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2" r:id="rId9"/>
    <p:sldId id="273" r:id="rId10"/>
    <p:sldId id="263" r:id="rId11"/>
    <p:sldId id="272" r:id="rId12"/>
    <p:sldId id="265" r:id="rId13"/>
    <p:sldId id="266" r:id="rId14"/>
    <p:sldId id="267" r:id="rId15"/>
    <p:sldId id="268" r:id="rId16"/>
    <p:sldId id="269" r:id="rId17"/>
    <p:sldId id="271" r:id="rId18"/>
    <p:sldId id="274" r:id="rId19"/>
    <p:sldId id="277" r:id="rId20"/>
    <p:sldId id="275" r:id="rId21"/>
    <p:sldId id="270" r:id="rId22"/>
    <p:sldId id="276" r:id="rId23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3792"/>
    <a:srgbClr val="447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9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943" y="1143000"/>
            <a:ext cx="5486114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Good morning/afternoon, everyone. My name is Hao Wang, from South China University of Technology.</a:t>
            </a:r>
            <a:endParaRPr lang="en-US" altLang="zh-CN"/>
          </a:p>
          <a:p>
            <a:r>
              <a:rPr lang="en-US" altLang="zh-CN"/>
              <a:t>It is a great honor to have the opportunity to present our work today.</a:t>
            </a:r>
            <a:endParaRPr lang="en-US" altLang="zh-CN"/>
          </a:p>
          <a:p>
            <a:r>
              <a:rPr lang="en-US" altLang="zh-CN"/>
              <a:t>Today I will talk about multi-point energy correlators in photon-tagged jet production.</a:t>
            </a:r>
            <a:endParaRPr lang="en-US" altLang="zh-CN"/>
          </a:p>
          <a:p>
            <a:r>
              <a:rPr lang="en-US" altLang="zh-CN"/>
              <a:t>We focus on the three-point energy correlator, called  E3C, and its change in Pb+Pb collisions.</a:t>
            </a:r>
            <a:endParaRPr lang="en-US" altLang="zh-CN"/>
          </a:p>
          <a:p>
            <a:r>
              <a:rPr lang="en-US" altLang="zh-CN"/>
              <a:t>My co-authors are Cheng Xu ，professor Yayun He , and Shanshan Cao.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My talk has five parts.</a:t>
            </a:r>
            <a:endParaRPr lang="en-US" altLang="zh-CN"/>
          </a:p>
          <a:p>
            <a:r>
              <a:rPr lang="en-US" altLang="zh-CN"/>
              <a:t>First, I will give an </a:t>
            </a:r>
            <a:r>
              <a:rPr>
                <a:latin typeface="Arial" panose="020B0604020202020204"/>
                <a:sym typeface="+mn-ea"/>
              </a:rPr>
              <a:t>Introduction</a:t>
            </a:r>
            <a:r>
              <a:rPr lang="en-US">
                <a:latin typeface="Arial" panose="020B0604020202020204"/>
                <a:sym typeface="+mn-ea"/>
              </a:rPr>
              <a:t> </a:t>
            </a:r>
            <a:r>
              <a:rPr lang="en-US" altLang="zh-CN"/>
              <a:t>of the motivation for photon-tagged jets and energy correlators.</a:t>
            </a:r>
            <a:endParaRPr lang="en-US" altLang="zh-CN"/>
          </a:p>
          <a:p>
            <a:r>
              <a:rPr lang="en-US" altLang="zh-CN"/>
              <a:t>Then I will introduce the LBT model and our calculation workflow.</a:t>
            </a:r>
            <a:endParaRPr lang="en-US" altLang="zh-CN"/>
          </a:p>
          <a:p>
            <a:r>
              <a:rPr lang="en-US" altLang="zh-CN"/>
              <a:t>Next, I will discuss the E3C from two related perspectives: its behavior across angular scales and its structure in shape space.</a:t>
            </a:r>
            <a:endParaRPr lang="en-US" altLang="zh-CN"/>
          </a:p>
          <a:p>
            <a:r>
              <a:rPr lang="en-US" altLang="zh-CN"/>
              <a:t>And then, I will show the system-size dependence between PbPb an OO. </a:t>
            </a:r>
            <a:endParaRPr lang="en-US" altLang="zh-CN"/>
          </a:p>
          <a:p>
            <a:r>
              <a:rPr lang="en-US" altLang="zh-CN"/>
              <a:t>Finally, I will summarize the main results.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Let us start with photon-tagged jets.</a:t>
            </a:r>
            <a:endParaRPr lang="en-US" altLang="zh-CN"/>
          </a:p>
          <a:p>
            <a:r>
              <a:rPr lang="en-US" altLang="zh-CN"/>
              <a:t>In the initial hard scattering, a photon can be produced together with a recoiling parton. </a:t>
            </a:r>
            <a:endParaRPr lang="en-US" altLang="zh-CN"/>
          </a:p>
          <a:p>
            <a:r>
              <a:rPr lang="en-US" altLang="zh-CN"/>
              <a:t>Since prompt photons interact only weakly with the QGP, they can escape the medium and provide a clean reference for the initial energy of that parton.</a:t>
            </a:r>
            <a:endParaRPr lang="en-US" altLang="zh-CN"/>
          </a:p>
          <a:p>
            <a:r>
              <a:rPr lang="en-US" altLang="zh-CN"/>
              <a:t>The jet on the other side travels through the QGP. It loses energy and also interacts with the medium.</a:t>
            </a:r>
            <a:endParaRPr lang="en-US" altLang="zh-CN"/>
          </a:p>
          <a:p>
            <a:r>
              <a:rPr lang="en-US" altLang="zh-CN"/>
              <a:t>This makes photon-tagged jets useful for studying how the medium changes the energy inside a jet.</a:t>
            </a:r>
            <a:endParaRPr lang="en-US" altLang="zh-CN"/>
          </a:p>
          <a:p>
            <a:r>
              <a:rPr lang="en-US" altLang="zh-CN"/>
              <a:t>Here we study energy correlations among particles in the reconstructed jet.</a:t>
            </a:r>
            <a:endParaRPr lang="en-US" altLang="zh-CN"/>
          </a:p>
          <a:p>
            <a:r>
              <a:rPr lang="en-US" altLang="zh-CN"/>
              <a:t>Our main question is: In addition to changing the total jet energy, </a:t>
            </a:r>
            <a:r>
              <a:rPr lang="en-US" altLang="zh-CN">
                <a:sym typeface="+mn-ea"/>
              </a:rPr>
              <a:t>how does the medium change the energy flow at different angles</a:t>
            </a:r>
            <a:r>
              <a:rPr lang="en-US" altLang="zh-CN"/>
              <a:t>?</a:t>
            </a:r>
            <a:endParaRPr lang="en-US" altLang="zh-CN"/>
          </a:p>
          <a:p>
            <a:r>
              <a:rPr lang="en-US" altLang="zh-CN"/>
              <a:t>For this reason, we use the EEC and the EEEC.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The EEC is a two-particle correlation.</a:t>
            </a:r>
            <a:endParaRPr lang="en-US" altLang="zh-CN"/>
          </a:p>
          <a:p>
            <a:r>
              <a:rPr lang="en-US" altLang="zh-CN"/>
              <a:t>It uses the energies of two particles and their angular separation. In this way, it measures energy flow as a function of one angular distance.</a:t>
            </a:r>
            <a:endParaRPr lang="en-US" altLang="zh-CN"/>
          </a:p>
          <a:p>
            <a:r>
              <a:rPr lang="en-US" altLang="zh-CN"/>
              <a:t>The EEEC is a three-particle correlation.</a:t>
            </a:r>
            <a:endParaRPr lang="en-US" altLang="zh-CN"/>
          </a:p>
          <a:p>
            <a:r>
              <a:rPr lang="en-US" altLang="zh-CN"/>
              <a:t>For three particles, there are three pairwise angular distances. We denote the longest, intermediate, and shortest distances by RL, RM, and RS , respectively.</a:t>
            </a:r>
            <a:endParaRPr lang="en-US" altLang="zh-CN"/>
          </a:p>
          <a:p>
            <a:r>
              <a:rPr lang="en-US" altLang="zh-CN"/>
              <a:t>These three ordered distances encode the triangle scale and shape.</a:t>
            </a:r>
            <a:endParaRPr lang="en-US" altLang="zh-CN"/>
          </a:p>
          <a:p>
            <a:r>
              <a:rPr lang="en-US" altLang="zh-CN"/>
              <a:t>The EEEC therefore gives more information than the EEC. It can show whether the medium affects all triangle shapes in the same way, or  some shapes are affected more strongly.</a:t>
            </a:r>
            <a:endParaRPr lang="en-US" altLang="zh-CN"/>
          </a:p>
          <a:p>
            <a:r>
              <a:rPr lang="en-US" altLang="zh-CN"/>
              <a:t>This is useful because different medium components may populate different three-particle geometries.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Before showing the EEEC, let us recall the known EEC result.</a:t>
            </a:r>
            <a:endParaRPr lang="en-US" altLang="zh-CN"/>
          </a:p>
          <a:p>
            <a:r>
              <a:rPr lang="en-US" altLang="zh-CN"/>
              <a:t>Previous studies show that LBT can describe the main EEC pattern in Pb+Pb collisions well.</a:t>
            </a:r>
            <a:endParaRPr lang="en-US" altLang="zh-CN"/>
          </a:p>
          <a:p>
            <a:r>
              <a:rPr lang="en-US" altLang="zh-CN"/>
              <a:t>At small angles, the Pb+Pb yield is lower than the pp yield.</a:t>
            </a:r>
            <a:endParaRPr lang="en-US" altLang="zh-CN"/>
          </a:p>
          <a:p>
            <a:r>
              <a:rPr lang="en-US" altLang="zh-CN"/>
              <a:t>At large angles, the yield is higher.</a:t>
            </a:r>
            <a:endParaRPr lang="en-US" altLang="zh-CN"/>
          </a:p>
          <a:p>
            <a:r>
              <a:rPr lang="en-US" altLang="zh-CN"/>
              <a:t>This tells us that the EEC can see energy moving from small angles to large angles.</a:t>
            </a:r>
            <a:endParaRPr lang="en-US" altLang="zh-CN"/>
          </a:p>
          <a:p>
            <a:r>
              <a:rPr lang="en-US" altLang="zh-CN"/>
              <a:t>But the EEC  cannot tell us which triangle shapes are important.</a:t>
            </a:r>
            <a:endParaRPr lang="en-US" altLang="zh-CN"/>
          </a:p>
          <a:p>
            <a:r>
              <a:rPr lang="en-US" altLang="zh-CN"/>
              <a:t>We therefore extend this study from the EEC to the EEEC.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Now I will briefly introduce the Linear Boltzmann Transport model.</a:t>
            </a:r>
            <a:endParaRPr lang="en-US" altLang="zh-CN"/>
          </a:p>
          <a:p>
            <a:r>
              <a:rPr lang="en-US" altLang="zh-CN"/>
              <a:t>In LBT, an incoming jet parton can scatter elastically with a thermal parton from the medium, producing a recoil parton and leaving a negative parton at the same location to represent the back reaction of the medium. The jet parton can also undergo medium-induced bremsstrahlung while it moves through the QGP.</a:t>
            </a:r>
            <a:endParaRPr lang="en-US" altLang="zh-CN"/>
          </a:p>
          <a:p>
            <a:r>
              <a:rPr lang="en-US" altLang="zh-CN"/>
              <a:t>For the later analysis, we use three groups: S means shower partons. R means medium induced radiated gluons. M means the medium response, including recoil and negative partons.</a:t>
            </a:r>
            <a:endParaRPr lang="en-US" altLang="zh-CN"/>
          </a:p>
          <a:p>
            <a:r>
              <a:rPr lang="en-US" altLang="zh-CN"/>
              <a:t>We also use a parameter called K. K changes the Debye screening mass and the typical momentum-transfer scale. By changing K, we can study how this interaction changes the EEEC.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This slide shows our calculation workflow.</a:t>
            </a:r>
            <a:endParaRPr lang="en-US" altLang="zh-CN"/>
          </a:p>
          <a:p>
            <a:r>
              <a:rPr lang="en-US" altLang="zh-CN"/>
              <a:t>LBT combines the hydrodynamic QGP background with PYTHIA γ-jet events; </a:t>
            </a:r>
            <a:endParaRPr lang="en-US" altLang="zh-CN"/>
          </a:p>
          <a:p>
            <a:r>
              <a:rPr lang="en-US" altLang="zh-CN"/>
              <a:t>evolving shower, radiation, recoil, and negative partons through the medium;</a:t>
            </a:r>
            <a:endParaRPr lang="en-US" altLang="zh-CN"/>
          </a:p>
          <a:p>
            <a:r>
              <a:rPr lang="en-US" altLang="zh-CN"/>
              <a:t>After that, the partons are hadronized, and the jets are reconstructed with FASTJET.</a:t>
            </a:r>
            <a:endParaRPr lang="en-US" altLang="zh-CN"/>
          </a:p>
          <a:p>
            <a:r>
              <a:rPr lang="en-US" altLang="zh-CN"/>
              <a:t>Finally, we calculate the EEC and the EEEC inside the photon-tagged jets.</a:t>
            </a:r>
            <a:endParaRPr lang="en-US" altLang="zh-CN"/>
          </a:p>
          <a:p>
            <a:r>
              <a:rPr lang="en-US" altLang="zh-CN"/>
              <a:t>This method gives us both the final hadron-level observables and  parton-level analysis.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Now let us look at the results.</a:t>
            </a:r>
            <a:endParaRPr lang="en-US" altLang="zh-CN"/>
          </a:p>
          <a:p>
            <a:r>
              <a:rPr lang="en-US" altLang="zh-CN"/>
              <a:t>Each triplet has three angular distances. We sort them from </a:t>
            </a:r>
            <a:r>
              <a:rPr lang="en-US" altLang="zh-CN">
                <a:sym typeface="+mn-ea"/>
              </a:rPr>
              <a:t>large</a:t>
            </a:r>
            <a:r>
              <a:rPr lang="en-US" altLang="zh-CN"/>
              <a:t> to </a:t>
            </a:r>
            <a:r>
              <a:rPr lang="en-US" altLang="zh-CN">
                <a:sym typeface="+mn-ea"/>
              </a:rPr>
              <a:t>small</a:t>
            </a:r>
            <a:r>
              <a:rPr lang="en-US" altLang="zh-CN"/>
              <a:t>  and call them </a:t>
            </a:r>
            <a:r>
              <a:rPr lang="en-US" altLang="zh-CN">
                <a:sym typeface="+mn-ea"/>
              </a:rPr>
              <a:t>RL</a:t>
            </a:r>
            <a:r>
              <a:rPr lang="en-US" altLang="zh-CN"/>
              <a:t>, RM, and </a:t>
            </a:r>
            <a:r>
              <a:rPr lang="en-US" altLang="zh-CN">
                <a:sym typeface="+mn-ea"/>
              </a:rPr>
              <a:t>RS</a:t>
            </a:r>
            <a:r>
              <a:rPr lang="en-US" altLang="zh-CN"/>
              <a:t>.</a:t>
            </a:r>
            <a:endParaRPr lang="en-US" altLang="zh-CN"/>
          </a:p>
          <a:p>
            <a:r>
              <a:rPr lang="en-US" altLang="zh-CN"/>
              <a:t>This slide shows the EEEC as a function of  these three distances.</a:t>
            </a:r>
            <a:endParaRPr lang="en-US" altLang="zh-CN"/>
          </a:p>
          <a:p>
            <a:r>
              <a:rPr lang="en-US" altLang="zh-CN"/>
              <a:t>The three plots have different shapes because they describe different edges of the same triangles.</a:t>
            </a:r>
            <a:endParaRPr lang="en-US" altLang="zh-CN"/>
          </a:p>
          <a:p>
            <a:r>
              <a:rPr lang="en-US" altLang="zh-CN"/>
              <a:t>But the main medium effect is the same in all three plots.</a:t>
            </a:r>
            <a:endParaRPr lang="en-US" altLang="zh-CN"/>
          </a:p>
          <a:p>
            <a:r>
              <a:rPr lang="en-US" altLang="zh-CN"/>
              <a:t>At small angles, the Pb+Pb result is suppressed compared with pp.</a:t>
            </a:r>
            <a:endParaRPr lang="en-US" altLang="zh-CN"/>
          </a:p>
          <a:p>
            <a:r>
              <a:rPr lang="en-US" altLang="zh-CN"/>
              <a:t>At large angles, it is enhanced.</a:t>
            </a:r>
            <a:endParaRPr lang="en-US" altLang="zh-CN"/>
          </a:p>
          <a:p>
            <a:r>
              <a:rPr lang="en-US" altLang="zh-CN"/>
              <a:t>This is the same small-angle suppression and large-angle enhancement seen in the EEC. The EEEC also shows that energy moves from small angles to large angles.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To understand this effect, we separate the triplets by their particle content.</a:t>
            </a:r>
            <a:endParaRPr lang="en-US" altLang="zh-CN"/>
          </a:p>
          <a:p>
            <a:r>
              <a:rPr lang="en-US" altLang="zh-CN"/>
              <a:t>SSS has three shower partons, so it mainly describes the shower.</a:t>
            </a:r>
            <a:endParaRPr lang="en-US" altLang="zh-CN"/>
          </a:p>
          <a:p>
            <a:r>
              <a:rPr lang="en-US" altLang="zh-CN"/>
              <a:t>SSR has two shower partons and one radiated gluon. SRR and RRR are mainly radiation terms.</a:t>
            </a:r>
            <a:endParaRPr lang="en-US" altLang="zh-CN"/>
          </a:p>
          <a:p>
            <a:r>
              <a:rPr lang="en-US" altLang="zh-CN"/>
              <a:t>SSM has two shower partons and one medium-response parton. SMM and MMM are mainly response terms.</a:t>
            </a:r>
            <a:endParaRPr lang="en-US" altLang="zh-CN"/>
          </a:p>
          <a:p>
            <a:r>
              <a:rPr lang="en-US" altLang="zh-CN"/>
              <a:t>SRM, RRM, and RMM are mixed radiation-response terms.</a:t>
            </a:r>
            <a:endParaRPr lang="en-US" altLang="zh-CN"/>
          </a:p>
          <a:p>
            <a:r>
              <a:rPr lang="en-US" altLang="zh-CN"/>
              <a:t>This separation helps us see which parts of the calculation come from the shower, from radiation, and from the medium response.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This slide shows the different components for RL, RM, and RS, and for several values of K.</a:t>
            </a:r>
            <a:endParaRPr lang="en-US" altLang="zh-CN"/>
          </a:p>
          <a:p>
            <a:r>
              <a:rPr lang="en-US" altLang="zh-CN"/>
              <a:t>First, let us pay attention to RS </a:t>
            </a:r>
            <a:r>
              <a:rPr lang="en-US" altLang="zh-CN"/>
              <a:t>and look at K. When K becomes larger, the shower contributions </a:t>
            </a:r>
            <a:r>
              <a:rPr lang="en-US" altLang="zh-CN"/>
              <a:t>become smaller, while the medium-response contributions become larger.</a:t>
            </a:r>
            <a:endParaRPr lang="en-US" altLang="zh-CN"/>
          </a:p>
          <a:p>
            <a:r>
              <a:rPr lang="en-US" altLang="zh-CN"/>
              <a:t>This means that a stronger jet-medium interaction moves more energy away from the shower core and into the medium response.</a:t>
            </a:r>
            <a:endParaRPr lang="en-US" altLang="zh-CN"/>
          </a:p>
          <a:p>
            <a:r>
              <a:rPr lang="en-US" altLang="zh-CN"/>
              <a:t>There is also an important point about the angular scale. The number of shower partons in a triplet is also important.</a:t>
            </a:r>
            <a:endParaRPr lang="en-US" altLang="zh-CN"/>
          </a:p>
          <a:p>
            <a:r>
              <a:rPr lang="en-US" altLang="zh-CN"/>
              <a:t>Terms with two shower partons, such as SSS, SSR, and SSM, are more closely related to the shower core.</a:t>
            </a:r>
            <a:endParaRPr lang="en-US" altLang="zh-CN"/>
          </a:p>
          <a:p>
            <a:r>
              <a:rPr lang="en-US" altLang="zh-CN"/>
              <a:t>Terms with one or zero shower partons are more likely to appear at wider angles.</a:t>
            </a:r>
            <a:endParaRPr lang="en-US" altLang="zh-CN"/>
          </a:p>
          <a:p>
            <a:r>
              <a:rPr lang="en-US" altLang="zh-CN"/>
              <a:t>So the main message is: increasing K strengthens the M-related terms and weakens the S-related terms. The angular scale depends on how the different partons are mixed.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The projections above show only one edge at a time. </a:t>
            </a:r>
            <a:endParaRPr lang="en-US" altLang="zh-CN"/>
          </a:p>
          <a:p>
            <a:r>
              <a:rPr lang="en-US" altLang="zh-CN"/>
              <a:t>We now use shape space to describe the full three-particle geometry.</a:t>
            </a:r>
            <a:endParaRPr lang="en-US" altLang="zh-CN"/>
          </a:p>
          <a:p>
            <a:r>
              <a:rPr lang="en-US" altLang="zh-CN"/>
              <a:t>For each triplet, we order the three distances as RS &lt; RM &lt; RL. </a:t>
            </a:r>
            <a:endParaRPr lang="en-US" altLang="zh-CN"/>
          </a:p>
          <a:p>
            <a:r>
              <a:rPr lang="en-US" altLang="zh-CN"/>
              <a:t>RL gives the overall angular scale of the triangle.</a:t>
            </a:r>
            <a:endParaRPr lang="en-US" altLang="zh-CN"/>
          </a:p>
          <a:p>
            <a:r>
              <a:rPr lang="en-US" altLang="zh-CN"/>
              <a:t>We then use two more variables, xi and phi, to describe the triangle shape.</a:t>
            </a:r>
            <a:endParaRPr lang="en-US" altLang="zh-CN"/>
          </a:p>
          <a:p>
            <a:r>
              <a:rPr lang="en-US" altLang="zh-CN"/>
              <a:t>In this way, we separate the size of the triangle from its shape.</a:t>
            </a:r>
            <a:endParaRPr lang="en-US" altLang="zh-CN"/>
          </a:p>
          <a:p>
            <a:r>
              <a:rPr lang="en-US" altLang="zh-CN"/>
              <a:t>Here we focus on the large-angle, near-equilateral region.</a:t>
            </a:r>
            <a:endParaRPr lang="en-US" altLang="zh-CN"/>
          </a:p>
          <a:p>
            <a:r>
              <a:rPr lang="en-US" altLang="zh-CN"/>
              <a:t>Near-equilateral means that RS, RM, and RL are close to each other. The three particles then form a more uniform triangle.</a:t>
            </a:r>
            <a:endParaRPr lang="en-US" altLang="zh-CN"/>
          </a:p>
          <a:p>
            <a:r>
              <a:rPr lang="en-US" altLang="zh-CN"/>
              <a:t>If the medium effect is stronger in this region, the medium is selecting some three-particle shapes more than others.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This slide shows the EEEC yield and the Pb+Pb-to-pp ratio in shape space.</a:t>
            </a:r>
            <a:endParaRPr lang="en-US" altLang="zh-CN"/>
          </a:p>
          <a:p>
            <a:r>
              <a:rPr lang="en-US" altLang="zh-CN"/>
              <a:t>The upper row shows the yields for different K values. The lower row shows the ratios.</a:t>
            </a:r>
            <a:endParaRPr lang="en-US" altLang="zh-CN"/>
          </a:p>
          <a:p>
            <a:r>
              <a:rPr lang="en-US" altLang="zh-CN"/>
              <a:t>As K increases, the medium effect becomes stronger</a:t>
            </a:r>
            <a:endParaRPr lang="en-US" altLang="zh-CN"/>
          </a:p>
          <a:p>
            <a:r>
              <a:rPr lang="en-US" altLang="zh-CN"/>
              <a:t>The enhancement is also not uniform across shape space. It is mainly found in the large-angle, near-equilateral region.</a:t>
            </a:r>
            <a:endParaRPr lang="en-US" altLang="zh-CN"/>
          </a:p>
          <a:p>
            <a:r>
              <a:rPr lang="en-US" altLang="zh-CN"/>
              <a:t>Thus, the EEEC tells us more than just that energy moves to larger angles. It also tells us which three-particle shapes are favored.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Next, we study the energy exponent n and the angular scale RL.</a:t>
            </a:r>
            <a:endParaRPr lang="en-US" altLang="zh-CN"/>
          </a:p>
          <a:p>
            <a:r>
              <a:rPr lang="en-US" altLang="zh-CN"/>
              <a:t>The value of n controls how much the observable favors soft or hard particles.</a:t>
            </a:r>
            <a:endParaRPr lang="en-US" altLang="zh-CN"/>
          </a:p>
          <a:p>
            <a:r>
              <a:rPr lang="en-US" altLang="zh-CN"/>
              <a:t>For n = 0.5, soft particles have more weight, and the large-angle enhancement is clear.</a:t>
            </a:r>
            <a:endParaRPr lang="en-US" altLang="zh-CN"/>
          </a:p>
          <a:p>
            <a:r>
              <a:rPr lang="en-US" altLang="zh-CN"/>
              <a:t>For n = 2, soft particles have less weight, and the enhancement mostly disappears.</a:t>
            </a:r>
            <a:endParaRPr lang="en-US" altLang="zh-CN"/>
          </a:p>
          <a:p>
            <a:r>
              <a:rPr lang="en-US" altLang="zh-CN"/>
              <a:t>RL controls the overall size of the triangle.</a:t>
            </a:r>
            <a:endParaRPr lang="en-US" altLang="zh-CN"/>
          </a:p>
          <a:p>
            <a:r>
              <a:rPr lang="en-US" altLang="zh-CN"/>
              <a:t>At small RL, we mainly see the small-angle region near the shower core. The medium effect is weak and may be mostly suppression.</a:t>
            </a:r>
            <a:endParaRPr lang="en-US" altLang="zh-CN"/>
          </a:p>
          <a:p>
            <a:r>
              <a:rPr lang="en-US" altLang="zh-CN"/>
              <a:t>At larger RL, the enhancement in the large-angle, near-equilateral region becomes clear.</a:t>
            </a:r>
            <a:endParaRPr lang="en-US" altLang="zh-CN"/>
          </a:p>
          <a:p>
            <a:r>
              <a:rPr lang="en-US" altLang="zh-CN"/>
              <a:t>So the medium effect is easiest to see at large angles and with an observable that gives more weight to soft particles.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This slide shows the components for n = 1, K = 1, and 0.3 &lt; RL &lt; 0.4.</a:t>
            </a:r>
            <a:endParaRPr lang="en-US" altLang="zh-CN"/>
          </a:p>
          <a:p>
            <a:r>
              <a:rPr lang="en-US" altLang="zh-CN"/>
              <a:t>SSS mainly comes from the shower.</a:t>
            </a:r>
            <a:endParaRPr lang="en-US" altLang="zh-CN"/>
          </a:p>
          <a:p>
            <a:r>
              <a:rPr lang="en-US" altLang="zh-CN"/>
              <a:t>The mixed terms, especially the radiation-response terms, give a large contribution in shape space.</a:t>
            </a:r>
            <a:endParaRPr lang="en-US" altLang="zh-CN"/>
          </a:p>
          <a:p>
            <a:r>
              <a:rPr lang="en-US" altLang="zh-CN"/>
              <a:t>This means that the large-angle structure does not come from only one component. It comes from correlations among the shower,  radiation, and the medium response.</a:t>
            </a:r>
            <a:endParaRPr lang="en-US" altLang="zh-CN"/>
          </a:p>
          <a:p>
            <a:r>
              <a:rPr lang="en-US" altLang="zh-CN"/>
              <a:t>The mixed terms also include several channels, so they have a combinatorial enhancement.</a:t>
            </a:r>
            <a:endParaRPr lang="en-US" altLang="zh-CN"/>
          </a:p>
          <a:p>
            <a:r>
              <a:rPr lang="en-US" altLang="zh-CN"/>
              <a:t>Even so, their enhancement in particular shape regions suggests that the effect has a physical origin.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This slide compares the  </a:t>
            </a:r>
            <a:r>
              <a:rPr lang="en-US" altLang="zh-CN">
                <a:sym typeface="+mn-ea"/>
              </a:rPr>
              <a:t>Pb+Pb </a:t>
            </a:r>
            <a:r>
              <a:rPr lang="en-US" altLang="zh-CN">
                <a:sym typeface="+mn-ea"/>
              </a:rPr>
              <a:t>components to pp ratio</a:t>
            </a:r>
            <a:r>
              <a:rPr lang="en-US" altLang="zh-CN"/>
              <a:t>.</a:t>
            </a:r>
            <a:endParaRPr lang="en-US" altLang="zh-CN"/>
          </a:p>
          <a:p>
            <a:r>
              <a:rPr lang="en-US" altLang="zh-CN"/>
              <a:t>We can see both radiation-related triplets and medium-response triplets tend to appear at large angles and near-equilateral shapes.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>
                <a:sym typeface="+mn-ea"/>
              </a:rPr>
              <a:t>Finally, let us look at the system-size dependence.</a:t>
            </a:r>
            <a:endParaRPr lang="en-US" altLang="zh-CN"/>
          </a:p>
          <a:p>
            <a:r>
              <a:rPr lang="en-US" altLang="zh-CN">
                <a:sym typeface="+mn-ea"/>
              </a:rPr>
              <a:t>We first check the LBT results against the CMS data in Pb+Pb collisions.</a:t>
            </a:r>
            <a:endParaRPr lang="en-US" altLang="zh-CN"/>
          </a:p>
          <a:p>
            <a:r>
              <a:rPr lang="en-US" altLang="zh-CN">
                <a:sym typeface="+mn-ea"/>
              </a:rPr>
              <a:t>The upper panels show xjgamma, the ratio of the jet transverse momentum to the photon transverse momentum.</a:t>
            </a:r>
            <a:endParaRPr lang="en-US" altLang="zh-CN"/>
          </a:p>
          <a:p>
            <a:r>
              <a:rPr lang="en-US" altLang="zh-CN">
                <a:sym typeface="+mn-ea"/>
              </a:rPr>
              <a:t>The lower panels show IAA, which compares the jet yield in Pb+Pb with that in pp.</a:t>
            </a:r>
            <a:endParaRPr lang="en-US" altLang="zh-CN"/>
          </a:p>
          <a:p>
            <a:r>
              <a:rPr lang="en-US" altLang="zh-CN">
                <a:sym typeface="+mn-ea"/>
              </a:rPr>
              <a:t>LBT describes the main features of the CMS data for both observables.</a:t>
            </a:r>
            <a:endParaRPr lang="en-US" altLang="zh-CN"/>
          </a:p>
          <a:p>
            <a:r>
              <a:rPr lang="en-US" altLang="zh-CN">
                <a:sym typeface="+mn-ea"/>
              </a:rPr>
              <a:t>We then use the same model to study the smaller O+O system.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This slide compares Pb+Pb and O+O collisions.</a:t>
            </a:r>
            <a:endParaRPr lang="en-US" altLang="zh-CN"/>
          </a:p>
          <a:p>
            <a:r>
              <a:rPr lang="en-US" altLang="zh-CN"/>
              <a:t>The left panel shows IAA. In O+O, the results are closer to one, which means weaker jet suppression.</a:t>
            </a:r>
            <a:endParaRPr lang="en-US" altLang="zh-CN"/>
          </a:p>
          <a:p>
            <a:r>
              <a:rPr lang="en-US" altLang="zh-CN"/>
              <a:t>The right panel shows the average jet transverse momentum loss. The loss is smaller in O+O than in Pb+Pb.</a:t>
            </a:r>
            <a:endParaRPr lang="en-US" altLang="zh-CN"/>
          </a:p>
          <a:p>
            <a:r>
              <a:rPr lang="en-US" altLang="zh-CN"/>
              <a:t>The solid lines include the medium response, while the dashed lines do not. Including the medium response reduces the net momentum loss.</a:t>
            </a:r>
            <a:endParaRPr lang="en-US" altLang="zh-CN"/>
          </a:p>
          <a:p>
            <a:r>
              <a:rPr lang="en-US" altLang="zh-CN"/>
              <a:t>Both panels show the same message: the jet-medium effect is weaker in O+O, but it is still visible.</a:t>
            </a:r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This slide shows the EEC in Pb+Pb and O+O collisions.</a:t>
            </a:r>
            <a:endParaRPr lang="en-US" altLang="zh-CN"/>
          </a:p>
          <a:p>
            <a:r>
              <a:rPr lang="en-US" altLang="zh-CN"/>
              <a:t>Both systems show the same pattern: suppression at small angles and enhancement at large angles.</a:t>
            </a:r>
            <a:endParaRPr lang="en-US" altLang="zh-CN"/>
          </a:p>
          <a:p>
            <a:r>
              <a:rPr lang="en-US" altLang="zh-CN"/>
              <a:t>But</a:t>
            </a:r>
            <a:r>
              <a:rPr lang="zh-CN" altLang="en-US"/>
              <a:t>，</a:t>
            </a:r>
            <a:r>
              <a:rPr lang="en-US" altLang="zh-CN"/>
              <a:t>the effect is smaller in O+O.</a:t>
            </a:r>
            <a:endParaRPr lang="en-US" altLang="zh-CN"/>
          </a:p>
          <a:p>
            <a:r>
              <a:rPr lang="en-US" altLang="zh-CN"/>
              <a:t>This shows that even a small system can leave a measurable signal of energy moving from small to large angles, although the signal is weaker than in Pb+Pb.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Let me summarize the main points.</a:t>
            </a:r>
            <a:endParaRPr lang="en-US" altLang="zh-CN"/>
          </a:p>
          <a:p>
            <a:r>
              <a:rPr lang="en-US" altLang="zh-CN"/>
              <a:t>That concludes my presentation. Thank you for your attention. </a:t>
            </a:r>
            <a:endParaRPr lang="en-US" altLang="zh-CN"/>
          </a:p>
          <a:p>
            <a:r>
              <a:rPr lang="en-US" altLang="zh-CN"/>
              <a:t>I would be happy to answer any questions you may have.</a:t>
            </a:r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0" Type="http://schemas.openxmlformats.org/officeDocument/2006/relationships/notesSlide" Target="../notesSlides/notesSlide4.xml"/><Relationship Id="rId2" Type="http://schemas.openxmlformats.org/officeDocument/2006/relationships/tags" Target="../tags/tag11.xml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9.png"/><Relationship Id="rId17" Type="http://schemas.openxmlformats.org/officeDocument/2006/relationships/image" Target="../media/image8.png"/><Relationship Id="rId16" Type="http://schemas.openxmlformats.org/officeDocument/2006/relationships/image" Target="../media/image7.png"/><Relationship Id="rId15" Type="http://schemas.openxmlformats.org/officeDocument/2006/relationships/image" Target="../media/image6.png"/><Relationship Id="rId14" Type="http://schemas.openxmlformats.org/officeDocument/2006/relationships/image" Target="../media/image5.png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image" Target="../media/image4.png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0.png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822960"/>
            <a:ext cx="10972800" cy="41148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1699895"/>
            <a:ext cx="12205970" cy="200533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3200" b="1">
                <a:solidFill>
                  <a:srgbClr val="00535C"/>
                </a:solidFill>
                <a:latin typeface="Arial" panose="020B0604020202020204"/>
              </a:rPr>
              <a:t>Multi-Point</a:t>
            </a:r>
            <a:r>
              <a:rPr lang="en-US" sz="3200" b="1">
                <a:solidFill>
                  <a:srgbClr val="00535C"/>
                </a:solidFill>
                <a:latin typeface="Arial" panose="020B0604020202020204"/>
              </a:rPr>
              <a:t> </a:t>
            </a:r>
            <a:r>
              <a:rPr sz="3200" b="1">
                <a:solidFill>
                  <a:srgbClr val="00535C"/>
                </a:solidFill>
                <a:latin typeface="Arial" panose="020B0604020202020204"/>
              </a:rPr>
              <a:t>Energy</a:t>
            </a:r>
            <a:r>
              <a:rPr lang="en-US" sz="3200" b="1">
                <a:solidFill>
                  <a:srgbClr val="00535C"/>
                </a:solidFill>
                <a:latin typeface="Arial" panose="020B0604020202020204"/>
              </a:rPr>
              <a:t> </a:t>
            </a:r>
            <a:r>
              <a:rPr sz="3200" b="1">
                <a:solidFill>
                  <a:srgbClr val="00535C"/>
                </a:solidFill>
                <a:latin typeface="Arial" panose="020B0604020202020204"/>
              </a:rPr>
              <a:t>Correlators</a:t>
            </a:r>
            <a:endParaRPr sz="3200" b="1">
              <a:solidFill>
                <a:srgbClr val="00535C"/>
              </a:solidFill>
              <a:latin typeface="Arial" panose="020B0604020202020204"/>
            </a:endParaRPr>
          </a:p>
          <a:p>
            <a:pPr algn="ctr"/>
            <a:r>
              <a:rPr lang="en-US" altLang="zh-CN" sz="3200" b="1">
                <a:solidFill>
                  <a:srgbClr val="00535C"/>
                </a:solidFill>
                <a:latin typeface="Arial" panose="020B0604020202020204"/>
              </a:rPr>
              <a:t>in Photon-Tagged Jet Production</a:t>
            </a:r>
            <a:endParaRPr lang="en-US" altLang="zh-CN" sz="3200" b="1">
              <a:solidFill>
                <a:srgbClr val="00535C"/>
              </a:solidFill>
              <a:latin typeface="Arial" panose="020B0604020202020204"/>
            </a:endParaRPr>
          </a:p>
          <a:p>
            <a:pPr algn="ctr"/>
            <a:endParaRPr lang="en-US" altLang="zh-CN" sz="3200" b="1">
              <a:solidFill>
                <a:srgbClr val="00535C"/>
              </a:solidFill>
              <a:latin typeface="Arial" panose="020B0604020202020204"/>
            </a:endParaRPr>
          </a:p>
          <a:p>
            <a:pPr algn="ctr"/>
            <a:endParaRPr sz="32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445" y="3046095"/>
            <a:ext cx="12195810" cy="28130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600" b="0">
                <a:solidFill>
                  <a:srgbClr val="141414"/>
                </a:solidFill>
                <a:latin typeface="Arial" panose="020B0604020202020204"/>
              </a:rPr>
              <a:t>Main focus: three-point energy correlators of </a:t>
            </a:r>
            <a:r>
              <a:rPr lang="en-US" sz="1600" b="0">
                <a:solidFill>
                  <a:srgbClr val="141414"/>
                </a:solidFill>
                <a:latin typeface="Arial" panose="020B0604020202020204"/>
              </a:rPr>
              <a:t>photon</a:t>
            </a:r>
            <a:r>
              <a:rPr sz="1600" b="0">
                <a:solidFill>
                  <a:srgbClr val="141414"/>
                </a:solidFill>
                <a:latin typeface="Arial" panose="020B0604020202020204"/>
              </a:rPr>
              <a:t>-tagged jets in Pb+Pb collisions</a:t>
            </a:r>
            <a:endParaRPr sz="16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485" y="4124325"/>
            <a:ext cx="12071985" cy="3276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lang="en-US" sz="1900" b="1">
                <a:solidFill>
                  <a:srgbClr val="141414"/>
                </a:solidFill>
                <a:latin typeface="Arial" panose="020B0604020202020204"/>
              </a:rPr>
              <a:t>Speaker:</a:t>
            </a:r>
            <a:r>
              <a:rPr sz="1900" b="1">
                <a:solidFill>
                  <a:srgbClr val="141414"/>
                </a:solidFill>
                <a:latin typeface="Arial" panose="020B0604020202020204"/>
              </a:rPr>
              <a:t>Hao Wang</a:t>
            </a:r>
            <a:endParaRPr sz="19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55" y="4469765"/>
            <a:ext cx="12113895" cy="1127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300" b="0">
                <a:solidFill>
                  <a:srgbClr val="5A5A5A"/>
                </a:solidFill>
                <a:latin typeface="Arial" panose="020B0604020202020204"/>
              </a:rPr>
              <a:t>South China University of Technology</a:t>
            </a:r>
            <a:endParaRPr sz="1300" b="0">
              <a:solidFill>
                <a:srgbClr val="5A5A5A"/>
              </a:solidFill>
              <a:latin typeface="Arial" panose="020B0604020202020204"/>
            </a:endParaRPr>
          </a:p>
          <a:p>
            <a:pPr algn="l"/>
            <a:endParaRPr sz="1300" b="0">
              <a:solidFill>
                <a:srgbClr val="5A5A5A"/>
              </a:solidFill>
              <a:latin typeface="Arial" panose="020B0604020202020204"/>
            </a:endParaRPr>
          </a:p>
          <a:p>
            <a:pPr algn="l"/>
            <a:endParaRPr sz="1300" b="0">
              <a:solidFill>
                <a:srgbClr val="5A5A5A"/>
              </a:solidFill>
              <a:latin typeface="Arial" panose="020B0604020202020204"/>
            </a:endParaRPr>
          </a:p>
          <a:p>
            <a:pPr algn="ctr"/>
            <a:r>
              <a:rPr lang="en-US" altLang="zh-CN" sz="1600" b="0">
                <a:solidFill>
                  <a:schemeClr val="tx1"/>
                </a:solidFill>
                <a:latin typeface="Arial" panose="020B0604020202020204"/>
              </a:rPr>
              <a:t>Co-authors: Cheng Xu (SCUT), 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/>
                <a:sym typeface="+mn-ea"/>
              </a:rPr>
              <a:t>Yayun He (SCUT), </a:t>
            </a:r>
            <a:r>
              <a:rPr lang="en-US" altLang="zh-CN" sz="1600" b="0">
                <a:solidFill>
                  <a:schemeClr val="tx1"/>
                </a:solidFill>
                <a:latin typeface="Arial" panose="020B0604020202020204"/>
              </a:rPr>
              <a:t>Shanshan Cao (SEU)</a:t>
            </a:r>
            <a:endParaRPr lang="en-US" altLang="zh-CN" sz="1600" b="0">
              <a:solidFill>
                <a:schemeClr val="tx1"/>
              </a:solidFill>
              <a:latin typeface="Arial" panose="020B0604020202020204"/>
            </a:endParaRPr>
          </a:p>
          <a:p>
            <a:pPr algn="l"/>
            <a:endParaRPr lang="en-US" altLang="zh-CN" sz="1600" b="0">
              <a:solidFill>
                <a:schemeClr val="tx1"/>
              </a:solidFill>
              <a:latin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635" y="6478270"/>
            <a:ext cx="12192000" cy="404495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ct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Wuhan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, 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October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, 2026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71735" y="935355"/>
            <a:ext cx="2134235" cy="2083435"/>
          </a:xfrm>
          <a:prstGeom prst="rect">
            <a:avLst/>
          </a:prstGeom>
        </p:spPr>
      </p:pic>
      <p:sp>
        <p:nvSpPr>
          <p:cNvPr id="5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-4445" y="868680"/>
            <a:ext cx="2078990" cy="24593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02844" y="-127"/>
            <a:ext cx="8961120" cy="89725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800" b="1">
                <a:solidFill>
                  <a:srgbClr val="00535C"/>
                </a:solidFill>
                <a:latin typeface="Arial" panose="020B0604020202020204"/>
              </a:rPr>
              <a:t>Outline</a:t>
            </a:r>
            <a:endParaRPr lang="en-US" altLang="zh-CN" sz="2800" b="1">
              <a:solidFill>
                <a:srgbClr val="00535C"/>
              </a:solidFill>
              <a:latin typeface="Arial" panose="020B0604020202020204"/>
            </a:endParaRPr>
          </a:p>
          <a:p>
            <a:pPr algn="l"/>
            <a:endParaRPr lang="en-US" altLang="zh-CN" sz="28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0050" y="6546850"/>
            <a:ext cx="3108960" cy="22606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>
                    <a:lumMod val="75000"/>
                  </a:schemeClr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98079" y="6546723"/>
            <a:ext cx="310896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>
                    <a:lumMod val="75000"/>
                  </a:schemeClr>
                </a:solidFill>
                <a:latin typeface="Arial" panose="020B0604020202020204"/>
              </a:rPr>
              <a:t>Outline</a:t>
            </a:r>
            <a:endParaRPr lang="en-US" sz="1200" b="1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200" b="1">
                <a:solidFill>
                  <a:schemeClr val="tx2">
                    <a:lumMod val="75000"/>
                  </a:schemeClr>
                </a:solidFill>
                <a:latin typeface="Arial" panose="020B0604020202020204"/>
              </a:rPr>
              <a:t>2 / 1</a:t>
            </a:r>
            <a:r>
              <a:rPr lang="en-US" sz="1200" b="1">
                <a:solidFill>
                  <a:schemeClr val="tx2">
                    <a:lumMod val="75000"/>
                  </a:schemeClr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  <p:sp>
        <p:nvSpPr>
          <p:cNvPr id="34" name="TextBox 12"/>
          <p:cNvSpPr txBox="1"/>
          <p:nvPr>
            <p:custDataLst>
              <p:tags r:id="rId1"/>
            </p:custDataLst>
          </p:nvPr>
        </p:nvSpPr>
        <p:spPr>
          <a:xfrm>
            <a:off x="1487170" y="771525"/>
            <a:ext cx="9403080" cy="534289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marL="285750" indent="-285750" algn="l">
              <a:lnSpc>
                <a:spcPct val="220000"/>
              </a:lnSpc>
              <a:buFont typeface="Wingdings" panose="05000000000000000000" charset="0"/>
              <a:buChar char="Ø"/>
            </a:pPr>
            <a:r>
              <a:rPr sz="2800" b="1">
                <a:solidFill>
                  <a:schemeClr val="tx1"/>
                </a:solidFill>
                <a:latin typeface="Arial" panose="020B0604020202020204"/>
              </a:rPr>
              <a:t>Introduction</a:t>
            </a:r>
            <a:endParaRPr sz="2800" b="1">
              <a:solidFill>
                <a:schemeClr val="tx1"/>
              </a:solidFill>
              <a:latin typeface="Arial" panose="020B0604020202020204"/>
            </a:endParaRPr>
          </a:p>
          <a:p>
            <a:pPr marL="285750" indent="-285750" algn="l">
              <a:lnSpc>
                <a:spcPct val="220000"/>
              </a:lnSpc>
              <a:buFont typeface="Wingdings" panose="05000000000000000000" charset="0"/>
              <a:buChar char="Ø"/>
            </a:pPr>
            <a:r>
              <a:rPr lang="en-US" altLang="zh-CN" sz="2800" b="1">
                <a:solidFill>
                  <a:schemeClr val="tx1"/>
                </a:solidFill>
                <a:latin typeface="Arial" panose="020B0604020202020204"/>
                <a:sym typeface="+mn-ea"/>
              </a:rPr>
              <a:t>Methodology </a:t>
            </a:r>
            <a:endParaRPr lang="en-US" altLang="zh-CN" sz="2800" b="1">
              <a:solidFill>
                <a:schemeClr val="tx1"/>
              </a:solidFill>
              <a:latin typeface="Arial" panose="020B0604020202020204"/>
              <a:sym typeface="+mn-ea"/>
            </a:endParaRPr>
          </a:p>
          <a:p>
            <a:pPr marL="285750" indent="-285750" algn="l">
              <a:lnSpc>
                <a:spcPct val="220000"/>
              </a:lnSpc>
              <a:buFont typeface="Wingdings" panose="05000000000000000000" charset="0"/>
              <a:buChar char="Ø"/>
            </a:pPr>
            <a:r>
              <a:rPr lang="en-US" altLang="zh-CN" sz="2800" b="1">
                <a:solidFill>
                  <a:schemeClr val="tx1"/>
                </a:solidFill>
                <a:latin typeface="Arial" panose="020B0604020202020204"/>
              </a:rPr>
              <a:t>E3C across angular scales and in shape space</a:t>
            </a:r>
            <a:endParaRPr lang="en-US" altLang="zh-CN" sz="2800" b="1">
              <a:solidFill>
                <a:schemeClr val="tx1"/>
              </a:solidFill>
              <a:latin typeface="Arial" panose="020B0604020202020204"/>
            </a:endParaRPr>
          </a:p>
          <a:p>
            <a:pPr marL="285750" indent="-285750" algn="l">
              <a:lnSpc>
                <a:spcPct val="220000"/>
              </a:lnSpc>
              <a:buFont typeface="Wingdings" panose="05000000000000000000" charset="0"/>
              <a:buChar char="Ø"/>
            </a:pPr>
            <a:r>
              <a:rPr lang="en-US" altLang="zh-CN" sz="2800" b="1">
                <a:solidFill>
                  <a:schemeClr val="tx1"/>
                </a:solidFill>
                <a:latin typeface="Arial" panose="020B0604020202020204"/>
                <a:sym typeface="+mn-ea"/>
              </a:rPr>
              <a:t>System-Size Dependence</a:t>
            </a:r>
            <a:endParaRPr lang="en-US" altLang="zh-CN" sz="2800" b="1">
              <a:solidFill>
                <a:schemeClr val="tx1"/>
              </a:solidFill>
              <a:latin typeface="Arial" panose="020B0604020202020204"/>
              <a:sym typeface="+mn-ea"/>
            </a:endParaRPr>
          </a:p>
          <a:p>
            <a:pPr marL="285750" indent="-285750" algn="l">
              <a:lnSpc>
                <a:spcPct val="220000"/>
              </a:lnSpc>
              <a:buFont typeface="Wingdings" panose="05000000000000000000" charset="0"/>
              <a:buChar char="Ø"/>
            </a:pPr>
            <a:r>
              <a:rPr sz="2800" b="1">
                <a:solidFill>
                  <a:schemeClr val="tx1"/>
                </a:solidFill>
                <a:latin typeface="Arial" panose="020B0604020202020204"/>
                <a:sym typeface="+mn-ea"/>
              </a:rPr>
              <a:t>Summary</a:t>
            </a:r>
            <a:r>
              <a:rPr lang="en-US" sz="2800" b="1">
                <a:solidFill>
                  <a:schemeClr val="tx1"/>
                </a:solidFill>
                <a:latin typeface="Arial" panose="020B0604020202020204"/>
                <a:sym typeface="+mn-ea"/>
              </a:rPr>
              <a:t> </a:t>
            </a:r>
            <a:endParaRPr sz="2800" b="1">
              <a:solidFill>
                <a:schemeClr val="tx1"/>
              </a:solidFill>
              <a:latin typeface="Arial" panose="020B0604020202020204"/>
            </a:endParaRPr>
          </a:p>
          <a:p>
            <a:pPr marL="285750" indent="-285750" algn="ctr">
              <a:buFont typeface="Wingdings" panose="05000000000000000000" charset="0"/>
              <a:buChar char="Ø"/>
            </a:pPr>
            <a:endParaRPr sz="1650" b="1">
              <a:solidFill>
                <a:srgbClr val="00535C"/>
              </a:solidFill>
              <a:latin typeface="Arial" panose="020B0604020202020204"/>
            </a:endParaRPr>
          </a:p>
          <a:p>
            <a:pPr marL="285750" indent="-285750" algn="ctr">
              <a:buFont typeface="Wingdings" panose="05000000000000000000" charset="0"/>
              <a:buChar char="Ø"/>
            </a:pPr>
            <a:endParaRPr sz="1650" b="1">
              <a:solidFill>
                <a:srgbClr val="00535C"/>
              </a:solidFill>
              <a:latin typeface="Arial" panose="020B0604020202020204"/>
            </a:endParaRPr>
          </a:p>
          <a:p>
            <a:pPr marL="285750" lvl="0" indent="-285750" algn="ctr">
              <a:buFont typeface="Wingdings" panose="05000000000000000000" charset="0"/>
              <a:buChar char="Ø"/>
            </a:pPr>
            <a:endParaRPr sz="1650" b="1">
              <a:solidFill>
                <a:srgbClr val="00535C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-127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</a:rPr>
              <a:t>Introduction: </a:t>
            </a:r>
            <a:r>
              <a:rPr lang="en-US" sz="2400" b="1">
                <a:solidFill>
                  <a:srgbClr val="00535C"/>
                </a:solidFill>
                <a:latin typeface="Arial" panose="020B0604020202020204"/>
              </a:rPr>
              <a:t>photon</a:t>
            </a:r>
            <a:r>
              <a:rPr sz="2400" b="1">
                <a:solidFill>
                  <a:srgbClr val="00535C"/>
                </a:solidFill>
                <a:latin typeface="Arial" panose="020B0604020202020204"/>
              </a:rPr>
              <a:t>-tagged jets as calibrated probes</a:t>
            </a:r>
            <a:endParaRPr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2110" y="668655"/>
            <a:ext cx="11148695" cy="140970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altLang="zh-CN" sz="2400">
                <a:solidFill>
                  <a:srgbClr val="141414"/>
                </a:solidFill>
                <a:latin typeface="Arial" panose="020B0604020202020204"/>
              </a:rPr>
              <a:t>&gt; Prompt photon calibrates the initial hard scale.</a:t>
            </a:r>
            <a:endParaRPr lang="en-US" altLang="zh-CN" sz="2400">
              <a:solidFill>
                <a:srgbClr val="141414"/>
              </a:solidFill>
              <a:latin typeface="Arial" panose="020B0604020202020204"/>
            </a:endParaRP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altLang="zh-CN" sz="2400">
                <a:solidFill>
                  <a:srgbClr val="141414"/>
                </a:solidFill>
                <a:latin typeface="Arial" panose="020B0604020202020204"/>
              </a:rPr>
              <a:t>&gt; Tagged jet probes energy loss and medium response.</a:t>
            </a:r>
            <a:endParaRPr lang="en-US" altLang="zh-CN" sz="2400">
              <a:solidFill>
                <a:srgbClr val="141414"/>
              </a:solidFill>
              <a:latin typeface="Arial" panose="020B0604020202020204"/>
            </a:endParaRP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altLang="zh-CN" sz="2400">
                <a:solidFill>
                  <a:srgbClr val="141414"/>
                </a:solidFill>
                <a:latin typeface="Arial" panose="020B0604020202020204"/>
              </a:rPr>
              <a:t>&gt; Jet energy flow is redistributed by the medium.</a:t>
            </a:r>
            <a:endParaRPr lang="en-US" altLang="zh-CN" sz="240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0" name="Rectangle 29"/>
          <p:cNvSpPr/>
          <p:nvPr>
            <p:custDataLst>
              <p:tags r:id="rId1"/>
            </p:custDataLst>
          </p:nvPr>
        </p:nvSpPr>
        <p:spPr>
          <a:xfrm>
            <a:off x="6804025" y="2442845"/>
            <a:ext cx="4331970" cy="1268095"/>
          </a:xfrm>
          <a:prstGeom prst="rect">
            <a:avLst/>
          </a:prstGeom>
          <a:solidFill>
            <a:srgbClr val="EFF9FC"/>
          </a:solidFill>
          <a:ln w="889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>
            <p:custDataLst>
              <p:tags r:id="rId2"/>
            </p:custDataLst>
          </p:nvPr>
        </p:nvSpPr>
        <p:spPr>
          <a:xfrm>
            <a:off x="6804025" y="2442845"/>
            <a:ext cx="77470" cy="1268095"/>
          </a:xfrm>
          <a:prstGeom prst="rect">
            <a:avLst/>
          </a:prstGeom>
          <a:solidFill>
            <a:srgbClr val="006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>
            <p:custDataLst>
              <p:tags r:id="rId3"/>
            </p:custDataLst>
          </p:nvPr>
        </p:nvSpPr>
        <p:spPr>
          <a:xfrm>
            <a:off x="6950075" y="2612390"/>
            <a:ext cx="4025900" cy="29781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1">
                <a:solidFill>
                  <a:srgbClr val="0067A5"/>
                </a:solidFill>
                <a:latin typeface="Arial" panose="020B0604020202020204"/>
              </a:rPr>
              <a:t>What we </a:t>
            </a:r>
            <a:r>
              <a:rPr lang="en-US" altLang="zh-CN" sz="1600" b="1">
                <a:solidFill>
                  <a:srgbClr val="0067A5"/>
                </a:solidFill>
                <a:latin typeface="Arial" panose="020B0604020202020204"/>
              </a:rPr>
              <a:t>calculate</a:t>
            </a:r>
            <a:endParaRPr lang="en-US" altLang="zh-CN" sz="1600" b="1">
              <a:solidFill>
                <a:srgbClr val="0067A5"/>
              </a:solidFill>
              <a:latin typeface="Arial" panose="020B0604020202020204"/>
            </a:endParaRPr>
          </a:p>
        </p:txBody>
      </p:sp>
      <p:sp>
        <p:nvSpPr>
          <p:cNvPr id="33" name="TextBox 32"/>
          <p:cNvSpPr txBox="1"/>
          <p:nvPr>
            <p:custDataLst>
              <p:tags r:id="rId4"/>
            </p:custDataLst>
          </p:nvPr>
        </p:nvSpPr>
        <p:spPr>
          <a:xfrm>
            <a:off x="6950075" y="2933065"/>
            <a:ext cx="4003040" cy="7778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b="0">
                <a:solidFill>
                  <a:srgbClr val="141414"/>
                </a:solidFill>
                <a:latin typeface="Arial" panose="020B0604020202020204"/>
              </a:rPr>
              <a:t>Energy correlations among particles inside reconstructed jets.</a:t>
            </a:r>
            <a:endParaRPr lang="en-US" altLang="zh-CN" b="0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4" name="Rectangle 33"/>
          <p:cNvSpPr/>
          <p:nvPr>
            <p:custDataLst>
              <p:tags r:id="rId5"/>
            </p:custDataLst>
          </p:nvPr>
        </p:nvSpPr>
        <p:spPr>
          <a:xfrm>
            <a:off x="6804025" y="3823970"/>
            <a:ext cx="4331970" cy="1268095"/>
          </a:xfrm>
          <a:prstGeom prst="rect">
            <a:avLst/>
          </a:prstGeom>
          <a:solidFill>
            <a:srgbClr val="FFF4CC"/>
          </a:solidFill>
          <a:ln w="889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>
            <p:custDataLst>
              <p:tags r:id="rId6"/>
            </p:custDataLst>
          </p:nvPr>
        </p:nvSpPr>
        <p:spPr>
          <a:xfrm>
            <a:off x="6804025" y="3823970"/>
            <a:ext cx="77470" cy="1268095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>
            <p:custDataLst>
              <p:tags r:id="rId7"/>
            </p:custDataLst>
          </p:nvPr>
        </p:nvSpPr>
        <p:spPr>
          <a:xfrm>
            <a:off x="6950075" y="3929380"/>
            <a:ext cx="4025900" cy="29781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1">
                <a:solidFill>
                  <a:srgbClr val="EFAD34"/>
                </a:solidFill>
                <a:latin typeface="Arial" panose="020B0604020202020204"/>
              </a:rPr>
              <a:t>What we want</a:t>
            </a:r>
            <a:endParaRPr sz="1600" b="1">
              <a:solidFill>
                <a:srgbClr val="EFAD34"/>
              </a:solidFill>
              <a:latin typeface="Arial" panose="020B0604020202020204"/>
            </a:endParaRPr>
          </a:p>
        </p:txBody>
      </p:sp>
      <p:sp>
        <p:nvSpPr>
          <p:cNvPr id="37" name="TextBox 36"/>
          <p:cNvSpPr txBox="1"/>
          <p:nvPr>
            <p:custDataLst>
              <p:tags r:id="rId8"/>
            </p:custDataLst>
          </p:nvPr>
        </p:nvSpPr>
        <p:spPr>
          <a:xfrm>
            <a:off x="6950075" y="4292600"/>
            <a:ext cx="4003040" cy="53594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b="0">
                <a:solidFill>
                  <a:srgbClr val="141414"/>
                </a:solidFill>
                <a:latin typeface="Arial" panose="020B0604020202020204"/>
              </a:rPr>
              <a:t>How the medium redistributes jet energy across angular scales.</a:t>
            </a:r>
            <a:endParaRPr lang="en-US" altLang="zh-CN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6350" y="5882640"/>
            <a:ext cx="12197715" cy="3124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Gamma-jets provide a calibrated probe for studying medium-induced changes in jet energy flow.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46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7498079" y="6546723"/>
            <a:ext cx="310896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Introduction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51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3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415" y="2516505"/>
            <a:ext cx="4286250" cy="30359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00304" y="12573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</a:rPr>
              <a:t>Introduction: </a:t>
            </a:r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from EEC to EEEC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>
            <p:custDataLst>
              <p:tags r:id="rId1"/>
            </p:custDataLst>
          </p:nvPr>
        </p:nvSpPr>
        <p:spPr>
          <a:xfrm>
            <a:off x="8123555" y="944245"/>
            <a:ext cx="4022090" cy="1557020"/>
          </a:xfrm>
          <a:prstGeom prst="rect">
            <a:avLst/>
          </a:prstGeom>
          <a:solidFill>
            <a:srgbClr val="EFF9FC"/>
          </a:solidFill>
          <a:ln w="889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>
            <p:custDataLst>
              <p:tags r:id="rId2"/>
            </p:custDataLst>
          </p:nvPr>
        </p:nvSpPr>
        <p:spPr>
          <a:xfrm>
            <a:off x="8123555" y="933450"/>
            <a:ext cx="80645" cy="1557020"/>
          </a:xfrm>
          <a:prstGeom prst="rect">
            <a:avLst/>
          </a:prstGeom>
          <a:solidFill>
            <a:srgbClr val="006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>
            <p:custDataLst>
              <p:tags r:id="rId3"/>
            </p:custDataLst>
          </p:nvPr>
        </p:nvSpPr>
        <p:spPr>
          <a:xfrm>
            <a:off x="8303260" y="1017270"/>
            <a:ext cx="3183890" cy="38100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b="1">
                <a:solidFill>
                  <a:srgbClr val="0067A5"/>
                </a:solidFill>
                <a:latin typeface="Arial" panose="020B0604020202020204"/>
              </a:rPr>
              <a:t>EEC: two-point correlation</a:t>
            </a:r>
            <a:endParaRPr lang="en-US" altLang="zh-CN" b="1">
              <a:solidFill>
                <a:srgbClr val="0067A5"/>
              </a:solidFill>
              <a:latin typeface="Arial" panose="020B0604020202020204"/>
            </a:endParaRPr>
          </a:p>
          <a:p>
            <a:pPr algn="l"/>
            <a:endParaRPr lang="en-US" altLang="zh-CN" b="1">
              <a:solidFill>
                <a:srgbClr val="0067A5"/>
              </a:solidFill>
              <a:latin typeface="Arial" panose="020B0604020202020204"/>
            </a:endParaRPr>
          </a:p>
        </p:txBody>
      </p:sp>
      <p:sp>
        <p:nvSpPr>
          <p:cNvPr id="17" name="TextBox 16"/>
          <p:cNvSpPr txBox="1"/>
          <p:nvPr>
            <p:custDataLst>
              <p:tags r:id="rId4"/>
            </p:custDataLst>
          </p:nvPr>
        </p:nvSpPr>
        <p:spPr>
          <a:xfrm>
            <a:off x="8303260" y="1576070"/>
            <a:ext cx="3613785" cy="53530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>
              <a:spcAft>
                <a:spcPts val="200"/>
              </a:spcAft>
              <a:defRPr sz="1400" b="0">
                <a:solidFill>
                  <a:srgbClr val="000000"/>
                </a:solidFill>
                <a:latin typeface="Calibri" panose="020F0502020204030204"/>
              </a:defRPr>
            </a:pPr>
            <a:r>
              <a:rPr lang="en-US" altLang="zh-CN" sz="1800" b="0">
                <a:solidFill>
                  <a:srgbClr val="141414"/>
                </a:solidFill>
                <a:latin typeface="Arial" panose="020B0604020202020204"/>
              </a:rPr>
              <a:t>Measures energy flow as a function of one angular distance.</a:t>
            </a:r>
            <a:endParaRPr lang="en-US" altLang="zh-CN" sz="18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8" name="Rectangle 17"/>
          <p:cNvSpPr/>
          <p:nvPr>
            <p:custDataLst>
              <p:tags r:id="rId5"/>
            </p:custDataLst>
          </p:nvPr>
        </p:nvSpPr>
        <p:spPr>
          <a:xfrm>
            <a:off x="8177530" y="2606040"/>
            <a:ext cx="3968115" cy="1546860"/>
          </a:xfrm>
          <a:prstGeom prst="rect">
            <a:avLst/>
          </a:prstGeom>
          <a:solidFill>
            <a:srgbClr val="FFF4CC"/>
          </a:solidFill>
          <a:ln w="889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>
            <p:custDataLst>
              <p:tags r:id="rId6"/>
            </p:custDataLst>
          </p:nvPr>
        </p:nvSpPr>
        <p:spPr>
          <a:xfrm>
            <a:off x="8123555" y="2595245"/>
            <a:ext cx="80645" cy="1557020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>
            <p:custDataLst>
              <p:tags r:id="rId7"/>
            </p:custDataLst>
          </p:nvPr>
        </p:nvSpPr>
        <p:spPr>
          <a:xfrm>
            <a:off x="8303260" y="2682875"/>
            <a:ext cx="3806190" cy="38100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b="1">
                <a:solidFill>
                  <a:schemeClr val="accent6">
                    <a:lumMod val="75000"/>
                  </a:schemeClr>
                </a:solidFill>
                <a:latin typeface="Arial" panose="020B0604020202020204"/>
              </a:rPr>
              <a:t>EEEC: three-point correlation</a:t>
            </a:r>
            <a:endParaRPr lang="en-US" altLang="zh-CN" b="1">
              <a:solidFill>
                <a:schemeClr val="accent6">
                  <a:lumMod val="75000"/>
                </a:schemeClr>
              </a:solidFill>
              <a:latin typeface="Arial" panose="020B0604020202020204"/>
            </a:endParaRPr>
          </a:p>
          <a:p>
            <a:pPr algn="l"/>
            <a:endParaRPr lang="en-US" altLang="zh-CN" b="1">
              <a:solidFill>
                <a:schemeClr val="accent6">
                  <a:lumMod val="75000"/>
                </a:schemeClr>
              </a:solidFill>
              <a:latin typeface="Arial" panose="020B0604020202020204"/>
            </a:endParaRPr>
          </a:p>
        </p:txBody>
      </p:sp>
      <p:sp>
        <p:nvSpPr>
          <p:cNvPr id="22" name="Rectangle 21"/>
          <p:cNvSpPr/>
          <p:nvPr>
            <p:custDataLst>
              <p:tags r:id="rId8"/>
            </p:custDataLst>
          </p:nvPr>
        </p:nvSpPr>
        <p:spPr>
          <a:xfrm>
            <a:off x="8204200" y="4323080"/>
            <a:ext cx="3978910" cy="1891665"/>
          </a:xfrm>
          <a:prstGeom prst="rect">
            <a:avLst/>
          </a:prstGeom>
          <a:solidFill>
            <a:srgbClr val="F5F8FA"/>
          </a:solidFill>
          <a:ln w="889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>
            <p:custDataLst>
              <p:tags r:id="rId9"/>
            </p:custDataLst>
          </p:nvPr>
        </p:nvSpPr>
        <p:spPr>
          <a:xfrm>
            <a:off x="8123555" y="4307205"/>
            <a:ext cx="80645" cy="1903095"/>
          </a:xfrm>
          <a:prstGeom prst="rect">
            <a:avLst/>
          </a:prstGeom>
          <a:solidFill>
            <a:srgbClr val="0053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Introduction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r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4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4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98805"/>
            <a:ext cx="3459480" cy="2114550"/>
          </a:xfrm>
          <a:prstGeom prst="rect">
            <a:avLst/>
          </a:prstGeom>
        </p:spPr>
      </p:pic>
      <p:sp>
        <p:nvSpPr>
          <p:cNvPr id="47" name="TextBox 46"/>
          <p:cNvSpPr txBox="1"/>
          <p:nvPr>
            <p:custDataLst>
              <p:tags r:id="rId11"/>
            </p:custDataLst>
          </p:nvPr>
        </p:nvSpPr>
        <p:spPr>
          <a:xfrm>
            <a:off x="8303133" y="4420234"/>
            <a:ext cx="5166360" cy="701040"/>
          </a:xfrm>
          <a:prstGeom prst="rect">
            <a:avLst/>
          </a:prstGeom>
          <a:noFill/>
        </p:spPr>
        <p:txBody>
          <a:bodyPr wrap="square" tIns="54864" bIns="36576">
            <a:spAutoFit/>
          </a:bodyPr>
          <a:lstStyle/>
          <a:p>
            <a:pPr>
              <a:spcAft>
                <a:spcPts val="200"/>
              </a:spcAft>
              <a:defRPr sz="1900" b="1">
                <a:solidFill>
                  <a:srgbClr val="005965"/>
                </a:solidFill>
                <a:latin typeface="Calibri" panose="020F0502020204030204"/>
              </a:defRPr>
            </a:pPr>
            <a:r>
              <a:rPr lang="en-US" altLang="zh-CN"/>
              <a:t>Why EEEC?</a:t>
            </a:r>
            <a:endParaRPr lang="en-US" altLang="zh-CN"/>
          </a:p>
          <a:p>
            <a:pPr>
              <a:spcAft>
                <a:spcPts val="200"/>
              </a:spcAft>
              <a:defRPr sz="1900" b="1">
                <a:solidFill>
                  <a:srgbClr val="005965"/>
                </a:solidFill>
                <a:latin typeface="Calibri" panose="020F0502020204030204"/>
              </a:defRPr>
            </a:pPr>
            <a:endParaRPr lang="en-US" altLang="zh-CN"/>
          </a:p>
        </p:txBody>
      </p:sp>
      <p:sp>
        <p:nvSpPr>
          <p:cNvPr id="38" name="TextBox 16"/>
          <p:cNvSpPr txBox="1"/>
          <p:nvPr>
            <p:custDataLst>
              <p:tags r:id="rId12"/>
            </p:custDataLst>
          </p:nvPr>
        </p:nvSpPr>
        <p:spPr>
          <a:xfrm>
            <a:off x="8303260" y="3178810"/>
            <a:ext cx="3613785" cy="53530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>
              <a:spcAft>
                <a:spcPts val="200"/>
              </a:spcAft>
              <a:defRPr sz="1400" b="0">
                <a:solidFill>
                  <a:srgbClr val="000000"/>
                </a:solidFill>
                <a:latin typeface="Calibri" panose="020F0502020204030204"/>
              </a:defRPr>
            </a:pPr>
            <a:r>
              <a:rPr sz="18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Three ordered distances encode the triangle scale and shape.</a:t>
            </a:r>
            <a:endParaRPr lang="en-US" altLang="zh-CN" sz="1800" b="0">
              <a:solidFill>
                <a:srgbClr val="141414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8" name="TextBox 47"/>
          <p:cNvSpPr txBox="1"/>
          <p:nvPr>
            <p:custDataLst>
              <p:tags r:id="rId13"/>
            </p:custDataLst>
          </p:nvPr>
        </p:nvSpPr>
        <p:spPr>
          <a:xfrm>
            <a:off x="8303260" y="5034915"/>
            <a:ext cx="3827145" cy="921385"/>
          </a:xfrm>
          <a:prstGeom prst="rect">
            <a:avLst/>
          </a:prstGeom>
          <a:noFill/>
        </p:spPr>
        <p:txBody>
          <a:bodyPr wrap="square" tIns="54864" bIns="36576">
            <a:spAutoFit/>
          </a:bodyPr>
          <a:lstStyle/>
          <a:p>
            <a:pPr>
              <a:spcAft>
                <a:spcPts val="200"/>
              </a:spcAft>
              <a:defRPr sz="1400" b="0">
                <a:solidFill>
                  <a:srgbClr val="000000"/>
                </a:solidFill>
                <a:latin typeface="Calibri" panose="020F0502020204030204"/>
              </a:defRPr>
            </a:pPr>
            <a:r>
              <a:rPr lang="en-US" altLang="zh-CN" sz="1800">
                <a:latin typeface="Arial" panose="020B0604020202020204" pitchFamily="34" charset="0"/>
                <a:cs typeface="Arial" panose="020B0604020202020204" pitchFamily="34" charset="0"/>
              </a:rPr>
              <a:t>Different medium components may populate different three-particle geometries.</a:t>
            </a:r>
            <a:endParaRPr lang="en-US" altLang="zh-CN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" y="3053080"/>
            <a:ext cx="3364865" cy="33147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01390" y="944245"/>
            <a:ext cx="4581525" cy="119951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50590" y="3520440"/>
            <a:ext cx="4633595" cy="117983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77665" y="2593975"/>
            <a:ext cx="3531235" cy="55626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25085" y="4938395"/>
            <a:ext cx="1965960" cy="50292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0" y="2667000"/>
            <a:ext cx="6096000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000">
                <a:solidFill>
                  <a:srgbClr val="4472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from ALICE Collaboration, arXiv:2409.12687 [hep-ex] (2024).</a:t>
            </a:r>
            <a:endParaRPr lang="en-US" altLang="zh-CN" sz="1000">
              <a:solidFill>
                <a:srgbClr val="4472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10965" y="5501005"/>
            <a:ext cx="609600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000">
                <a:solidFill>
                  <a:srgbClr val="4472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Komiske et al., Phys. Rev. Lett. 130, 051901 (2023).</a:t>
            </a:r>
            <a:endParaRPr lang="en-US" altLang="zh-CN" sz="1000">
              <a:solidFill>
                <a:srgbClr val="4472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1000">
                <a:solidFill>
                  <a:srgbClr val="4472D0"/>
                </a:solidFill>
                <a:latin typeface="Arial" panose="020B0604020202020204"/>
                <a:sym typeface="+mn-ea"/>
              </a:rPr>
              <a:t>Bossi et al., JHEP 12 (2024) 073. </a:t>
            </a:r>
            <a:endParaRPr lang="en-US" altLang="zh-CN" sz="1000">
              <a:solidFill>
                <a:srgbClr val="4472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000">
              <a:solidFill>
                <a:srgbClr val="4472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12573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  <a:sym typeface="+mn-ea"/>
              </a:rPr>
              <a:t>Introduction</a:t>
            </a:r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: from the established EEC pattern to EEEC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>
            <p:custDataLst>
              <p:tags r:id="rId1"/>
            </p:custDataLst>
          </p:nvPr>
        </p:nvSpPr>
        <p:spPr>
          <a:xfrm>
            <a:off x="6018530" y="1372870"/>
            <a:ext cx="5311140" cy="1283970"/>
          </a:xfrm>
          <a:prstGeom prst="rect">
            <a:avLst/>
          </a:prstGeom>
          <a:solidFill>
            <a:srgbClr val="EFF9FC"/>
          </a:solidFill>
          <a:ln w="889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>
            <p:custDataLst>
              <p:tags r:id="rId2"/>
            </p:custDataLst>
          </p:nvPr>
        </p:nvSpPr>
        <p:spPr>
          <a:xfrm>
            <a:off x="6018530" y="1372870"/>
            <a:ext cx="76200" cy="1283970"/>
          </a:xfrm>
          <a:prstGeom prst="rect">
            <a:avLst/>
          </a:prstGeom>
          <a:solidFill>
            <a:srgbClr val="006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>
            <p:custDataLst>
              <p:tags r:id="rId3"/>
            </p:custDataLst>
          </p:nvPr>
        </p:nvSpPr>
        <p:spPr>
          <a:xfrm>
            <a:off x="6164580" y="1445895"/>
            <a:ext cx="5019675" cy="34480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sz="2400" b="1">
                <a:solidFill>
                  <a:srgbClr val="0067A5"/>
                </a:solidFill>
                <a:latin typeface="Arial" panose="020B0604020202020204"/>
              </a:rPr>
              <a:t>Previous EEC study</a:t>
            </a:r>
            <a:endParaRPr lang="en-US" altLang="zh-CN" sz="2400" b="1">
              <a:solidFill>
                <a:srgbClr val="0067A5"/>
              </a:solidFill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>
            <p:custDataLst>
              <p:tags r:id="rId4"/>
            </p:custDataLst>
          </p:nvPr>
        </p:nvSpPr>
        <p:spPr>
          <a:xfrm>
            <a:off x="6153785" y="1885315"/>
            <a:ext cx="5175885" cy="56642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b="0">
                <a:solidFill>
                  <a:srgbClr val="141414"/>
                </a:solidFill>
                <a:latin typeface="Arial" panose="020B0604020202020204"/>
              </a:rPr>
              <a:t>LBT reproduces the EEC:</a:t>
            </a:r>
            <a:endParaRPr lang="en-US" altLang="zh-CN" b="0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sz="1600" b="0" u="sng">
                <a:solidFill>
                  <a:srgbClr val="141414"/>
                </a:solidFill>
                <a:latin typeface="Arial" panose="020B0604020202020204"/>
              </a:rPr>
              <a:t>small-angle suppression and broad-angle enhancement.</a:t>
            </a:r>
            <a:endParaRPr lang="en-US" altLang="zh-CN" sz="1600" b="0" u="sng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6" name="Rectangle 15"/>
          <p:cNvSpPr/>
          <p:nvPr>
            <p:custDataLst>
              <p:tags r:id="rId5"/>
            </p:custDataLst>
          </p:nvPr>
        </p:nvSpPr>
        <p:spPr>
          <a:xfrm>
            <a:off x="6018530" y="2607310"/>
            <a:ext cx="5311140" cy="1283970"/>
          </a:xfrm>
          <a:prstGeom prst="rect">
            <a:avLst/>
          </a:prstGeom>
          <a:solidFill>
            <a:srgbClr val="F5F8FA"/>
          </a:solidFill>
          <a:ln w="889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>
            <p:custDataLst>
              <p:tags r:id="rId6"/>
            </p:custDataLst>
          </p:nvPr>
        </p:nvSpPr>
        <p:spPr>
          <a:xfrm>
            <a:off x="6018530" y="2607310"/>
            <a:ext cx="76200" cy="1283970"/>
          </a:xfrm>
          <a:prstGeom prst="rect">
            <a:avLst/>
          </a:prstGeom>
          <a:solidFill>
            <a:srgbClr val="0053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6164580" y="2680335"/>
            <a:ext cx="5019675" cy="34480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</a:rPr>
              <a:t>Limitation</a:t>
            </a:r>
            <a:endParaRPr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19" name="TextBox 18"/>
          <p:cNvSpPr txBox="1"/>
          <p:nvPr>
            <p:custDataLst>
              <p:tags r:id="rId8"/>
            </p:custDataLst>
          </p:nvPr>
        </p:nvSpPr>
        <p:spPr>
          <a:xfrm>
            <a:off x="6182995" y="3168650"/>
            <a:ext cx="4998720" cy="45720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sz="2000" b="0">
                <a:solidFill>
                  <a:srgbClr val="141414"/>
                </a:solidFill>
                <a:latin typeface="Arial" panose="020B0604020202020204"/>
              </a:rPr>
              <a:t>EEC no full three-particle geometry.</a:t>
            </a:r>
            <a:endParaRPr lang="en-US" altLang="zh-CN" sz="20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20" name="Rectangle 19"/>
          <p:cNvSpPr/>
          <p:nvPr>
            <p:custDataLst>
              <p:tags r:id="rId9"/>
            </p:custDataLst>
          </p:nvPr>
        </p:nvSpPr>
        <p:spPr>
          <a:xfrm>
            <a:off x="6018530" y="3841750"/>
            <a:ext cx="5311140" cy="1283970"/>
          </a:xfrm>
          <a:prstGeom prst="rect">
            <a:avLst/>
          </a:prstGeom>
          <a:solidFill>
            <a:srgbClr val="FFF4CC"/>
          </a:solidFill>
          <a:ln w="889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>
            <p:custDataLst>
              <p:tags r:id="rId10"/>
            </p:custDataLst>
          </p:nvPr>
        </p:nvSpPr>
        <p:spPr>
          <a:xfrm>
            <a:off x="6018530" y="3841750"/>
            <a:ext cx="76200" cy="1283970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>
            <p:custDataLst>
              <p:tags r:id="rId11"/>
            </p:custDataLst>
          </p:nvPr>
        </p:nvSpPr>
        <p:spPr>
          <a:xfrm>
            <a:off x="6164580" y="3914775"/>
            <a:ext cx="5019675" cy="34480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2400" b="1">
                <a:solidFill>
                  <a:schemeClr val="accent6">
                    <a:lumMod val="75000"/>
                  </a:schemeClr>
                </a:solidFill>
                <a:latin typeface="Arial" panose="020B0604020202020204"/>
              </a:rPr>
              <a:t>Next step</a:t>
            </a:r>
            <a:endParaRPr sz="2400" b="1">
              <a:solidFill>
                <a:schemeClr val="accent6">
                  <a:lumMod val="75000"/>
                </a:schemeClr>
              </a:solidFill>
              <a:latin typeface="Arial" panose="020B0604020202020204"/>
            </a:endParaRPr>
          </a:p>
        </p:txBody>
      </p:sp>
      <p:sp>
        <p:nvSpPr>
          <p:cNvPr id="23" name="TextBox 22"/>
          <p:cNvSpPr txBox="1"/>
          <p:nvPr>
            <p:custDataLst>
              <p:tags r:id="rId12"/>
            </p:custDataLst>
          </p:nvPr>
        </p:nvSpPr>
        <p:spPr>
          <a:xfrm>
            <a:off x="6185535" y="4430395"/>
            <a:ext cx="4998720" cy="64135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sz="2000" b="0">
                <a:solidFill>
                  <a:srgbClr val="141414"/>
                </a:solidFill>
                <a:latin typeface="Arial" panose="020B0604020202020204"/>
              </a:rPr>
              <a:t>Use EEEC </a:t>
            </a:r>
            <a:endParaRPr lang="en-US" altLang="zh-CN" sz="20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2140" y="5958586"/>
            <a:ext cx="10607040" cy="17653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920" b="0">
                <a:solidFill>
                  <a:srgbClr val="4472D0"/>
                </a:solidFill>
                <a:latin typeface="Arial" panose="020B0604020202020204"/>
              </a:rPr>
              <a:t>Reference: Yang, He, Moult, Wang, Phys. Rev. Lett. 132, 011901 (2024).</a:t>
            </a:r>
            <a:endParaRPr lang="en-US" altLang="zh-CN" sz="920" b="0">
              <a:solidFill>
                <a:srgbClr val="4472D0"/>
              </a:solidFill>
              <a:latin typeface="Arial" panose="020B0604020202020204"/>
            </a:endParaRPr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7498079" y="6546723"/>
            <a:ext cx="310896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>
                    <a:lumMod val="75000"/>
                  </a:schemeClr>
                </a:solidFill>
                <a:latin typeface="Arial" panose="020B0604020202020204"/>
              </a:rPr>
              <a:t>Introduction</a:t>
            </a:r>
            <a:endParaRPr lang="en-US" altLang="zh-CN" sz="1200" b="1">
              <a:solidFill>
                <a:schemeClr val="tx2">
                  <a:lumMod val="75000"/>
                </a:schemeClr>
              </a:solidFill>
              <a:latin typeface="Arial" panose="020B0604020202020204"/>
            </a:endParaRPr>
          </a:p>
        </p:txBody>
      </p:sp>
      <p:sp>
        <p:nvSpPr>
          <p:cNvPr id="31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5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3"/>
          <a:srcRect l="533"/>
          <a:stretch>
            <a:fillRect/>
          </a:stretch>
        </p:blipFill>
        <p:spPr>
          <a:xfrm>
            <a:off x="224790" y="633730"/>
            <a:ext cx="4197350" cy="57550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00304" y="-18542"/>
            <a:ext cx="8961120" cy="102044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  <a:sym typeface="+mn-ea"/>
              </a:rPr>
              <a:t>Methodology: </a:t>
            </a:r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Linear Boltzmann Transport (LBT) Model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  <a:p>
            <a:pPr algn="l"/>
            <a:endParaRPr lang="en-US" altLang="zh-CN" sz="2000" b="1">
              <a:solidFill>
                <a:srgbClr val="00535C"/>
              </a:solidFill>
              <a:latin typeface="Arial" panose="020B0604020202020204"/>
            </a:endParaRPr>
          </a:p>
          <a:p>
            <a:pPr algn="l"/>
            <a:r>
              <a:rPr sz="2000" b="1">
                <a:solidFill>
                  <a:srgbClr val="00535C"/>
                </a:solidFill>
                <a:latin typeface="Arial" panose="020B0604020202020204"/>
              </a:rPr>
              <a:t> </a:t>
            </a:r>
            <a:endParaRPr sz="20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018665" y="3937127"/>
            <a:ext cx="822960" cy="822960"/>
          </a:xfrm>
          <a:prstGeom prst="ellipse">
            <a:avLst/>
          </a:prstGeom>
          <a:solidFill>
            <a:srgbClr val="006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18665" y="4101719"/>
            <a:ext cx="82296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rial" panose="020B0604020202020204"/>
              </a:rPr>
              <a:t>S</a:t>
            </a:r>
            <a:endParaRPr sz="26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4305" y="4942967"/>
            <a:ext cx="2011680" cy="5892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b="1">
                <a:solidFill>
                  <a:srgbClr val="141414"/>
                </a:solidFill>
                <a:latin typeface="Arial" panose="020B0604020202020204"/>
              </a:rPr>
              <a:t>shower
partons</a:t>
            </a:r>
            <a:endParaRPr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447665" y="3937127"/>
            <a:ext cx="822960" cy="822960"/>
          </a:xfrm>
          <a:prstGeom prst="ellipse">
            <a:avLst/>
          </a:prstGeom>
          <a:solidFill>
            <a:srgbClr val="C42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47665" y="4101719"/>
            <a:ext cx="82296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rial" panose="020B0604020202020204"/>
              </a:rPr>
              <a:t>R</a:t>
            </a:r>
            <a:endParaRPr sz="26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53305" y="4942967"/>
            <a:ext cx="2011680" cy="5892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b="1">
                <a:solidFill>
                  <a:srgbClr val="141414"/>
                </a:solidFill>
                <a:latin typeface="Arial" panose="020B0604020202020204"/>
              </a:rPr>
              <a:t>medium-induced
radiated gluons</a:t>
            </a:r>
            <a:endParaRPr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8876665" y="3937127"/>
            <a:ext cx="822960" cy="822960"/>
          </a:xfrm>
          <a:prstGeom prst="ellipse">
            <a:avLst/>
          </a:prstGeom>
          <a:solidFill>
            <a:srgbClr val="0087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76665" y="4101719"/>
            <a:ext cx="82296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rial" panose="020B0604020202020204"/>
              </a:rPr>
              <a:t>M</a:t>
            </a:r>
            <a:endParaRPr sz="26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52105" y="4973955"/>
            <a:ext cx="2869565" cy="5892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b="1">
                <a:solidFill>
                  <a:srgbClr val="141414"/>
                </a:solidFill>
                <a:latin typeface="Arial" panose="020B0604020202020204"/>
              </a:rPr>
              <a:t>medium response:
recoil + negative partons</a:t>
            </a:r>
            <a:endParaRPr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41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7498079" y="6546723"/>
            <a:ext cx="310896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Methodology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46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6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45490"/>
            <a:ext cx="6503035" cy="3146425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553085" y="5671820"/>
            <a:ext cx="10828020" cy="75184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1270" algn="l" fontAlgn="ctr">
              <a:lnSpc>
                <a:spcPct val="100000"/>
              </a:lnSpc>
            </a:pP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  <a:sym typeface="+mn-ea"/>
              </a:rPr>
              <a:t>LBT Code: A Color Tracking LBT Model, https://github.com/dyczzz/A-Color-Tracking-LBT-Model</a:t>
            </a:r>
            <a:endParaRPr lang="en-US" altLang="zh-CN" sz="1000">
              <a:solidFill>
                <a:srgbClr val="4472C4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0" indent="1270" algn="l" fontAlgn="ctr">
              <a:lnSpc>
                <a:spcPct val="100000"/>
              </a:lnSpc>
            </a:pPr>
            <a:endParaRPr lang="en-US" altLang="zh-CN" sz="1000">
              <a:solidFill>
                <a:srgbClr val="4472C4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0" indent="1270" algn="l" fontAlgn="ctr">
              <a:lnSpc>
                <a:spcPct val="100000"/>
              </a:lnSpc>
            </a:pP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J. Auvinen et al, Phys. Rev. C </a:t>
            </a:r>
            <a:r>
              <a:rPr lang="en-US" altLang="zh-CN" sz="1000" b="1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82 </a:t>
            </a: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024906 (2010); X. F. Guo </a:t>
            </a:r>
            <a:r>
              <a:rPr lang="en-US" altLang="zh-CN" sz="1000">
                <a:solidFill>
                  <a:srgbClr val="4472D0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and </a:t>
            </a: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X.N. Wang, Phys. Rev. L </a:t>
            </a:r>
            <a:r>
              <a:rPr lang="en-US" altLang="zh-CN" sz="1000" b="1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85 </a:t>
            </a: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3591 (2000); </a:t>
            </a: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  <a:sym typeface="+mn-ea"/>
              </a:rPr>
              <a:t>Y. Dang, W.-J. Xing, S. Cao, and G.-Y. Qin, arXiv:2602.10395 [nucl-th] (2026).</a:t>
            </a:r>
            <a:endParaRPr lang="en-US" altLang="zh-CN" sz="1000">
              <a:solidFill>
                <a:srgbClr val="4472C4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0" indent="1270" algn="l" fontAlgn="ctr">
              <a:lnSpc>
                <a:spcPct val="100000"/>
              </a:lnSpc>
            </a:pP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B.W. Zhang, E. Wang, and X.N. Wang, Phys. Rev. L </a:t>
            </a:r>
            <a:r>
              <a:rPr lang="en-US" altLang="zh-CN" sz="1000" b="1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93 </a:t>
            </a: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072301 (2004); Y. Y. He et al, Phys. Rev. C </a:t>
            </a:r>
            <a:r>
              <a:rPr lang="en-US" altLang="zh-CN" sz="1000" b="1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91 </a:t>
            </a: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054908 (2015); T. Luo et al, Phys. Rev. C </a:t>
            </a:r>
            <a:r>
              <a:rPr lang="en-US" altLang="zh-CN" sz="1000" b="1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109 </a:t>
            </a:r>
            <a:r>
              <a:rPr lang="en-US" altLang="zh-CN" sz="100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034919 (2024).</a:t>
            </a:r>
            <a:endParaRPr lang="en-US" altLang="zh-CN" sz="1000">
              <a:solidFill>
                <a:srgbClr val="4472C4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0" indent="1270" algn="l" fontAlgn="ctr">
              <a:lnSpc>
                <a:spcPct val="100000"/>
              </a:lnSpc>
            </a:pPr>
            <a:endParaRPr lang="en-US" altLang="zh-CN" sz="1000">
              <a:solidFill>
                <a:srgbClr val="4472C4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0" indent="1270" algn="l" fontAlgn="ctr">
              <a:lnSpc>
                <a:spcPct val="100000"/>
              </a:lnSpc>
            </a:pPr>
            <a:endParaRPr lang="en-US" altLang="zh-CN" sz="1200">
              <a:solidFill>
                <a:srgbClr val="4472C4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520" y="716915"/>
            <a:ext cx="2562225" cy="1268730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6786245" y="2107565"/>
            <a:ext cx="54044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K changes the Debye screening mass and the typical momentum-transfer scale, while the scattering rate is fixed at K = 1.</a:t>
            </a:r>
            <a:endParaRPr lang="en-US" altLang="zh-CN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580" y="1999615"/>
            <a:ext cx="178435" cy="2146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02844" y="-127"/>
            <a:ext cx="8961120" cy="71247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  <a:sym typeface="+mn-ea"/>
              </a:rPr>
              <a:t>Methodology: </a:t>
            </a:r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LBT</a:t>
            </a:r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 Workflow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  <a:p>
            <a:pPr algn="l"/>
            <a:r>
              <a:rPr sz="2000" b="1">
                <a:solidFill>
                  <a:srgbClr val="00535C"/>
                </a:solidFill>
                <a:latin typeface="Arial" panose="020B0604020202020204"/>
              </a:rPr>
              <a:t> </a:t>
            </a:r>
            <a:endParaRPr sz="20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7498079" y="6546723"/>
            <a:ext cx="310896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Methodology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46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7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685" y="5338445"/>
            <a:ext cx="12154535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20000"/>
              </a:lnSpc>
            </a:pP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LBT combines the hydrodynamic QGP background with PYTHIA γ-jet events; 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evolves </a:t>
            </a:r>
            <a:r>
              <a:rPr lang="en-US" altLang="zh-CN" u="sng">
                <a:latin typeface="Arial" panose="020B0604020202020204" pitchFamily="34" charset="0"/>
                <a:cs typeface="Arial" panose="020B0604020202020204" pitchFamily="34" charset="0"/>
              </a:rPr>
              <a:t>shower, radiation, recoil, and negative partons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 through the medium;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followed by hadronization, FASTJET reconstruction, and EEEC analysis.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9" name="图片 8"/>
          <p:cNvPicPr/>
          <p:nvPr/>
        </p:nvPicPr>
        <p:blipFill>
          <a:blip r:embed="rId1"/>
          <a:stretch>
            <a:fillRect/>
          </a:stretch>
        </p:blipFill>
        <p:spPr>
          <a:xfrm>
            <a:off x="177800" y="687705"/>
            <a:ext cx="11833860" cy="44799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00304" y="11938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EEEC projections at different angular scales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19935" y="5207000"/>
            <a:ext cx="8144510" cy="99187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>
              <a:spcAft>
                <a:spcPts val="400"/>
              </a:spcAft>
            </a:pPr>
            <a:r>
              <a:rPr lang="en-US" altLang="zh-CN" sz="2000" b="1">
                <a:solidFill>
                  <a:srgbClr val="141414"/>
                </a:solidFill>
                <a:latin typeface="Arial" panose="020B0604020202020204"/>
              </a:rPr>
              <a:t>Distributions differ among R</a:t>
            </a:r>
            <a:r>
              <a:rPr lang="en-US" altLang="zh-CN" sz="2000" b="1" baseline="-25000">
                <a:solidFill>
                  <a:srgbClr val="141414"/>
                </a:solidFill>
                <a:latin typeface="Arial" panose="020B0604020202020204"/>
              </a:rPr>
              <a:t>L</a:t>
            </a:r>
            <a:r>
              <a:rPr lang="en-US" altLang="zh-CN" sz="2000" b="1">
                <a:solidFill>
                  <a:srgbClr val="141414"/>
                </a:solidFill>
                <a:latin typeface="Arial" panose="020B0604020202020204"/>
              </a:rPr>
              <a:t>, R</a:t>
            </a:r>
            <a:r>
              <a:rPr lang="en-US" altLang="zh-CN" sz="2000" b="1" baseline="-25000">
                <a:solidFill>
                  <a:srgbClr val="141414"/>
                </a:solidFill>
                <a:latin typeface="Arial" panose="020B0604020202020204"/>
              </a:rPr>
              <a:t>M</a:t>
            </a:r>
            <a:r>
              <a:rPr lang="en-US" altLang="zh-CN" sz="2000" b="1">
                <a:solidFill>
                  <a:srgbClr val="141414"/>
                </a:solidFill>
                <a:latin typeface="Arial" panose="020B0604020202020204"/>
              </a:rPr>
              <a:t>, and R</a:t>
            </a:r>
            <a:r>
              <a:rPr lang="en-US" altLang="zh-CN" sz="2000" b="1" baseline="-25000">
                <a:solidFill>
                  <a:srgbClr val="141414"/>
                </a:solidFill>
                <a:latin typeface="Arial" panose="020B0604020202020204"/>
              </a:rPr>
              <a:t>S</a:t>
            </a:r>
            <a:r>
              <a:rPr lang="en-US" altLang="zh-CN" sz="2000" b="1">
                <a:solidFill>
                  <a:srgbClr val="141414"/>
                </a:solidFill>
                <a:latin typeface="Arial" panose="020B0604020202020204"/>
              </a:rPr>
              <a:t>, the same modification like EEC: </a:t>
            </a:r>
            <a:r>
              <a:rPr lang="en-US" altLang="zh-CN" sz="2000" b="1" u="sng">
                <a:solidFill>
                  <a:srgbClr val="141414"/>
                </a:solidFill>
                <a:latin typeface="Arial" panose="020B0604020202020204"/>
              </a:rPr>
              <a:t>small-angle suppression and broad-angle enhancement</a:t>
            </a:r>
            <a:r>
              <a:rPr lang="en-US" altLang="zh-CN" sz="2000" b="1">
                <a:solidFill>
                  <a:srgbClr val="141414"/>
                </a:solidFill>
                <a:latin typeface="Arial" panose="020B0604020202020204"/>
              </a:rPr>
              <a:t>.</a:t>
            </a:r>
            <a:endParaRPr lang="en-US" altLang="zh-CN" sz="2000" b="1">
              <a:solidFill>
                <a:srgbClr val="141414"/>
              </a:solidFill>
              <a:latin typeface="Arial" panose="020B0604020202020204"/>
            </a:endParaRPr>
          </a:p>
          <a:p>
            <a:pPr>
              <a:spcAft>
                <a:spcPts val="400"/>
              </a:spcAft>
            </a:pPr>
            <a:endParaRPr lang="en-US" altLang="zh-CN" sz="20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E3C at different R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r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20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8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rcRect t="660" b="-660"/>
          <a:stretch>
            <a:fillRect/>
          </a:stretch>
        </p:blipFill>
        <p:spPr>
          <a:xfrm>
            <a:off x="-635" y="668655"/>
            <a:ext cx="12186285" cy="42964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18288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</a:rPr>
              <a:t>LBT component </a:t>
            </a:r>
            <a:r>
              <a:rPr sz="2400" b="1">
                <a:solidFill>
                  <a:srgbClr val="00535C"/>
                </a:solidFill>
                <a:latin typeface="Arial" panose="020B0604020202020204"/>
                <a:sym typeface="+mn-ea"/>
              </a:rPr>
              <a:t>analysis</a:t>
            </a:r>
            <a:r>
              <a:rPr sz="2400" b="1">
                <a:solidFill>
                  <a:srgbClr val="00535C"/>
                </a:solidFill>
                <a:latin typeface="Arial" panose="020B0604020202020204"/>
              </a:rPr>
              <a:t> </a:t>
            </a:r>
            <a:r>
              <a:rPr lang="en-US" sz="2400" b="1">
                <a:solidFill>
                  <a:srgbClr val="00535C"/>
                </a:solidFill>
                <a:latin typeface="Arial" panose="020B0604020202020204"/>
              </a:rPr>
              <a:t>of</a:t>
            </a:r>
            <a:r>
              <a:rPr sz="2400" b="1">
                <a:solidFill>
                  <a:srgbClr val="00535C"/>
                </a:solidFill>
                <a:latin typeface="Arial" panose="020B0604020202020204"/>
              </a:rPr>
              <a:t> EEEC </a:t>
            </a:r>
            <a:endParaRPr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868680"/>
            <a:ext cx="8412480" cy="3124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b="1">
                <a:solidFill>
                  <a:srgbClr val="00535C"/>
                </a:solidFill>
                <a:latin typeface="Arial" panose="020B0604020202020204"/>
              </a:rPr>
              <a:t>Parton Level</a:t>
            </a:r>
            <a:endParaRPr lang="en-US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20240" y="1536192"/>
            <a:ext cx="822960" cy="822960"/>
          </a:xfrm>
          <a:prstGeom prst="ellipse">
            <a:avLst/>
          </a:prstGeom>
          <a:solidFill>
            <a:srgbClr val="006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920240" y="1700784"/>
            <a:ext cx="82296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rial" panose="020B0604020202020204"/>
              </a:rPr>
              <a:t>S</a:t>
            </a:r>
            <a:endParaRPr sz="26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25880" y="2542032"/>
            <a:ext cx="2011680" cy="5892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b="1">
                <a:solidFill>
                  <a:srgbClr val="141414"/>
                </a:solidFill>
                <a:latin typeface="Arial" panose="020B0604020202020204"/>
              </a:rPr>
              <a:t>shower
partons</a:t>
            </a:r>
            <a:endParaRPr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49240" y="1536192"/>
            <a:ext cx="822960" cy="822960"/>
          </a:xfrm>
          <a:prstGeom prst="ellipse">
            <a:avLst/>
          </a:prstGeom>
          <a:solidFill>
            <a:srgbClr val="C42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49240" y="1700784"/>
            <a:ext cx="82296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rial" panose="020B0604020202020204"/>
              </a:rPr>
              <a:t>R</a:t>
            </a:r>
            <a:endParaRPr sz="26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4880" y="2542032"/>
            <a:ext cx="2011680" cy="5892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b="1">
                <a:solidFill>
                  <a:srgbClr val="141414"/>
                </a:solidFill>
                <a:latin typeface="Arial" panose="020B0604020202020204"/>
              </a:rPr>
              <a:t>medium-induced
radiated gluons</a:t>
            </a:r>
            <a:endParaRPr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8778240" y="1536192"/>
            <a:ext cx="822960" cy="822960"/>
          </a:xfrm>
          <a:prstGeom prst="ellipse">
            <a:avLst/>
          </a:prstGeom>
          <a:solidFill>
            <a:srgbClr val="0087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78240" y="1700784"/>
            <a:ext cx="82296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rial" panose="020B0604020202020204"/>
              </a:rPr>
              <a:t>M</a:t>
            </a:r>
            <a:endParaRPr sz="26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53680" y="2573020"/>
            <a:ext cx="2869565" cy="5892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b="1">
                <a:solidFill>
                  <a:srgbClr val="141414"/>
                </a:solidFill>
                <a:latin typeface="Arial" panose="020B0604020202020204"/>
              </a:rPr>
              <a:t>medium response:
recoil + negative partons</a:t>
            </a:r>
            <a:endParaRPr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5480" y="3510915"/>
            <a:ext cx="10884535" cy="641985"/>
          </a:xfrm>
          <a:prstGeom prst="rect">
            <a:avLst/>
          </a:prstGeom>
          <a:solidFill>
            <a:srgbClr val="F5F8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1530" y="3585845"/>
            <a:ext cx="316547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b="1">
                <a:solidFill>
                  <a:srgbClr val="00535C"/>
                </a:solidFill>
                <a:latin typeface="Arial" panose="020B0604020202020204"/>
              </a:rPr>
              <a:t>SSS</a:t>
            </a:r>
            <a:endParaRPr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56025" y="3587750"/>
            <a:ext cx="712406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0">
                <a:solidFill>
                  <a:srgbClr val="141414"/>
                </a:solidFill>
                <a:latin typeface="Arial" panose="020B0604020202020204"/>
              </a:rPr>
              <a:t>vacuum-like shower baseline</a:t>
            </a:r>
            <a:endParaRPr sz="16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65480" y="3913505"/>
            <a:ext cx="10884535" cy="641985"/>
          </a:xfrm>
          <a:prstGeom prst="rect">
            <a:avLst/>
          </a:prstGeom>
          <a:solidFill>
            <a:srgbClr val="F5F8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530" y="3957955"/>
            <a:ext cx="316547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b="1">
                <a:solidFill>
                  <a:srgbClr val="00535C"/>
                </a:solidFill>
                <a:latin typeface="Arial" panose="020B0604020202020204"/>
              </a:rPr>
              <a:t>SSR</a:t>
            </a:r>
            <a:endParaRPr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56025" y="3989705"/>
            <a:ext cx="712406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0">
                <a:solidFill>
                  <a:srgbClr val="141414"/>
                </a:solidFill>
                <a:latin typeface="Arial" panose="020B0604020202020204"/>
              </a:rPr>
              <a:t>one induced </a:t>
            </a:r>
            <a:r>
              <a:rPr lang="en-US" sz="1600" b="0">
                <a:solidFill>
                  <a:srgbClr val="141414"/>
                </a:solidFill>
                <a:latin typeface="Arial" panose="020B0604020202020204"/>
              </a:rPr>
              <a:t>radiation </a:t>
            </a:r>
            <a:r>
              <a:rPr sz="1600" b="0">
                <a:solidFill>
                  <a:srgbClr val="141414"/>
                </a:solidFill>
                <a:latin typeface="Arial" panose="020B0604020202020204"/>
              </a:rPr>
              <a:t>gluon correlated with shower partons</a:t>
            </a:r>
            <a:endParaRPr sz="16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5480" y="4315460"/>
            <a:ext cx="10884535" cy="641985"/>
          </a:xfrm>
          <a:prstGeom prst="rect">
            <a:avLst/>
          </a:prstGeom>
          <a:solidFill>
            <a:srgbClr val="F5F8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1530" y="4373880"/>
            <a:ext cx="316547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1">
                <a:solidFill>
                  <a:srgbClr val="00535C"/>
                </a:solidFill>
                <a:latin typeface="Arial" panose="020B0604020202020204"/>
              </a:rPr>
              <a:t>SRR + RRR</a:t>
            </a:r>
            <a:endParaRPr sz="16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56025" y="4375785"/>
            <a:ext cx="712406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0">
                <a:solidFill>
                  <a:srgbClr val="141414"/>
                </a:solidFill>
                <a:latin typeface="Arial" panose="020B0604020202020204"/>
              </a:rPr>
              <a:t>radiation-dominated triplets</a:t>
            </a:r>
            <a:endParaRPr sz="16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65480" y="4718050"/>
            <a:ext cx="10884535" cy="641985"/>
          </a:xfrm>
          <a:prstGeom prst="rect">
            <a:avLst/>
          </a:prstGeom>
          <a:solidFill>
            <a:srgbClr val="FFF4CC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1530" y="4761865"/>
            <a:ext cx="316547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1">
                <a:solidFill>
                  <a:srgbClr val="C42525"/>
                </a:solidFill>
                <a:latin typeface="Arial" panose="020B0604020202020204"/>
              </a:rPr>
              <a:t>SRM + RRM + RMM</a:t>
            </a:r>
            <a:endParaRPr sz="1600" b="1">
              <a:solidFill>
                <a:srgbClr val="C42525"/>
              </a:solidFill>
              <a:latin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56025" y="4761865"/>
            <a:ext cx="712406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0">
                <a:solidFill>
                  <a:srgbClr val="141414"/>
                </a:solidFill>
                <a:latin typeface="Arial" panose="020B0604020202020204"/>
              </a:rPr>
              <a:t>mixed radiation-response triplets</a:t>
            </a:r>
            <a:endParaRPr sz="16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65480" y="5120640"/>
            <a:ext cx="10884535" cy="641985"/>
          </a:xfrm>
          <a:prstGeom prst="rect">
            <a:avLst/>
          </a:prstGeom>
          <a:solidFill>
            <a:srgbClr val="F5F8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1530" y="5193665"/>
            <a:ext cx="316547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1">
                <a:solidFill>
                  <a:srgbClr val="00535C"/>
                </a:solidFill>
                <a:latin typeface="Arial" panose="020B0604020202020204"/>
              </a:rPr>
              <a:t>SSM</a:t>
            </a:r>
            <a:endParaRPr sz="16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56025" y="5201285"/>
            <a:ext cx="712406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0">
                <a:solidFill>
                  <a:srgbClr val="141414"/>
                </a:solidFill>
                <a:latin typeface="Arial" panose="020B0604020202020204"/>
              </a:rPr>
              <a:t>one response parton correlated with the shower</a:t>
            </a:r>
            <a:endParaRPr sz="16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65480" y="5522595"/>
            <a:ext cx="10884535" cy="431165"/>
          </a:xfrm>
          <a:prstGeom prst="rect">
            <a:avLst/>
          </a:prstGeom>
          <a:solidFill>
            <a:srgbClr val="F5F8FA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11530" y="5627370"/>
            <a:ext cx="316547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1">
                <a:solidFill>
                  <a:srgbClr val="00535C"/>
                </a:solidFill>
                <a:latin typeface="Arial" panose="020B0604020202020204"/>
              </a:rPr>
              <a:t>SMM + MMM</a:t>
            </a:r>
            <a:endParaRPr sz="16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56025" y="5600065"/>
            <a:ext cx="7124065" cy="30353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sz="1600" b="0">
                <a:solidFill>
                  <a:srgbClr val="141414"/>
                </a:solidFill>
                <a:latin typeface="Arial" panose="020B0604020202020204"/>
              </a:rPr>
              <a:t>response-dominated triplets</a:t>
            </a:r>
            <a:endParaRPr sz="1600" b="0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41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E3C at different R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r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46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 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 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370" y="8255"/>
            <a:ext cx="10186035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Parton-level component decomposition across angular scales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20624" y="6464808"/>
            <a:ext cx="310896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5A5A5A"/>
                </a:solidFill>
                <a:latin typeface="Arial" panose="020B0604020202020204"/>
              </a:rPr>
              <a:t>07/15/2026  CPS HEP Annual Meeting</a:t>
            </a:r>
            <a:endParaRPr sz="8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6464808"/>
            <a:ext cx="182880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800" b="0">
                <a:solidFill>
                  <a:srgbClr val="5A5A5A"/>
                </a:solidFill>
                <a:latin typeface="Arial" panose="020B0604020202020204"/>
              </a:rPr>
              <a:t>Hao Wang (SCUT)</a:t>
            </a:r>
            <a:endParaRPr sz="8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98079" y="6464808"/>
            <a:ext cx="310896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800" b="0">
                <a:solidFill>
                  <a:srgbClr val="5A5A5A"/>
                </a:solidFill>
                <a:latin typeface="Arial" panose="020B0604020202020204"/>
              </a:rPr>
              <a:t>E3C at different R</a:t>
            </a:r>
            <a:endParaRPr sz="8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82528" y="6464808"/>
            <a:ext cx="68580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800" b="0">
                <a:solidFill>
                  <a:srgbClr val="5A5A5A"/>
                </a:solidFill>
                <a:latin typeface="Arial" panose="020B0604020202020204"/>
              </a:rPr>
              <a:t>10 / 15</a:t>
            </a:r>
            <a:endParaRPr sz="8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E3C at different R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r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1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055610" y="1624330"/>
            <a:ext cx="4136390" cy="31921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K increase:</a:t>
            </a:r>
            <a:endParaRPr lang="en-US" altLang="zh-CN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M increases, S decreases, </a:t>
            </a:r>
            <a:endParaRPr lang="en-US" altLang="zh-CN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R is relatively stable</a:t>
            </a:r>
            <a:endParaRPr lang="en-US" altLang="zh-CN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Angular scale</a:t>
            </a:r>
            <a:r>
              <a:rPr lang="zh-CN" altLang="en-US" b="1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Double-S triplets stay closer to the shower core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Single-S / non-S triplets populate broader angles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l="8"/>
          <a:stretch>
            <a:fillRect/>
          </a:stretch>
        </p:blipFill>
        <p:spPr>
          <a:xfrm>
            <a:off x="-10160" y="598805"/>
            <a:ext cx="7985760" cy="57664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-2667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</a:rPr>
              <a:t>Shape-space definition: separate scale from triangle shape</a:t>
            </a:r>
            <a:endParaRPr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29065" y="1254760"/>
            <a:ext cx="3132455" cy="966470"/>
          </a:xfrm>
          <a:prstGeom prst="rect">
            <a:avLst/>
          </a:prstGeom>
          <a:solidFill>
            <a:srgbClr val="DDF0F9"/>
          </a:solidFill>
          <a:ln w="7620">
            <a:solidFill>
              <a:srgbClr val="EFAD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02090" y="1419225"/>
            <a:ext cx="2893695" cy="70739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b="1">
                <a:solidFill>
                  <a:srgbClr val="00535C"/>
                </a:solidFill>
                <a:latin typeface="Arial" panose="020B0604020202020204"/>
              </a:rPr>
              <a:t>ordered distances:
R</a:t>
            </a:r>
            <a:r>
              <a:rPr b="1" baseline="-25000">
                <a:solidFill>
                  <a:srgbClr val="00535C"/>
                </a:solidFill>
                <a:latin typeface="Arial" panose="020B0604020202020204"/>
              </a:rPr>
              <a:t>S</a:t>
            </a:r>
            <a:r>
              <a:rPr b="1">
                <a:solidFill>
                  <a:srgbClr val="00535C"/>
                </a:solidFill>
                <a:latin typeface="Arial" panose="020B0604020202020204"/>
              </a:rPr>
              <a:t> &lt; R</a:t>
            </a:r>
            <a:r>
              <a:rPr b="1" baseline="-25000">
                <a:solidFill>
                  <a:srgbClr val="00535C"/>
                </a:solidFill>
                <a:latin typeface="Arial" panose="020B0604020202020204"/>
              </a:rPr>
              <a:t>M </a:t>
            </a:r>
            <a:r>
              <a:rPr b="1">
                <a:solidFill>
                  <a:srgbClr val="00535C"/>
                </a:solidFill>
                <a:latin typeface="Arial" panose="020B0604020202020204"/>
              </a:rPr>
              <a:t>&lt; R</a:t>
            </a:r>
            <a:r>
              <a:rPr b="1" baseline="-25000">
                <a:solidFill>
                  <a:srgbClr val="00535C"/>
                </a:solidFill>
                <a:latin typeface="Arial" panose="020B0604020202020204"/>
              </a:rPr>
              <a:t>L</a:t>
            </a:r>
            <a:endParaRPr b="1" baseline="-25000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29065" y="2259965"/>
            <a:ext cx="3137535" cy="1484630"/>
          </a:xfrm>
          <a:prstGeom prst="rect">
            <a:avLst/>
          </a:prstGeom>
          <a:solidFill>
            <a:srgbClr val="FFF4CC"/>
          </a:solidFill>
          <a:ln w="7620">
            <a:solidFill>
              <a:srgbClr val="EFAD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9102725" y="2261235"/>
                <a:ext cx="3039110" cy="1426210"/>
              </a:xfrm>
              <a:prstGeom prst="rect">
                <a:avLst/>
              </a:prstGeom>
              <a:noFill/>
            </p:spPr>
            <p:txBody>
              <a:bodyPr wrap="square" lIns="36576" tIns="18288" rIns="36576" bIns="18288">
                <a:noAutofit/>
              </a:bodyPr>
              <a:lstStyle/>
              <a:p>
                <a:pPr algn="l"/>
                <a:r>
                  <a:rPr b="1">
                    <a:solidFill>
                      <a:srgbClr val="141414"/>
                    </a:solidFill>
                    <a:latin typeface="Arial" panose="020B0604020202020204"/>
                  </a:rPr>
                  <a:t>shape variables:
</a:t>
                </a: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a:rPr lang="en-US" b="1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𝛏</m:t>
                      </m:r>
                      <m:r>
                        <a:rPr lang="en-US" b="1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= </m:t>
                      </m:r>
                      <m:r>
                        <a:rPr lang="en-US" b="1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𝐑</m:t>
                      </m:r>
                      <m:r>
                        <a:rPr lang="en-US" b="1" baseline="-25000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𝐒</m:t>
                      </m:r>
                      <m:r>
                        <a:rPr lang="en-US" b="1" baseline="-25000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a:rPr lang="en-US" b="1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/ </m:t>
                      </m:r>
                      <m:r>
                        <a:rPr lang="en-US" b="1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𝐑</m:t>
                      </m:r>
                      <m:r>
                        <a:rPr lang="en-US" b="1" baseline="-25000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𝐌</m:t>
                      </m:r>
                    </m:oMath>
                    <m:oMath xmlns:m="http://schemas.openxmlformats.org/officeDocument/2006/math">
                      <m:r>
                        <a:rPr lang="en-US" b="1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𝛗</m:t>
                      </m:r>
                      <m:r>
                        <a:rPr lang="en-US" b="1">
                          <a:solidFill>
                            <a:srgbClr val="141414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 = </m:t>
                      </m:r>
                      <m:func>
                        <m:funcPr>
                          <m:ctrlPr>
                            <a:rPr lang="en-US" b="1" i="1">
                              <a:solidFill>
                                <a:srgbClr val="141414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uncPr>
                        <m:fName>
                          <m:r>
                            <a:rPr lang="en-US" b="1">
                              <a:solidFill>
                                <a:srgbClr val="141414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𝐚𝐜𝐫𝐬𝐢𝐧</m:t>
                          </m:r>
                        </m:fName>
                        <m:e>
                          <m:rad>
                            <m:radPr>
                              <m:degHide m:val="on"/>
                              <m:ctrlPr>
                                <a:rPr lang="en-US" b="1" i="1">
                                  <a:solidFill>
                                    <a:srgbClr val="141414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solidFill>
                                    <a:srgbClr val="141414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𝟏</m:t>
                              </m:r>
                              <m:r>
                                <a:rPr lang="en-US" b="1" i="1">
                                  <a:solidFill>
                                    <a:srgbClr val="141414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(</m:t>
                                  </m:r>
                                  <m:r>
                                    <a:rPr lang="en-US" b="1" i="1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𝑹</m:t>
                                  </m:r>
                                  <m:r>
                                    <a:rPr lang="en-US" b="1" i="1" baseline="-25000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𝑳</m:t>
                                  </m:r>
                                  <m:r>
                                    <a:rPr lang="en-US" b="1" i="1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−</m:t>
                                  </m:r>
                                  <m:r>
                                    <a:rPr lang="en-US" b="1" i="1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𝑹</m:t>
                                  </m:r>
                                  <m:r>
                                    <a:rPr lang="en-US" b="1" i="1" baseline="-25000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𝑴</m:t>
                                  </m:r>
                                  <m:r>
                                    <a:rPr lang="en-US" b="1" i="1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)</m:t>
                                  </m:r>
                                  <m:r>
                                    <a:rPr lang="en-US" b="1" i="1" baseline="30000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en-US" b="1" i="1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𝑹</m:t>
                                  </m:r>
                                  <m:r>
                                    <a:rPr lang="en-US" b="1" i="1" baseline="-25000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𝑺</m:t>
                                  </m:r>
                                  <m:r>
                                    <a:rPr lang="en-US" b="1" i="1" baseline="30000">
                                      <a:solidFill>
                                        <a:srgbClr val="141414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𝟐</m:t>
                                  </m:r>
                                </m:den>
                              </m:f>
                            </m:e>
                          </m:rad>
                        </m:e>
                      </m:func>
                    </m:oMath>
                  </m:oMathPara>
                </a14:m>
                <a:endParaRPr lang="en-US" b="1" i="1" baseline="30000">
                  <a:solidFill>
                    <a:srgbClr val="141414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725" y="2261235"/>
                <a:ext cx="3039110" cy="142621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546090" y="6220206"/>
            <a:ext cx="10607040" cy="19177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sz="1020" b="0">
                <a:solidFill>
                  <a:srgbClr val="4472D0"/>
                </a:solidFill>
                <a:latin typeface="Arial" panose="020B0604020202020204"/>
              </a:rPr>
              <a:t>f</a:t>
            </a:r>
            <a:r>
              <a:rPr sz="1020" b="0">
                <a:solidFill>
                  <a:srgbClr val="4472D0"/>
                </a:solidFill>
                <a:latin typeface="Arial" panose="020B0604020202020204"/>
              </a:rPr>
              <a:t>igure source: Bossi et al., JHEP 12 (2024) 073. </a:t>
            </a:r>
            <a:endParaRPr sz="1020" b="0">
              <a:solidFill>
                <a:srgbClr val="4472D0"/>
              </a:solidFill>
              <a:latin typeface="Arial" panose="020B0604020202020204"/>
            </a:endParaRPr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E3C in shape space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r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2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11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45" y="594360"/>
            <a:ext cx="5554980" cy="57912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43930" y="4112895"/>
            <a:ext cx="612203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Shape can be studied in EEEC.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b="1" u="sng">
                <a:latin typeface="Arial" panose="020B0604020202020204" pitchFamily="34" charset="0"/>
                <a:cs typeface="Arial" panose="020B0604020202020204" pitchFamily="34" charset="0"/>
              </a:rPr>
              <a:t>Fixing R</a:t>
            </a:r>
            <a:r>
              <a:rPr lang="en-US" altLang="zh-CN" b="1" u="sng" baseline="-2500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, the overall angular scale is fixed, 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so we can compare different triangle shapes without mixing in scale effects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3930" y="1795145"/>
            <a:ext cx="2710180" cy="17519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08600" y="742950"/>
            <a:ext cx="40074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Focus on ξ=1,φ=</a:t>
            </a:r>
            <a:r>
              <a:rPr lang="en-US" altLang="zh-CN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π/2,R</a:t>
            </a:r>
            <a:r>
              <a:rPr lang="en-US" altLang="zh-CN" b="1" baseline="-250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L</a:t>
            </a:r>
            <a:r>
              <a:rPr lang="en-US" altLang="zh-CN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=R</a:t>
            </a:r>
            <a:r>
              <a:rPr lang="en-US" altLang="zh-CN" b="1" baseline="-250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M</a:t>
            </a:r>
            <a:r>
              <a:rPr lang="en-US" altLang="zh-CN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=R</a:t>
            </a:r>
            <a:r>
              <a:rPr lang="en-US" altLang="zh-CN" b="1" baseline="-250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S</a:t>
            </a:r>
            <a:endParaRPr lang="en-US" altLang="zh-CN" b="1" baseline="-2500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broad-angle and near-equilateral</a:t>
            </a:r>
            <a:endParaRPr lang="en-US" altLang="zh-CN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54110" y="3775075"/>
            <a:ext cx="3437890" cy="3168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r"/>
            <a:r>
              <a:rPr lang="en-US" altLang="zh-CN" sz="1000">
                <a:solidFill>
                  <a:srgbClr val="4472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Komiske et al., Phys. Rev. Lett. 130, 051901 (2023).</a:t>
            </a:r>
            <a:endParaRPr lang="en-US" altLang="zh-CN" sz="1000">
              <a:solidFill>
                <a:srgbClr val="4472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-127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</a:rPr>
              <a:t>E3C in shape space: absolute yield and AA/pp ratio</a:t>
            </a:r>
            <a:endParaRPr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shape_absolute_ratio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598805"/>
            <a:ext cx="9098280" cy="4354830"/>
          </a:xfrm>
          <a:prstGeom prst="rect">
            <a:avLst/>
          </a:prstGeom>
        </p:spPr>
      </p:pic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200" b="1">
                <a:solidFill>
                  <a:schemeClr val="tx2"/>
                </a:solidFill>
                <a:latin typeface="Arial" panose="020B0604020202020204"/>
                <a:sym typeface="+mn-ea"/>
              </a:rPr>
              <a:t>E3C in shape space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  <a:p>
            <a:pPr algn="r"/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12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-1270" y="5121910"/>
            <a:ext cx="121481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Increasing K strengthens the medium modification of EEEC.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Enhancement appears in the </a:t>
            </a:r>
            <a:r>
              <a:rPr lang="en-US" altLang="zh-CN" b="1" u="sng">
                <a:latin typeface="Arial" panose="020B0604020202020204" pitchFamily="34" charset="0"/>
                <a:cs typeface="Arial" panose="020B0604020202020204" pitchFamily="34" charset="0"/>
              </a:rPr>
              <a:t>broad-angle, near-equilateral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 region.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26"/>
          <p:cNvSpPr/>
          <p:nvPr/>
        </p:nvSpPr>
        <p:spPr>
          <a:xfrm>
            <a:off x="8350885" y="2567940"/>
            <a:ext cx="1407160" cy="1179830"/>
          </a:xfrm>
          <a:prstGeom prst="rect">
            <a:avLst/>
          </a:prstGeom>
          <a:noFill/>
          <a:ln w="2794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02844" y="11938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Shape-space sensitivity to n and R</a:t>
            </a:r>
            <a:r>
              <a:rPr lang="en-US" altLang="zh-CN" sz="2400" b="1" baseline="-25000">
                <a:solidFill>
                  <a:srgbClr val="00535C"/>
                </a:solidFill>
                <a:latin typeface="Arial" panose="020B0604020202020204"/>
              </a:rPr>
              <a:t>L</a:t>
            </a:r>
            <a:endParaRPr lang="en-US" altLang="zh-CN" sz="2400" b="1" baseline="-25000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22260" y="676275"/>
            <a:ext cx="4269740" cy="492188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n = 0.5: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soft  enhanced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→ stronger broad-angle enhancement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n = 2: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soft  suppressed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→ broad-angle enhancement reduced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Small R</a:t>
            </a:r>
            <a:r>
              <a:rPr lang="en-US" altLang="zh-CN" b="1" baseline="-25000">
                <a:solidFill>
                  <a:srgbClr val="141414"/>
                </a:solidFill>
                <a:latin typeface="Arial" panose="020B0604020202020204"/>
              </a:rPr>
              <a:t>L</a:t>
            </a:r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: 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suppression-dominated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Large R</a:t>
            </a:r>
            <a:r>
              <a:rPr lang="en-US" altLang="zh-CN" b="1" baseline="-25000">
                <a:solidFill>
                  <a:srgbClr val="141414"/>
                </a:solidFill>
                <a:latin typeface="Arial" panose="020B0604020202020204"/>
              </a:rPr>
              <a:t>L</a:t>
            </a:r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: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b="1">
                <a:solidFill>
                  <a:srgbClr val="141414"/>
                </a:solidFill>
                <a:latin typeface="Arial" panose="020B0604020202020204"/>
              </a:rPr>
              <a:t>near-equilateral region enhancement</a:t>
            </a:r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sz="2400" b="1">
                <a:solidFill>
                  <a:srgbClr val="141414"/>
                </a:solidFill>
                <a:latin typeface="Arial" panose="020B0604020202020204"/>
              </a:rPr>
              <a:t>medium modification: </a:t>
            </a:r>
            <a:endParaRPr lang="en-US" altLang="zh-CN" sz="2400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r>
              <a:rPr lang="en-US" altLang="zh-CN" sz="2400" b="1" u="sng">
                <a:solidFill>
                  <a:srgbClr val="141414"/>
                </a:solidFill>
                <a:latin typeface="Arial" panose="020B0604020202020204"/>
              </a:rPr>
              <a:t>large R and soft-sensitive</a:t>
            </a:r>
            <a:endParaRPr lang="en-US" altLang="zh-CN" sz="2400" b="1" u="sng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sz="1350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sz="1350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sz="1350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sz="135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200" b="1">
                <a:solidFill>
                  <a:schemeClr val="tx2"/>
                </a:solidFill>
                <a:latin typeface="Arial" panose="020B0604020202020204"/>
                <a:sym typeface="+mn-ea"/>
              </a:rPr>
              <a:t>E3C in shape space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  <a:p>
            <a:pPr algn="r"/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13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665480"/>
            <a:ext cx="7747635" cy="4816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7245" y="686435"/>
            <a:ext cx="8250555" cy="46793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1778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</a:rPr>
              <a:t>Shape-space component decomposition</a:t>
            </a:r>
            <a:endParaRPr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065" y="5384800"/>
            <a:ext cx="12192000" cy="95885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000" b="1">
                <a:solidFill>
                  <a:srgbClr val="141414"/>
                </a:solidFill>
                <a:latin typeface="Arial" panose="020B0604020202020204"/>
              </a:rPr>
              <a:t>EEEC is most sensitive to </a:t>
            </a:r>
            <a:r>
              <a:rPr sz="2000" b="1" u="sng">
                <a:solidFill>
                  <a:srgbClr val="141414"/>
                </a:solidFill>
                <a:latin typeface="Arial" panose="020B0604020202020204"/>
              </a:rPr>
              <a:t>mixed radiation-response triplets</a:t>
            </a:r>
            <a:r>
              <a:rPr sz="2000" b="1">
                <a:solidFill>
                  <a:srgbClr val="141414"/>
                </a:solidFill>
                <a:latin typeface="Arial" panose="020B0604020202020204"/>
              </a:rPr>
              <a:t> </a:t>
            </a:r>
            <a:endParaRPr sz="2000" b="1">
              <a:solidFill>
                <a:srgbClr val="141414"/>
              </a:solidFill>
              <a:latin typeface="Arial" panose="020B0604020202020204"/>
            </a:endParaRPr>
          </a:p>
          <a:p>
            <a:pPr algn="ctr"/>
            <a:r>
              <a:rPr sz="2000" b="1">
                <a:solidFill>
                  <a:srgbClr val="141414"/>
                </a:solidFill>
                <a:latin typeface="Arial" panose="020B0604020202020204"/>
              </a:rPr>
              <a:t>in the LBT component decomposition.</a:t>
            </a:r>
            <a:endParaRPr sz="2000" b="1">
              <a:solidFill>
                <a:srgbClr val="141414"/>
              </a:solidFill>
              <a:latin typeface="Arial" panose="020B0604020202020204"/>
            </a:endParaRPr>
          </a:p>
          <a:p>
            <a:pPr algn="ctr"/>
            <a:endParaRPr lang="en-US" altLang="zh-CN" sz="20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04235" y="2614295"/>
            <a:ext cx="1659255" cy="1287780"/>
          </a:xfrm>
          <a:prstGeom prst="rect">
            <a:avLst/>
          </a:prstGeom>
          <a:noFill/>
          <a:ln w="2794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200" b="1">
                <a:solidFill>
                  <a:schemeClr val="tx2"/>
                </a:solidFill>
                <a:latin typeface="Arial" panose="020B0604020202020204"/>
                <a:sym typeface="+mn-ea"/>
              </a:rPr>
              <a:t>E3C in shape space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  <a:p>
            <a:pPr algn="r"/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14 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1835" y="2021840"/>
            <a:ext cx="13754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n=1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K=1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0.3&lt;R</a:t>
            </a:r>
            <a:r>
              <a:rPr lang="en-US" altLang="zh-CN" b="1" baseline="-2500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&lt;0.4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1143"/>
            <a:ext cx="896112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>
                <a:solidFill>
                  <a:srgbClr val="00535C"/>
                </a:solidFill>
                <a:latin typeface="Arial" panose="020B0604020202020204"/>
              </a:rPr>
              <a:t>Shape-space component decomposition</a:t>
            </a:r>
            <a:endParaRPr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-1905" y="5198745"/>
            <a:ext cx="12193270" cy="8356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lang="en-US" altLang="zh-CN" sz="2000" b="1">
                <a:solidFill>
                  <a:srgbClr val="141414"/>
                </a:solidFill>
                <a:latin typeface="Arial" panose="020B0604020202020204"/>
              </a:rPr>
              <a:t>Radiation and Medium response both populate broad-angle near-equilateral configurations.</a:t>
            </a:r>
            <a:endParaRPr lang="en-US" altLang="zh-CN" sz="2000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sz="1400" b="1">
              <a:solidFill>
                <a:srgbClr val="141414"/>
              </a:solidFill>
              <a:latin typeface="Arial" panose="020B0604020202020204"/>
            </a:endParaRPr>
          </a:p>
          <a:p>
            <a:pPr algn="l"/>
            <a:endParaRPr lang="en-US" altLang="zh-CN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7498079" y="6546723"/>
            <a:ext cx="310896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200" b="1">
                <a:solidFill>
                  <a:schemeClr val="tx2"/>
                </a:solidFill>
                <a:latin typeface="Arial" panose="020B0604020202020204"/>
                <a:sym typeface="+mn-ea"/>
              </a:rPr>
              <a:t>E3C in shape space</a:t>
            </a:r>
            <a:endParaRPr sz="1200" b="1">
              <a:solidFill>
                <a:schemeClr val="tx2"/>
              </a:solidFill>
              <a:latin typeface="Arial" panose="020B0604020202020204"/>
              <a:sym typeface="+mn-ea"/>
            </a:endParaRPr>
          </a:p>
        </p:txBody>
      </p:sp>
      <p:sp>
        <p:nvSpPr>
          <p:cNvPr id="36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15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t="547"/>
          <a:stretch>
            <a:fillRect/>
          </a:stretch>
        </p:blipFill>
        <p:spPr>
          <a:xfrm>
            <a:off x="2148840" y="690245"/>
            <a:ext cx="7569835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1143"/>
            <a:ext cx="8961120" cy="7740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System-Size Dependence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  <a:p>
            <a:pPr algn="l"/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  <a:sym typeface="+mn-ea"/>
              </a:rPr>
              <a:t>System-Size Dependence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  <a:sym typeface="+mn-ea"/>
            </a:endParaRPr>
          </a:p>
          <a:p>
            <a:pPr algn="r"/>
            <a:endParaRPr lang="en-US" altLang="zh-CN" sz="1200" b="1">
              <a:solidFill>
                <a:schemeClr val="tx2"/>
              </a:solidFill>
              <a:latin typeface="Arial" panose="020B0604020202020204"/>
              <a:sym typeface="+mn-ea"/>
            </a:endParaRPr>
          </a:p>
        </p:txBody>
      </p:sp>
      <p:sp>
        <p:nvSpPr>
          <p:cNvPr id="36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16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93725"/>
            <a:ext cx="8628380" cy="28187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" y="3509645"/>
            <a:ext cx="8625840" cy="28695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629015" y="2342515"/>
            <a:ext cx="3562985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LBT describes CMS</a:t>
            </a:r>
            <a:endParaRPr lang="en-US" altLang="zh-CN" sz="2400" b="1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  <a:p>
            <a:r>
              <a:rPr lang="en-US" altLang="zh-CN" sz="2400" b="1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 γ-jet observables </a:t>
            </a:r>
            <a:endParaRPr lang="en-US" altLang="zh-CN" sz="2400" b="1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  <a:p>
            <a:r>
              <a:rPr lang="en-US" altLang="zh-CN" sz="2400" b="1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such as </a:t>
            </a:r>
            <a:endParaRPr lang="en-US" altLang="zh-CN" sz="2400" b="1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  <a:p>
            <a:r>
              <a:rPr lang="en-US" altLang="zh-CN" sz="2400" b="1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X</a:t>
            </a:r>
            <a:r>
              <a:rPr lang="en-US" altLang="zh-CN" sz="2400" b="1" baseline="-25000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jγ </a:t>
            </a:r>
            <a:r>
              <a:rPr lang="en-US" altLang="zh-CN" sz="2400" b="1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and I</a:t>
            </a:r>
            <a:r>
              <a:rPr lang="en-US" altLang="zh-CN" sz="2400" b="1" baseline="-25000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AA </a:t>
            </a:r>
            <a:endParaRPr lang="en-US" altLang="zh-CN" sz="2400" b="1" baseline="-25000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  <a:p>
            <a:r>
              <a:rPr lang="en-US" altLang="zh-CN" sz="2400" b="1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in Pb+Pb collisions.</a:t>
            </a:r>
            <a:endParaRPr lang="en-US" altLang="zh-CN" sz="2400" b="1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  <a:p>
            <a:endParaRPr lang="en-US" altLang="zh-CN" b="1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  <a:p>
            <a:endParaRPr lang="zh-CN" altLang="en-US" b="1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29015" y="5875655"/>
            <a:ext cx="3562350" cy="54102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altLang="zh-CN" sz="1020" b="0">
                <a:solidFill>
                  <a:srgbClr val="4472D0"/>
                </a:solidFill>
                <a:latin typeface="Arial" panose="020B0604020202020204"/>
              </a:rPr>
              <a:t>CMS data from CMS Collaboration, </a:t>
            </a:r>
            <a:endParaRPr lang="en-US" altLang="zh-CN" sz="1020" b="0">
              <a:solidFill>
                <a:srgbClr val="4472D0"/>
              </a:solidFill>
              <a:latin typeface="Arial" panose="020B0604020202020204"/>
            </a:endParaRPr>
          </a:p>
          <a:p>
            <a:pPr algn="l"/>
            <a:r>
              <a:rPr lang="en-US" altLang="zh-CN" sz="1020" b="0">
                <a:solidFill>
                  <a:srgbClr val="4472D0"/>
                </a:solidFill>
                <a:latin typeface="Arial" panose="020B0604020202020204"/>
              </a:rPr>
              <a:t>Phys. Lett. B 785 (2018) 14–39; </a:t>
            </a:r>
            <a:endParaRPr lang="en-US" altLang="zh-CN" sz="1020" b="0">
              <a:solidFill>
                <a:srgbClr val="4472D0"/>
              </a:solidFill>
              <a:latin typeface="Arial" panose="020B0604020202020204"/>
            </a:endParaRPr>
          </a:p>
          <a:p>
            <a:pPr algn="l"/>
            <a:r>
              <a:rPr lang="en-US" altLang="zh-CN" sz="1020" b="0">
                <a:solidFill>
                  <a:srgbClr val="4472D0"/>
                </a:solidFill>
                <a:latin typeface="Arial" panose="020B0604020202020204"/>
              </a:rPr>
              <a:t>LBT calculations by the authors.</a:t>
            </a:r>
            <a:endParaRPr lang="en-US" altLang="zh-CN" sz="1020" b="0">
              <a:solidFill>
                <a:srgbClr val="4472D0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1143"/>
            <a:ext cx="8961120" cy="7740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System-Size Dependence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  <a:p>
            <a:pPr algn="l"/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  <a:sym typeface="+mn-ea"/>
              </a:rPr>
              <a:t>System-Size Dependence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  <a:sym typeface="+mn-ea"/>
            </a:endParaRPr>
          </a:p>
          <a:p>
            <a:pPr algn="r"/>
            <a:endParaRPr lang="en-US" altLang="zh-CN" sz="1200" b="1">
              <a:solidFill>
                <a:schemeClr val="tx2"/>
              </a:solidFill>
              <a:latin typeface="Arial" panose="020B0604020202020204"/>
              <a:sym typeface="+mn-ea"/>
            </a:endParaRPr>
          </a:p>
        </p:txBody>
      </p:sp>
      <p:sp>
        <p:nvSpPr>
          <p:cNvPr id="36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17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25170"/>
            <a:ext cx="5565140" cy="43592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93190" y="5246370"/>
            <a:ext cx="10673715" cy="686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b="1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  <a:p>
            <a:r>
              <a:rPr lang="en-US" altLang="zh-CN" sz="2000" b="1">
                <a:latin typeface="Arial" panose="020B0604020202020204" pitchFamily="34" charset="0"/>
                <a:ea typeface="微软雅黑 Light" panose="020B0502040204020203" charset="-122"/>
                <a:cs typeface="Arial" panose="020B0604020202020204" pitchFamily="34" charset="0"/>
              </a:rPr>
              <a:t>O+O shows a weaker but still visible γ-jet modification compared with Pb+Pb.</a:t>
            </a:r>
            <a:endParaRPr lang="en-US" altLang="zh-CN" sz="2000" b="1">
              <a:latin typeface="Arial" panose="020B0604020202020204" pitchFamily="34" charset="0"/>
              <a:ea typeface="微软雅黑 Light" panose="020B0502040204020203" charset="-122"/>
              <a:cs typeface="Arial" panose="020B0604020202020204" pitchFamily="34" charset="0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l="874" t="1781"/>
          <a:stretch>
            <a:fillRect/>
          </a:stretch>
        </p:blipFill>
        <p:spPr>
          <a:xfrm>
            <a:off x="6073775" y="756285"/>
            <a:ext cx="6118225" cy="43783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9300" y="1197610"/>
            <a:ext cx="5080000" cy="37795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880" y="1137920"/>
            <a:ext cx="3660140" cy="36842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1143"/>
            <a:ext cx="8961120" cy="7740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400" b="1">
                <a:solidFill>
                  <a:srgbClr val="00535C"/>
                </a:solidFill>
                <a:latin typeface="Arial" panose="020B0604020202020204"/>
              </a:rPr>
              <a:t>System-Size Dependence</a:t>
            </a:r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  <a:p>
            <a:pPr algn="l"/>
            <a:endParaRPr lang="en-US" altLang="zh-CN" sz="24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7498079" y="6546723"/>
            <a:ext cx="3108960" cy="40449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  <a:sym typeface="+mn-ea"/>
              </a:rPr>
              <a:t>System-Size Dependence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  <a:sym typeface="+mn-ea"/>
            </a:endParaRPr>
          </a:p>
          <a:p>
            <a:pPr algn="r"/>
            <a:endParaRPr lang="en-US" altLang="zh-CN" sz="1200" b="1">
              <a:solidFill>
                <a:schemeClr val="tx2"/>
              </a:solidFill>
              <a:latin typeface="Arial" panose="020B0604020202020204"/>
              <a:sym typeface="+mn-ea"/>
            </a:endParaRPr>
          </a:p>
        </p:txBody>
      </p:sp>
      <p:sp>
        <p:nvSpPr>
          <p:cNvPr id="36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18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5110" y="5389880"/>
            <a:ext cx="119468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Both Pb+Pb and O+O show the same EEC pattern: small-angle suppression and broad-angle enhancement.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The modification is </a:t>
            </a:r>
            <a:r>
              <a:rPr lang="en-US" altLang="zh-CN" b="1" u="sng">
                <a:latin typeface="Arial" panose="020B0604020202020204" pitchFamily="34" charset="0"/>
                <a:cs typeface="Arial" panose="020B0604020202020204" pitchFamily="34" charset="0"/>
              </a:rPr>
              <a:t>weaker in O+O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7920"/>
            <a:ext cx="3495675" cy="36963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-127"/>
            <a:ext cx="8961120" cy="46609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800" b="1">
                <a:solidFill>
                  <a:srgbClr val="00535C"/>
                </a:solidFill>
                <a:latin typeface="Arial" panose="020B0604020202020204"/>
              </a:rPr>
              <a:t>Summary</a:t>
            </a:r>
            <a:endParaRPr sz="28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154680" y="5650992"/>
            <a:ext cx="5897880" cy="45085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700" b="1">
                <a:solidFill>
                  <a:srgbClr val="00535C"/>
                </a:solidFill>
                <a:latin typeface="Arial" panose="020B0604020202020204"/>
              </a:rPr>
              <a:t>Thank</a:t>
            </a:r>
            <a:r>
              <a:rPr lang="en-US" sz="2700" b="1">
                <a:solidFill>
                  <a:srgbClr val="00535C"/>
                </a:solidFill>
                <a:latin typeface="Arial" panose="020B0604020202020204"/>
              </a:rPr>
              <a:t>s</a:t>
            </a:r>
            <a:r>
              <a:rPr sz="2700" b="1">
                <a:solidFill>
                  <a:srgbClr val="00535C"/>
                </a:solidFill>
                <a:latin typeface="Arial" panose="020B0604020202020204"/>
              </a:rPr>
              <a:t> for your attention</a:t>
            </a:r>
            <a:endParaRPr sz="27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7498079" y="6546723"/>
            <a:ext cx="310896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Summary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6" name="TextBox 9"/>
          <p:cNvSpPr txBox="1"/>
          <p:nvPr/>
        </p:nvSpPr>
        <p:spPr>
          <a:xfrm>
            <a:off x="11082528" y="6546723"/>
            <a:ext cx="685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19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 / 1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9</a:t>
            </a:r>
            <a:endParaRPr lang="en-US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1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文本框 25"/>
          <p:cNvSpPr txBox="1"/>
          <p:nvPr/>
        </p:nvSpPr>
        <p:spPr>
          <a:xfrm>
            <a:off x="402590" y="1066800"/>
            <a:ext cx="11534140" cy="3872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r>
              <a:rPr lang="en-US" altLang="zh-CN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EEEC extends EEC from one angular distance to </a:t>
            </a:r>
            <a:r>
              <a:rPr lang="en-US" altLang="zh-CN" b="1" u="sng">
                <a:latin typeface="Arial" panose="020B0604020202020204" pitchFamily="34" charset="0"/>
                <a:cs typeface="Arial" panose="020B0604020202020204" pitchFamily="34" charset="0"/>
              </a:rPr>
              <a:t>full three-particle geometry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✓ 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In Pb+Pb, EEEC shows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 small-angle suppression and broad-angle, near-equilateral enhancement.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 Component decomposition shows a shift from shower-correlated triplets toward radiation and medium-response-related triplets, especially in </a:t>
            </a:r>
            <a:r>
              <a:rPr lang="en-US" altLang="zh-CN" b="1" u="sng">
                <a:latin typeface="Arial" panose="020B0604020202020204" pitchFamily="34" charset="0"/>
                <a:cs typeface="Arial" panose="020B0604020202020204" pitchFamily="34" charset="0"/>
              </a:rPr>
              <a:t>broad-angle, near-equilateral configurations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 O+O predictions extend the study to a smaller collision system with </a:t>
            </a:r>
            <a:r>
              <a:rPr lang="en-US" altLang="zh-CN" b="1" u="sng">
                <a:latin typeface="Arial" panose="020B0604020202020204" pitchFamily="34" charset="0"/>
                <a:cs typeface="Arial" panose="020B0604020202020204" pitchFamily="34" charset="0"/>
              </a:rPr>
              <a:t>weaker jet-medium modification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93776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20624" y="-127"/>
            <a:ext cx="8961120" cy="46609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altLang="zh-CN" sz="2800" b="1">
                <a:solidFill>
                  <a:srgbClr val="00535C"/>
                </a:solidFill>
                <a:latin typeface="Arial" panose="020B0604020202020204"/>
              </a:rPr>
              <a:t>Backup: </a:t>
            </a:r>
            <a:r>
              <a:rPr lang="en-US" altLang="zh-CN" sz="2000" b="1">
                <a:solidFill>
                  <a:srgbClr val="00535C"/>
                </a:solidFill>
                <a:latin typeface="Arial" panose="020B0604020202020204"/>
              </a:rPr>
              <a:t>LBT comparisons with measured energy correlators</a:t>
            </a:r>
            <a:endParaRPr lang="en-US" altLang="zh-CN" sz="2000" b="1">
              <a:solidFill>
                <a:srgbClr val="00535C"/>
              </a:solidFill>
              <a:latin typeface="Arial" panose="020B060402020202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336" y="530352"/>
            <a:ext cx="11384280" cy="32004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1"/>
          <p:cNvSpPr/>
          <p:nvPr/>
        </p:nvSpPr>
        <p:spPr>
          <a:xfrm>
            <a:off x="-635" y="6478270"/>
            <a:ext cx="12192000" cy="379730"/>
          </a:xfrm>
          <a:prstGeom prst="rect">
            <a:avLst/>
          </a:prstGeom>
          <a:solidFill>
            <a:srgbClr val="DDF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7"/>
          <p:cNvSpPr txBox="1"/>
          <p:nvPr/>
        </p:nvSpPr>
        <p:spPr>
          <a:xfrm>
            <a:off x="5193665" y="6546723"/>
            <a:ext cx="182880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200" b="1">
                <a:solidFill>
                  <a:schemeClr val="tx2"/>
                </a:solidFill>
                <a:latin typeface="Arial" panose="020B0604020202020204"/>
              </a:rPr>
              <a:t>Hao Wang (SCUT)</a:t>
            </a:r>
            <a:endParaRPr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7498079" y="6546723"/>
            <a:ext cx="3108960" cy="219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Backup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31" name="Rectangle 5"/>
          <p:cNvSpPr/>
          <p:nvPr/>
        </p:nvSpPr>
        <p:spPr>
          <a:xfrm>
            <a:off x="402336" y="6400800"/>
            <a:ext cx="11384280" cy="25603"/>
          </a:xfrm>
          <a:prstGeom prst="rect">
            <a:avLst/>
          </a:prstGeom>
          <a:solidFill>
            <a:srgbClr val="EFA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24"/>
          <p:cNvSpPr txBox="1"/>
          <p:nvPr/>
        </p:nvSpPr>
        <p:spPr>
          <a:xfrm>
            <a:off x="6898005" y="4993005"/>
            <a:ext cx="5293995" cy="3479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lang="en-US" altLang="zh-CN" sz="1020" b="0">
                <a:solidFill>
                  <a:srgbClr val="4472D0"/>
                </a:solidFill>
                <a:latin typeface="Arial" panose="020B0604020202020204"/>
              </a:rPr>
              <a:t>ALICE pp preliminary data at 5.02 TeV: ALI-PREL-604282.</a:t>
            </a:r>
            <a:endParaRPr lang="en-US" altLang="zh-CN" sz="1020" b="0">
              <a:solidFill>
                <a:srgbClr val="4472D0"/>
              </a:solidFill>
              <a:latin typeface="Arial" panose="020B0604020202020204"/>
            </a:endParaRPr>
          </a:p>
          <a:p>
            <a:pPr algn="ctr"/>
            <a:r>
              <a:rPr lang="en-US" altLang="zh-CN" sz="1020" b="0">
                <a:solidFill>
                  <a:srgbClr val="4472D0"/>
                </a:solidFill>
                <a:latin typeface="Arial" panose="020B0604020202020204"/>
              </a:rPr>
              <a:t>PYTHIA8 and LBT curves are from this work.</a:t>
            </a:r>
            <a:endParaRPr lang="en-US" altLang="zh-CN" sz="1020" b="0">
              <a:solidFill>
                <a:srgbClr val="4472D0"/>
              </a:solidFill>
              <a:latin typeface="Arial" panose="020B0604020202020204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604520"/>
            <a:ext cx="5955665" cy="4404995"/>
          </a:xfrm>
          <a:prstGeom prst="rect">
            <a:avLst/>
          </a:prstGeom>
        </p:spPr>
      </p:pic>
      <p:sp>
        <p:nvSpPr>
          <p:cNvPr id="11" name="TextBox 24"/>
          <p:cNvSpPr txBox="1"/>
          <p:nvPr/>
        </p:nvSpPr>
        <p:spPr>
          <a:xfrm>
            <a:off x="958850" y="5050155"/>
            <a:ext cx="3913505" cy="3479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lang="en-US" altLang="zh-CN" sz="1020" b="0">
                <a:solidFill>
                  <a:srgbClr val="4472D0"/>
                </a:solidFill>
                <a:latin typeface="Arial" panose="020B0604020202020204"/>
              </a:rPr>
              <a:t>CMS data: CMS Collaboration, Phys. Lett. B 866, 139483 (2025);</a:t>
            </a:r>
            <a:endParaRPr lang="en-US" altLang="zh-CN" sz="1020" b="0">
              <a:solidFill>
                <a:srgbClr val="4472D0"/>
              </a:solidFill>
              <a:latin typeface="Arial" panose="020B0604020202020204"/>
            </a:endParaRPr>
          </a:p>
          <a:p>
            <a:pPr algn="ctr"/>
            <a:r>
              <a:rPr lang="en-US" altLang="zh-CN" sz="1020" b="0">
                <a:solidFill>
                  <a:srgbClr val="4472D0"/>
                </a:solidFill>
                <a:latin typeface="Arial" panose="020B0604020202020204"/>
              </a:rPr>
              <a:t>LBT calculation/figure courtesy of Cheng Xu.</a:t>
            </a:r>
            <a:endParaRPr lang="en-US" altLang="zh-CN" sz="1020" b="0">
              <a:solidFill>
                <a:srgbClr val="4472D0"/>
              </a:solidFill>
              <a:latin typeface="Arial" panose="020B0604020202020204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820" y="598805"/>
            <a:ext cx="5250180" cy="435038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00050" y="6546850"/>
            <a:ext cx="3108960" cy="219075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l"/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10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</a:t>
            </a:r>
            <a:r>
              <a:rPr lang="en-US" sz="1200" b="1">
                <a:solidFill>
                  <a:schemeClr val="tx2"/>
                </a:solidFill>
                <a:latin typeface="Arial" panose="020B0604020202020204"/>
              </a:rPr>
              <a:t>20</a:t>
            </a:r>
            <a:r>
              <a:rPr sz="1200" b="1">
                <a:solidFill>
                  <a:schemeClr val="tx2"/>
                </a:solidFill>
                <a:latin typeface="Arial" panose="020B0604020202020204"/>
              </a:rPr>
              <a:t>/2026  </a:t>
            </a:r>
            <a:r>
              <a:rPr lang="en-US" altLang="zh-CN" sz="1200" b="1">
                <a:solidFill>
                  <a:schemeClr val="tx2"/>
                </a:solidFill>
                <a:latin typeface="Arial" panose="020B0604020202020204"/>
              </a:rPr>
              <a:t>Spicy Gluons 2026</a:t>
            </a:r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  <a:p>
            <a:pPr algn="l"/>
            <a:endParaRPr lang="en-US" altLang="zh-CN" sz="1200" b="1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52.4999212598425,&quot;left&quot;:46.8,&quot;top&quot;:54.3,&quot;width&quot;:884}"/>
</p:tagLst>
</file>

<file path=ppt/tags/tag2.xml><?xml version="1.0" encoding="utf-8"?>
<p:tagLst xmlns:p="http://schemas.openxmlformats.org/presentationml/2006/main">
  <p:tag name="KSO_WM_DIAGRAM_VIRTUALLY_FRAME" val="{&quot;height&quot;:68.4,&quot;left&quot;:-0.5900000000000091,&quot;top&quot;:314.02,&quot;width&quot;:579.6}"/>
</p:tagLst>
</file>

<file path=ppt/tags/tag3.xml><?xml version="1.0" encoding="utf-8"?>
<p:tagLst xmlns:p="http://schemas.openxmlformats.org/presentationml/2006/main">
  <p:tag name="KSO_WM_DIAGRAM_VIRTUALLY_FRAME" val="{&quot;height&quot;:68.4,&quot;left&quot;:-0.5900000000000091,&quot;top&quot;:314.02,&quot;width&quot;:579.6}"/>
</p:tagLst>
</file>

<file path=ppt/tags/tag4.xml><?xml version="1.0" encoding="utf-8"?>
<p:tagLst xmlns:p="http://schemas.openxmlformats.org/presentationml/2006/main">
  <p:tag name="KSO_WM_DIAGRAM_VIRTUALLY_FRAME" val="{&quot;height&quot;:68.4,&quot;left&quot;:-0.5900000000000091,&quot;top&quot;:314.02,&quot;width&quot;:579.6}"/>
</p:tagLst>
</file>

<file path=ppt/tags/tag5.xml><?xml version="1.0" encoding="utf-8"?>
<p:tagLst xmlns:p="http://schemas.openxmlformats.org/presentationml/2006/main">
  <p:tag name="KSO_WM_DIAGRAM_VIRTUALLY_FRAME" val="{&quot;height&quot;:68.4,&quot;left&quot;:-0.5900000000000091,&quot;top&quot;:314.02,&quot;width&quot;:579.6}"/>
</p:tagLst>
</file>

<file path=ppt/tags/tag6.xml><?xml version="1.0" encoding="utf-8"?>
<p:tagLst xmlns:p="http://schemas.openxmlformats.org/presentationml/2006/main">
  <p:tag name="KSO_WM_DIAGRAM_VIRTUALLY_FRAME" val="{&quot;height&quot;:68.4,&quot;left&quot;:-0.5900000000000091,&quot;top&quot;:314.02,&quot;width&quot;:579.6}"/>
</p:tagLst>
</file>

<file path=ppt/tags/tag7.xml><?xml version="1.0" encoding="utf-8"?>
<p:tagLst xmlns:p="http://schemas.openxmlformats.org/presentationml/2006/main">
  <p:tag name="KSO_WM_DIAGRAM_VIRTUALLY_FRAME" val="{&quot;height&quot;:68.4,&quot;left&quot;:-0.5900000000000091,&quot;top&quot;:314.02,&quot;width&quot;:579.6}"/>
</p:tagLst>
</file>

<file path=ppt/tags/tag8.xml><?xml version="1.0" encoding="utf-8"?>
<p:tagLst xmlns:p="http://schemas.openxmlformats.org/presentationml/2006/main">
  <p:tag name="KSO_WM_DIAGRAM_VIRTUALLY_FRAME" val="{&quot;height&quot;:68.4,&quot;left&quot;:-0.5900000000000091,&quot;top&quot;:314.02,&quot;width&quot;:579.6}"/>
</p:tagLst>
</file>

<file path=ppt/tags/tag9.xml><?xml version="1.0" encoding="utf-8"?>
<p:tagLst xmlns:p="http://schemas.openxmlformats.org/presentationml/2006/main">
  <p:tag name="KSO_WM_DIAGRAM_VIRTUALLY_FRAME" val="{&quot;height&quot;:68.4,&quot;left&quot;:-0.5900000000000091,&quot;top&quot;:314.02,&quot;width&quot;:579.6}"/>
</p:tagLst>
</file>

<file path=ppt/tags/tag10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1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2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3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4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5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6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7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8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19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20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21.xml><?xml version="1.0" encoding="utf-8"?>
<p:tagLst xmlns:p="http://schemas.openxmlformats.org/presentationml/2006/main">
  <p:tag name="KSO_WM_DIAGRAM_VIRTUALLY_FRAME" val="{&quot;height&quot;:415.85,&quot;left&quot;:-848.1,&quot;top&quot;:73.5,&quot;width&quot;:1908.69}"/>
</p:tagLst>
</file>

<file path=ppt/tags/tag22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23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24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25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26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27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28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29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30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31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32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ags/tag33.xml><?xml version="1.0" encoding="utf-8"?>
<p:tagLst xmlns:p="http://schemas.openxmlformats.org/presentationml/2006/main">
  <p:tag name="KSO_WM_DIAGRAM_VIRTUALLY_FRAME" val="{&quot;height&quot;:295.5,&quot;left&quot;:482.4,&quot;top&quot;:79.2,&quot;width&quot;:419.0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7005</Words>
  <Application>WPS 演示</Application>
  <PresentationFormat>On-screen Show (4:3)</PresentationFormat>
  <Paragraphs>472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宋体</vt:lpstr>
      <vt:lpstr>Wingdings</vt:lpstr>
      <vt:lpstr>Arial</vt:lpstr>
      <vt:lpstr>Wingdings</vt:lpstr>
      <vt:lpstr>Calibri</vt:lpstr>
      <vt:lpstr>Times New Roman</vt:lpstr>
      <vt:lpstr>Cambria Math</vt:lpstr>
      <vt:lpstr>微软雅黑</vt:lpstr>
      <vt:lpstr>微软雅黑 Light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绘</cp:lastModifiedBy>
  <cp:revision>133</cp:revision>
  <dcterms:created xsi:type="dcterms:W3CDTF">2013-01-27T09:14:00Z</dcterms:created>
  <dcterms:modified xsi:type="dcterms:W3CDTF">2026-10-15T07:23:08Z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5D3E5C46B276487383E1447C380FEBCD_13</vt:lpwstr>
  </property>
</Properties>
</file>