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85" r:id="rId2"/>
    <p:sldId id="286" r:id="rId3"/>
    <p:sldId id="287" r:id="rId4"/>
    <p:sldId id="290" r:id="rId5"/>
    <p:sldId id="298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21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735683-CE61-4990-A96C-A4557BAA4738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E54DB-AFFB-473E-9AEC-7E95EEC18D4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1657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FEB8F-E84B-4B5C-8F6C-260750D73614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7117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B36587-32F7-78C4-FC41-7A5E81727D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F818A38-06FB-338C-B64B-478944364D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C2015C5-5D49-405E-1EAB-2B7D34F1D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F634-589A-47BF-AEAD-258939060139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CD4136B-C4A5-2E9A-86B6-FD9F6634B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61010BD-D331-6D4C-F6FC-6F4214973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B0E3-D957-4F68-A3FD-11BE1B6FF64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845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0C3930-69BF-4B76-5FF2-EBF919086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40C2753-7185-CC5E-D390-EA55BE23B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17E3BD1-2920-6596-5EC4-ECEE3AF5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F634-589A-47BF-AEAD-258939060139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13BDE80-60F7-F708-3FB9-B4C3F291C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1F7198-8C96-A108-D408-8FEEAA03F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B0E3-D957-4F68-A3FD-11BE1B6FF64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0781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A6EF2B4-C626-D52B-E775-E13F36A9AD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99F1033-0EAF-23AD-2500-73482CC15C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90F513A-DD7A-DCBE-D1E4-A48247F9E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F634-589A-47BF-AEAD-258939060139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706D587-E3DD-D59E-85DC-352D0AB9C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A9781AC-DFDA-66FB-2CE1-A87700017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B0E3-D957-4F68-A3FD-11BE1B6FF64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8490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F1AADA-1CBE-2338-7B1F-96E718021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1ECD39B-A977-4DA2-0DD8-C3BCE2559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2A61A88-6A79-A843-A83A-445E7F663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F634-589A-47BF-AEAD-258939060139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8C759F8-555E-B3FF-A7BF-819F9FCC0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3E9CC45-CF97-6558-634A-6CEEE06C8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B0E3-D957-4F68-A3FD-11BE1B6FF64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4773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171FB0-3289-5E33-089B-F1B967721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E88856D-42EE-F620-FA7A-2FE1827DAE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A23D386-DED6-DB73-49EF-182B1196F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F634-589A-47BF-AEAD-258939060139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7D7424D-BD99-12B6-F34F-E98C0D269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67838C3-11E6-3AD9-4CC8-C0071044E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B0E3-D957-4F68-A3FD-11BE1B6FF64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1933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8DBC39-633C-496D-B605-C9F7189A8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DAC5D01-5648-27DC-1872-007BB1ECD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CFB08F6-BBD4-B1EC-3161-974897BA02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51EF5DE-FFC3-6777-9CD4-AF13621E1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F634-589A-47BF-AEAD-258939060139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3B71670-7AD9-3318-8817-2AAE3ECA0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3697944-E656-6BB1-F64A-23191BF9F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B0E3-D957-4F68-A3FD-11BE1B6FF64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599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E8ED36-DCCB-C078-1681-F8EF10A6A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AB5ED11-A747-4419-63F0-D3CE5E42B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36F2F07-22EB-4C3D-ABCE-2A54BBB7D4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3B5DBF2-0D85-05BA-9DBD-67532F340A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4DC8CF8-786A-7565-9F9E-D015DBE4C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D62CCDC-E91B-6F37-99F1-81294D620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F634-589A-47BF-AEAD-258939060139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7C325AAA-ECD7-A2B4-E222-83802D277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B0727AB-9683-A399-1DD4-8F05D85FD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B0E3-D957-4F68-A3FD-11BE1B6FF64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972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C345B6-E9BA-98DD-D191-25EB95FC8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C3044A-2CCA-CEF7-D6B1-67920EC74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F634-589A-47BF-AEAD-258939060139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89BCBCF-09F9-06EC-5110-63E97BE4B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A8BB871-9FAF-5DF6-8E91-AA283327F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B0E3-D957-4F68-A3FD-11BE1B6FF64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432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E2B8FFA-464B-C921-BC6A-516AEB44B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F634-589A-47BF-AEAD-258939060139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3B41B82C-5140-3ACF-A251-D5F7F5C6B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0DD9699-BC6D-0592-3A26-CEBAB26B6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B0E3-D957-4F68-A3FD-11BE1B6FF64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4023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026DBB-2A20-1565-A2C1-20169B152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E5C3762-80F9-6268-E1FD-C6249D8E9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9FD8A8D-D802-6E14-8D0A-CB56693A5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0AC4BE1-B0E4-AF15-0B08-685C81B12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F634-589A-47BF-AEAD-258939060139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7BCA710-8017-0877-782F-0874754A8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D44262C-2B48-6577-CA1B-AFB0B9539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B0E3-D957-4F68-A3FD-11BE1B6FF64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2775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C55C20-AC1A-88F6-A474-930106D39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18B7A43-00F3-3E69-9ABF-7CB243A19B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5B5BBF6-77CD-E98F-0606-87C5A1B6E9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E312775-7856-F1C6-5852-FF1A25C60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5F634-589A-47BF-AEAD-258939060139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4D10CB5-71F7-B900-0BD9-3818F1DA7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70DA791-5E85-8909-3FE7-00044010C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B0E3-D957-4F68-A3FD-11BE1B6FF64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9342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D95D2D3-DE5B-033B-9A8F-9C1D1ADDB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D2B6ADB-5543-05AA-0220-FC5D8A422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E233433-4485-3AFA-DF52-B94FA2216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5F634-589A-47BF-AEAD-258939060139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7E85E35-F139-2512-F07C-0157016949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179F3BB-A415-FA51-7FC2-A885AFDB05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8B0E3-D957-4F68-A3FD-11BE1B6FF64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3071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>
            <a:extLst>
              <a:ext uri="{FF2B5EF4-FFF2-40B4-BE49-F238E27FC236}">
                <a16:creationId xmlns:a16="http://schemas.microsoft.com/office/drawing/2014/main" id="{F18B2225-6B60-414B-B9D2-A5A9F928969F}"/>
              </a:ext>
            </a:extLst>
          </p:cNvPr>
          <p:cNvSpPr/>
          <p:nvPr/>
        </p:nvSpPr>
        <p:spPr>
          <a:xfrm>
            <a:off x="0" y="1395983"/>
            <a:ext cx="12192000" cy="2388235"/>
          </a:xfrm>
          <a:custGeom>
            <a:avLst/>
            <a:gdLst/>
            <a:ahLst/>
            <a:cxnLst/>
            <a:rect l="l" t="t" r="r" b="b"/>
            <a:pathLst>
              <a:path w="12192000" h="2388235">
                <a:moveTo>
                  <a:pt x="12192000" y="0"/>
                </a:moveTo>
                <a:lnTo>
                  <a:pt x="0" y="0"/>
                </a:lnTo>
                <a:lnTo>
                  <a:pt x="0" y="2388107"/>
                </a:lnTo>
                <a:lnTo>
                  <a:pt x="12192000" y="2388107"/>
                </a:lnTo>
                <a:lnTo>
                  <a:pt x="12192000" y="0"/>
                </a:lnTo>
                <a:close/>
              </a:path>
            </a:pathLst>
          </a:custGeom>
          <a:solidFill>
            <a:srgbClr val="297E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85F42D-6819-463A-8832-D1B2F3FE25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6618" y="1898011"/>
            <a:ext cx="10658764" cy="1180458"/>
          </a:xfrm>
        </p:spPr>
        <p:txBody>
          <a:bodyPr>
            <a:norm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122680" algn="l"/>
              </a:tabLst>
            </a:pPr>
            <a:r>
              <a:rPr lang="en-US" spc="-5" dirty="0">
                <a:solidFill>
                  <a:schemeClr val="bg1"/>
                </a:solidFill>
                <a:cs typeface="Times New Roman" panose="02020603050405020304"/>
              </a:rPr>
              <a:t>ADC </a:t>
            </a:r>
            <a:r>
              <a:rPr lang="en-US" altLang="zh-CN" spc="-5" dirty="0">
                <a:solidFill>
                  <a:schemeClr val="bg1"/>
                </a:solidFill>
                <a:cs typeface="Times New Roman" panose="02020603050405020304"/>
              </a:rPr>
              <a:t>DAQ system firmware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26175B-4EC8-4E69-9841-39B1538522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79531"/>
            <a:ext cx="9144000" cy="2388234"/>
          </a:xfrm>
        </p:spPr>
        <p:txBody>
          <a:bodyPr>
            <a:noAutofit/>
          </a:bodyPr>
          <a:lstStyle/>
          <a:p>
            <a:pPr marL="3175" lvl="0">
              <a:lnSpc>
                <a:spcPct val="100000"/>
              </a:lnSpc>
              <a:spcBef>
                <a:spcPts val="810"/>
              </a:spcBef>
              <a:defRPr/>
            </a:pPr>
            <a:r>
              <a:rPr lang="en-US" altLang="zh-CN" spc="-5" dirty="0">
                <a:cs typeface="Times New Roman" panose="02020603050405020304"/>
              </a:rPr>
              <a:t>Ming-Kuan Yuan</a:t>
            </a:r>
          </a:p>
          <a:p>
            <a:pPr marL="3175" lvl="0">
              <a:lnSpc>
                <a:spcPct val="100000"/>
              </a:lnSpc>
              <a:spcBef>
                <a:spcPts val="810"/>
              </a:spcBef>
              <a:defRPr/>
            </a:pPr>
            <a:r>
              <a:rPr lang="en-US" altLang="zh-CN" spc="-5" dirty="0">
                <a:cs typeface="Times New Roman" panose="02020603050405020304"/>
              </a:rPr>
              <a:t>Fudan University</a:t>
            </a:r>
          </a:p>
          <a:p>
            <a:pPr marL="3175">
              <a:lnSpc>
                <a:spcPct val="100000"/>
              </a:lnSpc>
              <a:spcBef>
                <a:spcPts val="810"/>
              </a:spcBef>
            </a:pPr>
            <a:endParaRPr lang="en-US" altLang="zh-CN" sz="1200" spc="-5" dirty="0">
              <a:cs typeface="Times New Roman" panose="02020603050405020304"/>
            </a:endParaRPr>
          </a:p>
          <a:p>
            <a:pPr marL="3175">
              <a:lnSpc>
                <a:spcPct val="100000"/>
              </a:lnSpc>
              <a:spcBef>
                <a:spcPts val="810"/>
              </a:spcBef>
            </a:pPr>
            <a:r>
              <a:rPr lang="en-US" altLang="zh-CN" spc="-5" dirty="0">
                <a:cs typeface="Times New Roman" panose="02020603050405020304"/>
              </a:rPr>
              <a:t>2026/4/17</a:t>
            </a:r>
          </a:p>
          <a:p>
            <a:pPr marL="3175">
              <a:lnSpc>
                <a:spcPct val="100000"/>
              </a:lnSpc>
              <a:spcBef>
                <a:spcPts val="810"/>
              </a:spcBef>
            </a:pPr>
            <a:r>
              <a:rPr lang="en-US" altLang="zh-CN" spc="-5" dirty="0">
                <a:cs typeface="Times New Roman" panose="02020603050405020304"/>
              </a:rPr>
              <a:t>Weekly report</a:t>
            </a:r>
          </a:p>
        </p:txBody>
      </p:sp>
      <p:sp>
        <p:nvSpPr>
          <p:cNvPr id="14" name="日期占位符 13">
            <a:extLst>
              <a:ext uri="{FF2B5EF4-FFF2-40B4-BE49-F238E27FC236}">
                <a16:creationId xmlns:a16="http://schemas.microsoft.com/office/drawing/2014/main" id="{AAB2314D-D67F-A2B8-4668-DFB25D68B6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92874"/>
            <a:ext cx="2743200" cy="365125"/>
          </a:xfrm>
          <a:solidFill>
            <a:schemeClr val="accent5"/>
          </a:solidFill>
          <a:ln>
            <a:solidFill>
              <a:schemeClr val="accent1"/>
            </a:solidFill>
          </a:ln>
        </p:spPr>
        <p:txBody>
          <a:bodyPr/>
          <a:lstStyle/>
          <a:p>
            <a:fld id="{BC52CFF5-BE0C-4FC6-BFC3-F07EBB6D96B8}" type="datetime1">
              <a:rPr lang="zh-CN" altLang="en-US" smtClean="0">
                <a:solidFill>
                  <a:schemeClr val="bg1"/>
                </a:solidFill>
              </a:rPr>
              <a:t>2026/4/17</a:t>
            </a:fld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5" name="页脚占位符 14">
            <a:extLst>
              <a:ext uri="{FF2B5EF4-FFF2-40B4-BE49-F238E27FC236}">
                <a16:creationId xmlns:a16="http://schemas.microsoft.com/office/drawing/2014/main" id="{E2E41191-627C-CE50-5973-C829C8B7C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6489988"/>
            <a:ext cx="6697681" cy="365125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altLang="zh-CN" dirty="0">
                <a:solidFill>
                  <a:schemeClr val="bg1"/>
                </a:solidFill>
              </a:rPr>
              <a:t>mkyuan23@m.fudan.edu.cn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6" name="灯片编号占位符 15">
            <a:extLst>
              <a:ext uri="{FF2B5EF4-FFF2-40B4-BE49-F238E27FC236}">
                <a16:creationId xmlns:a16="http://schemas.microsoft.com/office/drawing/2014/main" id="{E9219BEC-5B8A-E613-AED8-2BED02A73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9989"/>
            <a:ext cx="2743200" cy="365125"/>
          </a:xfrm>
          <a:solidFill>
            <a:schemeClr val="accent5"/>
          </a:solidFill>
          <a:ln>
            <a:solidFill>
              <a:schemeClr val="accent1"/>
            </a:solidFill>
          </a:ln>
        </p:spPr>
        <p:txBody>
          <a:bodyPr/>
          <a:lstStyle/>
          <a:p>
            <a:fld id="{6A959264-E1FE-471A-9D55-0D7B691EEC1D}" type="slidenum">
              <a:rPr lang="zh-CN" altLang="en-US" smtClean="0">
                <a:solidFill>
                  <a:schemeClr val="bg1"/>
                </a:solidFill>
              </a:rPr>
              <a:t>1</a:t>
            </a:fld>
            <a:endParaRPr lang="zh-CN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79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865"/>
    </mc:Choice>
    <mc:Fallback xmlns="">
      <p:transition spd="slow" advTm="1386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55FC5-2673-6ECB-4F44-D39B72D95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D3D71B-5A7A-676C-3319-D0CF4CE50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690" y="133393"/>
            <a:ext cx="7598079" cy="486645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Hardware</a:t>
            </a:r>
            <a:endParaRPr lang="zh-CN" altLang="en-US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3F1BFEC5-1D98-0D2E-0033-661ACD70403B}"/>
              </a:ext>
            </a:extLst>
          </p:cNvPr>
          <p:cNvSpPr txBox="1"/>
          <p:nvPr/>
        </p:nvSpPr>
        <p:spPr>
          <a:xfrm>
            <a:off x="250367" y="750161"/>
            <a:ext cx="3908442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dirty="0"/>
              <a:t>Mother board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8 RJ45 connector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Three </a:t>
            </a:r>
            <a:r>
              <a:rPr lang="en-US" altLang="zh-CN" dirty="0" err="1"/>
              <a:t>lvds</a:t>
            </a:r>
            <a:r>
              <a:rPr lang="en-US" altLang="zh-CN" dirty="0"/>
              <a:t> differential pair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lang="en-US" altLang="zh-CN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dirty="0"/>
              <a:t>ADC sub-board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RJ45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4 ADC chip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endParaRPr lang="en-US" altLang="zh-CN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dirty="0"/>
              <a:t>Communication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One </a:t>
            </a:r>
            <a:r>
              <a:rPr lang="en-US" altLang="zh-CN" dirty="0" err="1"/>
              <a:t>lvds</a:t>
            </a:r>
            <a:r>
              <a:rPr lang="en-US" altLang="zh-CN" dirty="0"/>
              <a:t> for slow control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One </a:t>
            </a:r>
            <a:r>
              <a:rPr lang="en-US" altLang="zh-CN" dirty="0" err="1"/>
              <a:t>lvds</a:t>
            </a:r>
            <a:r>
              <a:rPr lang="en-US" altLang="zh-CN" dirty="0"/>
              <a:t> for data transfer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One </a:t>
            </a:r>
            <a:r>
              <a:rPr lang="en-US" altLang="zh-CN" dirty="0" err="1"/>
              <a:t>lvds</a:t>
            </a:r>
            <a:r>
              <a:rPr lang="en-US" altLang="zh-CN" dirty="0"/>
              <a:t> for clock split</a:t>
            </a:r>
          </a:p>
          <a:p>
            <a:pPr marL="742950" lvl="1" indent="-285750">
              <a:buFont typeface="Wingdings" panose="05000000000000000000" pitchFamily="2" charset="2"/>
              <a:buChar char="l"/>
            </a:pPr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CBA80860-9F6B-1EEC-5B7D-DF31EA2A21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1401" y="376715"/>
            <a:ext cx="3224903" cy="2418205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68E582E2-E504-F738-91C4-2A0FA24AAF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624" y="3508465"/>
            <a:ext cx="3435583" cy="2576183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CCE987D1-F6DA-F90D-3E4D-A134A3AA25C9}"/>
              </a:ext>
            </a:extLst>
          </p:cNvPr>
          <p:cNvSpPr txBox="1"/>
          <p:nvPr/>
        </p:nvSpPr>
        <p:spPr>
          <a:xfrm>
            <a:off x="5672916" y="2870888"/>
            <a:ext cx="1681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Mother board</a:t>
            </a:r>
            <a:endParaRPr lang="zh-CN" altLang="en-US" dirty="0"/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6AEFD6D0-175F-374F-5E33-0B6256F9E4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08973" y="898994"/>
            <a:ext cx="3292699" cy="1703685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59ACBB2F-C116-1476-99A4-3AB9FE298885}"/>
              </a:ext>
            </a:extLst>
          </p:cNvPr>
          <p:cNvSpPr txBox="1"/>
          <p:nvPr/>
        </p:nvSpPr>
        <p:spPr>
          <a:xfrm>
            <a:off x="9142298" y="2751698"/>
            <a:ext cx="1975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RJ45 connection</a:t>
            </a:r>
            <a:endParaRPr lang="zh-CN" altLang="en-US" dirty="0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84C42FBE-ECA7-70D1-345B-4CD062B10544}"/>
              </a:ext>
            </a:extLst>
          </p:cNvPr>
          <p:cNvSpPr txBox="1"/>
          <p:nvPr/>
        </p:nvSpPr>
        <p:spPr>
          <a:xfrm>
            <a:off x="7727323" y="6162734"/>
            <a:ext cx="1816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ADC sub-board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6698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793A4-92FC-FBCB-F50F-EDDDCA611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DB1CA6-C9F2-3B82-07FA-5AD9C6CDE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479" y="133393"/>
            <a:ext cx="7598079" cy="486645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Firmware – mother board</a:t>
            </a:r>
            <a:endParaRPr lang="zh-CN" altLang="en-US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3ACEF587-2179-3698-094D-C9E986107857}"/>
              </a:ext>
            </a:extLst>
          </p:cNvPr>
          <p:cNvSpPr txBox="1"/>
          <p:nvPr/>
        </p:nvSpPr>
        <p:spPr>
          <a:xfrm>
            <a:off x="380541" y="837897"/>
            <a:ext cx="1760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solidFill>
                  <a:schemeClr val="accent2"/>
                </a:solidFill>
              </a:rPr>
              <a:t>Architecture</a:t>
            </a:r>
            <a:endParaRPr lang="zh-CN" altLang="en-US" sz="2000" b="1" dirty="0">
              <a:solidFill>
                <a:schemeClr val="accent2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DFF9934-F5A8-4668-BA11-E4F6D87554FF}"/>
              </a:ext>
            </a:extLst>
          </p:cNvPr>
          <p:cNvSpPr/>
          <p:nvPr/>
        </p:nvSpPr>
        <p:spPr>
          <a:xfrm>
            <a:off x="1410433" y="2194231"/>
            <a:ext cx="1377538" cy="301994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F9C674F0-EDB5-5A5D-8332-CC77FE0B1BDC}"/>
              </a:ext>
            </a:extLst>
          </p:cNvPr>
          <p:cNvSpPr txBox="1"/>
          <p:nvPr/>
        </p:nvSpPr>
        <p:spPr>
          <a:xfrm>
            <a:off x="1877026" y="2197387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PC</a:t>
            </a:r>
            <a:endParaRPr lang="zh-CN" altLang="en-US" dirty="0"/>
          </a:p>
        </p:txBody>
      </p:sp>
      <p:pic>
        <p:nvPicPr>
          <p:cNvPr id="10" name="图形 9" descr="文档">
            <a:extLst>
              <a:ext uri="{FF2B5EF4-FFF2-40B4-BE49-F238E27FC236}">
                <a16:creationId xmlns:a16="http://schemas.microsoft.com/office/drawing/2014/main" id="{69E3D656-3B05-DD81-4AAB-A6397149A31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407950" y="2566719"/>
            <a:ext cx="914400" cy="914400"/>
          </a:xfrm>
          <a:prstGeom prst="rect">
            <a:avLst/>
          </a:prstGeom>
        </p:spPr>
      </p:pic>
      <p:pic>
        <p:nvPicPr>
          <p:cNvPr id="11" name="图形 10" descr="文档">
            <a:extLst>
              <a:ext uri="{FF2B5EF4-FFF2-40B4-BE49-F238E27FC236}">
                <a16:creationId xmlns:a16="http://schemas.microsoft.com/office/drawing/2014/main" id="{E8292099-457B-7E07-3ACF-4B36E0C8C56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2409" y="3957106"/>
            <a:ext cx="914400" cy="914400"/>
          </a:xfrm>
          <a:prstGeom prst="rect">
            <a:avLst/>
          </a:prstGeom>
        </p:spPr>
      </p:pic>
      <p:sp>
        <p:nvSpPr>
          <p:cNvPr id="15" name="文本框 14">
            <a:extLst>
              <a:ext uri="{FF2B5EF4-FFF2-40B4-BE49-F238E27FC236}">
                <a16:creationId xmlns:a16="http://schemas.microsoft.com/office/drawing/2014/main" id="{93093150-0EAE-F4CF-D2A5-E860BA2D0FD3}"/>
              </a:ext>
            </a:extLst>
          </p:cNvPr>
          <p:cNvSpPr txBox="1"/>
          <p:nvPr/>
        </p:nvSpPr>
        <p:spPr>
          <a:xfrm flipH="1">
            <a:off x="2099202" y="2925928"/>
            <a:ext cx="855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dirty="0"/>
              <a:t>Configure files</a:t>
            </a:r>
            <a:endParaRPr lang="zh-CN" altLang="en-US" sz="900" dirty="0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1146B99F-39EF-8AFB-2007-A78C2B75CB47}"/>
              </a:ext>
            </a:extLst>
          </p:cNvPr>
          <p:cNvSpPr txBox="1"/>
          <p:nvPr/>
        </p:nvSpPr>
        <p:spPr>
          <a:xfrm flipH="1">
            <a:off x="2021616" y="4304757"/>
            <a:ext cx="914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dirty="0"/>
              <a:t>Events data from FPGA</a:t>
            </a:r>
            <a:endParaRPr lang="zh-CN" altLang="en-US" sz="900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32BA0E37-8E1A-FEFB-4C4D-B8D4C7A2092D}"/>
              </a:ext>
            </a:extLst>
          </p:cNvPr>
          <p:cNvSpPr/>
          <p:nvPr/>
        </p:nvSpPr>
        <p:spPr>
          <a:xfrm>
            <a:off x="2998265" y="1658612"/>
            <a:ext cx="5659207" cy="436149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A9E5FF08-F65E-BD60-31F0-5CC46F29A99D}"/>
              </a:ext>
            </a:extLst>
          </p:cNvPr>
          <p:cNvSpPr txBox="1"/>
          <p:nvPr/>
        </p:nvSpPr>
        <p:spPr>
          <a:xfrm>
            <a:off x="5214531" y="1152375"/>
            <a:ext cx="1681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Mother board</a:t>
            </a:r>
            <a:endParaRPr lang="zh-CN" altLang="en-US" dirty="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6871B766-2B4A-F91D-8FEC-15971971FF85}"/>
              </a:ext>
            </a:extLst>
          </p:cNvPr>
          <p:cNvSpPr/>
          <p:nvPr/>
        </p:nvSpPr>
        <p:spPr>
          <a:xfrm>
            <a:off x="3242772" y="1961220"/>
            <a:ext cx="822187" cy="366417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</a:rPr>
              <a:t>SITCP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B5C0E3F1-29AD-B36C-EF72-B6818764CF80}"/>
              </a:ext>
            </a:extLst>
          </p:cNvPr>
          <p:cNvSpPr/>
          <p:nvPr/>
        </p:nvSpPr>
        <p:spPr>
          <a:xfrm>
            <a:off x="4064960" y="1961221"/>
            <a:ext cx="425532" cy="180055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00" dirty="0">
                <a:solidFill>
                  <a:schemeClr val="tx1"/>
                </a:solidFill>
              </a:rPr>
              <a:t>UDP</a:t>
            </a:r>
            <a:endParaRPr lang="zh-CN" altLang="en-US" sz="900" dirty="0">
              <a:solidFill>
                <a:schemeClr val="tx1"/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ED049344-5E82-69A5-8EF4-61A4624C6702}"/>
              </a:ext>
            </a:extLst>
          </p:cNvPr>
          <p:cNvSpPr/>
          <p:nvPr/>
        </p:nvSpPr>
        <p:spPr>
          <a:xfrm>
            <a:off x="4064960" y="3761567"/>
            <a:ext cx="425532" cy="1863831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00" dirty="0">
                <a:solidFill>
                  <a:schemeClr val="tx1"/>
                </a:solidFill>
              </a:rPr>
              <a:t>TCP</a:t>
            </a:r>
            <a:endParaRPr lang="zh-CN" altLang="en-US" sz="900" dirty="0">
              <a:solidFill>
                <a:schemeClr val="tx1"/>
              </a:solidFill>
            </a:endParaRPr>
          </a:p>
        </p:txBody>
      </p:sp>
      <p:sp>
        <p:nvSpPr>
          <p:cNvPr id="26" name="箭头: 右 25">
            <a:extLst>
              <a:ext uri="{FF2B5EF4-FFF2-40B4-BE49-F238E27FC236}">
                <a16:creationId xmlns:a16="http://schemas.microsoft.com/office/drawing/2014/main" id="{CD202026-E9F2-C92F-B324-C5F1568BB85C}"/>
              </a:ext>
            </a:extLst>
          </p:cNvPr>
          <p:cNvSpPr/>
          <p:nvPr/>
        </p:nvSpPr>
        <p:spPr>
          <a:xfrm rot="1674255">
            <a:off x="1904758" y="3493162"/>
            <a:ext cx="590347" cy="13631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箭头: 右 26">
            <a:extLst>
              <a:ext uri="{FF2B5EF4-FFF2-40B4-BE49-F238E27FC236}">
                <a16:creationId xmlns:a16="http://schemas.microsoft.com/office/drawing/2014/main" id="{ACA4E3A1-ADC4-D79F-03FB-C2E4785EA090}"/>
              </a:ext>
            </a:extLst>
          </p:cNvPr>
          <p:cNvSpPr/>
          <p:nvPr/>
        </p:nvSpPr>
        <p:spPr>
          <a:xfrm rot="9091255">
            <a:off x="1887805" y="3862868"/>
            <a:ext cx="590347" cy="13631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箭头: 左右 27">
            <a:extLst>
              <a:ext uri="{FF2B5EF4-FFF2-40B4-BE49-F238E27FC236}">
                <a16:creationId xmlns:a16="http://schemas.microsoft.com/office/drawing/2014/main" id="{0B1C67A9-5684-6108-8A9F-902BF3F958A6}"/>
              </a:ext>
            </a:extLst>
          </p:cNvPr>
          <p:cNvSpPr/>
          <p:nvPr/>
        </p:nvSpPr>
        <p:spPr>
          <a:xfrm>
            <a:off x="2518082" y="3662891"/>
            <a:ext cx="667649" cy="135735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1DC3CF46-0D99-B523-25B9-4D0923D7F36F}"/>
              </a:ext>
            </a:extLst>
          </p:cNvPr>
          <p:cNvSpPr txBox="1"/>
          <p:nvPr/>
        </p:nvSpPr>
        <p:spPr>
          <a:xfrm>
            <a:off x="2539889" y="3486171"/>
            <a:ext cx="67518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900" dirty="0"/>
              <a:t>Ethernet</a:t>
            </a:r>
            <a:endParaRPr lang="zh-CN" altLang="en-US" sz="900" dirty="0"/>
          </a:p>
        </p:txBody>
      </p:sp>
      <p:sp>
        <p:nvSpPr>
          <p:cNvPr id="31" name="箭头: 左右 30">
            <a:extLst>
              <a:ext uri="{FF2B5EF4-FFF2-40B4-BE49-F238E27FC236}">
                <a16:creationId xmlns:a16="http://schemas.microsoft.com/office/drawing/2014/main" id="{2EC390A2-55C6-00F4-7672-AA31809A2875}"/>
              </a:ext>
            </a:extLst>
          </p:cNvPr>
          <p:cNvSpPr/>
          <p:nvPr/>
        </p:nvSpPr>
        <p:spPr>
          <a:xfrm>
            <a:off x="4490489" y="2903005"/>
            <a:ext cx="360225" cy="124502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4F473F42-0AAB-17D2-DE16-354957EF5B09}"/>
              </a:ext>
            </a:extLst>
          </p:cNvPr>
          <p:cNvSpPr/>
          <p:nvPr/>
        </p:nvSpPr>
        <p:spPr>
          <a:xfrm>
            <a:off x="4866491" y="2446502"/>
            <a:ext cx="769763" cy="10253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/>
              <a:t>RBCP REG</a:t>
            </a:r>
            <a:endParaRPr lang="zh-CN" altLang="en-US" sz="1400" dirty="0"/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6A941F5A-469A-5528-92F0-16BE63CE8DE8}"/>
              </a:ext>
            </a:extLst>
          </p:cNvPr>
          <p:cNvSpPr/>
          <p:nvPr/>
        </p:nvSpPr>
        <p:spPr>
          <a:xfrm>
            <a:off x="6086393" y="2323580"/>
            <a:ext cx="2261399" cy="10990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A91ACBCA-4E11-90FE-1343-E7A36EDCA9B2}"/>
              </a:ext>
            </a:extLst>
          </p:cNvPr>
          <p:cNvSpPr/>
          <p:nvPr/>
        </p:nvSpPr>
        <p:spPr>
          <a:xfrm>
            <a:off x="5996476" y="2399780"/>
            <a:ext cx="2261399" cy="10990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9384A1A8-F69A-E0D4-8BB0-631D665BA493}"/>
              </a:ext>
            </a:extLst>
          </p:cNvPr>
          <p:cNvSpPr/>
          <p:nvPr/>
        </p:nvSpPr>
        <p:spPr>
          <a:xfrm>
            <a:off x="6203800" y="2530840"/>
            <a:ext cx="614285" cy="8001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50" dirty="0"/>
              <a:t>Packet</a:t>
            </a:r>
            <a:endParaRPr lang="zh-CN" altLang="en-US" sz="1050" dirty="0"/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7C8B4F5A-A53B-761A-EA1B-BC71F984A9D0}"/>
              </a:ext>
            </a:extLst>
          </p:cNvPr>
          <p:cNvSpPr/>
          <p:nvPr/>
        </p:nvSpPr>
        <p:spPr>
          <a:xfrm>
            <a:off x="7273322" y="2525878"/>
            <a:ext cx="614285" cy="8001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50" dirty="0" err="1"/>
              <a:t>dataEncode</a:t>
            </a:r>
            <a:endParaRPr lang="zh-CN" altLang="en-US" sz="1050" dirty="0"/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B2610FDC-946C-58A2-3D4D-EC9023D8EE39}"/>
              </a:ext>
            </a:extLst>
          </p:cNvPr>
          <p:cNvSpPr txBox="1"/>
          <p:nvPr/>
        </p:nvSpPr>
        <p:spPr>
          <a:xfrm>
            <a:off x="8040646" y="1965745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</a:rPr>
              <a:t>x8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50" name="箭头: 右 49">
            <a:extLst>
              <a:ext uri="{FF2B5EF4-FFF2-40B4-BE49-F238E27FC236}">
                <a16:creationId xmlns:a16="http://schemas.microsoft.com/office/drawing/2014/main" id="{0134159B-CB4B-2A3F-47B2-CEEFEA1BAC7F}"/>
              </a:ext>
            </a:extLst>
          </p:cNvPr>
          <p:cNvSpPr/>
          <p:nvPr/>
        </p:nvSpPr>
        <p:spPr>
          <a:xfrm>
            <a:off x="5679800" y="2861498"/>
            <a:ext cx="285750" cy="18914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箭头: 右 50">
            <a:extLst>
              <a:ext uri="{FF2B5EF4-FFF2-40B4-BE49-F238E27FC236}">
                <a16:creationId xmlns:a16="http://schemas.microsoft.com/office/drawing/2014/main" id="{EBF3E66F-5E1C-B6CD-2561-813A0D9C745B}"/>
              </a:ext>
            </a:extLst>
          </p:cNvPr>
          <p:cNvSpPr/>
          <p:nvPr/>
        </p:nvSpPr>
        <p:spPr>
          <a:xfrm>
            <a:off x="8398660" y="2835173"/>
            <a:ext cx="714049" cy="22828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文本框 51">
            <a:extLst>
              <a:ext uri="{FF2B5EF4-FFF2-40B4-BE49-F238E27FC236}">
                <a16:creationId xmlns:a16="http://schemas.microsoft.com/office/drawing/2014/main" id="{AE617960-77FF-EA4E-B7EB-DBBE465C6938}"/>
              </a:ext>
            </a:extLst>
          </p:cNvPr>
          <p:cNvSpPr txBox="1"/>
          <p:nvPr/>
        </p:nvSpPr>
        <p:spPr>
          <a:xfrm>
            <a:off x="8811591" y="2446502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To sub-board</a:t>
            </a:r>
            <a:endParaRPr lang="zh-CN" altLang="en-US" dirty="0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0BC066F1-2E9C-A3E4-3AA5-1D3DC510F79E}"/>
              </a:ext>
            </a:extLst>
          </p:cNvPr>
          <p:cNvSpPr/>
          <p:nvPr/>
        </p:nvSpPr>
        <p:spPr>
          <a:xfrm>
            <a:off x="6055467" y="4065789"/>
            <a:ext cx="2261399" cy="10990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80ABE29E-5AF3-8C5C-8287-58880A3F70A4}"/>
              </a:ext>
            </a:extLst>
          </p:cNvPr>
          <p:cNvSpPr/>
          <p:nvPr/>
        </p:nvSpPr>
        <p:spPr>
          <a:xfrm>
            <a:off x="5965550" y="4141989"/>
            <a:ext cx="2261399" cy="10990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588ECA8B-2840-2830-C54D-9B0D587BF252}"/>
              </a:ext>
            </a:extLst>
          </p:cNvPr>
          <p:cNvSpPr/>
          <p:nvPr/>
        </p:nvSpPr>
        <p:spPr>
          <a:xfrm>
            <a:off x="6172874" y="4273049"/>
            <a:ext cx="614285" cy="8001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50" dirty="0" err="1"/>
              <a:t>deformat</a:t>
            </a:r>
            <a:endParaRPr lang="zh-CN" altLang="en-US" sz="1050" dirty="0"/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1A82B183-A76C-48FA-7DC1-3B990DA2BC4B}"/>
              </a:ext>
            </a:extLst>
          </p:cNvPr>
          <p:cNvSpPr/>
          <p:nvPr/>
        </p:nvSpPr>
        <p:spPr>
          <a:xfrm>
            <a:off x="7242396" y="4268087"/>
            <a:ext cx="614285" cy="8001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50" dirty="0" err="1"/>
              <a:t>dataDecode</a:t>
            </a:r>
            <a:endParaRPr lang="zh-CN" altLang="en-US" sz="1050" dirty="0"/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5AD68BF9-5885-2D56-8EB4-73252F9E0874}"/>
              </a:ext>
            </a:extLst>
          </p:cNvPr>
          <p:cNvSpPr txBox="1"/>
          <p:nvPr/>
        </p:nvSpPr>
        <p:spPr>
          <a:xfrm>
            <a:off x="8009720" y="3707954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</a:rPr>
              <a:t>x8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6D303BEC-881D-7989-6BBF-883B79FEDAC0}"/>
              </a:ext>
            </a:extLst>
          </p:cNvPr>
          <p:cNvSpPr/>
          <p:nvPr/>
        </p:nvSpPr>
        <p:spPr>
          <a:xfrm>
            <a:off x="4906625" y="4268087"/>
            <a:ext cx="690525" cy="9362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packet</a:t>
            </a:r>
            <a:endParaRPr lang="zh-CN" altLang="en-US" dirty="0"/>
          </a:p>
        </p:txBody>
      </p:sp>
      <p:sp>
        <p:nvSpPr>
          <p:cNvPr id="61" name="箭头: 左 60">
            <a:extLst>
              <a:ext uri="{FF2B5EF4-FFF2-40B4-BE49-F238E27FC236}">
                <a16:creationId xmlns:a16="http://schemas.microsoft.com/office/drawing/2014/main" id="{D8D4B557-4353-8162-FB5C-D42565B9532F}"/>
              </a:ext>
            </a:extLst>
          </p:cNvPr>
          <p:cNvSpPr/>
          <p:nvPr/>
        </p:nvSpPr>
        <p:spPr>
          <a:xfrm>
            <a:off x="4520196" y="4610012"/>
            <a:ext cx="330518" cy="261494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箭头: 左 61">
            <a:extLst>
              <a:ext uri="{FF2B5EF4-FFF2-40B4-BE49-F238E27FC236}">
                <a16:creationId xmlns:a16="http://schemas.microsoft.com/office/drawing/2014/main" id="{89D29AAE-D1BC-2E78-0CE1-35F6A2EE4734}"/>
              </a:ext>
            </a:extLst>
          </p:cNvPr>
          <p:cNvSpPr/>
          <p:nvPr/>
        </p:nvSpPr>
        <p:spPr>
          <a:xfrm>
            <a:off x="5590074" y="4577592"/>
            <a:ext cx="330518" cy="261494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箭头: 左 62">
            <a:extLst>
              <a:ext uri="{FF2B5EF4-FFF2-40B4-BE49-F238E27FC236}">
                <a16:creationId xmlns:a16="http://schemas.microsoft.com/office/drawing/2014/main" id="{5307102D-CE95-6B17-A383-158F5F1D9A67}"/>
              </a:ext>
            </a:extLst>
          </p:cNvPr>
          <p:cNvSpPr/>
          <p:nvPr/>
        </p:nvSpPr>
        <p:spPr>
          <a:xfrm>
            <a:off x="8356359" y="4515400"/>
            <a:ext cx="714048" cy="228280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文本框 63">
            <a:extLst>
              <a:ext uri="{FF2B5EF4-FFF2-40B4-BE49-F238E27FC236}">
                <a16:creationId xmlns:a16="http://schemas.microsoft.com/office/drawing/2014/main" id="{173B41D1-0F7C-107D-45CB-1F2A3EDD2463}"/>
              </a:ext>
            </a:extLst>
          </p:cNvPr>
          <p:cNvSpPr txBox="1"/>
          <p:nvPr/>
        </p:nvSpPr>
        <p:spPr>
          <a:xfrm>
            <a:off x="8731466" y="4111677"/>
            <a:ext cx="2452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Data form sub-board</a:t>
            </a:r>
            <a:endParaRPr lang="zh-CN" altLang="en-US" dirty="0"/>
          </a:p>
        </p:txBody>
      </p:sp>
      <p:sp>
        <p:nvSpPr>
          <p:cNvPr id="65" name="箭头: 右 64">
            <a:extLst>
              <a:ext uri="{FF2B5EF4-FFF2-40B4-BE49-F238E27FC236}">
                <a16:creationId xmlns:a16="http://schemas.microsoft.com/office/drawing/2014/main" id="{AABC4083-C5F5-A575-1122-B2F27A656CED}"/>
              </a:ext>
            </a:extLst>
          </p:cNvPr>
          <p:cNvSpPr/>
          <p:nvPr/>
        </p:nvSpPr>
        <p:spPr>
          <a:xfrm>
            <a:off x="6896402" y="2861498"/>
            <a:ext cx="335753" cy="16600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箭头: 右 65">
            <a:extLst>
              <a:ext uri="{FF2B5EF4-FFF2-40B4-BE49-F238E27FC236}">
                <a16:creationId xmlns:a16="http://schemas.microsoft.com/office/drawing/2014/main" id="{F3F49DC3-F3A1-5D11-4215-23D9FD5EF149}"/>
              </a:ext>
            </a:extLst>
          </p:cNvPr>
          <p:cNvSpPr/>
          <p:nvPr/>
        </p:nvSpPr>
        <p:spPr>
          <a:xfrm>
            <a:off x="6867150" y="4556634"/>
            <a:ext cx="335753" cy="16600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6664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34D0C-5CB4-8DD8-CA79-2DA3AD776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B3AB06-1B62-05FD-4FDB-1E4792104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479" y="133393"/>
            <a:ext cx="7598079" cy="486645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Firmware – mother board</a:t>
            </a:r>
            <a:endParaRPr lang="zh-CN" altLang="en-US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9854CE13-56E5-64AB-B602-FE2E5BAB146E}"/>
              </a:ext>
            </a:extLst>
          </p:cNvPr>
          <p:cNvSpPr txBox="1"/>
          <p:nvPr/>
        </p:nvSpPr>
        <p:spPr>
          <a:xfrm>
            <a:off x="392100" y="783738"/>
            <a:ext cx="25763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solidFill>
                  <a:schemeClr val="accent2"/>
                </a:solidFill>
              </a:rPr>
              <a:t>Control data frame</a:t>
            </a:r>
            <a:endParaRPr lang="zh-CN" altLang="en-US" sz="2000" b="1" dirty="0">
              <a:solidFill>
                <a:schemeClr val="accent2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D4D37B3F-303C-86C5-29BD-697F3AB66B84}"/>
              </a:ext>
            </a:extLst>
          </p:cNvPr>
          <p:cNvSpPr txBox="1"/>
          <p:nvPr/>
        </p:nvSpPr>
        <p:spPr>
          <a:xfrm>
            <a:off x="656677" y="1467312"/>
            <a:ext cx="7162538" cy="18879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000" dirty="0"/>
              <a:t>Control frame to sub-board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000" dirty="0"/>
              <a:t>SOF0, SOF1, ADDR_L, ADDR_H, COM, DATA, EOF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altLang="zh-CN" sz="2000" dirty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000" dirty="0"/>
              <a:t>Test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4EAD43BD-C7CE-0952-5373-6AC2CE3DA6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414" y="3638729"/>
            <a:ext cx="10007356" cy="866694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E688C70B-D907-355E-A979-735A04BCB5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414" y="5072351"/>
            <a:ext cx="10007357" cy="988512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889A8756-8CEA-5034-9C46-77F189AA9BD9}"/>
              </a:ext>
            </a:extLst>
          </p:cNvPr>
          <p:cNvSpPr txBox="1"/>
          <p:nvPr/>
        </p:nvSpPr>
        <p:spPr>
          <a:xfrm>
            <a:off x="3255703" y="4604221"/>
            <a:ext cx="5368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Board = 0, Reg ADDR = 20, COM = 1, DATA = 5A</a:t>
            </a:r>
            <a:endParaRPr lang="zh-CN" altLang="en-US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4F7AA0DB-8B2A-B105-7609-F93B34CC5F54}"/>
              </a:ext>
            </a:extLst>
          </p:cNvPr>
          <p:cNvSpPr txBox="1"/>
          <p:nvPr/>
        </p:nvSpPr>
        <p:spPr>
          <a:xfrm>
            <a:off x="3255702" y="6258459"/>
            <a:ext cx="5368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Board = 0, Reg ADDR = 21, COM = 1, DATA = 5B</a:t>
            </a:r>
            <a:endParaRPr lang="zh-CN" altLang="en-US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48ECAF67-0E4B-9F38-D6E8-56B5AF1BE5E9}"/>
              </a:ext>
            </a:extLst>
          </p:cNvPr>
          <p:cNvSpPr txBox="1"/>
          <p:nvPr/>
        </p:nvSpPr>
        <p:spPr>
          <a:xfrm>
            <a:off x="7888216" y="1277224"/>
            <a:ext cx="247141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altLang="zh-CN" sz="1800" dirty="0"/>
              <a:t>SOF0 = 0x5A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altLang="zh-CN" dirty="0"/>
              <a:t>SOF1 = 0xA5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altLang="zh-CN" sz="1800" dirty="0"/>
              <a:t>EOF = 0xc3</a:t>
            </a:r>
          </a:p>
        </p:txBody>
      </p:sp>
    </p:spTree>
    <p:extLst>
      <p:ext uri="{BB962C8B-B14F-4D97-AF65-F5344CB8AC3E}">
        <p14:creationId xmlns:p14="http://schemas.microsoft.com/office/powerpoint/2010/main" val="3695030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B3197-DA0F-F210-F99E-40C6F18DA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408A987-3FA8-DD58-337E-822369892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479" y="133393"/>
            <a:ext cx="7598079" cy="486645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Firmware – sub board</a:t>
            </a:r>
            <a:endParaRPr lang="zh-CN" altLang="en-US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7CE50CB7-887C-3046-A47D-01A1C57F219B}"/>
              </a:ext>
            </a:extLst>
          </p:cNvPr>
          <p:cNvSpPr txBox="1"/>
          <p:nvPr/>
        </p:nvSpPr>
        <p:spPr>
          <a:xfrm>
            <a:off x="380541" y="837897"/>
            <a:ext cx="1760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solidFill>
                  <a:schemeClr val="accent2"/>
                </a:solidFill>
              </a:rPr>
              <a:t>Architecture</a:t>
            </a:r>
            <a:endParaRPr lang="zh-CN" altLang="en-US" sz="2000" b="1" dirty="0">
              <a:solidFill>
                <a:schemeClr val="accent2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80CCC518-5056-B012-CB41-0387B107241C}"/>
              </a:ext>
            </a:extLst>
          </p:cNvPr>
          <p:cNvSpPr/>
          <p:nvPr/>
        </p:nvSpPr>
        <p:spPr>
          <a:xfrm>
            <a:off x="3178570" y="2129787"/>
            <a:ext cx="5659207" cy="339634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37308E8D-D3F9-1265-D743-B483354A3F4D}"/>
              </a:ext>
            </a:extLst>
          </p:cNvPr>
          <p:cNvSpPr txBox="1"/>
          <p:nvPr/>
        </p:nvSpPr>
        <p:spPr>
          <a:xfrm>
            <a:off x="5064239" y="1457221"/>
            <a:ext cx="1789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ADC sub board</a:t>
            </a:r>
            <a:endParaRPr lang="zh-CN" altLang="en-US" dirty="0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20E3CF94-AF58-16A6-E8E0-4C3ABBEE2AA1}"/>
              </a:ext>
            </a:extLst>
          </p:cNvPr>
          <p:cNvSpPr/>
          <p:nvPr/>
        </p:nvSpPr>
        <p:spPr>
          <a:xfrm>
            <a:off x="6252101" y="4076490"/>
            <a:ext cx="2261399" cy="10990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ADC data collection</a:t>
            </a:r>
            <a:endParaRPr lang="zh-CN" altLang="en-US" dirty="0"/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5301CA5F-C78B-9048-DF08-C279152A2643}"/>
              </a:ext>
            </a:extLst>
          </p:cNvPr>
          <p:cNvSpPr/>
          <p:nvPr/>
        </p:nvSpPr>
        <p:spPr>
          <a:xfrm>
            <a:off x="3411834" y="2444872"/>
            <a:ext cx="2261399" cy="10990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F35664E6-9D9A-851B-C20F-4F2E03CFB57F}"/>
              </a:ext>
            </a:extLst>
          </p:cNvPr>
          <p:cNvSpPr/>
          <p:nvPr/>
        </p:nvSpPr>
        <p:spPr>
          <a:xfrm>
            <a:off x="3619158" y="2575932"/>
            <a:ext cx="614285" cy="8001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50" dirty="0" err="1"/>
              <a:t>dataDecode</a:t>
            </a:r>
            <a:endParaRPr lang="zh-CN" altLang="en-US" sz="1050" dirty="0"/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4005F2BF-46E3-7EF6-3929-CEACCB45DD89}"/>
              </a:ext>
            </a:extLst>
          </p:cNvPr>
          <p:cNvSpPr/>
          <p:nvPr/>
        </p:nvSpPr>
        <p:spPr>
          <a:xfrm>
            <a:off x="4688680" y="2570970"/>
            <a:ext cx="614285" cy="8001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50" dirty="0" err="1"/>
              <a:t>Deformat</a:t>
            </a:r>
            <a:endParaRPr lang="zh-CN" altLang="en-US" sz="1050" dirty="0"/>
          </a:p>
        </p:txBody>
      </p:sp>
      <p:sp>
        <p:nvSpPr>
          <p:cNvPr id="62" name="箭头: 左 61">
            <a:extLst>
              <a:ext uri="{FF2B5EF4-FFF2-40B4-BE49-F238E27FC236}">
                <a16:creationId xmlns:a16="http://schemas.microsoft.com/office/drawing/2014/main" id="{184784F0-EC3F-5638-D2D6-BDB4A83B5EB3}"/>
              </a:ext>
            </a:extLst>
          </p:cNvPr>
          <p:cNvSpPr/>
          <p:nvPr/>
        </p:nvSpPr>
        <p:spPr>
          <a:xfrm>
            <a:off x="5708503" y="4483941"/>
            <a:ext cx="438642" cy="261494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箭头: 左 62">
            <a:extLst>
              <a:ext uri="{FF2B5EF4-FFF2-40B4-BE49-F238E27FC236}">
                <a16:creationId xmlns:a16="http://schemas.microsoft.com/office/drawing/2014/main" id="{19C48CE0-0001-F3FD-139B-44D789EFE72E}"/>
              </a:ext>
            </a:extLst>
          </p:cNvPr>
          <p:cNvSpPr/>
          <p:nvPr/>
        </p:nvSpPr>
        <p:spPr>
          <a:xfrm>
            <a:off x="8536664" y="4483941"/>
            <a:ext cx="714048" cy="228280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2A5D99D-8363-EF29-7C97-FBCEDCF4956A}"/>
              </a:ext>
            </a:extLst>
          </p:cNvPr>
          <p:cNvSpPr/>
          <p:nvPr/>
        </p:nvSpPr>
        <p:spPr>
          <a:xfrm>
            <a:off x="6235772" y="2444872"/>
            <a:ext cx="2230739" cy="10990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1B56DB7-0038-627F-5FD6-8B22E7096ECE}"/>
              </a:ext>
            </a:extLst>
          </p:cNvPr>
          <p:cNvSpPr/>
          <p:nvPr/>
        </p:nvSpPr>
        <p:spPr>
          <a:xfrm>
            <a:off x="7843975" y="2510513"/>
            <a:ext cx="501042" cy="41370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I2C</a:t>
            </a:r>
            <a:endParaRPr lang="zh-CN" altLang="en-US" sz="1200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0CF3F84-F4CC-DBB8-0578-2AE691849E5F}"/>
              </a:ext>
            </a:extLst>
          </p:cNvPr>
          <p:cNvSpPr/>
          <p:nvPr/>
        </p:nvSpPr>
        <p:spPr>
          <a:xfrm>
            <a:off x="7843975" y="3032452"/>
            <a:ext cx="501042" cy="41370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SPI</a:t>
            </a:r>
            <a:endParaRPr lang="zh-CN" altLang="en-US" sz="12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6353B7D6-3A79-E4D4-A7A2-0B443AEC09E6}"/>
              </a:ext>
            </a:extLst>
          </p:cNvPr>
          <p:cNvSpPr/>
          <p:nvPr/>
        </p:nvSpPr>
        <p:spPr>
          <a:xfrm>
            <a:off x="7076707" y="3038911"/>
            <a:ext cx="597321" cy="40724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Trigger</a:t>
            </a:r>
            <a:endParaRPr lang="zh-CN" altLang="en-US" sz="12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2AE4359C-9339-5FA9-DDA2-C4AE26C277F1}"/>
              </a:ext>
            </a:extLst>
          </p:cNvPr>
          <p:cNvSpPr/>
          <p:nvPr/>
        </p:nvSpPr>
        <p:spPr>
          <a:xfrm>
            <a:off x="3411834" y="4076490"/>
            <a:ext cx="2261399" cy="10990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A42C0EB4-BF27-53E5-C00B-C42E6F970CA2}"/>
              </a:ext>
            </a:extLst>
          </p:cNvPr>
          <p:cNvSpPr/>
          <p:nvPr/>
        </p:nvSpPr>
        <p:spPr>
          <a:xfrm>
            <a:off x="4688680" y="4225973"/>
            <a:ext cx="614285" cy="8001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50" dirty="0"/>
              <a:t>Packet</a:t>
            </a:r>
            <a:endParaRPr lang="zh-CN" altLang="en-US" sz="1050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5A6B1B11-2AC8-23ED-447F-08F4658C0CE9}"/>
              </a:ext>
            </a:extLst>
          </p:cNvPr>
          <p:cNvSpPr/>
          <p:nvPr/>
        </p:nvSpPr>
        <p:spPr>
          <a:xfrm>
            <a:off x="3619158" y="4242886"/>
            <a:ext cx="614285" cy="8001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50" dirty="0" err="1"/>
              <a:t>dataEncode</a:t>
            </a:r>
            <a:endParaRPr lang="zh-CN" altLang="en-US" sz="1050" dirty="0"/>
          </a:p>
        </p:txBody>
      </p:sp>
      <p:sp>
        <p:nvSpPr>
          <p:cNvPr id="22" name="箭头: 右 21">
            <a:extLst>
              <a:ext uri="{FF2B5EF4-FFF2-40B4-BE49-F238E27FC236}">
                <a16:creationId xmlns:a16="http://schemas.microsoft.com/office/drawing/2014/main" id="{A989EF5D-274E-1618-64EA-B50A8261277E}"/>
              </a:ext>
            </a:extLst>
          </p:cNvPr>
          <p:cNvSpPr/>
          <p:nvPr/>
        </p:nvSpPr>
        <p:spPr>
          <a:xfrm>
            <a:off x="5732019" y="2873644"/>
            <a:ext cx="438643" cy="26149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57CDD7CB-32C6-0A20-3E19-5A95AB9BCDB0}"/>
              </a:ext>
            </a:extLst>
          </p:cNvPr>
          <p:cNvCxnSpPr/>
          <p:nvPr/>
        </p:nvCxnSpPr>
        <p:spPr>
          <a:xfrm>
            <a:off x="8345017" y="2694030"/>
            <a:ext cx="90569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直接箭头连接符 29">
            <a:extLst>
              <a:ext uri="{FF2B5EF4-FFF2-40B4-BE49-F238E27FC236}">
                <a16:creationId xmlns:a16="http://schemas.microsoft.com/office/drawing/2014/main" id="{16779539-F5DF-16AE-1874-02A650EDABF3}"/>
              </a:ext>
            </a:extLst>
          </p:cNvPr>
          <p:cNvCxnSpPr/>
          <p:nvPr/>
        </p:nvCxnSpPr>
        <p:spPr>
          <a:xfrm>
            <a:off x="8345017" y="3239306"/>
            <a:ext cx="90569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直接箭头连接符 32">
            <a:extLst>
              <a:ext uri="{FF2B5EF4-FFF2-40B4-BE49-F238E27FC236}">
                <a16:creationId xmlns:a16="http://schemas.microsoft.com/office/drawing/2014/main" id="{894D7988-79E9-7929-746F-5656F84B0638}"/>
              </a:ext>
            </a:extLst>
          </p:cNvPr>
          <p:cNvCxnSpPr>
            <a:cxnSpLocks/>
            <a:stCxn id="7" idx="2"/>
            <a:endCxn id="53" idx="0"/>
          </p:cNvCxnSpPr>
          <p:nvPr/>
        </p:nvCxnSpPr>
        <p:spPr>
          <a:xfrm>
            <a:off x="7375368" y="3446160"/>
            <a:ext cx="7433" cy="63033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" name="文本框 35">
            <a:extLst>
              <a:ext uri="{FF2B5EF4-FFF2-40B4-BE49-F238E27FC236}">
                <a16:creationId xmlns:a16="http://schemas.microsoft.com/office/drawing/2014/main" id="{E9504065-8524-29EA-2B20-A3F5D782080D}"/>
              </a:ext>
            </a:extLst>
          </p:cNvPr>
          <p:cNvSpPr txBox="1"/>
          <p:nvPr/>
        </p:nvSpPr>
        <p:spPr>
          <a:xfrm>
            <a:off x="6398226" y="2547762"/>
            <a:ext cx="8354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>
                <a:solidFill>
                  <a:schemeClr val="bg1"/>
                </a:solidFill>
              </a:rPr>
              <a:t>SUB_REG</a:t>
            </a:r>
            <a:endParaRPr lang="zh-CN" altLang="en-US" sz="1100" dirty="0">
              <a:solidFill>
                <a:schemeClr val="bg1"/>
              </a:solidFill>
            </a:endParaRPr>
          </a:p>
        </p:txBody>
      </p:sp>
      <p:sp>
        <p:nvSpPr>
          <p:cNvPr id="37" name="箭头: 左 36">
            <a:extLst>
              <a:ext uri="{FF2B5EF4-FFF2-40B4-BE49-F238E27FC236}">
                <a16:creationId xmlns:a16="http://schemas.microsoft.com/office/drawing/2014/main" id="{BE8484C3-7F91-7383-5087-9F42BB0E5B1E}"/>
              </a:ext>
            </a:extLst>
          </p:cNvPr>
          <p:cNvSpPr/>
          <p:nvPr/>
        </p:nvSpPr>
        <p:spPr>
          <a:xfrm>
            <a:off x="2728623" y="4463140"/>
            <a:ext cx="579549" cy="325766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箭头: 右 37">
            <a:extLst>
              <a:ext uri="{FF2B5EF4-FFF2-40B4-BE49-F238E27FC236}">
                <a16:creationId xmlns:a16="http://schemas.microsoft.com/office/drawing/2014/main" id="{223F89D7-54E0-E693-7A69-8605DA4AF424}"/>
              </a:ext>
            </a:extLst>
          </p:cNvPr>
          <p:cNvSpPr/>
          <p:nvPr/>
        </p:nvSpPr>
        <p:spPr>
          <a:xfrm>
            <a:off x="2765635" y="2842743"/>
            <a:ext cx="581089" cy="29239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C5460466-697E-5158-F489-BEAF9268ECBA}"/>
              </a:ext>
            </a:extLst>
          </p:cNvPr>
          <p:cNvSpPr txBox="1"/>
          <p:nvPr/>
        </p:nvSpPr>
        <p:spPr>
          <a:xfrm>
            <a:off x="8957256" y="2129787"/>
            <a:ext cx="1260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Clock chip</a:t>
            </a:r>
            <a:endParaRPr lang="zh-CN" altLang="en-US" dirty="0"/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72D1D3F9-CAC9-62A9-660E-EBE849DDC46F}"/>
              </a:ext>
            </a:extLst>
          </p:cNvPr>
          <p:cNvSpPr txBox="1"/>
          <p:nvPr/>
        </p:nvSpPr>
        <p:spPr>
          <a:xfrm>
            <a:off x="8955281" y="2823334"/>
            <a:ext cx="1167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ADC chip</a:t>
            </a:r>
            <a:endParaRPr lang="zh-CN" altLang="en-US" dirty="0"/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F7DE0E22-90CB-0D37-4139-53B93DCC8901}"/>
              </a:ext>
            </a:extLst>
          </p:cNvPr>
          <p:cNvSpPr txBox="1"/>
          <p:nvPr/>
        </p:nvSpPr>
        <p:spPr>
          <a:xfrm>
            <a:off x="8933640" y="4121268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ADC data</a:t>
            </a:r>
            <a:endParaRPr lang="zh-CN" altLang="en-US" dirty="0"/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349A7F08-A333-083E-8940-6C9E7A9E5760}"/>
              </a:ext>
            </a:extLst>
          </p:cNvPr>
          <p:cNvSpPr txBox="1"/>
          <p:nvPr/>
        </p:nvSpPr>
        <p:spPr>
          <a:xfrm>
            <a:off x="777991" y="2440040"/>
            <a:ext cx="2278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From mother board</a:t>
            </a:r>
            <a:endParaRPr lang="zh-CN" altLang="en-US" dirty="0"/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5DD2BBAC-351D-80FD-E74E-71698CCC3B66}"/>
              </a:ext>
            </a:extLst>
          </p:cNvPr>
          <p:cNvSpPr txBox="1"/>
          <p:nvPr/>
        </p:nvSpPr>
        <p:spPr>
          <a:xfrm>
            <a:off x="842419" y="4058220"/>
            <a:ext cx="2005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To mother board</a:t>
            </a:r>
            <a:endParaRPr lang="zh-CN" altLang="en-US" dirty="0"/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11A26991-ED42-B74B-BB9F-AC9747D8C589}"/>
              </a:ext>
            </a:extLst>
          </p:cNvPr>
          <p:cNvSpPr txBox="1"/>
          <p:nvPr/>
        </p:nvSpPr>
        <p:spPr>
          <a:xfrm>
            <a:off x="6919438" y="290747"/>
            <a:ext cx="48920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Next step: finish configure side on sub-board and test the communication between mother board and sub board.</a:t>
            </a:r>
          </a:p>
        </p:txBody>
      </p:sp>
      <p:sp>
        <p:nvSpPr>
          <p:cNvPr id="60" name="箭头: 左 59">
            <a:extLst>
              <a:ext uri="{FF2B5EF4-FFF2-40B4-BE49-F238E27FC236}">
                <a16:creationId xmlns:a16="http://schemas.microsoft.com/office/drawing/2014/main" id="{293054B1-3FB2-08E3-9145-E12D97E9F1E5}"/>
              </a:ext>
            </a:extLst>
          </p:cNvPr>
          <p:cNvSpPr/>
          <p:nvPr/>
        </p:nvSpPr>
        <p:spPr>
          <a:xfrm>
            <a:off x="4275745" y="2873644"/>
            <a:ext cx="322013" cy="165267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箭头: 左 64">
            <a:extLst>
              <a:ext uri="{FF2B5EF4-FFF2-40B4-BE49-F238E27FC236}">
                <a16:creationId xmlns:a16="http://schemas.microsoft.com/office/drawing/2014/main" id="{1A30BF0B-A3ED-14A7-79E7-6429061D3B89}"/>
              </a:ext>
            </a:extLst>
          </p:cNvPr>
          <p:cNvSpPr/>
          <p:nvPr/>
        </p:nvSpPr>
        <p:spPr>
          <a:xfrm>
            <a:off x="4275745" y="4515447"/>
            <a:ext cx="322013" cy="165267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2CD8FAE-A358-A2E0-F3EC-3A84D8CA906D}"/>
              </a:ext>
            </a:extLst>
          </p:cNvPr>
          <p:cNvSpPr txBox="1"/>
          <p:nvPr/>
        </p:nvSpPr>
        <p:spPr>
          <a:xfrm>
            <a:off x="3219146" y="5857227"/>
            <a:ext cx="26484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/>
              <a:t>byteClk</a:t>
            </a:r>
            <a:r>
              <a:rPr lang="en-US" altLang="zh-CN" dirty="0"/>
              <a:t> = 20M</a:t>
            </a:r>
          </a:p>
          <a:p>
            <a:r>
              <a:rPr lang="en-US" altLang="zh-CN" dirty="0" err="1"/>
              <a:t>Num_byte</a:t>
            </a:r>
            <a:r>
              <a:rPr lang="en-US" altLang="zh-CN" dirty="0"/>
              <a:t> = 4106 byte</a:t>
            </a:r>
            <a:endParaRPr lang="zh-CN" altLang="en-US" dirty="0"/>
          </a:p>
        </p:txBody>
      </p:sp>
      <p:sp>
        <p:nvSpPr>
          <p:cNvPr id="9" name="箭头: 右 8">
            <a:extLst>
              <a:ext uri="{FF2B5EF4-FFF2-40B4-BE49-F238E27FC236}">
                <a16:creationId xmlns:a16="http://schemas.microsoft.com/office/drawing/2014/main" id="{FE1B5EAE-5F65-5706-4630-7C801F9307C6}"/>
              </a:ext>
            </a:extLst>
          </p:cNvPr>
          <p:cNvSpPr/>
          <p:nvPr/>
        </p:nvSpPr>
        <p:spPr>
          <a:xfrm>
            <a:off x="5867628" y="6068378"/>
            <a:ext cx="727422" cy="16742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365876B-3276-4E00-DF14-EB686C7F7DFE}"/>
              </a:ext>
            </a:extLst>
          </p:cNvPr>
          <p:cNvSpPr txBox="1"/>
          <p:nvPr/>
        </p:nvSpPr>
        <p:spPr>
          <a:xfrm>
            <a:off x="6722514" y="5967425"/>
            <a:ext cx="2242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Event rate: ~5 kHz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21648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Comic Sans MS"/>
        <a:ea typeface="华文楷体"/>
        <a:cs typeface=""/>
      </a:majorFont>
      <a:minorFont>
        <a:latin typeface="Comic Sans MS"/>
        <a:ea typeface="华文楷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3329</TotalTime>
  <Words>230</Words>
  <Application>Microsoft Office PowerPoint</Application>
  <PresentationFormat>宽屏</PresentationFormat>
  <Paragraphs>78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等线</vt:lpstr>
      <vt:lpstr>Arial</vt:lpstr>
      <vt:lpstr>Comic Sans MS</vt:lpstr>
      <vt:lpstr>Times New Roman</vt:lpstr>
      <vt:lpstr>Wingdings</vt:lpstr>
      <vt:lpstr>Office 主题​​</vt:lpstr>
      <vt:lpstr>ADC DAQ system firmware</vt:lpstr>
      <vt:lpstr>Hardware</vt:lpstr>
      <vt:lpstr>Firmware – mother board</vt:lpstr>
      <vt:lpstr>Firmware – mother board</vt:lpstr>
      <vt:lpstr>Firmware – sub board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MingKuan Yuan</dc:creator>
  <cp:lastModifiedBy>MingKuan Yuan</cp:lastModifiedBy>
  <cp:revision>583</cp:revision>
  <dcterms:created xsi:type="dcterms:W3CDTF">2025-02-14T00:35:22Z</dcterms:created>
  <dcterms:modified xsi:type="dcterms:W3CDTF">2026-04-17T07:17:31Z</dcterms:modified>
</cp:coreProperties>
</file>