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953" r:id="rId2"/>
    <p:sldId id="3436" r:id="rId3"/>
    <p:sldId id="1847" r:id="rId4"/>
    <p:sldId id="2619" r:id="rId5"/>
    <p:sldId id="2616" r:id="rId6"/>
    <p:sldId id="2620" r:id="rId7"/>
    <p:sldId id="3437" r:id="rId8"/>
    <p:sldId id="3440" r:id="rId9"/>
    <p:sldId id="3441" r:id="rId10"/>
    <p:sldId id="3442" r:id="rId11"/>
    <p:sldId id="3438" r:id="rId12"/>
    <p:sldId id="3445" r:id="rId13"/>
    <p:sldId id="3439" r:id="rId14"/>
    <p:sldId id="3444" r:id="rId15"/>
    <p:sldId id="3443" r:id="rId16"/>
    <p:sldId id="257" r:id="rId17"/>
    <p:sldId id="385" r:id="rId18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沙 鹏" initials="沙" lastIdx="1" clrIdx="0">
    <p:extLst>
      <p:ext uri="{19B8F6BF-5375-455C-9EA6-DF929625EA0E}">
        <p15:presenceInfo xmlns:p15="http://schemas.microsoft.com/office/powerpoint/2012/main" userId="b8608ec0e979a9e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FFFFF"/>
    <a:srgbClr val="003399"/>
    <a:srgbClr val="E6E6E6"/>
    <a:srgbClr val="0070C0"/>
    <a:srgbClr val="4D8357"/>
    <a:srgbClr val="005800"/>
    <a:srgbClr val="008400"/>
    <a:srgbClr val="FDCC6D"/>
    <a:srgbClr val="00A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7" autoAdjust="0"/>
    <p:restoredTop sz="90630" autoAdjust="0"/>
  </p:normalViewPr>
  <p:slideViewPr>
    <p:cSldViewPr>
      <p:cViewPr varScale="1">
        <p:scale>
          <a:sx n="107" d="100"/>
          <a:sy n="107" d="100"/>
        </p:scale>
        <p:origin x="808" y="16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9182"/>
    </p:cViewPr>
  </p:sorterViewPr>
  <p:notesViewPr>
    <p:cSldViewPr>
      <p:cViewPr varScale="1">
        <p:scale>
          <a:sx n="62" d="100"/>
          <a:sy n="62" d="100"/>
        </p:scale>
        <p:origin x="3178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E6D00-2C1C-47F1-8495-043F093F9ED6}" type="datetimeFigureOut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A05AE-EECD-457A-A033-312F4EB81B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617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3E0D183-6031-4C32-B44B-14746A336CF0}" type="datetimeFigureOut">
              <a:rPr lang="zh-CN" altLang="en-US" smtClean="0"/>
              <a:pPr/>
              <a:t>2026/4/22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3A1DF17-A28C-4D46-829F-D8D110C0931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46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3730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39D7C703-5EFD-4C31-9AA3-D433AD044D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5F42B3D-7E19-4155-ACF2-1EABFF08B1B9}" type="slidenum">
              <a:rPr lang="fr-FR" altLang="fr-FR" smtClean="0"/>
              <a:pPr>
                <a:spcBef>
                  <a:spcPct val="0"/>
                </a:spcBef>
              </a:pPr>
              <a:t>3</a:t>
            </a:fld>
            <a:endParaRPr lang="fr-FR" altLang="fr-FR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9D8A1A1C-AD27-4332-9566-FEF2C0F2FE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3C406E49-63A2-45D0-A633-912F078832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3317" name="Espace réservé du pied de page 4">
            <a:extLst>
              <a:ext uri="{FF2B5EF4-FFF2-40B4-BE49-F238E27FC236}">
                <a16:creationId xmlns:a16="http://schemas.microsoft.com/office/drawing/2014/main" id="{F371F282-BB5A-479D-87D1-386777E447A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fr-FR" altLang="fr-FR"/>
              <a:t>Groupe          Evaluation AERES          13-14 janvier 2011</a:t>
            </a:r>
          </a:p>
        </p:txBody>
      </p:sp>
    </p:spTree>
    <p:extLst>
      <p:ext uri="{BB962C8B-B14F-4D97-AF65-F5344CB8AC3E}">
        <p14:creationId xmlns:p14="http://schemas.microsoft.com/office/powerpoint/2010/main" val="1160714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0072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21308" y="1718148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364D-C919-45E7-A57D-C4BE4049E83B}" type="datetime1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733552" y="6356351"/>
            <a:ext cx="47387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9179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solidFill>
                  <a:srgbClr val="0000FF"/>
                </a:solidFill>
                <a:latin typeface="+mn-lt"/>
                <a:ea typeface="微软雅黑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ED583-47F1-4C9E-913E-9C8F8159BAED}" type="datetime1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ctr">
              <a:defRPr sz="4000" b="1" baseline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微软雅黑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67FF2-22DD-4CF8-BE9E-25F2457D970D}" type="datetime1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C1474-FB53-481B-9A68-D9081559E308}" type="datetime1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75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B1891462-D144-B436-4489-2FB8AEECAC1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517263"/>
            <a:ext cx="12204031" cy="365125"/>
          </a:xfrm>
          <a:prstGeom prst="rect">
            <a:avLst/>
          </a:prstGeom>
          <a:solidFill>
            <a:srgbClr val="004586"/>
          </a:solidFill>
          <a:ln w="9360" cap="flat">
            <a:solidFill>
              <a:srgbClr val="9FB8CD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altLang="x-none">
              <a:solidFill>
                <a:prstClr val="black"/>
              </a:solidFill>
              <a:latin typeface="Calibri" panose="020F0502020204030204"/>
              <a:ea typeface="DejaVu Sans" charset="0"/>
              <a:cs typeface="DejaVu Sans" charset="0"/>
              <a:sym typeface="Calibri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27736" y="105787"/>
            <a:ext cx="8786379" cy="776327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defRPr>
            </a:lvl1pPr>
          </a:lstStyle>
          <a:p>
            <a:r>
              <a:rPr kumimoji="0" lang="en-GB" dirty="0"/>
              <a:t>Click to edit Master title style</a:t>
            </a:r>
            <a:endParaRPr kumimoji="0" lang="en-US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FB655552-77E5-0109-CCDA-CF18AB930BF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840833" y="1006689"/>
            <a:ext cx="8217569" cy="45719"/>
          </a:xfrm>
          <a:prstGeom prst="rect">
            <a:avLst/>
          </a:prstGeom>
          <a:solidFill>
            <a:srgbClr val="004586"/>
          </a:solidFill>
          <a:ln w="9360" cap="flat">
            <a:solidFill>
              <a:srgbClr val="9FB8CD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altLang="x-none">
              <a:solidFill>
                <a:prstClr val="black"/>
              </a:solidFill>
              <a:latin typeface="Calibri" panose="020F0502020204030204"/>
              <a:ea typeface="DejaVu Sans" charset="0"/>
              <a:cs typeface="DejaVu Sans" charset="0"/>
              <a:sym typeface="Calibri"/>
            </a:endParaRP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91F3AF2A-F828-7202-5A5B-9D6F0CE19A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88589" cy="1046747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C96F43-E681-2502-C372-76E91926CEDE}"/>
              </a:ext>
            </a:extLst>
          </p:cNvPr>
          <p:cNvSpPr txBox="1"/>
          <p:nvPr userDrawn="1"/>
        </p:nvSpPr>
        <p:spPr>
          <a:xfrm>
            <a:off x="10178716" y="32286"/>
            <a:ext cx="20132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Bauhaus 93" panose="04030905020B02020C02" pitchFamily="82" charset="0"/>
              </a:rPr>
              <a:t>DRD3</a:t>
            </a:r>
            <a:endParaRPr lang="en-GB" sz="5400" dirty="0">
              <a:solidFill>
                <a:schemeClr val="accent1">
                  <a:lumMod val="75000"/>
                </a:schemeClr>
              </a:solidFill>
              <a:latin typeface="Bauhaus 93" panose="04030905020B02020C02" pitchFamily="82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1F6ADC-4C40-4E8A-95AD-E0F291BB9E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G. Kramberger, DRD3 collaboration, CEPC, Lisbon  2026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8DA9B6F-0775-436F-9777-97ECF22509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23435" y="6529301"/>
            <a:ext cx="668565" cy="365125"/>
          </a:xfrm>
        </p:spPr>
        <p:txBody>
          <a:bodyPr/>
          <a:lstStyle/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576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97A9A-512A-4894-931E-4EFF37503AC0}" type="datetime1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55" r:id="rId3"/>
    <p:sldLayoutId id="2147483674" r:id="rId4"/>
    <p:sldLayoutId id="2147483675" r:id="rId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7" Type="http://schemas.openxmlformats.org/officeDocument/2006/relationships/image" Target="../media/image39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JPG"/><Relationship Id="rId4" Type="http://schemas.openxmlformats.org/officeDocument/2006/relationships/image" Target="../media/image12.JP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3"/>
          <a:srcRect t="28679" b="6192"/>
          <a:stretch/>
        </p:blipFill>
        <p:spPr>
          <a:xfrm>
            <a:off x="635" y="0"/>
            <a:ext cx="12191365" cy="2118283"/>
          </a:xfrm>
          <a:prstGeom prst="rect">
            <a:avLst/>
          </a:prstGeom>
        </p:spPr>
      </p:pic>
      <p:sp>
        <p:nvSpPr>
          <p:cNvPr id="6" name="标题 3"/>
          <p:cNvSpPr txBox="1">
            <a:spLocks/>
          </p:cNvSpPr>
          <p:nvPr/>
        </p:nvSpPr>
        <p:spPr>
          <a:xfrm>
            <a:off x="1692720" y="2860228"/>
            <a:ext cx="8627534" cy="13263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000" dirty="0">
                <a:solidFill>
                  <a:srgbClr val="C00000"/>
                </a:solidFill>
              </a:rPr>
              <a:t>CEPC workshop</a:t>
            </a:r>
            <a:r>
              <a:rPr lang="zh-CN" altLang="en-US" sz="6000" dirty="0">
                <a:solidFill>
                  <a:srgbClr val="C00000"/>
                </a:solidFill>
              </a:rPr>
              <a:t> </a:t>
            </a:r>
            <a:r>
              <a:rPr lang="en-US" altLang="zh-CN" sz="6000" dirty="0">
                <a:solidFill>
                  <a:srgbClr val="C00000"/>
                </a:solidFill>
              </a:rPr>
              <a:t>tracker</a:t>
            </a:r>
            <a:r>
              <a:rPr lang="zh-CN" altLang="en-US" sz="6000" dirty="0">
                <a:solidFill>
                  <a:srgbClr val="C00000"/>
                </a:solidFill>
              </a:rPr>
              <a:t> </a:t>
            </a:r>
            <a:r>
              <a:rPr lang="en-US" altLang="zh-CN" sz="6000" dirty="0">
                <a:solidFill>
                  <a:srgbClr val="C00000"/>
                </a:solidFill>
              </a:rPr>
              <a:t>summary</a:t>
            </a:r>
            <a:r>
              <a:rPr lang="zh-CN" altLang="en-US" sz="6000" dirty="0">
                <a:solidFill>
                  <a:srgbClr val="C00000"/>
                </a:solidFill>
              </a:rPr>
              <a:t> </a:t>
            </a:r>
            <a:br>
              <a:rPr lang="en-US" altLang="zh-CN" sz="6000" dirty="0">
                <a:solidFill>
                  <a:srgbClr val="C00000"/>
                </a:solidFill>
              </a:rPr>
            </a:br>
            <a:endParaRPr lang="zh-CN" altLang="en-US" sz="6000" dirty="0">
              <a:solidFill>
                <a:srgbClr val="C00000"/>
              </a:solidFill>
            </a:endParaRPr>
          </a:p>
        </p:txBody>
      </p:sp>
      <p:sp>
        <p:nvSpPr>
          <p:cNvPr id="7" name="文本框 7">
            <a:extLst>
              <a:ext uri="{FF2B5EF4-FFF2-40B4-BE49-F238E27FC236}">
                <a16:creationId xmlns:a16="http://schemas.microsoft.com/office/drawing/2014/main" id="{785816F2-AEF2-4FFE-A0DA-84B4490709A4}"/>
              </a:ext>
            </a:extLst>
          </p:cNvPr>
          <p:cNvSpPr txBox="1"/>
          <p:nvPr/>
        </p:nvSpPr>
        <p:spPr>
          <a:xfrm>
            <a:off x="1002006" y="3880713"/>
            <a:ext cx="106030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Zhijun</a:t>
            </a:r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Liang</a:t>
            </a:r>
          </a:p>
          <a:p>
            <a:pPr algn="ctr"/>
            <a:endParaRPr lang="en-US" altLang="zh-CN" sz="2800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 algn="ctr"/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 </a:t>
            </a:r>
            <a:endParaRPr lang="en-US" altLang="zh-CN" sz="2800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5" y="6457890"/>
            <a:ext cx="1219136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altLang="en-US" sz="1800" dirty="0">
                <a:solidFill>
                  <a:schemeClr val="bg1"/>
                </a:solidFill>
                <a:latin typeface="微软雅黑" panose="020B0503020204020204" pitchFamily="34" charset="-122"/>
              </a:rPr>
              <a:t>CEPC Workshop, April 8, 2026, Lisbon, Portugal</a:t>
            </a:r>
          </a:p>
        </p:txBody>
      </p:sp>
      <p:pic>
        <p:nvPicPr>
          <p:cNvPr id="10" name="Picture 2" descr="C:\Users\Administrator\Desktop\111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363" y="5398314"/>
            <a:ext cx="3552825" cy="672912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923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6"/>
    </mc:Choice>
    <mc:Fallback xmlns="">
      <p:transition spd="slow" advTm="855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106F86F-1719-ED41-81EE-E3677C41C5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08848"/>
            <a:ext cx="10972800" cy="4840303"/>
          </a:xfrm>
        </p:spPr>
        <p:txBody>
          <a:bodyPr/>
          <a:lstStyle/>
          <a:p>
            <a:r>
              <a:rPr lang="en-US" altLang="zh-CN" dirty="0"/>
              <a:t>INFN</a:t>
            </a:r>
            <a:r>
              <a:rPr lang="zh-CN" altLang="en-US" dirty="0"/>
              <a:t> </a:t>
            </a:r>
            <a:r>
              <a:rPr lang="en-US" altLang="zh-CN" dirty="0"/>
              <a:t>colleague</a:t>
            </a:r>
            <a:r>
              <a:rPr lang="zh-CN" altLang="en-US" dirty="0"/>
              <a:t> </a:t>
            </a:r>
            <a:r>
              <a:rPr lang="en-US" altLang="zh-CN" dirty="0"/>
              <a:t>presented</a:t>
            </a:r>
            <a:r>
              <a:rPr lang="zh-CN" altLang="en-US" dirty="0"/>
              <a:t> </a:t>
            </a:r>
            <a:r>
              <a:rPr lang="en-US" altLang="zh-CN" dirty="0"/>
              <a:t>nice</a:t>
            </a:r>
            <a:r>
              <a:rPr lang="zh-CN" altLang="en-US" dirty="0"/>
              <a:t> </a:t>
            </a:r>
            <a:r>
              <a:rPr lang="en-US" altLang="zh-CN" dirty="0"/>
              <a:t>result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CMOS-LGAD.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912C516-3D07-5E45-9F11-FEF55C508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CMOS-LGAD</a:t>
            </a:r>
            <a:r>
              <a:rPr lang="zh-CN" altLang="en-US" dirty="0"/>
              <a:t> </a:t>
            </a:r>
            <a:r>
              <a:rPr lang="en-US" altLang="zh-CN" dirty="0"/>
              <a:t>development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B05EA9-59C5-9944-ADFC-E128941CF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10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181B5B-47B6-6E4F-8659-41231DCFD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98" y="1685091"/>
            <a:ext cx="6020605" cy="44194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3B6048-5240-EE43-A5C7-8B2A0C025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032" y="1685091"/>
            <a:ext cx="5896802" cy="430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8622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C5540F0-D954-254C-96EE-26D0DE534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68322"/>
            <a:ext cx="10972800" cy="4840303"/>
          </a:xfrm>
        </p:spPr>
        <p:txBody>
          <a:bodyPr/>
          <a:lstStyle/>
          <a:p>
            <a:r>
              <a:rPr lang="en-US" altLang="zh-CN" dirty="0"/>
              <a:t>Received</a:t>
            </a:r>
            <a:r>
              <a:rPr lang="zh-CN" altLang="en-US" dirty="0"/>
              <a:t> </a:t>
            </a:r>
            <a:r>
              <a:rPr lang="en-US" altLang="zh-CN" dirty="0"/>
              <a:t>some</a:t>
            </a:r>
            <a:r>
              <a:rPr lang="zh-CN" altLang="en-US" dirty="0"/>
              <a:t> </a:t>
            </a:r>
            <a:r>
              <a:rPr lang="en-US" altLang="zh-CN" dirty="0"/>
              <a:t>requests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increase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size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Micromegas.</a:t>
            </a:r>
          </a:p>
          <a:p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 err="1"/>
              <a:t>mingyi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possible,</a:t>
            </a:r>
            <a:r>
              <a:rPr lang="zh-CN" altLang="en-US" dirty="0"/>
              <a:t> </a:t>
            </a:r>
            <a:r>
              <a:rPr lang="en-US" altLang="zh-CN" dirty="0"/>
              <a:t>but</a:t>
            </a:r>
            <a:r>
              <a:rPr lang="zh-CN" altLang="en-US" dirty="0"/>
              <a:t> </a:t>
            </a:r>
            <a:r>
              <a:rPr lang="en-US" altLang="zh-CN" dirty="0"/>
              <a:t>there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some</a:t>
            </a:r>
            <a:r>
              <a:rPr lang="zh-CN" altLang="en-US" dirty="0"/>
              <a:t> </a:t>
            </a:r>
            <a:r>
              <a:rPr lang="en-US" altLang="zh-CN" dirty="0"/>
              <a:t>risk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9607D9-B701-DD42-BAD1-CDCDC4238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CEPC</a:t>
            </a:r>
            <a:r>
              <a:rPr lang="zh-CN" altLang="en-US" dirty="0"/>
              <a:t> </a:t>
            </a:r>
            <a:r>
              <a:rPr lang="en-US" altLang="zh-CN" dirty="0"/>
              <a:t>TPC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52324A-3F7B-FE49-82C6-F8582DC44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11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FA97E3-E377-9142-90B6-60BB479DAB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12"/>
          <a:stretch/>
        </p:blipFill>
        <p:spPr>
          <a:xfrm>
            <a:off x="666712" y="2356926"/>
            <a:ext cx="9893784" cy="439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211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8216E66-D387-5A45-9889-2E91C796F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20736"/>
            <a:ext cx="10972800" cy="4840303"/>
          </a:xfrm>
        </p:spPr>
        <p:txBody>
          <a:bodyPr/>
          <a:lstStyle/>
          <a:p>
            <a:r>
              <a:rPr lang="en-US" altLang="zh-CN" dirty="0"/>
              <a:t>INFN</a:t>
            </a:r>
            <a:r>
              <a:rPr lang="zh-CN" altLang="en-US" dirty="0"/>
              <a:t> </a:t>
            </a:r>
            <a:r>
              <a:rPr lang="en-US" altLang="zh-CN" dirty="0"/>
              <a:t>colleague</a:t>
            </a:r>
            <a:r>
              <a:rPr lang="zh-CN" altLang="en-US" dirty="0"/>
              <a:t> </a:t>
            </a:r>
            <a:r>
              <a:rPr lang="en-US" altLang="zh-CN" dirty="0"/>
              <a:t>interested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IBL</a:t>
            </a:r>
            <a:r>
              <a:rPr lang="zh-CN" altLang="en-US" dirty="0"/>
              <a:t> </a:t>
            </a:r>
            <a:r>
              <a:rPr lang="en-US" altLang="zh-CN" dirty="0"/>
              <a:t>study,</a:t>
            </a:r>
            <a:r>
              <a:rPr lang="zh-CN" altLang="en-US" dirty="0"/>
              <a:t> </a:t>
            </a:r>
            <a:r>
              <a:rPr lang="en-US" altLang="zh-CN" dirty="0"/>
              <a:t>raised</a:t>
            </a:r>
            <a:r>
              <a:rPr lang="zh-CN" altLang="en-US" dirty="0"/>
              <a:t> </a:t>
            </a:r>
            <a:r>
              <a:rPr lang="en-US" altLang="zh-CN" dirty="0"/>
              <a:t>lots</a:t>
            </a:r>
            <a:r>
              <a:rPr lang="zh-CN" altLang="en-US" dirty="0"/>
              <a:t> </a:t>
            </a:r>
            <a:r>
              <a:rPr lang="en-US" altLang="zh-CN" dirty="0"/>
              <a:t>questions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it.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08BD3A0-71EA-5A44-818E-86FACE992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IBF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CEPC</a:t>
            </a:r>
            <a:r>
              <a:rPr lang="zh-CN" altLang="en-US" dirty="0"/>
              <a:t> </a:t>
            </a:r>
            <a:r>
              <a:rPr lang="en-US" altLang="zh-CN" dirty="0"/>
              <a:t>TPC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7424E-3DD1-1548-9E83-AA92370C6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12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6999AB-EFCE-4F42-8553-EF17B5CC6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0" y="1686973"/>
            <a:ext cx="8544768" cy="475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2415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07FE4E2-210B-5944-847A-491CC8B48F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464EA7B-8625-1C47-B793-964E2AD15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CERN</a:t>
            </a:r>
            <a:r>
              <a:rPr lang="zh-CN" altLang="en-US" dirty="0"/>
              <a:t> </a:t>
            </a:r>
            <a:r>
              <a:rPr lang="en-US" altLang="zh-CN" dirty="0"/>
              <a:t>Beam</a:t>
            </a:r>
            <a:r>
              <a:rPr lang="zh-CN" altLang="en-US" dirty="0"/>
              <a:t> </a:t>
            </a:r>
            <a:r>
              <a:rPr lang="en-US" altLang="zh-CN" dirty="0"/>
              <a:t>test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drift</a:t>
            </a:r>
            <a:r>
              <a:rPr lang="zh-CN" altLang="en-US" dirty="0"/>
              <a:t> </a:t>
            </a:r>
            <a:r>
              <a:rPr lang="en-US" altLang="zh-CN" dirty="0"/>
              <a:t>chamber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2026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ED7FD2-EC73-8C4B-8303-A1E157F00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13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54A82F-3150-4847-857C-BC4136AD6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13" y="1022703"/>
            <a:ext cx="8303468" cy="53666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60C4B5-2E54-0441-85A6-A95D67FF3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2781" y="2636912"/>
            <a:ext cx="3816965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5256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C70622-3888-D94F-84B9-F096D2A0C6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Lots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useful</a:t>
            </a:r>
            <a:r>
              <a:rPr lang="zh-CN" altLang="en-US" dirty="0"/>
              <a:t> </a:t>
            </a:r>
            <a:r>
              <a:rPr lang="en-US" altLang="zh-CN" dirty="0"/>
              <a:t>discussion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technology</a:t>
            </a:r>
          </a:p>
          <a:p>
            <a:r>
              <a:rPr lang="en-US" altLang="zh-CN" dirty="0"/>
              <a:t>Consolidation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international</a:t>
            </a:r>
            <a:r>
              <a:rPr lang="zh-CN" altLang="en-US" dirty="0"/>
              <a:t> </a:t>
            </a:r>
            <a:r>
              <a:rPr lang="en-US" altLang="zh-CN" dirty="0"/>
              <a:t>collaboration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tracker</a:t>
            </a:r>
            <a:r>
              <a:rPr lang="zh-CN" altLang="en-US" dirty="0"/>
              <a:t> </a:t>
            </a:r>
            <a:r>
              <a:rPr lang="en-US" altLang="zh-CN" dirty="0"/>
              <a:t>development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Test</a:t>
            </a:r>
            <a:r>
              <a:rPr lang="zh-CN" altLang="en-US" dirty="0"/>
              <a:t> </a:t>
            </a:r>
            <a:r>
              <a:rPr lang="en-US" altLang="zh-CN" dirty="0"/>
              <a:t>beam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drift</a:t>
            </a:r>
            <a:r>
              <a:rPr lang="zh-CN" altLang="en-US" dirty="0"/>
              <a:t> </a:t>
            </a:r>
            <a:r>
              <a:rPr lang="en-US" altLang="zh-CN" dirty="0"/>
              <a:t>chamber</a:t>
            </a:r>
            <a:r>
              <a:rPr lang="zh-CN" altLang="en-US" dirty="0"/>
              <a:t> </a:t>
            </a:r>
            <a:r>
              <a:rPr lang="en-US" altLang="zh-CN" dirty="0"/>
              <a:t>…</a:t>
            </a:r>
          </a:p>
          <a:p>
            <a:pPr lvl="1"/>
            <a:r>
              <a:rPr lang="en-US" altLang="zh-CN" dirty="0"/>
              <a:t>Write</a:t>
            </a:r>
            <a:r>
              <a:rPr lang="zh-CN" altLang="en-US" dirty="0"/>
              <a:t> </a:t>
            </a:r>
            <a:r>
              <a:rPr lang="en-US" altLang="zh-CN" dirty="0"/>
              <a:t>more</a:t>
            </a:r>
            <a:r>
              <a:rPr lang="zh-CN" altLang="en-US" dirty="0"/>
              <a:t> </a:t>
            </a:r>
            <a:r>
              <a:rPr lang="en-US" altLang="zh-CN" dirty="0"/>
              <a:t>proposal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DRD</a:t>
            </a:r>
          </a:p>
          <a:p>
            <a:pPr marL="457200" lvl="1" indent="0">
              <a:buNone/>
            </a:pPr>
            <a:endParaRPr lang="en-US" altLang="zh-CN" dirty="0"/>
          </a:p>
          <a:p>
            <a:pPr marL="457200" lvl="1" indent="0">
              <a:buNone/>
            </a:pPr>
            <a:endParaRPr lang="en-C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37CCE0-EB5C-1C4D-9594-691080ADE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C7A265-70E7-CB4A-81FB-D6AC1427E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01572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BE03F3C-9A3C-4F4F-8EC5-B9190163D3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DB65E96-A6E6-AE40-80A0-16552B84A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Backup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B03804-56E7-D640-87DD-0E9E93805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9332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859FA3-0C9F-4B9E-9992-2D80525A7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technology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next</a:t>
            </a:r>
            <a:r>
              <a:rPr lang="zh-CN" altLang="en-US" dirty="0"/>
              <a:t> </a:t>
            </a:r>
            <a:r>
              <a:rPr lang="en-US" altLang="zh-CN" dirty="0"/>
              <a:t>R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D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CEPC</a:t>
            </a:r>
            <a:r>
              <a:rPr lang="zh-CN" altLang="en-US" dirty="0"/>
              <a:t> </a:t>
            </a:r>
            <a:r>
              <a:rPr lang="en-US" altLang="zh-CN" dirty="0"/>
              <a:t>vertex</a:t>
            </a:r>
            <a:endParaRPr lang="zh-CN" altLang="en-US" dirty="0"/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F82EF159-A662-4AF8-BEA5-36EC68ACDB86}"/>
              </a:ext>
            </a:extLst>
          </p:cNvPr>
          <p:cNvGraphicFramePr>
            <a:graphicFrameLocks noGrp="1"/>
          </p:cNvGraphicFramePr>
          <p:nvPr/>
        </p:nvGraphicFramePr>
        <p:xfrm>
          <a:off x="95672" y="1684678"/>
          <a:ext cx="12000656" cy="50304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6140">
                  <a:extLst>
                    <a:ext uri="{9D8B030D-6E8A-4147-A177-3AD203B41FA5}">
                      <a16:colId xmlns:a16="http://schemas.microsoft.com/office/drawing/2014/main" val="1034829351"/>
                    </a:ext>
                  </a:extLst>
                </a:gridCol>
                <a:gridCol w="2100718">
                  <a:extLst>
                    <a:ext uri="{9D8B030D-6E8A-4147-A177-3AD203B41FA5}">
                      <a16:colId xmlns:a16="http://schemas.microsoft.com/office/drawing/2014/main" val="1822142879"/>
                    </a:ext>
                  </a:extLst>
                </a:gridCol>
                <a:gridCol w="2357979">
                  <a:extLst>
                    <a:ext uri="{9D8B030D-6E8A-4147-A177-3AD203B41FA5}">
                      <a16:colId xmlns:a16="http://schemas.microsoft.com/office/drawing/2014/main" val="1819964241"/>
                    </a:ext>
                  </a:extLst>
                </a:gridCol>
                <a:gridCol w="2240139">
                  <a:extLst>
                    <a:ext uri="{9D8B030D-6E8A-4147-A177-3AD203B41FA5}">
                      <a16:colId xmlns:a16="http://schemas.microsoft.com/office/drawing/2014/main" val="1782389875"/>
                    </a:ext>
                  </a:extLst>
                </a:gridCol>
                <a:gridCol w="3215680">
                  <a:extLst>
                    <a:ext uri="{9D8B030D-6E8A-4147-A177-3AD203B41FA5}">
                      <a16:colId xmlns:a16="http://schemas.microsoft.com/office/drawing/2014/main" val="2724967612"/>
                    </a:ext>
                  </a:extLst>
                </a:gridCol>
              </a:tblGrid>
              <a:tr h="427990">
                <a:tc>
                  <a:txBody>
                    <a:bodyPr/>
                    <a:lstStyle/>
                    <a:p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Requirements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TPSCo</a:t>
                      </a:r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65 nm 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HLMC 55 nm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HC90L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9197897"/>
                  </a:ext>
                </a:extLst>
              </a:tr>
              <a:tr h="340022"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Feature size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 – 90 nm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 nm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 nm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 nm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015279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Epitaxial layer thickness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10 - 25 </a:t>
                      </a:r>
                      <a:r>
                        <a:rPr lang="el-GR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</a:t>
                      </a:r>
                      <a:r>
                        <a:rPr lang="el-GR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3-5 </a:t>
                      </a:r>
                      <a:r>
                        <a:rPr lang="el-GR" altLang="zh-CN" sz="1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r>
                        <a:rPr lang="en-US" altLang="zh-CN" sz="1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zh-CN" altLang="en-US" sz="18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 – 8.5 </a:t>
                      </a:r>
                      <a:r>
                        <a:rPr lang="el-GR" altLang="zh-CN" sz="1800" kern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μ</a:t>
                      </a:r>
                      <a:r>
                        <a:rPr lang="en-US" altLang="zh-CN" sz="1800" kern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</a:t>
                      </a:r>
                      <a:r>
                        <a:rPr lang="zh-CN" altLang="en-US" sz="1800" kern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800" kern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(default)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Can</a:t>
                      </a:r>
                      <a:r>
                        <a:rPr lang="zh-CN" altLang="en-US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</a:t>
                      </a:r>
                      <a:r>
                        <a:rPr lang="zh-CN" altLang="en-US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changed</a:t>
                      </a:r>
                      <a:r>
                        <a:rPr lang="zh-CN" altLang="en-US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</a:t>
                      </a:r>
                      <a:r>
                        <a:rPr lang="zh-CN" altLang="en-US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</a:t>
                      </a:r>
                      <a:r>
                        <a:rPr lang="el-GR" altLang="zh-CN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μ</a:t>
                      </a: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8878926"/>
                  </a:ext>
                </a:extLst>
              </a:tr>
              <a:tr h="578038"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Resistivity of epi-layer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1 k</a:t>
                      </a:r>
                      <a:r>
                        <a:rPr lang="el-GR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Ω</a:t>
                      </a:r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•cm 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~130 </a:t>
                      </a:r>
                      <a:r>
                        <a:rPr lang="el-GR" altLang="zh-CN" sz="1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Ω</a:t>
                      </a:r>
                      <a:r>
                        <a:rPr lang="en-US" altLang="zh-CN" sz="1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•cm</a:t>
                      </a:r>
                      <a:endParaRPr lang="zh-CN" altLang="en-US" sz="18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 resistivity</a:t>
                      </a:r>
                    </a:p>
                    <a:p>
                      <a:r>
                        <a:rPr lang="en-US" altLang="zh-CN" sz="1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~10</a:t>
                      </a:r>
                      <a:r>
                        <a:rPr lang="zh-CN" altLang="en-US" sz="1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l-GR" altLang="zh-CN" sz="1800" kern="12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Ω</a:t>
                      </a:r>
                      <a:r>
                        <a:rPr lang="el-GR" altLang="zh-CN" sz="1800" kern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•</a:t>
                      </a:r>
                      <a:r>
                        <a:rPr lang="en-US" altLang="zh-CN" sz="1800" kern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cm</a:t>
                      </a:r>
                      <a:r>
                        <a:rPr lang="zh-CN" altLang="en-US" sz="1800" kern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en-US" altLang="zh-CN" sz="18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30-50 </a:t>
                      </a:r>
                      <a:r>
                        <a:rPr lang="el-GR" altLang="zh-CN" sz="1800" kern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Ω•</a:t>
                      </a:r>
                      <a:r>
                        <a:rPr lang="en-US" altLang="zh-CN" sz="1800" kern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cm</a:t>
                      </a:r>
                      <a:r>
                        <a:rPr lang="zh-CN" altLang="en-US" sz="1800" kern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800" kern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(default)</a:t>
                      </a:r>
                      <a:endParaRPr lang="zh-CN" altLang="en-US" sz="1800" kern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Can</a:t>
                      </a:r>
                      <a:r>
                        <a:rPr lang="zh-CN" altLang="en-US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upgraded</a:t>
                      </a:r>
                      <a:r>
                        <a:rPr lang="zh-CN" altLang="en-US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</a:t>
                      </a:r>
                      <a:r>
                        <a:rPr lang="zh-CN" altLang="en-US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5k</a:t>
                      </a:r>
                      <a:r>
                        <a:rPr lang="el-GR" altLang="zh-CN" sz="180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Ω</a:t>
                      </a: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6878659"/>
                  </a:ext>
                </a:extLst>
              </a:tr>
              <a:tr h="5780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Availability of deep N-well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0160576"/>
                  </a:ext>
                </a:extLst>
              </a:tr>
              <a:tr h="5780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Availability of deep P-well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Optional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5194275"/>
                  </a:ext>
                </a:extLst>
              </a:tr>
              <a:tr h="578038"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Numbers of metal layers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6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Max. 7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Max. 5</a:t>
                      </a:r>
                      <a:endParaRPr lang="zh-CN" altLang="en-US" sz="18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Max. 5</a:t>
                      </a:r>
                      <a:endParaRPr lang="zh-CN" altLang="en-US" sz="18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138850"/>
                  </a:ext>
                </a:extLst>
              </a:tr>
              <a:tr h="578038"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Availability of stitching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0024320"/>
                  </a:ext>
                </a:extLst>
              </a:tr>
              <a:tr h="340022"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 (NRE)</a:t>
                      </a:r>
                      <a:endParaRPr lang="zh-CN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~7.0 M RMB</a:t>
                      </a:r>
                      <a:endParaRPr lang="zh-CN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~6.0 M RMB</a:t>
                      </a:r>
                      <a:endParaRPr lang="zh-CN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2~3 M RMB</a:t>
                      </a:r>
                      <a:endParaRPr lang="zh-CN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3662218"/>
                  </a:ext>
                </a:extLst>
              </a:tr>
            </a:tbl>
          </a:graphicData>
        </a:graphic>
      </p:graphicFrame>
      <p:sp>
        <p:nvSpPr>
          <p:cNvPr id="6" name="内容占位符 2">
            <a:extLst>
              <a:ext uri="{FF2B5EF4-FFF2-40B4-BE49-F238E27FC236}">
                <a16:creationId xmlns:a16="http://schemas.microsoft.com/office/drawing/2014/main" id="{4AF5EBD6-770F-D649-A7F0-003F983B0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962870"/>
            <a:ext cx="11928648" cy="4351338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Next</a:t>
            </a:r>
            <a:r>
              <a:rPr lang="zh-CN" altLang="en-US" sz="2000" dirty="0"/>
              <a:t> </a:t>
            </a:r>
            <a:r>
              <a:rPr lang="en-US" altLang="zh-CN" sz="2000" dirty="0"/>
              <a:t>step</a:t>
            </a:r>
            <a:r>
              <a:rPr lang="zh-CN" altLang="en-US" sz="2000" dirty="0"/>
              <a:t> </a:t>
            </a:r>
            <a:r>
              <a:rPr lang="en-US" altLang="zh-CN" sz="2000" dirty="0"/>
              <a:t> foundry: SK </a:t>
            </a:r>
            <a:r>
              <a:rPr lang="en-US" altLang="zh-CN" sz="2000" dirty="0" err="1"/>
              <a:t>hynix</a:t>
            </a:r>
            <a:r>
              <a:rPr lang="en-US" altLang="zh-CN" sz="2000" dirty="0"/>
              <a:t> system fab </a:t>
            </a:r>
            <a:r>
              <a:rPr lang="zh-CN" altLang="en-US" sz="2000" dirty="0"/>
              <a:t> </a:t>
            </a:r>
            <a:r>
              <a:rPr lang="en-US" altLang="zh-CN" sz="2000" dirty="0"/>
              <a:t>in</a:t>
            </a:r>
            <a:r>
              <a:rPr lang="zh-CN" altLang="en-US" sz="2000" dirty="0"/>
              <a:t> </a:t>
            </a:r>
            <a:r>
              <a:rPr lang="en-US" altLang="zh-CN" sz="2000" dirty="0"/>
              <a:t>Wuxi</a:t>
            </a:r>
            <a:r>
              <a:rPr lang="zh-CN" altLang="en-US" sz="2000" dirty="0"/>
              <a:t> </a:t>
            </a:r>
            <a:r>
              <a:rPr lang="en-US" altLang="zh-CN" sz="2000" dirty="0"/>
              <a:t>China</a:t>
            </a:r>
            <a:r>
              <a:rPr lang="zh-CN" altLang="en-US" sz="2000" dirty="0"/>
              <a:t> </a:t>
            </a:r>
            <a:r>
              <a:rPr lang="en-US" altLang="zh-CN" sz="2000" dirty="0"/>
              <a:t>(90nm</a:t>
            </a:r>
            <a:r>
              <a:rPr lang="zh-CN" altLang="en-US" sz="2000" dirty="0"/>
              <a:t> </a:t>
            </a:r>
            <a:r>
              <a:rPr lang="en-US" altLang="zh-CN" sz="2000" dirty="0"/>
              <a:t>technology</a:t>
            </a:r>
            <a:r>
              <a:rPr lang="zh-CN" altLang="en-US" sz="2000" dirty="0"/>
              <a:t> </a:t>
            </a:r>
            <a:r>
              <a:rPr lang="en-US" altLang="zh-CN" sz="2000" dirty="0"/>
              <a:t>with</a:t>
            </a:r>
            <a:r>
              <a:rPr lang="zh-CN" altLang="en-US" sz="2000" dirty="0"/>
              <a:t> </a:t>
            </a:r>
            <a:r>
              <a:rPr lang="en-US" altLang="zh-CN" sz="2000" dirty="0"/>
              <a:t>stitching</a:t>
            </a:r>
            <a:r>
              <a:rPr lang="zh-CN" altLang="en-US" sz="2000" dirty="0"/>
              <a:t> </a:t>
            </a:r>
            <a:r>
              <a:rPr lang="en-US" altLang="zh-CN" sz="2000" dirty="0"/>
              <a:t>feasibility</a:t>
            </a:r>
            <a:r>
              <a:rPr lang="zh-CN" altLang="en-US" sz="2000" dirty="0"/>
              <a:t>  </a:t>
            </a:r>
            <a:endParaRPr lang="en-US" altLang="zh-CN" sz="2000" dirty="0"/>
          </a:p>
        </p:txBody>
      </p:sp>
    </p:spTree>
    <p:extLst>
      <p:ext uri="{BB962C8B-B14F-4D97-AF65-F5344CB8AC3E}">
        <p14:creationId xmlns:p14="http://schemas.microsoft.com/office/powerpoint/2010/main" val="22845571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7C27E2C-5D52-4FA9-875B-9818DE35F253}"/>
              </a:ext>
            </a:extLst>
          </p:cNvPr>
          <p:cNvSpPr txBox="1">
            <a:spLocks/>
          </p:cNvSpPr>
          <p:nvPr/>
        </p:nvSpPr>
        <p:spPr>
          <a:xfrm>
            <a:off x="1556674" y="92429"/>
            <a:ext cx="8778562" cy="5403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DRD1 Working Groups (WG): Highlights</a:t>
            </a:r>
          </a:p>
        </p:txBody>
      </p:sp>
      <p:sp>
        <p:nvSpPr>
          <p:cNvPr id="3" name="Linien">
            <a:extLst>
              <a:ext uri="{FF2B5EF4-FFF2-40B4-BE49-F238E27FC236}">
                <a16:creationId xmlns:a16="http://schemas.microsoft.com/office/drawing/2014/main" id="{223FEA65-39ED-4031-9B3C-E6691191B808}"/>
              </a:ext>
            </a:extLst>
          </p:cNvPr>
          <p:cNvSpPr/>
          <p:nvPr/>
        </p:nvSpPr>
        <p:spPr>
          <a:xfrm flipV="1">
            <a:off x="165101" y="572062"/>
            <a:ext cx="11881588" cy="15037"/>
          </a:xfrm>
          <a:prstGeom prst="line">
            <a:avLst/>
          </a:prstGeom>
          <a:ln w="12700">
            <a:solidFill>
              <a:srgbClr val="2964A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" name="Linien">
            <a:extLst>
              <a:ext uri="{FF2B5EF4-FFF2-40B4-BE49-F238E27FC236}">
                <a16:creationId xmlns:a16="http://schemas.microsoft.com/office/drawing/2014/main" id="{4E0928B3-4281-4BDD-A172-69456531C3CB}"/>
              </a:ext>
            </a:extLst>
          </p:cNvPr>
          <p:cNvSpPr/>
          <p:nvPr/>
        </p:nvSpPr>
        <p:spPr>
          <a:xfrm flipV="1">
            <a:off x="165099" y="594803"/>
            <a:ext cx="11870957" cy="30515"/>
          </a:xfrm>
          <a:prstGeom prst="line">
            <a:avLst/>
          </a:prstGeom>
          <a:ln w="12700">
            <a:solidFill>
              <a:srgbClr val="2964A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82E8F49-7353-4E08-B214-86CA091A1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58" y="648671"/>
            <a:ext cx="4987318" cy="243930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1A28D1F-31B5-4165-B56B-E45F8A674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8444" y="1138898"/>
            <a:ext cx="5483803" cy="269670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094C61E-54A8-4F5D-886D-3BE723AEB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1190" y="1269138"/>
            <a:ext cx="5195500" cy="266848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C2FF550-D8C2-4591-82A9-87D5968DAF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58" y="3429000"/>
            <a:ext cx="4752020" cy="24318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F920406-3DDC-407E-9619-820CFAE10B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1841" y="3770011"/>
            <a:ext cx="5340811" cy="277396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1413657-921F-40C9-8D40-BBAF713D7E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1189" y="4067866"/>
            <a:ext cx="5340811" cy="274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131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EDFAD-3D5A-4ACE-8D62-91906CE27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9571" y="180925"/>
            <a:ext cx="8786379" cy="776327"/>
          </a:xfrm>
        </p:spPr>
        <p:txBody>
          <a:bodyPr/>
          <a:lstStyle/>
          <a:p>
            <a:r>
              <a:rPr lang="en-GB" dirty="0"/>
              <a:t>Paths of present silicon sensor R&amp;D </a:t>
            </a:r>
            <a:endParaRPr lang="LID4096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21A5214-F0FE-4676-AE32-BF8967B8BE85}"/>
              </a:ext>
            </a:extLst>
          </p:cNvPr>
          <p:cNvGrpSpPr/>
          <p:nvPr/>
        </p:nvGrpSpPr>
        <p:grpSpPr>
          <a:xfrm>
            <a:off x="66668" y="1369819"/>
            <a:ext cx="7371917" cy="3918286"/>
            <a:chOff x="-549529" y="744919"/>
            <a:chExt cx="8965634" cy="437898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6EE6459-BDDB-4593-B18A-B88D4125558E}"/>
                </a:ext>
              </a:extLst>
            </p:cNvPr>
            <p:cNvGrpSpPr/>
            <p:nvPr/>
          </p:nvGrpSpPr>
          <p:grpSpPr>
            <a:xfrm>
              <a:off x="1030429" y="744919"/>
              <a:ext cx="7385676" cy="3967028"/>
              <a:chOff x="1159016" y="1480725"/>
              <a:chExt cx="7385676" cy="3967028"/>
            </a:xfrm>
          </p:grpSpPr>
          <p:sp>
            <p:nvSpPr>
              <p:cNvPr id="32" name="Rettangolo con angoli arrotondati 6">
                <a:extLst>
                  <a:ext uri="{FF2B5EF4-FFF2-40B4-BE49-F238E27FC236}">
                    <a16:creationId xmlns:a16="http://schemas.microsoft.com/office/drawing/2014/main" id="{C3E4E5DD-100D-40A7-A647-52F73B705228}"/>
                  </a:ext>
                </a:extLst>
              </p:cNvPr>
              <p:cNvSpPr/>
              <p:nvPr/>
            </p:nvSpPr>
            <p:spPr>
              <a:xfrm>
                <a:off x="1159016" y="1480725"/>
                <a:ext cx="3687959" cy="1189459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dirty="0">
                    <a:solidFill>
                      <a:schemeClr val="tx1"/>
                    </a:solidFill>
                  </a:rPr>
                  <a:t>Monolithic devices</a:t>
                </a:r>
              </a:p>
              <a:p>
                <a:pPr algn="ctr"/>
                <a:r>
                  <a:rPr lang="it-IT" b="1" dirty="0">
                    <a:solidFill>
                      <a:schemeClr val="tx1"/>
                    </a:solidFill>
                  </a:rPr>
                  <a:t> ( WG1/WP1-CMOS )</a:t>
                </a:r>
              </a:p>
              <a:p>
                <a:pPr algn="ctr"/>
                <a:r>
                  <a:rPr lang="en-GB" dirty="0">
                    <a:solidFill>
                      <a:schemeClr val="tx1"/>
                    </a:solidFill>
                  </a:rPr>
                  <a:t>55-180 nm processes</a:t>
                </a:r>
              </a:p>
            </p:txBody>
          </p:sp>
          <p:sp>
            <p:nvSpPr>
              <p:cNvPr id="33" name="Rettangolo con angoli arrotondati 7">
                <a:extLst>
                  <a:ext uri="{FF2B5EF4-FFF2-40B4-BE49-F238E27FC236}">
                    <a16:creationId xmlns:a16="http://schemas.microsoft.com/office/drawing/2014/main" id="{F2F3F315-1853-4F95-903D-426312C82029}"/>
                  </a:ext>
                </a:extLst>
              </p:cNvPr>
              <p:cNvSpPr/>
              <p:nvPr/>
            </p:nvSpPr>
            <p:spPr>
              <a:xfrm>
                <a:off x="6840969" y="4119467"/>
                <a:ext cx="1703723" cy="1328286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dirty="0">
                    <a:solidFill>
                      <a:schemeClr val="tx1"/>
                    </a:solidFill>
                  </a:rPr>
                  <a:t>Large area passive devices</a:t>
                </a:r>
              </a:p>
              <a:p>
                <a:pPr algn="ctr"/>
                <a:r>
                  <a:rPr lang="it-IT" dirty="0">
                    <a:solidFill>
                      <a:schemeClr val="tx1"/>
                    </a:solidFill>
                  </a:rPr>
                  <a:t>(strips)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E99D950-3846-47FA-8607-B336F2596D00}"/>
                </a:ext>
              </a:extLst>
            </p:cNvPr>
            <p:cNvGrpSpPr/>
            <p:nvPr/>
          </p:nvGrpSpPr>
          <p:grpSpPr>
            <a:xfrm>
              <a:off x="800371" y="1934380"/>
              <a:ext cx="5912011" cy="2113424"/>
              <a:chOff x="928958" y="2670186"/>
              <a:chExt cx="5912011" cy="2113424"/>
            </a:xfrm>
          </p:grpSpPr>
          <p:sp>
            <p:nvSpPr>
              <p:cNvPr id="28" name="Rettangolo con angoli arrotondati 8">
                <a:extLst>
                  <a:ext uri="{FF2B5EF4-FFF2-40B4-BE49-F238E27FC236}">
                    <a16:creationId xmlns:a16="http://schemas.microsoft.com/office/drawing/2014/main" id="{84DE3BFA-7E77-418F-BF64-687BD6FB161F}"/>
                  </a:ext>
                </a:extLst>
              </p:cNvPr>
              <p:cNvSpPr/>
              <p:nvPr/>
            </p:nvSpPr>
            <p:spPr>
              <a:xfrm>
                <a:off x="928958" y="3508463"/>
                <a:ext cx="2443265" cy="849085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b="1" dirty="0">
                    <a:solidFill>
                      <a:schemeClr val="tx1"/>
                    </a:solidFill>
                  </a:rPr>
                  <a:t>Small electrode device</a:t>
                </a:r>
              </a:p>
            </p:txBody>
          </p:sp>
          <p:sp>
            <p:nvSpPr>
              <p:cNvPr id="29" name="Rettangolo con angoli arrotondati 9">
                <a:extLst>
                  <a:ext uri="{FF2B5EF4-FFF2-40B4-BE49-F238E27FC236}">
                    <a16:creationId xmlns:a16="http://schemas.microsoft.com/office/drawing/2014/main" id="{6B5FA852-3D7D-49F7-9894-DA2D3358C922}"/>
                  </a:ext>
                </a:extLst>
              </p:cNvPr>
              <p:cNvSpPr/>
              <p:nvPr/>
            </p:nvSpPr>
            <p:spPr>
              <a:xfrm>
                <a:off x="3546036" y="3508463"/>
                <a:ext cx="2358309" cy="849079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GB" sz="1400" b="1" dirty="0">
                    <a:solidFill>
                      <a:schemeClr val="tx1"/>
                    </a:solidFill>
                  </a:rPr>
                  <a:t>Large electrode device</a:t>
                </a:r>
                <a:endParaRPr lang="en-GB" sz="1100" b="1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0" name="Connettore diritto 18">
                <a:extLst>
                  <a:ext uri="{FF2B5EF4-FFF2-40B4-BE49-F238E27FC236}">
                    <a16:creationId xmlns:a16="http://schemas.microsoft.com/office/drawing/2014/main" id="{EB8B612E-048D-4AF8-955D-65FD43DB291A}"/>
                  </a:ext>
                </a:extLst>
              </p:cNvPr>
              <p:cNvCxnSpPr>
                <a:cxnSpLocks/>
                <a:endCxn id="28" idx="0"/>
              </p:cNvCxnSpPr>
              <p:nvPr/>
            </p:nvCxnSpPr>
            <p:spPr>
              <a:xfrm flipH="1">
                <a:off x="2150591" y="2670186"/>
                <a:ext cx="627852" cy="838277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ttore diritto 19">
                <a:extLst>
                  <a:ext uri="{FF2B5EF4-FFF2-40B4-BE49-F238E27FC236}">
                    <a16:creationId xmlns:a16="http://schemas.microsoft.com/office/drawing/2014/main" id="{66B2A986-ED13-4E66-B185-D02D9BF754EB}"/>
                  </a:ext>
                </a:extLst>
              </p:cNvPr>
              <p:cNvCxnSpPr>
                <a:cxnSpLocks/>
                <a:endCxn id="29" idx="0"/>
              </p:cNvCxnSpPr>
              <p:nvPr/>
            </p:nvCxnSpPr>
            <p:spPr>
              <a:xfrm>
                <a:off x="3451740" y="2670186"/>
                <a:ext cx="1273452" cy="838277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nettore diritto 19">
                <a:extLst>
                  <a:ext uri="{FF2B5EF4-FFF2-40B4-BE49-F238E27FC236}">
                    <a16:creationId xmlns:a16="http://schemas.microsoft.com/office/drawing/2014/main" id="{4B94FFF3-945A-435D-A19E-6BEABBF0C8F1}"/>
                  </a:ext>
                </a:extLst>
              </p:cNvPr>
              <p:cNvCxnSpPr>
                <a:cxnSpLocks/>
                <a:stCxn id="29" idx="3"/>
                <a:endCxn id="33" idx="1"/>
              </p:cNvCxnSpPr>
              <p:nvPr/>
            </p:nvCxnSpPr>
            <p:spPr>
              <a:xfrm>
                <a:off x="5904345" y="3933003"/>
                <a:ext cx="936624" cy="850607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BDCB26D-B504-46F7-B55C-1BAD87A39470}"/>
                </a:ext>
              </a:extLst>
            </p:cNvPr>
            <p:cNvGrpSpPr/>
            <p:nvPr/>
          </p:nvGrpSpPr>
          <p:grpSpPr>
            <a:xfrm>
              <a:off x="-549529" y="3111455"/>
              <a:ext cx="6865714" cy="2012452"/>
              <a:chOff x="-420942" y="3847261"/>
              <a:chExt cx="6865714" cy="2012452"/>
            </a:xfrm>
          </p:grpSpPr>
          <p:sp>
            <p:nvSpPr>
              <p:cNvPr id="24" name="Rettangolo con angoli arrotondati 10">
                <a:extLst>
                  <a:ext uri="{FF2B5EF4-FFF2-40B4-BE49-F238E27FC236}">
                    <a16:creationId xmlns:a16="http://schemas.microsoft.com/office/drawing/2014/main" id="{E9730968-F074-4210-8441-4940F0FCC555}"/>
                  </a:ext>
                </a:extLst>
              </p:cNvPr>
              <p:cNvSpPr/>
              <p:nvPr/>
            </p:nvSpPr>
            <p:spPr>
              <a:xfrm>
                <a:off x="-244282" y="5010628"/>
                <a:ext cx="1403298" cy="849085"/>
              </a:xfrm>
              <a:prstGeom prst="round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dirty="0">
                    <a:solidFill>
                      <a:schemeClr val="tx1"/>
                    </a:solidFill>
                  </a:rPr>
                  <a:t>with gain</a:t>
                </a:r>
              </a:p>
            </p:txBody>
          </p:sp>
          <p:sp>
            <p:nvSpPr>
              <p:cNvPr id="25" name="Rettangolo con angoli arrotondati 11">
                <a:extLst>
                  <a:ext uri="{FF2B5EF4-FFF2-40B4-BE49-F238E27FC236}">
                    <a16:creationId xmlns:a16="http://schemas.microsoft.com/office/drawing/2014/main" id="{43CD0E9C-1AD1-44E9-B4E5-11AED36FD43A}"/>
                  </a:ext>
                </a:extLst>
              </p:cNvPr>
              <p:cNvSpPr/>
              <p:nvPr/>
            </p:nvSpPr>
            <p:spPr>
              <a:xfrm>
                <a:off x="1586576" y="4998341"/>
                <a:ext cx="1428478" cy="8490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600" dirty="0" err="1">
                    <a:solidFill>
                      <a:schemeClr val="tx1"/>
                    </a:solidFill>
                  </a:rPr>
                  <a:t>DepletedMAPS</a:t>
                </a:r>
                <a:endParaRPr lang="en-GB" sz="160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GB" sz="1600" dirty="0">
                    <a:solidFill>
                      <a:schemeClr val="tx1"/>
                    </a:solidFill>
                  </a:rPr>
                  <a:t>wo Gain</a:t>
                </a:r>
              </a:p>
            </p:txBody>
          </p:sp>
          <p:cxnSp>
            <p:nvCxnSpPr>
              <p:cNvPr id="26" name="Connettore diritto 23">
                <a:extLst>
                  <a:ext uri="{FF2B5EF4-FFF2-40B4-BE49-F238E27FC236}">
                    <a16:creationId xmlns:a16="http://schemas.microsoft.com/office/drawing/2014/main" id="{9542F490-1C5E-4C3B-BA4E-C0A9A2D447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2623" y="4373959"/>
                <a:ext cx="53990" cy="640793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ttore diritto 25">
                <a:extLst>
                  <a:ext uri="{FF2B5EF4-FFF2-40B4-BE49-F238E27FC236}">
                    <a16:creationId xmlns:a16="http://schemas.microsoft.com/office/drawing/2014/main" id="{C7995017-6173-4E69-A495-0638D039B3D5}"/>
                  </a:ext>
                </a:extLst>
              </p:cNvPr>
              <p:cNvCxnSpPr>
                <a:cxnSpLocks/>
                <a:endCxn id="24" idx="0"/>
              </p:cNvCxnSpPr>
              <p:nvPr/>
            </p:nvCxnSpPr>
            <p:spPr>
              <a:xfrm flipH="1">
                <a:off x="457367" y="4369831"/>
                <a:ext cx="1070245" cy="640797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Rettangolo con angoli arrotondati 10">
                <a:extLst>
                  <a:ext uri="{FF2B5EF4-FFF2-40B4-BE49-F238E27FC236}">
                    <a16:creationId xmlns:a16="http://schemas.microsoft.com/office/drawing/2014/main" id="{2F74972B-A5B0-43F0-913A-387AFBC51875}"/>
                  </a:ext>
                </a:extLst>
              </p:cNvPr>
              <p:cNvSpPr/>
              <p:nvPr/>
            </p:nvSpPr>
            <p:spPr>
              <a:xfrm>
                <a:off x="3237948" y="5010628"/>
                <a:ext cx="1635619" cy="8490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600" dirty="0">
                    <a:solidFill>
                      <a:schemeClr val="tx1"/>
                    </a:solidFill>
                  </a:rPr>
                  <a:t>Depleted MAPS</a:t>
                </a:r>
              </a:p>
              <a:p>
                <a:pPr algn="ctr"/>
                <a:r>
                  <a:rPr lang="en-GB" sz="1600" dirty="0">
                    <a:solidFill>
                      <a:schemeClr val="tx1"/>
                    </a:solidFill>
                  </a:rPr>
                  <a:t>wo Gain</a:t>
                </a:r>
                <a:endParaRPr lang="en-GB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Rettangolo con angoli arrotondati 11">
                <a:extLst>
                  <a:ext uri="{FF2B5EF4-FFF2-40B4-BE49-F238E27FC236}">
                    <a16:creationId xmlns:a16="http://schemas.microsoft.com/office/drawing/2014/main" id="{B1B31863-45B7-40DC-ABFC-742190FD1D59}"/>
                  </a:ext>
                </a:extLst>
              </p:cNvPr>
              <p:cNvSpPr/>
              <p:nvPr/>
            </p:nvSpPr>
            <p:spPr>
              <a:xfrm>
                <a:off x="5016294" y="4994146"/>
                <a:ext cx="1428478" cy="849085"/>
              </a:xfrm>
              <a:prstGeom prst="round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dirty="0">
                    <a:solidFill>
                      <a:schemeClr val="tx1"/>
                    </a:solidFill>
                  </a:rPr>
                  <a:t>with gain</a:t>
                </a:r>
              </a:p>
            </p:txBody>
          </p:sp>
          <p:cxnSp>
            <p:nvCxnSpPr>
              <p:cNvPr id="37" name="Connettore diritto 23">
                <a:extLst>
                  <a:ext uri="{FF2B5EF4-FFF2-40B4-BE49-F238E27FC236}">
                    <a16:creationId xmlns:a16="http://schemas.microsoft.com/office/drawing/2014/main" id="{96D1F6B5-E7EC-4982-8BAD-3A347D546115}"/>
                  </a:ext>
                </a:extLst>
              </p:cNvPr>
              <p:cNvCxnSpPr>
                <a:cxnSpLocks/>
                <a:stCxn id="29" idx="2"/>
              </p:cNvCxnSpPr>
              <p:nvPr/>
            </p:nvCxnSpPr>
            <p:spPr>
              <a:xfrm flipH="1">
                <a:off x="4088466" y="4357542"/>
                <a:ext cx="636725" cy="631332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nettore diritto 25">
                <a:extLst>
                  <a:ext uri="{FF2B5EF4-FFF2-40B4-BE49-F238E27FC236}">
                    <a16:creationId xmlns:a16="http://schemas.microsoft.com/office/drawing/2014/main" id="{C36EA00B-AA67-4459-97B0-141EE35305A4}"/>
                  </a:ext>
                </a:extLst>
              </p:cNvPr>
              <p:cNvCxnSpPr>
                <a:cxnSpLocks/>
                <a:endCxn id="36" idx="0"/>
              </p:cNvCxnSpPr>
              <p:nvPr/>
            </p:nvCxnSpPr>
            <p:spPr>
              <a:xfrm>
                <a:off x="5014110" y="4353348"/>
                <a:ext cx="716422" cy="640797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ttore diritto 23">
                <a:extLst>
                  <a:ext uri="{FF2B5EF4-FFF2-40B4-BE49-F238E27FC236}">
                    <a16:creationId xmlns:a16="http://schemas.microsoft.com/office/drawing/2014/main" id="{A392EB51-6ECD-407C-9E32-CDB37E5CA25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1610" y="3933003"/>
                <a:ext cx="382986" cy="186464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Rettangolo con angoli arrotondati 11">
                <a:extLst>
                  <a:ext uri="{FF2B5EF4-FFF2-40B4-BE49-F238E27FC236}">
                    <a16:creationId xmlns:a16="http://schemas.microsoft.com/office/drawing/2014/main" id="{271C54BB-D8F6-48C1-BAF7-AB0BE515820F}"/>
                  </a:ext>
                </a:extLst>
              </p:cNvPr>
              <p:cNvSpPr/>
              <p:nvPr/>
            </p:nvSpPr>
            <p:spPr>
              <a:xfrm>
                <a:off x="-420942" y="3847261"/>
                <a:ext cx="1060981" cy="544412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dirty="0">
                    <a:solidFill>
                      <a:schemeClr val="tx1"/>
                    </a:solidFill>
                  </a:rPr>
                  <a:t>MAPS</a:t>
                </a:r>
              </a:p>
            </p:txBody>
          </p:sp>
        </p:grpSp>
      </p:grp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6CB9B8E-8769-45D3-92D9-E7827FB29E2E}"/>
              </a:ext>
            </a:extLst>
          </p:cNvPr>
          <p:cNvCxnSpPr>
            <a:cxnSpLocks/>
          </p:cNvCxnSpPr>
          <p:nvPr/>
        </p:nvCxnSpPr>
        <p:spPr>
          <a:xfrm flipH="1">
            <a:off x="3875873" y="5271580"/>
            <a:ext cx="3497" cy="4176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908C1003-CB71-4C62-9452-D453AE339C0F}"/>
              </a:ext>
            </a:extLst>
          </p:cNvPr>
          <p:cNvSpPr txBox="1"/>
          <p:nvPr/>
        </p:nvSpPr>
        <p:spPr>
          <a:xfrm>
            <a:off x="3393471" y="5693421"/>
            <a:ext cx="2753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Optimized for radiation hardness /timing-efficiency</a:t>
            </a:r>
            <a:endParaRPr lang="LID4096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E93A905-5C2A-436C-8193-8BB04069D344}"/>
              </a:ext>
            </a:extLst>
          </p:cNvPr>
          <p:cNvSpPr txBox="1"/>
          <p:nvPr/>
        </p:nvSpPr>
        <p:spPr>
          <a:xfrm>
            <a:off x="1180227" y="5605480"/>
            <a:ext cx="21898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Optimized for rates/power/position resolution</a:t>
            </a:r>
            <a:endParaRPr lang="LID4096" dirty="0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0CD4F219-494F-4E15-A4EB-40D7D4D038F1}"/>
              </a:ext>
            </a:extLst>
          </p:cNvPr>
          <p:cNvCxnSpPr/>
          <p:nvPr/>
        </p:nvCxnSpPr>
        <p:spPr>
          <a:xfrm flipH="1">
            <a:off x="2293912" y="5281246"/>
            <a:ext cx="7349" cy="3829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D46F51D-679A-425D-8D52-C5DA2ADCEC2B}"/>
              </a:ext>
            </a:extLst>
          </p:cNvPr>
          <p:cNvGrpSpPr/>
          <p:nvPr/>
        </p:nvGrpSpPr>
        <p:grpSpPr>
          <a:xfrm>
            <a:off x="7292530" y="1445145"/>
            <a:ext cx="4721930" cy="4779558"/>
            <a:chOff x="2216748" y="1368945"/>
            <a:chExt cx="4721930" cy="4779558"/>
          </a:xfrm>
        </p:grpSpPr>
        <p:sp>
          <p:nvSpPr>
            <p:cNvPr id="52" name="Rettangolo con angoli arrotondati 7">
              <a:extLst>
                <a:ext uri="{FF2B5EF4-FFF2-40B4-BE49-F238E27FC236}">
                  <a16:creationId xmlns:a16="http://schemas.microsoft.com/office/drawing/2014/main" id="{8B216A1E-A4B6-428F-9732-220E0B9BF2A5}"/>
                </a:ext>
              </a:extLst>
            </p:cNvPr>
            <p:cNvSpPr/>
            <p:nvPr/>
          </p:nvSpPr>
          <p:spPr>
            <a:xfrm>
              <a:off x="2216748" y="1368945"/>
              <a:ext cx="2668194" cy="759755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1"/>
                  </a:solidFill>
                </a:rPr>
                <a:t>Hybrid devices</a:t>
              </a:r>
            </a:p>
            <a:p>
              <a:pPr algn="ctr"/>
              <a:r>
                <a:rPr lang="it-IT" b="1" dirty="0">
                  <a:solidFill>
                    <a:schemeClr val="tx1"/>
                  </a:solidFill>
                </a:rPr>
                <a:t>(WG2/WP2-4D tracking)</a:t>
              </a:r>
            </a:p>
          </p:txBody>
        </p:sp>
        <p:sp>
          <p:nvSpPr>
            <p:cNvPr id="53" name="Rettangolo con angoli arrotondati 12">
              <a:extLst>
                <a:ext uri="{FF2B5EF4-FFF2-40B4-BE49-F238E27FC236}">
                  <a16:creationId xmlns:a16="http://schemas.microsoft.com/office/drawing/2014/main" id="{B0620EFB-CD3A-43E5-8D8D-4A37AF686777}"/>
                </a:ext>
              </a:extLst>
            </p:cNvPr>
            <p:cNvSpPr/>
            <p:nvPr/>
          </p:nvSpPr>
          <p:spPr>
            <a:xfrm>
              <a:off x="2400085" y="2885775"/>
              <a:ext cx="1286162" cy="759755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1"/>
                  </a:solidFill>
                </a:rPr>
                <a:t>Planar</a:t>
              </a:r>
            </a:p>
          </p:txBody>
        </p:sp>
        <p:sp>
          <p:nvSpPr>
            <p:cNvPr id="54" name="Rettangolo con angoli arrotondati 13">
              <a:extLst>
                <a:ext uri="{FF2B5EF4-FFF2-40B4-BE49-F238E27FC236}">
                  <a16:creationId xmlns:a16="http://schemas.microsoft.com/office/drawing/2014/main" id="{5A791740-2568-4855-B0D4-42A932039A4E}"/>
                </a:ext>
              </a:extLst>
            </p:cNvPr>
            <p:cNvSpPr/>
            <p:nvPr/>
          </p:nvSpPr>
          <p:spPr>
            <a:xfrm>
              <a:off x="4202908" y="2867481"/>
              <a:ext cx="1229019" cy="759755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600" dirty="0">
                  <a:solidFill>
                    <a:schemeClr val="tx1"/>
                  </a:solidFill>
                </a:rPr>
                <a:t>3D devices</a:t>
              </a:r>
            </a:p>
          </p:txBody>
        </p:sp>
        <p:cxnSp>
          <p:nvCxnSpPr>
            <p:cNvPr id="55" name="Connettore diritto 27">
              <a:extLst>
                <a:ext uri="{FF2B5EF4-FFF2-40B4-BE49-F238E27FC236}">
                  <a16:creationId xmlns:a16="http://schemas.microsoft.com/office/drawing/2014/main" id="{89F65B8C-D897-4F33-B9A6-36105E0E7DFB}"/>
                </a:ext>
              </a:extLst>
            </p:cNvPr>
            <p:cNvCxnSpPr>
              <a:cxnSpLocks/>
            </p:cNvCxnSpPr>
            <p:nvPr/>
          </p:nvCxnSpPr>
          <p:spPr>
            <a:xfrm>
              <a:off x="3978827" y="2117397"/>
              <a:ext cx="906114" cy="750084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ttore diritto 28">
              <a:extLst>
                <a:ext uri="{FF2B5EF4-FFF2-40B4-BE49-F238E27FC236}">
                  <a16:creationId xmlns:a16="http://schemas.microsoft.com/office/drawing/2014/main" id="{1318E4FE-79CF-45DA-9B9F-C02C0A3D45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50885" y="2128700"/>
              <a:ext cx="573866" cy="757073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ttangolo con angoli arrotondati 14">
              <a:extLst>
                <a:ext uri="{FF2B5EF4-FFF2-40B4-BE49-F238E27FC236}">
                  <a16:creationId xmlns:a16="http://schemas.microsoft.com/office/drawing/2014/main" id="{A36C96E9-768B-4E1C-BC29-0AF3A601E5B5}"/>
                </a:ext>
              </a:extLst>
            </p:cNvPr>
            <p:cNvSpPr/>
            <p:nvPr/>
          </p:nvSpPr>
          <p:spPr>
            <a:xfrm>
              <a:off x="5848901" y="5388748"/>
              <a:ext cx="889411" cy="759755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1"/>
                  </a:solidFill>
                </a:rPr>
                <a:t>With Gain</a:t>
              </a:r>
            </a:p>
          </p:txBody>
        </p:sp>
        <p:sp>
          <p:nvSpPr>
            <p:cNvPr id="58" name="Rettangolo con angoli arrotondati 16">
              <a:extLst>
                <a:ext uri="{FF2B5EF4-FFF2-40B4-BE49-F238E27FC236}">
                  <a16:creationId xmlns:a16="http://schemas.microsoft.com/office/drawing/2014/main" id="{D5316633-468C-4718-8E0A-4CED121F3A60}"/>
                </a:ext>
              </a:extLst>
            </p:cNvPr>
            <p:cNvSpPr/>
            <p:nvPr/>
          </p:nvSpPr>
          <p:spPr>
            <a:xfrm>
              <a:off x="2663468" y="4249116"/>
              <a:ext cx="1231130" cy="759755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1"/>
                  </a:solidFill>
                </a:rPr>
                <a:t>With Gain</a:t>
              </a:r>
            </a:p>
            <a:p>
              <a:pPr algn="ctr"/>
              <a:r>
                <a:rPr lang="it-IT" dirty="0">
                  <a:solidFill>
                    <a:schemeClr val="tx1"/>
                  </a:solidFill>
                </a:rPr>
                <a:t>(</a:t>
              </a:r>
              <a:r>
                <a:rPr lang="it-IT" dirty="0" err="1">
                  <a:solidFill>
                    <a:schemeClr val="tx1"/>
                  </a:solidFill>
                </a:rPr>
                <a:t>LGADs</a:t>
              </a:r>
              <a:r>
                <a:rPr lang="it-IT" dirty="0">
                  <a:solidFill>
                    <a:schemeClr val="tx1"/>
                  </a:solidFill>
                </a:rPr>
                <a:t>)</a:t>
              </a:r>
            </a:p>
          </p:txBody>
        </p:sp>
        <p:cxnSp>
          <p:nvCxnSpPr>
            <p:cNvPr id="59" name="Connettore diritto 29">
              <a:extLst>
                <a:ext uri="{FF2B5EF4-FFF2-40B4-BE49-F238E27FC236}">
                  <a16:creationId xmlns:a16="http://schemas.microsoft.com/office/drawing/2014/main" id="{B2E04B28-671E-419C-9ABF-3873486C4ED2}"/>
                </a:ext>
              </a:extLst>
            </p:cNvPr>
            <p:cNvCxnSpPr>
              <a:cxnSpLocks/>
              <a:endCxn id="33" idx="3"/>
            </p:cNvCxnSpPr>
            <p:nvPr/>
          </p:nvCxnSpPr>
          <p:spPr>
            <a:xfrm flipH="1">
              <a:off x="2362803" y="3669274"/>
              <a:ext cx="460984" cy="579742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ttore diritto 33">
              <a:extLst>
                <a:ext uri="{FF2B5EF4-FFF2-40B4-BE49-F238E27FC236}">
                  <a16:creationId xmlns:a16="http://schemas.microsoft.com/office/drawing/2014/main" id="{5ECE9981-F14A-4822-AFDC-6010C568713E}"/>
                </a:ext>
              </a:extLst>
            </p:cNvPr>
            <p:cNvCxnSpPr>
              <a:cxnSpLocks/>
              <a:endCxn id="58" idx="0"/>
            </p:cNvCxnSpPr>
            <p:nvPr/>
          </p:nvCxnSpPr>
          <p:spPr>
            <a:xfrm>
              <a:off x="3237959" y="3669365"/>
              <a:ext cx="41074" cy="579751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ttangolo con angoli arrotondati 34">
              <a:extLst>
                <a:ext uri="{FF2B5EF4-FFF2-40B4-BE49-F238E27FC236}">
                  <a16:creationId xmlns:a16="http://schemas.microsoft.com/office/drawing/2014/main" id="{2DBD11AD-A4C0-4568-BE03-5EDACE77E194}"/>
                </a:ext>
              </a:extLst>
            </p:cNvPr>
            <p:cNvSpPr/>
            <p:nvPr/>
          </p:nvSpPr>
          <p:spPr>
            <a:xfrm>
              <a:off x="5679242" y="4287973"/>
              <a:ext cx="1259436" cy="759755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Column 3D</a:t>
              </a:r>
            </a:p>
          </p:txBody>
        </p:sp>
        <p:sp>
          <p:nvSpPr>
            <p:cNvPr id="62" name="Rettangolo con angoli arrotondati 35">
              <a:extLst>
                <a:ext uri="{FF2B5EF4-FFF2-40B4-BE49-F238E27FC236}">
                  <a16:creationId xmlns:a16="http://schemas.microsoft.com/office/drawing/2014/main" id="{5EC1B067-4FCB-44FE-A695-15F150F0B07F}"/>
                </a:ext>
              </a:extLst>
            </p:cNvPr>
            <p:cNvSpPr/>
            <p:nvPr/>
          </p:nvSpPr>
          <p:spPr>
            <a:xfrm>
              <a:off x="4216088" y="4287973"/>
              <a:ext cx="1259437" cy="75975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1"/>
                  </a:solidFill>
                </a:rPr>
                <a:t>Trench</a:t>
              </a:r>
            </a:p>
            <a:p>
              <a:pPr algn="ctr"/>
              <a:r>
                <a:rPr lang="it-IT" dirty="0">
                  <a:solidFill>
                    <a:schemeClr val="tx1"/>
                  </a:solidFill>
                </a:rPr>
                <a:t>3D</a:t>
              </a:r>
            </a:p>
          </p:txBody>
        </p:sp>
        <p:cxnSp>
          <p:nvCxnSpPr>
            <p:cNvPr id="63" name="Connettore diritto 36">
              <a:extLst>
                <a:ext uri="{FF2B5EF4-FFF2-40B4-BE49-F238E27FC236}">
                  <a16:creationId xmlns:a16="http://schemas.microsoft.com/office/drawing/2014/main" id="{30C08781-5BB9-4FF3-8306-311622F44678}"/>
                </a:ext>
              </a:extLst>
            </p:cNvPr>
            <p:cNvCxnSpPr>
              <a:cxnSpLocks/>
              <a:endCxn id="61" idx="0"/>
            </p:cNvCxnSpPr>
            <p:nvPr/>
          </p:nvCxnSpPr>
          <p:spPr>
            <a:xfrm>
              <a:off x="5447137" y="3564467"/>
              <a:ext cx="861823" cy="723506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ttore diritto 37">
              <a:extLst>
                <a:ext uri="{FF2B5EF4-FFF2-40B4-BE49-F238E27FC236}">
                  <a16:creationId xmlns:a16="http://schemas.microsoft.com/office/drawing/2014/main" id="{F46C6915-4F97-4594-A795-155C108952C8}"/>
                </a:ext>
              </a:extLst>
            </p:cNvPr>
            <p:cNvCxnSpPr>
              <a:cxnSpLocks/>
              <a:stCxn id="54" idx="2"/>
              <a:endCxn id="62" idx="0"/>
            </p:cNvCxnSpPr>
            <p:nvPr/>
          </p:nvCxnSpPr>
          <p:spPr>
            <a:xfrm>
              <a:off x="4817418" y="3627236"/>
              <a:ext cx="28389" cy="660737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ttore diritto 37">
              <a:extLst>
                <a:ext uri="{FF2B5EF4-FFF2-40B4-BE49-F238E27FC236}">
                  <a16:creationId xmlns:a16="http://schemas.microsoft.com/office/drawing/2014/main" id="{886DF8EB-9F10-4C38-81EE-131372C3B3FE}"/>
                </a:ext>
              </a:extLst>
            </p:cNvPr>
            <p:cNvCxnSpPr>
              <a:cxnSpLocks/>
            </p:cNvCxnSpPr>
            <p:nvPr/>
          </p:nvCxnSpPr>
          <p:spPr>
            <a:xfrm>
              <a:off x="6293607" y="5034272"/>
              <a:ext cx="0" cy="334040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7" name="Picture 76">
            <a:extLst>
              <a:ext uri="{FF2B5EF4-FFF2-40B4-BE49-F238E27FC236}">
                <a16:creationId xmlns:a16="http://schemas.microsoft.com/office/drawing/2014/main" id="{C9A24834-E1E9-4467-A78D-35B9847D2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4990" y="1217544"/>
            <a:ext cx="1953125" cy="14022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3C72AA-DBB3-4931-B044-937F58255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6648" y="2682629"/>
            <a:ext cx="1205005" cy="964984"/>
          </a:xfrm>
          <a:prstGeom prst="rect">
            <a:avLst/>
          </a:prstGeom>
        </p:spPr>
      </p:pic>
      <p:pic>
        <p:nvPicPr>
          <p:cNvPr id="66" name="Picture 2">
            <a:extLst>
              <a:ext uri="{FF2B5EF4-FFF2-40B4-BE49-F238E27FC236}">
                <a16:creationId xmlns:a16="http://schemas.microsoft.com/office/drawing/2014/main" id="{07451039-8CB6-4B0C-8A91-63C6C182F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289" y="1353295"/>
            <a:ext cx="1579212" cy="1050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A1741D5-1EDE-4670-BCA1-F6313E285B28}"/>
              </a:ext>
            </a:extLst>
          </p:cNvPr>
          <p:cNvSpPr/>
          <p:nvPr/>
        </p:nvSpPr>
        <p:spPr>
          <a:xfrm>
            <a:off x="6233581" y="5499126"/>
            <a:ext cx="875423" cy="18345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FB663C71-BD0E-42BF-AAA1-C5DD9913E969}"/>
              </a:ext>
            </a:extLst>
          </p:cNvPr>
          <p:cNvSpPr/>
          <p:nvPr/>
        </p:nvSpPr>
        <p:spPr>
          <a:xfrm>
            <a:off x="6233580" y="5772746"/>
            <a:ext cx="875423" cy="18345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7056768F-C645-4ECC-9F18-38F18BF97007}"/>
              </a:ext>
            </a:extLst>
          </p:cNvPr>
          <p:cNvSpPr/>
          <p:nvPr/>
        </p:nvSpPr>
        <p:spPr>
          <a:xfrm>
            <a:off x="6230282" y="6032727"/>
            <a:ext cx="875423" cy="18345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4B4938-CF75-4C05-BF5A-A5AB45125E51}"/>
              </a:ext>
            </a:extLst>
          </p:cNvPr>
          <p:cNvSpPr txBox="1"/>
          <p:nvPr/>
        </p:nvSpPr>
        <p:spPr>
          <a:xfrm>
            <a:off x="7080641" y="5911774"/>
            <a:ext cx="2527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 proven/demonstrated</a:t>
            </a:r>
            <a:endParaRPr lang="LID4096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28BB21C-858F-4253-98F0-08AD76CDEA0D}"/>
              </a:ext>
            </a:extLst>
          </p:cNvPr>
          <p:cNvSpPr txBox="1"/>
          <p:nvPr/>
        </p:nvSpPr>
        <p:spPr>
          <a:xfrm>
            <a:off x="7185751" y="5655822"/>
            <a:ext cx="3787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recent research (working prototype)</a:t>
            </a:r>
            <a:endParaRPr lang="LID4096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D7795F9-CE64-4610-82F5-EA71CB00F676}"/>
              </a:ext>
            </a:extLst>
          </p:cNvPr>
          <p:cNvSpPr txBox="1"/>
          <p:nvPr/>
        </p:nvSpPr>
        <p:spPr>
          <a:xfrm>
            <a:off x="7198246" y="5399870"/>
            <a:ext cx="2555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proof of concept ongoing</a:t>
            </a:r>
            <a:endParaRPr lang="LID4096" dirty="0"/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4D443B7D-24EF-404F-A1EC-9387C3B827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6319" y="2333491"/>
            <a:ext cx="1208760" cy="1103090"/>
          </a:xfrm>
          <a:prstGeom prst="rect">
            <a:avLst/>
          </a:prstGeom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8F8784F-32B1-4146-A34E-1DA237565A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G. Kramberger, DRD3 collaboration, CEPC, Lisbon  2026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3AB30D6-4907-4252-BB47-EC9E45A03B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8984048-0152-4586-A82E-4CB5E0B8F2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0501" y="2680710"/>
            <a:ext cx="1542824" cy="7736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BF3EEB7-81BC-4957-B041-09E4296E59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395" y="2524293"/>
            <a:ext cx="1720194" cy="842944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D242C05B-70CD-5041-878E-CF1374420AE7}"/>
              </a:ext>
            </a:extLst>
          </p:cNvPr>
          <p:cNvSpPr txBox="1"/>
          <p:nvPr/>
        </p:nvSpPr>
        <p:spPr>
          <a:xfrm>
            <a:off x="181564" y="1064484"/>
            <a:ext cx="62464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From</a:t>
            </a:r>
            <a:r>
              <a:rPr lang="zh-CN" altLang="en-US" sz="1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Gregor’s</a:t>
            </a:r>
            <a:r>
              <a:rPr lang="zh-CN" altLang="en-US" sz="1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talk</a:t>
            </a:r>
            <a:r>
              <a:rPr lang="zh-CN" altLang="en-US" sz="1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 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879701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6">
            <a:extLst>
              <a:ext uri="{FF2B5EF4-FFF2-40B4-BE49-F238E27FC236}">
                <a16:creationId xmlns:a16="http://schemas.microsoft.com/office/drawing/2014/main" id="{FAFFF75A-84AE-4D61-A1C5-2D4746365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3327" y="1257183"/>
            <a:ext cx="1456460" cy="138662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AA1E4BB-8CC6-4954-AE3E-B1B2F59C6E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290" y="2707303"/>
            <a:ext cx="4562526" cy="289223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4C19434-B731-4CDE-AFE0-C151CB984DD4}"/>
              </a:ext>
            </a:extLst>
          </p:cNvPr>
          <p:cNvSpPr/>
          <p:nvPr/>
        </p:nvSpPr>
        <p:spPr>
          <a:xfrm>
            <a:off x="-3" y="6696075"/>
            <a:ext cx="12192003" cy="161925"/>
          </a:xfrm>
          <a:prstGeom prst="rect">
            <a:avLst/>
          </a:prstGeom>
          <a:solidFill>
            <a:srgbClr val="1147AC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1800">
                <a:solidFill>
                  <a:srgbClr val="FFFFFF"/>
                </a:solidFill>
                <a:latin typeface="Calibri" panose="020F0502020204030204" pitchFamily="34" charset="0"/>
              </a:rPr>
              <a:t> 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33FAEE69-2802-4237-A3A9-633B54A4CA9B}"/>
              </a:ext>
            </a:extLst>
          </p:cNvPr>
          <p:cNvGrpSpPr/>
          <p:nvPr/>
        </p:nvGrpSpPr>
        <p:grpSpPr>
          <a:xfrm>
            <a:off x="0" y="-429066"/>
            <a:ext cx="12416789" cy="2058988"/>
            <a:chOff x="1" y="-433070"/>
            <a:chExt cx="12416789" cy="2058988"/>
          </a:xfrm>
        </p:grpSpPr>
        <p:pic>
          <p:nvPicPr>
            <p:cNvPr id="21" name="Image 15" descr="cppm RVB.ai">
              <a:extLst>
                <a:ext uri="{FF2B5EF4-FFF2-40B4-BE49-F238E27FC236}">
                  <a16:creationId xmlns:a16="http://schemas.microsoft.com/office/drawing/2014/main" id="{2549A90C-C2D9-410D-A3CA-F4437F75F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62640" y="-433070"/>
              <a:ext cx="1454150" cy="2058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Image 17" descr="Coin.ai">
              <a:extLst>
                <a:ext uri="{FF2B5EF4-FFF2-40B4-BE49-F238E27FC236}">
                  <a16:creationId xmlns:a16="http://schemas.microsoft.com/office/drawing/2014/main" id="{82A9ED3F-2E25-4A2C-93C2-560C01A22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0"/>
              <a:ext cx="723900" cy="133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F1191E66-6719-48D7-A86D-1F34F95390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629" y="-37710"/>
            <a:ext cx="2838195" cy="111277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04D2A60-64CE-4B22-97B2-6613A0656F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133" y="217454"/>
            <a:ext cx="1547566" cy="670461"/>
          </a:xfrm>
          <a:prstGeom prst="rect">
            <a:avLst/>
          </a:prstGeom>
        </p:spPr>
      </p:pic>
      <p:sp>
        <p:nvSpPr>
          <p:cNvPr id="12" name="Espace réservé du numéro de diapositive 1">
            <a:extLst>
              <a:ext uri="{FF2B5EF4-FFF2-40B4-BE49-F238E27FC236}">
                <a16:creationId xmlns:a16="http://schemas.microsoft.com/office/drawing/2014/main" id="{53BD05B2-8290-42C8-B4DD-A306003A5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8676" y="6594474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fld id="{B9E3AB6A-3EDB-4943-93B9-C0A61A784C9D}" type="slidenum">
              <a:rPr lang="fr-FR" altLang="fr-FR" sz="1100" smtClean="0">
                <a:solidFill>
                  <a:schemeClr val="bg1"/>
                </a:solidFill>
              </a:rPr>
              <a:pPr/>
              <a:t>3</a:t>
            </a:fld>
            <a:endParaRPr lang="fr-FR" altLang="fr-FR" sz="1100" dirty="0">
              <a:solidFill>
                <a:schemeClr val="bg1"/>
              </a:solidFill>
            </a:endParaRPr>
          </a:p>
        </p:txBody>
      </p:sp>
      <p:sp>
        <p:nvSpPr>
          <p:cNvPr id="11" name="Rectangle 19">
            <a:extLst>
              <a:ext uri="{FF2B5EF4-FFF2-40B4-BE49-F238E27FC236}">
                <a16:creationId xmlns:a16="http://schemas.microsoft.com/office/drawing/2014/main" id="{B8C74A38-BADA-42D3-8F3A-1C5F5EA132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6518" y="122240"/>
            <a:ext cx="565699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 dirty="0">
                <a:solidFill>
                  <a:schemeClr val="accent5">
                    <a:lumMod val="75000"/>
                  </a:schemeClr>
                </a:solidFill>
                <a:latin typeface="Colobri" charset="0"/>
                <a:ea typeface="Cabin Bold" charset="0"/>
              </a:rPr>
              <a:t>DRD3.1 Project: MANTA</a:t>
            </a:r>
            <a:endParaRPr lang="fr-FR" altLang="fr-FR" sz="1800" b="1" dirty="0">
              <a:solidFill>
                <a:schemeClr val="accent5">
                  <a:lumMod val="75000"/>
                </a:schemeClr>
              </a:solidFill>
              <a:latin typeface="Colobri" charset="0"/>
              <a:ea typeface="Cabin Bold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CEB6B6-6A8A-4205-9BE8-9ADAEFE71A23}"/>
              </a:ext>
            </a:extLst>
          </p:cNvPr>
          <p:cNvSpPr/>
          <p:nvPr/>
        </p:nvSpPr>
        <p:spPr>
          <a:xfrm>
            <a:off x="7153817" y="1381724"/>
            <a:ext cx="4733384" cy="52014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Architecture: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Simplified and modular chip design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3-side </a:t>
            </a:r>
            <a:r>
              <a:rPr lang="en-US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buttable</a:t>
            </a:r>
            <a:endParaRPr 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Active matrix size : 10 mm x 20mm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Pixel grouping, pitch : 40µm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Diode pitch: 20µm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Digital grouping / Analog grouping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Analog front-end :DPTS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Asynchronous Priority Arbiter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Single-Layer Multiplexer Variants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FastOR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for high-precision time stamping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High-Resolution TDC : ~70ps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Submission plan :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MANTA0: ER3 – Q3 2026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MANTA1: MPR2 – Mid 2027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7BBEDE-6EFE-4E8F-B35B-48F8013830E5}"/>
              </a:ext>
            </a:extLst>
          </p:cNvPr>
          <p:cNvSpPr/>
          <p:nvPr/>
        </p:nvSpPr>
        <p:spPr>
          <a:xfrm>
            <a:off x="93956" y="1257183"/>
            <a:ext cx="6054550" cy="143116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/>
              <a:t>Key final development goals</a:t>
            </a:r>
            <a:r>
              <a:rPr lang="en-US" dirty="0"/>
              <a:t> include: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rgbClr val="C00000"/>
                </a:solidFill>
              </a:rPr>
              <a:t>~10µm</a:t>
            </a:r>
            <a:r>
              <a:rPr lang="en-US" dirty="0"/>
              <a:t> position resolution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About </a:t>
            </a:r>
            <a:r>
              <a:rPr lang="en-US" b="1" dirty="0">
                <a:solidFill>
                  <a:srgbClr val="C00000"/>
                </a:solidFill>
              </a:rPr>
              <a:t>100ps</a:t>
            </a:r>
            <a:r>
              <a:rPr lang="en-US" dirty="0"/>
              <a:t> time resolution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Average power consumption about </a:t>
            </a:r>
            <a:r>
              <a:rPr lang="en-US" b="1" dirty="0">
                <a:solidFill>
                  <a:srgbClr val="C00000"/>
                </a:solidFill>
              </a:rPr>
              <a:t>20</a:t>
            </a:r>
            <a:r>
              <a:rPr lang="fr-FR" b="1" dirty="0">
                <a:solidFill>
                  <a:srgbClr val="C00000"/>
                </a:solidFill>
              </a:rPr>
              <a:t> mW/cm</a:t>
            </a:r>
            <a:r>
              <a:rPr lang="fr-FR" b="1" baseline="30000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FCBB003-6A89-434E-8A21-9B70B30F386C}"/>
              </a:ext>
            </a:extLst>
          </p:cNvPr>
          <p:cNvSpPr txBox="1"/>
          <p:nvPr/>
        </p:nvSpPr>
        <p:spPr>
          <a:xfrm>
            <a:off x="3254517" y="880529"/>
            <a:ext cx="733123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GB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onolithic </a:t>
            </a:r>
            <a:r>
              <a:rPr lang="en-GB" altLang="zh-C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GB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synchronous sensor for </a:t>
            </a:r>
            <a:r>
              <a:rPr lang="en-GB" altLang="zh-C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GB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ext generation </a:t>
            </a:r>
            <a:r>
              <a:rPr lang="en-GB" altLang="zh-CN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GB" altLang="zh-CN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GB" altLang="zh-CN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GB" altLang="zh-CN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ckers</a:t>
            </a: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dirty="0"/>
          </a:p>
        </p:txBody>
      </p:sp>
      <p:pic>
        <p:nvPicPr>
          <p:cNvPr id="32" name="Picture 36">
            <a:extLst>
              <a:ext uri="{FF2B5EF4-FFF2-40B4-BE49-F238E27FC236}">
                <a16:creationId xmlns:a16="http://schemas.microsoft.com/office/drawing/2014/main" id="{8160CF2F-E194-43BE-B3CF-11534A5D38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38473" y="0"/>
            <a:ext cx="1454150" cy="898772"/>
          </a:xfrm>
          <a:prstGeom prst="rect">
            <a:avLst/>
          </a:prstGeom>
        </p:spPr>
      </p:pic>
      <p:sp>
        <p:nvSpPr>
          <p:cNvPr id="15" name="Espace réservé de la date 5">
            <a:extLst>
              <a:ext uri="{FF2B5EF4-FFF2-40B4-BE49-F238E27FC236}">
                <a16:creationId xmlns:a16="http://schemas.microsoft.com/office/drawing/2014/main" id="{7AD4FCED-1D48-4FAB-8731-CBD38E6C0697}"/>
              </a:ext>
            </a:extLst>
          </p:cNvPr>
          <p:cNvSpPr txBox="1">
            <a:spLocks/>
          </p:cNvSpPr>
          <p:nvPr/>
        </p:nvSpPr>
        <p:spPr>
          <a:xfrm>
            <a:off x="5082246" y="65944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bg1"/>
                </a:solidFill>
              </a:rPr>
              <a:t>xudanwei@cppm.in2p3.fr</a:t>
            </a:r>
          </a:p>
        </p:txBody>
      </p:sp>
      <p:sp>
        <p:nvSpPr>
          <p:cNvPr id="16" name="Espace réservé de la date 5">
            <a:extLst>
              <a:ext uri="{FF2B5EF4-FFF2-40B4-BE49-F238E27FC236}">
                <a16:creationId xmlns:a16="http://schemas.microsoft.com/office/drawing/2014/main" id="{F12D0565-2570-45BD-A68F-DCF17D57A70C}"/>
              </a:ext>
            </a:extLst>
          </p:cNvPr>
          <p:cNvSpPr txBox="1">
            <a:spLocks/>
          </p:cNvSpPr>
          <p:nvPr/>
        </p:nvSpPr>
        <p:spPr>
          <a:xfrm>
            <a:off x="344594" y="65944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98851E-7D6A-4DBF-B828-E282E6725201}" type="datetime1">
              <a:rPr lang="fr-FR" smtClean="0">
                <a:solidFill>
                  <a:schemeClr val="bg1"/>
                </a:solidFill>
              </a:rPr>
              <a:pPr/>
              <a:t>22/04/2026</a:t>
            </a:fld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A15C5D9-2625-4F20-A058-5607540C4C1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6" b="474"/>
          <a:stretch/>
        </p:blipFill>
        <p:spPr>
          <a:xfrm>
            <a:off x="-3" y="2662944"/>
            <a:ext cx="2716569" cy="395693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871CE3F-98CA-4B91-8538-E76E26F07C29}"/>
              </a:ext>
            </a:extLst>
          </p:cNvPr>
          <p:cNvSpPr txBox="1"/>
          <p:nvPr/>
        </p:nvSpPr>
        <p:spPr>
          <a:xfrm>
            <a:off x="2914857" y="5879145"/>
            <a:ext cx="4246655" cy="658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5">
                    <a:lumMod val="75000"/>
                  </a:schemeClr>
                </a:solidFill>
              </a:rPr>
              <a:t>Significant overlap of IP blocks between MANTA and OCTOPUS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D1035B4-1BB2-814E-9153-E933C77FC337}"/>
              </a:ext>
            </a:extLst>
          </p:cNvPr>
          <p:cNvSpPr txBox="1"/>
          <p:nvPr/>
        </p:nvSpPr>
        <p:spPr>
          <a:xfrm>
            <a:off x="4141046" y="1527703"/>
            <a:ext cx="62464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</a:rPr>
              <a:t>From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微软雅黑" panose="020B0503020204020204" pitchFamily="34" charset="-122"/>
              </a:rPr>
              <a:t>Danwei</a:t>
            </a:r>
            <a:r>
              <a:rPr lang="en-US" altLang="zh-CN" dirty="0" err="1">
                <a:latin typeface="Times New Roman" panose="02020603050405020304" pitchFamily="18" charset="0"/>
                <a:ea typeface="微软雅黑" panose="020B0503020204020204" pitchFamily="34" charset="-122"/>
              </a:rPr>
              <a:t>’s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</a:rPr>
              <a:t>  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</a:rPr>
              <a:t>talk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</a:rPr>
              <a:t> </a:t>
            </a:r>
            <a:endParaRPr lang="en-CN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85761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AA1734F-EB93-CF4F-BE77-81588F5D4B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df</a:t>
            </a:r>
            <a:endParaRPr lang="en-C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C0CF42C-1D03-4E4B-9A86-FB4A54499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Vertex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Mu3E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D80907-0A67-A546-B541-839F4CAA0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4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B7F76D-6F75-4F4E-84B2-13D31E3EC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42" y="960800"/>
            <a:ext cx="11665296" cy="58178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C2CE03-F20F-064A-BC30-3D0853EC71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9426" y="2348880"/>
            <a:ext cx="3821448" cy="43523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C70769-A37F-C641-A557-7EFF3375B0B2}"/>
              </a:ext>
            </a:extLst>
          </p:cNvPr>
          <p:cNvSpPr txBox="1"/>
          <p:nvPr/>
        </p:nvSpPr>
        <p:spPr>
          <a:xfrm>
            <a:off x="187958" y="2276872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effectLst/>
                <a:latin typeface="Helvetica" pitchFamily="2" charset="0"/>
              </a:rPr>
              <a:t>From</a:t>
            </a:r>
            <a:r>
              <a:rPr lang="zh-CN" altLang="en-US" dirty="0">
                <a:solidFill>
                  <a:srgbClr val="FF0000"/>
                </a:solidFill>
                <a:effectLst/>
                <a:latin typeface="Helvetica" pitchFamily="2" charset="0"/>
              </a:rPr>
              <a:t> </a:t>
            </a:r>
            <a:r>
              <a:rPr lang="en-US" dirty="0">
                <a:solidFill>
                  <a:srgbClr val="FF0000"/>
                </a:solidFill>
                <a:effectLst/>
                <a:latin typeface="Helvetica" pitchFamily="2" charset="0"/>
              </a:rPr>
              <a:t>Thomas</a:t>
            </a:r>
            <a:r>
              <a:rPr lang="en-US" altLang="zh-CN" dirty="0">
                <a:solidFill>
                  <a:srgbClr val="FF0000"/>
                </a:solidFill>
                <a:effectLst/>
                <a:latin typeface="Helvetica" pitchFamily="2" charset="0"/>
              </a:rPr>
              <a:t>’s</a:t>
            </a:r>
            <a:r>
              <a:rPr lang="zh-CN" altLang="en-US" dirty="0">
                <a:solidFill>
                  <a:srgbClr val="FF0000"/>
                </a:solidFill>
                <a:effectLst/>
                <a:latin typeface="Helvetica" pitchFamily="2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effectLst/>
                <a:latin typeface="Helvetica" pitchFamily="2" charset="0"/>
              </a:rPr>
              <a:t>talk</a:t>
            </a:r>
            <a:r>
              <a:rPr lang="zh-CN" altLang="en-US" dirty="0">
                <a:solidFill>
                  <a:srgbClr val="FF0000"/>
                </a:solidFill>
                <a:effectLst/>
                <a:latin typeface="Helvetica" pitchFamily="2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effectLst/>
                <a:latin typeface="Helvetica" pitchFamily="2" charset="0"/>
              </a:rPr>
              <a:t>for</a:t>
            </a:r>
            <a:r>
              <a:rPr lang="zh-CN" altLang="en-US" dirty="0">
                <a:solidFill>
                  <a:srgbClr val="FF0000"/>
                </a:solidFill>
                <a:effectLst/>
                <a:latin typeface="Helvetica" pitchFamily="2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effectLst/>
                <a:latin typeface="Helvetica" pitchFamily="2" charset="0"/>
              </a:rPr>
              <a:t>Mu3e</a:t>
            </a:r>
            <a:r>
              <a:rPr lang="zh-CN" altLang="en-US" dirty="0">
                <a:solidFill>
                  <a:srgbClr val="FF0000"/>
                </a:solidFill>
                <a:effectLst/>
                <a:latin typeface="Helvetica" pitchFamily="2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effectLst/>
                <a:latin typeface="Helvetica" pitchFamily="2" charset="0"/>
              </a:rPr>
              <a:t>verte</a:t>
            </a:r>
            <a:r>
              <a:rPr lang="en-US" altLang="zh-CN" dirty="0">
                <a:solidFill>
                  <a:srgbClr val="FF0000"/>
                </a:solidFill>
                <a:latin typeface="Helvetica" pitchFamily="2" charset="0"/>
              </a:rPr>
              <a:t>x</a:t>
            </a:r>
            <a:r>
              <a:rPr lang="zh-CN" altLang="en-US" dirty="0">
                <a:solidFill>
                  <a:srgbClr val="FF0000"/>
                </a:solidFill>
                <a:latin typeface="Helvetica" pitchFamily="2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Helvetica" pitchFamily="2" charset="0"/>
              </a:rPr>
              <a:t>detector</a:t>
            </a:r>
            <a:r>
              <a:rPr lang="zh-CN" altLang="en-US" dirty="0">
                <a:solidFill>
                  <a:srgbClr val="FF0000"/>
                </a:solidFill>
                <a:latin typeface="Helvetica" pitchFamily="2" charset="0"/>
              </a:rPr>
              <a:t> </a:t>
            </a:r>
            <a:r>
              <a:rPr lang="zh-CN" altLang="en-US" dirty="0">
                <a:solidFill>
                  <a:srgbClr val="FF0000"/>
                </a:solidFill>
                <a:effectLst/>
                <a:latin typeface="Helvetica" pitchFamily="2" charset="0"/>
              </a:rPr>
              <a:t> </a:t>
            </a:r>
            <a:endParaRPr lang="en-US" dirty="0">
              <a:solidFill>
                <a:srgbClr val="FF0000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125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/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itchFamily="34" charset="-122"/>
              </a:rPr>
              <a:t>CEPC</a:t>
            </a:r>
            <a:r>
              <a:rPr lang="zh-CN" altLang="en-US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itchFamily="34" charset="-122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itchFamily="34" charset="-122"/>
              </a:rPr>
              <a:t>vertex</a:t>
            </a:r>
            <a:r>
              <a:rPr lang="zh-CN" altLang="en-US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itchFamily="34" charset="-122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itchFamily="34" charset="-122"/>
              </a:rPr>
              <a:t>detector</a:t>
            </a:r>
            <a:r>
              <a:rPr lang="zh-CN" altLang="en-US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itchFamily="34" charset="-122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itchFamily="34" charset="-122"/>
              </a:rPr>
              <a:t>Working plan</a:t>
            </a:r>
            <a:endParaRPr lang="en-US" altLang="zh-CN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1159" y="620688"/>
            <a:ext cx="12919654" cy="484030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Development of </a:t>
            </a:r>
            <a:r>
              <a:rPr lang="en-US" altLang="zh-CN" sz="26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CN" sz="2600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zh-CN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dirty="0"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  <a:r>
              <a:rPr lang="zh-CN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dirty="0">
                <a:latin typeface="Arial" panose="020B0604020202020204" pitchFamily="34" charset="0"/>
                <a:cs typeface="Arial" panose="020B0604020202020204" pitchFamily="34" charset="0"/>
              </a:rPr>
              <a:t>run</a:t>
            </a:r>
            <a:r>
              <a:rPr lang="zh-CN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dirty="0"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zh-CN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MAPSs</a:t>
            </a:r>
            <a:r>
              <a:rPr lang="zh-CN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dirty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zh-CN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HC90L</a:t>
            </a:r>
            <a:r>
              <a:rPr lang="zh-CN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dirty="0">
                <a:latin typeface="Arial" panose="020B0604020202020204" pitchFamily="34" charset="0"/>
                <a:cs typeface="Arial" panose="020B0604020202020204" pitchFamily="34" charset="0"/>
              </a:rPr>
              <a:t>90nm</a:t>
            </a:r>
            <a:r>
              <a:rPr lang="zh-CN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dirty="0"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</a:p>
          <a:p>
            <a:pPr lvl="1"/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Prototype</a:t>
            </a:r>
            <a:r>
              <a:rPr lang="zh-CN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full</a:t>
            </a:r>
            <a:r>
              <a:rPr lang="zh-CN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size</a:t>
            </a:r>
            <a:r>
              <a:rPr lang="zh-CN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RSU</a:t>
            </a:r>
            <a:r>
              <a:rPr lang="en-US" altLang="zh-CN" sz="2200" dirty="0">
                <a:cs typeface="Arial" panose="020B0604020202020204" pitchFamily="34" charset="0"/>
              </a:rPr>
              <a:t>-like</a:t>
            </a:r>
            <a:r>
              <a:rPr lang="zh-CN" altLang="en-US" sz="2200" dirty="0">
                <a:cs typeface="Arial" panose="020B0604020202020204" pitchFamily="34" charset="0"/>
              </a:rPr>
              <a:t> </a:t>
            </a:r>
            <a:r>
              <a:rPr lang="en-US" altLang="zh-CN" sz="2200" dirty="0">
                <a:cs typeface="Arial" panose="020B0604020202020204" pitchFamily="34" charset="0"/>
              </a:rPr>
              <a:t>sensor</a:t>
            </a:r>
          </a:p>
          <a:p>
            <a:pPr lvl="1"/>
            <a:r>
              <a:rPr lang="en-US" altLang="zh-CN" sz="2200" dirty="0">
                <a:cs typeface="Arial" panose="020B0604020202020204" pitchFamily="34" charset="0"/>
              </a:rPr>
              <a:t>Validate</a:t>
            </a:r>
            <a:r>
              <a:rPr lang="zh-CN" altLang="en-US" sz="2200" dirty="0">
                <a:cs typeface="Arial" panose="020B0604020202020204" pitchFamily="34" charset="0"/>
              </a:rPr>
              <a:t> </a:t>
            </a:r>
            <a:r>
              <a:rPr lang="en-US" altLang="zh-CN" sz="2200" dirty="0">
                <a:cs typeface="Arial" panose="020B0604020202020204" pitchFamily="34" charset="0"/>
              </a:rPr>
              <a:t>sensor</a:t>
            </a:r>
            <a:r>
              <a:rPr lang="zh-CN" altLang="en-US" sz="2200" dirty="0">
                <a:cs typeface="Arial" panose="020B0604020202020204" pitchFamily="34" charset="0"/>
              </a:rPr>
              <a:t> </a:t>
            </a:r>
            <a:r>
              <a:rPr lang="en-US" altLang="zh-CN" sz="2200" dirty="0">
                <a:cs typeface="Arial" panose="020B0604020202020204" pitchFamily="34" charset="0"/>
              </a:rPr>
              <a:t>and</a:t>
            </a:r>
            <a:r>
              <a:rPr lang="zh-CN" altLang="en-US" sz="2200" dirty="0">
                <a:cs typeface="Arial" panose="020B0604020202020204" pitchFamily="34" charset="0"/>
              </a:rPr>
              <a:t> </a:t>
            </a:r>
            <a:r>
              <a:rPr lang="en-US" altLang="zh-CN" sz="2200" dirty="0">
                <a:cs typeface="Arial" panose="020B0604020202020204" pitchFamily="34" charset="0"/>
              </a:rPr>
              <a:t>electronics</a:t>
            </a:r>
            <a:r>
              <a:rPr lang="zh-CN" altLang="en-US" sz="2200" dirty="0">
                <a:cs typeface="Arial" panose="020B0604020202020204" pitchFamily="34" charset="0"/>
              </a:rPr>
              <a:t> </a:t>
            </a:r>
            <a:r>
              <a:rPr lang="en-US" altLang="zh-CN" sz="2200" dirty="0">
                <a:cs typeface="Arial" panose="020B0604020202020204" pitchFamily="34" charset="0"/>
              </a:rPr>
              <a:t>performance</a:t>
            </a:r>
            <a:r>
              <a:rPr lang="zh-CN" altLang="en-US" sz="2200" dirty="0">
                <a:cs typeface="Arial" panose="020B0604020202020204" pitchFamily="34" charset="0"/>
              </a:rPr>
              <a:t> </a:t>
            </a:r>
            <a:r>
              <a:rPr lang="en-US" altLang="zh-CN" sz="2200" dirty="0">
                <a:cs typeface="Arial" panose="020B0604020202020204" pitchFamily="34" charset="0"/>
              </a:rPr>
              <a:t>without</a:t>
            </a:r>
            <a:r>
              <a:rPr lang="zh-CN" altLang="en-US" sz="2200" dirty="0">
                <a:cs typeface="Arial" panose="020B0604020202020204" pitchFamily="34" charset="0"/>
              </a:rPr>
              <a:t> </a:t>
            </a:r>
            <a:r>
              <a:rPr lang="en-US" altLang="zh-CN" sz="2200" dirty="0">
                <a:cs typeface="Arial" panose="020B0604020202020204" pitchFamily="34" charset="0"/>
              </a:rPr>
              <a:t>stitching</a:t>
            </a:r>
            <a:r>
              <a:rPr lang="zh-CN" altLang="en-US" sz="2200" dirty="0">
                <a:cs typeface="Arial" panose="020B0604020202020204" pitchFamily="34" charset="0"/>
              </a:rPr>
              <a:t> </a:t>
            </a:r>
            <a:endParaRPr lang="en-US" altLang="zh-CN" sz="2200" dirty="0">
              <a:cs typeface="Arial" panose="020B0604020202020204" pitchFamily="34" charset="0"/>
            </a:endParaRPr>
          </a:p>
          <a:p>
            <a:pPr lvl="1"/>
            <a:r>
              <a:rPr lang="en-US" altLang="zh-CN" sz="2200" dirty="0">
                <a:cs typeface="Arial" panose="020B0604020202020204" pitchFamily="34" charset="0"/>
              </a:rPr>
              <a:t>Expect</a:t>
            </a:r>
            <a:r>
              <a:rPr lang="zh-CN" altLang="en-US" sz="2200" dirty="0">
                <a:cs typeface="Arial" panose="020B0604020202020204" pitchFamily="34" charset="0"/>
              </a:rPr>
              <a:t> </a:t>
            </a:r>
            <a:r>
              <a:rPr lang="en-US" altLang="zh-CN" sz="2200" dirty="0">
                <a:cs typeface="Arial" panose="020B0604020202020204" pitchFamily="34" charset="0"/>
              </a:rPr>
              <a:t>to</a:t>
            </a:r>
            <a:r>
              <a:rPr lang="zh-CN" altLang="en-US" sz="2200" dirty="0">
                <a:cs typeface="Arial" panose="020B0604020202020204" pitchFamily="34" charset="0"/>
              </a:rPr>
              <a:t> </a:t>
            </a:r>
            <a:r>
              <a:rPr lang="en-US" altLang="zh-CN" sz="2200" dirty="0">
                <a:cs typeface="Arial" panose="020B0604020202020204" pitchFamily="34" charset="0"/>
              </a:rPr>
              <a:t>finalize</a:t>
            </a:r>
            <a:r>
              <a:rPr lang="zh-CN" altLang="en-US" sz="2200" dirty="0">
                <a:cs typeface="Arial" panose="020B0604020202020204" pitchFamily="34" charset="0"/>
              </a:rPr>
              <a:t> </a:t>
            </a:r>
            <a:r>
              <a:rPr lang="en-US" altLang="zh-CN" sz="2200" dirty="0">
                <a:cs typeface="Arial" panose="020B0604020202020204" pitchFamily="34" charset="0"/>
              </a:rPr>
              <a:t>the</a:t>
            </a:r>
            <a:r>
              <a:rPr lang="zh-CN" altLang="en-US" sz="2200" dirty="0">
                <a:cs typeface="Arial" panose="020B0604020202020204" pitchFamily="34" charset="0"/>
              </a:rPr>
              <a:t> </a:t>
            </a:r>
            <a:r>
              <a:rPr lang="en-US" altLang="zh-CN" sz="2200" dirty="0">
                <a:cs typeface="Arial" panose="020B0604020202020204" pitchFamily="34" charset="0"/>
              </a:rPr>
              <a:t>design</a:t>
            </a:r>
            <a:r>
              <a:rPr lang="zh-CN" altLang="en-US" sz="2200" dirty="0">
                <a:cs typeface="Arial" panose="020B0604020202020204" pitchFamily="34" charset="0"/>
              </a:rPr>
              <a:t> </a:t>
            </a:r>
            <a:r>
              <a:rPr lang="en-US" altLang="zh-CN" sz="2200" dirty="0">
                <a:cs typeface="Arial" panose="020B0604020202020204" pitchFamily="34" charset="0"/>
              </a:rPr>
              <a:t>by</a:t>
            </a:r>
            <a:r>
              <a:rPr lang="zh-CN" altLang="en-US" sz="2200" dirty="0">
                <a:cs typeface="Arial" panose="020B0604020202020204" pitchFamily="34" charset="0"/>
              </a:rPr>
              <a:t> </a:t>
            </a:r>
            <a:r>
              <a:rPr lang="en-US" altLang="zh-CN" sz="2200" dirty="0">
                <a:cs typeface="Arial" panose="020B0604020202020204" pitchFamily="34" charset="0"/>
              </a:rPr>
              <a:t>the</a:t>
            </a:r>
            <a:r>
              <a:rPr lang="zh-CN" altLang="en-US" sz="2200" dirty="0">
                <a:cs typeface="Arial" panose="020B0604020202020204" pitchFamily="34" charset="0"/>
              </a:rPr>
              <a:t> </a:t>
            </a:r>
            <a:r>
              <a:rPr lang="en-US" altLang="zh-CN" sz="2200" dirty="0">
                <a:cs typeface="Arial" panose="020B0604020202020204" pitchFamily="34" charset="0"/>
              </a:rPr>
              <a:t>end</a:t>
            </a:r>
            <a:r>
              <a:rPr lang="zh-CN" altLang="en-US" sz="2200" dirty="0">
                <a:cs typeface="Arial" panose="020B0604020202020204" pitchFamily="34" charset="0"/>
              </a:rPr>
              <a:t> </a:t>
            </a:r>
            <a:r>
              <a:rPr lang="en-US" altLang="zh-CN" sz="2200" dirty="0">
                <a:cs typeface="Arial" panose="020B0604020202020204" pitchFamily="34" charset="0"/>
              </a:rPr>
              <a:t>of</a:t>
            </a:r>
            <a:r>
              <a:rPr lang="zh-CN" altLang="en-US" sz="2200" dirty="0">
                <a:cs typeface="Arial" panose="020B0604020202020204" pitchFamily="34" charset="0"/>
              </a:rPr>
              <a:t> </a:t>
            </a:r>
            <a:r>
              <a:rPr lang="en-US" altLang="zh-CN" sz="2200" dirty="0">
                <a:cs typeface="Arial" panose="020B0604020202020204" pitchFamily="34" charset="0"/>
              </a:rPr>
              <a:t>2026</a:t>
            </a:r>
            <a:endParaRPr lang="en-US" altLang="zh-CN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600" dirty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zh-CN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dirty="0">
                <a:latin typeface="Arial" panose="020B0604020202020204" pitchFamily="34" charset="0"/>
                <a:cs typeface="Arial" panose="020B0604020202020204" pitchFamily="34" charset="0"/>
              </a:rPr>
              <a:t>together</a:t>
            </a:r>
            <a:r>
              <a:rPr lang="zh-CN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dirty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zh-CN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dirty="0">
                <a:latin typeface="Arial" panose="020B0604020202020204" pitchFamily="34" charset="0"/>
                <a:cs typeface="Arial" panose="020B0604020202020204" pitchFamily="34" charset="0"/>
              </a:rPr>
              <a:t>mechanics</a:t>
            </a:r>
            <a:r>
              <a:rPr lang="zh-CN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dirty="0">
                <a:latin typeface="Arial" panose="020B0604020202020204" pitchFamily="34" charset="0"/>
                <a:cs typeface="Arial" panose="020B0604020202020204" pitchFamily="34" charset="0"/>
              </a:rPr>
              <a:t>group</a:t>
            </a:r>
            <a:r>
              <a:rPr lang="zh-CN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zh-CN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dirty="0">
                <a:latin typeface="Arial" panose="020B0604020202020204" pitchFamily="34" charset="0"/>
                <a:cs typeface="Arial" panose="020B0604020202020204" pitchFamily="34" charset="0"/>
              </a:rPr>
              <a:t>thermal</a:t>
            </a:r>
            <a:r>
              <a:rPr lang="zh-CN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dirty="0">
                <a:latin typeface="Arial" panose="020B0604020202020204" pitchFamily="34" charset="0"/>
                <a:cs typeface="Arial" panose="020B0604020202020204" pitchFamily="34" charset="0"/>
              </a:rPr>
              <a:t>mockup</a:t>
            </a:r>
            <a:r>
              <a:rPr lang="zh-CN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Test</a:t>
            </a:r>
            <a:r>
              <a:rPr lang="zh-CN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air</a:t>
            </a:r>
            <a:r>
              <a:rPr lang="zh-CN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cooling</a:t>
            </a:r>
            <a:r>
              <a:rPr lang="zh-CN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zh-CN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zh-CN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vibration</a:t>
            </a:r>
            <a:r>
              <a:rPr lang="zh-CN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600" dirty="0">
                <a:latin typeface="Arial" panose="020B0604020202020204" pitchFamily="34" charset="0"/>
                <a:cs typeface="Arial" panose="020B0604020202020204" pitchFamily="34" charset="0"/>
              </a:rPr>
              <a:t>Longer</a:t>
            </a:r>
            <a:r>
              <a:rPr lang="zh-CN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dirty="0">
                <a:latin typeface="Arial" panose="020B0604020202020204" pitchFamily="34" charset="0"/>
                <a:cs typeface="Arial" panose="020B0604020202020204" pitchFamily="34" charset="0"/>
              </a:rPr>
              <a:t>term:</a:t>
            </a:r>
            <a:r>
              <a:rPr lang="zh-CN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dirty="0">
                <a:latin typeface="Arial" panose="020B0604020202020204" pitchFamily="34" charset="0"/>
                <a:cs typeface="Arial" panose="020B0604020202020204" pitchFamily="34" charset="0"/>
              </a:rPr>
              <a:t>Explore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dirty="0">
                <a:latin typeface="Arial" panose="020B0604020202020204" pitchFamily="34" charset="0"/>
                <a:cs typeface="Arial" panose="020B0604020202020204" pitchFamily="34" charset="0"/>
              </a:rPr>
              <a:t>CIS</a:t>
            </a:r>
            <a:r>
              <a:rPr lang="zh-CN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stitching MAPSs</a:t>
            </a:r>
            <a:r>
              <a:rPr lang="zh-CN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dirty="0">
                <a:latin typeface="Arial" panose="020B0604020202020204" pitchFamily="34" charset="0"/>
                <a:cs typeface="Arial" panose="020B0604020202020204" pitchFamily="34" charset="0"/>
              </a:rPr>
              <a:t>sensor</a:t>
            </a:r>
            <a:r>
              <a:rPr lang="zh-CN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dirty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zh-CN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HC90L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90nm</a:t>
            </a:r>
          </a:p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Final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goal: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Built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prototype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close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ref-TDR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effectLst/>
              <a:latin typeface="Helvetica" pitchFamily="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5419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0057A5F-6D9C-514C-BCD7-C613FE0C82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36" y="1125586"/>
            <a:ext cx="11975467" cy="4840303"/>
          </a:xfrm>
        </p:spPr>
        <p:txBody>
          <a:bodyPr/>
          <a:lstStyle/>
          <a:p>
            <a:r>
              <a:rPr lang="en-US" altLang="zh-CN" dirty="0"/>
              <a:t>Discussion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cooling</a:t>
            </a:r>
            <a:r>
              <a:rPr lang="zh-CN" altLang="en-US" dirty="0"/>
              <a:t> </a:t>
            </a:r>
            <a:r>
              <a:rPr lang="en-US" altLang="zh-CN" dirty="0"/>
              <a:t>mockup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vertex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Current</a:t>
            </a:r>
            <a:r>
              <a:rPr lang="zh-CN" altLang="en-US" dirty="0"/>
              <a:t> </a:t>
            </a:r>
            <a:r>
              <a:rPr lang="en-US" altLang="zh-CN" dirty="0"/>
              <a:t>plan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flex</a:t>
            </a:r>
            <a:r>
              <a:rPr lang="zh-CN" altLang="en-US" dirty="0"/>
              <a:t> </a:t>
            </a:r>
            <a:r>
              <a:rPr lang="en-US" altLang="zh-CN" dirty="0"/>
              <a:t>PCB,</a:t>
            </a:r>
            <a:r>
              <a:rPr lang="zh-CN" altLang="en-US" dirty="0"/>
              <a:t> </a:t>
            </a:r>
            <a:r>
              <a:rPr lang="en-US" altLang="zh-CN" dirty="0"/>
              <a:t>will</a:t>
            </a:r>
            <a:r>
              <a:rPr lang="zh-CN" altLang="en-US" dirty="0"/>
              <a:t> </a:t>
            </a:r>
            <a:r>
              <a:rPr lang="en-US" altLang="zh-CN" dirty="0"/>
              <a:t>likely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switch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silicon</a:t>
            </a:r>
            <a:r>
              <a:rPr lang="zh-CN" altLang="en-US" dirty="0"/>
              <a:t> </a:t>
            </a:r>
            <a:r>
              <a:rPr lang="en-US" altLang="zh-CN" dirty="0"/>
              <a:t>heater</a:t>
            </a:r>
            <a:r>
              <a:rPr lang="zh-CN" altLang="en-US" dirty="0"/>
              <a:t> </a:t>
            </a:r>
            <a:r>
              <a:rPr lang="en-US" altLang="zh-CN" dirty="0"/>
              <a:t>(</a:t>
            </a:r>
            <a:r>
              <a:rPr lang="en-US" altLang="zh-CN" dirty="0" err="1"/>
              <a:t>Yiming’s</a:t>
            </a:r>
            <a:r>
              <a:rPr lang="zh-CN" altLang="en-US" dirty="0"/>
              <a:t> </a:t>
            </a:r>
            <a:r>
              <a:rPr lang="en-US" altLang="zh-CN" dirty="0"/>
              <a:t>talk)</a:t>
            </a:r>
          </a:p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  <a:r>
              <a:rPr lang="zh-CN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  <a:r>
              <a:rPr lang="zh-CN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proposing</a:t>
            </a:r>
            <a:r>
              <a:rPr lang="zh-CN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HC90L</a:t>
            </a:r>
            <a:r>
              <a:rPr lang="zh-CN" altLang="en-US" dirty="0"/>
              <a:t> </a:t>
            </a:r>
            <a:r>
              <a:rPr lang="en-US" altLang="zh-CN" dirty="0"/>
              <a:t>technology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DRD3</a:t>
            </a:r>
          </a:p>
          <a:p>
            <a:r>
              <a:rPr lang="en-US" altLang="zh-CN" dirty="0"/>
              <a:t>Cabling</a:t>
            </a:r>
            <a:r>
              <a:rPr lang="zh-CN" altLang="en-US" dirty="0"/>
              <a:t> </a:t>
            </a:r>
            <a:r>
              <a:rPr lang="en-US" altLang="zh-CN" dirty="0"/>
              <a:t>may</a:t>
            </a:r>
            <a:r>
              <a:rPr lang="zh-CN" altLang="en-US" dirty="0"/>
              <a:t> </a:t>
            </a:r>
            <a:r>
              <a:rPr lang="en-US" altLang="zh-CN" dirty="0"/>
              <a:t>learn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Mu3E</a:t>
            </a:r>
            <a:r>
              <a:rPr lang="zh-CN" altLang="en-US" dirty="0"/>
              <a:t> </a:t>
            </a:r>
            <a:r>
              <a:rPr lang="en-US" altLang="zh-CN" dirty="0"/>
              <a:t>vertex</a:t>
            </a:r>
            <a:r>
              <a:rPr lang="zh-CN" altLang="en-US" dirty="0"/>
              <a:t> </a:t>
            </a:r>
            <a:r>
              <a:rPr lang="en-US" altLang="zh-CN" dirty="0"/>
              <a:t>prototype</a:t>
            </a:r>
            <a:r>
              <a:rPr lang="zh-CN" altLang="en-US" dirty="0"/>
              <a:t> </a:t>
            </a:r>
            <a:endParaRPr lang="en-US" altLang="zh-CN" dirty="0"/>
          </a:p>
          <a:p>
            <a:pPr marL="457200" lvl="1" indent="0">
              <a:buNone/>
            </a:pPr>
            <a:endParaRPr lang="en-C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C01FE19-842A-E84A-B8E8-039730844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Vertex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-US" altLang="zh-CN" dirty="0"/>
              <a:t>discussion</a:t>
            </a:r>
            <a:r>
              <a:rPr lang="zh-CN" altLang="en-US" dirty="0"/>
              <a:t>  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36AF16-C05C-584A-A32B-789E17829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6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EF83FC-313B-8C4B-8A0E-19C2FE4C6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112" y="3204601"/>
            <a:ext cx="4910336" cy="3151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103FA5-254D-F540-84AA-5A5B71D8C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636" y="3420317"/>
            <a:ext cx="5673363" cy="297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229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4398899-2708-BA4B-9F3A-9D5E932DF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994" y="1008848"/>
            <a:ext cx="10972800" cy="4840303"/>
          </a:xfrm>
        </p:spPr>
        <p:txBody>
          <a:bodyPr/>
          <a:lstStyle/>
          <a:p>
            <a:r>
              <a:rPr lang="en-US" altLang="zh-CN" dirty="0"/>
              <a:t>ITK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development</a:t>
            </a:r>
            <a:r>
              <a:rPr lang="zh-CN" altLang="en-US" dirty="0"/>
              <a:t> </a:t>
            </a:r>
            <a:r>
              <a:rPr lang="en-US" altLang="zh-CN" dirty="0"/>
              <a:t>plan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 err="1"/>
              <a:t>Yiming</a:t>
            </a:r>
            <a:r>
              <a:rPr lang="zh-CN" altLang="en-US" dirty="0"/>
              <a:t> </a:t>
            </a:r>
            <a:r>
              <a:rPr lang="en-US" altLang="zh-CN" dirty="0"/>
              <a:t>well</a:t>
            </a:r>
            <a:r>
              <a:rPr lang="zh-CN" altLang="en-US" dirty="0"/>
              <a:t> </a:t>
            </a:r>
            <a:r>
              <a:rPr lang="en-US" altLang="zh-CN" dirty="0"/>
              <a:t>received.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Gregor</a:t>
            </a:r>
            <a:r>
              <a:rPr lang="zh-CN" altLang="en-US" dirty="0"/>
              <a:t> </a:t>
            </a:r>
            <a:r>
              <a:rPr lang="en-US" altLang="zh-CN" dirty="0"/>
              <a:t>asked</a:t>
            </a:r>
            <a:r>
              <a:rPr lang="zh-CN" altLang="en-US" dirty="0"/>
              <a:t> </a:t>
            </a:r>
            <a:r>
              <a:rPr lang="en-US" altLang="zh-CN" dirty="0"/>
              <a:t>us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finish</a:t>
            </a:r>
            <a:r>
              <a:rPr lang="zh-CN" altLang="en-US" dirty="0"/>
              <a:t> </a:t>
            </a:r>
            <a:r>
              <a:rPr lang="en-US" altLang="zh-CN" dirty="0"/>
              <a:t>DRD3</a:t>
            </a:r>
            <a:r>
              <a:rPr lang="zh-CN" altLang="en-US" dirty="0"/>
              <a:t> </a:t>
            </a:r>
            <a:r>
              <a:rPr lang="en-US" altLang="zh-CN" dirty="0"/>
              <a:t>proposal</a:t>
            </a:r>
            <a:endParaRPr lang="en-C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1920CA5-9AA7-A947-858A-1CA7FD699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CEPC</a:t>
            </a:r>
            <a:r>
              <a:rPr lang="zh-CN" altLang="en-US" dirty="0"/>
              <a:t> </a:t>
            </a:r>
            <a:r>
              <a:rPr lang="en-US" altLang="zh-CN" dirty="0"/>
              <a:t>Inner</a:t>
            </a:r>
            <a:r>
              <a:rPr lang="zh-CN" altLang="en-US" dirty="0"/>
              <a:t> </a:t>
            </a:r>
            <a:r>
              <a:rPr lang="en-US" altLang="zh-CN" dirty="0"/>
              <a:t>tracker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5C13E0-F48D-3547-B3CA-C618019A4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7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7ED483-67AD-D142-9DB3-8AECF9B00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994" y="2111232"/>
            <a:ext cx="9772416" cy="458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5051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4ADDCD8-87BB-8A4F-89EF-CC58752E8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285" y="1017142"/>
            <a:ext cx="10972800" cy="4840303"/>
          </a:xfrm>
        </p:spPr>
        <p:txBody>
          <a:bodyPr/>
          <a:lstStyle/>
          <a:p>
            <a:r>
              <a:rPr lang="en-US" altLang="zh-CN" dirty="0"/>
              <a:t>Collaboration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UK</a:t>
            </a:r>
            <a:r>
              <a:rPr lang="zh-CN" altLang="en-US" dirty="0"/>
              <a:t> </a:t>
            </a:r>
            <a:r>
              <a:rPr lang="en-US" altLang="zh-CN" dirty="0"/>
              <a:t>colleagues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serial</a:t>
            </a:r>
            <a:r>
              <a:rPr lang="zh-CN" altLang="en-US" dirty="0"/>
              <a:t> </a:t>
            </a:r>
            <a:r>
              <a:rPr lang="en-US" altLang="zh-CN" dirty="0"/>
              <a:t>powering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Validation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 err="1"/>
              <a:t>ATLASPix</a:t>
            </a:r>
            <a:r>
              <a:rPr lang="zh-CN" altLang="en-US" dirty="0"/>
              <a:t> </a:t>
            </a:r>
            <a:r>
              <a:rPr lang="en-US" altLang="zh-CN" dirty="0"/>
              <a:t>setup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6BA0C9-E8C5-9042-AD7F-AD5BA15BC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Serial</a:t>
            </a:r>
            <a:r>
              <a:rPr lang="zh-CN" altLang="en-US" dirty="0"/>
              <a:t> </a:t>
            </a:r>
            <a:r>
              <a:rPr lang="en-US" altLang="zh-CN" dirty="0"/>
              <a:t>powering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tracker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D665C9-8222-5047-873D-F765CABDD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8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EE673E-6D09-594F-B694-3177086DE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0" y="2090878"/>
            <a:ext cx="8565852" cy="40108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9D2D7E-2584-AF45-928B-C602CD0F1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4312" y="2230422"/>
            <a:ext cx="3087347" cy="401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970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E86D2A3-2F86-B24E-BCAB-485A895FA5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8" y="927167"/>
            <a:ext cx="12528288" cy="4840303"/>
          </a:xfrm>
        </p:spPr>
        <p:txBody>
          <a:bodyPr/>
          <a:lstStyle/>
          <a:p>
            <a:r>
              <a:rPr lang="en-US" altLang="zh-CN" sz="2200" dirty="0"/>
              <a:t>Gregor’s</a:t>
            </a:r>
            <a:r>
              <a:rPr lang="zh-CN" altLang="en-US" sz="2200" dirty="0"/>
              <a:t> </a:t>
            </a:r>
            <a:r>
              <a:rPr lang="en-US" altLang="zh-CN" sz="2200" dirty="0"/>
              <a:t>comments:</a:t>
            </a:r>
            <a:r>
              <a:rPr lang="zh-CN" altLang="en-US" sz="2200" dirty="0"/>
              <a:t> </a:t>
            </a:r>
            <a:endParaRPr lang="en-US" altLang="zh-CN" sz="2200" dirty="0"/>
          </a:p>
          <a:p>
            <a:pPr lvl="1"/>
            <a:r>
              <a:rPr lang="en-US" altLang="zh-CN" sz="2200" dirty="0"/>
              <a:t>Suggest</a:t>
            </a:r>
            <a:r>
              <a:rPr lang="zh-CN" altLang="en-US" sz="2200" dirty="0"/>
              <a:t> </a:t>
            </a:r>
            <a:r>
              <a:rPr lang="en-US" altLang="zh-CN" sz="2200" dirty="0"/>
              <a:t>to</a:t>
            </a:r>
            <a:r>
              <a:rPr lang="zh-CN" altLang="en-US" sz="2200" dirty="0"/>
              <a:t> </a:t>
            </a:r>
            <a:r>
              <a:rPr lang="en-US" altLang="zh-CN" sz="2200" dirty="0"/>
              <a:t>share</a:t>
            </a:r>
            <a:r>
              <a:rPr lang="zh-CN" altLang="en-US" sz="2200" dirty="0"/>
              <a:t> </a:t>
            </a:r>
            <a:r>
              <a:rPr lang="en-US" altLang="zh-CN" sz="2200" dirty="0"/>
              <a:t>with</a:t>
            </a:r>
            <a:r>
              <a:rPr lang="zh-CN" altLang="en-US" sz="2200" dirty="0"/>
              <a:t> </a:t>
            </a:r>
            <a:r>
              <a:rPr lang="en-US" altLang="zh-CN" sz="2200" dirty="0"/>
              <a:t>more</a:t>
            </a:r>
            <a:r>
              <a:rPr lang="zh-CN" altLang="en-US" sz="2200" dirty="0"/>
              <a:t> </a:t>
            </a:r>
            <a:r>
              <a:rPr lang="en-US" altLang="zh-CN" sz="2200" dirty="0"/>
              <a:t>groups</a:t>
            </a:r>
            <a:r>
              <a:rPr lang="zh-CN" altLang="en-US" sz="2200" dirty="0"/>
              <a:t> </a:t>
            </a:r>
            <a:r>
              <a:rPr lang="en-US" altLang="zh-CN" sz="2200" dirty="0"/>
              <a:t>for</a:t>
            </a:r>
            <a:r>
              <a:rPr lang="zh-CN" altLang="en-US" sz="2200" dirty="0"/>
              <a:t> </a:t>
            </a:r>
            <a:r>
              <a:rPr lang="en-US" altLang="zh-CN" sz="2200" dirty="0"/>
              <a:t>testing.</a:t>
            </a:r>
            <a:r>
              <a:rPr lang="zh-CN" altLang="en-US" sz="2200" dirty="0"/>
              <a:t> </a:t>
            </a:r>
            <a:endParaRPr lang="en-US" altLang="zh-CN" sz="2200" dirty="0"/>
          </a:p>
          <a:p>
            <a:pPr lvl="1"/>
            <a:r>
              <a:rPr lang="en-US" altLang="zh-CN" sz="2200" dirty="0"/>
              <a:t>More</a:t>
            </a:r>
            <a:r>
              <a:rPr lang="zh-CN" altLang="en-US" sz="2200" dirty="0"/>
              <a:t> </a:t>
            </a:r>
            <a:r>
              <a:rPr lang="en-US" altLang="zh-CN" sz="2200" dirty="0"/>
              <a:t>groups</a:t>
            </a:r>
            <a:r>
              <a:rPr lang="zh-CN" altLang="en-US" sz="2200" dirty="0"/>
              <a:t> </a:t>
            </a:r>
            <a:r>
              <a:rPr lang="en-US" altLang="zh-CN" sz="2200" dirty="0"/>
              <a:t>can</a:t>
            </a:r>
            <a:r>
              <a:rPr lang="zh-CN" altLang="en-US" sz="2200" dirty="0"/>
              <a:t> </a:t>
            </a:r>
            <a:r>
              <a:rPr lang="en-US" altLang="zh-CN" sz="2200" dirty="0"/>
              <a:t>cross</a:t>
            </a:r>
            <a:r>
              <a:rPr lang="zh-CN" altLang="en-US" sz="2200" dirty="0"/>
              <a:t> </a:t>
            </a:r>
            <a:r>
              <a:rPr lang="en-US" altLang="zh-CN" sz="2200" dirty="0"/>
              <a:t>check</a:t>
            </a:r>
            <a:r>
              <a:rPr lang="zh-CN" altLang="en-US" sz="2200" dirty="0"/>
              <a:t> </a:t>
            </a:r>
            <a:r>
              <a:rPr lang="en-US" altLang="zh-CN" sz="2200" dirty="0"/>
              <a:t>each</a:t>
            </a:r>
            <a:r>
              <a:rPr lang="zh-CN" altLang="en-US" sz="2200" dirty="0"/>
              <a:t> </a:t>
            </a:r>
            <a:r>
              <a:rPr lang="en-US" altLang="zh-CN" sz="2200" dirty="0"/>
              <a:t>other,</a:t>
            </a:r>
            <a:r>
              <a:rPr lang="zh-CN" altLang="en-US" sz="2200" dirty="0"/>
              <a:t> </a:t>
            </a:r>
            <a:r>
              <a:rPr lang="en-US" altLang="zh-CN" sz="2200" dirty="0"/>
              <a:t>make</a:t>
            </a:r>
            <a:r>
              <a:rPr lang="zh-CN" altLang="en-US" sz="2200" dirty="0"/>
              <a:t> </a:t>
            </a:r>
            <a:r>
              <a:rPr lang="en-US" altLang="zh-CN" sz="2200" dirty="0"/>
              <a:t>sure</a:t>
            </a:r>
            <a:r>
              <a:rPr lang="zh-CN" altLang="en-US" sz="2200" dirty="0"/>
              <a:t> </a:t>
            </a:r>
            <a:r>
              <a:rPr lang="en-US" altLang="zh-CN" sz="2200" dirty="0"/>
              <a:t>we</a:t>
            </a:r>
            <a:r>
              <a:rPr lang="zh-CN" altLang="en-US" sz="2200" dirty="0"/>
              <a:t> </a:t>
            </a:r>
            <a:r>
              <a:rPr lang="en-US" altLang="zh-CN" sz="2200" dirty="0"/>
              <a:t>understood</a:t>
            </a:r>
            <a:r>
              <a:rPr lang="zh-CN" altLang="en-US" sz="2200" dirty="0"/>
              <a:t> </a:t>
            </a:r>
            <a:r>
              <a:rPr lang="en-US" altLang="zh-CN" sz="2200" dirty="0"/>
              <a:t>sensors.</a:t>
            </a:r>
          </a:p>
          <a:p>
            <a:pPr lvl="1"/>
            <a:r>
              <a:rPr lang="en-US" altLang="zh-CN" sz="2200" dirty="0"/>
              <a:t>Take</a:t>
            </a:r>
            <a:r>
              <a:rPr lang="zh-CN" altLang="en-US" sz="2200" dirty="0"/>
              <a:t> </a:t>
            </a:r>
            <a:r>
              <a:rPr lang="en-US" altLang="zh-CN" sz="2200" dirty="0"/>
              <a:t>times</a:t>
            </a:r>
            <a:r>
              <a:rPr lang="zh-CN" altLang="en-US" sz="2200" dirty="0"/>
              <a:t> </a:t>
            </a:r>
            <a:r>
              <a:rPr lang="en-US" altLang="zh-CN" sz="2200" dirty="0"/>
              <a:t>to</a:t>
            </a:r>
            <a:r>
              <a:rPr lang="zh-CN" altLang="en-US" sz="2200" dirty="0"/>
              <a:t> </a:t>
            </a:r>
            <a:r>
              <a:rPr lang="en-US" altLang="zh-CN" sz="2200" dirty="0"/>
              <a:t>tests</a:t>
            </a:r>
            <a:r>
              <a:rPr lang="zh-CN" altLang="en-US" sz="2200" dirty="0"/>
              <a:t> </a:t>
            </a:r>
            <a:r>
              <a:rPr lang="en-US" altLang="zh-CN" sz="2200" dirty="0"/>
              <a:t>new</a:t>
            </a:r>
            <a:r>
              <a:rPr lang="zh-CN" altLang="en-US" sz="2200" dirty="0"/>
              <a:t> </a:t>
            </a:r>
            <a:r>
              <a:rPr lang="en-US" altLang="zh-CN" sz="2200" dirty="0"/>
              <a:t>AC-LGAD</a:t>
            </a:r>
            <a:r>
              <a:rPr lang="zh-CN" altLang="en-US" sz="2200" dirty="0"/>
              <a:t> </a:t>
            </a:r>
            <a:r>
              <a:rPr lang="en-US" altLang="zh-CN" sz="2200" dirty="0"/>
              <a:t>in</a:t>
            </a:r>
            <a:r>
              <a:rPr lang="zh-CN" altLang="en-US" sz="2200" dirty="0"/>
              <a:t> </a:t>
            </a:r>
            <a:r>
              <a:rPr lang="en-US" altLang="zh-CN" sz="2200" dirty="0"/>
              <a:t>details</a:t>
            </a:r>
            <a:r>
              <a:rPr lang="zh-CN" altLang="en-US" sz="2200" dirty="0"/>
              <a:t> </a:t>
            </a:r>
            <a:r>
              <a:rPr lang="en-US" altLang="zh-CN" sz="2200" dirty="0"/>
              <a:t>before</a:t>
            </a:r>
            <a:r>
              <a:rPr lang="zh-CN" altLang="en-US" sz="2200" dirty="0"/>
              <a:t> </a:t>
            </a:r>
            <a:r>
              <a:rPr lang="en-US" altLang="zh-CN" sz="2200" dirty="0"/>
              <a:t>next</a:t>
            </a:r>
            <a:r>
              <a:rPr lang="zh-CN" altLang="en-US" sz="2200" dirty="0"/>
              <a:t> </a:t>
            </a:r>
            <a:r>
              <a:rPr lang="en-US" altLang="zh-CN" sz="2200" dirty="0"/>
              <a:t>submission</a:t>
            </a:r>
            <a:r>
              <a:rPr lang="zh-CN" altLang="en-US" sz="2200" dirty="0"/>
              <a:t> </a:t>
            </a:r>
            <a:endParaRPr lang="en-US" altLang="zh-CN" sz="2200" dirty="0"/>
          </a:p>
          <a:p>
            <a:r>
              <a:rPr lang="en-US" altLang="zh-CN" sz="2200" dirty="0"/>
              <a:t>Other</a:t>
            </a:r>
            <a:r>
              <a:rPr lang="zh-CN" altLang="en-US" sz="2200" dirty="0"/>
              <a:t> </a:t>
            </a:r>
            <a:r>
              <a:rPr lang="en-US" altLang="zh-CN" sz="2200" dirty="0"/>
              <a:t>suggestion</a:t>
            </a:r>
            <a:r>
              <a:rPr lang="zh-CN" altLang="en-US" sz="2200" dirty="0"/>
              <a:t> </a:t>
            </a:r>
            <a:endParaRPr lang="en-US" altLang="zh-CN" sz="2200" dirty="0"/>
          </a:p>
          <a:p>
            <a:pPr lvl="1"/>
            <a:r>
              <a:rPr lang="en-US" altLang="zh-CN" sz="1800" dirty="0"/>
              <a:t>Use</a:t>
            </a:r>
            <a:r>
              <a:rPr lang="zh-CN" altLang="en-US" sz="1800" dirty="0"/>
              <a:t> </a:t>
            </a:r>
            <a:r>
              <a:rPr lang="en-US" altLang="zh-CN" sz="1800" dirty="0"/>
              <a:t>stitching</a:t>
            </a:r>
            <a:r>
              <a:rPr lang="zh-CN" altLang="en-US" sz="1800" dirty="0"/>
              <a:t> </a:t>
            </a:r>
            <a:r>
              <a:rPr lang="en-US" altLang="zh-CN" sz="1800" dirty="0"/>
              <a:t>to</a:t>
            </a:r>
            <a:r>
              <a:rPr lang="zh-CN" altLang="en-US" sz="1800" dirty="0"/>
              <a:t> </a:t>
            </a:r>
            <a:r>
              <a:rPr lang="en-US" altLang="zh-CN" sz="1800" dirty="0"/>
              <a:t>make</a:t>
            </a:r>
            <a:r>
              <a:rPr lang="zh-CN" altLang="en-US" sz="1800" dirty="0"/>
              <a:t> </a:t>
            </a:r>
            <a:r>
              <a:rPr lang="en-US" altLang="zh-CN" sz="1800" dirty="0"/>
              <a:t>longer</a:t>
            </a:r>
            <a:r>
              <a:rPr lang="zh-CN" altLang="en-US" sz="1800" dirty="0"/>
              <a:t> </a:t>
            </a:r>
            <a:r>
              <a:rPr lang="en-US" altLang="zh-CN" sz="1800" dirty="0"/>
              <a:t>strip</a:t>
            </a:r>
            <a:r>
              <a:rPr lang="zh-CN" altLang="en-US" sz="1800" dirty="0"/>
              <a:t> </a:t>
            </a:r>
            <a:r>
              <a:rPr lang="en-US" altLang="zh-CN" sz="1800" dirty="0"/>
              <a:t>(</a:t>
            </a:r>
            <a:r>
              <a:rPr lang="zh-CN" altLang="en-US" sz="1800" dirty="0"/>
              <a:t> </a:t>
            </a:r>
            <a:r>
              <a:rPr lang="en-US" altLang="zh-CN" sz="1800" dirty="0"/>
              <a:t>10cm</a:t>
            </a:r>
            <a:r>
              <a:rPr lang="zh-CN" altLang="en-US" sz="1800" dirty="0"/>
              <a:t> </a:t>
            </a:r>
            <a:r>
              <a:rPr lang="en-US" altLang="zh-CN" sz="1800" dirty="0"/>
              <a:t>)</a:t>
            </a:r>
            <a:r>
              <a:rPr lang="zh-CN" altLang="en-US" sz="1800" dirty="0"/>
              <a:t> </a:t>
            </a:r>
            <a:endParaRPr lang="en-US" altLang="zh-CN" sz="1800" dirty="0"/>
          </a:p>
          <a:p>
            <a:pPr marL="457200" lvl="1" indent="0">
              <a:buNone/>
            </a:pPr>
            <a:endParaRPr lang="en-C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D15DA3-C955-C442-94C1-574B26D34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CEPC</a:t>
            </a:r>
            <a:r>
              <a:rPr lang="zh-CN" altLang="en-US" dirty="0"/>
              <a:t> </a:t>
            </a:r>
            <a:r>
              <a:rPr lang="en-US" altLang="zh-CN" dirty="0"/>
              <a:t>OTK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F3D801-2EE0-C84B-9C3D-D5D77482D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9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2CD09A-45F3-D144-AA3C-E46BEA008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36" y="3760669"/>
            <a:ext cx="5704693" cy="29264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5535D6-2D86-1748-85F1-0640ADAEB8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7189" y="3605070"/>
            <a:ext cx="6394811" cy="30820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DC3F12-2C3E-A349-A983-7BC636DADD19}"/>
              </a:ext>
            </a:extLst>
          </p:cNvPr>
          <p:cNvSpPr txBox="1"/>
          <p:nvPr/>
        </p:nvSpPr>
        <p:spPr>
          <a:xfrm>
            <a:off x="9696400" y="402236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Mei</a:t>
            </a:r>
            <a:r>
              <a:rPr lang="zh-CN" altLang="en-US" dirty="0"/>
              <a:t> </a:t>
            </a:r>
            <a:r>
              <a:rPr lang="en-US" altLang="zh-CN" dirty="0"/>
              <a:t>Zhao’s</a:t>
            </a:r>
            <a:r>
              <a:rPr lang="zh-CN" altLang="en-US" dirty="0"/>
              <a:t> </a:t>
            </a:r>
            <a:r>
              <a:rPr lang="en-US" altLang="zh-CN" dirty="0"/>
              <a:t>talk</a:t>
            </a:r>
          </a:p>
        </p:txBody>
      </p:sp>
    </p:spTree>
    <p:extLst>
      <p:ext uri="{BB962C8B-B14F-4D97-AF65-F5344CB8AC3E}">
        <p14:creationId xmlns:p14="http://schemas.microsoft.com/office/powerpoint/2010/main" val="41536535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46812</TotalTime>
  <Words>739</Words>
  <Application>Microsoft Macintosh PowerPoint</Application>
  <PresentationFormat>Widescreen</PresentationFormat>
  <Paragraphs>177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Colobri</vt:lpstr>
      <vt:lpstr>等线</vt:lpstr>
      <vt:lpstr>微软雅黑</vt:lpstr>
      <vt:lpstr>Arial</vt:lpstr>
      <vt:lpstr>Arial Black</vt:lpstr>
      <vt:lpstr>Bauhaus 93</vt:lpstr>
      <vt:lpstr>Calibri</vt:lpstr>
      <vt:lpstr>Helvetica</vt:lpstr>
      <vt:lpstr>Times New Roman</vt:lpstr>
      <vt:lpstr>Verdana</vt:lpstr>
      <vt:lpstr>Wingdings</vt:lpstr>
      <vt:lpstr>Office 主题</vt:lpstr>
      <vt:lpstr>PowerPoint Presentation</vt:lpstr>
      <vt:lpstr>Paths of present silicon sensor R&amp;D </vt:lpstr>
      <vt:lpstr>PowerPoint Presentation</vt:lpstr>
      <vt:lpstr>Vertex detector for Mu3E</vt:lpstr>
      <vt:lpstr>PowerPoint Presentation</vt:lpstr>
      <vt:lpstr>Vertex detector discussion  </vt:lpstr>
      <vt:lpstr>CEPC Inner tracker </vt:lpstr>
      <vt:lpstr>Serial powering for tracker </vt:lpstr>
      <vt:lpstr>CEPC OTK </vt:lpstr>
      <vt:lpstr>CMOS-LGAD development</vt:lpstr>
      <vt:lpstr>CEPC TPC</vt:lpstr>
      <vt:lpstr>IBF for CEPC TPC</vt:lpstr>
      <vt:lpstr>CERN Beam test for drift chamber in 2026 </vt:lpstr>
      <vt:lpstr>Summary </vt:lpstr>
      <vt:lpstr>Backup </vt:lpstr>
      <vt:lpstr>technology for next R &amp; D of CEPC vertex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Microsoft Office User</cp:lastModifiedBy>
  <cp:revision>2248</cp:revision>
  <cp:lastPrinted>2022-11-06T05:19:21Z</cp:lastPrinted>
  <dcterms:created xsi:type="dcterms:W3CDTF">2012-09-04T11:33:36Z</dcterms:created>
  <dcterms:modified xsi:type="dcterms:W3CDTF">2026-04-22T06:50:12Z</dcterms:modified>
</cp:coreProperties>
</file>