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sldIdLst>
    <p:sldId id="39083" r:id="rId2"/>
    <p:sldId id="39150" r:id="rId3"/>
    <p:sldId id="39163" r:id="rId4"/>
    <p:sldId id="39166" r:id="rId5"/>
    <p:sldId id="39187" r:id="rId6"/>
    <p:sldId id="39188" r:id="rId7"/>
    <p:sldId id="39164" r:id="rId8"/>
    <p:sldId id="39186" r:id="rId9"/>
    <p:sldId id="39167" r:id="rId10"/>
    <p:sldId id="39170" r:id="rId11"/>
    <p:sldId id="39171" r:id="rId12"/>
    <p:sldId id="39173" r:id="rId13"/>
    <p:sldId id="39172" r:id="rId14"/>
    <p:sldId id="39174" r:id="rId15"/>
    <p:sldId id="39175" r:id="rId16"/>
    <p:sldId id="39176" r:id="rId17"/>
    <p:sldId id="39177" r:id="rId18"/>
    <p:sldId id="39178" r:id="rId19"/>
    <p:sldId id="39179" r:id="rId20"/>
    <p:sldId id="39189" r:id="rId21"/>
    <p:sldId id="39190" r:id="rId22"/>
    <p:sldId id="39191" r:id="rId23"/>
    <p:sldId id="39192" r:id="rId24"/>
    <p:sldId id="39205" r:id="rId25"/>
    <p:sldId id="39193" r:id="rId26"/>
    <p:sldId id="39194" r:id="rId27"/>
    <p:sldId id="39195" r:id="rId28"/>
    <p:sldId id="39196" r:id="rId29"/>
    <p:sldId id="39197" r:id="rId30"/>
    <p:sldId id="39198" r:id="rId31"/>
    <p:sldId id="39199" r:id="rId32"/>
    <p:sldId id="39200" r:id="rId33"/>
    <p:sldId id="39201" r:id="rId34"/>
    <p:sldId id="39202" r:id="rId35"/>
    <p:sldId id="39203" r:id="rId36"/>
    <p:sldId id="39204" r:id="rId37"/>
    <p:sldId id="39093" r:id="rId38"/>
    <p:sldId id="39181" r:id="rId39"/>
    <p:sldId id="39182" r:id="rId40"/>
    <p:sldId id="39158" r:id="rId4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st" id="{3FA1B27B-5C78-4EA6-BB0A-7CF5F8C15511}">
          <p14:sldIdLst>
            <p14:sldId id="39083"/>
            <p14:sldId id="39150"/>
            <p14:sldId id="39163"/>
            <p14:sldId id="39166"/>
            <p14:sldId id="39187"/>
            <p14:sldId id="39188"/>
            <p14:sldId id="39164"/>
            <p14:sldId id="39186"/>
            <p14:sldId id="39167"/>
            <p14:sldId id="39170"/>
            <p14:sldId id="39171"/>
            <p14:sldId id="39173"/>
            <p14:sldId id="39172"/>
            <p14:sldId id="39174"/>
            <p14:sldId id="39175"/>
            <p14:sldId id="39176"/>
            <p14:sldId id="39177"/>
            <p14:sldId id="39178"/>
            <p14:sldId id="39179"/>
            <p14:sldId id="39189"/>
            <p14:sldId id="39190"/>
            <p14:sldId id="39191"/>
            <p14:sldId id="39192"/>
            <p14:sldId id="39205"/>
            <p14:sldId id="39193"/>
            <p14:sldId id="39194"/>
            <p14:sldId id="39195"/>
            <p14:sldId id="39196"/>
            <p14:sldId id="39197"/>
            <p14:sldId id="39198"/>
            <p14:sldId id="39199"/>
            <p14:sldId id="39200"/>
            <p14:sldId id="39201"/>
            <p14:sldId id="39202"/>
            <p14:sldId id="39203"/>
            <p14:sldId id="39204"/>
            <p14:sldId id="39093"/>
            <p14:sldId id="39181"/>
            <p14:sldId id="39182"/>
            <p14:sldId id="39158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75" autoAdjust="0"/>
    <p:restoredTop sz="95373" autoAdjust="0"/>
  </p:normalViewPr>
  <p:slideViewPr>
    <p:cSldViewPr snapToGrid="0">
      <p:cViewPr>
        <p:scale>
          <a:sx n="125" d="100"/>
          <a:sy n="125" d="100"/>
        </p:scale>
        <p:origin x="-4260" y="-3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87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AD63CE-490F-47E4-AAB4-BEEE1E3E39C8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7AE8C5-9FA8-468B-B33F-A58E8D69A4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1101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E8C5-9FA8-468B-B33F-A58E8D69A43E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7322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E8C5-9FA8-468B-B33F-A58E8D69A43E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33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1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fld id="{8552BE14-813A-4FFF-BF08-AB140B3FE01A}" type="datetime1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1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6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7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9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0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3BF67-32FB-4EE1-9436-35951DE6D78A}" type="datetime1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01C47-8FDE-4777-807B-5B569B5E3EF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4000" b="1" baseline="0">
                <a:solidFill>
                  <a:srgbClr val="C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1" name="内容占位符 2"/>
          <p:cNvSpPr>
            <a:spLocks noGrp="1"/>
          </p:cNvSpPr>
          <p:nvPr>
            <p:ph idx="13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800" b="0" baseline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2" name="日期占位符 3"/>
          <p:cNvSpPr txBox="1"/>
          <p:nvPr userDrawn="1"/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3ED583-47F1-4C9E-913E-9C8F8159BAED}" type="datetime1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13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4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5" name="页脚占位符 4"/>
          <p:cNvSpPr txBox="1"/>
          <p:nvPr userDrawn="1"/>
        </p:nvSpPr>
        <p:spPr>
          <a:xfrm>
            <a:off x="3586586" y="6386391"/>
            <a:ext cx="5040560" cy="3549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16" name="灯片编号占位符 5"/>
          <p:cNvSpPr txBox="1"/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rPr lang="en-US"/>
              <a:t>CEPC Detector Ref-TDR Review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3EE2761E-5B05-425D-A558-51461DC85CB5}" type="slidenum">
              <a:r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fld id="{37CD52AC-95C2-41A4-9E5D-F1392AAC56E5}" type="datetime1">
              <a:rPr lang="zh-CN" altLang="en-US" smtClean="0"/>
              <a:t>2026/4/22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9C722261-D38E-4001-B281-C47E130628D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250680" y="6483183"/>
            <a:ext cx="2700000" cy="316800"/>
          </a:xfrm>
        </p:spPr>
        <p:txBody>
          <a:bodyPr>
            <a:noAutofit/>
          </a:bodyPr>
          <a:lstStyle>
            <a:lvl1pPr>
              <a:defRPr sz="1600" b="1">
                <a:solidFill>
                  <a:srgbClr val="626D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 rot="10800000">
            <a:off x="-635" y="1271"/>
            <a:ext cx="12192635" cy="745490"/>
          </a:xfrm>
          <a:prstGeom prst="rect">
            <a:avLst/>
          </a:prstGeom>
          <a:gradFill>
            <a:gsLst>
              <a:gs pos="100000">
                <a:srgbClr val="053C80"/>
              </a:gs>
              <a:gs pos="100000">
                <a:srgbClr val="0E265A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635" y="746761"/>
            <a:ext cx="12192000" cy="78105"/>
          </a:xfrm>
          <a:prstGeom prst="rect">
            <a:avLst/>
          </a:prstGeom>
          <a:solidFill>
            <a:srgbClr val="BC8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9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800" b="1" baseline="0">
                <a:solidFill>
                  <a:schemeClr val="tx1"/>
                </a:solidFill>
                <a:latin typeface="微软雅黑" pitchFamily="34" charset="-122"/>
                <a:ea typeface="微软雅黑" panose="020B0503020204020204" pitchFamily="34" charset="-12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 b="1" baseline="0">
                <a:solidFill>
                  <a:schemeClr val="accent6"/>
                </a:solidFill>
                <a:latin typeface="微软雅黑" pitchFamily="34" charset="-122"/>
                <a:ea typeface="微软雅黑" panose="020B0503020204020204" pitchFamily="34" charset="-122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1" baseline="0">
                <a:solidFill>
                  <a:schemeClr val="tx2"/>
                </a:solidFill>
                <a:latin typeface="微软雅黑" pitchFamily="34" charset="-122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1" baseline="0">
                <a:latin typeface="微软雅黑" pitchFamily="34" charset="-122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1" baseline="0">
                <a:latin typeface="微软雅黑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08541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9C722261-D38E-4001-B281-C47E130628D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250680" y="6483183"/>
            <a:ext cx="2700000" cy="316800"/>
          </a:xfrm>
        </p:spPr>
        <p:txBody>
          <a:bodyPr>
            <a:noAutofit/>
          </a:bodyPr>
          <a:lstStyle>
            <a:lvl1pPr>
              <a:defRPr sz="1600" b="1">
                <a:solidFill>
                  <a:srgbClr val="626D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 rot="10800000">
            <a:off x="-636" y="1271"/>
            <a:ext cx="12192635" cy="1284590"/>
          </a:xfrm>
          <a:prstGeom prst="rect">
            <a:avLst/>
          </a:prstGeom>
          <a:gradFill>
            <a:gsLst>
              <a:gs pos="100000">
                <a:srgbClr val="053C80"/>
              </a:gs>
              <a:gs pos="100000">
                <a:srgbClr val="0E265A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1246807"/>
            <a:ext cx="12192000" cy="78105"/>
          </a:xfrm>
          <a:prstGeom prst="rect">
            <a:avLst/>
          </a:prstGeom>
          <a:solidFill>
            <a:srgbClr val="BC8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9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800" b="1" baseline="0">
                <a:solidFill>
                  <a:schemeClr val="tx1"/>
                </a:solidFill>
                <a:latin typeface="微软雅黑" pitchFamily="34" charset="-122"/>
                <a:ea typeface="微软雅黑" panose="020B0503020204020204" pitchFamily="34" charset="-12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 b="1" baseline="0">
                <a:solidFill>
                  <a:schemeClr val="accent6"/>
                </a:solidFill>
                <a:latin typeface="微软雅黑" pitchFamily="34" charset="-122"/>
                <a:ea typeface="微软雅黑" panose="020B0503020204020204" pitchFamily="34" charset="-122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1" baseline="0">
                <a:solidFill>
                  <a:schemeClr val="tx2"/>
                </a:solidFill>
                <a:latin typeface="微软雅黑" pitchFamily="34" charset="-122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1" baseline="0">
                <a:latin typeface="微软雅黑" pitchFamily="34" charset="-122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1" baseline="0">
                <a:latin typeface="微软雅黑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64748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6989CF-EF33-4CA6-B391-02F338339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2C6EFB7-F3BC-4218-A2ED-E33E4DDE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642B4-4FA8-446F-B61D-EC9FD0F4EBAD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9D34D15-EEA5-4397-AA61-9C8A05850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F41AAE4-C216-4813-945E-8525EDAEE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9E128-AAB9-4FDF-A798-92A277CF7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71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B122594D-A719-44EE-B4A7-53F27EBA577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 rot="10800000">
            <a:off x="10547" y="-13900"/>
            <a:ext cx="12191999" cy="951426"/>
          </a:xfrm>
          <a:prstGeom prst="rect">
            <a:avLst/>
          </a:prstGeom>
          <a:gradFill>
            <a:gsLst>
              <a:gs pos="100000">
                <a:srgbClr val="053C80"/>
              </a:gs>
              <a:gs pos="100000">
                <a:srgbClr val="0E265A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800" b="0" baseline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aseline="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aseline="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F0EDA-FAC6-4FCE-ACBA-1D7A0D9141A4}" type="datetime1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ctr">
              <a:defRPr sz="4000" b="1" baseline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b="1"/>
            </a:lvl1pPr>
          </a:lstStyle>
          <a:p>
            <a:fld id="{F15E9139-A00B-4B2A-98A6-095DC08F1345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34804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91F25-FC2A-44F9-82F3-AF1FF57DA031}" type="datetime1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01C47-8FDE-4777-807B-5B569B5E3EF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7" r:id="rId5"/>
    <p:sldLayoutId id="2147483655" r:id="rId6"/>
    <p:sldLayoutId id="2147483658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xmlns="" id="{902E60FC-9FC7-421E-BC76-673B58E63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92" y="1076675"/>
            <a:ext cx="12313444" cy="2951827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dirty="0"/>
              <a:t/>
            </a:r>
            <a:br>
              <a:rPr lang="en-US" altLang="zh-CN" sz="3600" dirty="0"/>
            </a:br>
            <a:r>
              <a:rPr lang="en-US" altLang="zh-CN" sz="4000" dirty="0" smtClean="0"/>
              <a:t>Summary and Highlights of Calorimeters</a:t>
            </a:r>
            <a:r>
              <a:rPr lang="en-US" altLang="zh-CN" sz="3200" dirty="0"/>
              <a:t/>
            </a:r>
            <a:br>
              <a:rPr lang="en-US" altLang="zh-CN" sz="3200" dirty="0"/>
            </a:br>
            <a:r>
              <a:rPr lang="en-US" altLang="zh-CN" sz="3200" dirty="0"/>
              <a:t>  </a:t>
            </a:r>
            <a:r>
              <a:rPr lang="en-US" altLang="zh-CN" sz="3200" dirty="0" smtClean="0"/>
              <a:t>in EU CEPC </a:t>
            </a:r>
            <a:r>
              <a:rPr lang="en-US" altLang="zh-CN" sz="3200" dirty="0" smtClean="0"/>
              <a:t>Workshop </a:t>
            </a:r>
            <a:br>
              <a:rPr lang="en-US" altLang="zh-CN" sz="3200" dirty="0" smtClean="0"/>
            </a:br>
            <a:r>
              <a:rPr lang="pt-BR" altLang="zh-CN" sz="1800" dirty="0"/>
              <a:t>Lisbon, Portugal, April 7-10, 2026</a:t>
            </a:r>
            <a:r>
              <a:rPr lang="zh-CN" altLang="en-US" sz="1800" dirty="0"/>
              <a:t/>
            </a:r>
            <a:br>
              <a:rPr lang="zh-CN" altLang="en-US" sz="1800" dirty="0"/>
            </a:br>
            <a:r>
              <a:rPr lang="en-US" altLang="zh-CN" sz="3600" dirty="0"/>
              <a:t/>
            </a:r>
            <a:br>
              <a:rPr lang="en-US" altLang="zh-CN" sz="3600" dirty="0"/>
            </a:br>
            <a:endParaRPr lang="zh-CN" altLang="en-US" sz="40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xmlns="" id="{17649EFE-77A4-46ED-BEF3-C7E08D9B7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1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DF7BE244-6F7E-499E-B448-D2CA4AB0DCA0}"/>
              </a:ext>
            </a:extLst>
          </p:cNvPr>
          <p:cNvSpPr txBox="1"/>
          <p:nvPr/>
        </p:nvSpPr>
        <p:spPr>
          <a:xfrm>
            <a:off x="1598379" y="3884401"/>
            <a:ext cx="9409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err="1">
                <a:latin typeface="微软雅黑" pitchFamily="34" charset="-122"/>
                <a:ea typeface="微软雅黑" pitchFamily="34" charset="-122"/>
              </a:rPr>
              <a:t>Yuekun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dirty="0" err="1">
                <a:latin typeface="微软雅黑" pitchFamily="34" charset="-122"/>
                <a:ea typeface="微软雅黑" pitchFamily="34" charset="-122"/>
              </a:rPr>
              <a:t>Heng</a:t>
            </a: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Institute of High Energy Physics, CAS</a:t>
            </a:r>
          </a:p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On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behalf of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CEPC calorimeter team</a:t>
            </a:r>
          </a:p>
        </p:txBody>
      </p:sp>
    </p:spTree>
    <p:extLst>
      <p:ext uri="{BB962C8B-B14F-4D97-AF65-F5344CB8AC3E}">
        <p14:creationId xmlns:p14="http://schemas.microsoft.com/office/powerpoint/2010/main" val="106031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0"/>
            <a:ext cx="12258675" cy="6861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491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79C59FE8-5601-4EC7-9283-1648EBE09C46}"/>
              </a:ext>
            </a:extLst>
          </p:cNvPr>
          <p:cNvSpPr/>
          <p:nvPr/>
        </p:nvSpPr>
        <p:spPr>
          <a:xfrm>
            <a:off x="311909" y="58017"/>
            <a:ext cx="1156818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4000" b="1" spc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QUANTUM </a:t>
            </a:r>
            <a:r>
              <a:rPr lang="en-US" altLang="zh-CN" sz="4000" b="1" spc="1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DOT-BASED CHROMATIC CAL  </a:t>
            </a:r>
            <a:endParaRPr lang="en-US" altLang="zh-CN" sz="4000" b="1" spc="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en-US" altLang="zh-CN" sz="4000" b="1" spc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CALORIMETRY</a:t>
            </a:r>
          </a:p>
          <a:p>
            <a:pPr algn="ctr">
              <a:spcBef>
                <a:spcPct val="0"/>
              </a:spcBef>
              <a:defRPr/>
            </a:pPr>
            <a:r>
              <a:rPr lang="en-US" altLang="zh-CN" sz="4000" b="1" spc="1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Yacine</a:t>
            </a:r>
            <a:r>
              <a:rPr lang="en-US" altLang="zh-CN" sz="4000" b="1" spc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Haddad </a:t>
            </a:r>
          </a:p>
          <a:p>
            <a:pPr algn="ctr">
              <a:spcBef>
                <a:spcPct val="0"/>
              </a:spcBef>
              <a:defRPr/>
            </a:pPr>
            <a:r>
              <a:rPr lang="en-US" altLang="zh-CN" sz="4000" b="1" spc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University of Bern, CERN, European Organization for Nuclear </a:t>
            </a:r>
            <a:r>
              <a:rPr lang="en-US" altLang="zh-CN" sz="4000" b="1" spc="1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Researc</a:t>
            </a:r>
            <a:r>
              <a:rPr lang="en-US" altLang="zh-CN" sz="4000" b="1" spc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  </a:t>
            </a:r>
          </a:p>
          <a:p>
            <a:pPr algn="ctr">
              <a:spcBef>
                <a:spcPct val="0"/>
              </a:spcBef>
              <a:defRPr/>
            </a:pPr>
            <a:r>
              <a:rPr lang="en-US" altLang="zh-CN" sz="4000" b="1" spc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CHROMATIC  </a:t>
            </a:r>
          </a:p>
          <a:p>
            <a:pPr algn="ctr">
              <a:spcBef>
                <a:spcPct val="0"/>
              </a:spcBef>
              <a:defRPr/>
            </a:pPr>
            <a:r>
              <a:rPr lang="en-US" altLang="zh-CN" sz="4000" b="1" spc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CALORIMETRY</a:t>
            </a:r>
            <a:endParaRPr lang="zh-CN" altLang="en-US" sz="4000" b="1" spc="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44" y="3830594"/>
            <a:ext cx="5419726" cy="3027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02" y="3830594"/>
            <a:ext cx="5410200" cy="3052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390" y="866775"/>
            <a:ext cx="5287623" cy="294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44" y="866775"/>
            <a:ext cx="5282732" cy="2963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200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352" y="3499132"/>
            <a:ext cx="1977648" cy="338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836876"/>
            <a:ext cx="4797425" cy="2611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713" y="977600"/>
            <a:ext cx="3140074" cy="2521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1011"/>
            <a:ext cx="4828352" cy="297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945" y="3567525"/>
            <a:ext cx="5389055" cy="297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05650" y="6435070"/>
            <a:ext cx="67722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/>
              <a:t>Relative </a:t>
            </a:r>
            <a:r>
              <a:rPr lang="en-US" altLang="zh-CN" sz="1100" b="1" dirty="0" smtClean="0"/>
              <a:t>permeability</a:t>
            </a:r>
            <a:r>
              <a:rPr lang="zh-CN" altLang="en-US" sz="1100" b="1" dirty="0" smtClean="0"/>
              <a:t>：</a:t>
            </a:r>
            <a:r>
              <a:rPr lang="en-US" altLang="zh-CN" sz="1100" b="1" dirty="0" smtClean="0"/>
              <a:t>iron/steel</a:t>
            </a:r>
            <a:r>
              <a:rPr lang="en-US" altLang="zh-CN" sz="1100" b="1" dirty="0"/>
              <a:t>:</a:t>
            </a:r>
            <a:r>
              <a:rPr lang="en-US" altLang="zh-CN" sz="1100" b="1" dirty="0"/>
              <a:t> </a:t>
            </a:r>
            <a:r>
              <a:rPr lang="el-GR" altLang="zh-CN" sz="1100" b="1" dirty="0"/>
              <a:t>μ</a:t>
            </a:r>
            <a:r>
              <a:rPr lang="en-US" altLang="zh-CN" sz="1100" b="1" baseline="-25000" dirty="0"/>
              <a:t>r​</a:t>
            </a:r>
            <a:r>
              <a:rPr lang="en-US" altLang="zh-CN" sz="1100" b="1" dirty="0"/>
              <a:t>≈1000∼</a:t>
            </a:r>
            <a:r>
              <a:rPr lang="en-US" altLang="zh-CN" sz="1100" b="1" dirty="0" smtClean="0"/>
              <a:t>2000</a:t>
            </a:r>
            <a:r>
              <a:rPr lang="zh-CN" altLang="en-US" sz="1100" b="1" dirty="0" smtClean="0"/>
              <a:t>，</a:t>
            </a:r>
            <a:r>
              <a:rPr lang="en-US" altLang="zh-CN" sz="1100" b="1" dirty="0" smtClean="0"/>
              <a:t>Lead </a:t>
            </a:r>
            <a:r>
              <a:rPr lang="el-GR" altLang="zh-CN" sz="1100" b="1" dirty="0" smtClean="0"/>
              <a:t>μ</a:t>
            </a:r>
            <a:r>
              <a:rPr lang="en-US" altLang="zh-CN" sz="1100" b="1" baseline="-25000" dirty="0"/>
              <a:t>r</a:t>
            </a:r>
            <a:r>
              <a:rPr lang="en-US" altLang="zh-CN" sz="1100" b="1" dirty="0" smtClean="0"/>
              <a:t>​≈1</a:t>
            </a:r>
            <a:endParaRPr lang="en-US" altLang="zh-CN" sz="1100" b="1" dirty="0"/>
          </a:p>
        </p:txBody>
      </p:sp>
      <p:sp>
        <p:nvSpPr>
          <p:cNvPr id="5" name="矩形 4"/>
          <p:cNvSpPr/>
          <p:nvPr/>
        </p:nvSpPr>
        <p:spPr>
          <a:xfrm>
            <a:off x="3211979" y="105173"/>
            <a:ext cx="84841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zh-CN" sz="3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ALLEGRO Calorimeter project </a:t>
            </a:r>
            <a:r>
              <a:rPr lang="pt-BR" altLang="zh-CN" sz="36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by </a:t>
            </a:r>
            <a:r>
              <a:rPr lang="pt-BR" altLang="zh-CN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Rute </a:t>
            </a:r>
            <a:r>
              <a:rPr lang="pt-BR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Pedro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4304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389" y="1125981"/>
            <a:ext cx="9448800" cy="51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807003" y="181659"/>
            <a:ext cx="111754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zh-CN" sz="2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Dual-Readout </a:t>
            </a:r>
            <a:r>
              <a:rPr lang="pt-BR" altLang="zh-CN" sz="28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Calorimetry </a:t>
            </a:r>
            <a:r>
              <a:rPr lang="pt-BR" altLang="zh-CN" sz="2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for future e+e- colliders </a:t>
            </a:r>
            <a:r>
              <a:rPr lang="pt-BR" altLang="zh-CN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by Marcello </a:t>
            </a:r>
            <a:r>
              <a:rPr lang="pt-BR" altLang="zh-CN" sz="1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Campajola</a:t>
            </a:r>
            <a:endParaRPr lang="zh-CN" altLang="en-US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017152" y="6027003"/>
            <a:ext cx="4105275" cy="83099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altLang="zh-CN" sz="1200" dirty="0" smtClean="0"/>
              <a:t>Cherenkov</a:t>
            </a:r>
            <a:r>
              <a:rPr lang="en-US" altLang="zh-CN" sz="1200" dirty="0"/>
              <a:t> signal: electromagnetic-only </a:t>
            </a:r>
            <a:r>
              <a:rPr lang="en-US" altLang="zh-CN" sz="1200" dirty="0" smtClean="0"/>
              <a:t>sensitivity</a:t>
            </a:r>
          </a:p>
          <a:p>
            <a:endParaRPr lang="en-US" altLang="zh-CN" sz="1200" dirty="0"/>
          </a:p>
          <a:p>
            <a:pPr marL="171450" indent="-171450">
              <a:buFont typeface="Arial" pitchFamily="34" charset="0"/>
              <a:buChar char="•"/>
            </a:pPr>
            <a:r>
              <a:rPr lang="en-US" altLang="zh-CN" sz="1200" dirty="0" smtClean="0"/>
              <a:t>Scintillation</a:t>
            </a:r>
            <a:r>
              <a:rPr lang="en-US" altLang="zh-CN" sz="1200" dirty="0"/>
              <a:t> signal: sensitivity to both electromagnetic </a:t>
            </a:r>
            <a:r>
              <a:rPr lang="en-US" altLang="zh-CN" sz="1200" dirty="0" smtClean="0"/>
              <a:t>&amp;</a:t>
            </a:r>
            <a:br>
              <a:rPr lang="en-US" altLang="zh-CN" sz="1200" dirty="0" smtClean="0"/>
            </a:br>
            <a:r>
              <a:rPr lang="en-US" altLang="zh-CN" sz="1200" dirty="0"/>
              <a:t> </a:t>
            </a:r>
            <a:r>
              <a:rPr lang="en-US" altLang="zh-CN" sz="1200" dirty="0" err="1"/>
              <a:t>hadronic</a:t>
            </a:r>
            <a:r>
              <a:rPr lang="en-US" altLang="zh-CN" sz="1200" dirty="0"/>
              <a:t> deposits, with intrinsic e/h </a:t>
            </a:r>
            <a:r>
              <a:rPr lang="en-US" altLang="zh-CN" sz="1200" dirty="0" smtClean="0"/>
              <a:t>non-compensation​</a:t>
            </a:r>
            <a:endParaRPr lang="zh-CN" altLang="en-US" sz="1200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6029325"/>
            <a:ext cx="198120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9636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9218" name="Picture 2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0619"/>
            <a:ext cx="6324600" cy="4612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050" y="895349"/>
            <a:ext cx="5593356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669" y="3743324"/>
            <a:ext cx="5392737" cy="2889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6518413"/>
            <a:ext cx="2676525" cy="34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1128065" y="72509"/>
            <a:ext cx="107312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Hybrid Dual-Readout </a:t>
            </a:r>
            <a:r>
              <a:rPr lang="en-US" altLang="zh-CN" sz="2800" dirty="0" err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Calorimetry</a:t>
            </a:r>
            <a:r>
              <a:rPr lang="en-US" altLang="zh-CN" sz="28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, baseline </a:t>
            </a:r>
            <a:r>
              <a:rPr lang="en-US" altLang="zh-CN" sz="2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the IDEA Detector</a:t>
            </a:r>
            <a:endParaRPr lang="zh-CN" altLang="en-US" sz="28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55104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02" y="3905250"/>
            <a:ext cx="5261558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2" y="3976688"/>
            <a:ext cx="5395913" cy="2708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112" y="939159"/>
            <a:ext cx="5319713" cy="2778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48" y="828674"/>
            <a:ext cx="5495813" cy="314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3106149" y="120134"/>
            <a:ext cx="780797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zh-CN" sz="28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Dual-Readout </a:t>
            </a:r>
            <a:r>
              <a:rPr lang="en-US" altLang="zh-CN" sz="28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Crystal</a:t>
            </a:r>
            <a:r>
              <a:rPr lang="pt-BR" altLang="zh-CN" sz="28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Calorimetry </a:t>
            </a:r>
            <a:r>
              <a: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by </a:t>
            </a:r>
            <a:r>
              <a:rPr lang="pt-BR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Rute Pedro</a:t>
            </a:r>
            <a:endParaRPr lang="zh-CN" altLang="en-US" sz="28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pt-BR" altLang="zh-CN" sz="28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1214310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086834"/>
            <a:ext cx="6669534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01" y="932466"/>
            <a:ext cx="4159250" cy="3107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633" y="4106452"/>
            <a:ext cx="3779838" cy="2706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42" y="4106452"/>
            <a:ext cx="3366205" cy="264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539" y="4106452"/>
            <a:ext cx="3730286" cy="2618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矩形 9"/>
          <p:cNvSpPr/>
          <p:nvPr/>
        </p:nvSpPr>
        <p:spPr>
          <a:xfrm>
            <a:off x="3106149" y="120134"/>
            <a:ext cx="550926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zh-CN" sz="28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Dual-Readout </a:t>
            </a:r>
            <a:r>
              <a:rPr lang="en-US" altLang="zh-CN" sz="28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H</a:t>
            </a:r>
            <a:r>
              <a:rPr lang="pt-BR" altLang="zh-CN" sz="28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Ca</a:t>
            </a:r>
            <a:r>
              <a:rPr lang="en-US" altLang="zh-CN" sz="28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l</a:t>
            </a:r>
            <a:r>
              <a:rPr lang="pt-BR" altLang="zh-CN" sz="28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by </a:t>
            </a:r>
            <a:r>
              <a:rPr lang="en-US" altLang="zh-CN" dirty="0" err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Ruggero</a:t>
            </a:r>
            <a:r>
              <a: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Turra</a:t>
            </a:r>
            <a:endParaRPr lang="zh-CN" altLang="en-US" sz="28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pt-BR" altLang="zh-CN" sz="28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214883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1"/>
            <a:ext cx="12248033" cy="693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65533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275" y="-171450"/>
            <a:ext cx="12573000" cy="7083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2525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1111559"/>
            <a:ext cx="11558588" cy="547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5100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xmlns="" id="{9DD20FD1-BBED-4674-91D4-79FC34A7C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2</a:t>
            </a:fld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C554E0D-F026-4560-AFC8-38EC4EB102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 </a:t>
            </a:r>
            <a:r>
              <a:rPr lang="en-US" altLang="zh-CN" dirty="0" smtClean="0"/>
              <a:t>Intro: Physics and experiments requirements </a:t>
            </a:r>
          </a:p>
          <a:p>
            <a:pPr marL="0" indent="0">
              <a:buNone/>
            </a:pPr>
            <a:endParaRPr lang="en-US" altLang="zh-CN" dirty="0" smtClean="0"/>
          </a:p>
          <a:p>
            <a:r>
              <a:rPr lang="en-US" altLang="zh-CN" dirty="0"/>
              <a:t> </a:t>
            </a:r>
            <a:r>
              <a:rPr lang="en-US" altLang="zh-CN" dirty="0" smtClean="0"/>
              <a:t>Highlights </a:t>
            </a:r>
            <a:r>
              <a:rPr lang="en-US" altLang="zh-CN" dirty="0" smtClean="0"/>
              <a:t>of calorimeter </a:t>
            </a:r>
            <a:r>
              <a:rPr lang="en-US" altLang="zh-CN" dirty="0" smtClean="0"/>
              <a:t>talks</a:t>
            </a:r>
          </a:p>
          <a:p>
            <a:endParaRPr lang="en-US" altLang="zh-CN" dirty="0"/>
          </a:p>
          <a:p>
            <a:r>
              <a:rPr lang="en-US" altLang="zh-CN" dirty="0" smtClean="0"/>
              <a:t>Summary</a:t>
            </a:r>
            <a:endParaRPr lang="en-US" altLang="zh-CN" dirty="0"/>
          </a:p>
          <a:p>
            <a:endParaRPr lang="en-US" altLang="zh-CN" dirty="0"/>
          </a:p>
          <a:p>
            <a:pPr lvl="2"/>
            <a:endParaRPr lang="en-US" altLang="zh-CN" dirty="0"/>
          </a:p>
          <a:p>
            <a:pPr lvl="1"/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0B0DAACF-A2AD-40E8-B6BC-9B1FC71C33C5}"/>
              </a:ext>
            </a:extLst>
          </p:cNvPr>
          <p:cNvSpPr/>
          <p:nvPr/>
        </p:nvSpPr>
        <p:spPr>
          <a:xfrm>
            <a:off x="311908" y="58017"/>
            <a:ext cx="11575291" cy="706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4000" b="1" spc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Outline</a:t>
            </a:r>
            <a:endParaRPr lang="zh-CN" altLang="en-US" sz="4000" b="1" spc="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0697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81050" y="2017697"/>
            <a:ext cx="10972800" cy="48403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CN" sz="5400" dirty="0"/>
              <a:t>CEPC</a:t>
            </a:r>
            <a:r>
              <a:rPr lang="en-US" altLang="zh-CN" sz="5400" dirty="0" smtClean="0"/>
              <a:t> calorimeter talks</a:t>
            </a:r>
            <a:endParaRPr lang="zh-CN" altLang="en-US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1975485" y="3305175"/>
            <a:ext cx="8883015" cy="175432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CN" b="1" dirty="0" err="1" smtClean="0"/>
              <a:t>SiPM</a:t>
            </a:r>
            <a:r>
              <a:rPr lang="en-US" altLang="zh-CN" b="1" dirty="0" smtClean="0"/>
              <a:t> of CEPC </a:t>
            </a:r>
            <a:r>
              <a:rPr lang="en-US" altLang="zh-CN" b="1" dirty="0" err="1" smtClean="0"/>
              <a:t>calormerts</a:t>
            </a:r>
            <a:r>
              <a:rPr lang="en-US" altLang="zh-CN" b="1" dirty="0" smtClean="0"/>
              <a:t> ,  by </a:t>
            </a:r>
            <a:r>
              <a:rPr lang="en-US" altLang="zh-CN" b="1" dirty="0" err="1" smtClean="0"/>
              <a:t>Zhijun</a:t>
            </a:r>
            <a:endParaRPr lang="en-US" altLang="zh-CN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b="1" dirty="0" err="1"/>
              <a:t>SiPM</a:t>
            </a:r>
            <a:r>
              <a:rPr lang="en-US" altLang="zh-CN" b="1" dirty="0"/>
              <a:t> non-linearity studies in beam tests with </a:t>
            </a:r>
            <a:r>
              <a:rPr lang="en-US" altLang="zh-CN" b="1" dirty="0" smtClean="0"/>
              <a:t> scintillating crystal</a:t>
            </a:r>
            <a:r>
              <a:rPr lang="zh-CN" altLang="en-US" b="1" dirty="0" smtClean="0"/>
              <a:t>， </a:t>
            </a:r>
            <a:r>
              <a:rPr lang="en-US" altLang="zh-CN" b="1" dirty="0" smtClean="0"/>
              <a:t>by </a:t>
            </a:r>
            <a:r>
              <a:rPr lang="en-US" altLang="zh-CN" b="1" dirty="0" err="1" smtClean="0"/>
              <a:t>Zhiyu</a:t>
            </a:r>
            <a:endParaRPr lang="en-US" altLang="zh-CN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b="1" dirty="0"/>
              <a:t>CEPC electromagnetic calorimeter R&amp;D </a:t>
            </a:r>
            <a:r>
              <a:rPr lang="en-US" altLang="zh-CN" b="1" dirty="0" smtClean="0"/>
              <a:t>progress </a:t>
            </a:r>
            <a:r>
              <a:rPr lang="en-US" altLang="zh-CN" b="1" dirty="0"/>
              <a:t>and </a:t>
            </a:r>
            <a:r>
              <a:rPr lang="en-US" altLang="zh-CN" b="1" dirty="0" smtClean="0"/>
              <a:t>highlights</a:t>
            </a:r>
            <a:r>
              <a:rPr lang="zh-CN" altLang="en-US" b="1" dirty="0" smtClean="0"/>
              <a:t>， </a:t>
            </a:r>
            <a:r>
              <a:rPr lang="en-US" altLang="zh-CN" b="1" dirty="0" smtClean="0"/>
              <a:t>by Yong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b="1" dirty="0"/>
              <a:t>CEPC HCAL based on glass </a:t>
            </a:r>
            <a:r>
              <a:rPr lang="en-US" altLang="zh-CN" b="1" dirty="0" smtClean="0"/>
              <a:t>scintillators </a:t>
            </a:r>
            <a:r>
              <a:rPr lang="en-US" altLang="zh-CN" b="1" dirty="0"/>
              <a:t>(GS-HCAL</a:t>
            </a:r>
            <a:r>
              <a:rPr lang="en-US" altLang="zh-CN" b="1" dirty="0" smtClean="0"/>
              <a:t>), by </a:t>
            </a:r>
            <a:r>
              <a:rPr lang="en-US" altLang="zh-CN" b="1" dirty="0" err="1" smtClean="0"/>
              <a:t>Hengna</a:t>
            </a:r>
            <a:endParaRPr lang="en-US" altLang="zh-CN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b="1" dirty="0"/>
              <a:t>Towards a Homogeneous Calorimeter</a:t>
            </a:r>
            <a:br>
              <a:rPr lang="en-US" altLang="zh-CN" b="1" dirty="0"/>
            </a:br>
            <a:r>
              <a:rPr lang="en-US" altLang="zh-CN" b="1" dirty="0"/>
              <a:t>  —Integrating EM and Hadron Detection </a:t>
            </a:r>
            <a:r>
              <a:rPr lang="en-US" altLang="zh-CN" b="1" dirty="0" smtClean="0"/>
              <a:t> with </a:t>
            </a:r>
            <a:r>
              <a:rPr lang="en-US" altLang="zh-CN" b="1" dirty="0"/>
              <a:t>Glass </a:t>
            </a:r>
            <a:r>
              <a:rPr lang="en-US" altLang="zh-CN" b="1" dirty="0" smtClean="0"/>
              <a:t>Scintillators</a:t>
            </a:r>
            <a:r>
              <a:rPr lang="zh-CN" altLang="en-US" b="1" dirty="0" smtClean="0"/>
              <a:t>，</a:t>
            </a:r>
            <a:r>
              <a:rPr lang="en-US" altLang="zh-CN" b="1" dirty="0" smtClean="0"/>
              <a:t>by </a:t>
            </a:r>
            <a:r>
              <a:rPr lang="en-US" altLang="zh-CN" b="1" dirty="0" err="1" smtClean="0"/>
              <a:t>Yuekun</a:t>
            </a:r>
            <a:endParaRPr lang="en-US" altLang="zh-CN" b="1" dirty="0"/>
          </a:p>
        </p:txBody>
      </p:sp>
    </p:spTree>
    <p:extLst>
      <p:ext uri="{BB962C8B-B14F-4D97-AF65-F5344CB8AC3E}">
        <p14:creationId xmlns:p14="http://schemas.microsoft.com/office/powerpoint/2010/main" val="600032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="" xmlns:a16="http://schemas.microsoft.com/office/drawing/2014/main" id="{268A903B-C650-4712-A154-CB26F7133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052" y="1466383"/>
            <a:ext cx="4588669" cy="2040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CFBEB51E-B7BE-48F5-8389-1E735BFD0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549" y="2229452"/>
            <a:ext cx="1019317" cy="514422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="" xmlns:a16="http://schemas.microsoft.com/office/drawing/2014/main" id="{E533555C-60D9-45B3-94E2-74F2FD0D8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5B565CF8-0208-417F-B1C0-28557C98B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143" y="889409"/>
            <a:ext cx="10972800" cy="4840303"/>
          </a:xfrm>
        </p:spPr>
        <p:txBody>
          <a:bodyPr/>
          <a:lstStyle/>
          <a:p>
            <a:r>
              <a:rPr lang="en-US" altLang="zh-CN" sz="2000" dirty="0"/>
              <a:t>Boson Mass Resolution (BMR) &lt; 4%  / Jet Energy Reso. (JER) &lt; (30% / √E) ⊕ 4%</a:t>
            </a:r>
            <a:endParaRPr lang="en-US" altLang="zh-CN" dirty="0"/>
          </a:p>
          <a:p>
            <a:r>
              <a:rPr lang="en-US" altLang="zh-CN" sz="2000" dirty="0"/>
              <a:t>Ideal PFA</a:t>
            </a:r>
            <a:r>
              <a:rPr lang="zh-CN" altLang="en-US" sz="2000" dirty="0"/>
              <a:t>：</a:t>
            </a:r>
            <a:endParaRPr lang="en-US" altLang="zh-CN" sz="2000" dirty="0"/>
          </a:p>
          <a:p>
            <a:pPr marL="0" indent="0">
              <a:buNone/>
            </a:pPr>
            <a:r>
              <a:rPr lang="en-US" altLang="zh-CN" sz="2000" dirty="0"/>
              <a:t>        In fact: </a:t>
            </a:r>
          </a:p>
          <a:p>
            <a:r>
              <a:rPr lang="en-US" altLang="zh-CN" sz="2000" dirty="0"/>
              <a:t>JER</a:t>
            </a:r>
            <a:r>
              <a:rPr lang="zh-CN" altLang="en-US" sz="2000" dirty="0"/>
              <a:t> </a:t>
            </a:r>
            <a:r>
              <a:rPr lang="en-US" altLang="zh-CN" sz="2000" dirty="0"/>
              <a:t>key influence factors</a:t>
            </a:r>
            <a:r>
              <a:rPr lang="zh-CN" altLang="en-US" sz="2000" dirty="0"/>
              <a:t>：</a:t>
            </a:r>
            <a:r>
              <a:rPr lang="en-US" altLang="zh-CN" sz="2000" dirty="0"/>
              <a:t> </a:t>
            </a:r>
          </a:p>
          <a:p>
            <a:pPr lvl="1"/>
            <a:r>
              <a:rPr lang="en-US" altLang="zh-CN" sz="2000" dirty="0"/>
              <a:t>1</a:t>
            </a:r>
            <a:r>
              <a:rPr lang="en-US" altLang="zh-CN" sz="2000" baseline="30000" dirty="0"/>
              <a:t>st</a:t>
            </a:r>
            <a:r>
              <a:rPr lang="zh-CN" altLang="en-US" sz="2000" dirty="0"/>
              <a:t> </a:t>
            </a:r>
            <a:r>
              <a:rPr lang="en-US" altLang="zh-CN" sz="2000" dirty="0"/>
              <a:t>:                  due to shower separation wrong, over 30%  </a:t>
            </a:r>
          </a:p>
          <a:p>
            <a:pPr lvl="1"/>
            <a:r>
              <a:rPr lang="en-US" altLang="zh-CN" sz="2000" dirty="0"/>
              <a:t>2</a:t>
            </a:r>
            <a:r>
              <a:rPr lang="en-US" altLang="zh-CN" sz="2000" baseline="30000" dirty="0"/>
              <a:t>nd</a:t>
            </a:r>
            <a:r>
              <a:rPr lang="en-US" altLang="zh-CN" sz="2000" dirty="0"/>
              <a:t> : HCAL energy reso., ~20-30%</a:t>
            </a:r>
          </a:p>
          <a:p>
            <a:pPr lvl="1"/>
            <a:r>
              <a:rPr lang="en-US" altLang="zh-CN" sz="2000" dirty="0"/>
              <a:t>3</a:t>
            </a:r>
            <a:r>
              <a:rPr lang="en-US" altLang="zh-CN" sz="2000" baseline="30000" dirty="0"/>
              <a:t>rd</a:t>
            </a:r>
            <a:r>
              <a:rPr lang="en-US" altLang="zh-CN" sz="2000" dirty="0"/>
              <a:t> : missed energy due to</a:t>
            </a:r>
            <a:r>
              <a:rPr lang="zh-CN" altLang="en-US" sz="2000" dirty="0"/>
              <a:t> </a:t>
            </a:r>
            <a:r>
              <a:rPr lang="en-US" altLang="zh-CN" sz="2000" dirty="0"/>
              <a:t>acceptance/</a:t>
            </a:r>
            <a:br>
              <a:rPr lang="en-US" altLang="zh-CN" sz="2000" dirty="0"/>
            </a:br>
            <a:r>
              <a:rPr lang="en-US" altLang="zh-CN" sz="2000" dirty="0"/>
              <a:t>       threshold/mis-ID</a:t>
            </a:r>
          </a:p>
          <a:p>
            <a:pPr marL="457200" lvl="1" indent="0">
              <a:buNone/>
            </a:pP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F6C5EA45-15D7-4560-AF66-DEF291C730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2578" y="3896205"/>
            <a:ext cx="3321825" cy="213729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6D51C731-9A8F-4188-8702-D44F563FDA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1057" y="4343150"/>
            <a:ext cx="1618284" cy="1690354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92A7CF89-3CAD-41E8-8EAF-648092D4E50D}"/>
              </a:ext>
            </a:extLst>
          </p:cNvPr>
          <p:cNvSpPr txBox="1"/>
          <p:nvPr/>
        </p:nvSpPr>
        <p:spPr>
          <a:xfrm>
            <a:off x="1248965" y="6378816"/>
            <a:ext cx="1978819" cy="37481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CDR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BSM 4%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CE67B17E-5E2F-4391-A27C-B3EF2CF94BAB}"/>
              </a:ext>
            </a:extLst>
          </p:cNvPr>
          <p:cNvSpPr txBox="1"/>
          <p:nvPr/>
        </p:nvSpPr>
        <p:spPr>
          <a:xfrm>
            <a:off x="5435260" y="6384301"/>
            <a:ext cx="27000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AURORA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BSM 2.7%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="" xmlns:a16="http://schemas.microsoft.com/office/drawing/2014/main" id="{2A1A70BB-7E35-4997-A17F-66EAB1FAAC23}"/>
              </a:ext>
            </a:extLst>
          </p:cNvPr>
          <p:cNvSpPr txBox="1"/>
          <p:nvPr/>
        </p:nvSpPr>
        <p:spPr>
          <a:xfrm>
            <a:off x="9177488" y="6354137"/>
            <a:ext cx="210889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Future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BSM 2%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6D2E799A-E913-4E86-B0CC-2CC8C4A4BE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618" y="3817514"/>
            <a:ext cx="3578496" cy="245927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953645F6-1C1E-45C5-9CF3-E526064DA3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2850" y="1193200"/>
            <a:ext cx="3629532" cy="52394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="" xmlns:a16="http://schemas.microsoft.com/office/drawing/2014/main" id="{C00CEFF8-CD4F-40AA-BDE2-1FC8F3CC8A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2770" y="1630067"/>
            <a:ext cx="5449060" cy="514422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="" xmlns:a16="http://schemas.microsoft.com/office/drawing/2014/main" id="{A7F5A06D-7A76-4649-A9E6-B6D01001EEA7}"/>
              </a:ext>
            </a:extLst>
          </p:cNvPr>
          <p:cNvSpPr/>
          <p:nvPr/>
        </p:nvSpPr>
        <p:spPr>
          <a:xfrm>
            <a:off x="311909" y="58017"/>
            <a:ext cx="115681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4000" b="1" spc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Influence factors of BMR/JER </a:t>
            </a:r>
            <a:endParaRPr lang="zh-CN" altLang="en-US" sz="4000" b="1" spc="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="" xmlns:a16="http://schemas.microsoft.com/office/drawing/2014/main" id="{BF6F2DED-009A-4BF1-BAFD-234032406D8F}"/>
              </a:ext>
            </a:extLst>
          </p:cNvPr>
          <p:cNvSpPr txBox="1"/>
          <p:nvPr/>
        </p:nvSpPr>
        <p:spPr>
          <a:xfrm>
            <a:off x="5341595" y="6009484"/>
            <a:ext cx="288732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Refer to </a:t>
            </a:r>
            <a:r>
              <a:rPr lang="en-US" altLang="zh-CN" dirty="0" err="1"/>
              <a:t>Mayqi</a:t>
            </a:r>
            <a:r>
              <a:rPr lang="en-US" altLang="zh-CN" dirty="0"/>
              <a:t> </a:t>
            </a:r>
            <a:r>
              <a:rPr lang="en-US" altLang="zh-CN" dirty="0" err="1"/>
              <a:t>Ruan</a:t>
            </a:r>
            <a:r>
              <a:rPr lang="zh-CN" altLang="en-US" dirty="0"/>
              <a:t>，</a:t>
            </a:r>
            <a:r>
              <a:rPr lang="en-US" altLang="zh-CN" dirty="0"/>
              <a:t>talk</a:t>
            </a:r>
            <a:endParaRPr lang="zh-CN" altLang="en-US" dirty="0"/>
          </a:p>
        </p:txBody>
      </p:sp>
      <p:sp>
        <p:nvSpPr>
          <p:cNvPr id="36" name="文本框 35">
            <a:extLst>
              <a:ext uri="{FF2B5EF4-FFF2-40B4-BE49-F238E27FC236}">
                <a16:creationId xmlns="" xmlns:a16="http://schemas.microsoft.com/office/drawing/2014/main" id="{49994140-3AB6-4BAF-B978-4ED492F5E43A}"/>
              </a:ext>
            </a:extLst>
          </p:cNvPr>
          <p:cNvSpPr txBox="1"/>
          <p:nvPr/>
        </p:nvSpPr>
        <p:spPr>
          <a:xfrm>
            <a:off x="8034040" y="3526873"/>
            <a:ext cx="3807267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Final particles energy ratio  of jet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="" xmlns:a16="http://schemas.microsoft.com/office/drawing/2014/main" id="{A73613EA-B4A6-442E-B0F7-E372EE758943}"/>
              </a:ext>
            </a:extLst>
          </p:cNvPr>
          <p:cNvSpPr/>
          <p:nvPr/>
        </p:nvSpPr>
        <p:spPr>
          <a:xfrm>
            <a:off x="4593431" y="1630067"/>
            <a:ext cx="500063" cy="599385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>
            <a:extLst>
              <a:ext uri="{FF2B5EF4-FFF2-40B4-BE49-F238E27FC236}">
                <a16:creationId xmlns="" xmlns:a16="http://schemas.microsoft.com/office/drawing/2014/main" id="{C7843F5E-2226-4EC5-93D6-7EE18967FC9F}"/>
              </a:ext>
            </a:extLst>
          </p:cNvPr>
          <p:cNvSpPr/>
          <p:nvPr/>
        </p:nvSpPr>
        <p:spPr>
          <a:xfrm>
            <a:off x="6159620" y="1630066"/>
            <a:ext cx="500063" cy="599385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>
            <a:extLst>
              <a:ext uri="{FF2B5EF4-FFF2-40B4-BE49-F238E27FC236}">
                <a16:creationId xmlns="" xmlns:a16="http://schemas.microsoft.com/office/drawing/2014/main" id="{38315332-C4ED-40E0-A890-5234EBE7C96D}"/>
              </a:ext>
            </a:extLst>
          </p:cNvPr>
          <p:cNvSpPr/>
          <p:nvPr/>
        </p:nvSpPr>
        <p:spPr>
          <a:xfrm>
            <a:off x="1675549" y="2308173"/>
            <a:ext cx="1239101" cy="435701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15414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="" xmlns:a16="http://schemas.microsoft.com/office/drawing/2014/main" id="{7ADB266E-CCF4-4B1C-9D81-8799C39B8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382C5753-489E-4A67-B4D8-E2697EB5A165}"/>
              </a:ext>
            </a:extLst>
          </p:cNvPr>
          <p:cNvSpPr/>
          <p:nvPr/>
        </p:nvSpPr>
        <p:spPr>
          <a:xfrm>
            <a:off x="311908" y="58017"/>
            <a:ext cx="11575291" cy="706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4000" b="1" spc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Motivation</a:t>
            </a:r>
            <a:endParaRPr lang="zh-CN" altLang="en-US" sz="4000" b="1" spc="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47186" y="756302"/>
            <a:ext cx="10497627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Why Integrating EM and Hadron Detection with Glass Scintillators?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399935"/>
              </p:ext>
            </p:extLst>
          </p:nvPr>
        </p:nvGraphicFramePr>
        <p:xfrm>
          <a:off x="8408883" y="1791519"/>
          <a:ext cx="3641592" cy="3016576"/>
        </p:xfrm>
        <a:graphic>
          <a:graphicData uri="http://schemas.openxmlformats.org/drawingml/2006/table">
            <a:tbl>
              <a:tblPr/>
              <a:tblGrid>
                <a:gridCol w="197904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373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2523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33138">
                <a:tc>
                  <a:txBody>
                    <a:bodyPr/>
                    <a:lstStyle/>
                    <a:p>
                      <a:pPr algn="l"/>
                      <a:r>
                        <a:rPr lang="en-US" sz="1050" b="1" dirty="0"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Property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1" dirty="0"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BGO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1" dirty="0"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Scintillating Glass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2708">
                <a:tc>
                  <a:txBody>
                    <a:bodyPr/>
                    <a:lstStyle/>
                    <a:p>
                      <a:pPr algn="l"/>
                      <a:r>
                        <a:rPr lang="en-US" sz="1050" b="1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Density </a:t>
                      </a:r>
                      <a:r>
                        <a:rPr lang="el-GR" sz="1050" b="1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ρ (</a:t>
                      </a:r>
                      <a:r>
                        <a:rPr lang="en-US" sz="1050" b="1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g/cm³)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050" b="1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7.13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050" b="1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6.0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1727">
                <a:tc>
                  <a:txBody>
                    <a:bodyPr/>
                    <a:lstStyle/>
                    <a:p>
                      <a:pPr algn="l"/>
                      <a:r>
                        <a:rPr lang="en-US" sz="1050" b="1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Effective atomic number Z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050" b="1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72.9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050" b="1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56.9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0017">
                <a:tc>
                  <a:txBody>
                    <a:bodyPr/>
                    <a:lstStyle/>
                    <a:p>
                      <a:pPr algn="l"/>
                      <a:r>
                        <a:rPr lang="en-US" sz="1050" b="1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Radiation length X₀ (cm)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050" b="1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1.12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050" b="1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1.59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7200">
                <a:tc>
                  <a:txBody>
                    <a:bodyPr/>
                    <a:lstStyle/>
                    <a:p>
                      <a:pPr algn="l"/>
                      <a:r>
                        <a:rPr lang="en-US" sz="1050" b="1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Molière radius R_M (cm)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050" b="1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2.23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050" b="1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2.50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61055">
                <a:tc>
                  <a:txBody>
                    <a:bodyPr/>
                    <a:lstStyle/>
                    <a:p>
                      <a:pPr algn="l"/>
                      <a:r>
                        <a:rPr lang="en-US" sz="1050" b="1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Nuclear interaction length </a:t>
                      </a:r>
                      <a:r>
                        <a:rPr lang="en-US" sz="1050" b="1" dirty="0" err="1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λ_I</a:t>
                      </a:r>
                      <a:r>
                        <a:rPr lang="en-US" sz="1050" b="1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 (cm)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050" b="1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22.7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050" b="1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24.1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66312">
                <a:tc>
                  <a:txBody>
                    <a:bodyPr/>
                    <a:lstStyle/>
                    <a:p>
                      <a:pPr algn="l"/>
                      <a:r>
                        <a:rPr lang="el-GR" sz="1050" b="1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λ_</a:t>
                      </a:r>
                      <a:r>
                        <a:rPr lang="en-US" sz="1050" b="1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I / X₀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050" b="1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20.27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050" b="1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15.16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23165">
                <a:tc>
                  <a:txBody>
                    <a:bodyPr/>
                    <a:lstStyle/>
                    <a:p>
                      <a:pPr algn="l"/>
                      <a:r>
                        <a:rPr lang="en-US" sz="1050" b="1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Refractive index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050" b="1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2.15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050" b="1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1.74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19509">
                <a:tc>
                  <a:txBody>
                    <a:bodyPr/>
                    <a:lstStyle/>
                    <a:p>
                      <a:pPr algn="l"/>
                      <a:r>
                        <a:rPr lang="en-US" sz="1050" b="1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Light yield (photons / MeV)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050" b="1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7400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050" b="1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1500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93963">
                <a:tc>
                  <a:txBody>
                    <a:bodyPr/>
                    <a:lstStyle/>
                    <a:p>
                      <a:pPr algn="l"/>
                      <a:r>
                        <a:rPr lang="en-US" sz="1050" b="1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Attenuation length (cm)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050" b="1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~ 1000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050" b="1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~ 6 </a:t>
                      </a:r>
                      <a:r>
                        <a:rPr lang="en-US" altLang="zh-CN" sz="1050" b="1" dirty="0">
                          <a:effectLst/>
                          <a:latin typeface="微软雅黑" pitchFamily="34" charset="-122"/>
                          <a:ea typeface="微软雅黑" pitchFamily="34" charset="-122"/>
                          <a:sym typeface="Wingdings" panose="05000000000000000000" pitchFamily="2" charset="2"/>
                        </a:rPr>
                        <a:t> 10,20</a:t>
                      </a:r>
                      <a:endParaRPr lang="en-US" altLang="zh-CN" sz="1050" b="1" dirty="0"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93964">
                <a:tc>
                  <a:txBody>
                    <a:bodyPr/>
                    <a:lstStyle/>
                    <a:p>
                      <a:pPr algn="l"/>
                      <a:r>
                        <a:rPr lang="en-US" sz="1050" b="1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Cost (CHF / cm³)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050" b="1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3.88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050" b="1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0.5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1" name="矩形 10"/>
          <p:cNvSpPr/>
          <p:nvPr/>
        </p:nvSpPr>
        <p:spPr>
          <a:xfrm>
            <a:off x="8119717" y="1407301"/>
            <a:ext cx="38309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latin typeface="微软雅黑" pitchFamily="34" charset="-122"/>
                <a:ea typeface="微软雅黑" pitchFamily="34" charset="-122"/>
              </a:rPr>
              <a:t>Table Properties of BGO and scintillating glass</a:t>
            </a:r>
            <a:endParaRPr lang="zh-CN" altLang="en-US" sz="12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内容占位符 2">
            <a:extLst>
              <a:ext uri="{FF2B5EF4-FFF2-40B4-BE49-F238E27FC236}">
                <a16:creationId xmlns="" xmlns:a16="http://schemas.microsoft.com/office/drawing/2014/main" id="{1EFBB114-8D50-43C0-8F80-B9757E0ADBB3}"/>
              </a:ext>
            </a:extLst>
          </p:cNvPr>
          <p:cNvSpPr txBox="1">
            <a:spLocks/>
          </p:cNvSpPr>
          <p:nvPr/>
        </p:nvSpPr>
        <p:spPr>
          <a:xfrm>
            <a:off x="-303832" y="1343025"/>
            <a:ext cx="8862045" cy="62314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800" b="1" kern="1200" baseline="0">
                <a:solidFill>
                  <a:schemeClr val="tx1"/>
                </a:solidFill>
                <a:latin typeface="微软雅黑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400" b="1" kern="1200" baseline="0">
                <a:solidFill>
                  <a:schemeClr val="accent6"/>
                </a:solidFill>
                <a:latin typeface="微软雅黑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b="1" kern="1200" baseline="0">
                <a:solidFill>
                  <a:schemeClr val="tx2"/>
                </a:solidFill>
                <a:latin typeface="微软雅黑" pitchFamily="34" charset="-12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1" kern="1200" baseline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1" kern="1200" baseline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zh-CN" sz="2000" dirty="0"/>
              <a:t>Ref-TDR, BGO-ECAL : good performance but 1/3 budget</a:t>
            </a:r>
          </a:p>
          <a:p>
            <a:pPr lvl="2"/>
            <a:r>
              <a:rPr lang="en-US" altLang="zh-CN" sz="1800" dirty="0">
                <a:ea typeface="微软雅黑" pitchFamily="34" charset="-122"/>
              </a:rPr>
              <a:t>18 layers of BGO crystal bars (1.5×1.5×40 cm3) ,24 m</a:t>
            </a:r>
            <a:r>
              <a:rPr lang="en-US" altLang="zh-CN" sz="1800" baseline="30000" dirty="0">
                <a:ea typeface="微软雅黑" pitchFamily="34" charset="-122"/>
              </a:rPr>
              <a:t>3 </a:t>
            </a:r>
            <a:r>
              <a:rPr lang="en-US" altLang="zh-CN" sz="1800" dirty="0">
                <a:ea typeface="微软雅黑" pitchFamily="34" charset="-122"/>
              </a:rPr>
              <a:t>BGO</a:t>
            </a:r>
          </a:p>
          <a:p>
            <a:pPr lvl="2"/>
            <a:r>
              <a:rPr lang="en-US" altLang="zh-CN" sz="1800" dirty="0">
                <a:ea typeface="微软雅黑" pitchFamily="34" charset="-122"/>
              </a:rPr>
              <a:t>Very good EM energy</a:t>
            </a:r>
            <a:r>
              <a:rPr lang="zh-CN" altLang="en-US" sz="1800" dirty="0">
                <a:ea typeface="微软雅黑" pitchFamily="34" charset="-122"/>
              </a:rPr>
              <a:t> </a:t>
            </a:r>
            <a:r>
              <a:rPr lang="en-US" altLang="zh-CN" sz="1800" dirty="0">
                <a:ea typeface="微软雅黑" pitchFamily="34" charset="-122"/>
              </a:rPr>
              <a:t>reso.</a:t>
            </a:r>
          </a:p>
          <a:p>
            <a:pPr lvl="2"/>
            <a:endParaRPr lang="en-US" altLang="zh-CN" sz="1800" dirty="0">
              <a:ea typeface="微软雅黑" pitchFamily="34" charset="-122"/>
            </a:endParaRPr>
          </a:p>
          <a:p>
            <a:pPr marL="914400" lvl="2" indent="0">
              <a:buNone/>
            </a:pPr>
            <a:endParaRPr lang="en-US" altLang="zh-CN" sz="1800" dirty="0">
              <a:ea typeface="微软雅黑" pitchFamily="34" charset="-122"/>
            </a:endParaRPr>
          </a:p>
          <a:p>
            <a:pPr marL="914400" lvl="2" indent="0">
              <a:buNone/>
            </a:pPr>
            <a:endParaRPr lang="en-US" altLang="zh-CN" sz="1800" dirty="0">
              <a:ea typeface="微软雅黑" pitchFamily="34" charset="-122"/>
            </a:endParaRPr>
          </a:p>
          <a:p>
            <a:pPr marL="914400" lvl="2" indent="0">
              <a:buNone/>
            </a:pPr>
            <a:endParaRPr lang="en-US" altLang="zh-CN" sz="1800" dirty="0">
              <a:ea typeface="微软雅黑" pitchFamily="34" charset="-122"/>
            </a:endParaRPr>
          </a:p>
          <a:p>
            <a:pPr marL="914400" lvl="2" indent="0">
              <a:buNone/>
            </a:pPr>
            <a:endParaRPr lang="en-US" altLang="zh-CN" sz="1800" dirty="0">
              <a:ea typeface="微软雅黑" pitchFamily="34" charset="-122"/>
            </a:endParaRPr>
          </a:p>
          <a:p>
            <a:pPr marL="914400" lvl="2" indent="0">
              <a:buNone/>
            </a:pPr>
            <a:endParaRPr lang="en-US" altLang="zh-CN" sz="1800" dirty="0">
              <a:ea typeface="微软雅黑" pitchFamily="34" charset="-122"/>
            </a:endParaRPr>
          </a:p>
          <a:p>
            <a:pPr marL="914400" lvl="2" indent="0">
              <a:buNone/>
            </a:pPr>
            <a:endParaRPr lang="en-US" altLang="zh-CN" sz="1800" dirty="0">
              <a:ea typeface="微软雅黑" pitchFamily="34" charset="-122"/>
            </a:endParaRPr>
          </a:p>
          <a:p>
            <a:pPr marL="914400" lvl="2" indent="0">
              <a:buNone/>
            </a:pPr>
            <a:endParaRPr lang="en-US" altLang="zh-CN" sz="1800" dirty="0">
              <a:ea typeface="微软雅黑" pitchFamily="34" charset="-122"/>
            </a:endParaRPr>
          </a:p>
          <a:p>
            <a:pPr lvl="1"/>
            <a:r>
              <a:rPr lang="en-US" altLang="zh-CN" sz="2000" dirty="0"/>
              <a:t>Ref-TDR, GS-HCAL</a:t>
            </a:r>
            <a:r>
              <a:rPr lang="zh-CN" altLang="en-US" sz="2000" dirty="0"/>
              <a:t>：</a:t>
            </a:r>
            <a:endParaRPr lang="en-US" altLang="zh-CN" sz="2000" dirty="0"/>
          </a:p>
          <a:p>
            <a:pPr lvl="2"/>
            <a:r>
              <a:rPr lang="en-US" altLang="zh-CN" sz="1800" dirty="0">
                <a:ea typeface="微软雅黑" pitchFamily="34" charset="-122"/>
              </a:rPr>
              <a:t>Unit:</a:t>
            </a:r>
            <a:r>
              <a:rPr lang="zh-CN" altLang="en-US" sz="1800" dirty="0">
                <a:ea typeface="微软雅黑" pitchFamily="34" charset="-122"/>
              </a:rPr>
              <a:t> </a:t>
            </a:r>
            <a:r>
              <a:rPr lang="en-US" altLang="zh-CN" sz="1800" dirty="0">
                <a:ea typeface="微软雅黑" pitchFamily="34" charset="-122"/>
              </a:rPr>
              <a:t>40x40x10</a:t>
            </a:r>
            <a:r>
              <a:rPr lang="zh-CN" altLang="en-US" sz="1800" dirty="0">
                <a:ea typeface="微软雅黑" pitchFamily="34" charset="-122"/>
              </a:rPr>
              <a:t> </a:t>
            </a:r>
            <a:r>
              <a:rPr lang="en-US" altLang="zh-CN" sz="1800" dirty="0">
                <a:ea typeface="微软雅黑" pitchFamily="34" charset="-122"/>
              </a:rPr>
              <a:t>mm</a:t>
            </a:r>
            <a:r>
              <a:rPr lang="en-US" altLang="zh-CN" sz="1800" baseline="30000" dirty="0">
                <a:ea typeface="微软雅黑" pitchFamily="34" charset="-122"/>
              </a:rPr>
              <a:t>3</a:t>
            </a:r>
            <a:r>
              <a:rPr lang="en-US" altLang="zh-CN" sz="1800" dirty="0">
                <a:ea typeface="微软雅黑" pitchFamily="34" charset="-122"/>
              </a:rPr>
              <a:t>, GS sensitive layer deposit 30% energy </a:t>
            </a:r>
          </a:p>
          <a:p>
            <a:pPr lvl="2"/>
            <a:r>
              <a:rPr lang="en-US" altLang="zh-CN" sz="1800" dirty="0">
                <a:ea typeface="微软雅黑" pitchFamily="34" charset="-122"/>
              </a:rPr>
              <a:t>Energy reso. is the second JER factor</a:t>
            </a:r>
            <a:r>
              <a:rPr lang="zh-CN" altLang="en-US" sz="1800" dirty="0">
                <a:ea typeface="微软雅黑" pitchFamily="34" charset="-122"/>
              </a:rPr>
              <a:t>，</a:t>
            </a:r>
            <a:r>
              <a:rPr lang="en-US" altLang="zh-CN" sz="1800" dirty="0">
                <a:ea typeface="微软雅黑" pitchFamily="34" charset="-122"/>
              </a:rPr>
              <a:t>large constant item mainly due to energy leakage</a:t>
            </a:r>
          </a:p>
          <a:p>
            <a:pPr lvl="2"/>
            <a:endParaRPr lang="en-US" altLang="zh-CN" sz="1800" dirty="0">
              <a:ea typeface="微软雅黑" pitchFamily="34" charset="-122"/>
            </a:endParaRPr>
          </a:p>
          <a:p>
            <a:pPr lvl="2"/>
            <a:endParaRPr lang="en-US" altLang="zh-CN" sz="1800" dirty="0">
              <a:ea typeface="微软雅黑" pitchFamily="34" charset="-122"/>
            </a:endParaRPr>
          </a:p>
          <a:p>
            <a:pPr lvl="1"/>
            <a:endParaRPr lang="en-US" altLang="zh-CN" dirty="0">
              <a:solidFill>
                <a:srgbClr val="FF0000"/>
              </a:solidFill>
              <a:ea typeface="微软雅黑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8AFC27E6-8C6C-4842-B5B2-19894B5E2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940" y="4372033"/>
            <a:ext cx="2574409" cy="35721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F1DA6110-9C1B-4B6A-BF8D-D1E17E6E0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5799" y="5986964"/>
            <a:ext cx="3374292" cy="496219"/>
          </a:xfrm>
          <a:prstGeom prst="rect">
            <a:avLst/>
          </a:prstGeom>
        </p:spPr>
      </p:pic>
      <p:sp>
        <p:nvSpPr>
          <p:cNvPr id="15" name="AutoShape 2">
            <a:extLst>
              <a:ext uri="{FF2B5EF4-FFF2-40B4-BE49-F238E27FC236}">
                <a16:creationId xmlns="" xmlns:a16="http://schemas.microsoft.com/office/drawing/2014/main" id="{04825A6F-4471-4FF3-993D-B3E619D879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AutoShape 4">
            <a:extLst>
              <a:ext uri="{FF2B5EF4-FFF2-40B4-BE49-F238E27FC236}">
                <a16:creationId xmlns="" xmlns:a16="http://schemas.microsoft.com/office/drawing/2014/main" id="{DDB75BFD-924A-4FDA-9CC3-E7BC3CD077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="" xmlns:a16="http://schemas.microsoft.com/office/drawing/2014/main" id="{244A1658-E99D-4577-A3B3-BC43EEBBD29F}"/>
              </a:ext>
            </a:extLst>
          </p:cNvPr>
          <p:cNvSpPr txBox="1"/>
          <p:nvPr/>
        </p:nvSpPr>
        <p:spPr>
          <a:xfrm>
            <a:off x="5875186" y="1964503"/>
            <a:ext cx="230386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Refer to Yong’s talk</a:t>
            </a:r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="" xmlns:a16="http://schemas.microsoft.com/office/drawing/2014/main" id="{511AD9CD-1FE9-43D1-9311-748EE580F3FD}"/>
              </a:ext>
            </a:extLst>
          </p:cNvPr>
          <p:cNvSpPr txBox="1"/>
          <p:nvPr/>
        </p:nvSpPr>
        <p:spPr>
          <a:xfrm>
            <a:off x="5739911" y="4355721"/>
            <a:ext cx="257440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Refer to </a:t>
            </a:r>
            <a:r>
              <a:rPr lang="en-US" altLang="zh-CN" dirty="0" err="1"/>
              <a:t>Hengne’s</a:t>
            </a:r>
            <a:r>
              <a:rPr lang="en-US" altLang="zh-CN" dirty="0"/>
              <a:t> talk</a:t>
            </a:r>
            <a:endParaRPr lang="zh-CN" altLang="en-US" dirty="0"/>
          </a:p>
        </p:txBody>
      </p:sp>
      <p:sp>
        <p:nvSpPr>
          <p:cNvPr id="23" name="文本框 22">
            <a:extLst>
              <a:ext uri="{FF2B5EF4-FFF2-40B4-BE49-F238E27FC236}">
                <a16:creationId xmlns="" xmlns:a16="http://schemas.microsoft.com/office/drawing/2014/main" id="{D7715926-91A7-482F-A79D-B40D8777A458}"/>
              </a:ext>
            </a:extLst>
          </p:cNvPr>
          <p:cNvSpPr txBox="1"/>
          <p:nvPr/>
        </p:nvSpPr>
        <p:spPr>
          <a:xfrm>
            <a:off x="640210" y="2479782"/>
            <a:ext cx="7538836" cy="175432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Can it be cheaper even with a little worse energy reso.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It is important but not so important in jet energy reso.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Can shower separation power be better?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BGO Bar -&gt; GS cube, granularity improved 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Can  SSP and PID improved by less multiple-hit &amp; mismatch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endParaRPr lang="en-US" altLang="zh-CN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Can ECAL be used for HCAL? If GS, 24 X</a:t>
            </a:r>
            <a:r>
              <a:rPr lang="en-US" altLang="zh-CN" baseline="-25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1.5 </a:t>
            </a:r>
            <a:r>
              <a:rPr lang="en-US" altLang="zh-CN" dirty="0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λ</a:t>
            </a:r>
            <a:r>
              <a:rPr lang="en-US" altLang="zh-CN" baseline="-25000" dirty="0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E/H ratio better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="" xmlns:a16="http://schemas.microsoft.com/office/drawing/2014/main" id="{6BE6740E-233D-4CEF-9309-9CF1F2AC79A4}"/>
              </a:ext>
            </a:extLst>
          </p:cNvPr>
          <p:cNvSpPr txBox="1"/>
          <p:nvPr/>
        </p:nvSpPr>
        <p:spPr>
          <a:xfrm>
            <a:off x="589556" y="5567805"/>
            <a:ext cx="7570009" cy="120032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Can the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constant item improved with more GS ECAL </a:t>
            </a:r>
            <a:r>
              <a:rPr lang="en-US" altLang="zh-CN" dirty="0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λ</a:t>
            </a:r>
            <a:r>
              <a:rPr lang="en-US" altLang="zh-CN" baseline="-25000" dirty="0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en-US" altLang="zh-CN" baseline="-25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Can hadron energy reso. be better with thicker GS 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Can EM/Hadron shower correction be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better? EM ratio increased while hadron energy increasing due to π</a:t>
            </a:r>
            <a:r>
              <a:rPr lang="en-US" altLang="zh-CN" baseline="30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η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Its nonlinearity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="" xmlns:a16="http://schemas.microsoft.com/office/drawing/2014/main" id="{22463782-BE19-41DB-8FD9-52527FC084E4}"/>
              </a:ext>
            </a:extLst>
          </p:cNvPr>
          <p:cNvSpPr txBox="1"/>
          <p:nvPr/>
        </p:nvSpPr>
        <p:spPr>
          <a:xfrm>
            <a:off x="8502898" y="5619035"/>
            <a:ext cx="314060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Hadron energy </a:t>
            </a:r>
            <a:r>
              <a:rPr lang="en-US" altLang="zh-CN" dirty="0" err="1"/>
              <a:t>reconsrruction</a:t>
            </a:r>
            <a:endParaRPr lang="zh-CN" altLang="en-US" dirty="0"/>
          </a:p>
        </p:txBody>
      </p:sp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25231D0C-E83D-4D49-9D1D-4F5019F7FBE4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111487" y="1941468"/>
            <a:ext cx="1628424" cy="39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139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342" y="3833799"/>
            <a:ext cx="3032124" cy="2222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灯片编号占位符 1">
            <a:extLst>
              <a:ext uri="{FF2B5EF4-FFF2-40B4-BE49-F238E27FC236}">
                <a16:creationId xmlns="" xmlns:a16="http://schemas.microsoft.com/office/drawing/2014/main" id="{A0BA9190-F01E-48BE-925F-FF9CF119C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3BE30E3-BFF6-4FB9-B4CB-7DDD33EB7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909" y="1014927"/>
            <a:ext cx="10634133" cy="4903272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dirty="0"/>
              <a:t>Material properties and granularity:</a:t>
            </a:r>
          </a:p>
          <a:p>
            <a:pPr lvl="1" fontAlgn="ctr">
              <a:lnSpc>
                <a:spcPct val="120000"/>
              </a:lnSpc>
            </a:pPr>
            <a:r>
              <a:rPr lang="en-US" altLang="zh-CN" dirty="0"/>
              <a:t>X</a:t>
            </a:r>
            <a:r>
              <a:rPr lang="en-US" altLang="zh-CN" baseline="-25000" dirty="0"/>
              <a:t>0</a:t>
            </a:r>
            <a:r>
              <a:rPr lang="zh-CN" altLang="en-US" dirty="0"/>
              <a:t>：</a:t>
            </a:r>
            <a:r>
              <a:rPr lang="en-US" altLang="zh-CN" dirty="0"/>
              <a:t>1.12 cm VS  1.59 cm</a:t>
            </a:r>
            <a:endParaRPr lang="zh-CN" altLang="zh-CN" dirty="0"/>
          </a:p>
          <a:p>
            <a:pPr lvl="1" fontAlgn="ctr">
              <a:lnSpc>
                <a:spcPct val="120000"/>
              </a:lnSpc>
            </a:pPr>
            <a:r>
              <a:rPr lang="en-US" altLang="zh-CN" dirty="0"/>
              <a:t>R</a:t>
            </a:r>
            <a:r>
              <a:rPr lang="en-US" altLang="zh-CN" baseline="-25000" dirty="0"/>
              <a:t>M</a:t>
            </a:r>
            <a:r>
              <a:rPr lang="zh-CN" altLang="en-US" dirty="0"/>
              <a:t>：</a:t>
            </a:r>
            <a:r>
              <a:rPr lang="en-US" altLang="zh-CN" dirty="0"/>
              <a:t>2.23 cm VS  2.50 cm</a:t>
            </a:r>
            <a:endParaRPr lang="zh-CN" altLang="zh-CN" sz="4400" b="0" dirty="0"/>
          </a:p>
          <a:p>
            <a:pPr lvl="1" fontAlgn="ctr">
              <a:lnSpc>
                <a:spcPct val="120000"/>
              </a:lnSpc>
            </a:pPr>
            <a:r>
              <a:rPr lang="el-GR" altLang="zh-CN" dirty="0"/>
              <a:t>λ</a:t>
            </a:r>
            <a:r>
              <a:rPr lang="en-US" altLang="zh-CN" baseline="-25000" dirty="0"/>
              <a:t>I</a:t>
            </a:r>
            <a:r>
              <a:rPr lang="en-US" altLang="zh-CN" dirty="0"/>
              <a:t>:   22.7  cm  VS  24.1 cm</a:t>
            </a:r>
          </a:p>
          <a:p>
            <a:pPr marL="457200" lvl="1" indent="0" fontAlgn="ctr">
              <a:buNone/>
            </a:pPr>
            <a:endParaRPr lang="en-US" altLang="zh-CN" baseline="-25000" dirty="0"/>
          </a:p>
          <a:p>
            <a:pPr>
              <a:lnSpc>
                <a:spcPct val="120000"/>
              </a:lnSpc>
            </a:pPr>
            <a:r>
              <a:rPr lang="en-US" altLang="zh-CN" dirty="0"/>
              <a:t>Transverse granularity: shower R</a:t>
            </a:r>
            <a:r>
              <a:rPr lang="en-US" altLang="zh-CN" baseline="-25000" dirty="0"/>
              <a:t>M</a:t>
            </a:r>
          </a:p>
          <a:p>
            <a:pPr lvl="1">
              <a:lnSpc>
                <a:spcPct val="120000"/>
              </a:lnSpc>
            </a:pPr>
            <a:r>
              <a:rPr lang="en-US" altLang="zh-CN" dirty="0"/>
              <a:t>3x3 is a trade-off size for 2 R</a:t>
            </a:r>
            <a:r>
              <a:rPr lang="en-US" altLang="zh-CN" baseline="-25000" dirty="0"/>
              <a:t>M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altLang="zh-CN" baseline="-25000" dirty="0"/>
              <a:t>    </a:t>
            </a:r>
            <a:r>
              <a:rPr lang="en-US" altLang="zh-CN" dirty="0"/>
              <a:t>though 4x4 or 5x5 is better</a:t>
            </a:r>
          </a:p>
          <a:p>
            <a:pPr lvl="2">
              <a:lnSpc>
                <a:spcPct val="120000"/>
              </a:lnSpc>
            </a:pPr>
            <a:r>
              <a:rPr lang="en-US" altLang="zh-CN" dirty="0"/>
              <a:t>e.g. BGO: 2R</a:t>
            </a:r>
            <a:r>
              <a:rPr lang="en-US" altLang="zh-CN" baseline="-25000" dirty="0"/>
              <a:t>M</a:t>
            </a:r>
            <a:r>
              <a:rPr lang="en-US" altLang="zh-CN" dirty="0"/>
              <a:t> /3 = </a:t>
            </a:r>
            <a:r>
              <a:rPr lang="en-US" altLang="zh-CN" u="sng" dirty="0"/>
              <a:t>1.5cm</a:t>
            </a:r>
          </a:p>
          <a:p>
            <a:pPr lvl="2">
              <a:lnSpc>
                <a:spcPct val="120000"/>
              </a:lnSpc>
            </a:pPr>
            <a:r>
              <a:rPr lang="en-US" altLang="zh-CN" dirty="0"/>
              <a:t>e.g. GS: 2R</a:t>
            </a:r>
            <a:r>
              <a:rPr lang="en-US" altLang="zh-CN" baseline="-25000" dirty="0"/>
              <a:t>M</a:t>
            </a:r>
            <a:r>
              <a:rPr lang="en-US" altLang="zh-CN" dirty="0"/>
              <a:t> /3 = </a:t>
            </a:r>
            <a:r>
              <a:rPr lang="en-US" altLang="zh-CN" u="sng" dirty="0"/>
              <a:t>1.7-&gt; 2cm</a:t>
            </a:r>
          </a:p>
          <a:p>
            <a:pPr lvl="1">
              <a:lnSpc>
                <a:spcPct val="120000"/>
              </a:lnSpc>
            </a:pPr>
            <a:r>
              <a:rPr lang="el-GR" altLang="zh-CN" dirty="0"/>
              <a:t>π</a:t>
            </a:r>
            <a:r>
              <a:rPr lang="el-GR" altLang="zh-CN" baseline="30000" dirty="0"/>
              <a:t>0</a:t>
            </a:r>
            <a:r>
              <a:rPr lang="el-GR" altLang="zh-CN" dirty="0"/>
              <a:t> </a:t>
            </a:r>
            <a:r>
              <a:rPr lang="en-US" altLang="zh-CN" dirty="0"/>
              <a:t>2γ separation</a:t>
            </a:r>
            <a:r>
              <a:rPr lang="zh-CN" altLang="en-US" dirty="0"/>
              <a:t>：</a:t>
            </a:r>
            <a:endParaRPr lang="en-US" altLang="zh-CN" dirty="0"/>
          </a:p>
          <a:p>
            <a:pPr lvl="2">
              <a:lnSpc>
                <a:spcPct val="120000"/>
              </a:lnSpc>
            </a:pPr>
            <a:r>
              <a:rPr lang="en-US" altLang="zh-CN" dirty="0"/>
              <a:t>Unit size, two-peaks, mass constraint</a:t>
            </a:r>
          </a:p>
          <a:p>
            <a:pPr marL="914400" lvl="2" indent="0">
              <a:buNone/>
            </a:pPr>
            <a:endParaRPr lang="en-US" altLang="zh-CN" dirty="0"/>
          </a:p>
          <a:p>
            <a:pPr>
              <a:lnSpc>
                <a:spcPct val="120000"/>
              </a:lnSpc>
            </a:pPr>
            <a:r>
              <a:rPr lang="en-US" altLang="zh-CN" dirty="0"/>
              <a:t>Longitudinal granularity: ~24 X</a:t>
            </a:r>
            <a:r>
              <a:rPr lang="en-US" altLang="zh-CN" baseline="-25000" dirty="0"/>
              <a:t>0</a:t>
            </a:r>
            <a:r>
              <a:rPr lang="en-US" altLang="zh-CN" dirty="0"/>
              <a:t> </a:t>
            </a:r>
          </a:p>
          <a:p>
            <a:pPr lvl="1">
              <a:lnSpc>
                <a:spcPct val="120000"/>
              </a:lnSpc>
            </a:pPr>
            <a:r>
              <a:rPr lang="en-US" altLang="zh-CN" dirty="0"/>
              <a:t>18 layers</a:t>
            </a:r>
            <a:r>
              <a:rPr lang="zh-CN" altLang="en-US" dirty="0"/>
              <a:t> </a:t>
            </a:r>
            <a:r>
              <a:rPr lang="en-US" altLang="zh-CN" dirty="0"/>
              <a:t>x 1.5 cm = 27 cm for BGO </a:t>
            </a:r>
          </a:p>
          <a:p>
            <a:pPr lvl="1">
              <a:lnSpc>
                <a:spcPct val="120000"/>
              </a:lnSpc>
            </a:pPr>
            <a:r>
              <a:rPr lang="en-US" altLang="zh-CN" dirty="0"/>
              <a:t>20 layers x 2 cm = 40 cm for GS</a:t>
            </a:r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D6D7A234-BF41-4634-8141-0008B1EF15F4}"/>
              </a:ext>
            </a:extLst>
          </p:cNvPr>
          <p:cNvSpPr/>
          <p:nvPr/>
        </p:nvSpPr>
        <p:spPr>
          <a:xfrm>
            <a:off x="311909" y="58017"/>
            <a:ext cx="115681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4000" b="1" spc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GS ECAL - Granularity</a:t>
            </a:r>
          </a:p>
          <a:p>
            <a:pPr algn="ctr">
              <a:spcBef>
                <a:spcPct val="0"/>
              </a:spcBef>
              <a:defRPr/>
            </a:pPr>
            <a:r>
              <a:rPr lang="en-US" altLang="zh-CN" sz="4000" b="1" spc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endParaRPr lang="zh-CN" altLang="en-US" sz="4000" b="1" spc="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067" y="1306603"/>
            <a:ext cx="3919815" cy="2284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967" y="1533856"/>
            <a:ext cx="21336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98267" y="356450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3x3 for 2 R</a:t>
            </a:r>
            <a:r>
              <a:rPr lang="en-US" altLang="zh-CN" baseline="-25000" dirty="0"/>
              <a:t>M </a:t>
            </a:r>
          </a:p>
        </p:txBody>
      </p:sp>
      <p:cxnSp>
        <p:nvCxnSpPr>
          <p:cNvPr id="8" name="直接箭头连接符 7"/>
          <p:cNvCxnSpPr/>
          <p:nvPr/>
        </p:nvCxnSpPr>
        <p:spPr>
          <a:xfrm>
            <a:off x="7550767" y="2562555"/>
            <a:ext cx="941300" cy="1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56166" y="5855826"/>
            <a:ext cx="5109634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More granularity research needs, it's a balance between physical performance, channel count, structure, heat dissipation, and cost.</a:t>
            </a:r>
            <a:endParaRPr lang="zh-CN" altLang="en-US" sz="16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179236" y="3464467"/>
            <a:ext cx="2601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/>
              <a:t>ArXiv</a:t>
            </a:r>
            <a:r>
              <a:rPr lang="en-US" altLang="zh-CN" dirty="0"/>
              <a:t> </a:t>
            </a:r>
            <a:r>
              <a:rPr lang="en-US" altLang="zh-CN" dirty="0" err="1"/>
              <a:t>ePrint</a:t>
            </a:r>
            <a:r>
              <a:rPr lang="en-US" altLang="zh-CN" dirty="0"/>
              <a:t>: 2508.20728</a:t>
            </a:r>
            <a:endParaRPr lang="zh-CN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6374342" y="6028064"/>
            <a:ext cx="2700000" cy="5847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Fig. 2 D energy deposit 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distri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 of a 5 GeV photon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4A02B1F6-5405-4218-884B-1D9777D6B4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6466" y="3985391"/>
            <a:ext cx="2638787" cy="1870435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7729D666-4E8C-418D-990F-C992B5D2C243}"/>
              </a:ext>
            </a:extLst>
          </p:cNvPr>
          <p:cNvSpPr/>
          <p:nvPr/>
        </p:nvSpPr>
        <p:spPr>
          <a:xfrm>
            <a:off x="9541523" y="6010123"/>
            <a:ext cx="2700000" cy="5847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Fig. BMR vs granularity in Ref-TDR. By 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Weizheng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7831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24</a:t>
            </a:fld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CAL Radius: 1830mm -&gt; 2280 mm -&gt; 4040 mm</a:t>
            </a:r>
          </a:p>
          <a:p>
            <a:r>
              <a:rPr lang="en-US" altLang="zh-CN" dirty="0" err="1" smtClean="0"/>
              <a:t>Δθ</a:t>
            </a:r>
            <a:r>
              <a:rPr lang="zh-CN" altLang="en-US" dirty="0" smtClean="0"/>
              <a:t>，</a:t>
            </a:r>
            <a:r>
              <a:rPr lang="en-US" altLang="zh-CN" dirty="0" smtClean="0"/>
              <a:t>ΔΦ</a:t>
            </a:r>
            <a:r>
              <a:rPr lang="zh-CN" altLang="en-US" dirty="0" smtClean="0"/>
              <a:t>： </a:t>
            </a:r>
            <a:r>
              <a:rPr lang="en-US" altLang="zh-CN" dirty="0" smtClean="0"/>
              <a:t>~9 </a:t>
            </a:r>
            <a:r>
              <a:rPr lang="en-US" altLang="zh-CN" dirty="0" err="1" smtClean="0"/>
              <a:t>mrad</a:t>
            </a:r>
            <a:endParaRPr lang="en-US" altLang="zh-CN" dirty="0" smtClean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02354" y="-1887032"/>
            <a:ext cx="2534858" cy="11739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435" y="4421505"/>
            <a:ext cx="5935663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02929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25</a:t>
            </a:fld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66625" y="1381455"/>
            <a:ext cx="7039626" cy="545517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/>
              <a:t> If GS has ideal uniformity</a:t>
            </a:r>
          </a:p>
          <a:p>
            <a:pPr lvl="1">
              <a:lnSpc>
                <a:spcPct val="120000"/>
              </a:lnSpc>
            </a:pPr>
            <a:r>
              <a:rPr lang="en-US" altLang="zh-CN" dirty="0"/>
              <a:t>Ref-TDR</a:t>
            </a:r>
          </a:p>
          <a:p>
            <a:pPr lvl="2">
              <a:lnSpc>
                <a:spcPct val="120000"/>
              </a:lnSpc>
            </a:pPr>
            <a:r>
              <a:rPr lang="en-US" altLang="zh-CN" dirty="0"/>
              <a:t>ECAL</a:t>
            </a:r>
            <a:r>
              <a:rPr lang="zh-CN" altLang="en-US" dirty="0"/>
              <a:t>：</a:t>
            </a:r>
            <a:r>
              <a:rPr lang="en-US" altLang="zh-CN" dirty="0"/>
              <a:t>300pe / MIP: 15x15x400 mm BGO, MIP=13.4 MeV </a:t>
            </a:r>
          </a:p>
          <a:p>
            <a:pPr lvl="2">
              <a:lnSpc>
                <a:spcPct val="120000"/>
              </a:lnSpc>
            </a:pPr>
            <a:r>
              <a:rPr lang="en-US" altLang="zh-CN" dirty="0"/>
              <a:t>HCAL: 60pe /MIP: 10x40x40 mm GS</a:t>
            </a:r>
            <a:r>
              <a:rPr lang="zh-CN" altLang="en-US" dirty="0"/>
              <a:t> </a:t>
            </a:r>
            <a:r>
              <a:rPr lang="en-US" altLang="zh-CN" dirty="0"/>
              <a:t>+ A.L. 80 cm, MIP=7.3 MeV </a:t>
            </a:r>
          </a:p>
          <a:p>
            <a:pPr lvl="1">
              <a:lnSpc>
                <a:spcPct val="120000"/>
              </a:lnSpc>
            </a:pPr>
            <a:r>
              <a:rPr lang="en-US" altLang="zh-CN" dirty="0"/>
              <a:t>GS ECAL</a:t>
            </a:r>
            <a:r>
              <a:rPr lang="zh-CN" altLang="en-US" dirty="0"/>
              <a:t>：</a:t>
            </a:r>
            <a:r>
              <a:rPr lang="en-US" altLang="zh-CN" dirty="0"/>
              <a:t>2x2x2 cm</a:t>
            </a:r>
          </a:p>
          <a:p>
            <a:pPr lvl="2">
              <a:lnSpc>
                <a:spcPct val="120000"/>
              </a:lnSpc>
            </a:pPr>
            <a:r>
              <a:rPr lang="en-US" altLang="zh-CN" u="sng" dirty="0"/>
              <a:t>MIP</a:t>
            </a:r>
            <a:r>
              <a:rPr lang="zh-CN" altLang="en-US" u="sng" dirty="0"/>
              <a:t>：</a:t>
            </a:r>
            <a:r>
              <a:rPr lang="en-US" altLang="zh-CN" u="sng" dirty="0"/>
              <a:t>~60pe /MIP</a:t>
            </a:r>
            <a:r>
              <a:rPr lang="zh-CN" altLang="en-US" dirty="0"/>
              <a:t>，</a:t>
            </a:r>
            <a:r>
              <a:rPr lang="en-US" altLang="zh-CN" dirty="0"/>
              <a:t>comparing with HCAL</a:t>
            </a:r>
          </a:p>
          <a:p>
            <a:pPr lvl="2">
              <a:lnSpc>
                <a:spcPct val="120000"/>
              </a:lnSpc>
            </a:pPr>
            <a:r>
              <a:rPr lang="en-US" altLang="zh-CN" u="sng" dirty="0"/>
              <a:t>Stochastic term a</a:t>
            </a:r>
            <a:r>
              <a:rPr lang="zh-CN" altLang="en-US" u="sng" dirty="0"/>
              <a:t>≈</a:t>
            </a:r>
            <a:r>
              <a:rPr lang="en-US" altLang="zh-CN" u="sng" dirty="0"/>
              <a:t>2% </a:t>
            </a:r>
            <a:r>
              <a:rPr lang="en-US" altLang="zh-CN" dirty="0"/>
              <a:t>for 60 </a:t>
            </a:r>
            <a:r>
              <a:rPr lang="en-US" altLang="zh-CN" dirty="0" err="1"/>
              <a:t>pe</a:t>
            </a:r>
            <a:r>
              <a:rPr lang="en-US" altLang="zh-CN" dirty="0"/>
              <a:t> / MIP </a:t>
            </a:r>
          </a:p>
          <a:p>
            <a:pPr lvl="2">
              <a:lnSpc>
                <a:spcPct val="120000"/>
              </a:lnSpc>
            </a:pPr>
            <a:r>
              <a:rPr lang="en-US" altLang="zh-CN" dirty="0"/>
              <a:t>Number</a:t>
            </a:r>
            <a:r>
              <a:rPr lang="zh-CN" altLang="en-US" dirty="0"/>
              <a:t> </a:t>
            </a:r>
            <a:r>
              <a:rPr lang="en-US" altLang="zh-CN" dirty="0"/>
              <a:t>of pe increased with improving light yield, A.L., SiPM </a:t>
            </a:r>
          </a:p>
          <a:p>
            <a:pPr lvl="1"/>
            <a:endParaRPr lang="en-US" altLang="zh-CN" dirty="0"/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C893ED19-C31D-4C23-A71F-195D3D38E3AE}"/>
              </a:ext>
            </a:extLst>
          </p:cNvPr>
          <p:cNvSpPr/>
          <p:nvPr/>
        </p:nvSpPr>
        <p:spPr>
          <a:xfrm>
            <a:off x="311909" y="58017"/>
            <a:ext cx="115681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4000" b="1" spc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GS ECAL – Energy reso.</a:t>
            </a:r>
          </a:p>
          <a:p>
            <a:pPr algn="ctr">
              <a:spcBef>
                <a:spcPct val="0"/>
              </a:spcBef>
              <a:defRPr/>
            </a:pPr>
            <a:endParaRPr lang="zh-CN" altLang="en-US" sz="4000" b="1" spc="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6" name="内容占位符 5">
            <a:extLst>
              <a:ext uri="{FF2B5EF4-FFF2-40B4-BE49-F238E27FC236}">
                <a16:creationId xmlns="" xmlns:a16="http://schemas.microsoft.com/office/drawing/2014/main" id="{3D56D5EB-28DC-49C5-949D-F2368D55E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2159" y="1381456"/>
            <a:ext cx="4212574" cy="4131735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64" y="900175"/>
            <a:ext cx="20859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865075" y="5558129"/>
            <a:ext cx="15621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By </a:t>
            </a:r>
            <a:r>
              <a:rPr lang="en-US" altLang="zh-CN" dirty="0" err="1"/>
              <a:t>Weizheng</a:t>
            </a:r>
            <a:endParaRPr lang="zh-CN" altLang="en-US" dirty="0"/>
          </a:p>
        </p:txBody>
      </p:sp>
      <p:sp>
        <p:nvSpPr>
          <p:cNvPr id="5" name="矩形: 圆角 4">
            <a:extLst>
              <a:ext uri="{FF2B5EF4-FFF2-40B4-BE49-F238E27FC236}">
                <a16:creationId xmlns="" xmlns:a16="http://schemas.microsoft.com/office/drawing/2014/main" id="{A15502B0-D158-4A5F-B472-DBAC6BB90557}"/>
              </a:ext>
            </a:extLst>
          </p:cNvPr>
          <p:cNvSpPr/>
          <p:nvPr/>
        </p:nvSpPr>
        <p:spPr>
          <a:xfrm>
            <a:off x="9494044" y="2314575"/>
            <a:ext cx="2043112" cy="28575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821E0EAC-D5C8-4E73-8416-105D8F3D0DAA}"/>
              </a:ext>
            </a:extLst>
          </p:cNvPr>
          <p:cNvSpPr txBox="1"/>
          <p:nvPr/>
        </p:nvSpPr>
        <p:spPr>
          <a:xfrm>
            <a:off x="7493828" y="5927461"/>
            <a:ext cx="4521959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Fig. Ideal uniform in GS unit with 60 pe/MIP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0.1MIP threshold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 a: ~2%, c: 0.3%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770520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26</a:t>
            </a:fld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46336" y="1043765"/>
            <a:ext cx="11555164" cy="328058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/>
              <a:t> </a:t>
            </a:r>
            <a:r>
              <a:rPr lang="en-US" altLang="zh-CN" sz="2400" dirty="0"/>
              <a:t>Energy reso. influenced much by uniformity and AL</a:t>
            </a:r>
            <a:r>
              <a:rPr lang="en-US" altLang="zh-CN" sz="2000" dirty="0"/>
              <a:t> </a:t>
            </a:r>
          </a:p>
          <a:p>
            <a:pPr lvl="1">
              <a:lnSpc>
                <a:spcPct val="120000"/>
              </a:lnSpc>
            </a:pPr>
            <a:r>
              <a:rPr lang="en-US" altLang="zh-CN" sz="2000" dirty="0"/>
              <a:t>Attenuation length:  after multiple reflections, the optical path will become very long, if A.L. is long, it will improve the uniformity and energy reso.</a:t>
            </a:r>
          </a:p>
          <a:p>
            <a:pPr lvl="2">
              <a:lnSpc>
                <a:spcPct val="120000"/>
              </a:lnSpc>
            </a:pPr>
            <a:r>
              <a:rPr lang="en-US" altLang="zh-CN" sz="1800" dirty="0"/>
              <a:t>E.g., c is 4.9% </a:t>
            </a:r>
            <a:r>
              <a:rPr lang="en-US" altLang="zh-CN" sz="1800" dirty="0">
                <a:sym typeface="Wingdings" panose="05000000000000000000" pitchFamily="2" charset="2"/>
              </a:rPr>
              <a:t></a:t>
            </a:r>
            <a:r>
              <a:rPr lang="en-US" altLang="zh-CN" sz="1800" dirty="0"/>
              <a:t> 3.4% , a is 5.5% </a:t>
            </a:r>
            <a:r>
              <a:rPr lang="en-US" altLang="zh-CN" sz="1800" dirty="0">
                <a:sym typeface="Wingdings" panose="05000000000000000000" pitchFamily="2" charset="2"/>
              </a:rPr>
              <a:t></a:t>
            </a:r>
            <a:r>
              <a:rPr lang="en-US" altLang="zh-CN" sz="1800" dirty="0"/>
              <a:t> 4.0%  while AL 6 </a:t>
            </a:r>
            <a:r>
              <a:rPr lang="en-US" altLang="zh-CN" sz="1800" dirty="0">
                <a:sym typeface="Wingdings" panose="05000000000000000000" pitchFamily="2" charset="2"/>
              </a:rPr>
              <a:t>10 </a:t>
            </a:r>
            <a:r>
              <a:rPr lang="en-US" altLang="zh-CN" sz="1800" dirty="0"/>
              <a:t>cm with a </a:t>
            </a:r>
            <a:r>
              <a:rPr lang="en-US" altLang="zh-CN" sz="1800" dirty="0" err="1"/>
              <a:t>SiPM</a:t>
            </a:r>
            <a:endParaRPr lang="en-US" altLang="zh-CN" sz="1800" dirty="0"/>
          </a:p>
          <a:p>
            <a:pPr lvl="1">
              <a:lnSpc>
                <a:spcPct val="120000"/>
              </a:lnSpc>
            </a:pPr>
            <a:r>
              <a:rPr lang="en-US" altLang="zh-CN" sz="2000" dirty="0" err="1"/>
              <a:t>SiPM</a:t>
            </a:r>
            <a:r>
              <a:rPr lang="en-US" altLang="zh-CN" sz="2000" dirty="0"/>
              <a:t> number affects pe and uniformity, 2 may increase the robust too.</a:t>
            </a:r>
            <a:r>
              <a:rPr lang="en-US" altLang="zh-CN" dirty="0"/>
              <a:t/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C893ED19-C31D-4C23-A71F-195D3D38E3AE}"/>
              </a:ext>
            </a:extLst>
          </p:cNvPr>
          <p:cNvSpPr/>
          <p:nvPr/>
        </p:nvSpPr>
        <p:spPr>
          <a:xfrm>
            <a:off x="311909" y="58017"/>
            <a:ext cx="115681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4000" b="1" spc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GS ECAL – Energy reso.</a:t>
            </a:r>
          </a:p>
          <a:p>
            <a:pPr algn="ctr">
              <a:spcBef>
                <a:spcPct val="0"/>
              </a:spcBef>
              <a:defRPr/>
            </a:pPr>
            <a:endParaRPr lang="zh-CN" altLang="en-US" sz="4000" b="1" spc="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156" y="970120"/>
            <a:ext cx="20859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内容占位符 5">
            <a:extLst>
              <a:ext uri="{FF2B5EF4-FFF2-40B4-BE49-F238E27FC236}">
                <a16:creationId xmlns="" xmlns:a16="http://schemas.microsoft.com/office/drawing/2014/main" id="{03C4A9B9-8BD2-42B3-9CE2-33445EEA8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205" y="3132949"/>
            <a:ext cx="3394020" cy="3401374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015" y="3260037"/>
            <a:ext cx="3997394" cy="3147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09825" y="6479143"/>
            <a:ext cx="2675412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SiPM number and uniformity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29866" y="6487179"/>
            <a:ext cx="3384581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SiPM number and AL VS energy reso.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52100" y="5675356"/>
            <a:ext cx="15621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By </a:t>
            </a:r>
            <a:r>
              <a:rPr lang="en-US" altLang="zh-CN" dirty="0" err="1"/>
              <a:t>Weizheng</a:t>
            </a:r>
            <a:endParaRPr lang="zh-CN" altLang="en-US" dirty="0"/>
          </a:p>
        </p:txBody>
      </p:sp>
      <p:sp>
        <p:nvSpPr>
          <p:cNvPr id="12" name="矩形: 圆角 11">
            <a:extLst>
              <a:ext uri="{FF2B5EF4-FFF2-40B4-BE49-F238E27FC236}">
                <a16:creationId xmlns="" xmlns:a16="http://schemas.microsoft.com/office/drawing/2014/main" id="{B57F24E5-A57C-4E02-AA9E-348814C10B22}"/>
              </a:ext>
            </a:extLst>
          </p:cNvPr>
          <p:cNvSpPr/>
          <p:nvPr/>
        </p:nvSpPr>
        <p:spPr>
          <a:xfrm>
            <a:off x="7819303" y="3512045"/>
            <a:ext cx="2362922" cy="195561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6532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9377701" y="6239781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pPr/>
              <a:t>27</a:t>
            </a:fld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4299" y="844067"/>
            <a:ext cx="6307933" cy="3163499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altLang="zh-CN" sz="3400" dirty="0"/>
              <a:t>Structure:</a:t>
            </a:r>
          </a:p>
          <a:p>
            <a:pPr lvl="1">
              <a:lnSpc>
                <a:spcPct val="120000"/>
              </a:lnSpc>
            </a:pPr>
            <a:r>
              <a:rPr lang="en-US" altLang="zh-CN" sz="2600" dirty="0"/>
              <a:t>Axially 12 equal divisions  /  Circumferentially 32 equal divisions. radius increasing 30 cm.</a:t>
            </a:r>
          </a:p>
          <a:p>
            <a:pPr lvl="1">
              <a:lnSpc>
                <a:spcPct val="120000"/>
              </a:lnSpc>
            </a:pPr>
            <a:r>
              <a:rPr lang="en-US" altLang="zh-CN" sz="2600" dirty="0"/>
              <a:t>Strong and light material like carbon fiber used to support.</a:t>
            </a:r>
          </a:p>
          <a:p>
            <a:pPr lvl="1">
              <a:lnSpc>
                <a:spcPct val="120000"/>
              </a:lnSpc>
            </a:pPr>
            <a:r>
              <a:rPr lang="en-US" altLang="zh-CN" sz="2600" dirty="0"/>
              <a:t>Channels number: x ~ 7, total power: ~62 kW </a:t>
            </a:r>
          </a:p>
          <a:p>
            <a:pPr lvl="1">
              <a:lnSpc>
                <a:spcPct val="120000"/>
              </a:lnSpc>
            </a:pPr>
            <a:r>
              <a:rPr lang="en-US" altLang="zh-CN" sz="2600" dirty="0"/>
              <a:t>Water cooling</a:t>
            </a:r>
          </a:p>
          <a:p>
            <a:pPr lvl="2">
              <a:lnSpc>
                <a:spcPct val="120000"/>
              </a:lnSpc>
            </a:pPr>
            <a:r>
              <a:rPr lang="en-US" altLang="zh-CN" sz="2300" dirty="0"/>
              <a:t>Option1: use graphene to transfer heat to both ends, then use water cooling</a:t>
            </a:r>
          </a:p>
          <a:p>
            <a:pPr lvl="2">
              <a:lnSpc>
                <a:spcPct val="120000"/>
              </a:lnSpc>
            </a:pPr>
            <a:r>
              <a:rPr lang="en-US" altLang="zh-CN" sz="2300" dirty="0"/>
              <a:t>Option2:</a:t>
            </a:r>
            <a:r>
              <a:rPr lang="zh-CN" altLang="en-US" sz="2300" dirty="0"/>
              <a:t> </a:t>
            </a:r>
            <a:r>
              <a:rPr lang="en-US" altLang="zh-CN" sz="2300" dirty="0"/>
              <a:t>similar</a:t>
            </a:r>
            <a:r>
              <a:rPr lang="zh-CN" altLang="en-US" sz="2300" dirty="0"/>
              <a:t> </a:t>
            </a:r>
            <a:r>
              <a:rPr lang="en-US" altLang="zh-CN" sz="2300" dirty="0"/>
              <a:t>to that in Ref-TDR</a:t>
            </a:r>
            <a:endParaRPr lang="en-US" altLang="zh-CN" dirty="0"/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C893ED19-C31D-4C23-A71F-195D3D38E3AE}"/>
              </a:ext>
            </a:extLst>
          </p:cNvPr>
          <p:cNvSpPr/>
          <p:nvPr/>
        </p:nvSpPr>
        <p:spPr>
          <a:xfrm>
            <a:off x="311909" y="58017"/>
            <a:ext cx="118800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4000" b="1" spc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GS ECAL – structure</a:t>
            </a:r>
            <a:endParaRPr lang="zh-CN" altLang="en-US" sz="4000" b="1" spc="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41873" y="6477756"/>
            <a:ext cx="3728914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Fig. Staggered trapezoidal modules 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9B74FD44-974E-4548-AC50-9D24976F455A}"/>
              </a:ext>
            </a:extLst>
          </p:cNvPr>
          <p:cNvGrpSpPr/>
          <p:nvPr/>
        </p:nvGrpSpPr>
        <p:grpSpPr>
          <a:xfrm>
            <a:off x="412959" y="3759332"/>
            <a:ext cx="3728914" cy="2764715"/>
            <a:chOff x="59379" y="544876"/>
            <a:chExt cx="5397653" cy="5541910"/>
          </a:xfrm>
        </p:grpSpPr>
        <p:sp>
          <p:nvSpPr>
            <p:cNvPr id="10" name="文本框 17">
              <a:extLst>
                <a:ext uri="{FF2B5EF4-FFF2-40B4-BE49-F238E27FC236}">
                  <a16:creationId xmlns="" xmlns:a16="http://schemas.microsoft.com/office/drawing/2014/main" id="{0E125490-0A86-416B-9DCB-80853987A400}"/>
                </a:ext>
              </a:extLst>
            </p:cNvPr>
            <p:cNvSpPr txBox="1"/>
            <p:nvPr/>
          </p:nvSpPr>
          <p:spPr>
            <a:xfrm>
              <a:off x="1998542" y="5115851"/>
              <a:ext cx="32802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总厚度</a:t>
              </a:r>
              <a:r>
                <a:rPr lang="en-US" altLang="zh-CN" dirty="0"/>
                <a:t>24.5mm</a:t>
              </a:r>
              <a:endParaRPr lang="zh-CN" altLang="en-US" dirty="0"/>
            </a:p>
          </p:txBody>
        </p:sp>
        <p:sp>
          <p:nvSpPr>
            <p:cNvPr id="11" name="箭头: 右 26">
              <a:extLst>
                <a:ext uri="{FF2B5EF4-FFF2-40B4-BE49-F238E27FC236}">
                  <a16:creationId xmlns="" xmlns:a16="http://schemas.microsoft.com/office/drawing/2014/main" id="{95BEAD78-203F-4617-9DD8-561EBB1A5D2F}"/>
                </a:ext>
              </a:extLst>
            </p:cNvPr>
            <p:cNvSpPr/>
            <p:nvPr/>
          </p:nvSpPr>
          <p:spPr>
            <a:xfrm>
              <a:off x="4742904" y="3476114"/>
              <a:ext cx="425513" cy="239199"/>
            </a:xfrm>
            <a:prstGeom prst="right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8D2A999C-86C0-4E58-90E7-722E127387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721" t="13080" r="43685" b="6111"/>
            <a:stretch/>
          </p:blipFill>
          <p:spPr>
            <a:xfrm>
              <a:off x="1856582" y="544876"/>
              <a:ext cx="3600450" cy="5541910"/>
            </a:xfrm>
            <a:prstGeom prst="rect">
              <a:avLst/>
            </a:prstGeom>
          </p:spPr>
        </p:pic>
        <p:grpSp>
          <p:nvGrpSpPr>
            <p:cNvPr id="13" name="组合 12">
              <a:extLst>
                <a:ext uri="{FF2B5EF4-FFF2-40B4-BE49-F238E27FC236}">
                  <a16:creationId xmlns="" xmlns:a16="http://schemas.microsoft.com/office/drawing/2014/main" id="{FF9703CF-5854-43B2-94DB-44AD8A2E215A}"/>
                </a:ext>
              </a:extLst>
            </p:cNvPr>
            <p:cNvGrpSpPr/>
            <p:nvPr/>
          </p:nvGrpSpPr>
          <p:grpSpPr>
            <a:xfrm>
              <a:off x="59379" y="1331857"/>
              <a:ext cx="2375781" cy="4442716"/>
              <a:chOff x="280556" y="1270801"/>
              <a:chExt cx="2711988" cy="5113313"/>
            </a:xfrm>
          </p:grpSpPr>
          <p:cxnSp>
            <p:nvCxnSpPr>
              <p:cNvPr id="14" name="直接箭头连接符 13">
                <a:extLst>
                  <a:ext uri="{FF2B5EF4-FFF2-40B4-BE49-F238E27FC236}">
                    <a16:creationId xmlns="" xmlns:a16="http://schemas.microsoft.com/office/drawing/2014/main" id="{7933ACA3-975B-473F-9626-F58C0C0FDE9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147569" y="1503516"/>
                <a:ext cx="407406" cy="23539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文本框 48">
                <a:extLst>
                  <a:ext uri="{FF2B5EF4-FFF2-40B4-BE49-F238E27FC236}">
                    <a16:creationId xmlns="" xmlns:a16="http://schemas.microsoft.com/office/drawing/2014/main" id="{984038A3-E29D-4D49-BAA5-EC96DBB79393}"/>
                  </a:ext>
                </a:extLst>
              </p:cNvPr>
              <p:cNvSpPr txBox="1"/>
              <p:nvPr/>
            </p:nvSpPr>
            <p:spPr>
              <a:xfrm>
                <a:off x="1434886" y="1270801"/>
                <a:ext cx="1557658" cy="912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 err="1"/>
                  <a:t>Granphene</a:t>
                </a:r>
                <a:r>
                  <a:rPr lang="zh-CN" altLang="en-US" sz="1200" dirty="0"/>
                  <a:t> </a:t>
                </a:r>
                <a:r>
                  <a:rPr lang="en-US" altLang="zh-CN" sz="1200" dirty="0"/>
                  <a:t>0.5mm</a:t>
                </a:r>
                <a:endParaRPr lang="zh-CN" altLang="en-US" sz="1200" dirty="0"/>
              </a:p>
            </p:txBody>
          </p:sp>
          <p:sp>
            <p:nvSpPr>
              <p:cNvPr id="16" name="文本框 49">
                <a:extLst>
                  <a:ext uri="{FF2B5EF4-FFF2-40B4-BE49-F238E27FC236}">
                    <a16:creationId xmlns="" xmlns:a16="http://schemas.microsoft.com/office/drawing/2014/main" id="{89EFC508-2B0A-4A22-93BA-E93CBAB6A8AA}"/>
                  </a:ext>
                </a:extLst>
              </p:cNvPr>
              <p:cNvSpPr txBox="1"/>
              <p:nvPr/>
            </p:nvSpPr>
            <p:spPr>
              <a:xfrm>
                <a:off x="829173" y="2264178"/>
                <a:ext cx="1650395" cy="912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 err="1"/>
                  <a:t>SiPM+ASIC</a:t>
                </a:r>
                <a:r>
                  <a:rPr lang="zh-CN" altLang="en-US" sz="1200" dirty="0"/>
                  <a:t> </a:t>
                </a:r>
                <a:r>
                  <a:rPr lang="en-US" altLang="zh-CN" sz="1200" dirty="0"/>
                  <a:t>2mm</a:t>
                </a:r>
              </a:p>
            </p:txBody>
          </p:sp>
          <p:cxnSp>
            <p:nvCxnSpPr>
              <p:cNvPr id="17" name="直接箭头连接符 16">
                <a:extLst>
                  <a:ext uri="{FF2B5EF4-FFF2-40B4-BE49-F238E27FC236}">
                    <a16:creationId xmlns="" xmlns:a16="http://schemas.microsoft.com/office/drawing/2014/main" id="{70EA0347-3E3C-4C7F-B9F2-EAB1892396C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147568" y="2705092"/>
                <a:ext cx="561568" cy="16179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文本框 51">
                <a:extLst>
                  <a:ext uri="{FF2B5EF4-FFF2-40B4-BE49-F238E27FC236}">
                    <a16:creationId xmlns="" xmlns:a16="http://schemas.microsoft.com/office/drawing/2014/main" id="{77D58CE6-112B-406F-9C68-CFB4C0B07396}"/>
                  </a:ext>
                </a:extLst>
              </p:cNvPr>
              <p:cNvSpPr txBox="1"/>
              <p:nvPr/>
            </p:nvSpPr>
            <p:spPr>
              <a:xfrm>
                <a:off x="477836" y="3265640"/>
                <a:ext cx="2231298" cy="912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/>
                  <a:t>Plate with SiPM holes 1mm</a:t>
                </a:r>
              </a:p>
            </p:txBody>
          </p:sp>
          <p:cxnSp>
            <p:nvCxnSpPr>
              <p:cNvPr id="19" name="直接箭头连接符 18">
                <a:extLst>
                  <a:ext uri="{FF2B5EF4-FFF2-40B4-BE49-F238E27FC236}">
                    <a16:creationId xmlns="" xmlns:a16="http://schemas.microsoft.com/office/drawing/2014/main" id="{6A26039D-E872-4522-80ED-8937C9ACD3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203106" y="3497772"/>
                <a:ext cx="582064" cy="26090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文本框 53">
                <a:extLst>
                  <a:ext uri="{FF2B5EF4-FFF2-40B4-BE49-F238E27FC236}">
                    <a16:creationId xmlns="" xmlns:a16="http://schemas.microsoft.com/office/drawing/2014/main" id="{4ED125EA-8496-4B67-80AB-835BDBDE467B}"/>
                  </a:ext>
                </a:extLst>
              </p:cNvPr>
              <p:cNvSpPr txBox="1"/>
              <p:nvPr/>
            </p:nvSpPr>
            <p:spPr>
              <a:xfrm>
                <a:off x="1111454" y="4242112"/>
                <a:ext cx="1443521" cy="547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/>
                  <a:t>GS 20mm</a:t>
                </a:r>
              </a:p>
            </p:txBody>
          </p:sp>
          <p:cxnSp>
            <p:nvCxnSpPr>
              <p:cNvPr id="21" name="直接箭头连接符 20">
                <a:extLst>
                  <a:ext uri="{FF2B5EF4-FFF2-40B4-BE49-F238E27FC236}">
                    <a16:creationId xmlns="" xmlns:a16="http://schemas.microsoft.com/office/drawing/2014/main" id="{CE41953A-2136-41AC-864F-993806C14E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351272" y="4471451"/>
                <a:ext cx="469255" cy="6747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文本框 55">
                <a:extLst>
                  <a:ext uri="{FF2B5EF4-FFF2-40B4-BE49-F238E27FC236}">
                    <a16:creationId xmlns="" xmlns:a16="http://schemas.microsoft.com/office/drawing/2014/main" id="{631CA6F2-2308-4184-BCE3-52195AC09710}"/>
                  </a:ext>
                </a:extLst>
              </p:cNvPr>
              <p:cNvSpPr txBox="1"/>
              <p:nvPr/>
            </p:nvSpPr>
            <p:spPr>
              <a:xfrm>
                <a:off x="280556" y="5471434"/>
                <a:ext cx="2504613" cy="912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/>
                  <a:t>Carbon fiber support</a:t>
                </a:r>
              </a:p>
              <a:p>
                <a:r>
                  <a:rPr lang="en-US" altLang="zh-CN" sz="1200" dirty="0"/>
                  <a:t>1mm</a:t>
                </a:r>
              </a:p>
            </p:txBody>
          </p:sp>
          <p:cxnSp>
            <p:nvCxnSpPr>
              <p:cNvPr id="23" name="直接箭头连接符 22">
                <a:extLst>
                  <a:ext uri="{FF2B5EF4-FFF2-40B4-BE49-F238E27FC236}">
                    <a16:creationId xmlns="" xmlns:a16="http://schemas.microsoft.com/office/drawing/2014/main" id="{F1FC0735-6AB8-442D-A605-3BE70729844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83902" y="5656749"/>
                <a:ext cx="445251" cy="441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文本框 60">
            <a:extLst>
              <a:ext uri="{FF2B5EF4-FFF2-40B4-BE49-F238E27FC236}">
                <a16:creationId xmlns="" xmlns:a16="http://schemas.microsoft.com/office/drawing/2014/main" id="{3BBE6558-9D0D-4DB3-A348-104BECB31AF5}"/>
              </a:ext>
            </a:extLst>
          </p:cNvPr>
          <p:cNvSpPr txBox="1"/>
          <p:nvPr/>
        </p:nvSpPr>
        <p:spPr>
          <a:xfrm>
            <a:off x="1524336" y="6462368"/>
            <a:ext cx="2407713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Fig. Unit composition</a:t>
            </a:r>
            <a:endParaRPr lang="zh-CN" altLang="en-US" sz="16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53377215-B2CF-48F3-86AF-816AF6A95C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50" t="18366" r="15081" b="14528"/>
          <a:stretch/>
        </p:blipFill>
        <p:spPr>
          <a:xfrm>
            <a:off x="4339151" y="3643286"/>
            <a:ext cx="3380599" cy="242300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870787" y="6477756"/>
            <a:ext cx="4321214" cy="31680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Fig. Barrel ECAL 12 rings, each ring 32 modules 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31AD4B65-65F3-460A-BBF6-F724A5998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7364" y="3742497"/>
            <a:ext cx="3588060" cy="2749430"/>
          </a:xfrm>
          <a:prstGeom prst="rect">
            <a:avLst/>
          </a:prstGeom>
        </p:spPr>
      </p:pic>
      <p:sp>
        <p:nvSpPr>
          <p:cNvPr id="27" name="TextBox 10">
            <a:extLst>
              <a:ext uri="{FF2B5EF4-FFF2-40B4-BE49-F238E27FC236}">
                <a16:creationId xmlns="" xmlns:a16="http://schemas.microsoft.com/office/drawing/2014/main" id="{892154DC-F816-4050-A35A-5EC94E03DB9C}"/>
              </a:ext>
            </a:extLst>
          </p:cNvPr>
          <p:cNvSpPr txBox="1"/>
          <p:nvPr/>
        </p:nvSpPr>
        <p:spPr>
          <a:xfrm>
            <a:off x="4835737" y="6027681"/>
            <a:ext cx="234118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Drawing by </a:t>
            </a:r>
            <a:r>
              <a:rPr lang="en-US" altLang="zh-CN" dirty="0" err="1"/>
              <a:t>Shaojing</a:t>
            </a:r>
            <a:endParaRPr lang="zh-CN" altLang="en-US" dirty="0"/>
          </a:p>
        </p:txBody>
      </p:sp>
      <p:graphicFrame>
        <p:nvGraphicFramePr>
          <p:cNvPr id="28" name="表格 7">
            <a:extLst>
              <a:ext uri="{FF2B5EF4-FFF2-40B4-BE49-F238E27FC236}">
                <a16:creationId xmlns="" xmlns:a16="http://schemas.microsoft.com/office/drawing/2014/main" id="{FE49B813-B63F-4341-8619-978692AEF0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8130100"/>
              </p:ext>
            </p:extLst>
          </p:nvPr>
        </p:nvGraphicFramePr>
        <p:xfrm>
          <a:off x="6422232" y="857471"/>
          <a:ext cx="5548312" cy="2793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7855">
                  <a:extLst>
                    <a:ext uri="{9D8B030D-6E8A-4147-A177-3AD203B41FA5}">
                      <a16:colId xmlns="" xmlns:a16="http://schemas.microsoft.com/office/drawing/2014/main" val="4006175766"/>
                    </a:ext>
                  </a:extLst>
                </a:gridCol>
                <a:gridCol w="1322005">
                  <a:extLst>
                    <a:ext uri="{9D8B030D-6E8A-4147-A177-3AD203B41FA5}">
                      <a16:colId xmlns="" xmlns:a16="http://schemas.microsoft.com/office/drawing/2014/main" val="2641930480"/>
                    </a:ext>
                  </a:extLst>
                </a:gridCol>
                <a:gridCol w="1438452">
                  <a:extLst>
                    <a:ext uri="{9D8B030D-6E8A-4147-A177-3AD203B41FA5}">
                      <a16:colId xmlns="" xmlns:a16="http://schemas.microsoft.com/office/drawing/2014/main" val="2297513974"/>
                    </a:ext>
                  </a:extLst>
                </a:gridCol>
              </a:tblGrid>
              <a:tr h="324578"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Items</a:t>
                      </a: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Ref-TDR</a:t>
                      </a:r>
                      <a:r>
                        <a:rPr lang="zh-CN" altLang="en-US" sz="1200" b="1" baseline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200" b="1" baseline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BGO</a:t>
                      </a: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GS</a:t>
                      </a:r>
                      <a:r>
                        <a:rPr lang="en-US" altLang="zh-CN" sz="1200" b="1" baseline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ECAL</a:t>
                      </a: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77335681"/>
                  </a:ext>
                </a:extLst>
              </a:tr>
              <a:tr h="243833"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Scintillator thickness</a:t>
                      </a: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 mm</a:t>
                      </a: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 mm</a:t>
                      </a: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33512411"/>
                  </a:ext>
                </a:extLst>
              </a:tr>
              <a:tr h="243833"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Layer number</a:t>
                      </a: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</a:t>
                      </a: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17485108"/>
                  </a:ext>
                </a:extLst>
              </a:tr>
              <a:tr h="243833"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Total thickness</a:t>
                      </a: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277 mm</a:t>
                      </a: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465 mm</a:t>
                      </a: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82947442"/>
                  </a:ext>
                </a:extLst>
              </a:tr>
              <a:tr h="243833"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SiPM</a:t>
                      </a:r>
                      <a:r>
                        <a:rPr lang="zh-CN" altLang="en-US" sz="1200" b="1" baseline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200" b="1" baseline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number</a:t>
                      </a: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~0.57M </a:t>
                      </a: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~4.3</a:t>
                      </a: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</a:t>
                      </a: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42957165"/>
                  </a:ext>
                </a:extLst>
              </a:tr>
              <a:tr h="243833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Total power</a:t>
                      </a: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8.5 kw</a:t>
                      </a: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62.1 kw</a:t>
                      </a: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40136723"/>
                  </a:ext>
                </a:extLst>
              </a:tr>
              <a:tr h="243833"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Total scintillator</a:t>
                      </a:r>
                      <a:r>
                        <a:rPr lang="en-US" altLang="zh-CN" sz="1200" b="1" baseline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volume</a:t>
                      </a: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 m³</a:t>
                      </a: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34</a:t>
                      </a:r>
                      <a:r>
                        <a:rPr lang="en-US" altLang="zh-CN" sz="1200" b="1" baseline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m³</a:t>
                      </a: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88139979"/>
                  </a:ext>
                </a:extLst>
              </a:tr>
              <a:tr h="243833"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ECAL</a:t>
                      </a:r>
                      <a:r>
                        <a:rPr lang="zh-CN" altLang="en-US" sz="1200" b="1" baseline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200" b="1" baseline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outer radius</a:t>
                      </a: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4260 mm</a:t>
                      </a: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4560 mm</a:t>
                      </a: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19783423"/>
                  </a:ext>
                </a:extLst>
              </a:tr>
              <a:tr h="243833"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Dead</a:t>
                      </a:r>
                      <a:r>
                        <a:rPr lang="en-US" altLang="zh-CN" sz="1200" b="1" baseline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area ratio</a:t>
                      </a: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12.3%</a:t>
                      </a: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11.6%</a:t>
                      </a: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96954472"/>
                  </a:ext>
                </a:extLst>
              </a:tr>
              <a:tr h="2438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HCAL</a:t>
                      </a:r>
                      <a:r>
                        <a:rPr lang="zh-CN" altLang="en-US" sz="1200" b="1" baseline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200" b="1" baseline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inner radius</a:t>
                      </a: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4280 mm</a:t>
                      </a: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4580 mm</a:t>
                      </a: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64763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8044B9A-E561-4DA8-B8F0-32AFD4202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GS ECAL -</a:t>
            </a:r>
            <a:r>
              <a:rPr lang="zh-CN" altLang="en-US" dirty="0"/>
              <a:t> </a:t>
            </a:r>
            <a:r>
              <a:rPr lang="en-US" altLang="zh-CN" dirty="0"/>
              <a:t>Cost estimation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C7C7C3D-A2BA-441E-A0D4-88EB75EB1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177C5-5FC9-4F44-958D-BDE5334D9717}" type="datetime1">
              <a:rPr lang="zh-CN" altLang="en-US" smtClean="0"/>
              <a:pPr/>
              <a:t>2026/4/22</a:t>
            </a:fld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5F18165C-A808-4A42-ABF5-4FBA000AB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676B4-CE7C-4B45-9BDA-45B1B82B38B3}" type="slidenum">
              <a:rPr lang="zh-CN" altLang="en-US" smtClean="0"/>
              <a:pPr/>
              <a:t>28</a:t>
            </a:fld>
            <a:endParaRPr lang="zh-CN" altLang="en-US"/>
          </a:p>
        </p:txBody>
      </p:sp>
      <p:pic>
        <p:nvPicPr>
          <p:cNvPr id="8" name="内容占位符 7">
            <a:extLst>
              <a:ext uri="{FF2B5EF4-FFF2-40B4-BE49-F238E27FC236}">
                <a16:creationId xmlns="" xmlns:a16="http://schemas.microsoft.com/office/drawing/2014/main" id="{C52349A4-416A-4C3E-8B7B-0509716987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3866" y="1506983"/>
            <a:ext cx="9665003" cy="47959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66200" y="5885936"/>
            <a:ext cx="15621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By </a:t>
            </a:r>
            <a:r>
              <a:rPr lang="en-US" altLang="zh-CN" dirty="0" err="1"/>
              <a:t>Weizheng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77169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="" xmlns:a16="http://schemas.microsoft.com/office/drawing/2014/main" id="{D1BFFCA7-3595-4D59-A207-64BD1B329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29</a:t>
            </a:fld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3848B2B8-D875-43DE-BF1E-72C65C32B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04884"/>
            <a:ext cx="10972800" cy="4840303"/>
          </a:xfrm>
        </p:spPr>
        <p:txBody>
          <a:bodyPr/>
          <a:lstStyle/>
          <a:p>
            <a:r>
              <a:rPr lang="en-US" altLang="zh-CN" dirty="0"/>
              <a:t>Energy </a:t>
            </a:r>
            <a:r>
              <a:rPr lang="en-US" altLang="zh-CN" dirty="0" err="1"/>
              <a:t>reso</a:t>
            </a:r>
            <a:r>
              <a:rPr lang="en-US" altLang="zh-CN" dirty="0"/>
              <a:t> of HCAL is second important in BMR and JER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marL="457200" lvl="1" indent="0">
              <a:buNone/>
            </a:pPr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C893ED19-C31D-4C23-A71F-195D3D38E3AE}"/>
              </a:ext>
            </a:extLst>
          </p:cNvPr>
          <p:cNvSpPr/>
          <p:nvPr/>
        </p:nvSpPr>
        <p:spPr>
          <a:xfrm>
            <a:off x="311909" y="58017"/>
            <a:ext cx="115681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4000" b="1" spc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GS HCAL – Energy reso.</a:t>
            </a:r>
          </a:p>
          <a:p>
            <a:pPr algn="ctr">
              <a:spcBef>
                <a:spcPct val="0"/>
              </a:spcBef>
              <a:defRPr/>
            </a:pPr>
            <a:endParaRPr lang="zh-CN" altLang="en-US" sz="4000" b="1" spc="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aphicFrame>
        <p:nvGraphicFramePr>
          <p:cNvPr id="8" name="内容占位符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0857517"/>
              </p:ext>
            </p:extLst>
          </p:nvPr>
        </p:nvGraphicFramePr>
        <p:xfrm>
          <a:off x="1683541" y="2116679"/>
          <a:ext cx="8168120" cy="4732436"/>
        </p:xfrm>
        <a:graphic>
          <a:graphicData uri="http://schemas.openxmlformats.org/drawingml/2006/table">
            <a:tbl>
              <a:tblPr/>
              <a:tblGrid>
                <a:gridCol w="149305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67506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69790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Term</a:t>
                      </a:r>
                    </a:p>
                  </a:txBody>
                  <a:tcPr marL="2760" marR="2760" marT="2760" marB="276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Main physical factors</a:t>
                      </a:r>
                    </a:p>
                  </a:txBody>
                  <a:tcPr marL="2760" marR="2760" marT="2760" marB="276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67046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a/</a:t>
                      </a:r>
                      <a:r>
                        <a:rPr lang="en-US" altLang="zh-CN" sz="1800" dirty="0" err="1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sqrt</a:t>
                      </a:r>
                      <a:r>
                        <a:rPr lang="en-US" altLang="zh-CN" sz="18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(</a:t>
                      </a:r>
                      <a:r>
                        <a:rPr lang="en-US" altLang="zh-CN" sz="1800" dirty="0" err="1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fE</a:t>
                      </a:r>
                      <a:r>
                        <a:rPr lang="en-US" altLang="zh-CN" sz="18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)</a:t>
                      </a:r>
                      <a:r>
                        <a:rPr lang="en-US" sz="18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​</a:t>
                      </a:r>
                    </a:p>
                  </a:txBody>
                  <a:tcPr marL="2760" marR="2760" marT="2760" marB="276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US" sz="18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Sampling fraction f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US" sz="18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Photoelectron statistics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US" sz="18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Inter-layer response non-uniformity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US" sz="18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Channel-to-channel gain variation</a:t>
                      </a:r>
                    </a:p>
                  </a:txBody>
                  <a:tcPr marL="2760" marR="2760" marT="2760" marB="276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66875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b/</a:t>
                      </a:r>
                      <a:r>
                        <a:rPr lang="en-US" sz="1800" dirty="0" err="1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sqrt</a:t>
                      </a:r>
                      <a:r>
                        <a:rPr lang="en-US" sz="18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(E)</a:t>
                      </a:r>
                    </a:p>
                  </a:txBody>
                  <a:tcPr marL="2760" marR="2760" marT="2760" marB="276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US" sz="18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Intrinsic hadronic shower fluctuations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US" sz="18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Stochasticity of nuclear interactions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US" sz="18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Fluctuations of </a:t>
                      </a:r>
                      <a:r>
                        <a:rPr lang="en-US" altLang="zh-CN" sz="18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E</a:t>
                      </a:r>
                      <a:r>
                        <a:rPr lang="en-US" sz="18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/</a:t>
                      </a:r>
                      <a:r>
                        <a:rPr lang="en-US" altLang="zh-CN" sz="18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H</a:t>
                      </a:r>
                      <a:r>
                        <a:rPr lang="en-US" sz="18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 component ratio 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US" sz="18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Longitudinal and transverse shower profile fluctuations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US" sz="18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Random invisible energy leakage</a:t>
                      </a:r>
                    </a:p>
                  </a:txBody>
                  <a:tcPr marL="2760" marR="2760" marT="2760" marB="276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28725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c</a:t>
                      </a:r>
                    </a:p>
                  </a:txBody>
                  <a:tcPr marL="2760" marR="2760" marT="2760" marB="276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US" sz="18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Global detector non-uniformity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US" altLang="zh-CN" sz="18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O</a:t>
                      </a:r>
                      <a:r>
                        <a:rPr lang="en-US" sz="18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verall gain drift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US" altLang="zh-CN" sz="18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C</a:t>
                      </a:r>
                      <a:r>
                        <a:rPr lang="en-US" sz="18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alibration uncertainties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US" sz="18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systematic energy leakage</a:t>
                      </a:r>
                    </a:p>
                  </a:txBody>
                  <a:tcPr marL="2760" marR="2760" marT="2760" marB="276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147" y="1310761"/>
            <a:ext cx="3471647" cy="805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0886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8250"/>
            <a:ext cx="3427107" cy="195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044" y="918367"/>
            <a:ext cx="4312789" cy="2417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339" y="918367"/>
            <a:ext cx="4293829" cy="2417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24" y="3544955"/>
            <a:ext cx="5341102" cy="2982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151" y="3558379"/>
            <a:ext cx="5583237" cy="3078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圆角矩形 3"/>
          <p:cNvSpPr/>
          <p:nvPr/>
        </p:nvSpPr>
        <p:spPr>
          <a:xfrm>
            <a:off x="3371850" y="4032250"/>
            <a:ext cx="2444750" cy="1651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3346450" y="5359400"/>
            <a:ext cx="2635250" cy="27305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6210300" y="5473700"/>
            <a:ext cx="3371850" cy="4445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6229350" y="3937000"/>
            <a:ext cx="1327150" cy="1778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5981700" y="2565400"/>
            <a:ext cx="1574800" cy="1778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0B0DAACF-A2AD-40E8-B6BC-9B1FC71C33C5}"/>
              </a:ext>
            </a:extLst>
          </p:cNvPr>
          <p:cNvSpPr/>
          <p:nvPr/>
        </p:nvSpPr>
        <p:spPr>
          <a:xfrm>
            <a:off x="311908" y="58017"/>
            <a:ext cx="11575291" cy="706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4000" b="1" spc="1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FCC-</a:t>
            </a:r>
            <a:r>
              <a:rPr lang="en-US" altLang="zh-CN" sz="4000" b="1" spc="100" dirty="0" err="1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ee</a:t>
            </a:r>
            <a:endParaRPr lang="zh-CN" altLang="en-US" sz="4000" b="1" spc="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72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9250680" y="5750126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pPr/>
              <a:t>30</a:t>
            </a:fld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903272"/>
            <a:ext cx="10972800" cy="4840303"/>
          </a:xfrm>
        </p:spPr>
        <p:txBody>
          <a:bodyPr/>
          <a:lstStyle/>
          <a:p>
            <a:r>
              <a:rPr lang="en-US" altLang="zh-CN" dirty="0"/>
              <a:t> Fraction of energy deposited in the sensitive layer</a:t>
            </a:r>
            <a:r>
              <a:rPr lang="zh-CN" altLang="en-US" dirty="0"/>
              <a:t>： </a:t>
            </a:r>
            <a:r>
              <a:rPr lang="en-US" altLang="zh-CN" dirty="0"/>
              <a:t>f</a:t>
            </a:r>
          </a:p>
          <a:p>
            <a:pPr lvl="1"/>
            <a:r>
              <a:rPr lang="en-US" altLang="zh-CN" dirty="0"/>
              <a:t>Ref-TDR: f=30%, how about increasing it?</a:t>
            </a:r>
          </a:p>
          <a:p>
            <a:pPr marL="457200" lvl="1" indent="0">
              <a:buNone/>
            </a:pPr>
            <a:r>
              <a:rPr lang="en-US" altLang="zh-CN" dirty="0"/>
              <a:t>   the 1</a:t>
            </a:r>
            <a:r>
              <a:rPr lang="en-US" altLang="zh-CN" baseline="30000" dirty="0"/>
              <a:t>st</a:t>
            </a:r>
            <a:r>
              <a:rPr lang="en-US" altLang="zh-CN" dirty="0"/>
              <a:t> term decrease </a:t>
            </a:r>
          </a:p>
          <a:p>
            <a:pPr lvl="1"/>
            <a:r>
              <a:rPr lang="en-US" altLang="zh-CN" dirty="0"/>
              <a:t>Totally longitudinal length: 6 </a:t>
            </a:r>
            <a:r>
              <a:rPr lang="el-GR" altLang="zh-CN" dirty="0"/>
              <a:t>λ</a:t>
            </a:r>
            <a:r>
              <a:rPr lang="en-US" altLang="zh-CN" baseline="-25000" dirty="0"/>
              <a:t>I</a:t>
            </a:r>
          </a:p>
          <a:p>
            <a:pPr lvl="1"/>
            <a:endParaRPr lang="en-US" altLang="zh-CN" baseline="-25000" dirty="0"/>
          </a:p>
          <a:p>
            <a:pPr lvl="1"/>
            <a:endParaRPr lang="en-US" altLang="zh-CN" baseline="-25000" dirty="0"/>
          </a:p>
          <a:p>
            <a:pPr lvl="1"/>
            <a:endParaRPr lang="en-US" altLang="zh-CN" baseline="-25000" dirty="0"/>
          </a:p>
          <a:p>
            <a:pPr lvl="1"/>
            <a:endParaRPr lang="en-US" altLang="zh-CN" baseline="-25000" dirty="0"/>
          </a:p>
          <a:p>
            <a:pPr lvl="1"/>
            <a:endParaRPr lang="en-US" altLang="zh-CN" baseline="-25000" dirty="0"/>
          </a:p>
          <a:p>
            <a:pPr lvl="1"/>
            <a:endParaRPr lang="en-US" altLang="zh-CN" baseline="-25000" dirty="0"/>
          </a:p>
          <a:p>
            <a:pPr marL="457200" lvl="1" indent="0">
              <a:buNone/>
            </a:pPr>
            <a:endParaRPr lang="en-US" altLang="zh-CN" baseline="-25000" dirty="0"/>
          </a:p>
          <a:p>
            <a:r>
              <a:rPr lang="en-US" altLang="zh-CN" dirty="0"/>
              <a:t> Sampling ratio VS reso.</a:t>
            </a:r>
          </a:p>
          <a:p>
            <a:pPr lvl="1"/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C893ED19-C31D-4C23-A71F-195D3D38E3AE}"/>
              </a:ext>
            </a:extLst>
          </p:cNvPr>
          <p:cNvSpPr/>
          <p:nvPr/>
        </p:nvSpPr>
        <p:spPr>
          <a:xfrm>
            <a:off x="311909" y="58017"/>
            <a:ext cx="118800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4000" b="1" spc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GS HCAL – sampling ratio and performance</a:t>
            </a:r>
          </a:p>
          <a:p>
            <a:pPr algn="ctr">
              <a:spcBef>
                <a:spcPct val="0"/>
              </a:spcBef>
              <a:defRPr/>
            </a:pPr>
            <a:endParaRPr lang="zh-CN" altLang="en-US" sz="4000" b="1" spc="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566" y="1381456"/>
            <a:ext cx="3239867" cy="75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6719869"/>
              </p:ext>
            </p:extLst>
          </p:nvPr>
        </p:nvGraphicFramePr>
        <p:xfrm>
          <a:off x="1382952" y="2510205"/>
          <a:ext cx="7275273" cy="1776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786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8480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9463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4044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1753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6122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latin typeface="微软雅黑" pitchFamily="34" charset="-122"/>
                          <a:ea typeface="微软雅黑" pitchFamily="34" charset="-122"/>
                        </a:rPr>
                        <a:t>f</a:t>
                      </a:r>
                      <a:endParaRPr lang="zh-CN" altLang="en-US" sz="12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latin typeface="微软雅黑" pitchFamily="34" charset="-122"/>
                          <a:ea typeface="微软雅黑" pitchFamily="34" charset="-122"/>
                        </a:rPr>
                        <a:t>Glass thickness</a:t>
                      </a:r>
                    </a:p>
                    <a:p>
                      <a:pPr algn="ctr"/>
                      <a:r>
                        <a:rPr lang="en-US" altLang="zh-CN" sz="1200" b="1" dirty="0">
                          <a:latin typeface="微软雅黑" pitchFamily="34" charset="-122"/>
                          <a:ea typeface="微软雅黑" pitchFamily="34" charset="-122"/>
                        </a:rPr>
                        <a:t>in a</a:t>
                      </a:r>
                      <a:r>
                        <a:rPr lang="en-US" altLang="zh-CN" sz="1200" b="1" baseline="0" dirty="0">
                          <a:latin typeface="微软雅黑" pitchFamily="34" charset="-122"/>
                          <a:ea typeface="微软雅黑" pitchFamily="34" charset="-122"/>
                        </a:rPr>
                        <a:t> unit</a:t>
                      </a:r>
                      <a:r>
                        <a:rPr lang="en-US" altLang="zh-CN" sz="1200" b="1" dirty="0">
                          <a:latin typeface="微软雅黑" pitchFamily="34" charset="-122"/>
                          <a:ea typeface="微软雅黑" pitchFamily="34" charset="-122"/>
                        </a:rPr>
                        <a:t>(mm)</a:t>
                      </a:r>
                      <a:endParaRPr lang="zh-CN" altLang="en-US" sz="12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latin typeface="微软雅黑" pitchFamily="34" charset="-122"/>
                          <a:ea typeface="微软雅黑" pitchFamily="34" charset="-122"/>
                        </a:rPr>
                        <a:t>Steel thickness</a:t>
                      </a:r>
                    </a:p>
                    <a:p>
                      <a:pPr algn="ctr"/>
                      <a:r>
                        <a:rPr lang="en-US" altLang="zh-CN" sz="1200" b="1" dirty="0">
                          <a:latin typeface="微软雅黑" pitchFamily="34" charset="-122"/>
                          <a:ea typeface="微软雅黑" pitchFamily="34" charset="-122"/>
                        </a:rPr>
                        <a:t>in a</a:t>
                      </a:r>
                      <a:r>
                        <a:rPr lang="en-US" altLang="zh-CN" sz="1200" b="1" baseline="0" dirty="0">
                          <a:latin typeface="微软雅黑" pitchFamily="34" charset="-122"/>
                          <a:ea typeface="微软雅黑" pitchFamily="34" charset="-122"/>
                        </a:rPr>
                        <a:t> unit</a:t>
                      </a:r>
                      <a:r>
                        <a:rPr lang="en-US" altLang="zh-CN" sz="1200" b="1" dirty="0">
                          <a:latin typeface="微软雅黑" pitchFamily="34" charset="-122"/>
                          <a:ea typeface="微软雅黑" pitchFamily="34" charset="-122"/>
                        </a:rPr>
                        <a:t>(mm)</a:t>
                      </a:r>
                      <a:endParaRPr lang="zh-CN" altLang="en-US" sz="12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latin typeface="微软雅黑" pitchFamily="34" charset="-122"/>
                          <a:ea typeface="微软雅黑" pitchFamily="34" charset="-122"/>
                        </a:rPr>
                        <a:t>Layer number</a:t>
                      </a:r>
                    </a:p>
                    <a:p>
                      <a:pPr algn="ctr"/>
                      <a:r>
                        <a:rPr lang="en-US" altLang="zh-CN" sz="1200" b="1" dirty="0">
                          <a:latin typeface="微软雅黑" pitchFamily="34" charset="-122"/>
                          <a:ea typeface="微软雅黑" pitchFamily="34" charset="-122"/>
                        </a:rPr>
                        <a:t>(mm)</a:t>
                      </a:r>
                      <a:endParaRPr lang="zh-CN" altLang="en-US" sz="12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>
                          <a:latin typeface="微软雅黑" pitchFamily="34" charset="-122"/>
                          <a:ea typeface="微软雅黑" pitchFamily="34" charset="-122"/>
                        </a:rPr>
                        <a:t>HCAL total thickness in R</a:t>
                      </a:r>
                      <a:endParaRPr lang="zh-CN" altLang="en-US" sz="12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870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>
                          <a:latin typeface="微软雅黑" pitchFamily="34" charset="-122"/>
                          <a:ea typeface="微软雅黑" pitchFamily="34" charset="-122"/>
                        </a:rPr>
                        <a:t>30%</a:t>
                      </a:r>
                      <a:endParaRPr lang="zh-CN" altLang="en-US" sz="14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>
                          <a:latin typeface="微软雅黑" pitchFamily="34" charset="-122"/>
                          <a:ea typeface="微软雅黑" pitchFamily="34" charset="-122"/>
                        </a:rPr>
                        <a:t>10</a:t>
                      </a:r>
                      <a:endParaRPr lang="zh-CN" altLang="en-US" sz="14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latin typeface="微软雅黑" pitchFamily="34" charset="-122"/>
                          <a:ea typeface="微软雅黑" pitchFamily="34" charset="-122"/>
                        </a:rPr>
                        <a:t>14</a:t>
                      </a:r>
                      <a:endParaRPr lang="zh-CN" altLang="en-US" sz="14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latin typeface="微软雅黑" pitchFamily="34" charset="-122"/>
                          <a:ea typeface="微软雅黑" pitchFamily="34" charset="-122"/>
                        </a:rPr>
                        <a:t>48</a:t>
                      </a:r>
                      <a:endParaRPr lang="zh-CN" altLang="en-US" sz="14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>
                          <a:latin typeface="微软雅黑" pitchFamily="34" charset="-122"/>
                          <a:ea typeface="微软雅黑" pitchFamily="34" charset="-122"/>
                        </a:rPr>
                        <a:t>1315</a:t>
                      </a:r>
                      <a:endParaRPr lang="zh-CN" altLang="en-US" sz="14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870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>
                          <a:latin typeface="微软雅黑" pitchFamily="34" charset="-122"/>
                          <a:ea typeface="微软雅黑" pitchFamily="34" charset="-122"/>
                        </a:rPr>
                        <a:t>50%</a:t>
                      </a:r>
                      <a:endParaRPr lang="zh-CN" altLang="en-US" sz="14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>
                          <a:latin typeface="微软雅黑" pitchFamily="34" charset="-122"/>
                          <a:ea typeface="微软雅黑" pitchFamily="34" charset="-122"/>
                        </a:rPr>
                        <a:t>21</a:t>
                      </a:r>
                      <a:endParaRPr lang="zh-CN" altLang="en-US" sz="14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>
                          <a:latin typeface="微软雅黑" pitchFamily="34" charset="-122"/>
                          <a:ea typeface="微软雅黑" pitchFamily="34" charset="-122"/>
                        </a:rPr>
                        <a:t>12.5</a:t>
                      </a:r>
                      <a:endParaRPr lang="zh-CN" altLang="en-US" sz="14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latin typeface="微软雅黑" pitchFamily="34" charset="-122"/>
                          <a:ea typeface="微软雅黑" pitchFamily="34" charset="-122"/>
                        </a:rPr>
                        <a:t>40</a:t>
                      </a:r>
                      <a:endParaRPr lang="zh-CN" altLang="en-US" sz="14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latin typeface="微软雅黑" pitchFamily="34" charset="-122"/>
                          <a:ea typeface="微软雅黑" pitchFamily="34" charset="-122"/>
                        </a:rPr>
                        <a:t>1333</a:t>
                      </a:r>
                      <a:endParaRPr lang="zh-CN" altLang="en-US" sz="14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870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>
                          <a:latin typeface="微软雅黑" pitchFamily="34" charset="-122"/>
                          <a:ea typeface="微软雅黑" pitchFamily="34" charset="-122"/>
                        </a:rPr>
                        <a:t>70%</a:t>
                      </a:r>
                      <a:endParaRPr lang="zh-CN" altLang="en-US" sz="14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>
                          <a:latin typeface="微软雅黑" pitchFamily="34" charset="-122"/>
                          <a:ea typeface="微软雅黑" pitchFamily="34" charset="-122"/>
                        </a:rPr>
                        <a:t>29</a:t>
                      </a:r>
                      <a:endParaRPr lang="zh-CN" altLang="en-US" sz="14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>
                          <a:latin typeface="微软雅黑" pitchFamily="34" charset="-122"/>
                          <a:ea typeface="微软雅黑" pitchFamily="34" charset="-122"/>
                        </a:rPr>
                        <a:t>7.5</a:t>
                      </a:r>
                      <a:endParaRPr lang="zh-CN" altLang="en-US" sz="14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>
                          <a:latin typeface="微软雅黑" pitchFamily="34" charset="-122"/>
                          <a:ea typeface="微软雅黑" pitchFamily="34" charset="-122"/>
                        </a:rPr>
                        <a:t>40</a:t>
                      </a:r>
                      <a:endParaRPr lang="zh-CN" altLang="en-US" sz="14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latin typeface="微软雅黑" pitchFamily="34" charset="-122"/>
                          <a:ea typeface="微软雅黑" pitchFamily="34" charset="-122"/>
                        </a:rPr>
                        <a:t>1467</a:t>
                      </a:r>
                      <a:endParaRPr lang="zh-CN" altLang="en-US" sz="14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870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>
                          <a:latin typeface="微软雅黑" pitchFamily="34" charset="-122"/>
                          <a:ea typeface="微软雅黑" pitchFamily="34" charset="-122"/>
                        </a:rPr>
                        <a:t>90%</a:t>
                      </a:r>
                      <a:endParaRPr lang="zh-CN" altLang="en-US" sz="14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>
                          <a:latin typeface="微软雅黑" pitchFamily="34" charset="-122"/>
                          <a:ea typeface="微软雅黑" pitchFamily="34" charset="-122"/>
                        </a:rPr>
                        <a:t>37.5</a:t>
                      </a:r>
                      <a:endParaRPr lang="zh-CN" altLang="en-US" sz="14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>
                          <a:latin typeface="微软雅黑" pitchFamily="34" charset="-122"/>
                          <a:ea typeface="微软雅黑" pitchFamily="34" charset="-122"/>
                        </a:rPr>
                        <a:t>2.5</a:t>
                      </a:r>
                      <a:endParaRPr lang="zh-CN" altLang="en-US" sz="14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>
                          <a:latin typeface="微软雅黑" pitchFamily="34" charset="-122"/>
                          <a:ea typeface="微软雅黑" pitchFamily="34" charset="-122"/>
                        </a:rPr>
                        <a:t>40</a:t>
                      </a:r>
                      <a:endParaRPr lang="zh-CN" altLang="en-US" sz="14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latin typeface="微软雅黑" pitchFamily="34" charset="-122"/>
                          <a:ea typeface="微软雅黑" pitchFamily="34" charset="-122"/>
                        </a:rPr>
                        <a:t>1600</a:t>
                      </a:r>
                      <a:endParaRPr lang="zh-CN" altLang="en-US" sz="14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097" name="Picture 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225" y="2432303"/>
            <a:ext cx="3239867" cy="1488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266" y="4403426"/>
            <a:ext cx="483870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929880" y="3934191"/>
            <a:ext cx="2138086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Unit design in Ref-TDR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4749271"/>
            <a:ext cx="2162175" cy="201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158" y="4765376"/>
            <a:ext cx="2503147" cy="2031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8759825" y="6473871"/>
            <a:ext cx="2478195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微软雅黑" pitchFamily="34" charset="-122"/>
                <a:ea typeface="微软雅黑" pitchFamily="34" charset="-122"/>
              </a:rPr>
              <a:t>Fig. unit design for f=50%</a:t>
            </a:r>
            <a:endParaRPr lang="zh-CN" altLang="en-US" sz="12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902E9183-2B6B-47E9-8DDC-83B077BBD650}"/>
              </a:ext>
            </a:extLst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825" y="4926834"/>
            <a:ext cx="3792184" cy="148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7487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9346204" y="6073608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pPr/>
              <a:t>31</a:t>
            </a:fld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0025" y="885811"/>
            <a:ext cx="5591175" cy="5734064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Structure: similar as ECAL</a:t>
            </a:r>
          </a:p>
          <a:p>
            <a:pPr lvl="1"/>
            <a:r>
              <a:rPr lang="en-US" altLang="zh-CN" sz="2000" dirty="0"/>
              <a:t>Volume GS mass becomes larger and as f = 30%-&gt;50% -&gt; 70% -&gt; 90%</a:t>
            </a:r>
          </a:p>
          <a:p>
            <a:pPr lvl="1"/>
            <a:r>
              <a:rPr lang="en-US" altLang="zh-CN" sz="2000" dirty="0"/>
              <a:t>Channels number decreases due to layer number from 48-&gt;40   </a:t>
            </a:r>
          </a:p>
          <a:p>
            <a:pPr lvl="1"/>
            <a:endParaRPr lang="en-US" altLang="zh-CN" sz="2000" dirty="0"/>
          </a:p>
        </p:txBody>
      </p:sp>
      <p:graphicFrame>
        <p:nvGraphicFramePr>
          <p:cNvPr id="4" name="表格 8">
            <a:extLst>
              <a:ext uri="{FF2B5EF4-FFF2-40B4-BE49-F238E27FC236}">
                <a16:creationId xmlns="" xmlns:a16="http://schemas.microsoft.com/office/drawing/2014/main" id="{1A99E2D4-5AB7-4C75-9FFC-B177991B6F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578830"/>
              </p:ext>
            </p:extLst>
          </p:nvPr>
        </p:nvGraphicFramePr>
        <p:xfrm>
          <a:off x="5841060" y="1167549"/>
          <a:ext cx="6303589" cy="2480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0370">
                  <a:extLst>
                    <a:ext uri="{9D8B030D-6E8A-4147-A177-3AD203B41FA5}">
                      <a16:colId xmlns="" xmlns:a16="http://schemas.microsoft.com/office/drawing/2014/main" val="2876543673"/>
                    </a:ext>
                  </a:extLst>
                </a:gridCol>
                <a:gridCol w="1051065">
                  <a:extLst>
                    <a:ext uri="{9D8B030D-6E8A-4147-A177-3AD203B41FA5}">
                      <a16:colId xmlns="" xmlns:a16="http://schemas.microsoft.com/office/drawing/2014/main" val="144313829"/>
                    </a:ext>
                  </a:extLst>
                </a:gridCol>
                <a:gridCol w="1260718">
                  <a:extLst>
                    <a:ext uri="{9D8B030D-6E8A-4147-A177-3AD203B41FA5}">
                      <a16:colId xmlns="" xmlns:a16="http://schemas.microsoft.com/office/drawing/2014/main" val="2392102252"/>
                    </a:ext>
                  </a:extLst>
                </a:gridCol>
                <a:gridCol w="1260718">
                  <a:extLst>
                    <a:ext uri="{9D8B030D-6E8A-4147-A177-3AD203B41FA5}">
                      <a16:colId xmlns="" xmlns:a16="http://schemas.microsoft.com/office/drawing/2014/main" val="3661854393"/>
                    </a:ext>
                  </a:extLst>
                </a:gridCol>
                <a:gridCol w="1260718">
                  <a:extLst>
                    <a:ext uri="{9D8B030D-6E8A-4147-A177-3AD203B41FA5}">
                      <a16:colId xmlns="" xmlns:a16="http://schemas.microsoft.com/office/drawing/2014/main" val="3094155130"/>
                    </a:ext>
                  </a:extLst>
                </a:gridCol>
              </a:tblGrid>
              <a:tr h="315799"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latin typeface="微软雅黑" pitchFamily="34" charset="-122"/>
                          <a:ea typeface="微软雅黑" pitchFamily="34" charset="-122"/>
                        </a:rPr>
                        <a:t>Items</a:t>
                      </a:r>
                      <a:endParaRPr lang="zh-CN" altLang="en-US" sz="11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latin typeface="微软雅黑" pitchFamily="34" charset="-122"/>
                          <a:ea typeface="微软雅黑" pitchFamily="34" charset="-122"/>
                        </a:rPr>
                        <a:t>f=90%</a:t>
                      </a:r>
                      <a:endParaRPr lang="zh-CN" altLang="en-US" sz="11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latin typeface="微软雅黑" pitchFamily="34" charset="-122"/>
                          <a:ea typeface="微软雅黑" pitchFamily="34" charset="-122"/>
                        </a:rPr>
                        <a:t>f=70%</a:t>
                      </a:r>
                      <a:endParaRPr lang="zh-CN" altLang="en-US" sz="11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latin typeface="微软雅黑" pitchFamily="34" charset="-122"/>
                          <a:ea typeface="微软雅黑" pitchFamily="34" charset="-122"/>
                        </a:rPr>
                        <a:t>f=50%</a:t>
                      </a:r>
                      <a:endParaRPr lang="zh-CN" altLang="en-US" sz="11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solidFill>
                            <a:srgbClr val="FFFF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f=30%</a:t>
                      </a:r>
                      <a:endParaRPr lang="zh-CN" altLang="en-US" sz="1100" b="1" dirty="0">
                        <a:solidFill>
                          <a:srgbClr val="FFFF0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31495775"/>
                  </a:ext>
                </a:extLst>
              </a:tr>
              <a:tr h="315799"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latin typeface="微软雅黑" pitchFamily="34" charset="-122"/>
                          <a:ea typeface="微软雅黑" pitchFamily="34" charset="-122"/>
                        </a:rPr>
                        <a:t>Unit number</a:t>
                      </a:r>
                      <a:endParaRPr lang="zh-CN" altLang="en-US" sz="11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latin typeface="微软雅黑" pitchFamily="34" charset="-122"/>
                          <a:ea typeface="微软雅黑" pitchFamily="34" charset="-122"/>
                        </a:rPr>
                        <a:t>2990208</a:t>
                      </a:r>
                      <a:endParaRPr lang="zh-CN" altLang="en-US" sz="11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latin typeface="微软雅黑" pitchFamily="34" charset="-122"/>
                          <a:ea typeface="微软雅黑" pitchFamily="34" charset="-122"/>
                        </a:rPr>
                        <a:t>2922816</a:t>
                      </a:r>
                      <a:endParaRPr lang="zh-CN" altLang="en-US" sz="11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latin typeface="微软雅黑" pitchFamily="34" charset="-122"/>
                          <a:ea typeface="微软雅黑" pitchFamily="34" charset="-122"/>
                        </a:rPr>
                        <a:t>2865408</a:t>
                      </a:r>
                      <a:endParaRPr lang="zh-CN" altLang="en-US" sz="11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latin typeface="微软雅黑" pitchFamily="34" charset="-122"/>
                          <a:ea typeface="微软雅黑" pitchFamily="34" charset="-122"/>
                        </a:rPr>
                        <a:t>3212800</a:t>
                      </a:r>
                      <a:endParaRPr lang="zh-CN" altLang="en-US" sz="11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71553069"/>
                  </a:ext>
                </a:extLst>
              </a:tr>
              <a:tr h="315799"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latin typeface="微软雅黑" pitchFamily="34" charset="-122"/>
                          <a:ea typeface="微软雅黑" pitchFamily="34" charset="-122"/>
                        </a:rPr>
                        <a:t>Total</a:t>
                      </a:r>
                      <a:r>
                        <a:rPr lang="en-US" altLang="zh-CN" sz="1100" b="1" baseline="0" dirty="0">
                          <a:latin typeface="微软雅黑" pitchFamily="34" charset="-122"/>
                          <a:ea typeface="微软雅黑" pitchFamily="34" charset="-122"/>
                        </a:rPr>
                        <a:t> power</a:t>
                      </a:r>
                      <a:r>
                        <a:rPr lang="en-US" altLang="zh-CN" sz="1100" b="1" dirty="0">
                          <a:latin typeface="微软雅黑" pitchFamily="34" charset="-122"/>
                          <a:ea typeface="微软雅黑" pitchFamily="34" charset="-122"/>
                        </a:rPr>
                        <a:t>/kW</a:t>
                      </a:r>
                      <a:endParaRPr lang="zh-CN" altLang="en-US" sz="11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latin typeface="微软雅黑" pitchFamily="34" charset="-122"/>
                          <a:ea typeface="微软雅黑" pitchFamily="34" charset="-122"/>
                        </a:rPr>
                        <a:t>44.85</a:t>
                      </a:r>
                      <a:endParaRPr lang="zh-CN" altLang="en-US" sz="11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latin typeface="微软雅黑" pitchFamily="34" charset="-122"/>
                          <a:ea typeface="微软雅黑" pitchFamily="34" charset="-122"/>
                        </a:rPr>
                        <a:t>43.84</a:t>
                      </a:r>
                      <a:endParaRPr lang="zh-CN" altLang="en-US" sz="11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latin typeface="微软雅黑" pitchFamily="34" charset="-122"/>
                          <a:ea typeface="微软雅黑" pitchFamily="34" charset="-122"/>
                        </a:rPr>
                        <a:t>42.98</a:t>
                      </a:r>
                      <a:endParaRPr lang="zh-CN" altLang="en-US" sz="11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latin typeface="微软雅黑" pitchFamily="34" charset="-122"/>
                          <a:ea typeface="微软雅黑" pitchFamily="34" charset="-122"/>
                        </a:rPr>
                        <a:t>48.19</a:t>
                      </a:r>
                      <a:endParaRPr lang="zh-CN" altLang="en-US" sz="11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40049659"/>
                  </a:ext>
                </a:extLst>
              </a:tr>
              <a:tr h="315799">
                <a:tc>
                  <a:txBody>
                    <a:bodyPr/>
                    <a:lstStyle/>
                    <a:p>
                      <a:r>
                        <a:rPr lang="en-US" altLang="zh-CN" sz="1100" b="1" u="sng" dirty="0">
                          <a:latin typeface="微软雅黑" pitchFamily="34" charset="-122"/>
                          <a:ea typeface="微软雅黑" pitchFamily="34" charset="-122"/>
                        </a:rPr>
                        <a:t>GS</a:t>
                      </a:r>
                      <a:r>
                        <a:rPr lang="en-US" altLang="zh-CN" sz="1100" b="1" u="sng" baseline="0" dirty="0">
                          <a:latin typeface="微软雅黑" pitchFamily="34" charset="-122"/>
                          <a:ea typeface="微软雅黑" pitchFamily="34" charset="-122"/>
                        </a:rPr>
                        <a:t> volume</a:t>
                      </a:r>
                      <a:r>
                        <a:rPr lang="en-US" altLang="zh-CN" sz="1100" b="1" u="sng" dirty="0">
                          <a:latin typeface="微软雅黑" pitchFamily="34" charset="-122"/>
                          <a:ea typeface="微软雅黑" pitchFamily="34" charset="-122"/>
                        </a:rPr>
                        <a:t>/cm3</a:t>
                      </a:r>
                      <a:endParaRPr lang="zh-CN" altLang="en-US" sz="1100" b="1" u="sng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b="1" u="sng" dirty="0">
                          <a:latin typeface="微软雅黑" pitchFamily="34" charset="-122"/>
                          <a:ea typeface="微软雅黑" pitchFamily="34" charset="-122"/>
                        </a:rPr>
                        <a:t>1.79e8</a:t>
                      </a:r>
                      <a:endParaRPr lang="zh-CN" altLang="en-US" sz="1100" b="1" u="sng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b="1" u="sng" dirty="0">
                          <a:latin typeface="微软雅黑" pitchFamily="34" charset="-122"/>
                          <a:ea typeface="微软雅黑" pitchFamily="34" charset="-122"/>
                        </a:rPr>
                        <a:t>1.36e8</a:t>
                      </a:r>
                      <a:endParaRPr lang="zh-CN" altLang="en-US" sz="1100" b="1" u="sng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b="1" u="sng" dirty="0">
                          <a:latin typeface="微软雅黑" pitchFamily="34" charset="-122"/>
                          <a:ea typeface="微软雅黑" pitchFamily="34" charset="-122"/>
                        </a:rPr>
                        <a:t>0.96e8</a:t>
                      </a:r>
                      <a:endParaRPr lang="zh-CN" altLang="en-US" sz="1100" b="1" u="sng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b="1" u="sng" dirty="0">
                          <a:latin typeface="微软雅黑" pitchFamily="34" charset="-122"/>
                          <a:ea typeface="微软雅黑" pitchFamily="34" charset="-122"/>
                        </a:rPr>
                        <a:t>0.51e8</a:t>
                      </a:r>
                      <a:endParaRPr lang="zh-CN" altLang="en-US" sz="1100" b="1" u="sng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40145255"/>
                  </a:ext>
                </a:extLst>
              </a:tr>
              <a:tr h="3157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u="sng" dirty="0">
                          <a:latin typeface="微软雅黑" pitchFamily="34" charset="-122"/>
                          <a:ea typeface="微软雅黑" pitchFamily="34" charset="-122"/>
                        </a:rPr>
                        <a:t>GS</a:t>
                      </a:r>
                      <a:r>
                        <a:rPr lang="en-US" altLang="zh-CN" sz="1100" b="1" u="sng" baseline="0" dirty="0">
                          <a:latin typeface="微软雅黑" pitchFamily="34" charset="-122"/>
                          <a:ea typeface="微软雅黑" pitchFamily="34" charset="-122"/>
                        </a:rPr>
                        <a:t> mass</a:t>
                      </a:r>
                      <a:r>
                        <a:rPr lang="en-US" altLang="zh-CN" sz="1100" b="1" u="sng" dirty="0">
                          <a:latin typeface="微软雅黑" pitchFamily="34" charset="-122"/>
                          <a:ea typeface="微软雅黑" pitchFamily="34" charset="-122"/>
                        </a:rPr>
                        <a:t>/</a:t>
                      </a:r>
                      <a:r>
                        <a:rPr lang="en-US" altLang="zh-CN" sz="1100" b="1" u="sng" baseline="0" dirty="0">
                          <a:latin typeface="微软雅黑" pitchFamily="34" charset="-122"/>
                          <a:ea typeface="微软雅黑" pitchFamily="34" charset="-122"/>
                        </a:rPr>
                        <a:t> ton</a:t>
                      </a:r>
                      <a:endParaRPr lang="zh-CN" altLang="en-US" sz="1100" b="1" u="sng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b="1" u="sng" dirty="0">
                          <a:latin typeface="微软雅黑" pitchFamily="34" charset="-122"/>
                          <a:ea typeface="微软雅黑" pitchFamily="34" charset="-122"/>
                        </a:rPr>
                        <a:t>1076</a:t>
                      </a:r>
                      <a:endParaRPr lang="zh-CN" altLang="en-US" sz="1100" b="1" u="sng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b="1" u="sng" dirty="0">
                          <a:latin typeface="微软雅黑" pitchFamily="34" charset="-122"/>
                          <a:ea typeface="微软雅黑" pitchFamily="34" charset="-122"/>
                        </a:rPr>
                        <a:t>814</a:t>
                      </a:r>
                      <a:endParaRPr lang="zh-CN" altLang="en-US" sz="1100" b="1" u="sng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b="1" u="sng" dirty="0">
                          <a:latin typeface="微软雅黑" pitchFamily="34" charset="-122"/>
                          <a:ea typeface="微软雅黑" pitchFamily="34" charset="-122"/>
                        </a:rPr>
                        <a:t>578</a:t>
                      </a:r>
                      <a:endParaRPr lang="zh-CN" altLang="en-US" sz="1100" b="1" u="sng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b="1" u="sng" dirty="0">
                          <a:latin typeface="微软雅黑" pitchFamily="34" charset="-122"/>
                          <a:ea typeface="微软雅黑" pitchFamily="34" charset="-122"/>
                        </a:rPr>
                        <a:t>308</a:t>
                      </a:r>
                      <a:endParaRPr lang="zh-CN" altLang="en-US" sz="1100" b="1" u="sng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24700018"/>
                  </a:ext>
                </a:extLst>
              </a:tr>
              <a:tr h="315799"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latin typeface="微软雅黑" pitchFamily="34" charset="-122"/>
                          <a:ea typeface="微软雅黑" pitchFamily="34" charset="-122"/>
                        </a:rPr>
                        <a:t>Steel</a:t>
                      </a:r>
                      <a:r>
                        <a:rPr lang="en-US" altLang="zh-CN" sz="1100" b="1" baseline="0" dirty="0">
                          <a:latin typeface="微软雅黑" pitchFamily="34" charset="-122"/>
                          <a:ea typeface="微软雅黑" pitchFamily="34" charset="-122"/>
                        </a:rPr>
                        <a:t> mass</a:t>
                      </a:r>
                      <a:r>
                        <a:rPr lang="en-US" altLang="zh-CN" sz="1100" b="1" dirty="0">
                          <a:latin typeface="微软雅黑" pitchFamily="34" charset="-122"/>
                          <a:ea typeface="微软雅黑" pitchFamily="34" charset="-122"/>
                        </a:rPr>
                        <a:t>/ton</a:t>
                      </a:r>
                      <a:endParaRPr lang="zh-CN" altLang="en-US" sz="11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latin typeface="微软雅黑" pitchFamily="34" charset="-122"/>
                          <a:ea typeface="微软雅黑" pitchFamily="34" charset="-122"/>
                        </a:rPr>
                        <a:t>1161</a:t>
                      </a:r>
                      <a:endParaRPr lang="zh-CN" altLang="en-US" sz="11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latin typeface="微软雅黑" pitchFamily="34" charset="-122"/>
                          <a:ea typeface="微软雅黑" pitchFamily="34" charset="-122"/>
                        </a:rPr>
                        <a:t>1080</a:t>
                      </a:r>
                      <a:endParaRPr lang="zh-CN" altLang="en-US" sz="11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latin typeface="微软雅黑" pitchFamily="34" charset="-122"/>
                          <a:ea typeface="微软雅黑" pitchFamily="34" charset="-122"/>
                        </a:rPr>
                        <a:t>1019</a:t>
                      </a:r>
                      <a:endParaRPr lang="zh-CN" altLang="en-US" sz="11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latin typeface="微软雅黑" pitchFamily="34" charset="-122"/>
                          <a:ea typeface="微软雅黑" pitchFamily="34" charset="-122"/>
                        </a:rPr>
                        <a:t>485</a:t>
                      </a:r>
                      <a:endParaRPr lang="zh-CN" altLang="en-US" sz="11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5317220"/>
                  </a:ext>
                </a:extLst>
              </a:tr>
              <a:tr h="315799"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latin typeface="微软雅黑" pitchFamily="34" charset="-122"/>
                          <a:ea typeface="微软雅黑" pitchFamily="34" charset="-122"/>
                        </a:rPr>
                        <a:t>Support</a:t>
                      </a:r>
                      <a:r>
                        <a:rPr lang="en-US" altLang="zh-CN" sz="1100" b="1" baseline="0" dirty="0">
                          <a:latin typeface="微软雅黑" pitchFamily="34" charset="-122"/>
                          <a:ea typeface="微软雅黑" pitchFamily="34" charset="-122"/>
                        </a:rPr>
                        <a:t> mass</a:t>
                      </a:r>
                      <a:r>
                        <a:rPr lang="en-US" altLang="zh-CN" sz="1100" b="1" dirty="0">
                          <a:latin typeface="微软雅黑" pitchFamily="34" charset="-122"/>
                          <a:ea typeface="微软雅黑" pitchFamily="34" charset="-122"/>
                        </a:rPr>
                        <a:t>/ton</a:t>
                      </a:r>
                      <a:endParaRPr lang="zh-CN" altLang="en-US" sz="11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latin typeface="微软雅黑" pitchFamily="34" charset="-122"/>
                          <a:ea typeface="微软雅黑" pitchFamily="34" charset="-122"/>
                        </a:rPr>
                        <a:t>111.0</a:t>
                      </a:r>
                      <a:endParaRPr lang="zh-CN" altLang="en-US" sz="11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latin typeface="微软雅黑" pitchFamily="34" charset="-122"/>
                          <a:ea typeface="微软雅黑" pitchFamily="34" charset="-122"/>
                        </a:rPr>
                        <a:t>104.0</a:t>
                      </a:r>
                      <a:endParaRPr lang="zh-CN" altLang="en-US" sz="11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latin typeface="微软雅黑" pitchFamily="34" charset="-122"/>
                          <a:ea typeface="微软雅黑" pitchFamily="34" charset="-122"/>
                        </a:rPr>
                        <a:t>98.1</a:t>
                      </a:r>
                      <a:endParaRPr lang="zh-CN" altLang="en-US" sz="11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latin typeface="微软雅黑" pitchFamily="34" charset="-122"/>
                          <a:ea typeface="微软雅黑" pitchFamily="34" charset="-122"/>
                        </a:rPr>
                        <a:t>470</a:t>
                      </a:r>
                      <a:endParaRPr lang="zh-CN" altLang="en-US" sz="11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9852211"/>
                  </a:ext>
                </a:extLst>
              </a:tr>
              <a:tr h="269995"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latin typeface="微软雅黑" pitchFamily="34" charset="-122"/>
                          <a:ea typeface="微软雅黑" pitchFamily="34" charset="-122"/>
                        </a:rPr>
                        <a:t>Total</a:t>
                      </a:r>
                      <a:r>
                        <a:rPr lang="en-US" altLang="zh-CN" sz="1100" b="1" baseline="0" dirty="0">
                          <a:latin typeface="微软雅黑" pitchFamily="34" charset="-122"/>
                          <a:ea typeface="微软雅黑" pitchFamily="34" charset="-122"/>
                        </a:rPr>
                        <a:t> mass</a:t>
                      </a:r>
                      <a:r>
                        <a:rPr lang="en-US" altLang="zh-CN" sz="1100" b="1" dirty="0">
                          <a:latin typeface="微软雅黑" pitchFamily="34" charset="-122"/>
                          <a:ea typeface="微软雅黑" pitchFamily="34" charset="-122"/>
                        </a:rPr>
                        <a:t>/</a:t>
                      </a:r>
                      <a:r>
                        <a:rPr lang="en-US" altLang="zh-CN" sz="1100" b="1" baseline="0" dirty="0">
                          <a:latin typeface="微软雅黑" pitchFamily="34" charset="-122"/>
                          <a:ea typeface="微软雅黑" pitchFamily="34" charset="-122"/>
                        </a:rPr>
                        <a:t> ton</a:t>
                      </a:r>
                      <a:endParaRPr lang="zh-CN" altLang="en-US" sz="11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latin typeface="微软雅黑" pitchFamily="34" charset="-122"/>
                          <a:ea typeface="微软雅黑" pitchFamily="34" charset="-122"/>
                        </a:rPr>
                        <a:t>1272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latin typeface="微软雅黑" pitchFamily="34" charset="-122"/>
                          <a:ea typeface="微软雅黑" pitchFamily="34" charset="-122"/>
                        </a:rPr>
                        <a:t>1184</a:t>
                      </a:r>
                      <a:endParaRPr lang="zh-CN" altLang="en-US" sz="11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latin typeface="微软雅黑" pitchFamily="34" charset="-122"/>
                          <a:ea typeface="微软雅黑" pitchFamily="34" charset="-122"/>
                        </a:rPr>
                        <a:t>1117</a:t>
                      </a:r>
                      <a:endParaRPr lang="zh-CN" altLang="en-US" sz="11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latin typeface="微软雅黑" pitchFamily="34" charset="-122"/>
                          <a:ea typeface="微软雅黑" pitchFamily="34" charset="-122"/>
                        </a:rPr>
                        <a:t>955</a:t>
                      </a:r>
                      <a:endParaRPr lang="zh-CN" altLang="en-US" sz="11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27791765"/>
                  </a:ext>
                </a:extLst>
              </a:tr>
            </a:tbl>
          </a:graphicData>
        </a:graphic>
      </p:graphicFrame>
      <p:sp>
        <p:nvSpPr>
          <p:cNvPr id="5" name="矩形 4">
            <a:extLst>
              <a:ext uri="{FF2B5EF4-FFF2-40B4-BE49-F238E27FC236}">
                <a16:creationId xmlns="" xmlns:a16="http://schemas.microsoft.com/office/drawing/2014/main" id="{C893ED19-C31D-4C23-A71F-195D3D38E3AE}"/>
              </a:ext>
            </a:extLst>
          </p:cNvPr>
          <p:cNvSpPr/>
          <p:nvPr/>
        </p:nvSpPr>
        <p:spPr>
          <a:xfrm>
            <a:off x="311909" y="58017"/>
            <a:ext cx="118800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4000" b="1" spc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GS HCAL – structure summary</a:t>
            </a:r>
          </a:p>
          <a:p>
            <a:pPr algn="ctr">
              <a:spcBef>
                <a:spcPct val="0"/>
              </a:spcBef>
              <a:defRPr/>
            </a:pPr>
            <a:endParaRPr lang="zh-CN" altLang="en-US" sz="4000" b="1" spc="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aphicFrame>
        <p:nvGraphicFramePr>
          <p:cNvPr id="6" name="表格 8">
            <a:extLst>
              <a:ext uri="{FF2B5EF4-FFF2-40B4-BE49-F238E27FC236}">
                <a16:creationId xmlns="" xmlns:a16="http://schemas.microsoft.com/office/drawing/2014/main" id="{0482ADC8-D486-4282-AC59-9C4F427649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5691572"/>
              </p:ext>
            </p:extLst>
          </p:nvPr>
        </p:nvGraphicFramePr>
        <p:xfrm>
          <a:off x="5824289" y="4004315"/>
          <a:ext cx="6299580" cy="23796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9434">
                  <a:extLst>
                    <a:ext uri="{9D8B030D-6E8A-4147-A177-3AD203B41FA5}">
                      <a16:colId xmlns="" xmlns:a16="http://schemas.microsoft.com/office/drawing/2014/main" val="2876543673"/>
                    </a:ext>
                  </a:extLst>
                </a:gridCol>
                <a:gridCol w="1050398">
                  <a:extLst>
                    <a:ext uri="{9D8B030D-6E8A-4147-A177-3AD203B41FA5}">
                      <a16:colId xmlns="" xmlns:a16="http://schemas.microsoft.com/office/drawing/2014/main" val="144313829"/>
                    </a:ext>
                  </a:extLst>
                </a:gridCol>
                <a:gridCol w="1284198">
                  <a:extLst>
                    <a:ext uri="{9D8B030D-6E8A-4147-A177-3AD203B41FA5}">
                      <a16:colId xmlns="" xmlns:a16="http://schemas.microsoft.com/office/drawing/2014/main" val="2392102252"/>
                    </a:ext>
                  </a:extLst>
                </a:gridCol>
                <a:gridCol w="1235634">
                  <a:extLst>
                    <a:ext uri="{9D8B030D-6E8A-4147-A177-3AD203B41FA5}">
                      <a16:colId xmlns="" xmlns:a16="http://schemas.microsoft.com/office/drawing/2014/main" val="3661854393"/>
                    </a:ext>
                  </a:extLst>
                </a:gridCol>
                <a:gridCol w="1259916">
                  <a:extLst>
                    <a:ext uri="{9D8B030D-6E8A-4147-A177-3AD203B41FA5}">
                      <a16:colId xmlns="" xmlns:a16="http://schemas.microsoft.com/office/drawing/2014/main" val="3094155130"/>
                    </a:ext>
                  </a:extLst>
                </a:gridCol>
              </a:tblGrid>
              <a:tr h="350894">
                <a:tc>
                  <a:txBody>
                    <a:bodyPr/>
                    <a:lstStyle/>
                    <a:p>
                      <a:r>
                        <a:rPr lang="en-US" altLang="zh-CN" sz="1050" b="1" dirty="0">
                          <a:latin typeface="微软雅黑" pitchFamily="34" charset="-122"/>
                          <a:ea typeface="微软雅黑" pitchFamily="34" charset="-122"/>
                        </a:rPr>
                        <a:t>Items</a:t>
                      </a:r>
                      <a:endParaRPr lang="zh-CN" altLang="en-US" sz="105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50" b="1" dirty="0">
                          <a:latin typeface="微软雅黑" pitchFamily="34" charset="-122"/>
                          <a:ea typeface="微软雅黑" pitchFamily="34" charset="-122"/>
                        </a:rPr>
                        <a:t>f=90%</a:t>
                      </a:r>
                      <a:endParaRPr lang="zh-CN" altLang="en-US" sz="105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50" b="1" dirty="0">
                          <a:latin typeface="微软雅黑" pitchFamily="34" charset="-122"/>
                          <a:ea typeface="微软雅黑" pitchFamily="34" charset="-122"/>
                        </a:rPr>
                        <a:t>f=70%</a:t>
                      </a:r>
                      <a:endParaRPr lang="zh-CN" altLang="en-US" sz="105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50" b="1" dirty="0">
                          <a:latin typeface="微软雅黑" pitchFamily="34" charset="-122"/>
                          <a:ea typeface="微软雅黑" pitchFamily="34" charset="-122"/>
                        </a:rPr>
                        <a:t>f=50%</a:t>
                      </a:r>
                      <a:endParaRPr lang="zh-CN" altLang="en-US" sz="105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50" b="1" dirty="0">
                          <a:solidFill>
                            <a:srgbClr val="FFFF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f=30%</a:t>
                      </a:r>
                      <a:endParaRPr lang="zh-CN" altLang="en-US" sz="1050" b="1" dirty="0">
                        <a:solidFill>
                          <a:srgbClr val="FFFF0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31495775"/>
                  </a:ext>
                </a:extLst>
              </a:tr>
              <a:tr h="350894">
                <a:tc>
                  <a:txBody>
                    <a:bodyPr/>
                    <a:lstStyle/>
                    <a:p>
                      <a:r>
                        <a:rPr lang="en-US" altLang="zh-CN" sz="1000" b="1" dirty="0">
                          <a:latin typeface="微软雅黑" pitchFamily="34" charset="-122"/>
                          <a:ea typeface="微软雅黑" pitchFamily="34" charset="-122"/>
                        </a:rPr>
                        <a:t>Unit number</a:t>
                      </a:r>
                      <a:endParaRPr lang="zh-CN" altLang="en-US" sz="10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微软雅黑" pitchFamily="34" charset="-122"/>
                          <a:ea typeface="微软雅黑" pitchFamily="34" charset="-122"/>
                        </a:rPr>
                        <a:t>1676800</a:t>
                      </a:r>
                      <a:endParaRPr lang="zh-CN" altLang="en-US" sz="12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微软雅黑" pitchFamily="34" charset="-122"/>
                          <a:ea typeface="微软雅黑" pitchFamily="34" charset="-122"/>
                        </a:rPr>
                        <a:t>1676800</a:t>
                      </a:r>
                      <a:endParaRPr lang="zh-CN" altLang="en-US" sz="12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微软雅黑" pitchFamily="34" charset="-122"/>
                          <a:ea typeface="微软雅黑" pitchFamily="34" charset="-122"/>
                        </a:rPr>
                        <a:t>1676800</a:t>
                      </a:r>
                      <a:endParaRPr lang="zh-CN" altLang="en-US" sz="12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微软雅黑" pitchFamily="34" charset="-122"/>
                          <a:ea typeface="微软雅黑" pitchFamily="34" charset="-122"/>
                        </a:rPr>
                        <a:t>2012160</a:t>
                      </a:r>
                      <a:endParaRPr lang="zh-CN" altLang="en-US" sz="12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71553069"/>
                  </a:ext>
                </a:extLst>
              </a:tr>
              <a:tr h="350894">
                <a:tc>
                  <a:txBody>
                    <a:bodyPr/>
                    <a:lstStyle/>
                    <a:p>
                      <a:r>
                        <a:rPr lang="en-US" altLang="zh-CN" sz="1000" b="1" dirty="0">
                          <a:latin typeface="微软雅黑" pitchFamily="34" charset="-122"/>
                          <a:ea typeface="微软雅黑" pitchFamily="34" charset="-122"/>
                        </a:rPr>
                        <a:t>Total</a:t>
                      </a:r>
                      <a:r>
                        <a:rPr lang="en-US" altLang="zh-CN" sz="1000" b="1" baseline="0" dirty="0">
                          <a:latin typeface="微软雅黑" pitchFamily="34" charset="-122"/>
                          <a:ea typeface="微软雅黑" pitchFamily="34" charset="-122"/>
                        </a:rPr>
                        <a:t> power</a:t>
                      </a:r>
                      <a:r>
                        <a:rPr lang="en-US" altLang="zh-CN" sz="1000" b="1" dirty="0">
                          <a:latin typeface="微软雅黑" pitchFamily="34" charset="-122"/>
                          <a:ea typeface="微软雅黑" pitchFamily="34" charset="-122"/>
                        </a:rPr>
                        <a:t>/kW</a:t>
                      </a:r>
                      <a:endParaRPr lang="zh-CN" altLang="en-US" sz="10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微软雅黑" pitchFamily="34" charset="-122"/>
                          <a:ea typeface="微软雅黑" pitchFamily="34" charset="-122"/>
                        </a:rPr>
                        <a:t>25.15</a:t>
                      </a:r>
                      <a:endParaRPr lang="zh-CN" altLang="en-US" sz="12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微软雅黑" pitchFamily="34" charset="-122"/>
                          <a:ea typeface="微软雅黑" pitchFamily="34" charset="-122"/>
                        </a:rPr>
                        <a:t>25.15</a:t>
                      </a:r>
                      <a:endParaRPr lang="zh-CN" altLang="en-US" sz="12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微软雅黑" pitchFamily="34" charset="-122"/>
                          <a:ea typeface="微软雅黑" pitchFamily="34" charset="-122"/>
                        </a:rPr>
                        <a:t>25.15</a:t>
                      </a:r>
                      <a:endParaRPr lang="zh-CN" altLang="en-US" sz="12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微软雅黑" pitchFamily="34" charset="-122"/>
                          <a:ea typeface="微软雅黑" pitchFamily="34" charset="-122"/>
                        </a:rPr>
                        <a:t>30.18</a:t>
                      </a:r>
                      <a:endParaRPr lang="zh-CN" altLang="en-US" sz="12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40049659"/>
                  </a:ext>
                </a:extLst>
              </a:tr>
              <a:tr h="350894">
                <a:tc>
                  <a:txBody>
                    <a:bodyPr/>
                    <a:lstStyle/>
                    <a:p>
                      <a:r>
                        <a:rPr lang="en-US" altLang="zh-CN" sz="1000" b="1" u="sng" dirty="0">
                          <a:latin typeface="微软雅黑" pitchFamily="34" charset="-122"/>
                          <a:ea typeface="微软雅黑" pitchFamily="34" charset="-122"/>
                        </a:rPr>
                        <a:t>GS</a:t>
                      </a:r>
                      <a:r>
                        <a:rPr lang="en-US" altLang="zh-CN" sz="1000" b="1" u="sng" baseline="0" dirty="0">
                          <a:latin typeface="微软雅黑" pitchFamily="34" charset="-122"/>
                          <a:ea typeface="微软雅黑" pitchFamily="34" charset="-122"/>
                        </a:rPr>
                        <a:t> volume</a:t>
                      </a:r>
                      <a:r>
                        <a:rPr lang="en-US" altLang="zh-CN" sz="1000" b="1" u="sng" dirty="0">
                          <a:latin typeface="微软雅黑" pitchFamily="34" charset="-122"/>
                          <a:ea typeface="微软雅黑" pitchFamily="34" charset="-122"/>
                        </a:rPr>
                        <a:t>/cm3</a:t>
                      </a:r>
                      <a:endParaRPr lang="zh-CN" altLang="en-US" sz="1000" b="1" u="sng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1" u="sng" dirty="0">
                          <a:latin typeface="微软雅黑" pitchFamily="34" charset="-122"/>
                          <a:ea typeface="微软雅黑" pitchFamily="34" charset="-122"/>
                        </a:rPr>
                        <a:t>~1.01e8</a:t>
                      </a:r>
                      <a:endParaRPr lang="zh-CN" altLang="en-US" sz="1200" b="1" u="sng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1" u="sng" dirty="0">
                          <a:latin typeface="微软雅黑" pitchFamily="34" charset="-122"/>
                          <a:ea typeface="微软雅黑" pitchFamily="34" charset="-122"/>
                        </a:rPr>
                        <a:t>~0.78e8</a:t>
                      </a:r>
                      <a:endParaRPr lang="zh-CN" altLang="en-US" sz="1200" b="1" u="sng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1" u="sng" dirty="0">
                          <a:latin typeface="微软雅黑" pitchFamily="34" charset="-122"/>
                          <a:ea typeface="微软雅黑" pitchFamily="34" charset="-122"/>
                        </a:rPr>
                        <a:t>~0.56e8</a:t>
                      </a:r>
                      <a:endParaRPr lang="zh-CN" altLang="en-US" sz="1200" b="1" u="sng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1" u="sng" dirty="0">
                          <a:latin typeface="微软雅黑" pitchFamily="34" charset="-122"/>
                          <a:ea typeface="微软雅黑" pitchFamily="34" charset="-122"/>
                        </a:rPr>
                        <a:t>~0.32e8</a:t>
                      </a:r>
                      <a:endParaRPr lang="zh-CN" altLang="en-US" sz="1200" b="1" u="sng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40145255"/>
                  </a:ext>
                </a:extLst>
              </a:tr>
              <a:tr h="3508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1" u="sng" dirty="0">
                          <a:latin typeface="微软雅黑" pitchFamily="34" charset="-122"/>
                          <a:ea typeface="微软雅黑" pitchFamily="34" charset="-122"/>
                        </a:rPr>
                        <a:t>GS</a:t>
                      </a:r>
                      <a:r>
                        <a:rPr lang="en-US" altLang="zh-CN" sz="1000" b="1" u="sng" baseline="0" dirty="0">
                          <a:latin typeface="微软雅黑" pitchFamily="34" charset="-122"/>
                          <a:ea typeface="微软雅黑" pitchFamily="34" charset="-122"/>
                        </a:rPr>
                        <a:t> mass</a:t>
                      </a:r>
                      <a:r>
                        <a:rPr lang="en-US" altLang="zh-CN" sz="1000" b="1" u="sng" dirty="0">
                          <a:latin typeface="微软雅黑" pitchFamily="34" charset="-122"/>
                          <a:ea typeface="微软雅黑" pitchFamily="34" charset="-122"/>
                        </a:rPr>
                        <a:t>/</a:t>
                      </a:r>
                      <a:r>
                        <a:rPr lang="en-US" altLang="zh-CN" sz="1000" b="1" u="sng" baseline="0" dirty="0">
                          <a:latin typeface="微软雅黑" pitchFamily="34" charset="-122"/>
                          <a:ea typeface="微软雅黑" pitchFamily="34" charset="-122"/>
                        </a:rPr>
                        <a:t> ton</a:t>
                      </a:r>
                      <a:endParaRPr lang="zh-CN" altLang="en-US" sz="1000" b="1" u="sng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1" u="sng" dirty="0">
                          <a:latin typeface="微软雅黑" pitchFamily="34" charset="-122"/>
                          <a:ea typeface="微软雅黑" pitchFamily="34" charset="-122"/>
                        </a:rPr>
                        <a:t>704.4</a:t>
                      </a:r>
                      <a:endParaRPr lang="zh-CN" altLang="en-US" sz="1200" b="1" u="sng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1" u="sng" dirty="0">
                          <a:latin typeface="微软雅黑" pitchFamily="34" charset="-122"/>
                          <a:ea typeface="微软雅黑" pitchFamily="34" charset="-122"/>
                        </a:rPr>
                        <a:t>670.6</a:t>
                      </a:r>
                      <a:endParaRPr lang="zh-CN" altLang="en-US" sz="1200" b="1" u="sng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1" u="sng" dirty="0">
                          <a:latin typeface="微软雅黑" pitchFamily="34" charset="-122"/>
                          <a:ea typeface="微软雅黑" pitchFamily="34" charset="-122"/>
                        </a:rPr>
                        <a:t>645.6</a:t>
                      </a:r>
                      <a:endParaRPr lang="zh-CN" altLang="en-US" sz="1200" b="1" u="sng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1" u="sng" dirty="0">
                          <a:latin typeface="微软雅黑" pitchFamily="34" charset="-122"/>
                          <a:ea typeface="微软雅黑" pitchFamily="34" charset="-122"/>
                        </a:rPr>
                        <a:t>430</a:t>
                      </a:r>
                      <a:endParaRPr lang="zh-CN" altLang="en-US" sz="1200" b="1" u="sng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5317220"/>
                  </a:ext>
                </a:extLst>
              </a:tr>
              <a:tr h="350894">
                <a:tc>
                  <a:txBody>
                    <a:bodyPr/>
                    <a:lstStyle/>
                    <a:p>
                      <a:r>
                        <a:rPr lang="en-US" altLang="zh-CN" sz="1000" b="1" dirty="0">
                          <a:latin typeface="微软雅黑" pitchFamily="34" charset="-122"/>
                          <a:ea typeface="微软雅黑" pitchFamily="34" charset="-122"/>
                        </a:rPr>
                        <a:t>Steel</a:t>
                      </a:r>
                      <a:r>
                        <a:rPr lang="en-US" altLang="zh-CN" sz="1000" b="1" baseline="0" dirty="0">
                          <a:latin typeface="微软雅黑" pitchFamily="34" charset="-122"/>
                          <a:ea typeface="微软雅黑" pitchFamily="34" charset="-122"/>
                        </a:rPr>
                        <a:t> mass</a:t>
                      </a:r>
                      <a:r>
                        <a:rPr lang="en-US" altLang="zh-CN" sz="1000" b="1" dirty="0">
                          <a:latin typeface="微软雅黑" pitchFamily="34" charset="-122"/>
                          <a:ea typeface="微软雅黑" pitchFamily="34" charset="-122"/>
                        </a:rPr>
                        <a:t>/ton</a:t>
                      </a:r>
                      <a:endParaRPr lang="zh-CN" altLang="en-US" sz="10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微软雅黑" pitchFamily="34" charset="-122"/>
                          <a:ea typeface="微软雅黑" pitchFamily="34" charset="-122"/>
                        </a:rPr>
                        <a:t>111</a:t>
                      </a:r>
                      <a:endParaRPr lang="zh-CN" altLang="en-US" sz="12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微软雅黑" pitchFamily="34" charset="-122"/>
                          <a:ea typeface="微软雅黑" pitchFamily="34" charset="-122"/>
                        </a:rPr>
                        <a:t>106</a:t>
                      </a:r>
                      <a:endParaRPr lang="zh-CN" altLang="en-US" sz="12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微软雅黑" pitchFamily="34" charset="-122"/>
                          <a:ea typeface="微软雅黑" pitchFamily="34" charset="-122"/>
                        </a:rPr>
                        <a:t>102</a:t>
                      </a:r>
                      <a:endParaRPr lang="zh-CN" altLang="en-US" sz="12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微软雅黑" pitchFamily="34" charset="-122"/>
                          <a:ea typeface="微软雅黑" pitchFamily="34" charset="-122"/>
                        </a:rPr>
                        <a:t>303.8</a:t>
                      </a:r>
                      <a:endParaRPr lang="zh-CN" altLang="en-US" sz="12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9852211"/>
                  </a:ext>
                </a:extLst>
              </a:tr>
              <a:tr h="259565">
                <a:tc>
                  <a:txBody>
                    <a:bodyPr/>
                    <a:lstStyle/>
                    <a:p>
                      <a:r>
                        <a:rPr lang="en-US" altLang="zh-CN" sz="1000" b="1" baseline="0" dirty="0">
                          <a:latin typeface="微软雅黑" pitchFamily="34" charset="-122"/>
                          <a:ea typeface="微软雅黑" pitchFamily="34" charset="-122"/>
                        </a:rPr>
                        <a:t>Total mass</a:t>
                      </a:r>
                      <a:r>
                        <a:rPr lang="en-US" altLang="zh-CN" sz="1000" b="1" dirty="0">
                          <a:latin typeface="微软雅黑" pitchFamily="34" charset="-122"/>
                          <a:ea typeface="微软雅黑" pitchFamily="34" charset="-122"/>
                        </a:rPr>
                        <a:t>/ton</a:t>
                      </a:r>
                      <a:endParaRPr lang="zh-CN" altLang="en-US" sz="10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微软雅黑" pitchFamily="34" charset="-122"/>
                          <a:ea typeface="微软雅黑" pitchFamily="34" charset="-122"/>
                        </a:rPr>
                        <a:t>815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微软雅黑" pitchFamily="34" charset="-122"/>
                          <a:ea typeface="微软雅黑" pitchFamily="34" charset="-122"/>
                        </a:rPr>
                        <a:t>776</a:t>
                      </a:r>
                      <a:endParaRPr lang="zh-CN" altLang="en-US" sz="12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微软雅黑" pitchFamily="34" charset="-122"/>
                          <a:ea typeface="微软雅黑" pitchFamily="34" charset="-122"/>
                        </a:rPr>
                        <a:t>748</a:t>
                      </a:r>
                      <a:endParaRPr lang="zh-CN" altLang="en-US" sz="12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微软雅黑" pitchFamily="34" charset="-122"/>
                          <a:ea typeface="微软雅黑" pitchFamily="34" charset="-122"/>
                        </a:rPr>
                        <a:t>734</a:t>
                      </a:r>
                      <a:endParaRPr lang="zh-CN" altLang="en-US" sz="12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2779176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319153" y="881467"/>
            <a:ext cx="1538452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Barrel Part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19153" y="3693515"/>
            <a:ext cx="1650241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Endcap Part</a:t>
            </a: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1" y="2720961"/>
            <a:ext cx="3687232" cy="3963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10">
            <a:extLst>
              <a:ext uri="{FF2B5EF4-FFF2-40B4-BE49-F238E27FC236}">
                <a16:creationId xmlns="" xmlns:a16="http://schemas.microsoft.com/office/drawing/2014/main" id="{3499645E-4AFB-4C54-81D8-2E254B9A36DE}"/>
              </a:ext>
            </a:extLst>
          </p:cNvPr>
          <p:cNvSpPr txBox="1"/>
          <p:nvPr/>
        </p:nvSpPr>
        <p:spPr>
          <a:xfrm>
            <a:off x="4132187" y="3059668"/>
            <a:ext cx="125420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by </a:t>
            </a:r>
            <a:r>
              <a:rPr lang="en-US" altLang="zh-CN" dirty="0" err="1"/>
              <a:t>Yatian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22142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32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0E8F289C-2448-4048-8B7C-D81204301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790150"/>
            <a:ext cx="8490494" cy="250587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="" xmlns:a16="http://schemas.microsoft.com/office/drawing/2014/main" id="{C893ED19-C31D-4C23-A71F-195D3D38E3AE}"/>
              </a:ext>
            </a:extLst>
          </p:cNvPr>
          <p:cNvSpPr/>
          <p:nvPr/>
        </p:nvSpPr>
        <p:spPr>
          <a:xfrm>
            <a:off x="311909" y="58017"/>
            <a:ext cx="118800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4000" b="1" spc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GS HCAL – structure drawings</a:t>
            </a:r>
          </a:p>
          <a:p>
            <a:pPr algn="ctr">
              <a:spcBef>
                <a:spcPct val="0"/>
              </a:spcBef>
              <a:defRPr/>
            </a:pPr>
            <a:endParaRPr lang="zh-CN" altLang="en-US" sz="4000" b="1" spc="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0DBF2858-5C85-4DC8-86D0-6CF3C76F1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201" y="1178476"/>
            <a:ext cx="1983565" cy="229734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4F66078-72C2-4F20-8692-5EF97E972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899" y="881441"/>
            <a:ext cx="2981325" cy="289141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2158C9A-9A93-456F-82E8-6C623D0EF6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0495" y="1027150"/>
            <a:ext cx="3589536" cy="244867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AED1046B-FAC3-47BA-88CA-BB5DCC9AD6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8873" y="4648200"/>
            <a:ext cx="2832780" cy="1106246"/>
          </a:xfrm>
          <a:prstGeom prst="rect">
            <a:avLst/>
          </a:prstGeom>
        </p:spPr>
      </p:pic>
      <p:cxnSp>
        <p:nvCxnSpPr>
          <p:cNvPr id="13" name="直接连接符 12"/>
          <p:cNvCxnSpPr/>
          <p:nvPr/>
        </p:nvCxnSpPr>
        <p:spPr>
          <a:xfrm>
            <a:off x="8420100" y="801017"/>
            <a:ext cx="70395" cy="6086475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159398" y="6488668"/>
            <a:ext cx="21717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Barrel part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02998" y="6481286"/>
            <a:ext cx="21717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Endcap part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="" xmlns:a16="http://schemas.microsoft.com/office/drawing/2014/main" id="{0F2C7FBF-9F8F-4F3C-95BB-C1CD8F55A5FF}"/>
              </a:ext>
            </a:extLst>
          </p:cNvPr>
          <p:cNvSpPr txBox="1"/>
          <p:nvPr/>
        </p:nvSpPr>
        <p:spPr>
          <a:xfrm>
            <a:off x="2946621" y="1027150"/>
            <a:ext cx="198356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Drawing by </a:t>
            </a:r>
            <a:r>
              <a:rPr lang="en-US" altLang="zh-CN" dirty="0" err="1"/>
              <a:t>Yatian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61401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33</a:t>
            </a:fld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7442200" cy="5440370"/>
          </a:xfrm>
        </p:spPr>
        <p:txBody>
          <a:bodyPr/>
          <a:lstStyle/>
          <a:p>
            <a:r>
              <a:rPr lang="en-US" altLang="zh-CN" dirty="0"/>
              <a:t> Ref-TDR: </a:t>
            </a:r>
          </a:p>
          <a:p>
            <a:pPr lvl="1"/>
            <a:r>
              <a:rPr lang="en-US" altLang="zh-CN" dirty="0"/>
              <a:t>ECAL: 0.5 ns</a:t>
            </a:r>
          </a:p>
          <a:p>
            <a:pPr lvl="1"/>
            <a:r>
              <a:rPr lang="en-US" altLang="zh-CN" dirty="0"/>
              <a:t>HCAL: no timing</a:t>
            </a:r>
          </a:p>
          <a:p>
            <a:r>
              <a:rPr lang="en-US" altLang="zh-CN" dirty="0"/>
              <a:t> Separation power with timing: </a:t>
            </a:r>
          </a:p>
          <a:p>
            <a:pPr lvl="1"/>
            <a:r>
              <a:rPr lang="en-US" altLang="zh-CN" dirty="0"/>
              <a:t>Charged particles</a:t>
            </a:r>
            <a:r>
              <a:rPr lang="zh-CN" altLang="en-US" dirty="0"/>
              <a:t>：</a:t>
            </a:r>
            <a:r>
              <a:rPr lang="en-US" altLang="zh-CN" dirty="0"/>
              <a:t>can be separated by tracking and TOF</a:t>
            </a:r>
          </a:p>
          <a:p>
            <a:pPr lvl="1"/>
            <a:r>
              <a:rPr lang="en-US" altLang="zh-CN" dirty="0"/>
              <a:t>How about neutral particles in CAL</a:t>
            </a:r>
            <a:r>
              <a:rPr lang="zh-CN" altLang="en-US" dirty="0"/>
              <a:t>？</a:t>
            </a: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/>
              <a:t>PID: n/K</a:t>
            </a:r>
            <a:r>
              <a:rPr lang="en-US" altLang="zh-CN" baseline="-25000" dirty="0"/>
              <a:t>L</a:t>
            </a:r>
            <a:r>
              <a:rPr lang="en-US" altLang="zh-CN" dirty="0"/>
              <a:t>/</a:t>
            </a:r>
            <a:r>
              <a:rPr lang="en-US" altLang="zh-CN" dirty="0" err="1"/>
              <a:t>nbar</a:t>
            </a:r>
            <a:r>
              <a:rPr lang="en-US" altLang="zh-CN" dirty="0"/>
              <a:t> relatively poor</a:t>
            </a:r>
          </a:p>
          <a:p>
            <a:pPr lvl="2"/>
            <a:r>
              <a:rPr lang="en-US" altLang="zh-CN" dirty="0"/>
              <a:t>HCAL fast particles: γ</a:t>
            </a:r>
            <a:r>
              <a:rPr lang="zh-CN" altLang="en-US" dirty="0"/>
              <a:t>，</a:t>
            </a:r>
            <a:r>
              <a:rPr lang="en-US" altLang="zh-CN" dirty="0"/>
              <a:t>e</a:t>
            </a:r>
          </a:p>
          <a:p>
            <a:pPr lvl="2"/>
            <a:r>
              <a:rPr lang="en-US" altLang="zh-CN" dirty="0"/>
              <a:t>HCAL slow particles: n p K</a:t>
            </a:r>
          </a:p>
          <a:p>
            <a:pPr lvl="2"/>
            <a:r>
              <a:rPr lang="en-US" altLang="zh-CN" u="sng" dirty="0"/>
              <a:t>Hit timing: 0.1ns – 0.5 ns per hit</a:t>
            </a:r>
          </a:p>
          <a:p>
            <a:pPr lvl="2"/>
            <a:r>
              <a:rPr lang="en-US" altLang="zh-CN" u="sng" dirty="0"/>
              <a:t>Shower timing: ~1/</a:t>
            </a:r>
            <a:r>
              <a:rPr lang="en-US" altLang="zh-CN" u="sng" dirty="0" err="1"/>
              <a:t>sqrt</a:t>
            </a:r>
            <a:r>
              <a:rPr lang="en-US" altLang="zh-CN" u="sng" dirty="0"/>
              <a:t>(</a:t>
            </a:r>
            <a:r>
              <a:rPr lang="en-US" altLang="zh-CN" u="sng" dirty="0" err="1"/>
              <a:t>Nhit</a:t>
            </a:r>
            <a:r>
              <a:rPr lang="en-US" altLang="zh-CN" u="sng" dirty="0"/>
              <a:t>)</a:t>
            </a:r>
          </a:p>
          <a:p>
            <a:r>
              <a:rPr lang="en-US" altLang="zh-CN" dirty="0"/>
              <a:t>Energy reso. improved with timing</a:t>
            </a:r>
          </a:p>
          <a:p>
            <a:endParaRPr lang="en-US" altLang="zh-CN" u="sng" dirty="0"/>
          </a:p>
          <a:p>
            <a:pPr lvl="2"/>
            <a:endParaRPr lang="en-US" altLang="zh-CN" dirty="0"/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C893ED19-C31D-4C23-A71F-195D3D38E3AE}"/>
              </a:ext>
            </a:extLst>
          </p:cNvPr>
          <p:cNvSpPr/>
          <p:nvPr/>
        </p:nvSpPr>
        <p:spPr>
          <a:xfrm>
            <a:off x="311909" y="58017"/>
            <a:ext cx="115681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4000" b="1" spc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ECAL and HCAL both need timing</a:t>
            </a:r>
          </a:p>
          <a:p>
            <a:pPr algn="ctr">
              <a:spcBef>
                <a:spcPct val="0"/>
              </a:spcBef>
              <a:defRPr/>
            </a:pPr>
            <a:endParaRPr lang="zh-CN" altLang="en-US" sz="4000" b="1" spc="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874" y="1381456"/>
            <a:ext cx="2616200" cy="2444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199" y="4124460"/>
            <a:ext cx="2505875" cy="2326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96941" y="991480"/>
            <a:ext cx="508504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dirty="0" err="1"/>
              <a:t>Manqi</a:t>
            </a:r>
            <a:r>
              <a:rPr lang="en-US" altLang="zh-CN" dirty="0"/>
              <a:t>, https://doi.org/10.1016/j.cpc.2025.109661</a:t>
            </a:r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89617" y="6451295"/>
            <a:ext cx="470230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Fig.  0.01ns per cluster, roughly 0.1ns per hit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47541" y="3826027"/>
            <a:ext cx="3067015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Fig.  PID with 0.1ns per hit</a:t>
            </a:r>
          </a:p>
        </p:txBody>
      </p:sp>
    </p:spTree>
    <p:extLst>
      <p:ext uri="{BB962C8B-B14F-4D97-AF65-F5344CB8AC3E}">
        <p14:creationId xmlns:p14="http://schemas.microsoft.com/office/powerpoint/2010/main" val="41504890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34</a:t>
            </a:fld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1" y="1285861"/>
            <a:ext cx="5054600" cy="248180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altLang="zh-CN" dirty="0"/>
              <a:t>Ref-TDR, ECAL and HCAL</a:t>
            </a:r>
          </a:p>
          <a:p>
            <a:pPr lvl="1">
              <a:lnSpc>
                <a:spcPct val="120000"/>
              </a:lnSpc>
            </a:pPr>
            <a:r>
              <a:rPr lang="en-US" altLang="zh-CN" dirty="0"/>
              <a:t>low end similar 0.1 MIP, high end difference 30 times,</a:t>
            </a:r>
          </a:p>
          <a:p>
            <a:pPr>
              <a:lnSpc>
                <a:spcPct val="120000"/>
              </a:lnSpc>
            </a:pPr>
            <a:r>
              <a:rPr lang="en-US" altLang="zh-CN" dirty="0"/>
              <a:t>GS ECAL and HCAL</a:t>
            </a:r>
          </a:p>
          <a:p>
            <a:pPr lvl="1">
              <a:lnSpc>
                <a:spcPct val="120000"/>
              </a:lnSpc>
            </a:pPr>
            <a:r>
              <a:rPr lang="en-US" altLang="zh-CN" dirty="0"/>
              <a:t>High end difference reduce to 3-7 times</a:t>
            </a:r>
          </a:p>
          <a:p>
            <a:pPr lvl="1">
              <a:lnSpc>
                <a:spcPct val="120000"/>
              </a:lnSpc>
            </a:pPr>
            <a:r>
              <a:rPr lang="en-US" altLang="zh-CN" dirty="0"/>
              <a:t>SiPM and electronics requirements become close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C893ED19-C31D-4C23-A71F-195D3D38E3AE}"/>
              </a:ext>
            </a:extLst>
          </p:cNvPr>
          <p:cNvSpPr/>
          <p:nvPr/>
        </p:nvSpPr>
        <p:spPr>
          <a:xfrm>
            <a:off x="311909" y="58017"/>
            <a:ext cx="115681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4000" b="1" spc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Dynamic range</a:t>
            </a:r>
          </a:p>
          <a:p>
            <a:pPr algn="ctr">
              <a:spcBef>
                <a:spcPct val="0"/>
              </a:spcBef>
              <a:defRPr/>
            </a:pPr>
            <a:endParaRPr lang="zh-CN" altLang="en-US" sz="4000" b="1" spc="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aphicFrame>
        <p:nvGraphicFramePr>
          <p:cNvPr id="5" name="内容占位符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6734877"/>
              </p:ext>
            </p:extLst>
          </p:nvPr>
        </p:nvGraphicFramePr>
        <p:xfrm>
          <a:off x="907291" y="3799321"/>
          <a:ext cx="10972800" cy="2447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711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61526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微软雅黑" pitchFamily="34" charset="-122"/>
                          <a:ea typeface="微软雅黑" pitchFamily="34" charset="-122"/>
                        </a:rPr>
                        <a:t>Calorimeter</a:t>
                      </a:r>
                      <a:endParaRPr lang="zh-CN" altLang="en-US" sz="14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微软雅黑" pitchFamily="34" charset="-122"/>
                          <a:ea typeface="微软雅黑" pitchFamily="34" charset="-122"/>
                        </a:rPr>
                        <a:t>Sensitive</a:t>
                      </a:r>
                      <a:r>
                        <a:rPr lang="en-US" altLang="zh-CN" sz="1400" b="1" baseline="0" dirty="0">
                          <a:latin typeface="微软雅黑" pitchFamily="34" charset="-122"/>
                          <a:ea typeface="微软雅黑" pitchFamily="34" charset="-122"/>
                        </a:rPr>
                        <a:t> size (cm)</a:t>
                      </a:r>
                      <a:endParaRPr lang="zh-CN" altLang="en-US" sz="14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微软雅黑" pitchFamily="34" charset="-122"/>
                          <a:ea typeface="微软雅黑" pitchFamily="34" charset="-122"/>
                        </a:rPr>
                        <a:t>MIP energy</a:t>
                      </a:r>
                      <a:endParaRPr lang="zh-CN" altLang="en-US" sz="14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微软雅黑" pitchFamily="34" charset="-122"/>
                          <a:ea typeface="微软雅黑" pitchFamily="34" charset="-122"/>
                        </a:rPr>
                        <a:t>High End</a:t>
                      </a:r>
                      <a:endParaRPr lang="zh-CN" altLang="en-US" sz="14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微软雅黑" pitchFamily="34" charset="-122"/>
                          <a:ea typeface="微软雅黑" pitchFamily="34" charset="-122"/>
                        </a:rPr>
                        <a:t>Ref-TDR ECAL</a:t>
                      </a:r>
                      <a:endParaRPr lang="zh-CN" altLang="en-US" sz="14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微软雅黑" pitchFamily="34" charset="-122"/>
                          <a:ea typeface="微软雅黑" pitchFamily="34" charset="-122"/>
                        </a:rPr>
                        <a:t>1.5</a:t>
                      </a:r>
                      <a:r>
                        <a:rPr lang="en-US" altLang="zh-CN" sz="1400" b="1" baseline="0" dirty="0">
                          <a:latin typeface="微软雅黑" pitchFamily="34" charset="-122"/>
                          <a:ea typeface="微软雅黑" pitchFamily="34" charset="-122"/>
                        </a:rPr>
                        <a:t>x1.5x40 BGO</a:t>
                      </a:r>
                      <a:endParaRPr lang="zh-CN" altLang="en-US" sz="14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微软雅黑" pitchFamily="34" charset="-122"/>
                          <a:ea typeface="微软雅黑" pitchFamily="34" charset="-122"/>
                        </a:rPr>
                        <a:t>13.4</a:t>
                      </a:r>
                      <a:r>
                        <a:rPr lang="en-US" altLang="zh-CN" sz="1400" b="1" baseline="0" dirty="0">
                          <a:latin typeface="微软雅黑" pitchFamily="34" charset="-122"/>
                          <a:ea typeface="微软雅黑" pitchFamily="34" charset="-122"/>
                        </a:rPr>
                        <a:t> MeV</a:t>
                      </a:r>
                      <a:endParaRPr lang="zh-CN" altLang="en-US" sz="14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微软雅黑" pitchFamily="34" charset="-122"/>
                          <a:ea typeface="微软雅黑" pitchFamily="34" charset="-122"/>
                        </a:rPr>
                        <a:t>3000 MIP (high</a:t>
                      </a:r>
                      <a:r>
                        <a:rPr lang="en-US" altLang="zh-CN" sz="1400" b="1" baseline="0" dirty="0">
                          <a:latin typeface="微软雅黑" pitchFamily="34" charset="-122"/>
                          <a:ea typeface="微软雅黑" pitchFamily="34" charset="-122"/>
                        </a:rPr>
                        <a:t> energy electron</a:t>
                      </a:r>
                      <a:r>
                        <a:rPr lang="en-US" altLang="zh-CN" sz="1400" b="1" dirty="0">
                          <a:latin typeface="微软雅黑" pitchFamily="34" charset="-122"/>
                          <a:ea typeface="微软雅黑" pitchFamily="34" charset="-122"/>
                        </a:rPr>
                        <a:t>)</a:t>
                      </a:r>
                      <a:endParaRPr lang="zh-CN" altLang="en-US" sz="14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54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>
                          <a:latin typeface="微软雅黑" pitchFamily="34" charset="-122"/>
                          <a:ea typeface="微软雅黑" pitchFamily="34" charset="-122"/>
                        </a:rPr>
                        <a:t>Ref-TDR HCAL</a:t>
                      </a:r>
                      <a:endParaRPr lang="zh-CN" altLang="en-US" sz="14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>
                          <a:latin typeface="微软雅黑" pitchFamily="34" charset="-122"/>
                          <a:ea typeface="微软雅黑" pitchFamily="34" charset="-122"/>
                        </a:rPr>
                        <a:t>1x4x4</a:t>
                      </a:r>
                      <a:r>
                        <a:rPr lang="en-US" altLang="zh-CN" sz="1400" b="1" baseline="0" dirty="0">
                          <a:latin typeface="微软雅黑" pitchFamily="34" charset="-122"/>
                          <a:ea typeface="微软雅黑" pitchFamily="34" charset="-122"/>
                        </a:rPr>
                        <a:t> </a:t>
                      </a:r>
                      <a:r>
                        <a:rPr lang="en-US" altLang="zh-CN" sz="1400" b="1" dirty="0">
                          <a:latin typeface="微软雅黑" pitchFamily="34" charset="-122"/>
                          <a:ea typeface="微软雅黑" pitchFamily="34" charset="-122"/>
                        </a:rPr>
                        <a:t>GS</a:t>
                      </a:r>
                      <a:endParaRPr lang="zh-CN" altLang="en-US" sz="14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微软雅黑" pitchFamily="34" charset="-122"/>
                          <a:ea typeface="微软雅黑" pitchFamily="34" charset="-122"/>
                        </a:rPr>
                        <a:t>7.3</a:t>
                      </a:r>
                      <a:r>
                        <a:rPr lang="en-US" altLang="zh-CN" sz="1400" b="1" baseline="0" dirty="0">
                          <a:latin typeface="微软雅黑" pitchFamily="34" charset="-122"/>
                          <a:ea typeface="微软雅黑" pitchFamily="34" charset="-122"/>
                        </a:rPr>
                        <a:t> MeV</a:t>
                      </a:r>
                      <a:endParaRPr lang="zh-CN" altLang="en-US" sz="14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>
                          <a:latin typeface="微软雅黑" pitchFamily="34" charset="-122"/>
                          <a:ea typeface="微软雅黑" pitchFamily="34" charset="-122"/>
                        </a:rPr>
                        <a:t>100</a:t>
                      </a:r>
                      <a:r>
                        <a:rPr lang="en-US" altLang="zh-CN" sz="1400" b="1" baseline="0" dirty="0">
                          <a:latin typeface="微软雅黑" pitchFamily="34" charset="-122"/>
                          <a:ea typeface="微软雅黑" pitchFamily="34" charset="-122"/>
                        </a:rPr>
                        <a:t> MIP </a:t>
                      </a:r>
                      <a:r>
                        <a:rPr lang="en-US" altLang="zh-CN" sz="1400" b="1" dirty="0">
                          <a:latin typeface="微软雅黑" pitchFamily="34" charset="-122"/>
                          <a:ea typeface="微软雅黑" pitchFamily="34" charset="-122"/>
                        </a:rPr>
                        <a:t>(high</a:t>
                      </a:r>
                      <a:r>
                        <a:rPr lang="en-US" altLang="zh-CN" sz="1400" b="1" baseline="0" dirty="0">
                          <a:latin typeface="微软雅黑" pitchFamily="34" charset="-122"/>
                          <a:ea typeface="微软雅黑" pitchFamily="34" charset="-122"/>
                        </a:rPr>
                        <a:t> energy </a:t>
                      </a:r>
                      <a:r>
                        <a:rPr lang="en-US" altLang="zh-CN" sz="1400" b="1" dirty="0">
                          <a:latin typeface="微软雅黑" pitchFamily="34" charset="-122"/>
                          <a:ea typeface="微软雅黑" pitchFamily="34" charset="-122"/>
                        </a:rPr>
                        <a:t>π</a:t>
                      </a:r>
                      <a:r>
                        <a:rPr lang="en-US" altLang="zh-CN" sz="1400" b="1" baseline="30000" dirty="0">
                          <a:latin typeface="微软雅黑" pitchFamily="34" charset="-122"/>
                          <a:ea typeface="微软雅黑" pitchFamily="34" charset="-122"/>
                        </a:rPr>
                        <a:t>±</a:t>
                      </a:r>
                      <a:r>
                        <a:rPr lang="en-US" altLang="zh-CN" sz="1400" b="1" baseline="0" dirty="0">
                          <a:latin typeface="微软雅黑" pitchFamily="34" charset="-122"/>
                          <a:ea typeface="微软雅黑" pitchFamily="34" charset="-122"/>
                        </a:rPr>
                        <a:t> </a:t>
                      </a:r>
                      <a:r>
                        <a:rPr lang="en-US" altLang="zh-CN" sz="1400" b="1" dirty="0">
                          <a:latin typeface="微软雅黑" pitchFamily="34" charset="-122"/>
                          <a:ea typeface="微软雅黑" pitchFamily="34" charset="-122"/>
                        </a:rPr>
                        <a:t>)</a:t>
                      </a:r>
                      <a:endParaRPr lang="zh-CN" altLang="en-US" sz="14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rgbClr val="C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GS ECAL</a:t>
                      </a:r>
                      <a:endParaRPr lang="zh-CN" altLang="en-US" sz="1400" b="1" dirty="0">
                        <a:solidFill>
                          <a:srgbClr val="C0000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rgbClr val="C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2x2x2</a:t>
                      </a:r>
                      <a:r>
                        <a:rPr lang="en-US" altLang="zh-CN" sz="1400" b="1" baseline="0" dirty="0">
                          <a:solidFill>
                            <a:srgbClr val="C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 GS</a:t>
                      </a:r>
                      <a:endParaRPr lang="zh-CN" altLang="en-US" sz="1400" b="1" dirty="0">
                        <a:solidFill>
                          <a:srgbClr val="C0000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rgbClr val="C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 2 x 7.3 MeV</a:t>
                      </a:r>
                      <a:endParaRPr lang="zh-CN" altLang="en-US" sz="1400" b="1" dirty="0">
                        <a:solidFill>
                          <a:srgbClr val="C0000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rgbClr val="C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~1400 MIP (high</a:t>
                      </a:r>
                      <a:r>
                        <a:rPr lang="en-US" altLang="zh-CN" sz="1400" b="1" baseline="0" dirty="0">
                          <a:solidFill>
                            <a:srgbClr val="C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 energy electron</a:t>
                      </a:r>
                      <a:r>
                        <a:rPr lang="en-US" altLang="zh-CN" sz="1400" b="1" dirty="0">
                          <a:solidFill>
                            <a:srgbClr val="C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)</a:t>
                      </a:r>
                      <a:endParaRPr lang="zh-CN" altLang="en-US" sz="1400" b="1" dirty="0">
                        <a:solidFill>
                          <a:srgbClr val="C0000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73405"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微软雅黑" pitchFamily="34" charset="-122"/>
                          <a:ea typeface="微软雅黑" pitchFamily="34" charset="-122"/>
                        </a:rPr>
                        <a:t>GS HCAL (new consideration)</a:t>
                      </a:r>
                      <a:endParaRPr lang="zh-CN" altLang="en-US" sz="14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微软雅黑" pitchFamily="34" charset="-122"/>
                          <a:ea typeface="微软雅黑" pitchFamily="34" charset="-122"/>
                        </a:rPr>
                        <a:t>1.0x4x4</a:t>
                      </a:r>
                      <a:r>
                        <a:rPr lang="en-US" altLang="zh-CN" sz="1400" b="1" baseline="0" dirty="0">
                          <a:latin typeface="微软雅黑" pitchFamily="34" charset="-122"/>
                          <a:ea typeface="微软雅黑" pitchFamily="34" charset="-122"/>
                        </a:rPr>
                        <a:t> </a:t>
                      </a:r>
                      <a:endParaRPr lang="en-US" altLang="zh-CN" sz="14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r>
                        <a:rPr lang="en-US" altLang="zh-CN" sz="1400" b="1" dirty="0">
                          <a:latin typeface="微软雅黑" pitchFamily="34" charset="-122"/>
                          <a:ea typeface="微软雅黑" pitchFamily="34" charset="-122"/>
                        </a:rPr>
                        <a:t>2.1x4x4</a:t>
                      </a:r>
                    </a:p>
                    <a:p>
                      <a:r>
                        <a:rPr lang="en-US" altLang="zh-CN" sz="1400" b="1" dirty="0">
                          <a:latin typeface="微软雅黑" pitchFamily="34" charset="-122"/>
                          <a:ea typeface="微软雅黑" pitchFamily="34" charset="-122"/>
                        </a:rPr>
                        <a:t>2.9x4x4</a:t>
                      </a:r>
                    </a:p>
                    <a:p>
                      <a:r>
                        <a:rPr lang="en-US" altLang="zh-CN" sz="1400" b="1" dirty="0">
                          <a:latin typeface="微软雅黑" pitchFamily="34" charset="-122"/>
                          <a:ea typeface="微软雅黑" pitchFamily="34" charset="-122"/>
                        </a:rPr>
                        <a:t>3.75x4x4</a:t>
                      </a:r>
                      <a:endParaRPr lang="zh-CN" altLang="en-US" sz="14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微软雅黑" pitchFamily="34" charset="-122"/>
                          <a:ea typeface="微软雅黑" pitchFamily="34" charset="-122"/>
                        </a:rPr>
                        <a:t>N x</a:t>
                      </a:r>
                      <a:r>
                        <a:rPr lang="en-US" altLang="zh-CN" sz="1400" b="1" baseline="0" dirty="0">
                          <a:latin typeface="微软雅黑" pitchFamily="34" charset="-122"/>
                          <a:ea typeface="微软雅黑" pitchFamily="34" charset="-122"/>
                        </a:rPr>
                        <a:t> 7.3</a:t>
                      </a:r>
                      <a:r>
                        <a:rPr lang="en-US" altLang="zh-CN" sz="1400" b="1" dirty="0">
                          <a:latin typeface="微软雅黑" pitchFamily="34" charset="-122"/>
                          <a:ea typeface="微软雅黑" pitchFamily="34" charset="-122"/>
                        </a:rPr>
                        <a:t> MeV</a:t>
                      </a:r>
                      <a:r>
                        <a:rPr lang="en-US" altLang="zh-CN" sz="1400" b="1" baseline="0" dirty="0">
                          <a:latin typeface="微软雅黑" pitchFamily="34" charset="-122"/>
                          <a:ea typeface="微软雅黑" pitchFamily="34" charset="-122"/>
                        </a:rPr>
                        <a:t> </a:t>
                      </a:r>
                      <a:endParaRPr lang="zh-CN" altLang="en-US" sz="14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>
                          <a:solidFill>
                            <a:srgbClr val="C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~200-500</a:t>
                      </a:r>
                      <a:r>
                        <a:rPr lang="en-US" altLang="zh-CN" sz="1400" b="1" baseline="0" dirty="0">
                          <a:solidFill>
                            <a:srgbClr val="C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 MIP may needed, need more simulation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400" b="1" dirty="0">
                        <a:solidFill>
                          <a:srgbClr val="C0000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345" y="2386012"/>
            <a:ext cx="3148378" cy="12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469" y="2336800"/>
            <a:ext cx="3203531" cy="132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091" y="986661"/>
            <a:ext cx="2477259" cy="1261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345" y="986660"/>
            <a:ext cx="3580020" cy="122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31786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="" xmlns:a16="http://schemas.microsoft.com/office/drawing/2014/main" id="{E2253445-963C-468B-8CA7-1FEF331C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35</a:t>
            </a:fld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FEE0453-36B7-4F01-B46B-2BE6BC1C6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285861"/>
            <a:ext cx="11370733" cy="4784739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altLang="zh-CN" dirty="0"/>
              <a:t>Propose an integrated design for ECAL and HCAL based on GS</a:t>
            </a:r>
            <a:r>
              <a:rPr lang="zh-CN" altLang="en-US" dirty="0"/>
              <a:t>：</a:t>
            </a:r>
            <a:r>
              <a:rPr lang="en-US" altLang="zh-CN" dirty="0"/>
              <a:t>cost VS BMR/JER trade-off</a:t>
            </a:r>
          </a:p>
          <a:p>
            <a:pPr>
              <a:lnSpc>
                <a:spcPct val="120000"/>
              </a:lnSpc>
            </a:pPr>
            <a:r>
              <a:rPr lang="en-US" altLang="zh-CN" dirty="0"/>
              <a:t>GS ECAL: 24 X</a:t>
            </a:r>
            <a:r>
              <a:rPr lang="en-US" altLang="zh-CN" baseline="-25000" dirty="0"/>
              <a:t>0 </a:t>
            </a:r>
            <a:r>
              <a:rPr lang="en-US" altLang="zh-CN" dirty="0"/>
              <a:t>, 1</a:t>
            </a:r>
            <a:r>
              <a:rPr lang="el-GR" altLang="zh-CN" dirty="0"/>
              <a:t>.5 λ</a:t>
            </a:r>
            <a:r>
              <a:rPr lang="en-US" altLang="zh-CN" baseline="-25000" dirty="0"/>
              <a:t>I</a:t>
            </a:r>
          </a:p>
          <a:p>
            <a:pPr lvl="1">
              <a:lnSpc>
                <a:spcPct val="120000"/>
              </a:lnSpc>
            </a:pPr>
            <a:r>
              <a:rPr lang="en-US" altLang="zh-CN" dirty="0"/>
              <a:t>Cost: 1/3 – 1/2 of BGO, channels x ~7</a:t>
            </a:r>
          </a:p>
          <a:p>
            <a:pPr lvl="1">
              <a:lnSpc>
                <a:spcPct val="120000"/>
              </a:lnSpc>
            </a:pPr>
            <a:r>
              <a:rPr lang="en-US" altLang="zh-CN" dirty="0"/>
              <a:t>W/ hadronic shower too, E/H ratio better -&gt; need to be used </a:t>
            </a:r>
          </a:p>
          <a:p>
            <a:pPr lvl="1">
              <a:lnSpc>
                <a:spcPct val="120000"/>
              </a:lnSpc>
            </a:pPr>
            <a:r>
              <a:rPr lang="en-US" altLang="zh-CN" dirty="0"/>
              <a:t>Granularity: an example 2x2x2 cm (It should be 1.7 cm if comparing with BGO )</a:t>
            </a:r>
          </a:p>
          <a:p>
            <a:pPr lvl="1">
              <a:lnSpc>
                <a:spcPct val="120000"/>
              </a:lnSpc>
            </a:pPr>
            <a:r>
              <a:rPr lang="en-US" altLang="zh-CN" dirty="0"/>
              <a:t>Energy resolution, 3-4% expected. AL is also a key besides light yield.  </a:t>
            </a:r>
          </a:p>
          <a:p>
            <a:pPr lvl="1">
              <a:lnSpc>
                <a:spcPct val="120000"/>
              </a:lnSpc>
            </a:pPr>
            <a:r>
              <a:rPr lang="en-US" altLang="zh-CN" dirty="0"/>
              <a:t>Provided a mechanical design example</a:t>
            </a:r>
          </a:p>
          <a:p>
            <a:pPr lvl="1">
              <a:lnSpc>
                <a:spcPct val="120000"/>
              </a:lnSpc>
            </a:pPr>
            <a:endParaRPr lang="en-US" altLang="zh-CN" dirty="0"/>
          </a:p>
          <a:p>
            <a:pPr>
              <a:lnSpc>
                <a:spcPct val="120000"/>
              </a:lnSpc>
            </a:pPr>
            <a:r>
              <a:rPr lang="en-US" altLang="zh-CN" dirty="0"/>
              <a:t>GS HCAL: 6 </a:t>
            </a:r>
            <a:r>
              <a:rPr lang="el-GR" altLang="zh-CN" dirty="0"/>
              <a:t>λ</a:t>
            </a:r>
            <a:r>
              <a:rPr lang="en-US" altLang="zh-CN" baseline="-25000" dirty="0"/>
              <a:t>I</a:t>
            </a:r>
          </a:p>
          <a:p>
            <a:pPr lvl="1">
              <a:lnSpc>
                <a:spcPct val="120000"/>
              </a:lnSpc>
            </a:pPr>
            <a:r>
              <a:rPr lang="en-US" altLang="zh-CN" dirty="0"/>
              <a:t>GS ECAL considered into HCAL, to improve energy </a:t>
            </a:r>
            <a:r>
              <a:rPr lang="en-US" altLang="zh-CN" dirty="0" err="1"/>
              <a:t>reso</a:t>
            </a:r>
            <a:r>
              <a:rPr lang="en-US" altLang="zh-CN" dirty="0"/>
              <a:t>. (constant term 6.5% in Ref-TDR)</a:t>
            </a:r>
          </a:p>
          <a:p>
            <a:pPr lvl="1">
              <a:lnSpc>
                <a:spcPct val="120000"/>
              </a:lnSpc>
            </a:pPr>
            <a:r>
              <a:rPr lang="en-US" altLang="zh-CN" dirty="0"/>
              <a:t>EM shower in HCAL need to correct</a:t>
            </a:r>
          </a:p>
          <a:p>
            <a:pPr lvl="1">
              <a:lnSpc>
                <a:spcPct val="120000"/>
              </a:lnSpc>
            </a:pPr>
            <a:r>
              <a:rPr lang="en-US" altLang="zh-CN" dirty="0"/>
              <a:t>Energy reso. improved with more sampling ratio under more cost of GS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en-US" altLang="zh-CN" dirty="0"/>
          </a:p>
          <a:p>
            <a:pPr>
              <a:lnSpc>
                <a:spcPct val="120000"/>
              </a:lnSpc>
            </a:pPr>
            <a:r>
              <a:rPr lang="en-US" altLang="zh-CN" dirty="0"/>
              <a:t>Consistent engineering design</a:t>
            </a:r>
          </a:p>
          <a:p>
            <a:pPr lvl="1">
              <a:lnSpc>
                <a:spcPct val="120000"/>
              </a:lnSpc>
            </a:pPr>
            <a:r>
              <a:rPr lang="en-US" altLang="zh-CN" dirty="0"/>
              <a:t>ECAL and HCAL mechanics have similar structure, volume larger</a:t>
            </a:r>
          </a:p>
          <a:p>
            <a:pPr lvl="1">
              <a:lnSpc>
                <a:spcPct val="120000"/>
              </a:lnSpc>
            </a:pPr>
            <a:r>
              <a:rPr lang="en-US" altLang="zh-CN" dirty="0" err="1"/>
              <a:t>SiPM</a:t>
            </a:r>
            <a:r>
              <a:rPr lang="en-US" altLang="zh-CN" dirty="0"/>
              <a:t> and electronics requirements become close: pe/timing/dynamic range</a:t>
            </a:r>
          </a:p>
          <a:p>
            <a:pPr>
              <a:lnSpc>
                <a:spcPct val="120000"/>
              </a:lnSpc>
            </a:pP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79C59FE8-5601-4EC7-9283-1648EBE09C46}"/>
              </a:ext>
            </a:extLst>
          </p:cNvPr>
          <p:cNvSpPr/>
          <p:nvPr/>
        </p:nvSpPr>
        <p:spPr>
          <a:xfrm>
            <a:off x="311909" y="58017"/>
            <a:ext cx="115681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4000" b="1" spc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Summary</a:t>
            </a:r>
            <a:endParaRPr lang="zh-CN" altLang="en-US" sz="4000" b="1" spc="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9295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36</a:t>
            </a:fld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04950" y="2733662"/>
            <a:ext cx="9801225" cy="1790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4800" dirty="0" smtClean="0"/>
              <a:t>Thank you for your attention!</a:t>
            </a:r>
            <a:endParaRPr lang="zh-CN" altLang="en-US" sz="4800" dirty="0"/>
          </a:p>
        </p:txBody>
      </p:sp>
    </p:spTree>
    <p:extLst>
      <p:ext uri="{BB962C8B-B14F-4D97-AF65-F5344CB8AC3E}">
        <p14:creationId xmlns:p14="http://schemas.microsoft.com/office/powerpoint/2010/main" val="26364517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37</a:t>
            </a:fld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379133" y="2877594"/>
            <a:ext cx="8602134" cy="19060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4000" dirty="0"/>
              <a:t>Thank you for your attention !</a:t>
            </a:r>
            <a:endParaRPr lang="zh-CN" altLang="en-US" sz="4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4050" y="-1085850"/>
            <a:ext cx="16041688" cy="903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13952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38</a:t>
            </a:fld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65088"/>
            <a:ext cx="12088813" cy="672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4828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39</a:t>
            </a:fld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113"/>
            <a:ext cx="12192000" cy="6558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3122" cy="688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0917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6075" cy="6905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139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40</a:t>
            </a:fld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20260416</a:t>
            </a:r>
            <a:r>
              <a:rPr lang="zh-CN" altLang="en-US" dirty="0" smtClean="0"/>
              <a:t>讨论</a:t>
            </a:r>
            <a:endParaRPr lang="zh-CN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524" y="1947175"/>
            <a:ext cx="6575425" cy="450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2896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="" xmlns:a16="http://schemas.microsoft.com/office/drawing/2014/main" id="{A9F2092B-44AF-4FA0-94E1-015DFCFD8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5B09FF6-CB4E-45CF-A88D-5E1BED214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285862"/>
            <a:ext cx="11465859" cy="4828068"/>
          </a:xfrm>
        </p:spPr>
        <p:txBody>
          <a:bodyPr/>
          <a:lstStyle/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58E2D07-0478-4C51-99A4-00672E9E344B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1285862"/>
            <a:ext cx="5397479" cy="452326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A8081B71-3639-4F3E-B7DF-7879A1FD0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21" y="987819"/>
            <a:ext cx="6164254" cy="4979828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B9898CCC-E629-48DE-B6D7-DF3D95740A8F}"/>
              </a:ext>
            </a:extLst>
          </p:cNvPr>
          <p:cNvSpPr/>
          <p:nvPr/>
        </p:nvSpPr>
        <p:spPr>
          <a:xfrm>
            <a:off x="311908" y="58017"/>
            <a:ext cx="11575291" cy="706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4000" b="1" spc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Detector requirements and cost in Ref-TDR</a:t>
            </a:r>
            <a:endParaRPr lang="zh-CN" altLang="en-US" sz="4000" b="1" spc="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411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="" xmlns:a16="http://schemas.microsoft.com/office/drawing/2014/main" id="{B31F8AAD-228F-486A-B85B-5C033ED6D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chemeClr val="bg1"/>
                </a:solidFill>
              </a:rPr>
              <a:pPr/>
              <a:t>6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3604E6F0-9D5C-4B96-A751-FF682FA69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76" y="942974"/>
            <a:ext cx="10899874" cy="580072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altLang="zh-CN" dirty="0"/>
              <a:t>U</a:t>
            </a:r>
            <a:r>
              <a:rPr lang="en-US" altLang="zh-CN" sz="2800" b="1" dirty="0"/>
              <a:t>sing the full detectors for ultimate performance</a:t>
            </a:r>
          </a:p>
          <a:p>
            <a:pPr>
              <a:lnSpc>
                <a:spcPct val="120000"/>
              </a:lnSpc>
            </a:pPr>
            <a:endParaRPr lang="en-US" altLang="zh-CN" sz="2800" b="1" dirty="0"/>
          </a:p>
          <a:p>
            <a:pPr>
              <a:lnSpc>
                <a:spcPct val="120000"/>
              </a:lnSpc>
            </a:pPr>
            <a:endParaRPr lang="en-US" altLang="zh-CN" sz="2800" b="1" dirty="0"/>
          </a:p>
          <a:p>
            <a:pPr>
              <a:lnSpc>
                <a:spcPct val="120000"/>
              </a:lnSpc>
            </a:pPr>
            <a:endParaRPr lang="en-US" altLang="zh-CN" sz="2800" b="1" dirty="0"/>
          </a:p>
          <a:p>
            <a:pPr>
              <a:lnSpc>
                <a:spcPct val="120000"/>
              </a:lnSpc>
            </a:pPr>
            <a:endParaRPr lang="en-US" altLang="zh-CN" sz="2800" b="1" dirty="0"/>
          </a:p>
          <a:p>
            <a:pPr>
              <a:lnSpc>
                <a:spcPct val="120000"/>
              </a:lnSpc>
            </a:pPr>
            <a:endParaRPr lang="en-US" altLang="zh-CN" sz="2800" b="1" dirty="0"/>
          </a:p>
          <a:p>
            <a:pPr>
              <a:lnSpc>
                <a:spcPct val="120000"/>
              </a:lnSpc>
            </a:pPr>
            <a:endParaRPr lang="zh-CN" altLang="en-US" sz="2800" b="1" dirty="0"/>
          </a:p>
          <a:p>
            <a:pPr>
              <a:lnSpc>
                <a:spcPct val="120000"/>
              </a:lnSpc>
            </a:pPr>
            <a:r>
              <a:rPr lang="en-US" altLang="zh-CN" dirty="0"/>
              <a:t>5D calorimeter with PFA, crucial for achieving high-precision jet reconstruction and boson mass</a:t>
            </a:r>
          </a:p>
          <a:p>
            <a:pPr lvl="1">
              <a:lnSpc>
                <a:spcPct val="120000"/>
              </a:lnSpc>
            </a:pPr>
            <a:r>
              <a:rPr lang="en-US" altLang="zh-CN" dirty="0"/>
              <a:t>Energy </a:t>
            </a:r>
            <a:r>
              <a:rPr lang="en-US" altLang="zh-CN" dirty="0" err="1"/>
              <a:t>reso</a:t>
            </a:r>
            <a:r>
              <a:rPr lang="en-US" altLang="zh-CN" dirty="0"/>
              <a:t>.:</a:t>
            </a:r>
            <a:r>
              <a:rPr lang="zh-CN" altLang="en-US" dirty="0"/>
              <a:t> </a:t>
            </a:r>
            <a:r>
              <a:rPr lang="en-US" altLang="zh-CN" dirty="0"/>
              <a:t>neutral particle energy providing γ, π</a:t>
            </a:r>
            <a:r>
              <a:rPr lang="en-US" altLang="zh-CN" baseline="30000" dirty="0"/>
              <a:t>0</a:t>
            </a:r>
            <a:r>
              <a:rPr lang="en-US" altLang="zh-CN" dirty="0"/>
              <a:t>(2γ) / K</a:t>
            </a:r>
            <a:r>
              <a:rPr lang="en-US" altLang="zh-CN" baseline="-25000" dirty="0"/>
              <a:t>L</a:t>
            </a:r>
            <a:r>
              <a:rPr lang="en-US" altLang="zh-CN" dirty="0"/>
              <a:t>, n </a:t>
            </a:r>
          </a:p>
          <a:p>
            <a:pPr lvl="1">
              <a:lnSpc>
                <a:spcPct val="120000"/>
              </a:lnSpc>
            </a:pPr>
            <a:r>
              <a:rPr lang="en-US" altLang="zh-CN" dirty="0"/>
              <a:t>Spatial </a:t>
            </a:r>
            <a:r>
              <a:rPr lang="en-US" altLang="zh-CN" dirty="0" err="1"/>
              <a:t>reso</a:t>
            </a:r>
            <a:r>
              <a:rPr lang="en-US" altLang="zh-CN" dirty="0"/>
              <a:t>.:</a:t>
            </a:r>
            <a:r>
              <a:rPr lang="zh-CN" altLang="en-US" dirty="0"/>
              <a:t> </a:t>
            </a:r>
            <a:r>
              <a:rPr lang="en-US" altLang="zh-CN" dirty="0"/>
              <a:t>granularity</a:t>
            </a:r>
            <a:r>
              <a:rPr lang="zh-CN" altLang="en-US" dirty="0"/>
              <a:t> </a:t>
            </a:r>
            <a:r>
              <a:rPr lang="en-US" altLang="zh-CN" dirty="0"/>
              <a:t>w/ transverse and longitudinal unit size</a:t>
            </a:r>
          </a:p>
          <a:p>
            <a:pPr lvl="1">
              <a:lnSpc>
                <a:spcPct val="120000"/>
              </a:lnSpc>
            </a:pPr>
            <a:r>
              <a:rPr lang="en-US" altLang="zh-CN" dirty="0"/>
              <a:t>Timing: help to shower separation and PID </a:t>
            </a:r>
          </a:p>
          <a:p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F6C8F30-112B-4D9C-8FFD-10919140C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337" y="1518977"/>
            <a:ext cx="6317159" cy="273997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26CE1620-77D1-428F-A8F0-1826DD44F39A}"/>
              </a:ext>
            </a:extLst>
          </p:cNvPr>
          <p:cNvSpPr txBox="1"/>
          <p:nvPr/>
        </p:nvSpPr>
        <p:spPr>
          <a:xfrm>
            <a:off x="1895772" y="-40682"/>
            <a:ext cx="82912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</a:rPr>
              <a:t>Requirements of PFA Calorimetry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AAB108E2-439E-46A1-82A5-7FD428DDD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2494" y="1837667"/>
            <a:ext cx="4248186" cy="210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928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60" y="-76199"/>
            <a:ext cx="12405360" cy="7056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sp>
        <p:nvSpPr>
          <p:cNvPr id="5" name="圆角矩形 4"/>
          <p:cNvSpPr/>
          <p:nvPr/>
        </p:nvSpPr>
        <p:spPr>
          <a:xfrm>
            <a:off x="2614930" y="1351280"/>
            <a:ext cx="3092450" cy="71501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2622550" y="4140200"/>
            <a:ext cx="2871470" cy="71374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9335770" y="1793240"/>
            <a:ext cx="2635250" cy="27305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9282430" y="2273300"/>
            <a:ext cx="2635250" cy="27305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2683510" y="5336540"/>
            <a:ext cx="2635250" cy="27305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9335770" y="3789680"/>
            <a:ext cx="2399030" cy="94996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7620000" y="516374"/>
            <a:ext cx="1375698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Middle Coil </a:t>
            </a:r>
            <a:endParaRPr lang="zh-CN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24840" y="506968"/>
            <a:ext cx="1260281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Outer</a:t>
            </a:r>
            <a:r>
              <a:rPr lang="en-US" altLang="zh-CN" dirty="0" smtClean="0"/>
              <a:t> Coil </a:t>
            </a:r>
            <a:endParaRPr lang="zh-CN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45820" y="3605014"/>
            <a:ext cx="1196161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Inn</a:t>
            </a:r>
            <a:r>
              <a:rPr lang="en-US" altLang="zh-CN" dirty="0" smtClean="0"/>
              <a:t>er Coil </a:t>
            </a:r>
            <a:endParaRPr lang="zh-CN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934200" y="3463529"/>
            <a:ext cx="1260281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Outer</a:t>
            </a:r>
            <a:r>
              <a:rPr lang="en-US" altLang="zh-CN" dirty="0" smtClean="0"/>
              <a:t> Coil </a:t>
            </a:r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448801" y="-20835"/>
            <a:ext cx="1809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FCC-</a:t>
            </a:r>
            <a:r>
              <a:rPr lang="en-US" altLang="zh-CN" sz="2000" dirty="0" err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ee</a:t>
            </a:r>
            <a:endParaRPr lang="zh-CN" altLang="en-US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3543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81050" y="2017697"/>
            <a:ext cx="10972800" cy="48403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CN" sz="5400" dirty="0" smtClean="0"/>
              <a:t>Some highlights  of calorimeter talks</a:t>
            </a:r>
            <a:endParaRPr lang="zh-CN" altLang="en-US" sz="5400" dirty="0"/>
          </a:p>
        </p:txBody>
      </p:sp>
    </p:spTree>
    <p:extLst>
      <p:ext uri="{BB962C8B-B14F-4D97-AF65-F5344CB8AC3E}">
        <p14:creationId xmlns:p14="http://schemas.microsoft.com/office/powerpoint/2010/main" val="66006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045" y="0"/>
            <a:ext cx="12567920" cy="7069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476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14384</TotalTime>
  <Words>1911</Words>
  <Application>Microsoft Office PowerPoint</Application>
  <PresentationFormat>自定义</PresentationFormat>
  <Paragraphs>486</Paragraphs>
  <Slides>40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41" baseType="lpstr">
      <vt:lpstr>Office Theme</vt:lpstr>
      <vt:lpstr> Summary and Highlights of Calorimeters   in EU CEPC Workshop  Lisbon, Portugal, April 7-10, 2026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GS ECAL - Cost estimation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Detector Interface</dc:title>
  <dc:creator>Zhaoru Zhang</dc:creator>
  <cp:lastModifiedBy>webuser</cp:lastModifiedBy>
  <cp:revision>506</cp:revision>
  <dcterms:created xsi:type="dcterms:W3CDTF">2025-07-18T05:11:27Z</dcterms:created>
  <dcterms:modified xsi:type="dcterms:W3CDTF">2026-04-22T07:04:31Z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/>
  </property>
  <property fmtid="{D5CDD505-2E9C-101B-9397-08002B2CF9AE}" pid="3" name="KSOProductBuildVer">
    <vt:lpwstr>2052-0.0.0.0</vt:lpwstr>
  </property>
</Properties>
</file>