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15"/>
  </p:notesMasterIdLst>
  <p:sldIdLst>
    <p:sldId id="1016" r:id="rId3"/>
    <p:sldId id="1018" r:id="rId4"/>
    <p:sldId id="659" r:id="rId5"/>
    <p:sldId id="978" r:id="rId6"/>
    <p:sldId id="979" r:id="rId7"/>
    <p:sldId id="1019" r:id="rId8"/>
    <p:sldId id="1020" r:id="rId9"/>
    <p:sldId id="1021" r:id="rId10"/>
    <p:sldId id="1011" r:id="rId11"/>
    <p:sldId id="1017" r:id="rId12"/>
    <p:sldId id="1013" r:id="rId13"/>
    <p:sldId id="1022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浩 王" initials="浩" lastIdx="2" clrIdx="0">
    <p:extLst>
      <p:ext uri="{19B8F6BF-5375-455C-9EA6-DF929625EA0E}">
        <p15:presenceInfo xmlns:p15="http://schemas.microsoft.com/office/powerpoint/2012/main" userId="50f8d5eb3370908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5F5F"/>
    <a:srgbClr val="7966BD"/>
    <a:srgbClr val="E78F3B"/>
    <a:srgbClr val="4699A2"/>
    <a:srgbClr val="4F9577"/>
    <a:srgbClr val="331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90" y="47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8243A-F677-43D5-B8D5-DBE8F2267542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CA3FA-99D7-4A4B-A5A3-F19A68C827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3413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220B5F-1A5F-4CDC-9A5D-2FE8138A2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FE3026-AB4A-4E9B-B9C1-4B2173DF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9694-1C3B-4D17-9C23-D26E614C037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C9EF58E5-ABE8-8B9D-C42B-BE22F89DC0BE}"/>
              </a:ext>
            </a:extLst>
          </p:cNvPr>
          <p:cNvGrpSpPr/>
          <p:nvPr userDrawn="1"/>
        </p:nvGrpSpPr>
        <p:grpSpPr>
          <a:xfrm>
            <a:off x="600090" y="0"/>
            <a:ext cx="11175221" cy="6858001"/>
            <a:chOff x="965036" y="1"/>
            <a:chExt cx="11175221" cy="6858001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E1F2D10B-77CD-4C1F-8850-70C37665568E}"/>
                </a:ext>
              </a:extLst>
            </p:cNvPr>
            <p:cNvGrpSpPr/>
            <p:nvPr userDrawn="1"/>
          </p:nvGrpSpPr>
          <p:grpSpPr>
            <a:xfrm>
              <a:off x="965036" y="1"/>
              <a:ext cx="11175221" cy="6858001"/>
              <a:chOff x="909402" y="-25399"/>
              <a:chExt cx="11175221" cy="6858001"/>
            </a:xfrm>
            <a:solidFill>
              <a:srgbClr val="B2BCD8"/>
            </a:solidFill>
          </p:grpSpPr>
          <p:sp>
            <p:nvSpPr>
              <p:cNvPr id="7" name="箭头: 五边形 6">
                <a:extLst>
                  <a:ext uri="{FF2B5EF4-FFF2-40B4-BE49-F238E27FC236}">
                    <a16:creationId xmlns:a16="http://schemas.microsoft.com/office/drawing/2014/main" id="{CB887FAE-3E28-42E4-AE75-9C9FC4F3E4AE}"/>
                  </a:ext>
                </a:extLst>
              </p:cNvPr>
              <p:cNvSpPr/>
              <p:nvPr userDrawn="1"/>
            </p:nvSpPr>
            <p:spPr>
              <a:xfrm rot="5400000">
                <a:off x="-1408308" y="2292311"/>
                <a:ext cx="6858001" cy="2222582"/>
              </a:xfrm>
              <a:prstGeom prst="homePlate">
                <a:avLst/>
              </a:prstGeom>
              <a:grpFill/>
              <a:ln>
                <a:solidFill>
                  <a:srgbClr val="FFFFFF"/>
                </a:solidFill>
              </a:ln>
              <a:effectLst>
                <a:outerShdw blurRad="50800" dist="50800" dir="5400000" algn="ctr" rotWithShape="0">
                  <a:srgbClr val="C00000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DF274E53-DA68-9819-883D-92EEA32262E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9862040" y="382647"/>
                <a:ext cx="2222583" cy="1479194"/>
              </a:xfrm>
              <a:prstGeom prst="rect">
                <a:avLst/>
              </a:prstGeom>
              <a:grpFill/>
              <a:ln>
                <a:solidFill>
                  <a:srgbClr val="FFFFFF"/>
                </a:solidFill>
              </a:ln>
            </p:spPr>
          </p:pic>
        </p:grp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61E096E-53A7-BA79-E026-49B3FB0D99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873" y="2135938"/>
              <a:ext cx="2205257" cy="2102687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3800440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89C7300C-73B0-46D0-8C5B-99896E3B1A6D}"/>
              </a:ext>
            </a:extLst>
          </p:cNvPr>
          <p:cNvGrpSpPr/>
          <p:nvPr userDrawn="1"/>
        </p:nvGrpSpPr>
        <p:grpSpPr>
          <a:xfrm>
            <a:off x="0" y="6428507"/>
            <a:ext cx="12192000" cy="427791"/>
            <a:chOff x="0" y="6428507"/>
            <a:chExt cx="12192000" cy="427791"/>
          </a:xfrm>
        </p:grpSpPr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5C1749E2-1E9E-4B79-8D43-F771ED065BAF}"/>
                </a:ext>
              </a:extLst>
            </p:cNvPr>
            <p:cNvSpPr/>
            <p:nvPr userDrawn="1"/>
          </p:nvSpPr>
          <p:spPr>
            <a:xfrm>
              <a:off x="0" y="6432116"/>
              <a:ext cx="12192000" cy="424182"/>
            </a:xfrm>
            <a:prstGeom prst="rect">
              <a:avLst/>
            </a:prstGeom>
            <a:gradFill rotWithShape="1">
              <a:gsLst>
                <a:gs pos="52000">
                  <a:srgbClr val="425A89"/>
                </a:gs>
                <a:gs pos="7000">
                  <a:srgbClr val="002060"/>
                </a:gs>
                <a:gs pos="87000">
                  <a:srgbClr val="FFFFFF"/>
                </a:gs>
              </a:gsLst>
              <a:lin ang="0" scaled="0"/>
            </a:gra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C2BF107A-5F93-4312-8002-92EAFF0B51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446766" y="6497681"/>
              <a:ext cx="624171" cy="29257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F5A40BF6-628D-4630-A229-C5E39DC30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720000" y="6428507"/>
              <a:ext cx="624172" cy="416967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24639FD8-B511-4207-9262-03E68D50BD8E}"/>
              </a:ext>
            </a:extLst>
          </p:cNvPr>
          <p:cNvGrpSpPr/>
          <p:nvPr userDrawn="1"/>
        </p:nvGrpSpPr>
        <p:grpSpPr>
          <a:xfrm>
            <a:off x="347405" y="384876"/>
            <a:ext cx="2675601" cy="676571"/>
            <a:chOff x="657503" y="916101"/>
            <a:chExt cx="2675601" cy="676571"/>
          </a:xfrm>
        </p:grpSpPr>
        <p:sp>
          <p:nvSpPr>
            <p:cNvPr id="15" name="箭头: 虚尾 14">
              <a:extLst>
                <a:ext uri="{FF2B5EF4-FFF2-40B4-BE49-F238E27FC236}">
                  <a16:creationId xmlns:a16="http://schemas.microsoft.com/office/drawing/2014/main" id="{209409EE-8643-01FF-3088-DAAD8051C199}"/>
                </a:ext>
              </a:extLst>
            </p:cNvPr>
            <p:cNvSpPr/>
            <p:nvPr userDrawn="1"/>
          </p:nvSpPr>
          <p:spPr>
            <a:xfrm>
              <a:off x="657503" y="916101"/>
              <a:ext cx="2165350" cy="196242"/>
            </a:xfrm>
            <a:prstGeom prst="stripedRightArrow">
              <a:avLst>
                <a:gd name="adj1" fmla="val 100000"/>
                <a:gd name="adj2" fmla="val 174032"/>
              </a:avLst>
            </a:prstGeom>
            <a:solidFill>
              <a:srgbClr val="DD04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箭头: 虚尾 15">
              <a:extLst>
                <a:ext uri="{FF2B5EF4-FFF2-40B4-BE49-F238E27FC236}">
                  <a16:creationId xmlns:a16="http://schemas.microsoft.com/office/drawing/2014/main" id="{A7166849-78CE-C023-48FD-5AD77E4793BF}"/>
                </a:ext>
              </a:extLst>
            </p:cNvPr>
            <p:cNvSpPr/>
            <p:nvPr userDrawn="1"/>
          </p:nvSpPr>
          <p:spPr>
            <a:xfrm>
              <a:off x="886972" y="1159333"/>
              <a:ext cx="2165350" cy="196242"/>
            </a:xfrm>
            <a:prstGeom prst="stripedRightArrow">
              <a:avLst>
                <a:gd name="adj1" fmla="val 100000"/>
                <a:gd name="adj2" fmla="val 174032"/>
              </a:avLst>
            </a:prstGeom>
            <a:solidFill>
              <a:srgbClr val="DD04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箭头: 虚尾 16">
              <a:extLst>
                <a:ext uri="{FF2B5EF4-FFF2-40B4-BE49-F238E27FC236}">
                  <a16:creationId xmlns:a16="http://schemas.microsoft.com/office/drawing/2014/main" id="{6704A2AE-7231-BE43-18C2-241D349C4533}"/>
                </a:ext>
              </a:extLst>
            </p:cNvPr>
            <p:cNvSpPr/>
            <p:nvPr userDrawn="1"/>
          </p:nvSpPr>
          <p:spPr>
            <a:xfrm>
              <a:off x="1167754" y="1396430"/>
              <a:ext cx="2165350" cy="196242"/>
            </a:xfrm>
            <a:prstGeom prst="stripedRightArrow">
              <a:avLst>
                <a:gd name="adj1" fmla="val 100000"/>
                <a:gd name="adj2" fmla="val 174032"/>
              </a:avLst>
            </a:prstGeom>
            <a:solidFill>
              <a:srgbClr val="DD04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Picture 6">
            <a:extLst>
              <a:ext uri="{FF2B5EF4-FFF2-40B4-BE49-F238E27FC236}">
                <a16:creationId xmlns:a16="http://schemas.microsoft.com/office/drawing/2014/main" id="{3ACD9509-BF3F-4921-95BC-255825C5F1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85014" y="6243788"/>
            <a:ext cx="3194914" cy="378976"/>
          </a:xfrm>
          <a:prstGeom prst="rect">
            <a:avLst/>
          </a:prstGeom>
        </p:spPr>
      </p:pic>
      <p:sp>
        <p:nvSpPr>
          <p:cNvPr id="20" name="灯片编号占位符 10">
            <a:extLst>
              <a:ext uri="{FF2B5EF4-FFF2-40B4-BE49-F238E27FC236}">
                <a16:creationId xmlns:a16="http://schemas.microsoft.com/office/drawing/2014/main" id="{3EC4B377-D3B0-4A55-8E76-74914CC3D6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8905"/>
            <a:ext cx="739140" cy="365125"/>
          </a:xfrm>
        </p:spPr>
        <p:txBody>
          <a:bodyPr/>
          <a:lstStyle/>
          <a:p>
            <a:pPr algn="l"/>
            <a:fld id="{7C229694-1C3B-4D17-9C23-D26E614C0376}" type="slidenum">
              <a:rPr lang="zh-CN" altLang="en-US" b="1" smtClean="0">
                <a:solidFill>
                  <a:srgbClr val="C00000"/>
                </a:solidFill>
              </a:rPr>
              <a:pPr algn="l"/>
              <a:t>‹#›</a:t>
            </a:fld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45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57AB47-7EB7-414A-8D2D-F629C2CA1788}"/>
              </a:ext>
            </a:extLst>
          </p:cNvPr>
          <p:cNvGrpSpPr/>
          <p:nvPr userDrawn="1"/>
        </p:nvGrpSpPr>
        <p:grpSpPr>
          <a:xfrm>
            <a:off x="0" y="6428507"/>
            <a:ext cx="12192000" cy="427791"/>
            <a:chOff x="0" y="6428507"/>
            <a:chExt cx="12192000" cy="427791"/>
          </a:xfrm>
        </p:grpSpPr>
        <p:sp>
          <p:nvSpPr>
            <p:cNvPr id="31" name="Rectangle 5">
              <a:extLst>
                <a:ext uri="{FF2B5EF4-FFF2-40B4-BE49-F238E27FC236}">
                  <a16:creationId xmlns:a16="http://schemas.microsoft.com/office/drawing/2014/main" id="{0F651C88-314E-49E7-BCFF-A77601A77D50}"/>
                </a:ext>
              </a:extLst>
            </p:cNvPr>
            <p:cNvSpPr/>
            <p:nvPr userDrawn="1"/>
          </p:nvSpPr>
          <p:spPr>
            <a:xfrm>
              <a:off x="0" y="6432116"/>
              <a:ext cx="12192000" cy="424182"/>
            </a:xfrm>
            <a:prstGeom prst="rect">
              <a:avLst/>
            </a:prstGeom>
            <a:gradFill rotWithShape="1">
              <a:gsLst>
                <a:gs pos="52000">
                  <a:srgbClr val="425A89"/>
                </a:gs>
                <a:gs pos="7000">
                  <a:srgbClr val="002060"/>
                </a:gs>
                <a:gs pos="87000">
                  <a:srgbClr val="FFFFFF"/>
                </a:gs>
              </a:gsLst>
              <a:lin ang="0" scaled="0"/>
            </a:gra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8339A17B-191B-4C67-813B-227AD6EDCE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446766" y="6497681"/>
              <a:ext cx="624171" cy="292570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7E5E9147-F989-42D4-B423-E986975C5D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720000" y="6428507"/>
              <a:ext cx="624172" cy="416967"/>
            </a:xfrm>
            <a:prstGeom prst="rect">
              <a:avLst/>
            </a:prstGeom>
          </p:spPr>
        </p:pic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A6796EC5-54FC-443E-88DC-9A28FDB78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2453130-8DEE-410E-A804-3BBDF12FD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28666A55-E408-4ADF-B6E0-1101A788C7AD}"/>
              </a:ext>
            </a:extLst>
          </p:cNvPr>
          <p:cNvGrpSpPr/>
          <p:nvPr userDrawn="1"/>
        </p:nvGrpSpPr>
        <p:grpSpPr>
          <a:xfrm>
            <a:off x="237911" y="200504"/>
            <a:ext cx="970851" cy="424183"/>
            <a:chOff x="225385" y="219293"/>
            <a:chExt cx="1155523" cy="549057"/>
          </a:xfrm>
        </p:grpSpPr>
        <p:sp>
          <p:nvSpPr>
            <p:cNvPr id="41" name="箭头: V 形 40">
              <a:extLst>
                <a:ext uri="{FF2B5EF4-FFF2-40B4-BE49-F238E27FC236}">
                  <a16:creationId xmlns:a16="http://schemas.microsoft.com/office/drawing/2014/main" id="{5326A4E2-2CF3-400B-8AA4-EC01825F86DD}"/>
                </a:ext>
              </a:extLst>
            </p:cNvPr>
            <p:cNvSpPr/>
            <p:nvPr userDrawn="1"/>
          </p:nvSpPr>
          <p:spPr>
            <a:xfrm>
              <a:off x="225385" y="219293"/>
              <a:ext cx="468679" cy="549057"/>
            </a:xfrm>
            <a:prstGeom prst="chevr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箭头: V 形 41">
              <a:extLst>
                <a:ext uri="{FF2B5EF4-FFF2-40B4-BE49-F238E27FC236}">
                  <a16:creationId xmlns:a16="http://schemas.microsoft.com/office/drawing/2014/main" id="{8127158F-DA0F-4A66-903D-60414898A5B5}"/>
                </a:ext>
              </a:extLst>
            </p:cNvPr>
            <p:cNvSpPr/>
            <p:nvPr userDrawn="1"/>
          </p:nvSpPr>
          <p:spPr>
            <a:xfrm>
              <a:off x="567762" y="219293"/>
              <a:ext cx="468679" cy="549057"/>
            </a:xfrm>
            <a:prstGeom prst="chevr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3" name="箭头: V 形 42">
              <a:extLst>
                <a:ext uri="{FF2B5EF4-FFF2-40B4-BE49-F238E27FC236}">
                  <a16:creationId xmlns:a16="http://schemas.microsoft.com/office/drawing/2014/main" id="{2976F371-C64D-44E3-ACD5-D1AC7788ACBE}"/>
                </a:ext>
              </a:extLst>
            </p:cNvPr>
            <p:cNvSpPr/>
            <p:nvPr userDrawn="1"/>
          </p:nvSpPr>
          <p:spPr>
            <a:xfrm>
              <a:off x="912229" y="219293"/>
              <a:ext cx="468679" cy="549057"/>
            </a:xfrm>
            <a:prstGeom prst="chevr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7" name="灯片编号占位符 10">
            <a:extLst>
              <a:ext uri="{FF2B5EF4-FFF2-40B4-BE49-F238E27FC236}">
                <a16:creationId xmlns:a16="http://schemas.microsoft.com/office/drawing/2014/main" id="{DD89FAD8-508A-4C2F-B947-4BDCECDF0A1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8905"/>
            <a:ext cx="739140" cy="365125"/>
          </a:xfrm>
        </p:spPr>
        <p:txBody>
          <a:bodyPr/>
          <a:lstStyle/>
          <a:p>
            <a:pPr algn="l"/>
            <a:fld id="{7C229694-1C3B-4D17-9C23-D26E614C0376}" type="slidenum">
              <a:rPr lang="zh-CN" altLang="en-US" b="1" smtClean="0">
                <a:solidFill>
                  <a:srgbClr val="C00000"/>
                </a:solidFill>
              </a:rPr>
              <a:pPr algn="l"/>
              <a:t>‹#›</a:t>
            </a:fld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27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4B95B7EE-667F-0371-ADE1-8C631E646164}"/>
              </a:ext>
            </a:extLst>
          </p:cNvPr>
          <p:cNvSpPr/>
          <p:nvPr userDrawn="1"/>
        </p:nvSpPr>
        <p:spPr>
          <a:xfrm>
            <a:off x="0" y="-57078"/>
            <a:ext cx="12192000" cy="1912003"/>
          </a:xfrm>
          <a:prstGeom prst="rect">
            <a:avLst/>
          </a:prstGeom>
          <a:gradFill flip="none" rotWithShape="1">
            <a:gsLst>
              <a:gs pos="37000">
                <a:schemeClr val="bg1"/>
              </a:gs>
              <a:gs pos="100000">
                <a:srgbClr val="B2BCD8"/>
              </a:gs>
              <a:gs pos="100000">
                <a:schemeClr val="accent1">
                  <a:lumMod val="45000"/>
                  <a:lumOff val="55000"/>
                </a:schemeClr>
              </a:gs>
              <a:gs pos="68000">
                <a:srgbClr val="B2BCD8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gradFill>
                <a:gsLst>
                  <a:gs pos="38000">
                    <a:schemeClr val="bg1"/>
                  </a:gs>
                  <a:gs pos="100000">
                    <a:srgbClr val="B2BCD8"/>
                  </a:gs>
                  <a:gs pos="100000">
                    <a:schemeClr val="accent1">
                      <a:lumMod val="45000"/>
                      <a:lumOff val="55000"/>
                    </a:schemeClr>
                  </a:gs>
                  <a:gs pos="71000">
                    <a:srgbClr val="B2BCD8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220B5F-1A5F-4CDC-9A5D-2FE8138A2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FE3026-AB4A-4E9B-B9C1-4B2173DF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29694-1C3B-4D17-9C23-D26E614C03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097F416-FB8D-C01E-2B61-5EF66F06C2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5623"/>
            <a:ext cx="1811761" cy="1800726"/>
          </a:xfrm>
          <a:prstGeom prst="rect">
            <a:avLst/>
          </a:prstGeom>
          <a:effectLst/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F274E53-DA68-9819-883D-92EEA32262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1895" y="103689"/>
            <a:ext cx="2222583" cy="1479194"/>
          </a:xfrm>
          <a:prstGeom prst="rect">
            <a:avLst/>
          </a:prstGeom>
          <a:solidFill>
            <a:srgbClr val="B2BCD8"/>
          </a:solidFill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533127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89C7300C-73B0-46D0-8C5B-99896E3B1A6D}"/>
              </a:ext>
            </a:extLst>
          </p:cNvPr>
          <p:cNvGrpSpPr/>
          <p:nvPr userDrawn="1"/>
        </p:nvGrpSpPr>
        <p:grpSpPr>
          <a:xfrm>
            <a:off x="0" y="6428507"/>
            <a:ext cx="12192000" cy="427791"/>
            <a:chOff x="0" y="6428507"/>
            <a:chExt cx="12192000" cy="427791"/>
          </a:xfrm>
        </p:grpSpPr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5C1749E2-1E9E-4B79-8D43-F771ED065BAF}"/>
                </a:ext>
              </a:extLst>
            </p:cNvPr>
            <p:cNvSpPr/>
            <p:nvPr userDrawn="1"/>
          </p:nvSpPr>
          <p:spPr>
            <a:xfrm>
              <a:off x="0" y="6432116"/>
              <a:ext cx="12192000" cy="424182"/>
            </a:xfrm>
            <a:prstGeom prst="rect">
              <a:avLst/>
            </a:prstGeom>
            <a:gradFill rotWithShape="1">
              <a:gsLst>
                <a:gs pos="45000">
                  <a:srgbClr val="425A89"/>
                </a:gs>
                <a:gs pos="7000">
                  <a:srgbClr val="002060"/>
                </a:gs>
                <a:gs pos="83000">
                  <a:srgbClr val="FFFFFF"/>
                </a:gs>
              </a:gsLst>
              <a:lin ang="0" scaled="0"/>
            </a:gra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F5A40BF6-628D-4630-A229-C5E39DC30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151800" y="6428507"/>
              <a:ext cx="624172" cy="416967"/>
            </a:xfrm>
            <a:prstGeom prst="rect">
              <a:avLst/>
            </a:prstGeom>
          </p:spPr>
        </p:pic>
      </p:grpSp>
      <p:sp>
        <p:nvSpPr>
          <p:cNvPr id="3" name="TextBox 1">
            <a:extLst>
              <a:ext uri="{FF2B5EF4-FFF2-40B4-BE49-F238E27FC236}">
                <a16:creationId xmlns:a16="http://schemas.microsoft.com/office/drawing/2014/main" id="{24520144-9577-A219-6702-4FA687684E43}"/>
              </a:ext>
            </a:extLst>
          </p:cNvPr>
          <p:cNvSpPr txBox="1"/>
          <p:nvPr userDrawn="1"/>
        </p:nvSpPr>
        <p:spPr>
          <a:xfrm>
            <a:off x="5388114" y="77511"/>
            <a:ext cx="141577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目录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" name="灯片编号占位符 10">
            <a:extLst>
              <a:ext uri="{FF2B5EF4-FFF2-40B4-BE49-F238E27FC236}">
                <a16:creationId xmlns:a16="http://schemas.microsoft.com/office/drawing/2014/main" id="{EFBF7E30-87C6-2311-84DC-78D1B05F4A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8905"/>
            <a:ext cx="42672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29694-1C3B-4D17-9C23-D26E614C0376}" type="slidenum">
              <a:rPr kumimoji="0" lang="zh-CN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95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>
            <a:extLst>
              <a:ext uri="{FF2B5EF4-FFF2-40B4-BE49-F238E27FC236}">
                <a16:creationId xmlns:a16="http://schemas.microsoft.com/office/drawing/2014/main" id="{69012AE4-11D6-3E9F-B450-900C0D9C753D}"/>
              </a:ext>
            </a:extLst>
          </p:cNvPr>
          <p:cNvSpPr/>
          <p:nvPr userDrawn="1"/>
        </p:nvSpPr>
        <p:spPr>
          <a:xfrm>
            <a:off x="0" y="6432116"/>
            <a:ext cx="12192000" cy="424182"/>
          </a:xfrm>
          <a:prstGeom prst="rect">
            <a:avLst/>
          </a:prstGeom>
          <a:gradFill rotWithShape="1">
            <a:gsLst>
              <a:gs pos="39000">
                <a:srgbClr val="425A89"/>
              </a:gs>
              <a:gs pos="7000">
                <a:srgbClr val="002060"/>
              </a:gs>
              <a:gs pos="83000">
                <a:srgbClr val="FFFFFF"/>
              </a:gs>
            </a:gsLst>
            <a:lin ang="0" scaled="0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57AB47-7EB7-414A-8D2D-F629C2CA1788}"/>
              </a:ext>
            </a:extLst>
          </p:cNvPr>
          <p:cNvGrpSpPr/>
          <p:nvPr userDrawn="1"/>
        </p:nvGrpSpPr>
        <p:grpSpPr>
          <a:xfrm>
            <a:off x="10720000" y="6428507"/>
            <a:ext cx="1350937" cy="416967"/>
            <a:chOff x="10720000" y="6428507"/>
            <a:chExt cx="1350937" cy="416967"/>
          </a:xfrm>
        </p:grpSpPr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8339A17B-191B-4C67-813B-227AD6EDCE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446766" y="6497681"/>
              <a:ext cx="624171" cy="292570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7E5E9147-F989-42D4-B423-E986975C5D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720000" y="6428507"/>
              <a:ext cx="624172" cy="416967"/>
            </a:xfrm>
            <a:prstGeom prst="rect">
              <a:avLst/>
            </a:prstGeom>
          </p:spPr>
        </p:pic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A6796EC5-54FC-443E-88DC-9A28FDB78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2453130-8DEE-410E-A804-3BBDF12FD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28666A55-E408-4ADF-B6E0-1101A788C7AD}"/>
              </a:ext>
            </a:extLst>
          </p:cNvPr>
          <p:cNvGrpSpPr/>
          <p:nvPr userDrawn="1"/>
        </p:nvGrpSpPr>
        <p:grpSpPr>
          <a:xfrm>
            <a:off x="28138" y="200504"/>
            <a:ext cx="970851" cy="424183"/>
            <a:chOff x="225385" y="219293"/>
            <a:chExt cx="1155523" cy="549057"/>
          </a:xfrm>
        </p:grpSpPr>
        <p:sp>
          <p:nvSpPr>
            <p:cNvPr id="41" name="箭头: V 形 40">
              <a:extLst>
                <a:ext uri="{FF2B5EF4-FFF2-40B4-BE49-F238E27FC236}">
                  <a16:creationId xmlns:a16="http://schemas.microsoft.com/office/drawing/2014/main" id="{5326A4E2-2CF3-400B-8AA4-EC01825F86DD}"/>
                </a:ext>
              </a:extLst>
            </p:cNvPr>
            <p:cNvSpPr/>
            <p:nvPr userDrawn="1"/>
          </p:nvSpPr>
          <p:spPr>
            <a:xfrm>
              <a:off x="225385" y="219293"/>
              <a:ext cx="468679" cy="549057"/>
            </a:xfrm>
            <a:prstGeom prst="chevr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箭头: V 形 41">
              <a:extLst>
                <a:ext uri="{FF2B5EF4-FFF2-40B4-BE49-F238E27FC236}">
                  <a16:creationId xmlns:a16="http://schemas.microsoft.com/office/drawing/2014/main" id="{8127158F-DA0F-4A66-903D-60414898A5B5}"/>
                </a:ext>
              </a:extLst>
            </p:cNvPr>
            <p:cNvSpPr/>
            <p:nvPr userDrawn="1"/>
          </p:nvSpPr>
          <p:spPr>
            <a:xfrm>
              <a:off x="567762" y="219293"/>
              <a:ext cx="468679" cy="549057"/>
            </a:xfrm>
            <a:prstGeom prst="chevr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箭头: V 形 42">
              <a:extLst>
                <a:ext uri="{FF2B5EF4-FFF2-40B4-BE49-F238E27FC236}">
                  <a16:creationId xmlns:a16="http://schemas.microsoft.com/office/drawing/2014/main" id="{2976F371-C64D-44E3-ACD5-D1AC7788ACBE}"/>
                </a:ext>
              </a:extLst>
            </p:cNvPr>
            <p:cNvSpPr/>
            <p:nvPr userDrawn="1"/>
          </p:nvSpPr>
          <p:spPr>
            <a:xfrm>
              <a:off x="912229" y="219293"/>
              <a:ext cx="468679" cy="549057"/>
            </a:xfrm>
            <a:prstGeom prst="chevr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7" name="灯片编号占位符 10">
            <a:extLst>
              <a:ext uri="{FF2B5EF4-FFF2-40B4-BE49-F238E27FC236}">
                <a16:creationId xmlns:a16="http://schemas.microsoft.com/office/drawing/2014/main" id="{DD89FAD8-508A-4C2F-B947-4BDCECDF0A1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8905"/>
            <a:ext cx="42672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29694-1C3B-4D17-9C23-D26E614C0376}" type="slidenum">
              <a:rPr kumimoji="0" lang="zh-CN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01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C31864-83C9-4330-B983-95362696D4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ECB623B-DE20-4655-B923-78C4F1C5A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65E588-B79A-4610-8030-F1E8C1B576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5AC65B-4F62-4ADE-AD9E-05393331DC1D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1119B6-EF91-45B1-90D0-DA2E89057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21D2B8-E38C-4D56-8D21-BED85042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543EC5-024B-4CBC-ABDC-D91295A585E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A14F779-67BE-4DDD-A08F-678A276B44A4}"/>
              </a:ext>
            </a:extLst>
          </p:cNvPr>
          <p:cNvSpPr txBox="1"/>
          <p:nvPr userDrawn="1"/>
        </p:nvSpPr>
        <p:spPr>
          <a:xfrm>
            <a:off x="607634" y="388200"/>
            <a:ext cx="10060366" cy="519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94456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9A2E2B7-3AFA-444C-B11D-9BEA10CB1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1F2A150-F27D-4706-BA4D-C34821662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E3A06C0-36AF-4472-B44F-00C423B2AC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C904BC-40FC-4EAE-B17C-1316812568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78905"/>
            <a:ext cx="426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29694-1C3B-4D17-9C23-D26E614C0376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6854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9A2E2B7-3AFA-444C-B11D-9BEA10CB1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1F2A150-F27D-4706-BA4D-C34821662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E3A06C0-36AF-4472-B44F-00C423B2AC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C904BC-40FC-4EAE-B17C-1316812568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78905"/>
            <a:ext cx="426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29694-1C3B-4D17-9C23-D26E614C03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903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9B222377-8F61-44B5-B1CD-23E1AB6A2195}"/>
              </a:ext>
            </a:extLst>
          </p:cNvPr>
          <p:cNvSpPr txBox="1">
            <a:spLocks/>
          </p:cNvSpPr>
          <p:nvPr/>
        </p:nvSpPr>
        <p:spPr>
          <a:xfrm>
            <a:off x="3560408" y="248520"/>
            <a:ext cx="5750407" cy="4757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4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季度考核报告</a:t>
            </a:r>
            <a:b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br>
              <a:rPr lang="en-US" altLang="zh-CN" dirty="0"/>
            </a:br>
            <a:endParaRPr lang="zh-CN" altLang="en-US" sz="26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9771C8C-4805-4B61-B72D-E0A61168D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55579"/>
              </p:ext>
            </p:extLst>
          </p:nvPr>
        </p:nvGraphicFramePr>
        <p:xfrm>
          <a:off x="4749401" y="3168650"/>
          <a:ext cx="5254498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249">
                  <a:extLst>
                    <a:ext uri="{9D8B030D-6E8A-4147-A177-3AD203B41FA5}">
                      <a16:colId xmlns:a16="http://schemas.microsoft.com/office/drawing/2014/main" val="1873288473"/>
                    </a:ext>
                  </a:extLst>
                </a:gridCol>
                <a:gridCol w="2627249">
                  <a:extLst>
                    <a:ext uri="{9D8B030D-6E8A-4147-A177-3AD203B41FA5}">
                      <a16:colId xmlns:a16="http://schemas.microsoft.com/office/drawing/2014/main" val="1997980101"/>
                    </a:ext>
                  </a:extLst>
                </a:gridCol>
              </a:tblGrid>
              <a:tr h="715326">
                <a:tc>
                  <a:txBody>
                    <a:bodyPr/>
                    <a:lstStyle/>
                    <a:p>
                      <a:pPr marL="0" algn="dist" defTabSz="914400" rtl="0" eaLnBrk="1" latinLnBrk="0" hangingPunct="1"/>
                      <a:r>
                        <a:rPr lang="zh-CN" altLang="en-US" sz="2200" b="0" kern="1200" dirty="0">
                          <a:solidFill>
                            <a:schemeClr val="dk1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+mn-cs"/>
                        </a:rPr>
                        <a:t>报告人：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2200" b="0" kern="1200" dirty="0">
                          <a:solidFill>
                            <a:schemeClr val="dk1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+mn-cs"/>
                        </a:rPr>
                        <a:t>王浩鑫</a:t>
                      </a:r>
                      <a:br>
                        <a:rPr lang="en-US" altLang="zh-CN" sz="2200" b="1" kern="1200" dirty="0">
                          <a:solidFill>
                            <a:schemeClr val="dk1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+mn-cs"/>
                        </a:rPr>
                      </a:br>
                      <a:endParaRPr lang="zh-CN" altLang="en-US" sz="2200" b="1" kern="1200" dirty="0">
                        <a:solidFill>
                          <a:schemeClr val="dk1"/>
                        </a:solidFill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071515"/>
                  </a:ext>
                </a:extLst>
              </a:tr>
              <a:tr h="715326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2200" dirty="0"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导师：</a:t>
                      </a:r>
                      <a:endParaRPr lang="zh-CN" altLang="en-US" sz="2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200" dirty="0"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朱科军 研究员 </a:t>
                      </a:r>
                      <a:endParaRPr lang="en-US" altLang="zh-CN" sz="22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</a:endParaRPr>
                    </a:p>
                    <a:p>
                      <a:r>
                        <a:rPr lang="zh-CN" altLang="en-US" sz="2200" dirty="0"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赵京周 高级工程师</a:t>
                      </a:r>
                      <a:br>
                        <a:rPr lang="en-US" altLang="zh-CN" sz="2200" dirty="0"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</a:br>
                      <a:endParaRPr lang="zh-CN" altLang="en-US" sz="22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9980445"/>
                  </a:ext>
                </a:extLst>
              </a:tr>
              <a:tr h="715326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2200" dirty="0"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组别：</a:t>
                      </a:r>
                      <a:endParaRPr lang="zh-CN" altLang="en-US" sz="2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200" dirty="0"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TDAQ</a:t>
                      </a:r>
                      <a:r>
                        <a:rPr lang="zh-CN" altLang="en-US" sz="2200" dirty="0"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组</a:t>
                      </a:r>
                      <a:br>
                        <a:rPr lang="en-US" altLang="zh-CN" sz="2200" dirty="0"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</a:br>
                      <a:endParaRPr lang="zh-CN" altLang="en-US" sz="22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1976257"/>
                  </a:ext>
                </a:extLst>
              </a:tr>
              <a:tr h="400583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2200" dirty="0"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日期：</a:t>
                      </a:r>
                      <a:endParaRPr lang="zh-CN" altLang="en-US" sz="2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200" dirty="0"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2026.4.23</a:t>
                      </a:r>
                      <a:endParaRPr lang="zh-CN" altLang="en-US" sz="22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28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6285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E01764F-F144-45B8-906F-A7E078482C1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algn="l"/>
            <a:fld id="{7C229694-1C3B-4D17-9C23-D26E614C0376}" type="slidenum">
              <a:rPr lang="zh-CN" altLang="en-US" b="1" smtClean="0">
                <a:solidFill>
                  <a:srgbClr val="C00000"/>
                </a:solidFill>
              </a:rPr>
              <a:pPr algn="l"/>
              <a:t>10</a:t>
            </a:fld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FD9B1E5F-C2CF-4A42-A752-86D99B8519C3}"/>
              </a:ext>
            </a:extLst>
          </p:cNvPr>
          <p:cNvSpPr/>
          <p:nvPr/>
        </p:nvSpPr>
        <p:spPr>
          <a:xfrm>
            <a:off x="213360" y="771616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800" b="1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</a:rPr>
              <a:t>其他工作内容</a:t>
            </a:r>
            <a:endParaRPr lang="en-US" sz="2800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CE7E59FC-DA50-4CEE-A095-18D6D074AC7D}"/>
              </a:ext>
            </a:extLst>
          </p:cNvPr>
          <p:cNvSpPr txBox="1"/>
          <p:nvPr/>
        </p:nvSpPr>
        <p:spPr>
          <a:xfrm>
            <a:off x="1957869" y="72805"/>
            <a:ext cx="8541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solidFill>
                  <a:srgbClr val="DD04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其他工作与未来工作计划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812BA47-2E4B-4F10-9E91-9576C663F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746" y="1082512"/>
            <a:ext cx="4714001" cy="2642334"/>
          </a:xfrm>
          <a:prstGeom prst="rect">
            <a:avLst/>
          </a:prstGeom>
        </p:spPr>
      </p:pic>
      <p:grpSp>
        <p:nvGrpSpPr>
          <p:cNvPr id="38" name="组合 37">
            <a:extLst>
              <a:ext uri="{FF2B5EF4-FFF2-40B4-BE49-F238E27FC236}">
                <a16:creationId xmlns:a16="http://schemas.microsoft.com/office/drawing/2014/main" id="{6A7D1E05-A315-40F4-9EA2-4654391BA3BA}"/>
              </a:ext>
            </a:extLst>
          </p:cNvPr>
          <p:cNvGrpSpPr/>
          <p:nvPr/>
        </p:nvGrpSpPr>
        <p:grpSpPr>
          <a:xfrm>
            <a:off x="1957869" y="1077586"/>
            <a:ext cx="8590237" cy="4697902"/>
            <a:chOff x="408582" y="1133020"/>
            <a:chExt cx="11567646" cy="4697902"/>
          </a:xfrm>
        </p:grpSpPr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8AF58120-6083-4E37-ADDF-756F56A2427C}"/>
                </a:ext>
              </a:extLst>
            </p:cNvPr>
            <p:cNvSpPr txBox="1"/>
            <p:nvPr/>
          </p:nvSpPr>
          <p:spPr>
            <a:xfrm>
              <a:off x="657988" y="1398939"/>
              <a:ext cx="11318240" cy="4431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285750" marR="0" lvl="0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zh-CN" altLang="en-US" sz="1400" dirty="0"/>
                <a:t>时钟相位调整方法调研：</a:t>
              </a: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r>
                <a:rPr lang="en-US" altLang="zh-CN" sz="1400" dirty="0"/>
                <a:t>DDMTD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r>
                <a:rPr lang="en-US" altLang="zh-CN" sz="1400" dirty="0"/>
                <a:t>Carry-chain TDC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r>
                <a:rPr lang="zh-CN" altLang="en-US" sz="1400" dirty="0"/>
                <a:t>多相采样 </a:t>
              </a:r>
              <a:r>
                <a:rPr lang="en-US" altLang="zh-CN" sz="1400" dirty="0"/>
                <a:t>TDC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/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en-US" altLang="zh-CN" sz="1400" dirty="0"/>
                <a:t>DDMTD</a:t>
              </a:r>
              <a:r>
                <a:rPr lang="zh-CN" altLang="en-US" sz="1400" dirty="0"/>
                <a:t>方法的行为级仿真（</a:t>
              </a:r>
              <a:r>
                <a:rPr lang="en-US" altLang="zh-CN" sz="1400" dirty="0" err="1"/>
                <a:t>verilog</a:t>
              </a:r>
              <a:r>
                <a:rPr lang="zh-CN" altLang="en-US" sz="1400" dirty="0"/>
                <a:t>）：</a:t>
              </a: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r>
                <a:rPr lang="zh-CN" altLang="en-US" sz="1400" dirty="0"/>
                <a:t>设计梯度的相位差</a:t>
              </a: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r>
                <a:rPr lang="zh-CN" altLang="en-US" sz="1400" dirty="0"/>
                <a:t>评价残差大小和均方差大小</a:t>
              </a: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>
                <a:solidFill>
                  <a:srgbClr val="FF0000"/>
                </a:solidFill>
              </a:endParaRPr>
            </a:p>
            <a:p>
              <a:pPr marL="742950" lvl="2" indent="-285750">
                <a:buFont typeface="Wingdings" panose="05000000000000000000" pitchFamily="2" charset="2"/>
                <a:buChar char="ü"/>
                <a:defRPr/>
              </a:pPr>
              <a:endParaRPr lang="en-US" altLang="zh-CN" sz="1400" dirty="0"/>
            </a:p>
            <a:p>
              <a:pPr marL="285750" marR="0" lvl="1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en-US" altLang="zh-CN" sz="1400" dirty="0"/>
            </a:p>
            <a:p>
              <a:pPr marL="800100" marR="0" lvl="1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	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899AAA85-E74B-43A1-96D0-B8B8E1213E1A}"/>
                </a:ext>
              </a:extLst>
            </p:cNvPr>
            <p:cNvGrpSpPr/>
            <p:nvPr/>
          </p:nvGrpSpPr>
          <p:grpSpPr>
            <a:xfrm>
              <a:off x="408582" y="1133020"/>
              <a:ext cx="4849388" cy="815024"/>
              <a:chOff x="2509764" y="1894805"/>
              <a:chExt cx="4849388" cy="815024"/>
            </a:xfrm>
          </p:grpSpPr>
          <p:sp>
            <p:nvSpPr>
              <p:cNvPr id="42" name="Shape 8">
                <a:extLst>
                  <a:ext uri="{FF2B5EF4-FFF2-40B4-BE49-F238E27FC236}">
                    <a16:creationId xmlns:a16="http://schemas.microsoft.com/office/drawing/2014/main" id="{46DB441C-EFDC-4C1B-87E2-871E088431AE}"/>
                  </a:ext>
                </a:extLst>
              </p:cNvPr>
              <p:cNvSpPr/>
              <p:nvPr/>
            </p:nvSpPr>
            <p:spPr>
              <a:xfrm>
                <a:off x="2509764" y="2241668"/>
                <a:ext cx="193558" cy="131848"/>
              </a:xfrm>
              <a:prstGeom prst="ellipse">
                <a:avLst/>
              </a:prstGeom>
              <a:solidFill>
                <a:srgbClr val="1C64F2"/>
              </a:solidFill>
              <a:ln w="12700">
                <a:solidFill>
                  <a:srgbClr val="1C64F2"/>
                </a:solidFill>
                <a:prstDash val="solid"/>
              </a:ln>
            </p:spPr>
            <p:txBody>
              <a:bodyPr/>
              <a:lstStyle/>
              <a:p>
                <a:endParaRPr lang="zh-CN" altLang="en-US" dirty="0"/>
              </a:p>
            </p:txBody>
          </p:sp>
          <p:sp>
            <p:nvSpPr>
              <p:cNvPr id="43" name="Text 9">
                <a:extLst>
                  <a:ext uri="{FF2B5EF4-FFF2-40B4-BE49-F238E27FC236}">
                    <a16:creationId xmlns:a16="http://schemas.microsoft.com/office/drawing/2014/main" id="{EB4FA6E5-B3CD-4497-BA10-06DD17A669D6}"/>
                  </a:ext>
                </a:extLst>
              </p:cNvPr>
              <p:cNvSpPr/>
              <p:nvPr/>
            </p:nvSpPr>
            <p:spPr>
              <a:xfrm>
                <a:off x="2815335" y="1894805"/>
                <a:ext cx="4543817" cy="81502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zh-CN" altLang="en-US" sz="1600" dirty="0">
                    <a:solidFill>
                      <a:srgbClr val="0F172A"/>
                    </a:solidFill>
                  </a:rPr>
                  <a:t>时钟相位调整方法仿真（博士课题）</a:t>
                </a:r>
                <a:endParaRPr lang="en-US" sz="1600" dirty="0"/>
              </a:p>
            </p:txBody>
          </p:sp>
        </p:grp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D5A95ED1-AB7E-4D77-A1CE-34F8077F5610}"/>
              </a:ext>
            </a:extLst>
          </p:cNvPr>
          <p:cNvGrpSpPr/>
          <p:nvPr/>
        </p:nvGrpSpPr>
        <p:grpSpPr>
          <a:xfrm>
            <a:off x="1957869" y="3559496"/>
            <a:ext cx="8590237" cy="4482458"/>
            <a:chOff x="408582" y="1133020"/>
            <a:chExt cx="11567646" cy="4482458"/>
          </a:xfrm>
        </p:grpSpPr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214C5052-E2E7-4522-BDE4-4E4354653235}"/>
                </a:ext>
              </a:extLst>
            </p:cNvPr>
            <p:cNvSpPr txBox="1"/>
            <p:nvPr/>
          </p:nvSpPr>
          <p:spPr>
            <a:xfrm>
              <a:off x="657988" y="1398939"/>
              <a:ext cx="11318240" cy="4216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285750" marR="0" lvl="0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zh-CN" altLang="en-US" sz="1400" dirty="0"/>
                <a:t>替换</a:t>
              </a:r>
              <a:r>
                <a:rPr lang="en-US" altLang="zh-CN" sz="1400" dirty="0"/>
                <a:t>MFT</a:t>
              </a:r>
              <a:r>
                <a:rPr lang="zh-CN" altLang="en-US" sz="1400" dirty="0"/>
                <a:t>插件：</a:t>
              </a: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r>
                <a:rPr lang="zh-CN" altLang="en-US" sz="1400" dirty="0"/>
                <a:t>采用大批量生产的</a:t>
              </a:r>
              <a:r>
                <a:rPr lang="en-US" altLang="zh-CN" sz="1400" dirty="0"/>
                <a:t>MFT_II_V2.3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r>
                <a:rPr lang="zh-CN" altLang="en-US" sz="1400" dirty="0"/>
                <a:t>替换台阶部分外室插件</a:t>
              </a: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/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zh-CN" altLang="en-US" sz="1400" dirty="0"/>
                <a:t>正式对撞运行</a:t>
              </a: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r>
                <a:rPr lang="zh-CN" altLang="en-US" sz="1400" dirty="0"/>
                <a:t>运行至今</a:t>
              </a:r>
              <a:r>
                <a:rPr lang="en-US" altLang="zh-CN" sz="1400" dirty="0"/>
                <a:t>MDC</a:t>
              </a:r>
              <a:r>
                <a:rPr lang="zh-CN" altLang="en-US" sz="1400" dirty="0"/>
                <a:t>触发子系统没有报错</a:t>
              </a: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r>
                <a:rPr lang="zh-CN" altLang="en-US" sz="1400" dirty="0"/>
                <a:t>软件组老师填图核查没有发现异常</a:t>
              </a: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/>
            </a:p>
            <a:p>
              <a:pPr marL="742950" lvl="1" indent="-285750">
                <a:buFont typeface="Arial" panose="020B0604020202020204" pitchFamily="34" charset="0"/>
                <a:buChar char="•"/>
                <a:defRPr/>
              </a:pPr>
              <a:endParaRPr lang="en-US" altLang="zh-CN" sz="1400" dirty="0">
                <a:solidFill>
                  <a:srgbClr val="FF0000"/>
                </a:solidFill>
              </a:endParaRPr>
            </a:p>
            <a:p>
              <a:pPr marL="742950" lvl="2" indent="-285750">
                <a:buFont typeface="Wingdings" panose="05000000000000000000" pitchFamily="2" charset="2"/>
                <a:buChar char="ü"/>
                <a:defRPr/>
              </a:pPr>
              <a:endParaRPr lang="en-US" altLang="zh-CN" sz="1400" dirty="0"/>
            </a:p>
            <a:p>
              <a:pPr marL="285750" marR="0" lvl="1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en-US" altLang="zh-CN" sz="1400" dirty="0"/>
            </a:p>
            <a:p>
              <a:pPr marL="800100" marR="0" lvl="1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	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id="{E6B4E4B1-D2F7-4332-B106-9EF0B9FEF16F}"/>
                </a:ext>
              </a:extLst>
            </p:cNvPr>
            <p:cNvGrpSpPr/>
            <p:nvPr/>
          </p:nvGrpSpPr>
          <p:grpSpPr>
            <a:xfrm>
              <a:off x="408582" y="1133020"/>
              <a:ext cx="6594403" cy="815024"/>
              <a:chOff x="2509764" y="1894805"/>
              <a:chExt cx="6594403" cy="815024"/>
            </a:xfrm>
          </p:grpSpPr>
          <p:sp>
            <p:nvSpPr>
              <p:cNvPr id="59" name="Shape 8">
                <a:extLst>
                  <a:ext uri="{FF2B5EF4-FFF2-40B4-BE49-F238E27FC236}">
                    <a16:creationId xmlns:a16="http://schemas.microsoft.com/office/drawing/2014/main" id="{FFD397DE-0385-48E0-A2ED-92997895A214}"/>
                  </a:ext>
                </a:extLst>
              </p:cNvPr>
              <p:cNvSpPr/>
              <p:nvPr/>
            </p:nvSpPr>
            <p:spPr>
              <a:xfrm>
                <a:off x="2509764" y="2241668"/>
                <a:ext cx="193558" cy="131848"/>
              </a:xfrm>
              <a:prstGeom prst="ellipse">
                <a:avLst/>
              </a:prstGeom>
              <a:solidFill>
                <a:srgbClr val="1C64F2"/>
              </a:solidFill>
              <a:ln w="12700">
                <a:solidFill>
                  <a:srgbClr val="1C64F2"/>
                </a:solidFill>
                <a:prstDash val="solid"/>
              </a:ln>
            </p:spPr>
            <p:txBody>
              <a:bodyPr/>
              <a:lstStyle/>
              <a:p>
                <a:endParaRPr lang="zh-CN" altLang="en-US" dirty="0"/>
              </a:p>
            </p:txBody>
          </p:sp>
          <p:sp>
            <p:nvSpPr>
              <p:cNvPr id="60" name="Text 9">
                <a:extLst>
                  <a:ext uri="{FF2B5EF4-FFF2-40B4-BE49-F238E27FC236}">
                    <a16:creationId xmlns:a16="http://schemas.microsoft.com/office/drawing/2014/main" id="{7BB3E167-F904-4EA2-B42A-4F54D822BB70}"/>
                  </a:ext>
                </a:extLst>
              </p:cNvPr>
              <p:cNvSpPr/>
              <p:nvPr/>
            </p:nvSpPr>
            <p:spPr>
              <a:xfrm>
                <a:off x="2815335" y="1894805"/>
                <a:ext cx="6288832" cy="81502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altLang="zh-CN" sz="1600" dirty="0">
                    <a:solidFill>
                      <a:srgbClr val="0F172A"/>
                    </a:solidFill>
                  </a:rPr>
                  <a:t>BESIII</a:t>
                </a:r>
                <a:r>
                  <a:rPr lang="zh-CN" altLang="en-US" sz="1600" dirty="0">
                    <a:solidFill>
                      <a:srgbClr val="0F172A"/>
                    </a:solidFill>
                  </a:rPr>
                  <a:t>维改：</a:t>
                </a:r>
                <a:r>
                  <a:rPr lang="en-US" altLang="zh-CN" sz="1600" dirty="0">
                    <a:solidFill>
                      <a:srgbClr val="0F172A"/>
                    </a:solidFill>
                  </a:rPr>
                  <a:t>MFT</a:t>
                </a:r>
                <a:r>
                  <a:rPr lang="zh-CN" altLang="en-US" sz="1600" dirty="0">
                    <a:solidFill>
                      <a:srgbClr val="0F172A"/>
                    </a:solidFill>
                  </a:rPr>
                  <a:t>插件更换与取数</a:t>
                </a:r>
                <a:endParaRPr lang="en-US" sz="1600" dirty="0">
                  <a:solidFill>
                    <a:srgbClr val="0F172A"/>
                  </a:solidFill>
                </a:endParaRPr>
              </a:p>
            </p:txBody>
          </p:sp>
        </p:grpSp>
      </p:grpSp>
      <p:pic>
        <p:nvPicPr>
          <p:cNvPr id="61" name="图片 60">
            <a:extLst>
              <a:ext uri="{FF2B5EF4-FFF2-40B4-BE49-F238E27FC236}">
                <a16:creationId xmlns:a16="http://schemas.microsoft.com/office/drawing/2014/main" id="{D43F279C-A25D-4F64-9D74-8F5904FD4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033" y="3825415"/>
            <a:ext cx="3241526" cy="2431145"/>
          </a:xfrm>
          <a:prstGeom prst="rect">
            <a:avLst/>
          </a:prstGeom>
        </p:spPr>
      </p:pic>
      <p:sp>
        <p:nvSpPr>
          <p:cNvPr id="62" name="文本框 61">
            <a:extLst>
              <a:ext uri="{FF2B5EF4-FFF2-40B4-BE49-F238E27FC236}">
                <a16:creationId xmlns:a16="http://schemas.microsoft.com/office/drawing/2014/main" id="{D35A5B8E-E074-46E9-8E4B-04D263EACA18}"/>
              </a:ext>
            </a:extLst>
          </p:cNvPr>
          <p:cNvSpPr txBox="1"/>
          <p:nvPr/>
        </p:nvSpPr>
        <p:spPr>
          <a:xfrm>
            <a:off x="9522829" y="4590047"/>
            <a:ext cx="25763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替换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2C1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机箱中最左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MFT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插件 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原插件编号：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095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新插件编号：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MFT_V2.3-1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替换时间：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2026/3/3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401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0354D-9FB0-5484-E0DA-C6480E845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6">
            <a:extLst>
              <a:ext uri="{FF2B5EF4-FFF2-40B4-BE49-F238E27FC236}">
                <a16:creationId xmlns:a16="http://schemas.microsoft.com/office/drawing/2014/main" id="{B620B817-3BAE-4340-961D-751396F787B7}"/>
              </a:ext>
            </a:extLst>
          </p:cNvPr>
          <p:cNvSpPr/>
          <p:nvPr/>
        </p:nvSpPr>
        <p:spPr>
          <a:xfrm>
            <a:off x="1094979" y="1947672"/>
            <a:ext cx="2761488" cy="2962656"/>
          </a:xfrm>
          <a:prstGeom prst="roundRect">
            <a:avLst/>
          </a:prstGeom>
          <a:solidFill>
            <a:srgbClr val="132742"/>
          </a:solidFill>
          <a:ln w="12700">
            <a:solidFill>
              <a:srgbClr val="3A5674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0B1E43C-E58C-46B4-ACED-E42A28639666}"/>
              </a:ext>
            </a:extLst>
          </p:cNvPr>
          <p:cNvSpPr/>
          <p:nvPr/>
        </p:nvSpPr>
        <p:spPr>
          <a:xfrm>
            <a:off x="1296147" y="2185416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7DD3FC"/>
                </a:solidFill>
              </a:rPr>
              <a:t>已经完成</a:t>
            </a:r>
            <a:endParaRPr lang="en-US" sz="20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00F40DDC-E70E-4DA9-BE68-E34E789CD30F}"/>
              </a:ext>
            </a:extLst>
          </p:cNvPr>
          <p:cNvSpPr/>
          <p:nvPr/>
        </p:nvSpPr>
        <p:spPr>
          <a:xfrm>
            <a:off x="1296147" y="2670048"/>
            <a:ext cx="128016" cy="128016"/>
          </a:xfrm>
          <a:prstGeom prst="ellipse">
            <a:avLst/>
          </a:prstGeom>
          <a:solidFill>
            <a:srgbClr val="7DD3FC"/>
          </a:solidFill>
          <a:ln w="12700">
            <a:solidFill>
              <a:srgbClr val="7DD3FC"/>
            </a:solidFill>
            <a:prstDash val="solid"/>
          </a:ln>
        </p:spPr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6EDF6A40-D5CE-4181-9066-28A805CE0158}"/>
              </a:ext>
            </a:extLst>
          </p:cNvPr>
          <p:cNvSpPr/>
          <p:nvPr/>
        </p:nvSpPr>
        <p:spPr>
          <a:xfrm>
            <a:off x="1497315" y="2642616"/>
            <a:ext cx="2239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20" dirty="0">
                <a:solidFill>
                  <a:srgbClr val="E2E8F0"/>
                </a:solidFill>
              </a:rPr>
              <a:t>V2.4 </a:t>
            </a:r>
            <a:r>
              <a:rPr lang="en-US" sz="1520" dirty="0" err="1">
                <a:solidFill>
                  <a:srgbClr val="E2E8F0"/>
                </a:solidFill>
              </a:rPr>
              <a:t>触发核心板修订</a:t>
            </a:r>
            <a:r>
              <a:rPr lang="zh-CN" altLang="en-US" sz="1520" dirty="0">
                <a:solidFill>
                  <a:srgbClr val="E2E8F0"/>
                </a:solidFill>
              </a:rPr>
              <a:t>生产</a:t>
            </a:r>
            <a:endParaRPr lang="en-US" sz="152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7CDEC8B9-0816-4A5F-AE3B-4B2D663624AB}"/>
              </a:ext>
            </a:extLst>
          </p:cNvPr>
          <p:cNvSpPr/>
          <p:nvPr/>
        </p:nvSpPr>
        <p:spPr>
          <a:xfrm>
            <a:off x="1296147" y="3328416"/>
            <a:ext cx="128016" cy="128016"/>
          </a:xfrm>
          <a:prstGeom prst="ellipse">
            <a:avLst/>
          </a:prstGeom>
          <a:solidFill>
            <a:srgbClr val="7DD3FC"/>
          </a:solidFill>
          <a:ln w="12700">
            <a:solidFill>
              <a:srgbClr val="7DD3FC"/>
            </a:solidFill>
            <a:prstDash val="solid"/>
          </a:ln>
        </p:spPr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EF83D79E-590D-48F1-9992-2BCC55B0106E}"/>
              </a:ext>
            </a:extLst>
          </p:cNvPr>
          <p:cNvSpPr/>
          <p:nvPr/>
        </p:nvSpPr>
        <p:spPr>
          <a:xfrm>
            <a:off x="1497315" y="3300984"/>
            <a:ext cx="23056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20" dirty="0">
                <a:solidFill>
                  <a:srgbClr val="E2E8F0"/>
                </a:solidFill>
              </a:rPr>
              <a:t>十路接收与万兆读出链路验证</a:t>
            </a:r>
            <a:endParaRPr lang="en-US" sz="152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6AA6B3CA-4BAF-43CC-BD88-20E46E7BA710}"/>
              </a:ext>
            </a:extLst>
          </p:cNvPr>
          <p:cNvSpPr/>
          <p:nvPr/>
        </p:nvSpPr>
        <p:spPr>
          <a:xfrm>
            <a:off x="1296147" y="3986784"/>
            <a:ext cx="128016" cy="128016"/>
          </a:xfrm>
          <a:prstGeom prst="ellipse">
            <a:avLst/>
          </a:prstGeom>
          <a:solidFill>
            <a:srgbClr val="7DD3FC"/>
          </a:solidFill>
          <a:ln w="12700">
            <a:solidFill>
              <a:srgbClr val="7DD3FC"/>
            </a:solidFill>
            <a:prstDash val="solid"/>
          </a:ln>
        </p:spPr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16CE1780-89FC-4C2A-AA2B-C8AD6D4F6759}"/>
              </a:ext>
            </a:extLst>
          </p:cNvPr>
          <p:cNvSpPr/>
          <p:nvPr/>
        </p:nvSpPr>
        <p:spPr>
          <a:xfrm>
            <a:off x="1497315" y="3959352"/>
            <a:ext cx="2130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20" dirty="0">
                <a:solidFill>
                  <a:srgbClr val="E2E8F0"/>
                </a:solidFill>
              </a:rPr>
              <a:t>实验室平台硬件连接与信号质量验证</a:t>
            </a:r>
            <a:endParaRPr lang="en-US" sz="152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11491962-3C78-4D53-A684-A39F4F53CA1B}"/>
              </a:ext>
            </a:extLst>
          </p:cNvPr>
          <p:cNvSpPr/>
          <p:nvPr/>
        </p:nvSpPr>
        <p:spPr>
          <a:xfrm>
            <a:off x="4505691" y="1947672"/>
            <a:ext cx="2761488" cy="2962656"/>
          </a:xfrm>
          <a:prstGeom prst="roundRect">
            <a:avLst/>
          </a:prstGeom>
          <a:solidFill>
            <a:srgbClr val="132742"/>
          </a:solidFill>
          <a:ln w="12700">
            <a:solidFill>
              <a:srgbClr val="3A5674"/>
            </a:solidFill>
            <a:prstDash val="solid"/>
          </a:ln>
        </p:spPr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CE345352-275B-410A-8555-1BB4B738AC0D}"/>
              </a:ext>
            </a:extLst>
          </p:cNvPr>
          <p:cNvSpPr/>
          <p:nvPr/>
        </p:nvSpPr>
        <p:spPr>
          <a:xfrm>
            <a:off x="4706859" y="2185416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86EFAC"/>
                </a:solidFill>
              </a:rPr>
              <a:t>正在推进</a:t>
            </a:r>
            <a:endParaRPr lang="en-US" sz="2000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CB7AE0CE-26BB-4B6A-A384-7695B7E94A54}"/>
              </a:ext>
            </a:extLst>
          </p:cNvPr>
          <p:cNvSpPr/>
          <p:nvPr/>
        </p:nvSpPr>
        <p:spPr>
          <a:xfrm>
            <a:off x="4706859" y="2670048"/>
            <a:ext cx="128016" cy="128016"/>
          </a:xfrm>
          <a:prstGeom prst="ellipse">
            <a:avLst/>
          </a:prstGeom>
          <a:solidFill>
            <a:srgbClr val="86EFAC"/>
          </a:solidFill>
          <a:ln w="12700">
            <a:solidFill>
              <a:srgbClr val="86EFAC"/>
            </a:solidFill>
            <a:prstDash val="solid"/>
          </a:ln>
        </p:spPr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775DBEEC-CE06-4F34-B157-709211E74B5F}"/>
              </a:ext>
            </a:extLst>
          </p:cNvPr>
          <p:cNvSpPr/>
          <p:nvPr/>
        </p:nvSpPr>
        <p:spPr>
          <a:xfrm>
            <a:off x="4908027" y="2642616"/>
            <a:ext cx="2130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20" dirty="0">
                <a:solidFill>
                  <a:srgbClr val="E2E8F0"/>
                </a:solidFill>
              </a:rPr>
              <a:t>数据解析/打包与状态机细化</a:t>
            </a:r>
            <a:endParaRPr lang="en-US" sz="152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6D390A74-4255-48F1-97D6-ACC574C50F3A}"/>
              </a:ext>
            </a:extLst>
          </p:cNvPr>
          <p:cNvSpPr/>
          <p:nvPr/>
        </p:nvSpPr>
        <p:spPr>
          <a:xfrm>
            <a:off x="4706859" y="3328416"/>
            <a:ext cx="128016" cy="128016"/>
          </a:xfrm>
          <a:prstGeom prst="ellipse">
            <a:avLst/>
          </a:prstGeom>
          <a:solidFill>
            <a:srgbClr val="86EFAC"/>
          </a:solidFill>
          <a:ln w="12700">
            <a:solidFill>
              <a:srgbClr val="86EFAC"/>
            </a:solidFill>
            <a:prstDash val="solid"/>
          </a:ln>
        </p:spPr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B5AE0610-A4CF-46E2-925E-A3D2848F3369}"/>
              </a:ext>
            </a:extLst>
          </p:cNvPr>
          <p:cNvSpPr/>
          <p:nvPr/>
        </p:nvSpPr>
        <p:spPr>
          <a:xfrm>
            <a:off x="4908027" y="3300984"/>
            <a:ext cx="2130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20" dirty="0">
                <a:solidFill>
                  <a:srgbClr val="E2E8F0"/>
                </a:solidFill>
              </a:rPr>
              <a:t>DDR 写入/读出与缓存策略完善</a:t>
            </a:r>
            <a:endParaRPr lang="en-US" sz="152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F8B40708-DCE4-4C42-A6C8-6B96678346F3}"/>
              </a:ext>
            </a:extLst>
          </p:cNvPr>
          <p:cNvSpPr/>
          <p:nvPr/>
        </p:nvSpPr>
        <p:spPr>
          <a:xfrm>
            <a:off x="4706859" y="3986784"/>
            <a:ext cx="128016" cy="128016"/>
          </a:xfrm>
          <a:prstGeom prst="ellipse">
            <a:avLst/>
          </a:prstGeom>
          <a:solidFill>
            <a:srgbClr val="86EFAC"/>
          </a:solidFill>
          <a:ln w="12700">
            <a:solidFill>
              <a:srgbClr val="86EFAC"/>
            </a:solidFill>
            <a:prstDash val="solid"/>
          </a:ln>
        </p:spPr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D7B53CEC-B966-4E9A-96B7-AA77B1942EA5}"/>
              </a:ext>
            </a:extLst>
          </p:cNvPr>
          <p:cNvSpPr/>
          <p:nvPr/>
        </p:nvSpPr>
        <p:spPr>
          <a:xfrm>
            <a:off x="4908027" y="3959352"/>
            <a:ext cx="2130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20" dirty="0">
                <a:solidFill>
                  <a:schemeClr val="bg1"/>
                </a:solidFill>
              </a:rPr>
              <a:t>RDMA</a:t>
            </a:r>
            <a:r>
              <a:rPr lang="zh-CN" altLang="en-US" sz="1520" dirty="0">
                <a:solidFill>
                  <a:schemeClr val="bg1"/>
                </a:solidFill>
              </a:rPr>
              <a:t>数据读出适配使用</a:t>
            </a:r>
            <a:endParaRPr lang="en-US" sz="1520" dirty="0">
              <a:solidFill>
                <a:schemeClr val="bg1"/>
              </a:solidFill>
            </a:endParaRPr>
          </a:p>
        </p:txBody>
      </p:sp>
      <p:sp>
        <p:nvSpPr>
          <p:cNvPr id="25" name="Shape 22">
            <a:extLst>
              <a:ext uri="{FF2B5EF4-FFF2-40B4-BE49-F238E27FC236}">
                <a16:creationId xmlns:a16="http://schemas.microsoft.com/office/drawing/2014/main" id="{3165A3EB-7225-4455-8E80-C205AFEFC69D}"/>
              </a:ext>
            </a:extLst>
          </p:cNvPr>
          <p:cNvSpPr/>
          <p:nvPr/>
        </p:nvSpPr>
        <p:spPr>
          <a:xfrm>
            <a:off x="7916403" y="1947672"/>
            <a:ext cx="2761488" cy="2962656"/>
          </a:xfrm>
          <a:prstGeom prst="roundRect">
            <a:avLst/>
          </a:prstGeom>
          <a:solidFill>
            <a:srgbClr val="132742"/>
          </a:solidFill>
          <a:ln w="12700">
            <a:solidFill>
              <a:srgbClr val="3A5674"/>
            </a:solidFill>
            <a:prstDash val="solid"/>
          </a:ln>
        </p:spPr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07D7D5C9-5043-4DFE-87DB-165385002F46}"/>
              </a:ext>
            </a:extLst>
          </p:cNvPr>
          <p:cNvSpPr/>
          <p:nvPr/>
        </p:nvSpPr>
        <p:spPr>
          <a:xfrm>
            <a:off x="8117571" y="2185416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CD34D"/>
                </a:solidFill>
              </a:rPr>
              <a:t>下阶段重点</a:t>
            </a:r>
            <a:endParaRPr lang="en-US" sz="2000" dirty="0"/>
          </a:p>
        </p:txBody>
      </p:sp>
      <p:sp>
        <p:nvSpPr>
          <p:cNvPr id="27" name="Shape 24">
            <a:extLst>
              <a:ext uri="{FF2B5EF4-FFF2-40B4-BE49-F238E27FC236}">
                <a16:creationId xmlns:a16="http://schemas.microsoft.com/office/drawing/2014/main" id="{BD1CDEF5-17EE-4623-BED1-5595500C55C0}"/>
              </a:ext>
            </a:extLst>
          </p:cNvPr>
          <p:cNvSpPr/>
          <p:nvPr/>
        </p:nvSpPr>
        <p:spPr>
          <a:xfrm>
            <a:off x="8117571" y="2670048"/>
            <a:ext cx="128016" cy="128016"/>
          </a:xfrm>
          <a:prstGeom prst="ellipse">
            <a:avLst/>
          </a:prstGeom>
          <a:solidFill>
            <a:srgbClr val="FCD34D"/>
          </a:solidFill>
          <a:ln w="12700">
            <a:solidFill>
              <a:srgbClr val="FCD34D"/>
            </a:solidFill>
            <a:prstDash val="solid"/>
          </a:ln>
        </p:spPr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6C463916-14E5-46E6-A4B1-BD38BBE278D2}"/>
              </a:ext>
            </a:extLst>
          </p:cNvPr>
          <p:cNvSpPr/>
          <p:nvPr/>
        </p:nvSpPr>
        <p:spPr>
          <a:xfrm>
            <a:off x="8318739" y="2642616"/>
            <a:ext cx="2130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1520" dirty="0">
                <a:solidFill>
                  <a:srgbClr val="E2E8F0"/>
                </a:solidFill>
              </a:rPr>
              <a:t>全数据读出固件开发</a:t>
            </a:r>
            <a:endParaRPr lang="en-US" sz="1520" dirty="0">
              <a:solidFill>
                <a:srgbClr val="E2E8F0"/>
              </a:solidFill>
            </a:endParaRPr>
          </a:p>
        </p:txBody>
      </p:sp>
      <p:sp>
        <p:nvSpPr>
          <p:cNvPr id="29" name="Shape 26">
            <a:extLst>
              <a:ext uri="{FF2B5EF4-FFF2-40B4-BE49-F238E27FC236}">
                <a16:creationId xmlns:a16="http://schemas.microsoft.com/office/drawing/2014/main" id="{AEE98DDA-0D99-4A8A-A231-122965BD1755}"/>
              </a:ext>
            </a:extLst>
          </p:cNvPr>
          <p:cNvSpPr/>
          <p:nvPr/>
        </p:nvSpPr>
        <p:spPr>
          <a:xfrm>
            <a:off x="8117571" y="3328416"/>
            <a:ext cx="128016" cy="128016"/>
          </a:xfrm>
          <a:prstGeom prst="ellipse">
            <a:avLst/>
          </a:prstGeom>
          <a:solidFill>
            <a:srgbClr val="FCD34D"/>
          </a:solidFill>
          <a:ln w="12700">
            <a:solidFill>
              <a:srgbClr val="FCD34D"/>
            </a:solidFill>
            <a:prstDash val="solid"/>
          </a:ln>
        </p:spPr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E1CCFC5C-9CE8-4E60-ABF5-EB887FCDC7DA}"/>
              </a:ext>
            </a:extLst>
          </p:cNvPr>
          <p:cNvSpPr/>
          <p:nvPr/>
        </p:nvSpPr>
        <p:spPr>
          <a:xfrm>
            <a:off x="8318739" y="3149592"/>
            <a:ext cx="2130552" cy="4739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zh-CN" sz="1520" dirty="0" err="1">
                <a:solidFill>
                  <a:srgbClr val="E2E8F0"/>
                </a:solidFill>
              </a:rPr>
              <a:t>面向全数据读出开展系统验证</a:t>
            </a:r>
            <a:endParaRPr lang="en-US" altLang="zh-CN" sz="1520" dirty="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600E477E-0DFD-4B7D-AA84-03ACEA4782B1}"/>
              </a:ext>
            </a:extLst>
          </p:cNvPr>
          <p:cNvSpPr/>
          <p:nvPr/>
        </p:nvSpPr>
        <p:spPr>
          <a:xfrm>
            <a:off x="8318739" y="3959352"/>
            <a:ext cx="2130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20" dirty="0"/>
          </a:p>
        </p:txBody>
      </p:sp>
      <p:sp>
        <p:nvSpPr>
          <p:cNvPr id="33" name="Shape 30">
            <a:extLst>
              <a:ext uri="{FF2B5EF4-FFF2-40B4-BE49-F238E27FC236}">
                <a16:creationId xmlns:a16="http://schemas.microsoft.com/office/drawing/2014/main" id="{00C5EAC9-62F9-4B89-8DAB-E1D0BF1E2721}"/>
              </a:ext>
            </a:extLst>
          </p:cNvPr>
          <p:cNvSpPr/>
          <p:nvPr/>
        </p:nvSpPr>
        <p:spPr>
          <a:xfrm>
            <a:off x="719530" y="5094782"/>
            <a:ext cx="10241280" cy="0"/>
          </a:xfrm>
          <a:prstGeom prst="line">
            <a:avLst/>
          </a:prstGeom>
          <a:noFill/>
          <a:ln w="12700">
            <a:solidFill>
              <a:srgbClr val="35506E"/>
            </a:solidFill>
            <a:prstDash val="solid"/>
          </a:ln>
        </p:spPr>
      </p:sp>
      <p:sp>
        <p:nvSpPr>
          <p:cNvPr id="34" name="Text 0">
            <a:extLst>
              <a:ext uri="{FF2B5EF4-FFF2-40B4-BE49-F238E27FC236}">
                <a16:creationId xmlns:a16="http://schemas.microsoft.com/office/drawing/2014/main" id="{20E9655F-D94F-4B86-8B12-51B086BEFE0E}"/>
              </a:ext>
            </a:extLst>
          </p:cNvPr>
          <p:cNvSpPr/>
          <p:nvPr/>
        </p:nvSpPr>
        <p:spPr>
          <a:xfrm>
            <a:off x="348017" y="102088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2800" b="1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</a:rPr>
              <a:t>阶段总结与未来工作计划</a:t>
            </a:r>
            <a:endParaRPr lang="en-US" sz="2800" b="1" dirty="0">
              <a:solidFill>
                <a:srgbClr val="0F172A"/>
              </a:solidFill>
              <a:latin typeface="Noto Sans CJK SC" pitchFamily="34" charset="0"/>
              <a:ea typeface="Noto Sans CJK SC" pitchFamily="34" charset="-122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869E87EC-699B-4B41-A389-F2F69D4DE238}"/>
              </a:ext>
            </a:extLst>
          </p:cNvPr>
          <p:cNvSpPr txBox="1"/>
          <p:nvPr/>
        </p:nvSpPr>
        <p:spPr>
          <a:xfrm>
            <a:off x="1957869" y="72805"/>
            <a:ext cx="8541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solidFill>
                  <a:srgbClr val="DD04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其他工作与未来工作计划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4785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0354D-9FB0-5484-E0DA-C6480E845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>
            <a:extLst>
              <a:ext uri="{FF2B5EF4-FFF2-40B4-BE49-F238E27FC236}">
                <a16:creationId xmlns:a16="http://schemas.microsoft.com/office/drawing/2014/main" id="{DB70110B-0B7A-479C-8029-EB09AD67BD40}"/>
              </a:ext>
            </a:extLst>
          </p:cNvPr>
          <p:cNvSpPr txBox="1"/>
          <p:nvPr/>
        </p:nvSpPr>
        <p:spPr>
          <a:xfrm>
            <a:off x="1957869" y="72805"/>
            <a:ext cx="8541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BACK UP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329D4B6-0750-4BCC-9F48-D1DD24AB9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2423"/>
            <a:ext cx="12192000" cy="449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939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E01764F-F144-45B8-906F-A7E078482C1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algn="l"/>
            <a:fld id="{7C229694-1C3B-4D17-9C23-D26E614C0376}" type="slidenum">
              <a:rPr lang="zh-CN" altLang="en-US" b="1" smtClean="0">
                <a:solidFill>
                  <a:srgbClr val="C00000"/>
                </a:solidFill>
              </a:rPr>
              <a:pPr algn="l"/>
              <a:t>2</a:t>
            </a:fld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623C6B2E-99E0-48AC-B10D-5AEEBE8B5777}"/>
              </a:ext>
            </a:extLst>
          </p:cNvPr>
          <p:cNvSpPr txBox="1"/>
          <p:nvPr/>
        </p:nvSpPr>
        <p:spPr>
          <a:xfrm>
            <a:off x="-654829" y="923975"/>
            <a:ext cx="7131189" cy="831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              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D04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主要工作内容与进展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DD0400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BESⅢ</a:t>
            </a:r>
            <a:r>
              <a:rPr lang="zh-CN" altLang="en-US" sz="19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数智化</a:t>
            </a: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：</a:t>
            </a: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20605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触发核心插件</a:t>
            </a:r>
            <a:r>
              <a:rPr kumimoji="0" lang="zh-CN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20605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硬件</a:t>
            </a: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20605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与</a:t>
            </a:r>
            <a:r>
              <a:rPr kumimoji="0" lang="zh-CN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20605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固件</a:t>
            </a: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20605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设计</a:t>
            </a: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进展</a:t>
            </a:r>
            <a:endParaRPr kumimoji="0" lang="en-US" altLang="zh-CN" sz="1900" b="0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828800" marR="0" lvl="3" indent="-457200" algn="l" defTabSz="914400" rtl="0" eaLnBrk="1" fontAlgn="auto" latinLnBrk="0" hangingPunct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20605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硬件：</a:t>
            </a:r>
            <a:endParaRPr kumimoji="0" lang="en-US" altLang="zh-CN" sz="1900" b="0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2286000" lvl="4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触发核心插件</a:t>
            </a:r>
            <a:r>
              <a:rPr lang="en-US" altLang="zh-CN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V2.4</a:t>
            </a: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版本设计</a:t>
            </a:r>
            <a:endParaRPr kumimoji="0" lang="en-US" altLang="zh-CN" sz="1900" b="0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828800" marR="0" lvl="3" indent="-457200" algn="l" defTabSz="914400" rtl="0" eaLnBrk="1" fontAlgn="auto" latinLnBrk="0" hangingPunct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固件：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2286000" lvl="4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TKF</a:t>
            </a: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固件移植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2286000" lvl="4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全数据读出功能开发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BESⅢ</a:t>
            </a:r>
            <a:r>
              <a:rPr lang="zh-CN" altLang="en-US" sz="19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数智化</a:t>
            </a: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：</a:t>
            </a:r>
            <a:r>
              <a:rPr lang="en-US" altLang="zh-CN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MDC</a:t>
            </a: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触发子系统</a:t>
            </a:r>
            <a:r>
              <a:rPr lang="zh-CN" altLang="en-US" sz="1900" b="1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全数据读出平台</a:t>
            </a:r>
            <a:endParaRPr kumimoji="0" lang="en-US" altLang="zh-CN" sz="1900" b="1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828800" marR="0" lvl="3" indent="-457200" algn="l" defTabSz="914400" rtl="0" eaLnBrk="1" fontAlgn="auto" latinLnBrk="0" hangingPunct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万兆读出实现与测试（</a:t>
            </a:r>
            <a:r>
              <a:rPr lang="en-US" altLang="zh-CN" sz="1900" dirty="0" err="1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SitcpXG</a:t>
            </a:r>
            <a:r>
              <a:rPr lang="en-US" altLang="zh-CN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）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828800" marR="0" lvl="3" indent="-457200" algn="l" defTabSz="914400" rtl="0" eaLnBrk="1" fontAlgn="auto" latinLnBrk="0" hangingPunct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全数据读出平台搭建与部分测试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828800" marR="0" lvl="3" indent="-457200" algn="l" defTabSz="914400" rtl="0" eaLnBrk="1" fontAlgn="auto" latinLnBrk="0" hangingPunct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zh-CN" altLang="en-US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R="0" lvl="3" algn="l" defTabSz="914400" rtl="0" eaLnBrk="1" fontAlgn="auto" latinLnBrk="0" hangingPunct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371600" lvl="2" indent="-457200">
              <a:lnSpc>
                <a:spcPct val="200000"/>
              </a:lnSpc>
              <a:buFont typeface="Wingdings" panose="05000000000000000000" pitchFamily="2" charset="2"/>
              <a:buChar char="l"/>
              <a:defRPr/>
            </a:pPr>
            <a:endParaRPr lang="en-US" altLang="zh-CN" sz="1900" dirty="0">
              <a:solidFill>
                <a:srgbClr val="FF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3">
              <a:lnSpc>
                <a:spcPct val="175000"/>
              </a:lnSpc>
              <a:defRPr/>
            </a:pPr>
            <a:endParaRPr kumimoji="0" lang="en-US" altLang="zh-CN" sz="1900" b="0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1900" b="0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0D33E618-BF52-48BE-88D5-1286767B8211}"/>
              </a:ext>
            </a:extLst>
          </p:cNvPr>
          <p:cNvSpPr txBox="1"/>
          <p:nvPr/>
        </p:nvSpPr>
        <p:spPr>
          <a:xfrm>
            <a:off x="5613204" y="923975"/>
            <a:ext cx="6674046" cy="7144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                  </a:t>
            </a:r>
            <a:r>
              <a:rPr lang="zh-CN" altLang="en-US" sz="2800" b="1" dirty="0">
                <a:solidFill>
                  <a:srgbClr val="DD04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其他工作与未来工作计划</a:t>
            </a:r>
            <a:endParaRPr lang="en-US" altLang="zh-CN" sz="2800" b="1" dirty="0">
              <a:solidFill>
                <a:srgbClr val="DD04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zh-CN" altLang="en-US" sz="19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其他工作内容</a:t>
            </a: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：</a:t>
            </a:r>
            <a:endParaRPr kumimoji="0" lang="en-US" altLang="zh-CN" sz="1900" b="0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828800" marR="0" lvl="3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高速共享链路搭建研究（博士课题）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828800" marR="0" lvl="3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1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BESIII</a:t>
            </a: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维改：</a:t>
            </a:r>
            <a:r>
              <a:rPr kumimoji="0" lang="en-US" altLang="zh-CN" sz="1900" b="0" i="0" u="none" strike="noStrike" kern="1200" cap="none" spc="0" normalizeH="0" baseline="0" noProof="0" dirty="0">
                <a:ln>
                  <a:noFill/>
                </a:ln>
                <a:solidFill>
                  <a:srgbClr val="020605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MFT</a:t>
            </a: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20605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插件更换与取数</a:t>
            </a:r>
            <a:endParaRPr kumimoji="0" lang="en-US" altLang="zh-CN" sz="1900" b="0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zh-CN" altLang="en-US" sz="19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未来工作计划</a:t>
            </a: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：</a:t>
            </a:r>
            <a:endParaRPr lang="en-US" altLang="zh-CN" sz="1900" dirty="0">
              <a:solidFill>
                <a:srgbClr val="FF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828800" lvl="3" indent="-4572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1900" dirty="0" err="1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BESⅢ</a:t>
            </a: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数智化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2286000" lvl="4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开发全数据读出状态机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2286000" lvl="4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开发数据打包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2286000" lvl="4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开发数据缓存和发送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828800" lvl="3" indent="-4572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博士课题研究：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2286000" lvl="4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实现</a:t>
            </a:r>
            <a:r>
              <a:rPr lang="en-US" altLang="zh-CN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MDC</a:t>
            </a: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触发前后端共享链路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2286000" lvl="4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900" dirty="0">
                <a:solidFill>
                  <a:srgbClr val="020605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共享链路时钟分发特点研究</a:t>
            </a:r>
            <a:endParaRPr lang="en-US" altLang="zh-CN" sz="1900" dirty="0">
              <a:solidFill>
                <a:srgbClr val="020605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3">
              <a:lnSpc>
                <a:spcPct val="175000"/>
              </a:lnSpc>
              <a:defRPr/>
            </a:pPr>
            <a:endParaRPr kumimoji="0" lang="en-US" altLang="zh-CN" sz="1900" b="0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1900" b="0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20605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BAEC1C6B-4FB4-4E2C-ABDC-45F3AB70ACC6}"/>
              </a:ext>
            </a:extLst>
          </p:cNvPr>
          <p:cNvSpPr txBox="1"/>
          <p:nvPr/>
        </p:nvSpPr>
        <p:spPr>
          <a:xfrm>
            <a:off x="1957869" y="72805"/>
            <a:ext cx="8541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3539533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26064-8B2E-3024-2DE6-409090F07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0159BD-E090-8AA9-C64D-9B9F6B8FD16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8905"/>
            <a:ext cx="42672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29694-1C3B-4D17-9C23-D26E614C03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82A8E60-DC5B-5D5E-F6EC-B4DA2643D656}"/>
              </a:ext>
            </a:extLst>
          </p:cNvPr>
          <p:cNvSpPr txBox="1"/>
          <p:nvPr/>
        </p:nvSpPr>
        <p:spPr>
          <a:xfrm>
            <a:off x="1957869" y="72805"/>
            <a:ext cx="8541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触发核心插件硬件设计进展</a:t>
            </a:r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78501D09-B603-4D8B-B8AA-BDDF8E76007A}"/>
              </a:ext>
            </a:extLst>
          </p:cNvPr>
          <p:cNvSpPr/>
          <p:nvPr/>
        </p:nvSpPr>
        <p:spPr>
          <a:xfrm>
            <a:off x="359410" y="699643"/>
            <a:ext cx="7863840" cy="527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硬件设计：问题定位</a:t>
            </a:r>
            <a:r>
              <a:rPr lang="zh-CN" altLang="en-US" sz="2800" b="1" dirty="0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、</a:t>
            </a:r>
            <a:r>
              <a:rPr lang="en-US" sz="2800" b="1" dirty="0" err="1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版本修订</a:t>
            </a:r>
            <a:r>
              <a:rPr lang="zh-CN" altLang="en-US" sz="2800" b="1" dirty="0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和功能测试</a:t>
            </a:r>
            <a:endParaRPr 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DE61880F-7129-4367-8FA6-B13465ABB2E7}"/>
              </a:ext>
            </a:extLst>
          </p:cNvPr>
          <p:cNvSpPr/>
          <p:nvPr/>
        </p:nvSpPr>
        <p:spPr>
          <a:xfrm>
            <a:off x="359410" y="1159667"/>
            <a:ext cx="6142990" cy="7082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 err="1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本季度的硬件工作</a:t>
            </a:r>
            <a:r>
              <a:rPr lang="zh-CN" altLang="en-US" sz="1700" dirty="0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主要</a:t>
            </a:r>
            <a:r>
              <a:rPr lang="zh-CN" altLang="en-US" sz="1700" b="1" dirty="0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解决测试发现的设计问题、完善功能测试</a:t>
            </a:r>
            <a:endParaRPr lang="en-US" sz="1700" dirty="0"/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11363076-2577-4A83-A564-F992C9DC77A3}"/>
              </a:ext>
            </a:extLst>
          </p:cNvPr>
          <p:cNvSpPr/>
          <p:nvPr/>
        </p:nvSpPr>
        <p:spPr>
          <a:xfrm>
            <a:off x="707136" y="2185416"/>
            <a:ext cx="29535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grpSp>
        <p:nvGrpSpPr>
          <p:cNvPr id="87" name="组合 86">
            <a:extLst>
              <a:ext uri="{FF2B5EF4-FFF2-40B4-BE49-F238E27FC236}">
                <a16:creationId xmlns:a16="http://schemas.microsoft.com/office/drawing/2014/main" id="{08A49B91-4C45-4839-9062-2547007C8E93}"/>
              </a:ext>
            </a:extLst>
          </p:cNvPr>
          <p:cNvGrpSpPr/>
          <p:nvPr/>
        </p:nvGrpSpPr>
        <p:grpSpPr>
          <a:xfrm>
            <a:off x="707136" y="1760251"/>
            <a:ext cx="5666994" cy="815024"/>
            <a:chOff x="2575306" y="1894805"/>
            <a:chExt cx="5666994" cy="815024"/>
          </a:xfrm>
        </p:grpSpPr>
        <p:sp>
          <p:nvSpPr>
            <p:cNvPr id="28" name="Shape 8">
              <a:extLst>
                <a:ext uri="{FF2B5EF4-FFF2-40B4-BE49-F238E27FC236}">
                  <a16:creationId xmlns:a16="http://schemas.microsoft.com/office/drawing/2014/main" id="{9B29E6A0-2D9C-4355-86BE-356D07A1BD44}"/>
                </a:ext>
              </a:extLst>
            </p:cNvPr>
            <p:cNvSpPr/>
            <p:nvPr/>
          </p:nvSpPr>
          <p:spPr>
            <a:xfrm>
              <a:off x="2575306" y="2241668"/>
              <a:ext cx="128016" cy="128016"/>
            </a:xfrm>
            <a:prstGeom prst="ellipse">
              <a:avLst/>
            </a:prstGeom>
            <a:solidFill>
              <a:srgbClr val="1C64F2"/>
            </a:solidFill>
            <a:ln w="12700">
              <a:solidFill>
                <a:srgbClr val="1C64F2"/>
              </a:solidFill>
              <a:prstDash val="solid"/>
            </a:ln>
          </p:spPr>
        </p:sp>
        <p:sp>
          <p:nvSpPr>
            <p:cNvPr id="29" name="Text 9">
              <a:extLst>
                <a:ext uri="{FF2B5EF4-FFF2-40B4-BE49-F238E27FC236}">
                  <a16:creationId xmlns:a16="http://schemas.microsoft.com/office/drawing/2014/main" id="{75FB5F29-14CE-4B77-B309-54A062E92135}"/>
                </a:ext>
              </a:extLst>
            </p:cNvPr>
            <p:cNvSpPr/>
            <p:nvPr/>
          </p:nvSpPr>
          <p:spPr>
            <a:xfrm>
              <a:off x="2815336" y="1894805"/>
              <a:ext cx="5426964" cy="8150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0F172A"/>
                  </a:solidFill>
                </a:rPr>
                <a:t>MGT </a:t>
              </a:r>
              <a:r>
                <a:rPr lang="en-US" sz="1600" dirty="0" err="1">
                  <a:solidFill>
                    <a:srgbClr val="0F172A"/>
                  </a:solidFill>
                </a:rPr>
                <a:t>通道映射乱序问题，并在原理图连接关系上完成纠正</a:t>
              </a:r>
              <a:endParaRPr lang="en-US" sz="1600" dirty="0"/>
            </a:p>
          </p:txBody>
        </p:sp>
      </p:grpSp>
      <p:grpSp>
        <p:nvGrpSpPr>
          <p:cNvPr id="88" name="组合 87">
            <a:extLst>
              <a:ext uri="{FF2B5EF4-FFF2-40B4-BE49-F238E27FC236}">
                <a16:creationId xmlns:a16="http://schemas.microsoft.com/office/drawing/2014/main" id="{6481FEE4-3870-40AF-B9D6-8DB7B5C9892B}"/>
              </a:ext>
            </a:extLst>
          </p:cNvPr>
          <p:cNvGrpSpPr/>
          <p:nvPr/>
        </p:nvGrpSpPr>
        <p:grpSpPr>
          <a:xfrm>
            <a:off x="345249" y="3152722"/>
            <a:ext cx="6028881" cy="551084"/>
            <a:chOff x="486155" y="2462056"/>
            <a:chExt cx="6028881" cy="551084"/>
          </a:xfrm>
        </p:grpSpPr>
        <p:sp>
          <p:nvSpPr>
            <p:cNvPr id="30" name="Shape 10">
              <a:extLst>
                <a:ext uri="{FF2B5EF4-FFF2-40B4-BE49-F238E27FC236}">
                  <a16:creationId xmlns:a16="http://schemas.microsoft.com/office/drawing/2014/main" id="{75280517-EDC6-46D1-80DF-74DB817D19D2}"/>
                </a:ext>
              </a:extLst>
            </p:cNvPr>
            <p:cNvSpPr/>
            <p:nvPr/>
          </p:nvSpPr>
          <p:spPr>
            <a:xfrm>
              <a:off x="486155" y="2678368"/>
              <a:ext cx="128875" cy="128016"/>
            </a:xfrm>
            <a:prstGeom prst="ellipse">
              <a:avLst/>
            </a:prstGeom>
            <a:solidFill>
              <a:srgbClr val="1C64F2"/>
            </a:solidFill>
            <a:ln w="12700">
              <a:solidFill>
                <a:srgbClr val="1C64F2"/>
              </a:solidFill>
              <a:prstDash val="solid"/>
            </a:ln>
          </p:spPr>
        </p:sp>
        <p:sp>
          <p:nvSpPr>
            <p:cNvPr id="31" name="Text 11">
              <a:extLst>
                <a:ext uri="{FF2B5EF4-FFF2-40B4-BE49-F238E27FC236}">
                  <a16:creationId xmlns:a16="http://schemas.microsoft.com/office/drawing/2014/main" id="{68B21D1A-3276-4739-AAEE-7E67D5C7D26D}"/>
                </a:ext>
              </a:extLst>
            </p:cNvPr>
            <p:cNvSpPr/>
            <p:nvPr/>
          </p:nvSpPr>
          <p:spPr>
            <a:xfrm>
              <a:off x="730060" y="2462056"/>
              <a:ext cx="5784976" cy="5510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0F172A"/>
                  </a:solidFill>
                </a:rPr>
                <a:t>DDR 调试中将问题收敛到线长控制，形成 V2.4 </a:t>
              </a:r>
              <a:r>
                <a:rPr lang="en-US" sz="1600" dirty="0" err="1">
                  <a:solidFill>
                    <a:srgbClr val="0F172A"/>
                  </a:solidFill>
                </a:rPr>
                <a:t>版走线方案</a:t>
              </a:r>
              <a:endParaRPr lang="en-US" sz="1600" dirty="0"/>
            </a:p>
          </p:txBody>
        </p:sp>
      </p:grp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D9767051-9045-4A19-B819-42799BC4EB70}"/>
              </a:ext>
            </a:extLst>
          </p:cNvPr>
          <p:cNvGrpSpPr/>
          <p:nvPr/>
        </p:nvGrpSpPr>
        <p:grpSpPr>
          <a:xfrm>
            <a:off x="707136" y="4025427"/>
            <a:ext cx="9732264" cy="631743"/>
            <a:chOff x="486155" y="3083462"/>
            <a:chExt cx="9732264" cy="631743"/>
          </a:xfrm>
        </p:grpSpPr>
        <p:sp>
          <p:nvSpPr>
            <p:cNvPr id="32" name="Shape 12">
              <a:extLst>
                <a:ext uri="{FF2B5EF4-FFF2-40B4-BE49-F238E27FC236}">
                  <a16:creationId xmlns:a16="http://schemas.microsoft.com/office/drawing/2014/main" id="{24167850-BFD4-42C9-A96A-F2BAE95CF09A}"/>
                </a:ext>
              </a:extLst>
            </p:cNvPr>
            <p:cNvSpPr/>
            <p:nvPr/>
          </p:nvSpPr>
          <p:spPr>
            <a:xfrm>
              <a:off x="486155" y="3349935"/>
              <a:ext cx="128016" cy="128016"/>
            </a:xfrm>
            <a:prstGeom prst="ellipse">
              <a:avLst/>
            </a:prstGeom>
            <a:solidFill>
              <a:srgbClr val="1C64F2"/>
            </a:solidFill>
            <a:ln w="12700">
              <a:solidFill>
                <a:srgbClr val="1C64F2"/>
              </a:solidFill>
              <a:prstDash val="solid"/>
            </a:ln>
          </p:spPr>
        </p:sp>
        <p:sp>
          <p:nvSpPr>
            <p:cNvPr id="33" name="Text 13">
              <a:extLst>
                <a:ext uri="{FF2B5EF4-FFF2-40B4-BE49-F238E27FC236}">
                  <a16:creationId xmlns:a16="http://schemas.microsoft.com/office/drawing/2014/main" id="{323E3715-4E79-4012-A912-C0C2E6103723}"/>
                </a:ext>
              </a:extLst>
            </p:cNvPr>
            <p:cNvSpPr/>
            <p:nvPr/>
          </p:nvSpPr>
          <p:spPr>
            <a:xfrm>
              <a:off x="726185" y="3083462"/>
              <a:ext cx="9492234" cy="63174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dirty="0" err="1">
                  <a:solidFill>
                    <a:srgbClr val="0F172A"/>
                  </a:solidFill>
                </a:rPr>
                <a:t>推进</a:t>
              </a:r>
              <a:r>
                <a:rPr lang="zh-CN" altLang="en-US" sz="1600" dirty="0">
                  <a:solidFill>
                    <a:srgbClr val="0F172A"/>
                  </a:solidFill>
                </a:rPr>
                <a:t>完成</a:t>
              </a:r>
              <a:r>
                <a:rPr lang="en-US" sz="1600" b="1" dirty="0">
                  <a:solidFill>
                    <a:srgbClr val="0F172A"/>
                  </a:solidFill>
                </a:rPr>
                <a:t>V2.4 </a:t>
              </a:r>
              <a:r>
                <a:rPr lang="en-US" sz="1600" b="1" dirty="0" err="1">
                  <a:solidFill>
                    <a:srgbClr val="0F172A"/>
                  </a:solidFill>
                </a:rPr>
                <a:t>触发核心板</a:t>
              </a:r>
              <a:r>
                <a:rPr lang="zh-CN" altLang="en-US" sz="1600" dirty="0">
                  <a:solidFill>
                    <a:srgbClr val="0F172A"/>
                  </a:solidFill>
                </a:rPr>
                <a:t>、</a:t>
              </a:r>
              <a:r>
                <a:rPr lang="zh-CN" altLang="en-US" sz="1600" b="1" dirty="0">
                  <a:solidFill>
                    <a:srgbClr val="0F172A"/>
                  </a:solidFill>
                </a:rPr>
                <a:t>触发核心插件子板</a:t>
              </a:r>
              <a:r>
                <a:rPr lang="zh-CN" altLang="en-US" sz="1600" dirty="0">
                  <a:solidFill>
                    <a:srgbClr val="0F172A"/>
                  </a:solidFill>
                </a:rPr>
                <a:t>和</a:t>
              </a:r>
              <a:r>
                <a:rPr lang="en-US" sz="1600" b="1" dirty="0">
                  <a:solidFill>
                    <a:srgbClr val="0F172A"/>
                  </a:solidFill>
                </a:rPr>
                <a:t>新 TROC </a:t>
              </a:r>
              <a:r>
                <a:rPr lang="zh-CN" altLang="en-US" sz="1600" dirty="0">
                  <a:solidFill>
                    <a:srgbClr val="0F172A"/>
                  </a:solidFill>
                </a:rPr>
                <a:t>硬件</a:t>
              </a:r>
              <a:r>
                <a:rPr lang="en-US" sz="1600" dirty="0" err="1">
                  <a:solidFill>
                    <a:srgbClr val="0F172A"/>
                  </a:solidFill>
                </a:rPr>
                <a:t>设计，完成</a:t>
              </a:r>
              <a:r>
                <a:rPr lang="zh-CN" altLang="en-US" sz="1600" dirty="0">
                  <a:solidFill>
                    <a:srgbClr val="0F172A"/>
                  </a:solidFill>
                </a:rPr>
                <a:t>投板和生产，部分已完成测试</a:t>
              </a:r>
              <a:endParaRPr lang="en-US" sz="1600" dirty="0"/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9F994808-6B6D-4B9E-82CE-60AF6655924B}"/>
              </a:ext>
            </a:extLst>
          </p:cNvPr>
          <p:cNvGrpSpPr/>
          <p:nvPr/>
        </p:nvGrpSpPr>
        <p:grpSpPr>
          <a:xfrm>
            <a:off x="-301449" y="4503633"/>
            <a:ext cx="5074563" cy="2157834"/>
            <a:chOff x="-334544" y="4491025"/>
            <a:chExt cx="5074563" cy="2157834"/>
          </a:xfrm>
        </p:grpSpPr>
        <p:sp>
          <p:nvSpPr>
            <p:cNvPr id="43" name="Text 21">
              <a:extLst>
                <a:ext uri="{FF2B5EF4-FFF2-40B4-BE49-F238E27FC236}">
                  <a16:creationId xmlns:a16="http://schemas.microsoft.com/office/drawing/2014/main" id="{CB555036-576E-47BF-8BF7-1736BD856744}"/>
                </a:ext>
              </a:extLst>
            </p:cNvPr>
            <p:cNvSpPr/>
            <p:nvPr/>
          </p:nvSpPr>
          <p:spPr>
            <a:xfrm>
              <a:off x="744129" y="5918384"/>
              <a:ext cx="3940432" cy="7304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0F172A"/>
                  </a:solidFill>
                </a:rPr>
                <a:t>V2.4 </a:t>
              </a:r>
              <a:r>
                <a:rPr lang="zh-CN" altLang="en-US" sz="1400" b="1" dirty="0">
                  <a:solidFill>
                    <a:srgbClr val="0F172A"/>
                  </a:solidFill>
                </a:rPr>
                <a:t>触发核心插件生产完成，完成基本功能测试</a:t>
              </a:r>
              <a:endParaRPr lang="en-US" sz="1400" dirty="0"/>
            </a:p>
          </p:txBody>
        </p:sp>
        <p:pic>
          <p:nvPicPr>
            <p:cNvPr id="81" name="图片 80">
              <a:extLst>
                <a:ext uri="{FF2B5EF4-FFF2-40B4-BE49-F238E27FC236}">
                  <a16:creationId xmlns:a16="http://schemas.microsoft.com/office/drawing/2014/main" id="{1CAC8701-801E-4125-8AF8-D2898715B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4544" y="4491025"/>
              <a:ext cx="5074563" cy="1700582"/>
            </a:xfrm>
            <a:prstGeom prst="rect">
              <a:avLst/>
            </a:prstGeom>
          </p:spPr>
        </p:pic>
      </p:grpSp>
      <p:pic>
        <p:nvPicPr>
          <p:cNvPr id="86" name="图片 85">
            <a:extLst>
              <a:ext uri="{FF2B5EF4-FFF2-40B4-BE49-F238E27FC236}">
                <a16:creationId xmlns:a16="http://schemas.microsoft.com/office/drawing/2014/main" id="{70B37035-6592-4534-B1F2-20034CFF9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984" y="1353149"/>
            <a:ext cx="5232400" cy="1411643"/>
          </a:xfrm>
          <a:prstGeom prst="rect">
            <a:avLst/>
          </a:prstGeom>
        </p:spPr>
      </p:pic>
      <p:pic>
        <p:nvPicPr>
          <p:cNvPr id="92" name="图片 91">
            <a:extLst>
              <a:ext uri="{FF2B5EF4-FFF2-40B4-BE49-F238E27FC236}">
                <a16:creationId xmlns:a16="http://schemas.microsoft.com/office/drawing/2014/main" id="{02C07363-7623-478D-A6CA-09F3F35C3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187" y="2866187"/>
            <a:ext cx="3663714" cy="1120931"/>
          </a:xfrm>
          <a:prstGeom prst="rect">
            <a:avLst/>
          </a:prstGeom>
        </p:spPr>
      </p:pic>
      <p:grpSp>
        <p:nvGrpSpPr>
          <p:cNvPr id="95" name="组合 94">
            <a:extLst>
              <a:ext uri="{FF2B5EF4-FFF2-40B4-BE49-F238E27FC236}">
                <a16:creationId xmlns:a16="http://schemas.microsoft.com/office/drawing/2014/main" id="{E65C720F-2874-4514-9815-58DB7CCB35E6}"/>
              </a:ext>
            </a:extLst>
          </p:cNvPr>
          <p:cNvGrpSpPr/>
          <p:nvPr/>
        </p:nvGrpSpPr>
        <p:grpSpPr>
          <a:xfrm>
            <a:off x="8886840" y="4644417"/>
            <a:ext cx="3600450" cy="1973360"/>
            <a:chOff x="8369657" y="4657170"/>
            <a:chExt cx="3600450" cy="1973360"/>
          </a:xfrm>
        </p:grpSpPr>
        <p:pic>
          <p:nvPicPr>
            <p:cNvPr id="93" name="图片 92">
              <a:extLst>
                <a:ext uri="{FF2B5EF4-FFF2-40B4-BE49-F238E27FC236}">
                  <a16:creationId xmlns:a16="http://schemas.microsoft.com/office/drawing/2014/main" id="{059DA576-42B1-4CE1-960A-47C17E871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548627" y="4682219"/>
              <a:ext cx="1446028" cy="1395930"/>
            </a:xfrm>
            <a:prstGeom prst="rect">
              <a:avLst/>
            </a:prstGeom>
          </p:spPr>
        </p:pic>
        <p:sp>
          <p:nvSpPr>
            <p:cNvPr id="94" name="Text 21">
              <a:extLst>
                <a:ext uri="{FF2B5EF4-FFF2-40B4-BE49-F238E27FC236}">
                  <a16:creationId xmlns:a16="http://schemas.microsoft.com/office/drawing/2014/main" id="{C547B8EE-024A-4AFD-BD94-E0CD7CE5E497}"/>
                </a:ext>
              </a:extLst>
            </p:cNvPr>
            <p:cNvSpPr/>
            <p:nvPr/>
          </p:nvSpPr>
          <p:spPr>
            <a:xfrm>
              <a:off x="8369657" y="5900055"/>
              <a:ext cx="3600450" cy="7304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altLang="zh-CN" sz="1400" b="1" dirty="0">
                  <a:solidFill>
                    <a:srgbClr val="0F172A"/>
                  </a:solidFill>
                </a:rPr>
                <a:t>NEW_TROC_V4</a:t>
              </a:r>
              <a:r>
                <a:rPr lang="zh-CN" altLang="en-US" sz="1400" b="1" dirty="0">
                  <a:solidFill>
                    <a:srgbClr val="0F172A"/>
                  </a:solidFill>
                </a:rPr>
                <a:t>推进生产，后续会进行测试</a:t>
              </a:r>
              <a:endParaRPr lang="en-US" sz="1400" dirty="0"/>
            </a:p>
          </p:txBody>
        </p:sp>
      </p:grpSp>
      <p:pic>
        <p:nvPicPr>
          <p:cNvPr id="96" name="图片 95" descr="图形用户界面&#10;&#10;AI 生成的内容可能不正确。">
            <a:extLst>
              <a:ext uri="{FF2B5EF4-FFF2-40B4-BE49-F238E27FC236}">
                <a16:creationId xmlns:a16="http://schemas.microsoft.com/office/drawing/2014/main" id="{F2140037-C5C8-4F9E-AFE7-974FFA731E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7367" y="2913310"/>
            <a:ext cx="2524633" cy="1073808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28D50643-8A46-4FC9-B1C3-275207F42448}"/>
              </a:ext>
            </a:extLst>
          </p:cNvPr>
          <p:cNvGrpSpPr/>
          <p:nvPr/>
        </p:nvGrpSpPr>
        <p:grpSpPr>
          <a:xfrm>
            <a:off x="4964596" y="4568851"/>
            <a:ext cx="4228401" cy="2072967"/>
            <a:chOff x="5327973" y="4506913"/>
            <a:chExt cx="4228401" cy="2072967"/>
          </a:xfrm>
        </p:grpSpPr>
        <p:pic>
          <p:nvPicPr>
            <p:cNvPr id="97" name="图片 96">
              <a:extLst>
                <a:ext uri="{FF2B5EF4-FFF2-40B4-BE49-F238E27FC236}">
                  <a16:creationId xmlns:a16="http://schemas.microsoft.com/office/drawing/2014/main" id="{574769AD-9703-4933-ADC7-4E1F3A7D2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27973" y="4602348"/>
              <a:ext cx="1190011" cy="14460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D7A8D89-05D4-4C18-9F61-214B7BCE7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802461">
              <a:off x="7767242" y="4648761"/>
              <a:ext cx="1579577" cy="1295881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7E2E252-6C9F-4855-8355-83A1E9CA6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014338">
              <a:off x="6455381" y="4691640"/>
              <a:ext cx="1528530" cy="1238119"/>
            </a:xfrm>
            <a:prstGeom prst="rect">
              <a:avLst/>
            </a:prstGeom>
          </p:spPr>
        </p:pic>
        <p:sp>
          <p:nvSpPr>
            <p:cNvPr id="34" name="Text 21">
              <a:extLst>
                <a:ext uri="{FF2B5EF4-FFF2-40B4-BE49-F238E27FC236}">
                  <a16:creationId xmlns:a16="http://schemas.microsoft.com/office/drawing/2014/main" id="{0B1270AD-5CB3-44A5-A108-183437AD9103}"/>
                </a:ext>
              </a:extLst>
            </p:cNvPr>
            <p:cNvSpPr/>
            <p:nvPr/>
          </p:nvSpPr>
          <p:spPr>
            <a:xfrm>
              <a:off x="5955924" y="5849405"/>
              <a:ext cx="3600450" cy="7304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zh-CN" altLang="en-US" sz="1400" b="1" dirty="0">
                  <a:solidFill>
                    <a:srgbClr val="0F172A"/>
                  </a:solidFill>
                </a:rPr>
                <a:t>触发核心插件子板生产并通过测试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7085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0354D-9FB0-5484-E0DA-C6480E845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>
            <a:extLst>
              <a:ext uri="{FF2B5EF4-FFF2-40B4-BE49-F238E27FC236}">
                <a16:creationId xmlns:a16="http://schemas.microsoft.com/office/drawing/2014/main" id="{E4F74183-C317-1DEA-4F5F-A98881B11F21}"/>
              </a:ext>
            </a:extLst>
          </p:cNvPr>
          <p:cNvSpPr txBox="1"/>
          <p:nvPr/>
        </p:nvSpPr>
        <p:spPr>
          <a:xfrm>
            <a:off x="1957869" y="72805"/>
            <a:ext cx="8541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BESIII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数智化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-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硬件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-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设计与测试总结</a:t>
            </a:r>
          </a:p>
        </p:txBody>
      </p:sp>
      <p:graphicFrame>
        <p:nvGraphicFramePr>
          <p:cNvPr id="6" name="表格 7">
            <a:extLst>
              <a:ext uri="{FF2B5EF4-FFF2-40B4-BE49-F238E27FC236}">
                <a16:creationId xmlns:a16="http://schemas.microsoft.com/office/drawing/2014/main" id="{B6B4FCB5-B04F-486E-B0BE-24B599A6E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142657"/>
              </p:ext>
            </p:extLst>
          </p:nvPr>
        </p:nvGraphicFramePr>
        <p:xfrm>
          <a:off x="1741105" y="719136"/>
          <a:ext cx="8975091" cy="563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145">
                  <a:extLst>
                    <a:ext uri="{9D8B030D-6E8A-4147-A177-3AD203B41FA5}">
                      <a16:colId xmlns:a16="http://schemas.microsoft.com/office/drawing/2014/main" val="3676425066"/>
                    </a:ext>
                  </a:extLst>
                </a:gridCol>
                <a:gridCol w="3464560">
                  <a:extLst>
                    <a:ext uri="{9D8B030D-6E8A-4147-A177-3AD203B41FA5}">
                      <a16:colId xmlns:a16="http://schemas.microsoft.com/office/drawing/2014/main" val="2529448757"/>
                    </a:ext>
                  </a:extLst>
                </a:gridCol>
                <a:gridCol w="1723390">
                  <a:extLst>
                    <a:ext uri="{9D8B030D-6E8A-4147-A177-3AD203B41FA5}">
                      <a16:colId xmlns:a16="http://schemas.microsoft.com/office/drawing/2014/main" val="940259632"/>
                    </a:ext>
                  </a:extLst>
                </a:gridCol>
                <a:gridCol w="2511996">
                  <a:extLst>
                    <a:ext uri="{9D8B030D-6E8A-4147-A177-3AD203B41FA5}">
                      <a16:colId xmlns:a16="http://schemas.microsoft.com/office/drawing/2014/main" val="2796235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测试项目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测试内容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测试结果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备注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711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电源测试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319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对低阻抗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9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上电后输出测试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805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实际负载功率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rgbClr val="FF0000"/>
                          </a:solidFill>
                        </a:rPr>
                        <a:t>IBERT</a:t>
                      </a:r>
                      <a:r>
                        <a:rPr lang="zh-CN" altLang="en-US" sz="1400" dirty="0">
                          <a:solidFill>
                            <a:srgbClr val="FF0000"/>
                          </a:solidFill>
                        </a:rPr>
                        <a:t>可以正常工作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rgbClr val="FF0000"/>
                          </a:solidFill>
                        </a:rPr>
                        <a:t>32</a:t>
                      </a:r>
                      <a:r>
                        <a:rPr lang="zh-CN" altLang="en-US" sz="1400" dirty="0">
                          <a:solidFill>
                            <a:srgbClr val="FF0000"/>
                          </a:solidFill>
                        </a:rPr>
                        <a:t>路</a:t>
                      </a:r>
                      <a:r>
                        <a:rPr lang="en-US" altLang="zh-CN" sz="1400" dirty="0" err="1">
                          <a:solidFill>
                            <a:srgbClr val="FF0000"/>
                          </a:solidFill>
                        </a:rPr>
                        <a:t>ibert</a:t>
                      </a:r>
                      <a:r>
                        <a:rPr lang="zh-CN" altLang="en-US" sz="1400" dirty="0">
                          <a:solidFill>
                            <a:srgbClr val="FF0000"/>
                          </a:solidFill>
                        </a:rPr>
                        <a:t>满载功率评估，电源供给评估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16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时钟</a:t>
                      </a:r>
                      <a:r>
                        <a:rPr lang="en-US" altLang="zh-CN" sz="1400" dirty="0"/>
                        <a:t>(</a:t>
                      </a:r>
                      <a:r>
                        <a:rPr lang="zh-CN" altLang="en-US" sz="1400" dirty="0"/>
                        <a:t>结合</a:t>
                      </a:r>
                      <a:r>
                        <a:rPr lang="en-US" altLang="zh-CN" sz="1400" dirty="0"/>
                        <a:t>IIC)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023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Si5326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/>
                          </a:solidFill>
                        </a:rPr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使用</a:t>
                      </a:r>
                      <a:r>
                        <a:rPr lang="en-US" altLang="zh-CN" sz="1400" dirty="0" err="1"/>
                        <a:t>mgtref</a:t>
                      </a:r>
                      <a:r>
                        <a:rPr lang="zh-CN" altLang="en-US" sz="1400" dirty="0"/>
                        <a:t>完成一个</a:t>
                      </a:r>
                      <a:r>
                        <a:rPr lang="en-US" altLang="zh-CN" sz="1400" dirty="0"/>
                        <a:t>link</a:t>
                      </a:r>
                      <a:r>
                        <a:rPr lang="zh-CN" altLang="en-US" sz="1400" dirty="0"/>
                        <a:t>的测试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481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Si570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044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传输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95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/>
                        <a:t>Ibert</a:t>
                      </a:r>
                      <a:r>
                        <a:rPr lang="zh-CN" altLang="en-US" sz="1400" dirty="0"/>
                        <a:t>（</a:t>
                      </a:r>
                      <a:r>
                        <a:rPr lang="en-US" altLang="zh-CN" sz="1400" dirty="0"/>
                        <a:t>quad126-128</a:t>
                      </a:r>
                      <a:r>
                        <a:rPr lang="zh-CN" altLang="en-US" sz="1400" dirty="0"/>
                        <a:t>、</a:t>
                      </a:r>
                      <a:r>
                        <a:rPr lang="en-US" altLang="zh-CN" sz="1400" dirty="0"/>
                        <a:t>224</a:t>
                      </a:r>
                      <a:r>
                        <a:rPr lang="zh-CN" altLang="en-US" sz="1400" dirty="0"/>
                        <a:t>、</a:t>
                      </a:r>
                      <a:r>
                        <a:rPr lang="en-US" altLang="zh-CN" sz="1400" dirty="0"/>
                        <a:t>225</a:t>
                      </a:r>
                      <a:r>
                        <a:rPr lang="zh-CN" altLang="en-US" sz="1400" dirty="0"/>
                        <a:t>）</a:t>
                      </a:r>
                      <a:r>
                        <a:rPr lang="en-US" altLang="zh-CN" sz="1400" dirty="0"/>
                        <a:t>1.75G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443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/>
                        <a:t>Ibert</a:t>
                      </a:r>
                      <a:r>
                        <a:rPr lang="zh-CN" altLang="en-US" sz="1400" dirty="0"/>
                        <a:t>（</a:t>
                      </a:r>
                      <a:r>
                        <a:rPr lang="en-US" altLang="zh-CN" sz="1400" dirty="0"/>
                        <a:t>quad126-128</a:t>
                      </a:r>
                      <a:r>
                        <a:rPr lang="zh-CN" altLang="en-US" sz="1400" dirty="0"/>
                        <a:t>、</a:t>
                      </a:r>
                      <a:r>
                        <a:rPr lang="en-US" altLang="zh-CN" sz="1400" dirty="0"/>
                        <a:t>224</a:t>
                      </a:r>
                      <a:r>
                        <a:rPr lang="zh-CN" altLang="en-US" sz="1400" dirty="0"/>
                        <a:t>、</a:t>
                      </a:r>
                      <a:r>
                        <a:rPr lang="en-US" altLang="zh-CN" sz="1400" dirty="0"/>
                        <a:t>225</a:t>
                      </a:r>
                      <a:r>
                        <a:rPr lang="zh-CN" altLang="en-US" sz="1400" dirty="0"/>
                        <a:t>）</a:t>
                      </a:r>
                      <a:r>
                        <a:rPr lang="en-US" altLang="zh-CN" sz="1400" dirty="0"/>
                        <a:t>10.00G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886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/>
                        <a:t>Ibert</a:t>
                      </a:r>
                      <a:r>
                        <a:rPr lang="zh-CN" altLang="en-US" sz="1400" dirty="0"/>
                        <a:t>全通道（</a:t>
                      </a:r>
                      <a:r>
                        <a:rPr lang="en-US" altLang="zh-CN" sz="1400" dirty="0"/>
                        <a:t>32 </a:t>
                      </a:r>
                      <a:r>
                        <a:rPr lang="en-US" altLang="zh-CN" sz="1400" dirty="0" err="1"/>
                        <a:t>ch</a:t>
                      </a:r>
                      <a:r>
                        <a:rPr lang="zh-CN" altLang="en-US" sz="1400" dirty="0"/>
                        <a:t>）最高线速率</a:t>
                      </a:r>
                      <a:r>
                        <a:rPr lang="en-US" altLang="zh-CN" sz="1400" dirty="0"/>
                        <a:t>(16G</a:t>
                      </a:r>
                      <a:r>
                        <a:rPr lang="zh-CN" altLang="en-US" sz="1400" dirty="0"/>
                        <a:t>）实际</a:t>
                      </a:r>
                      <a:r>
                        <a:rPr lang="en-US" altLang="zh-CN" sz="1400" dirty="0"/>
                        <a:t>15.625Gbps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/>
                          </a:solidFill>
                        </a:rPr>
                        <a:t>满足需求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226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DRR4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3620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EXAMPLE</a:t>
                      </a:r>
                      <a:r>
                        <a:rPr lang="zh-CN" altLang="en-US" sz="1400" dirty="0"/>
                        <a:t>工程（</a:t>
                      </a:r>
                      <a:r>
                        <a:rPr lang="en-US" altLang="zh-CN" sz="1400" dirty="0"/>
                        <a:t>MIG </a:t>
                      </a:r>
                      <a:r>
                        <a:rPr lang="zh-CN" altLang="en-US" sz="1400" dirty="0"/>
                        <a:t>校正与刻度）</a:t>
                      </a:r>
                      <a:endParaRPr lang="en-US" altLang="zh-C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rgbClr val="FF0000"/>
                          </a:solidFill>
                        </a:rPr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rgbClr val="FF0000"/>
                          </a:solidFill>
                        </a:rPr>
                        <a:t>两片</a:t>
                      </a:r>
                      <a:r>
                        <a:rPr lang="en-US" altLang="zh-CN" sz="1400" dirty="0">
                          <a:solidFill>
                            <a:srgbClr val="FF0000"/>
                          </a:solidFill>
                        </a:rPr>
                        <a:t>DDR</a:t>
                      </a:r>
                      <a:r>
                        <a:rPr lang="zh-CN" altLang="en-US" sz="1400" dirty="0">
                          <a:solidFill>
                            <a:srgbClr val="FF0000"/>
                          </a:solidFill>
                        </a:rPr>
                        <a:t>都可以通过刻度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753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668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0354D-9FB0-5484-E0DA-C6480E845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7">
            <a:extLst>
              <a:ext uri="{FF2B5EF4-FFF2-40B4-BE49-F238E27FC236}">
                <a16:creationId xmlns:a16="http://schemas.microsoft.com/office/drawing/2014/main" id="{B6B4FCB5-B04F-486E-B0BE-24B599A6E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152185"/>
              </p:ext>
            </p:extLst>
          </p:nvPr>
        </p:nvGraphicFramePr>
        <p:xfrm>
          <a:off x="267905" y="845820"/>
          <a:ext cx="8975091" cy="533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5313">
                  <a:extLst>
                    <a:ext uri="{9D8B030D-6E8A-4147-A177-3AD203B41FA5}">
                      <a16:colId xmlns:a16="http://schemas.microsoft.com/office/drawing/2014/main" val="3676425066"/>
                    </a:ext>
                  </a:extLst>
                </a:gridCol>
                <a:gridCol w="3304392">
                  <a:extLst>
                    <a:ext uri="{9D8B030D-6E8A-4147-A177-3AD203B41FA5}">
                      <a16:colId xmlns:a16="http://schemas.microsoft.com/office/drawing/2014/main" val="2529448757"/>
                    </a:ext>
                  </a:extLst>
                </a:gridCol>
                <a:gridCol w="1990090">
                  <a:extLst>
                    <a:ext uri="{9D8B030D-6E8A-4147-A177-3AD203B41FA5}">
                      <a16:colId xmlns:a16="http://schemas.microsoft.com/office/drawing/2014/main" val="940259632"/>
                    </a:ext>
                  </a:extLst>
                </a:gridCol>
                <a:gridCol w="2245296">
                  <a:extLst>
                    <a:ext uri="{9D8B030D-6E8A-4147-A177-3AD203B41FA5}">
                      <a16:colId xmlns:a16="http://schemas.microsoft.com/office/drawing/2014/main" val="2796235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测试项目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测试内容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测试结果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备注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711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FLASH</a:t>
                      </a:r>
                      <a:r>
                        <a:rPr lang="zh-CN" altLang="en-US" sz="1400" dirty="0"/>
                        <a:t>读写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319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X4</a:t>
                      </a:r>
                      <a:r>
                        <a:rPr lang="zh-CN" altLang="en-US" sz="1400" dirty="0"/>
                        <a:t>模式读写上电自加载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9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X8</a:t>
                      </a:r>
                      <a:r>
                        <a:rPr lang="zh-CN" altLang="en-US" sz="1400" dirty="0"/>
                        <a:t>模式读写上电自加载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805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16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FMC</a:t>
                      </a:r>
                      <a:r>
                        <a:rPr lang="zh-CN" altLang="en-US" sz="1400" dirty="0"/>
                        <a:t>接口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023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子板</a:t>
                      </a:r>
                      <a:r>
                        <a:rPr lang="en-US" altLang="zh-CN" sz="1400" dirty="0"/>
                        <a:t>1</a:t>
                      </a:r>
                      <a:r>
                        <a:rPr lang="zh-CN" altLang="en-US" sz="1400" dirty="0"/>
                        <a:t>外部输入时钟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481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子板</a:t>
                      </a:r>
                      <a:r>
                        <a:rPr lang="en-US" altLang="zh-CN" sz="1400" dirty="0"/>
                        <a:t>2</a:t>
                      </a:r>
                      <a:r>
                        <a:rPr lang="zh-CN" altLang="en-US" sz="1400" dirty="0"/>
                        <a:t>外部输入信号与时钟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rgbClr val="FF0000"/>
                          </a:solidFill>
                        </a:rPr>
                        <a:t>子板制作已经完成，通过测试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rgbClr val="FF0000"/>
                          </a:solidFill>
                        </a:rPr>
                        <a:t>全部输出的子板差分信号都参与测试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044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VME</a:t>
                      </a:r>
                      <a:r>
                        <a:rPr lang="zh-CN" altLang="en-US" sz="1400" dirty="0"/>
                        <a:t>接口测试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95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VME</a:t>
                      </a:r>
                      <a:r>
                        <a:rPr lang="zh-CN" altLang="en-US" sz="1400" dirty="0"/>
                        <a:t>接口读写（</a:t>
                      </a:r>
                      <a:r>
                        <a:rPr lang="en-US" altLang="zh-CN" sz="1400" dirty="0"/>
                        <a:t>3-4</a:t>
                      </a:r>
                      <a:r>
                        <a:rPr lang="zh-CN" altLang="en-US" sz="1400" dirty="0"/>
                        <a:t>个双向寄存器）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443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自定义背板测试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538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网口测试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226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/>
                        <a:t>phy</a:t>
                      </a:r>
                      <a:r>
                        <a:rPr lang="zh-CN" altLang="en-US" sz="1400" dirty="0"/>
                        <a:t>芯片</a:t>
                      </a:r>
                      <a:r>
                        <a:rPr lang="en-US" altLang="zh-CN" sz="1400" dirty="0"/>
                        <a:t>+rj45</a:t>
                      </a:r>
                      <a:r>
                        <a:rPr lang="zh-CN" altLang="en-US" sz="1400" dirty="0"/>
                        <a:t>（</a:t>
                      </a:r>
                      <a:r>
                        <a:rPr lang="en-US" altLang="zh-CN" sz="1400" dirty="0" err="1"/>
                        <a:t>Sitcp</a:t>
                      </a:r>
                      <a:r>
                        <a:rPr lang="zh-CN" altLang="en-US" sz="1400" dirty="0"/>
                        <a:t>千兆）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更换</a:t>
                      </a:r>
                      <a:r>
                        <a:rPr lang="en-US" altLang="zh-CN" sz="1400" dirty="0"/>
                        <a:t>RX</a:t>
                      </a:r>
                      <a:r>
                        <a:rPr lang="zh-CN" altLang="en-US" sz="1400" dirty="0"/>
                        <a:t>端输出时钟</a:t>
                      </a:r>
                      <a:r>
                        <a:rPr lang="en-US" altLang="zh-CN" sz="1400" dirty="0"/>
                        <a:t>port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3620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万兆</a:t>
                      </a:r>
                      <a:r>
                        <a:rPr lang="en-US" altLang="zh-CN" sz="1400" dirty="0" err="1"/>
                        <a:t>sitcp</a:t>
                      </a:r>
                      <a:endParaRPr lang="en-US" altLang="zh-C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753534"/>
                  </a:ext>
                </a:extLst>
              </a:tr>
            </a:tbl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56067237-0EF8-443A-9411-6241F440A052}"/>
              </a:ext>
            </a:extLst>
          </p:cNvPr>
          <p:cNvSpPr txBox="1"/>
          <p:nvPr/>
        </p:nvSpPr>
        <p:spPr>
          <a:xfrm>
            <a:off x="1957869" y="72805"/>
            <a:ext cx="8541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BESIII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数智化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-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硬件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-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设计与测试总结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5770C56-E09E-4594-84C1-7783868B9ABE}"/>
              </a:ext>
            </a:extLst>
          </p:cNvPr>
          <p:cNvSpPr txBox="1"/>
          <p:nvPr/>
        </p:nvSpPr>
        <p:spPr>
          <a:xfrm>
            <a:off x="9353550" y="4049444"/>
            <a:ext cx="2838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触发核心插件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V2.4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硬件设计都已经测试并归纳完毕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!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572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26064-8B2E-3024-2DE6-409090F07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" name="组合 439">
            <a:extLst>
              <a:ext uri="{FF2B5EF4-FFF2-40B4-BE49-F238E27FC236}">
                <a16:creationId xmlns:a16="http://schemas.microsoft.com/office/drawing/2014/main" id="{672169D7-2B75-4973-BA9C-8854E486AB23}"/>
              </a:ext>
            </a:extLst>
          </p:cNvPr>
          <p:cNvGrpSpPr/>
          <p:nvPr/>
        </p:nvGrpSpPr>
        <p:grpSpPr>
          <a:xfrm>
            <a:off x="4361614" y="3287982"/>
            <a:ext cx="7596274" cy="3100406"/>
            <a:chOff x="4463545" y="3373957"/>
            <a:chExt cx="7596274" cy="3100406"/>
          </a:xfrm>
        </p:grpSpPr>
        <p:sp>
          <p:nvSpPr>
            <p:cNvPr id="222" name="任意多边形: 形状 221">
              <a:extLst>
                <a:ext uri="{FF2B5EF4-FFF2-40B4-BE49-F238E27FC236}">
                  <a16:creationId xmlns:a16="http://schemas.microsoft.com/office/drawing/2014/main" id="{3B3478C8-0783-4357-A68D-C375C2685AB3}"/>
                </a:ext>
              </a:extLst>
            </p:cNvPr>
            <p:cNvSpPr/>
            <p:nvPr/>
          </p:nvSpPr>
          <p:spPr>
            <a:xfrm>
              <a:off x="4463545" y="3373957"/>
              <a:ext cx="7312025" cy="3100406"/>
            </a:xfrm>
            <a:custGeom>
              <a:avLst/>
              <a:gdLst>
                <a:gd name="connsiteX0" fmla="*/ 0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FFFF"/>
            </a:solidFill>
            <a:ln w="38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grpSp>
          <p:nvGrpSpPr>
            <p:cNvPr id="439" name="组合 438">
              <a:extLst>
                <a:ext uri="{FF2B5EF4-FFF2-40B4-BE49-F238E27FC236}">
                  <a16:creationId xmlns:a16="http://schemas.microsoft.com/office/drawing/2014/main" id="{BF3D915F-0A2D-48A3-9F1D-042E573B730D}"/>
                </a:ext>
              </a:extLst>
            </p:cNvPr>
            <p:cNvGrpSpPr/>
            <p:nvPr/>
          </p:nvGrpSpPr>
          <p:grpSpPr>
            <a:xfrm>
              <a:off x="4564874" y="3462927"/>
              <a:ext cx="7494945" cy="2773382"/>
              <a:chOff x="4564874" y="3462927"/>
              <a:chExt cx="7494945" cy="2773382"/>
            </a:xfrm>
          </p:grpSpPr>
          <p:sp>
            <p:nvSpPr>
              <p:cNvPr id="223" name="文本框 222">
                <a:extLst>
                  <a:ext uri="{FF2B5EF4-FFF2-40B4-BE49-F238E27FC236}">
                    <a16:creationId xmlns:a16="http://schemas.microsoft.com/office/drawing/2014/main" id="{E0DC6EBB-642B-429C-B099-0DE75F904074}"/>
                  </a:ext>
                </a:extLst>
              </p:cNvPr>
              <p:cNvSpPr txBox="1"/>
              <p:nvPr/>
            </p:nvSpPr>
            <p:spPr>
              <a:xfrm>
                <a:off x="5282437" y="3462927"/>
                <a:ext cx="6184739" cy="36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Arial"/>
                    <a:rtl val="0"/>
                  </a:rPr>
                  <a:t>MDC 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S Gothic"/>
                    <a:rtl val="0"/>
                  </a:rPr>
                  <a:t>全数据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icrosoft JhengHei"/>
                    <a:rtl val="0"/>
                  </a:rPr>
                  <a:t>读出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S Gothic"/>
                    <a:rtl val="0"/>
                  </a:rPr>
                  <a:t>：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icrosoft JhengHei"/>
                    <a:rtl val="0"/>
                  </a:rPr>
                  <a:t>结构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Arial"/>
                    <a:rtl val="0"/>
                  </a:rPr>
                  <a:t>—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S Gothic"/>
                    <a:rtl val="0"/>
                  </a:rPr>
                  <a:t>触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icrosoft JhengHei"/>
                    <a:rtl val="0"/>
                  </a:rPr>
                  <a:t>发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Arial"/>
                    <a:rtl val="0"/>
                  </a:rPr>
                  <a:t>—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icrosoft JhengHei"/>
                    <a:rtl val="0"/>
                  </a:rPr>
                  <a:t>帧字段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Arial"/>
                    <a:rtl val="0"/>
                  </a:rPr>
                  <a:t> Mapping 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S Gothic"/>
                    <a:rtl val="0"/>
                  </a:rPr>
                  <a:t>关系</a:t>
                </a:r>
                <a:r>
                  <a:rPr lang="zh-CN" altLang="en-US" sz="174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icrosoft JhengHei"/>
                    <a:rtl val="0"/>
                  </a:rPr>
                  <a:t>图</a:t>
                </a:r>
              </a:p>
            </p:txBody>
          </p:sp>
          <p:sp>
            <p:nvSpPr>
              <p:cNvPr id="225" name="任意多边形: 形状 224">
                <a:extLst>
                  <a:ext uri="{FF2B5EF4-FFF2-40B4-BE49-F238E27FC236}">
                    <a16:creationId xmlns:a16="http://schemas.microsoft.com/office/drawing/2014/main" id="{23B0C2CE-23F3-455F-9634-139F1DC80742}"/>
                  </a:ext>
                </a:extLst>
              </p:cNvPr>
              <p:cNvSpPr/>
              <p:nvPr/>
            </p:nvSpPr>
            <p:spPr>
              <a:xfrm>
                <a:off x="4598426" y="3819897"/>
                <a:ext cx="2218760" cy="2416412"/>
              </a:xfrm>
              <a:custGeom>
                <a:avLst/>
                <a:gdLst>
                  <a:gd name="connsiteX0" fmla="*/ 3436620 w 3543300"/>
                  <a:gd name="connsiteY0" fmla="*/ 0 h 4991100"/>
                  <a:gd name="connsiteX1" fmla="*/ 3543300 w 3543300"/>
                  <a:gd name="connsiteY1" fmla="*/ 106680 h 4991100"/>
                  <a:gd name="connsiteX2" fmla="*/ 3543300 w 3543300"/>
                  <a:gd name="connsiteY2" fmla="*/ 4884420 h 4991100"/>
                  <a:gd name="connsiteX3" fmla="*/ 3436620 w 3543300"/>
                  <a:gd name="connsiteY3" fmla="*/ 4991100 h 4991100"/>
                  <a:gd name="connsiteX4" fmla="*/ 106680 w 3543300"/>
                  <a:gd name="connsiteY4" fmla="*/ 4991100 h 4991100"/>
                  <a:gd name="connsiteX5" fmla="*/ 0 w 3543300"/>
                  <a:gd name="connsiteY5" fmla="*/ 4884420 h 4991100"/>
                  <a:gd name="connsiteX6" fmla="*/ 0 w 3543300"/>
                  <a:gd name="connsiteY6" fmla="*/ 106680 h 4991100"/>
                  <a:gd name="connsiteX7" fmla="*/ 106680 w 3543300"/>
                  <a:gd name="connsiteY7" fmla="*/ 0 h 499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43300" h="4991100">
                    <a:moveTo>
                      <a:pt x="3436620" y="0"/>
                    </a:moveTo>
                    <a:cubicBezTo>
                      <a:pt x="3495538" y="0"/>
                      <a:pt x="3543300" y="47762"/>
                      <a:pt x="3543300" y="106680"/>
                    </a:cubicBezTo>
                    <a:lnTo>
                      <a:pt x="3543300" y="4884420"/>
                    </a:lnTo>
                    <a:cubicBezTo>
                      <a:pt x="3543300" y="4943338"/>
                      <a:pt x="3495538" y="4991100"/>
                      <a:pt x="3436620" y="4991100"/>
                    </a:cubicBezTo>
                    <a:lnTo>
                      <a:pt x="106680" y="4991100"/>
                    </a:lnTo>
                    <a:cubicBezTo>
                      <a:pt x="47762" y="4991100"/>
                      <a:pt x="0" y="4943338"/>
                      <a:pt x="0" y="4884420"/>
                    </a:cubicBezTo>
                    <a:lnTo>
                      <a:pt x="0" y="106680"/>
                    </a:lnTo>
                    <a:cubicBezTo>
                      <a:pt x="0" y="47762"/>
                      <a:pt x="47762" y="0"/>
                      <a:pt x="106680" y="0"/>
                    </a:cubicBezTo>
                    <a:close/>
                  </a:path>
                </a:pathLst>
              </a:custGeom>
              <a:solidFill>
                <a:srgbClr val="FAFCFF"/>
              </a:solidFill>
              <a:ln w="1143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26" name="任意多边形: 形状 225">
                <a:extLst>
                  <a:ext uri="{FF2B5EF4-FFF2-40B4-BE49-F238E27FC236}">
                    <a16:creationId xmlns:a16="http://schemas.microsoft.com/office/drawing/2014/main" id="{7B802912-D9CC-45AD-9F95-FFCDD39BC325}"/>
                  </a:ext>
                </a:extLst>
              </p:cNvPr>
              <p:cNvSpPr/>
              <p:nvPr/>
            </p:nvSpPr>
            <p:spPr>
              <a:xfrm>
                <a:off x="6908585" y="3819897"/>
                <a:ext cx="2376408" cy="2416412"/>
              </a:xfrm>
              <a:custGeom>
                <a:avLst/>
                <a:gdLst>
                  <a:gd name="connsiteX0" fmla="*/ 3855720 w 3962400"/>
                  <a:gd name="connsiteY0" fmla="*/ 0 h 4991100"/>
                  <a:gd name="connsiteX1" fmla="*/ 3962400 w 3962400"/>
                  <a:gd name="connsiteY1" fmla="*/ 106680 h 4991100"/>
                  <a:gd name="connsiteX2" fmla="*/ 3962400 w 3962400"/>
                  <a:gd name="connsiteY2" fmla="*/ 4884420 h 4991100"/>
                  <a:gd name="connsiteX3" fmla="*/ 3855720 w 3962400"/>
                  <a:gd name="connsiteY3" fmla="*/ 4991100 h 4991100"/>
                  <a:gd name="connsiteX4" fmla="*/ 106680 w 3962400"/>
                  <a:gd name="connsiteY4" fmla="*/ 4991100 h 4991100"/>
                  <a:gd name="connsiteX5" fmla="*/ 0 w 3962400"/>
                  <a:gd name="connsiteY5" fmla="*/ 4884420 h 4991100"/>
                  <a:gd name="connsiteX6" fmla="*/ 0 w 3962400"/>
                  <a:gd name="connsiteY6" fmla="*/ 106680 h 4991100"/>
                  <a:gd name="connsiteX7" fmla="*/ 106680 w 3962400"/>
                  <a:gd name="connsiteY7" fmla="*/ 0 h 499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62400" h="4991100">
                    <a:moveTo>
                      <a:pt x="3855720" y="0"/>
                    </a:moveTo>
                    <a:cubicBezTo>
                      <a:pt x="3914637" y="0"/>
                      <a:pt x="3962400" y="47762"/>
                      <a:pt x="3962400" y="106680"/>
                    </a:cubicBezTo>
                    <a:lnTo>
                      <a:pt x="3962400" y="4884420"/>
                    </a:lnTo>
                    <a:cubicBezTo>
                      <a:pt x="3962400" y="4943338"/>
                      <a:pt x="3914637" y="4991100"/>
                      <a:pt x="3855720" y="4991100"/>
                    </a:cubicBezTo>
                    <a:lnTo>
                      <a:pt x="106680" y="4991100"/>
                    </a:lnTo>
                    <a:cubicBezTo>
                      <a:pt x="47762" y="4991100"/>
                      <a:pt x="0" y="4943338"/>
                      <a:pt x="0" y="4884420"/>
                    </a:cubicBezTo>
                    <a:lnTo>
                      <a:pt x="0" y="106680"/>
                    </a:lnTo>
                    <a:cubicBezTo>
                      <a:pt x="0" y="47762"/>
                      <a:pt x="47762" y="0"/>
                      <a:pt x="106680" y="0"/>
                    </a:cubicBezTo>
                    <a:close/>
                  </a:path>
                </a:pathLst>
              </a:custGeom>
              <a:solidFill>
                <a:srgbClr val="FAFCFF"/>
              </a:solidFill>
              <a:ln w="1143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/>
              </a:p>
            </p:txBody>
          </p:sp>
          <p:sp>
            <p:nvSpPr>
              <p:cNvPr id="227" name="任意多边形: 形状 226">
                <a:extLst>
                  <a:ext uri="{FF2B5EF4-FFF2-40B4-BE49-F238E27FC236}">
                    <a16:creationId xmlns:a16="http://schemas.microsoft.com/office/drawing/2014/main" id="{001A1351-41B3-4329-BD68-65B4F215D3F2}"/>
                  </a:ext>
                </a:extLst>
              </p:cNvPr>
              <p:cNvSpPr/>
              <p:nvPr/>
            </p:nvSpPr>
            <p:spPr>
              <a:xfrm>
                <a:off x="9376393" y="3815190"/>
                <a:ext cx="2422107" cy="2416412"/>
              </a:xfrm>
              <a:custGeom>
                <a:avLst/>
                <a:gdLst>
                  <a:gd name="connsiteX0" fmla="*/ 3665220 w 3771900"/>
                  <a:gd name="connsiteY0" fmla="*/ 0 h 4991100"/>
                  <a:gd name="connsiteX1" fmla="*/ 3771900 w 3771900"/>
                  <a:gd name="connsiteY1" fmla="*/ 106680 h 4991100"/>
                  <a:gd name="connsiteX2" fmla="*/ 3771900 w 3771900"/>
                  <a:gd name="connsiteY2" fmla="*/ 4884420 h 4991100"/>
                  <a:gd name="connsiteX3" fmla="*/ 3665220 w 3771900"/>
                  <a:gd name="connsiteY3" fmla="*/ 4991100 h 4991100"/>
                  <a:gd name="connsiteX4" fmla="*/ 106680 w 3771900"/>
                  <a:gd name="connsiteY4" fmla="*/ 4991100 h 4991100"/>
                  <a:gd name="connsiteX5" fmla="*/ 0 w 3771900"/>
                  <a:gd name="connsiteY5" fmla="*/ 4884420 h 4991100"/>
                  <a:gd name="connsiteX6" fmla="*/ 0 w 3771900"/>
                  <a:gd name="connsiteY6" fmla="*/ 106680 h 4991100"/>
                  <a:gd name="connsiteX7" fmla="*/ 106680 w 3771900"/>
                  <a:gd name="connsiteY7" fmla="*/ 0 h 499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71900" h="4991100">
                    <a:moveTo>
                      <a:pt x="3665220" y="0"/>
                    </a:moveTo>
                    <a:cubicBezTo>
                      <a:pt x="3724137" y="0"/>
                      <a:pt x="3771900" y="47762"/>
                      <a:pt x="3771900" y="106680"/>
                    </a:cubicBezTo>
                    <a:lnTo>
                      <a:pt x="3771900" y="4884420"/>
                    </a:lnTo>
                    <a:cubicBezTo>
                      <a:pt x="3771900" y="4943338"/>
                      <a:pt x="3724137" y="4991100"/>
                      <a:pt x="3665220" y="4991100"/>
                    </a:cubicBezTo>
                    <a:lnTo>
                      <a:pt x="106680" y="4991100"/>
                    </a:lnTo>
                    <a:cubicBezTo>
                      <a:pt x="47763" y="4991100"/>
                      <a:pt x="0" y="4943338"/>
                      <a:pt x="0" y="4884420"/>
                    </a:cubicBezTo>
                    <a:lnTo>
                      <a:pt x="0" y="106680"/>
                    </a:lnTo>
                    <a:cubicBezTo>
                      <a:pt x="0" y="47762"/>
                      <a:pt x="47763" y="0"/>
                      <a:pt x="106680" y="0"/>
                    </a:cubicBezTo>
                    <a:close/>
                  </a:path>
                </a:pathLst>
              </a:custGeom>
              <a:solidFill>
                <a:srgbClr val="FAFCFF"/>
              </a:solidFill>
              <a:ln w="1143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/>
              </a:p>
            </p:txBody>
          </p:sp>
          <p:sp>
            <p:nvSpPr>
              <p:cNvPr id="228" name="文本框 227">
                <a:extLst>
                  <a:ext uri="{FF2B5EF4-FFF2-40B4-BE49-F238E27FC236}">
                    <a16:creationId xmlns:a16="http://schemas.microsoft.com/office/drawing/2014/main" id="{09FE3DBE-02CB-40CE-82A2-8CFAD7FF51D9}"/>
                  </a:ext>
                </a:extLst>
              </p:cNvPr>
              <p:cNvSpPr txBox="1"/>
              <p:nvPr/>
            </p:nvSpPr>
            <p:spPr>
              <a:xfrm>
                <a:off x="4564874" y="3846511"/>
                <a:ext cx="246425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90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Cambria Math"/>
                    <a:rtl val="0"/>
                  </a:rPr>
                  <a:t>①</a:t>
                </a:r>
                <a:r>
                  <a:rPr lang="zh-CN" altLang="en-US" sz="90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Arial"/>
                    <a:rtl val="0"/>
                  </a:rPr>
                  <a:t> MDC 结构</a:t>
                </a:r>
                <a:r>
                  <a:rPr lang="zh-CN" altLang="en-US" sz="90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S Gothic"/>
                    <a:rtl val="0"/>
                  </a:rPr>
                  <a:t>（</a:t>
                </a:r>
                <a:r>
                  <a:rPr lang="zh-CN" altLang="en-US" sz="90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Arial"/>
                    <a:rtl val="0"/>
                  </a:rPr>
                  <a:t>43</a:t>
                </a:r>
                <a:r>
                  <a:rPr lang="zh-CN" altLang="en-US" sz="90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icrosoft JhengHei"/>
                    <a:rtl val="0"/>
                  </a:rPr>
                  <a:t>层</a:t>
                </a:r>
                <a:r>
                  <a:rPr lang="zh-CN" altLang="en-US" sz="90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Arial"/>
                    <a:rtl val="0"/>
                  </a:rPr>
                  <a:t> / 11</a:t>
                </a:r>
                <a:r>
                  <a:rPr lang="zh-CN" altLang="en-US" sz="90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S Gothic"/>
                    <a:rtl val="0"/>
                  </a:rPr>
                  <a:t>个</a:t>
                </a:r>
                <a:r>
                  <a:rPr lang="zh-CN" altLang="en-US" sz="90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Arial"/>
                    <a:rtl val="0"/>
                  </a:rPr>
                  <a:t> Superlayer</a:t>
                </a:r>
                <a:r>
                  <a:rPr lang="zh-CN" altLang="en-US" sz="900" b="1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S Gothic"/>
                    <a:rtl val="0"/>
                  </a:rPr>
                  <a:t>）</a:t>
                </a:r>
              </a:p>
            </p:txBody>
          </p:sp>
          <p:sp>
            <p:nvSpPr>
              <p:cNvPr id="229" name="文本框 228">
                <a:extLst>
                  <a:ext uri="{FF2B5EF4-FFF2-40B4-BE49-F238E27FC236}">
                    <a16:creationId xmlns:a16="http://schemas.microsoft.com/office/drawing/2014/main" id="{D9B3819E-EA10-4393-A46D-C420013F521D}"/>
                  </a:ext>
                </a:extLst>
              </p:cNvPr>
              <p:cNvSpPr txBox="1"/>
              <p:nvPr/>
            </p:nvSpPr>
            <p:spPr>
              <a:xfrm>
                <a:off x="7052822" y="3823963"/>
                <a:ext cx="2323571" cy="249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900" b="1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Cambria Math"/>
                    <a:rtl val="0"/>
                  </a:rPr>
                  <a:t>②</a:t>
                </a:r>
                <a:r>
                  <a:rPr lang="zh-CN" altLang="en-US" sz="1020" b="1" spc="0" baseline="0" dirty="0">
                    <a:solidFill>
                      <a:srgbClr val="1B3A60"/>
                    </a:solidFill>
                    <a:latin typeface="Arial"/>
                    <a:cs typeface="Arial"/>
                    <a:sym typeface="Arial"/>
                    <a:rtl val="0"/>
                  </a:rPr>
                  <a:t> </a:t>
                </a:r>
                <a:r>
                  <a:rPr lang="zh-CN" altLang="en-US" sz="900" b="1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S Gothic"/>
                    <a:rtl val="0"/>
                  </a:rPr>
                  <a:t>当前触发使用层 </a:t>
                </a:r>
                <a:r>
                  <a:rPr lang="zh-CN" altLang="en-US" sz="900" b="1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Arial"/>
                    <a:rtl val="0"/>
                  </a:rPr>
                  <a:t>→ v1 帧</a:t>
                </a:r>
                <a:r>
                  <a:rPr lang="zh-CN" altLang="en-US" sz="900" b="1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S Gothic"/>
                    <a:rtl val="0"/>
                  </a:rPr>
                  <a:t>字段映射</a:t>
                </a:r>
              </a:p>
            </p:txBody>
          </p:sp>
          <p:sp>
            <p:nvSpPr>
              <p:cNvPr id="231" name="任意多边形: 形状 230">
                <a:extLst>
                  <a:ext uri="{FF2B5EF4-FFF2-40B4-BE49-F238E27FC236}">
                    <a16:creationId xmlns:a16="http://schemas.microsoft.com/office/drawing/2014/main" id="{C4103403-C5E6-4C36-8C12-16E3AC8D3365}"/>
                  </a:ext>
                </a:extLst>
              </p:cNvPr>
              <p:cNvSpPr/>
              <p:nvPr/>
            </p:nvSpPr>
            <p:spPr>
              <a:xfrm>
                <a:off x="4806378" y="4083844"/>
                <a:ext cx="1690906" cy="157200"/>
              </a:xfrm>
              <a:custGeom>
                <a:avLst/>
                <a:gdLst>
                  <a:gd name="connsiteX0" fmla="*/ 2750820 w 2819400"/>
                  <a:gd name="connsiteY0" fmla="*/ 0 h 342900"/>
                  <a:gd name="connsiteX1" fmla="*/ 2819400 w 2819400"/>
                  <a:gd name="connsiteY1" fmla="*/ 68580 h 342900"/>
                  <a:gd name="connsiteX2" fmla="*/ 2819400 w 2819400"/>
                  <a:gd name="connsiteY2" fmla="*/ 274320 h 342900"/>
                  <a:gd name="connsiteX3" fmla="*/ 2750820 w 2819400"/>
                  <a:gd name="connsiteY3" fmla="*/ 342900 h 342900"/>
                  <a:gd name="connsiteX4" fmla="*/ 68580 w 2819400"/>
                  <a:gd name="connsiteY4" fmla="*/ 342900 h 342900"/>
                  <a:gd name="connsiteX5" fmla="*/ 0 w 2819400"/>
                  <a:gd name="connsiteY5" fmla="*/ 274320 h 342900"/>
                  <a:gd name="connsiteX6" fmla="*/ 0 w 2819400"/>
                  <a:gd name="connsiteY6" fmla="*/ 68580 h 342900"/>
                  <a:gd name="connsiteX7" fmla="*/ 68580 w 2819400"/>
                  <a:gd name="connsiteY7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3429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274320"/>
                    </a:lnTo>
                    <a:cubicBezTo>
                      <a:pt x="2819400" y="312196"/>
                      <a:pt x="2788696" y="342900"/>
                      <a:pt x="2750820" y="342900"/>
                    </a:cubicBezTo>
                    <a:lnTo>
                      <a:pt x="68580" y="342900"/>
                    </a:lnTo>
                    <a:cubicBezTo>
                      <a:pt x="30704" y="342900"/>
                      <a:pt x="0" y="312196"/>
                      <a:pt x="0" y="2743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EBEFF4"/>
              </a:solidFill>
              <a:ln w="1143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2" name="文本框 231">
                <a:extLst>
                  <a:ext uri="{FF2B5EF4-FFF2-40B4-BE49-F238E27FC236}">
                    <a16:creationId xmlns:a16="http://schemas.microsoft.com/office/drawing/2014/main" id="{241D422E-D25C-42FB-AAF3-CD05357C5225}"/>
                  </a:ext>
                </a:extLst>
              </p:cNvPr>
              <p:cNvSpPr txBox="1"/>
              <p:nvPr/>
            </p:nvSpPr>
            <p:spPr>
              <a:xfrm>
                <a:off x="4808663" y="4062484"/>
                <a:ext cx="393022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SL1</a:t>
                </a:r>
              </a:p>
            </p:txBody>
          </p:sp>
          <p:sp>
            <p:nvSpPr>
              <p:cNvPr id="233" name="文本框 232">
                <a:extLst>
                  <a:ext uri="{FF2B5EF4-FFF2-40B4-BE49-F238E27FC236}">
                    <a16:creationId xmlns:a16="http://schemas.microsoft.com/office/drawing/2014/main" id="{56746AB3-73B1-4CC6-B1F8-DD54290B0DBC}"/>
                  </a:ext>
                </a:extLst>
              </p:cNvPr>
              <p:cNvSpPr txBox="1"/>
              <p:nvPr/>
            </p:nvSpPr>
            <p:spPr>
              <a:xfrm>
                <a:off x="5082863" y="4063063"/>
                <a:ext cx="530801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L1–L4</a:t>
                </a:r>
              </a:p>
            </p:txBody>
          </p:sp>
          <p:sp>
            <p:nvSpPr>
              <p:cNvPr id="234" name="文本框 233">
                <a:extLst>
                  <a:ext uri="{FF2B5EF4-FFF2-40B4-BE49-F238E27FC236}">
                    <a16:creationId xmlns:a16="http://schemas.microsoft.com/office/drawing/2014/main" id="{C94A7C04-154D-4D67-A1B3-15A89C63AE84}"/>
                  </a:ext>
                </a:extLst>
              </p:cNvPr>
              <p:cNvSpPr txBox="1"/>
              <p:nvPr/>
            </p:nvSpPr>
            <p:spPr>
              <a:xfrm>
                <a:off x="5574141" y="4060840"/>
                <a:ext cx="490026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Stereo</a:t>
                </a:r>
              </a:p>
            </p:txBody>
          </p:sp>
          <p:sp>
            <p:nvSpPr>
              <p:cNvPr id="235" name="文本框 234">
                <a:extLst>
                  <a:ext uri="{FF2B5EF4-FFF2-40B4-BE49-F238E27FC236}">
                    <a16:creationId xmlns:a16="http://schemas.microsoft.com/office/drawing/2014/main" id="{8D55733A-248B-4B06-A42D-C37BE33313DE}"/>
                  </a:ext>
                </a:extLst>
              </p:cNvPr>
              <p:cNvSpPr txBox="1"/>
              <p:nvPr/>
            </p:nvSpPr>
            <p:spPr>
              <a:xfrm>
                <a:off x="5916891" y="4071553"/>
                <a:ext cx="77233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60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inner section</a:t>
                </a:r>
              </a:p>
            </p:txBody>
          </p:sp>
          <p:sp>
            <p:nvSpPr>
              <p:cNvPr id="236" name="任意多边形: 形状 235">
                <a:extLst>
                  <a:ext uri="{FF2B5EF4-FFF2-40B4-BE49-F238E27FC236}">
                    <a16:creationId xmlns:a16="http://schemas.microsoft.com/office/drawing/2014/main" id="{133A7E03-34B2-4C51-8F5E-B42A7D37976B}"/>
                  </a:ext>
                </a:extLst>
              </p:cNvPr>
              <p:cNvSpPr/>
              <p:nvPr/>
            </p:nvSpPr>
            <p:spPr>
              <a:xfrm>
                <a:off x="4806378" y="4265497"/>
                <a:ext cx="1690906" cy="157200"/>
              </a:xfrm>
              <a:custGeom>
                <a:avLst/>
                <a:gdLst>
                  <a:gd name="connsiteX0" fmla="*/ 2750820 w 2819400"/>
                  <a:gd name="connsiteY0" fmla="*/ 0 h 342900"/>
                  <a:gd name="connsiteX1" fmla="*/ 2819400 w 2819400"/>
                  <a:gd name="connsiteY1" fmla="*/ 68580 h 342900"/>
                  <a:gd name="connsiteX2" fmla="*/ 2819400 w 2819400"/>
                  <a:gd name="connsiteY2" fmla="*/ 274320 h 342900"/>
                  <a:gd name="connsiteX3" fmla="*/ 2750820 w 2819400"/>
                  <a:gd name="connsiteY3" fmla="*/ 342900 h 342900"/>
                  <a:gd name="connsiteX4" fmla="*/ 68580 w 2819400"/>
                  <a:gd name="connsiteY4" fmla="*/ 342900 h 342900"/>
                  <a:gd name="connsiteX5" fmla="*/ 0 w 2819400"/>
                  <a:gd name="connsiteY5" fmla="*/ 274320 h 342900"/>
                  <a:gd name="connsiteX6" fmla="*/ 0 w 2819400"/>
                  <a:gd name="connsiteY6" fmla="*/ 68580 h 342900"/>
                  <a:gd name="connsiteX7" fmla="*/ 68580 w 2819400"/>
                  <a:gd name="connsiteY7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3429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274320"/>
                    </a:lnTo>
                    <a:cubicBezTo>
                      <a:pt x="2819400" y="312196"/>
                      <a:pt x="2788696" y="342900"/>
                      <a:pt x="2750820" y="342900"/>
                    </a:cubicBezTo>
                    <a:lnTo>
                      <a:pt x="68580" y="342900"/>
                    </a:lnTo>
                    <a:cubicBezTo>
                      <a:pt x="30704" y="342900"/>
                      <a:pt x="0" y="312196"/>
                      <a:pt x="0" y="2743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EBEFF4"/>
              </a:solidFill>
              <a:ln w="1143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7" name="文本框 236">
                <a:extLst>
                  <a:ext uri="{FF2B5EF4-FFF2-40B4-BE49-F238E27FC236}">
                    <a16:creationId xmlns:a16="http://schemas.microsoft.com/office/drawing/2014/main" id="{DA719DFF-0480-4BC2-A274-7AB7032B433F}"/>
                  </a:ext>
                </a:extLst>
              </p:cNvPr>
              <p:cNvSpPr txBox="1"/>
              <p:nvPr/>
            </p:nvSpPr>
            <p:spPr>
              <a:xfrm>
                <a:off x="4808663" y="4244960"/>
                <a:ext cx="443681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SL2</a:t>
                </a:r>
              </a:p>
            </p:txBody>
          </p:sp>
          <p:sp>
            <p:nvSpPr>
              <p:cNvPr id="238" name="文本框 237">
                <a:extLst>
                  <a:ext uri="{FF2B5EF4-FFF2-40B4-BE49-F238E27FC236}">
                    <a16:creationId xmlns:a16="http://schemas.microsoft.com/office/drawing/2014/main" id="{EFD201AE-93C3-4C2F-9963-A1BB61243815}"/>
                  </a:ext>
                </a:extLst>
              </p:cNvPr>
              <p:cNvSpPr txBox="1"/>
              <p:nvPr/>
            </p:nvSpPr>
            <p:spPr>
              <a:xfrm>
                <a:off x="5082864" y="4243163"/>
                <a:ext cx="477568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L5–L8</a:t>
                </a:r>
              </a:p>
            </p:txBody>
          </p:sp>
          <p:sp>
            <p:nvSpPr>
              <p:cNvPr id="239" name="文本框 238">
                <a:extLst>
                  <a:ext uri="{FF2B5EF4-FFF2-40B4-BE49-F238E27FC236}">
                    <a16:creationId xmlns:a16="http://schemas.microsoft.com/office/drawing/2014/main" id="{4A85FC25-FF2E-4872-BDE0-0607163B1C78}"/>
                  </a:ext>
                </a:extLst>
              </p:cNvPr>
              <p:cNvSpPr txBox="1"/>
              <p:nvPr/>
            </p:nvSpPr>
            <p:spPr>
              <a:xfrm>
                <a:off x="5574141" y="4237550"/>
                <a:ext cx="46899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Stereo</a:t>
                </a:r>
              </a:p>
            </p:txBody>
          </p:sp>
          <p:sp>
            <p:nvSpPr>
              <p:cNvPr id="240" name="文本框 239">
                <a:extLst>
                  <a:ext uri="{FF2B5EF4-FFF2-40B4-BE49-F238E27FC236}">
                    <a16:creationId xmlns:a16="http://schemas.microsoft.com/office/drawing/2014/main" id="{CBF3F3A2-3C02-4D79-9A2F-5E67A73B1535}"/>
                  </a:ext>
                </a:extLst>
              </p:cNvPr>
              <p:cNvSpPr txBox="1"/>
              <p:nvPr/>
            </p:nvSpPr>
            <p:spPr>
              <a:xfrm>
                <a:off x="5916891" y="4250852"/>
                <a:ext cx="72556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60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inner section</a:t>
                </a:r>
              </a:p>
            </p:txBody>
          </p:sp>
          <p:sp>
            <p:nvSpPr>
              <p:cNvPr id="241" name="任意多边形: 形状 240">
                <a:extLst>
                  <a:ext uri="{FF2B5EF4-FFF2-40B4-BE49-F238E27FC236}">
                    <a16:creationId xmlns:a16="http://schemas.microsoft.com/office/drawing/2014/main" id="{2A20D543-7CE8-4F51-8CF9-EA37CB162B68}"/>
                  </a:ext>
                </a:extLst>
              </p:cNvPr>
              <p:cNvSpPr/>
              <p:nvPr/>
            </p:nvSpPr>
            <p:spPr>
              <a:xfrm>
                <a:off x="4806378" y="4447150"/>
                <a:ext cx="1690906" cy="157200"/>
              </a:xfrm>
              <a:custGeom>
                <a:avLst/>
                <a:gdLst>
                  <a:gd name="connsiteX0" fmla="*/ 2750820 w 2819400"/>
                  <a:gd name="connsiteY0" fmla="*/ 0 h 342900"/>
                  <a:gd name="connsiteX1" fmla="*/ 2819400 w 2819400"/>
                  <a:gd name="connsiteY1" fmla="*/ 68580 h 342900"/>
                  <a:gd name="connsiteX2" fmla="*/ 2819400 w 2819400"/>
                  <a:gd name="connsiteY2" fmla="*/ 274320 h 342900"/>
                  <a:gd name="connsiteX3" fmla="*/ 2750820 w 2819400"/>
                  <a:gd name="connsiteY3" fmla="*/ 342900 h 342900"/>
                  <a:gd name="connsiteX4" fmla="*/ 68580 w 2819400"/>
                  <a:gd name="connsiteY4" fmla="*/ 342900 h 342900"/>
                  <a:gd name="connsiteX5" fmla="*/ 0 w 2819400"/>
                  <a:gd name="connsiteY5" fmla="*/ 274320 h 342900"/>
                  <a:gd name="connsiteX6" fmla="*/ 0 w 2819400"/>
                  <a:gd name="connsiteY6" fmla="*/ 68580 h 342900"/>
                  <a:gd name="connsiteX7" fmla="*/ 68580 w 2819400"/>
                  <a:gd name="connsiteY7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3429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274320"/>
                    </a:lnTo>
                    <a:cubicBezTo>
                      <a:pt x="2819400" y="312196"/>
                      <a:pt x="2788696" y="342900"/>
                      <a:pt x="2750820" y="342900"/>
                    </a:cubicBezTo>
                    <a:lnTo>
                      <a:pt x="68580" y="342900"/>
                    </a:lnTo>
                    <a:cubicBezTo>
                      <a:pt x="30704" y="342900"/>
                      <a:pt x="0" y="312196"/>
                      <a:pt x="0" y="2743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E4EEFA"/>
              </a:solidFill>
              <a:ln w="11430" cap="flat">
                <a:solidFill>
                  <a:srgbClr val="3770B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42" name="文本框 241">
                <a:extLst>
                  <a:ext uri="{FF2B5EF4-FFF2-40B4-BE49-F238E27FC236}">
                    <a16:creationId xmlns:a16="http://schemas.microsoft.com/office/drawing/2014/main" id="{E193F7D3-AA5F-4D6F-AC8A-CF5A68674D3E}"/>
                  </a:ext>
                </a:extLst>
              </p:cNvPr>
              <p:cNvSpPr txBox="1"/>
              <p:nvPr/>
            </p:nvSpPr>
            <p:spPr>
              <a:xfrm>
                <a:off x="4808663" y="4429073"/>
                <a:ext cx="434152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1B3A60"/>
                    </a:solidFill>
                    <a:latin typeface="Arial"/>
                    <a:cs typeface="Arial"/>
                    <a:sym typeface="Arial"/>
                    <a:rtl val="0"/>
                  </a:rPr>
                  <a:t>SL3</a:t>
                </a:r>
              </a:p>
            </p:txBody>
          </p:sp>
          <p:sp>
            <p:nvSpPr>
              <p:cNvPr id="243" name="文本框 242">
                <a:extLst>
                  <a:ext uri="{FF2B5EF4-FFF2-40B4-BE49-F238E27FC236}">
                    <a16:creationId xmlns:a16="http://schemas.microsoft.com/office/drawing/2014/main" id="{6AB61FD4-71E8-4805-8EA4-1558EB527AF5}"/>
                  </a:ext>
                </a:extLst>
              </p:cNvPr>
              <p:cNvSpPr txBox="1"/>
              <p:nvPr/>
            </p:nvSpPr>
            <p:spPr>
              <a:xfrm>
                <a:off x="5082864" y="4429760"/>
                <a:ext cx="626092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L9–L12</a:t>
                </a:r>
              </a:p>
            </p:txBody>
          </p:sp>
          <p:sp>
            <p:nvSpPr>
              <p:cNvPr id="244" name="文本框 243">
                <a:extLst>
                  <a:ext uri="{FF2B5EF4-FFF2-40B4-BE49-F238E27FC236}">
                    <a16:creationId xmlns:a16="http://schemas.microsoft.com/office/drawing/2014/main" id="{84CC721B-491C-448C-A891-365AB2001721}"/>
                  </a:ext>
                </a:extLst>
              </p:cNvPr>
              <p:cNvSpPr txBox="1"/>
              <p:nvPr/>
            </p:nvSpPr>
            <p:spPr>
              <a:xfrm>
                <a:off x="5574141" y="4422886"/>
                <a:ext cx="409016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3770BA"/>
                    </a:solidFill>
                    <a:latin typeface="Arial"/>
                    <a:cs typeface="Arial"/>
                    <a:sym typeface="Arial"/>
                    <a:rtl val="0"/>
                  </a:rPr>
                  <a:t>Axial</a:t>
                </a:r>
              </a:p>
            </p:txBody>
          </p:sp>
          <p:sp>
            <p:nvSpPr>
              <p:cNvPr id="246" name="任意多边形: 形状 245">
                <a:extLst>
                  <a:ext uri="{FF2B5EF4-FFF2-40B4-BE49-F238E27FC236}">
                    <a16:creationId xmlns:a16="http://schemas.microsoft.com/office/drawing/2014/main" id="{E9836932-4D59-47A0-A731-19935321862D}"/>
                  </a:ext>
                </a:extLst>
              </p:cNvPr>
              <p:cNvSpPr/>
              <p:nvPr/>
            </p:nvSpPr>
            <p:spPr>
              <a:xfrm>
                <a:off x="4806378" y="4628803"/>
                <a:ext cx="1690906" cy="157200"/>
              </a:xfrm>
              <a:custGeom>
                <a:avLst/>
                <a:gdLst>
                  <a:gd name="connsiteX0" fmla="*/ 2750820 w 2819400"/>
                  <a:gd name="connsiteY0" fmla="*/ 0 h 342900"/>
                  <a:gd name="connsiteX1" fmla="*/ 2819400 w 2819400"/>
                  <a:gd name="connsiteY1" fmla="*/ 68580 h 342900"/>
                  <a:gd name="connsiteX2" fmla="*/ 2819400 w 2819400"/>
                  <a:gd name="connsiteY2" fmla="*/ 274320 h 342900"/>
                  <a:gd name="connsiteX3" fmla="*/ 2750820 w 2819400"/>
                  <a:gd name="connsiteY3" fmla="*/ 342900 h 342900"/>
                  <a:gd name="connsiteX4" fmla="*/ 68580 w 2819400"/>
                  <a:gd name="connsiteY4" fmla="*/ 342900 h 342900"/>
                  <a:gd name="connsiteX5" fmla="*/ 0 w 2819400"/>
                  <a:gd name="connsiteY5" fmla="*/ 274320 h 342900"/>
                  <a:gd name="connsiteX6" fmla="*/ 0 w 2819400"/>
                  <a:gd name="connsiteY6" fmla="*/ 68580 h 342900"/>
                  <a:gd name="connsiteX7" fmla="*/ 68580 w 2819400"/>
                  <a:gd name="connsiteY7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3429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274320"/>
                    </a:lnTo>
                    <a:cubicBezTo>
                      <a:pt x="2819400" y="312196"/>
                      <a:pt x="2788696" y="342900"/>
                      <a:pt x="2750820" y="342900"/>
                    </a:cubicBezTo>
                    <a:lnTo>
                      <a:pt x="68580" y="342900"/>
                    </a:lnTo>
                    <a:cubicBezTo>
                      <a:pt x="30704" y="342900"/>
                      <a:pt x="0" y="312196"/>
                      <a:pt x="0" y="2743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E4EEFA"/>
              </a:solidFill>
              <a:ln w="11430" cap="flat">
                <a:solidFill>
                  <a:srgbClr val="3770B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47" name="文本框 246">
                <a:extLst>
                  <a:ext uri="{FF2B5EF4-FFF2-40B4-BE49-F238E27FC236}">
                    <a16:creationId xmlns:a16="http://schemas.microsoft.com/office/drawing/2014/main" id="{250E3CCF-24AA-43DE-BB8C-D8A8058B6BF5}"/>
                  </a:ext>
                </a:extLst>
              </p:cNvPr>
              <p:cNvSpPr txBox="1"/>
              <p:nvPr/>
            </p:nvSpPr>
            <p:spPr>
              <a:xfrm>
                <a:off x="4808663" y="4605692"/>
                <a:ext cx="393022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1B3A60"/>
                    </a:solidFill>
                    <a:latin typeface="Arial"/>
                    <a:cs typeface="Arial"/>
                    <a:sym typeface="Arial"/>
                    <a:rtl val="0"/>
                  </a:rPr>
                  <a:t>SL4</a:t>
                </a:r>
              </a:p>
            </p:txBody>
          </p:sp>
          <p:sp>
            <p:nvSpPr>
              <p:cNvPr id="248" name="文本框 247">
                <a:extLst>
                  <a:ext uri="{FF2B5EF4-FFF2-40B4-BE49-F238E27FC236}">
                    <a16:creationId xmlns:a16="http://schemas.microsoft.com/office/drawing/2014/main" id="{802F4D28-9425-4C51-A6C8-973330DE1B9E}"/>
                  </a:ext>
                </a:extLst>
              </p:cNvPr>
              <p:cNvSpPr txBox="1"/>
              <p:nvPr/>
            </p:nvSpPr>
            <p:spPr>
              <a:xfrm>
                <a:off x="5082863" y="4606730"/>
                <a:ext cx="652895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L13–L16</a:t>
                </a:r>
              </a:p>
            </p:txBody>
          </p:sp>
          <p:sp>
            <p:nvSpPr>
              <p:cNvPr id="249" name="文本框 248">
                <a:extLst>
                  <a:ext uri="{FF2B5EF4-FFF2-40B4-BE49-F238E27FC236}">
                    <a16:creationId xmlns:a16="http://schemas.microsoft.com/office/drawing/2014/main" id="{B1E12589-7BBD-42EB-83CE-7406B3F9ADB9}"/>
                  </a:ext>
                </a:extLst>
              </p:cNvPr>
              <p:cNvSpPr txBox="1"/>
              <p:nvPr/>
            </p:nvSpPr>
            <p:spPr>
              <a:xfrm>
                <a:off x="5574140" y="4606888"/>
                <a:ext cx="435817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3770BA"/>
                    </a:solidFill>
                    <a:latin typeface="Arial"/>
                    <a:cs typeface="Arial"/>
                    <a:sym typeface="Arial"/>
                    <a:rtl val="0"/>
                  </a:rPr>
                  <a:t>Axial</a:t>
                </a:r>
              </a:p>
            </p:txBody>
          </p:sp>
          <p:sp>
            <p:nvSpPr>
              <p:cNvPr id="251" name="任意多边形: 形状 250">
                <a:extLst>
                  <a:ext uri="{FF2B5EF4-FFF2-40B4-BE49-F238E27FC236}">
                    <a16:creationId xmlns:a16="http://schemas.microsoft.com/office/drawing/2014/main" id="{E9CAA57C-A484-46E0-830A-ECDAB6A893CB}"/>
                  </a:ext>
                </a:extLst>
              </p:cNvPr>
              <p:cNvSpPr/>
              <p:nvPr/>
            </p:nvSpPr>
            <p:spPr>
              <a:xfrm>
                <a:off x="4806378" y="4810457"/>
                <a:ext cx="1690906" cy="157200"/>
              </a:xfrm>
              <a:custGeom>
                <a:avLst/>
                <a:gdLst>
                  <a:gd name="connsiteX0" fmla="*/ 2750820 w 2819400"/>
                  <a:gd name="connsiteY0" fmla="*/ 0 h 342900"/>
                  <a:gd name="connsiteX1" fmla="*/ 2819400 w 2819400"/>
                  <a:gd name="connsiteY1" fmla="*/ 68580 h 342900"/>
                  <a:gd name="connsiteX2" fmla="*/ 2819400 w 2819400"/>
                  <a:gd name="connsiteY2" fmla="*/ 274320 h 342900"/>
                  <a:gd name="connsiteX3" fmla="*/ 2750820 w 2819400"/>
                  <a:gd name="connsiteY3" fmla="*/ 342900 h 342900"/>
                  <a:gd name="connsiteX4" fmla="*/ 68580 w 2819400"/>
                  <a:gd name="connsiteY4" fmla="*/ 342900 h 342900"/>
                  <a:gd name="connsiteX5" fmla="*/ 0 w 2819400"/>
                  <a:gd name="connsiteY5" fmla="*/ 274320 h 342900"/>
                  <a:gd name="connsiteX6" fmla="*/ 0 w 2819400"/>
                  <a:gd name="connsiteY6" fmla="*/ 68580 h 342900"/>
                  <a:gd name="connsiteX7" fmla="*/ 68580 w 2819400"/>
                  <a:gd name="connsiteY7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3429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274320"/>
                    </a:lnTo>
                    <a:cubicBezTo>
                      <a:pt x="2819400" y="312196"/>
                      <a:pt x="2788696" y="342900"/>
                      <a:pt x="2750820" y="342900"/>
                    </a:cubicBezTo>
                    <a:lnTo>
                      <a:pt x="68580" y="342900"/>
                    </a:lnTo>
                    <a:cubicBezTo>
                      <a:pt x="30704" y="342900"/>
                      <a:pt x="0" y="312196"/>
                      <a:pt x="0" y="2743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E4EEFA"/>
              </a:solidFill>
              <a:ln w="11430" cap="flat">
                <a:solidFill>
                  <a:srgbClr val="3770B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52" name="文本框 251">
                <a:extLst>
                  <a:ext uri="{FF2B5EF4-FFF2-40B4-BE49-F238E27FC236}">
                    <a16:creationId xmlns:a16="http://schemas.microsoft.com/office/drawing/2014/main" id="{60714DF7-E6C9-48E9-90AE-749FE5158DFF}"/>
                  </a:ext>
                </a:extLst>
              </p:cNvPr>
              <p:cNvSpPr txBox="1"/>
              <p:nvPr/>
            </p:nvSpPr>
            <p:spPr>
              <a:xfrm>
                <a:off x="4808663" y="4786003"/>
                <a:ext cx="468038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>
                    <a:solidFill>
                      <a:srgbClr val="1B3A60"/>
                    </a:solidFill>
                    <a:latin typeface="Arial"/>
                    <a:cs typeface="Arial"/>
                    <a:sym typeface="Arial"/>
                    <a:rtl val="0"/>
                  </a:rPr>
                  <a:t>SL5</a:t>
                </a:r>
              </a:p>
            </p:txBody>
          </p:sp>
          <p:sp>
            <p:nvSpPr>
              <p:cNvPr id="253" name="文本框 252">
                <a:extLst>
                  <a:ext uri="{FF2B5EF4-FFF2-40B4-BE49-F238E27FC236}">
                    <a16:creationId xmlns:a16="http://schemas.microsoft.com/office/drawing/2014/main" id="{5EBFEF85-7AA7-42DC-ABF3-EF48B0FB1D41}"/>
                  </a:ext>
                </a:extLst>
              </p:cNvPr>
              <p:cNvSpPr txBox="1"/>
              <p:nvPr/>
            </p:nvSpPr>
            <p:spPr>
              <a:xfrm>
                <a:off x="5082864" y="4788589"/>
                <a:ext cx="602900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L17–L20</a:t>
                </a:r>
              </a:p>
            </p:txBody>
          </p:sp>
          <p:sp>
            <p:nvSpPr>
              <p:cNvPr id="254" name="文本框 253">
                <a:extLst>
                  <a:ext uri="{FF2B5EF4-FFF2-40B4-BE49-F238E27FC236}">
                    <a16:creationId xmlns:a16="http://schemas.microsoft.com/office/drawing/2014/main" id="{0E04B218-79CA-4BC5-865C-14C97A162217}"/>
                  </a:ext>
                </a:extLst>
              </p:cNvPr>
              <p:cNvSpPr txBox="1"/>
              <p:nvPr/>
            </p:nvSpPr>
            <p:spPr>
              <a:xfrm>
                <a:off x="5574141" y="4784999"/>
                <a:ext cx="475281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3770BA"/>
                    </a:solidFill>
                    <a:latin typeface="Arial"/>
                    <a:cs typeface="Arial"/>
                    <a:sym typeface="Arial"/>
                    <a:rtl val="0"/>
                  </a:rPr>
                  <a:t>Axial</a:t>
                </a:r>
              </a:p>
            </p:txBody>
          </p:sp>
          <p:sp>
            <p:nvSpPr>
              <p:cNvPr id="255" name="文本框 254">
                <a:extLst>
                  <a:ext uri="{FF2B5EF4-FFF2-40B4-BE49-F238E27FC236}">
                    <a16:creationId xmlns:a16="http://schemas.microsoft.com/office/drawing/2014/main" id="{5D3A45E3-2F44-4ACB-833E-A922A2431CC8}"/>
                  </a:ext>
                </a:extLst>
              </p:cNvPr>
              <p:cNvSpPr txBox="1"/>
              <p:nvPr/>
            </p:nvSpPr>
            <p:spPr>
              <a:xfrm>
                <a:off x="5862143" y="4792728"/>
                <a:ext cx="91400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60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stepped section</a:t>
                </a:r>
              </a:p>
            </p:txBody>
          </p:sp>
          <p:sp>
            <p:nvSpPr>
              <p:cNvPr id="256" name="任意多边形: 形状 255">
                <a:extLst>
                  <a:ext uri="{FF2B5EF4-FFF2-40B4-BE49-F238E27FC236}">
                    <a16:creationId xmlns:a16="http://schemas.microsoft.com/office/drawing/2014/main" id="{02624A01-71E2-43AB-BF77-217A3E8FFE5C}"/>
                  </a:ext>
                </a:extLst>
              </p:cNvPr>
              <p:cNvSpPr/>
              <p:nvPr/>
            </p:nvSpPr>
            <p:spPr>
              <a:xfrm>
                <a:off x="4806378" y="4992110"/>
                <a:ext cx="1690906" cy="157200"/>
              </a:xfrm>
              <a:custGeom>
                <a:avLst/>
                <a:gdLst>
                  <a:gd name="connsiteX0" fmla="*/ 2750820 w 2819400"/>
                  <a:gd name="connsiteY0" fmla="*/ 0 h 342900"/>
                  <a:gd name="connsiteX1" fmla="*/ 2819400 w 2819400"/>
                  <a:gd name="connsiteY1" fmla="*/ 68580 h 342900"/>
                  <a:gd name="connsiteX2" fmla="*/ 2819400 w 2819400"/>
                  <a:gd name="connsiteY2" fmla="*/ 274320 h 342900"/>
                  <a:gd name="connsiteX3" fmla="*/ 2750820 w 2819400"/>
                  <a:gd name="connsiteY3" fmla="*/ 342900 h 342900"/>
                  <a:gd name="connsiteX4" fmla="*/ 68580 w 2819400"/>
                  <a:gd name="connsiteY4" fmla="*/ 342900 h 342900"/>
                  <a:gd name="connsiteX5" fmla="*/ 0 w 2819400"/>
                  <a:gd name="connsiteY5" fmla="*/ 274320 h 342900"/>
                  <a:gd name="connsiteX6" fmla="*/ 0 w 2819400"/>
                  <a:gd name="connsiteY6" fmla="*/ 68580 h 342900"/>
                  <a:gd name="connsiteX7" fmla="*/ 68580 w 2819400"/>
                  <a:gd name="connsiteY7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3429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274320"/>
                    </a:lnTo>
                    <a:cubicBezTo>
                      <a:pt x="2819400" y="312196"/>
                      <a:pt x="2788696" y="342900"/>
                      <a:pt x="2750820" y="342900"/>
                    </a:cubicBezTo>
                    <a:lnTo>
                      <a:pt x="68580" y="342900"/>
                    </a:lnTo>
                    <a:cubicBezTo>
                      <a:pt x="30704" y="342900"/>
                      <a:pt x="0" y="312196"/>
                      <a:pt x="0" y="2743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EBEFF4"/>
              </a:solidFill>
              <a:ln w="1143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57" name="文本框 256">
                <a:extLst>
                  <a:ext uri="{FF2B5EF4-FFF2-40B4-BE49-F238E27FC236}">
                    <a16:creationId xmlns:a16="http://schemas.microsoft.com/office/drawing/2014/main" id="{F23A62CD-E3A0-4463-804E-281BE381F339}"/>
                  </a:ext>
                </a:extLst>
              </p:cNvPr>
              <p:cNvSpPr txBox="1"/>
              <p:nvPr/>
            </p:nvSpPr>
            <p:spPr>
              <a:xfrm>
                <a:off x="4808663" y="4968999"/>
                <a:ext cx="490027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SL6</a:t>
                </a:r>
              </a:p>
            </p:txBody>
          </p:sp>
          <p:sp>
            <p:nvSpPr>
              <p:cNvPr id="258" name="文本框 257">
                <a:extLst>
                  <a:ext uri="{FF2B5EF4-FFF2-40B4-BE49-F238E27FC236}">
                    <a16:creationId xmlns:a16="http://schemas.microsoft.com/office/drawing/2014/main" id="{864F6D3C-0D89-4907-AF52-263B56EB3FD2}"/>
                  </a:ext>
                </a:extLst>
              </p:cNvPr>
              <p:cNvSpPr txBox="1"/>
              <p:nvPr/>
            </p:nvSpPr>
            <p:spPr>
              <a:xfrm>
                <a:off x="5082863" y="4970288"/>
                <a:ext cx="621521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L21–L24</a:t>
                </a:r>
              </a:p>
            </p:txBody>
          </p:sp>
          <p:sp>
            <p:nvSpPr>
              <p:cNvPr id="259" name="文本框 258">
                <a:extLst>
                  <a:ext uri="{FF2B5EF4-FFF2-40B4-BE49-F238E27FC236}">
                    <a16:creationId xmlns:a16="http://schemas.microsoft.com/office/drawing/2014/main" id="{717894F5-4E16-425F-80A6-72E0AB2A7936}"/>
                  </a:ext>
                </a:extLst>
              </p:cNvPr>
              <p:cNvSpPr txBox="1"/>
              <p:nvPr/>
            </p:nvSpPr>
            <p:spPr>
              <a:xfrm>
                <a:off x="5574141" y="4966879"/>
                <a:ext cx="555255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Stereo</a:t>
                </a:r>
              </a:p>
            </p:txBody>
          </p:sp>
          <p:sp>
            <p:nvSpPr>
              <p:cNvPr id="260" name="文本框 259">
                <a:extLst>
                  <a:ext uri="{FF2B5EF4-FFF2-40B4-BE49-F238E27FC236}">
                    <a16:creationId xmlns:a16="http://schemas.microsoft.com/office/drawing/2014/main" id="{B7489558-818F-4317-B3CF-BDDD144371E8}"/>
                  </a:ext>
                </a:extLst>
              </p:cNvPr>
              <p:cNvSpPr txBox="1"/>
              <p:nvPr/>
            </p:nvSpPr>
            <p:spPr>
              <a:xfrm>
                <a:off x="5916891" y="4974478"/>
                <a:ext cx="74034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60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outer section</a:t>
                </a:r>
              </a:p>
            </p:txBody>
          </p:sp>
          <p:sp>
            <p:nvSpPr>
              <p:cNvPr id="261" name="任意多边形: 形状 260">
                <a:extLst>
                  <a:ext uri="{FF2B5EF4-FFF2-40B4-BE49-F238E27FC236}">
                    <a16:creationId xmlns:a16="http://schemas.microsoft.com/office/drawing/2014/main" id="{F08399A6-6AB3-4C2E-8F1C-C5E0BCB5FA52}"/>
                  </a:ext>
                </a:extLst>
              </p:cNvPr>
              <p:cNvSpPr/>
              <p:nvPr/>
            </p:nvSpPr>
            <p:spPr>
              <a:xfrm>
                <a:off x="4806378" y="5173763"/>
                <a:ext cx="1690906" cy="157200"/>
              </a:xfrm>
              <a:custGeom>
                <a:avLst/>
                <a:gdLst>
                  <a:gd name="connsiteX0" fmla="*/ 2750820 w 2819400"/>
                  <a:gd name="connsiteY0" fmla="*/ 0 h 342900"/>
                  <a:gd name="connsiteX1" fmla="*/ 2819400 w 2819400"/>
                  <a:gd name="connsiteY1" fmla="*/ 68580 h 342900"/>
                  <a:gd name="connsiteX2" fmla="*/ 2819400 w 2819400"/>
                  <a:gd name="connsiteY2" fmla="*/ 274320 h 342900"/>
                  <a:gd name="connsiteX3" fmla="*/ 2750820 w 2819400"/>
                  <a:gd name="connsiteY3" fmla="*/ 342900 h 342900"/>
                  <a:gd name="connsiteX4" fmla="*/ 68580 w 2819400"/>
                  <a:gd name="connsiteY4" fmla="*/ 342900 h 342900"/>
                  <a:gd name="connsiteX5" fmla="*/ 0 w 2819400"/>
                  <a:gd name="connsiteY5" fmla="*/ 274320 h 342900"/>
                  <a:gd name="connsiteX6" fmla="*/ 0 w 2819400"/>
                  <a:gd name="connsiteY6" fmla="*/ 68580 h 342900"/>
                  <a:gd name="connsiteX7" fmla="*/ 68580 w 2819400"/>
                  <a:gd name="connsiteY7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3429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274320"/>
                    </a:lnTo>
                    <a:cubicBezTo>
                      <a:pt x="2819400" y="312196"/>
                      <a:pt x="2788696" y="342900"/>
                      <a:pt x="2750820" y="342900"/>
                    </a:cubicBezTo>
                    <a:lnTo>
                      <a:pt x="68580" y="342900"/>
                    </a:lnTo>
                    <a:cubicBezTo>
                      <a:pt x="30704" y="342900"/>
                      <a:pt x="0" y="312196"/>
                      <a:pt x="0" y="2743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EBEFF4"/>
              </a:solidFill>
              <a:ln w="1143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62" name="文本框 261">
                <a:extLst>
                  <a:ext uri="{FF2B5EF4-FFF2-40B4-BE49-F238E27FC236}">
                    <a16:creationId xmlns:a16="http://schemas.microsoft.com/office/drawing/2014/main" id="{7EE5F4CA-A8F9-4DBA-B76E-77AD493B79D0}"/>
                  </a:ext>
                </a:extLst>
              </p:cNvPr>
              <p:cNvSpPr txBox="1"/>
              <p:nvPr/>
            </p:nvSpPr>
            <p:spPr>
              <a:xfrm>
                <a:off x="4808663" y="5153513"/>
                <a:ext cx="490027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SL7</a:t>
                </a:r>
              </a:p>
            </p:txBody>
          </p:sp>
          <p:sp>
            <p:nvSpPr>
              <p:cNvPr id="263" name="文本框 262">
                <a:extLst>
                  <a:ext uri="{FF2B5EF4-FFF2-40B4-BE49-F238E27FC236}">
                    <a16:creationId xmlns:a16="http://schemas.microsoft.com/office/drawing/2014/main" id="{46D09681-C46F-4D93-B3AD-4D009092CAC9}"/>
                  </a:ext>
                </a:extLst>
              </p:cNvPr>
              <p:cNvSpPr txBox="1"/>
              <p:nvPr/>
            </p:nvSpPr>
            <p:spPr>
              <a:xfrm>
                <a:off x="5082863" y="5149293"/>
                <a:ext cx="637518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L25–L28</a:t>
                </a:r>
              </a:p>
            </p:txBody>
          </p:sp>
          <p:sp>
            <p:nvSpPr>
              <p:cNvPr id="264" name="文本框 263">
                <a:extLst>
                  <a:ext uri="{FF2B5EF4-FFF2-40B4-BE49-F238E27FC236}">
                    <a16:creationId xmlns:a16="http://schemas.microsoft.com/office/drawing/2014/main" id="{16994CE0-E896-48EC-98B8-1D10EA093F1E}"/>
                  </a:ext>
                </a:extLst>
              </p:cNvPr>
              <p:cNvSpPr txBox="1"/>
              <p:nvPr/>
            </p:nvSpPr>
            <p:spPr>
              <a:xfrm>
                <a:off x="5574140" y="5149753"/>
                <a:ext cx="490027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Stereo</a:t>
                </a:r>
              </a:p>
            </p:txBody>
          </p:sp>
          <p:sp>
            <p:nvSpPr>
              <p:cNvPr id="265" name="文本框 264">
                <a:extLst>
                  <a:ext uri="{FF2B5EF4-FFF2-40B4-BE49-F238E27FC236}">
                    <a16:creationId xmlns:a16="http://schemas.microsoft.com/office/drawing/2014/main" id="{2584AE92-8023-490D-9F2E-293CB59947B0}"/>
                  </a:ext>
                </a:extLst>
              </p:cNvPr>
              <p:cNvSpPr txBox="1"/>
              <p:nvPr/>
            </p:nvSpPr>
            <p:spPr>
              <a:xfrm>
                <a:off x="5916891" y="5160138"/>
                <a:ext cx="69357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60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outer section</a:t>
                </a:r>
              </a:p>
            </p:txBody>
          </p:sp>
          <p:sp>
            <p:nvSpPr>
              <p:cNvPr id="266" name="任意多边形: 形状 265">
                <a:extLst>
                  <a:ext uri="{FF2B5EF4-FFF2-40B4-BE49-F238E27FC236}">
                    <a16:creationId xmlns:a16="http://schemas.microsoft.com/office/drawing/2014/main" id="{5D0FF152-6DC6-4DEC-8B42-D923D0DF7B01}"/>
                  </a:ext>
                </a:extLst>
              </p:cNvPr>
              <p:cNvSpPr/>
              <p:nvPr/>
            </p:nvSpPr>
            <p:spPr>
              <a:xfrm>
                <a:off x="4806378" y="5355416"/>
                <a:ext cx="1690906" cy="157200"/>
              </a:xfrm>
              <a:custGeom>
                <a:avLst/>
                <a:gdLst>
                  <a:gd name="connsiteX0" fmla="*/ 2750820 w 2819400"/>
                  <a:gd name="connsiteY0" fmla="*/ 0 h 342900"/>
                  <a:gd name="connsiteX1" fmla="*/ 2819400 w 2819400"/>
                  <a:gd name="connsiteY1" fmla="*/ 68580 h 342900"/>
                  <a:gd name="connsiteX2" fmla="*/ 2819400 w 2819400"/>
                  <a:gd name="connsiteY2" fmla="*/ 274320 h 342900"/>
                  <a:gd name="connsiteX3" fmla="*/ 2750820 w 2819400"/>
                  <a:gd name="connsiteY3" fmla="*/ 342900 h 342900"/>
                  <a:gd name="connsiteX4" fmla="*/ 68580 w 2819400"/>
                  <a:gd name="connsiteY4" fmla="*/ 342900 h 342900"/>
                  <a:gd name="connsiteX5" fmla="*/ 0 w 2819400"/>
                  <a:gd name="connsiteY5" fmla="*/ 274320 h 342900"/>
                  <a:gd name="connsiteX6" fmla="*/ 0 w 2819400"/>
                  <a:gd name="connsiteY6" fmla="*/ 68580 h 342900"/>
                  <a:gd name="connsiteX7" fmla="*/ 68580 w 2819400"/>
                  <a:gd name="connsiteY7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3429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274320"/>
                    </a:lnTo>
                    <a:cubicBezTo>
                      <a:pt x="2819400" y="312196"/>
                      <a:pt x="2788696" y="342900"/>
                      <a:pt x="2750820" y="342900"/>
                    </a:cubicBezTo>
                    <a:lnTo>
                      <a:pt x="68580" y="342900"/>
                    </a:lnTo>
                    <a:cubicBezTo>
                      <a:pt x="30704" y="342900"/>
                      <a:pt x="0" y="312196"/>
                      <a:pt x="0" y="2743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EBEFF4"/>
              </a:solidFill>
              <a:ln w="1143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67" name="文本框 266">
                <a:extLst>
                  <a:ext uri="{FF2B5EF4-FFF2-40B4-BE49-F238E27FC236}">
                    <a16:creationId xmlns:a16="http://schemas.microsoft.com/office/drawing/2014/main" id="{3D608B9F-2CC9-4A2C-8051-3F3AADC27692}"/>
                  </a:ext>
                </a:extLst>
              </p:cNvPr>
              <p:cNvSpPr txBox="1"/>
              <p:nvPr/>
            </p:nvSpPr>
            <p:spPr>
              <a:xfrm>
                <a:off x="4806404" y="5338823"/>
                <a:ext cx="59967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SL8</a:t>
                </a:r>
              </a:p>
            </p:txBody>
          </p:sp>
          <p:sp>
            <p:nvSpPr>
              <p:cNvPr id="268" name="文本框 267">
                <a:extLst>
                  <a:ext uri="{FF2B5EF4-FFF2-40B4-BE49-F238E27FC236}">
                    <a16:creationId xmlns:a16="http://schemas.microsoft.com/office/drawing/2014/main" id="{F8787B3E-24C4-47AF-B6FD-1695660C6317}"/>
                  </a:ext>
                </a:extLst>
              </p:cNvPr>
              <p:cNvSpPr txBox="1"/>
              <p:nvPr/>
            </p:nvSpPr>
            <p:spPr>
              <a:xfrm>
                <a:off x="5082863" y="5342626"/>
                <a:ext cx="683217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L29–L32</a:t>
                </a:r>
              </a:p>
            </p:txBody>
          </p:sp>
          <p:sp>
            <p:nvSpPr>
              <p:cNvPr id="269" name="文本框 268">
                <a:extLst>
                  <a:ext uri="{FF2B5EF4-FFF2-40B4-BE49-F238E27FC236}">
                    <a16:creationId xmlns:a16="http://schemas.microsoft.com/office/drawing/2014/main" id="{0EFB9A20-C821-454A-856F-3FB6508E7251}"/>
                  </a:ext>
                </a:extLst>
              </p:cNvPr>
              <p:cNvSpPr txBox="1"/>
              <p:nvPr/>
            </p:nvSpPr>
            <p:spPr>
              <a:xfrm>
                <a:off x="5574141" y="5337706"/>
                <a:ext cx="548400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Stereo</a:t>
                </a:r>
              </a:p>
            </p:txBody>
          </p:sp>
          <p:sp>
            <p:nvSpPr>
              <p:cNvPr id="270" name="文本框 269">
                <a:extLst>
                  <a:ext uri="{FF2B5EF4-FFF2-40B4-BE49-F238E27FC236}">
                    <a16:creationId xmlns:a16="http://schemas.microsoft.com/office/drawing/2014/main" id="{3BBEAC34-BBFA-4FEC-B70B-F89975FF5C5C}"/>
                  </a:ext>
                </a:extLst>
              </p:cNvPr>
              <p:cNvSpPr txBox="1"/>
              <p:nvPr/>
            </p:nvSpPr>
            <p:spPr>
              <a:xfrm>
                <a:off x="5916891" y="5345485"/>
                <a:ext cx="774617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60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outer section</a:t>
                </a:r>
              </a:p>
            </p:txBody>
          </p:sp>
          <p:sp>
            <p:nvSpPr>
              <p:cNvPr id="271" name="任意多边形: 形状 270">
                <a:extLst>
                  <a:ext uri="{FF2B5EF4-FFF2-40B4-BE49-F238E27FC236}">
                    <a16:creationId xmlns:a16="http://schemas.microsoft.com/office/drawing/2014/main" id="{357EC810-57F3-4B0F-9285-A56A7EEEF4C5}"/>
                  </a:ext>
                </a:extLst>
              </p:cNvPr>
              <p:cNvSpPr/>
              <p:nvPr/>
            </p:nvSpPr>
            <p:spPr>
              <a:xfrm>
                <a:off x="4806378" y="5537070"/>
                <a:ext cx="1690906" cy="157200"/>
              </a:xfrm>
              <a:custGeom>
                <a:avLst/>
                <a:gdLst>
                  <a:gd name="connsiteX0" fmla="*/ 2750820 w 2819400"/>
                  <a:gd name="connsiteY0" fmla="*/ 0 h 342900"/>
                  <a:gd name="connsiteX1" fmla="*/ 2819400 w 2819400"/>
                  <a:gd name="connsiteY1" fmla="*/ 68580 h 342900"/>
                  <a:gd name="connsiteX2" fmla="*/ 2819400 w 2819400"/>
                  <a:gd name="connsiteY2" fmla="*/ 274320 h 342900"/>
                  <a:gd name="connsiteX3" fmla="*/ 2750820 w 2819400"/>
                  <a:gd name="connsiteY3" fmla="*/ 342900 h 342900"/>
                  <a:gd name="connsiteX4" fmla="*/ 68580 w 2819400"/>
                  <a:gd name="connsiteY4" fmla="*/ 342900 h 342900"/>
                  <a:gd name="connsiteX5" fmla="*/ 0 w 2819400"/>
                  <a:gd name="connsiteY5" fmla="*/ 274320 h 342900"/>
                  <a:gd name="connsiteX6" fmla="*/ 0 w 2819400"/>
                  <a:gd name="connsiteY6" fmla="*/ 68580 h 342900"/>
                  <a:gd name="connsiteX7" fmla="*/ 68580 w 2819400"/>
                  <a:gd name="connsiteY7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3429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274320"/>
                    </a:lnTo>
                    <a:cubicBezTo>
                      <a:pt x="2819400" y="312196"/>
                      <a:pt x="2788696" y="342900"/>
                      <a:pt x="2750820" y="342900"/>
                    </a:cubicBezTo>
                    <a:lnTo>
                      <a:pt x="68580" y="342900"/>
                    </a:lnTo>
                    <a:cubicBezTo>
                      <a:pt x="30704" y="342900"/>
                      <a:pt x="0" y="312196"/>
                      <a:pt x="0" y="2743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EBEFF4"/>
              </a:solidFill>
              <a:ln w="1143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72" name="文本框 271">
                <a:extLst>
                  <a:ext uri="{FF2B5EF4-FFF2-40B4-BE49-F238E27FC236}">
                    <a16:creationId xmlns:a16="http://schemas.microsoft.com/office/drawing/2014/main" id="{4749FD2D-B10B-4582-B002-ED0B53C97518}"/>
                  </a:ext>
                </a:extLst>
              </p:cNvPr>
              <p:cNvSpPr txBox="1"/>
              <p:nvPr/>
            </p:nvSpPr>
            <p:spPr>
              <a:xfrm>
                <a:off x="4807413" y="5527283"/>
                <a:ext cx="491277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SL9</a:t>
                </a:r>
              </a:p>
            </p:txBody>
          </p:sp>
          <p:sp>
            <p:nvSpPr>
              <p:cNvPr id="273" name="文本框 272">
                <a:extLst>
                  <a:ext uri="{FF2B5EF4-FFF2-40B4-BE49-F238E27FC236}">
                    <a16:creationId xmlns:a16="http://schemas.microsoft.com/office/drawing/2014/main" id="{52E363B7-8A83-47A0-88D9-1DEC6ABF4E41}"/>
                  </a:ext>
                </a:extLst>
              </p:cNvPr>
              <p:cNvSpPr txBox="1"/>
              <p:nvPr/>
            </p:nvSpPr>
            <p:spPr>
              <a:xfrm>
                <a:off x="5082864" y="5527841"/>
                <a:ext cx="568966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L33–L36</a:t>
                </a:r>
              </a:p>
            </p:txBody>
          </p:sp>
          <p:sp>
            <p:nvSpPr>
              <p:cNvPr id="274" name="文本框 273">
                <a:extLst>
                  <a:ext uri="{FF2B5EF4-FFF2-40B4-BE49-F238E27FC236}">
                    <a16:creationId xmlns:a16="http://schemas.microsoft.com/office/drawing/2014/main" id="{E69D6330-E4E2-42C3-A29D-ACF3CA222579}"/>
                  </a:ext>
                </a:extLst>
              </p:cNvPr>
              <p:cNvSpPr txBox="1"/>
              <p:nvPr/>
            </p:nvSpPr>
            <p:spPr>
              <a:xfrm>
                <a:off x="5574141" y="5517930"/>
                <a:ext cx="504986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Stereo</a:t>
                </a:r>
              </a:p>
            </p:txBody>
          </p:sp>
          <p:sp>
            <p:nvSpPr>
              <p:cNvPr id="275" name="文本框 274">
                <a:extLst>
                  <a:ext uri="{FF2B5EF4-FFF2-40B4-BE49-F238E27FC236}">
                    <a16:creationId xmlns:a16="http://schemas.microsoft.com/office/drawing/2014/main" id="{0EC43209-487F-410A-819B-A5CE0BF09121}"/>
                  </a:ext>
                </a:extLst>
              </p:cNvPr>
              <p:cNvSpPr txBox="1"/>
              <p:nvPr/>
            </p:nvSpPr>
            <p:spPr>
              <a:xfrm>
                <a:off x="5916892" y="5525052"/>
                <a:ext cx="64437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60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outer section</a:t>
                </a:r>
              </a:p>
            </p:txBody>
          </p:sp>
          <p:sp>
            <p:nvSpPr>
              <p:cNvPr id="276" name="任意多边形: 形状 275">
                <a:extLst>
                  <a:ext uri="{FF2B5EF4-FFF2-40B4-BE49-F238E27FC236}">
                    <a16:creationId xmlns:a16="http://schemas.microsoft.com/office/drawing/2014/main" id="{539D91F7-9559-416D-B07E-B7A830802EF2}"/>
                  </a:ext>
                </a:extLst>
              </p:cNvPr>
              <p:cNvSpPr/>
              <p:nvPr/>
            </p:nvSpPr>
            <p:spPr>
              <a:xfrm>
                <a:off x="4806378" y="5718723"/>
                <a:ext cx="1690906" cy="157200"/>
              </a:xfrm>
              <a:custGeom>
                <a:avLst/>
                <a:gdLst>
                  <a:gd name="connsiteX0" fmla="*/ 2750820 w 2819400"/>
                  <a:gd name="connsiteY0" fmla="*/ 0 h 342900"/>
                  <a:gd name="connsiteX1" fmla="*/ 2819400 w 2819400"/>
                  <a:gd name="connsiteY1" fmla="*/ 68580 h 342900"/>
                  <a:gd name="connsiteX2" fmla="*/ 2819400 w 2819400"/>
                  <a:gd name="connsiteY2" fmla="*/ 274320 h 342900"/>
                  <a:gd name="connsiteX3" fmla="*/ 2750820 w 2819400"/>
                  <a:gd name="connsiteY3" fmla="*/ 342900 h 342900"/>
                  <a:gd name="connsiteX4" fmla="*/ 68580 w 2819400"/>
                  <a:gd name="connsiteY4" fmla="*/ 342900 h 342900"/>
                  <a:gd name="connsiteX5" fmla="*/ 0 w 2819400"/>
                  <a:gd name="connsiteY5" fmla="*/ 274320 h 342900"/>
                  <a:gd name="connsiteX6" fmla="*/ 0 w 2819400"/>
                  <a:gd name="connsiteY6" fmla="*/ 68580 h 342900"/>
                  <a:gd name="connsiteX7" fmla="*/ 68580 w 2819400"/>
                  <a:gd name="connsiteY7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3429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274320"/>
                    </a:lnTo>
                    <a:cubicBezTo>
                      <a:pt x="2819400" y="312196"/>
                      <a:pt x="2788696" y="342900"/>
                      <a:pt x="2750820" y="342900"/>
                    </a:cubicBezTo>
                    <a:lnTo>
                      <a:pt x="68580" y="342900"/>
                    </a:lnTo>
                    <a:cubicBezTo>
                      <a:pt x="30704" y="342900"/>
                      <a:pt x="0" y="312196"/>
                      <a:pt x="0" y="2743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E4EEFA"/>
              </a:solidFill>
              <a:ln w="11430" cap="flat">
                <a:solidFill>
                  <a:srgbClr val="3770B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77" name="文本框 276">
                <a:extLst>
                  <a:ext uri="{FF2B5EF4-FFF2-40B4-BE49-F238E27FC236}">
                    <a16:creationId xmlns:a16="http://schemas.microsoft.com/office/drawing/2014/main" id="{7D8C112A-F60A-4F50-A3AE-1D6C042F4192}"/>
                  </a:ext>
                </a:extLst>
              </p:cNvPr>
              <p:cNvSpPr txBox="1"/>
              <p:nvPr/>
            </p:nvSpPr>
            <p:spPr>
              <a:xfrm>
                <a:off x="4807057" y="5699237"/>
                <a:ext cx="806608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1B3A60"/>
                    </a:solidFill>
                    <a:latin typeface="Arial"/>
                    <a:cs typeface="Arial"/>
                    <a:sym typeface="Arial"/>
                    <a:rtl val="0"/>
                  </a:rPr>
                  <a:t>SL10</a:t>
                </a:r>
              </a:p>
            </p:txBody>
          </p:sp>
          <p:sp>
            <p:nvSpPr>
              <p:cNvPr id="278" name="文本框 277">
                <a:extLst>
                  <a:ext uri="{FF2B5EF4-FFF2-40B4-BE49-F238E27FC236}">
                    <a16:creationId xmlns:a16="http://schemas.microsoft.com/office/drawing/2014/main" id="{C58F1ABA-6A2A-4964-BAC0-05B460796F29}"/>
                  </a:ext>
                </a:extLst>
              </p:cNvPr>
              <p:cNvSpPr txBox="1"/>
              <p:nvPr/>
            </p:nvSpPr>
            <p:spPr>
              <a:xfrm>
                <a:off x="5082864" y="5694270"/>
                <a:ext cx="703782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L37–L40</a:t>
                </a:r>
              </a:p>
            </p:txBody>
          </p:sp>
          <p:sp>
            <p:nvSpPr>
              <p:cNvPr id="279" name="文本框 278">
                <a:extLst>
                  <a:ext uri="{FF2B5EF4-FFF2-40B4-BE49-F238E27FC236}">
                    <a16:creationId xmlns:a16="http://schemas.microsoft.com/office/drawing/2014/main" id="{F5D55D38-878A-45F8-9279-7D9316F175AE}"/>
                  </a:ext>
                </a:extLst>
              </p:cNvPr>
              <p:cNvSpPr txBox="1"/>
              <p:nvPr/>
            </p:nvSpPr>
            <p:spPr>
              <a:xfrm>
                <a:off x="5574141" y="5696097"/>
                <a:ext cx="553380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3770BA"/>
                    </a:solidFill>
                    <a:latin typeface="Arial"/>
                    <a:cs typeface="Arial"/>
                    <a:sym typeface="Arial"/>
                    <a:rtl val="0"/>
                  </a:rPr>
                  <a:t>Axial</a:t>
                </a:r>
              </a:p>
            </p:txBody>
          </p:sp>
          <p:sp>
            <p:nvSpPr>
              <p:cNvPr id="280" name="文本框 279">
                <a:extLst>
                  <a:ext uri="{FF2B5EF4-FFF2-40B4-BE49-F238E27FC236}">
                    <a16:creationId xmlns:a16="http://schemas.microsoft.com/office/drawing/2014/main" id="{E5334C5C-7351-456F-AFAB-63E5D9959BCC}"/>
                  </a:ext>
                </a:extLst>
              </p:cNvPr>
              <p:cNvSpPr txBox="1"/>
              <p:nvPr/>
            </p:nvSpPr>
            <p:spPr>
              <a:xfrm>
                <a:off x="5910541" y="5700994"/>
                <a:ext cx="700487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60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outer section</a:t>
                </a:r>
              </a:p>
            </p:txBody>
          </p:sp>
          <p:sp>
            <p:nvSpPr>
              <p:cNvPr id="281" name="任意多边形: 形状 280">
                <a:extLst>
                  <a:ext uri="{FF2B5EF4-FFF2-40B4-BE49-F238E27FC236}">
                    <a16:creationId xmlns:a16="http://schemas.microsoft.com/office/drawing/2014/main" id="{FAAD1AA0-98F9-4C0F-90D0-1B850E2C765A}"/>
                  </a:ext>
                </a:extLst>
              </p:cNvPr>
              <p:cNvSpPr/>
              <p:nvPr/>
            </p:nvSpPr>
            <p:spPr>
              <a:xfrm>
                <a:off x="4806378" y="5900376"/>
                <a:ext cx="1690906" cy="157200"/>
              </a:xfrm>
              <a:custGeom>
                <a:avLst/>
                <a:gdLst>
                  <a:gd name="connsiteX0" fmla="*/ 2750820 w 2819400"/>
                  <a:gd name="connsiteY0" fmla="*/ 0 h 342900"/>
                  <a:gd name="connsiteX1" fmla="*/ 2819400 w 2819400"/>
                  <a:gd name="connsiteY1" fmla="*/ 68580 h 342900"/>
                  <a:gd name="connsiteX2" fmla="*/ 2819400 w 2819400"/>
                  <a:gd name="connsiteY2" fmla="*/ 274320 h 342900"/>
                  <a:gd name="connsiteX3" fmla="*/ 2750820 w 2819400"/>
                  <a:gd name="connsiteY3" fmla="*/ 342900 h 342900"/>
                  <a:gd name="connsiteX4" fmla="*/ 68580 w 2819400"/>
                  <a:gd name="connsiteY4" fmla="*/ 342900 h 342900"/>
                  <a:gd name="connsiteX5" fmla="*/ 0 w 2819400"/>
                  <a:gd name="connsiteY5" fmla="*/ 274320 h 342900"/>
                  <a:gd name="connsiteX6" fmla="*/ 0 w 2819400"/>
                  <a:gd name="connsiteY6" fmla="*/ 68580 h 342900"/>
                  <a:gd name="connsiteX7" fmla="*/ 68580 w 2819400"/>
                  <a:gd name="connsiteY7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3429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274320"/>
                    </a:lnTo>
                    <a:cubicBezTo>
                      <a:pt x="2819400" y="312196"/>
                      <a:pt x="2788696" y="342900"/>
                      <a:pt x="2750820" y="342900"/>
                    </a:cubicBezTo>
                    <a:lnTo>
                      <a:pt x="68580" y="342900"/>
                    </a:lnTo>
                    <a:cubicBezTo>
                      <a:pt x="30704" y="342900"/>
                      <a:pt x="0" y="312196"/>
                      <a:pt x="0" y="2743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EBEFF4"/>
              </a:solidFill>
              <a:ln w="1143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82" name="文本框 281">
                <a:extLst>
                  <a:ext uri="{FF2B5EF4-FFF2-40B4-BE49-F238E27FC236}">
                    <a16:creationId xmlns:a16="http://schemas.microsoft.com/office/drawing/2014/main" id="{DC065778-C2F2-4522-B083-B0054B168782}"/>
                  </a:ext>
                </a:extLst>
              </p:cNvPr>
              <p:cNvSpPr txBox="1"/>
              <p:nvPr/>
            </p:nvSpPr>
            <p:spPr>
              <a:xfrm>
                <a:off x="4808663" y="5937056"/>
                <a:ext cx="237641" cy="89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720" b="1" spc="0" baseline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SL11</a:t>
                </a:r>
              </a:p>
            </p:txBody>
          </p:sp>
          <p:sp>
            <p:nvSpPr>
              <p:cNvPr id="283" name="文本框 282">
                <a:extLst>
                  <a:ext uri="{FF2B5EF4-FFF2-40B4-BE49-F238E27FC236}">
                    <a16:creationId xmlns:a16="http://schemas.microsoft.com/office/drawing/2014/main" id="{643E504D-C886-4496-8D52-2D3592F795F2}"/>
                  </a:ext>
                </a:extLst>
              </p:cNvPr>
              <p:cNvSpPr txBox="1"/>
              <p:nvPr/>
            </p:nvSpPr>
            <p:spPr>
              <a:xfrm>
                <a:off x="5082864" y="5937056"/>
                <a:ext cx="326756" cy="89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720" b="1" spc="0" baseline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L41–L43</a:t>
                </a:r>
              </a:p>
            </p:txBody>
          </p:sp>
          <p:sp>
            <p:nvSpPr>
              <p:cNvPr id="284" name="文本框 283">
                <a:extLst>
                  <a:ext uri="{FF2B5EF4-FFF2-40B4-BE49-F238E27FC236}">
                    <a16:creationId xmlns:a16="http://schemas.microsoft.com/office/drawing/2014/main" id="{BE580AFD-9EA1-4786-9E21-9069E9E768E1}"/>
                  </a:ext>
                </a:extLst>
              </p:cNvPr>
              <p:cNvSpPr txBox="1"/>
              <p:nvPr/>
            </p:nvSpPr>
            <p:spPr>
              <a:xfrm>
                <a:off x="5574141" y="5937056"/>
                <a:ext cx="223931" cy="89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720" spc="0" baseline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Axial</a:t>
                </a:r>
              </a:p>
            </p:txBody>
          </p:sp>
          <p:sp>
            <p:nvSpPr>
              <p:cNvPr id="285" name="文本框 284">
                <a:extLst>
                  <a:ext uri="{FF2B5EF4-FFF2-40B4-BE49-F238E27FC236}">
                    <a16:creationId xmlns:a16="http://schemas.microsoft.com/office/drawing/2014/main" id="{6426BFD2-B6EC-4B86-BE36-454404A199DD}"/>
                  </a:ext>
                </a:extLst>
              </p:cNvPr>
              <p:cNvSpPr txBox="1"/>
              <p:nvPr/>
            </p:nvSpPr>
            <p:spPr>
              <a:xfrm>
                <a:off x="5916892" y="5944043"/>
                <a:ext cx="367886" cy="803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600" spc="0" baseline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outer section</a:t>
                </a:r>
              </a:p>
            </p:txBody>
          </p:sp>
          <p:sp>
            <p:nvSpPr>
              <p:cNvPr id="286" name="任意多边形: 形状 285">
                <a:extLst>
                  <a:ext uri="{FF2B5EF4-FFF2-40B4-BE49-F238E27FC236}">
                    <a16:creationId xmlns:a16="http://schemas.microsoft.com/office/drawing/2014/main" id="{953CD959-D95C-4ACB-9983-2CDDD1C15DAA}"/>
                  </a:ext>
                </a:extLst>
              </p:cNvPr>
              <p:cNvSpPr/>
              <p:nvPr/>
            </p:nvSpPr>
            <p:spPr>
              <a:xfrm>
                <a:off x="4806378" y="5926575"/>
                <a:ext cx="1690906" cy="288247"/>
              </a:xfrm>
              <a:custGeom>
                <a:avLst/>
                <a:gdLst>
                  <a:gd name="connsiteX0" fmla="*/ 2750820 w 2819400"/>
                  <a:gd name="connsiteY0" fmla="*/ 0 h 419100"/>
                  <a:gd name="connsiteX1" fmla="*/ 2819400 w 2819400"/>
                  <a:gd name="connsiteY1" fmla="*/ 68580 h 419100"/>
                  <a:gd name="connsiteX2" fmla="*/ 2819400 w 2819400"/>
                  <a:gd name="connsiteY2" fmla="*/ 350520 h 419100"/>
                  <a:gd name="connsiteX3" fmla="*/ 2750820 w 2819400"/>
                  <a:gd name="connsiteY3" fmla="*/ 419100 h 419100"/>
                  <a:gd name="connsiteX4" fmla="*/ 68580 w 2819400"/>
                  <a:gd name="connsiteY4" fmla="*/ 419100 h 419100"/>
                  <a:gd name="connsiteX5" fmla="*/ 0 w 2819400"/>
                  <a:gd name="connsiteY5" fmla="*/ 350520 h 419100"/>
                  <a:gd name="connsiteX6" fmla="*/ 0 w 2819400"/>
                  <a:gd name="connsiteY6" fmla="*/ 68580 h 419100"/>
                  <a:gd name="connsiteX7" fmla="*/ 68580 w 2819400"/>
                  <a:gd name="connsiteY7" fmla="*/ 0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9400" h="419100">
                    <a:moveTo>
                      <a:pt x="2750820" y="0"/>
                    </a:moveTo>
                    <a:cubicBezTo>
                      <a:pt x="2788696" y="0"/>
                      <a:pt x="2819400" y="30704"/>
                      <a:pt x="2819400" y="68580"/>
                    </a:cubicBezTo>
                    <a:lnTo>
                      <a:pt x="2819400" y="350520"/>
                    </a:lnTo>
                    <a:cubicBezTo>
                      <a:pt x="2819400" y="388396"/>
                      <a:pt x="2788696" y="419100"/>
                      <a:pt x="2750820" y="419100"/>
                    </a:cubicBezTo>
                    <a:lnTo>
                      <a:pt x="68580" y="419100"/>
                    </a:lnTo>
                    <a:cubicBezTo>
                      <a:pt x="30704" y="419100"/>
                      <a:pt x="0" y="388396"/>
                      <a:pt x="0" y="350520"/>
                    </a:cubicBezTo>
                    <a:lnTo>
                      <a:pt x="0" y="68580"/>
                    </a:lnTo>
                    <a:cubicBezTo>
                      <a:pt x="0" y="30704"/>
                      <a:pt x="30704" y="0"/>
                      <a:pt x="68580" y="0"/>
                    </a:cubicBezTo>
                    <a:close/>
                  </a:path>
                </a:pathLst>
              </a:custGeom>
              <a:solidFill>
                <a:srgbClr val="F7FAFD"/>
              </a:solidFill>
              <a:ln w="762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89" name="任意多边形: 形状 288">
                <a:extLst>
                  <a:ext uri="{FF2B5EF4-FFF2-40B4-BE49-F238E27FC236}">
                    <a16:creationId xmlns:a16="http://schemas.microsoft.com/office/drawing/2014/main" id="{9E23B4E8-46A6-401B-9654-8CA5281A299B}"/>
                  </a:ext>
                </a:extLst>
              </p:cNvPr>
              <p:cNvSpPr/>
              <p:nvPr/>
            </p:nvSpPr>
            <p:spPr>
              <a:xfrm>
                <a:off x="7091386" y="4188644"/>
                <a:ext cx="1987957" cy="209600"/>
              </a:xfrm>
              <a:custGeom>
                <a:avLst/>
                <a:gdLst>
                  <a:gd name="connsiteX0" fmla="*/ 3223260 w 3314700"/>
                  <a:gd name="connsiteY0" fmla="*/ 0 h 457200"/>
                  <a:gd name="connsiteX1" fmla="*/ 3314700 w 3314700"/>
                  <a:gd name="connsiteY1" fmla="*/ 91440 h 457200"/>
                  <a:gd name="connsiteX2" fmla="*/ 3314700 w 3314700"/>
                  <a:gd name="connsiteY2" fmla="*/ 365760 h 457200"/>
                  <a:gd name="connsiteX3" fmla="*/ 3223260 w 3314700"/>
                  <a:gd name="connsiteY3" fmla="*/ 457200 h 457200"/>
                  <a:gd name="connsiteX4" fmla="*/ 91440 w 3314700"/>
                  <a:gd name="connsiteY4" fmla="*/ 457200 h 457200"/>
                  <a:gd name="connsiteX5" fmla="*/ 0 w 3314700"/>
                  <a:gd name="connsiteY5" fmla="*/ 365760 h 457200"/>
                  <a:gd name="connsiteX6" fmla="*/ 0 w 3314700"/>
                  <a:gd name="connsiteY6" fmla="*/ 91440 h 457200"/>
                  <a:gd name="connsiteX7" fmla="*/ 91440 w 3314700"/>
                  <a:gd name="connsiteY7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14700" h="457200">
                    <a:moveTo>
                      <a:pt x="3223260" y="0"/>
                    </a:moveTo>
                    <a:cubicBezTo>
                      <a:pt x="3273761" y="0"/>
                      <a:pt x="3314700" y="40939"/>
                      <a:pt x="3314700" y="91440"/>
                    </a:cubicBezTo>
                    <a:lnTo>
                      <a:pt x="3314700" y="365760"/>
                    </a:lnTo>
                    <a:cubicBezTo>
                      <a:pt x="3314700" y="416261"/>
                      <a:pt x="3273761" y="457200"/>
                      <a:pt x="3223260" y="457200"/>
                    </a:cubicBezTo>
                    <a:lnTo>
                      <a:pt x="91440" y="457200"/>
                    </a:lnTo>
                    <a:cubicBezTo>
                      <a:pt x="40939" y="457200"/>
                      <a:pt x="0" y="416261"/>
                      <a:pt x="0" y="365760"/>
                    </a:cubicBezTo>
                    <a:lnTo>
                      <a:pt x="0" y="91440"/>
                    </a:ln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F8FAFC"/>
              </a:solidFill>
              <a:ln w="15240" cap="flat">
                <a:solidFill>
                  <a:srgbClr val="4F957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90" name="文本框 289">
                <a:extLst>
                  <a:ext uri="{FF2B5EF4-FFF2-40B4-BE49-F238E27FC236}">
                    <a16:creationId xmlns:a16="http://schemas.microsoft.com/office/drawing/2014/main" id="{EA5FFB01-F246-4536-9BF3-18E2FC0D514F}"/>
                  </a:ext>
                </a:extLst>
              </p:cNvPr>
              <p:cNvSpPr txBox="1"/>
              <p:nvPr/>
            </p:nvSpPr>
            <p:spPr>
              <a:xfrm>
                <a:off x="7116521" y="4147008"/>
                <a:ext cx="594101" cy="221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840" b="1" spc="0" baseline="0" dirty="0">
                    <a:solidFill>
                      <a:srgbClr val="4F9577"/>
                    </a:solidFill>
                    <a:latin typeface="Arial"/>
                    <a:cs typeface="Arial"/>
                    <a:sym typeface="Arial"/>
                    <a:rtl val="0"/>
                  </a:rPr>
                  <a:t>L9-L10</a:t>
                </a:r>
              </a:p>
            </p:txBody>
          </p:sp>
          <p:sp>
            <p:nvSpPr>
              <p:cNvPr id="291" name="文本框 290">
                <a:extLst>
                  <a:ext uri="{FF2B5EF4-FFF2-40B4-BE49-F238E27FC236}">
                    <a16:creationId xmlns:a16="http://schemas.microsoft.com/office/drawing/2014/main" id="{552C1813-E345-41D0-B520-01A7BC67CEE1}"/>
                  </a:ext>
                </a:extLst>
              </p:cNvPr>
              <p:cNvSpPr txBox="1"/>
              <p:nvPr/>
            </p:nvSpPr>
            <p:spPr>
              <a:xfrm>
                <a:off x="7620355" y="4194061"/>
                <a:ext cx="1062985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SL3 </a:t>
                </a:r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MS Gothic"/>
                    <a:ea typeface="MS Gothic"/>
                    <a:cs typeface="Arial"/>
                    <a:sym typeface="MS Gothic"/>
                    <a:rtl val="0"/>
                  </a:rPr>
                  <a:t>前半</a:t>
                </a:r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ea typeface="MS Gothic"/>
                    <a:cs typeface="Arial"/>
                    <a:sym typeface="Arial"/>
                    <a:rtl val="0"/>
                  </a:rPr>
                  <a:t> | L9–L10</a:t>
                </a:r>
              </a:p>
            </p:txBody>
          </p:sp>
          <p:sp>
            <p:nvSpPr>
              <p:cNvPr id="292" name="文本框 291">
                <a:extLst>
                  <a:ext uri="{FF2B5EF4-FFF2-40B4-BE49-F238E27FC236}">
                    <a16:creationId xmlns:a16="http://schemas.microsoft.com/office/drawing/2014/main" id="{D19D9054-1F44-4DC4-BE10-923AF6D43D60}"/>
                  </a:ext>
                </a:extLst>
              </p:cNvPr>
              <p:cNvSpPr txBox="1"/>
              <p:nvPr/>
            </p:nvSpPr>
            <p:spPr>
              <a:xfrm>
                <a:off x="7123377" y="4247964"/>
                <a:ext cx="587245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max=32</a:t>
                </a:r>
              </a:p>
            </p:txBody>
          </p:sp>
          <p:grpSp>
            <p:nvGrpSpPr>
              <p:cNvPr id="407" name="组合 406">
                <a:extLst>
                  <a:ext uri="{FF2B5EF4-FFF2-40B4-BE49-F238E27FC236}">
                    <a16:creationId xmlns:a16="http://schemas.microsoft.com/office/drawing/2014/main" id="{0A234635-6DEB-466F-A604-E5A45197F745}"/>
                  </a:ext>
                </a:extLst>
              </p:cNvPr>
              <p:cNvGrpSpPr/>
              <p:nvPr/>
            </p:nvGrpSpPr>
            <p:grpSpPr>
              <a:xfrm>
                <a:off x="8632676" y="4191877"/>
                <a:ext cx="446668" cy="203133"/>
                <a:chOff x="8494911" y="4005556"/>
                <a:chExt cx="478731" cy="203133"/>
              </a:xfrm>
            </p:grpSpPr>
            <p:sp>
              <p:nvSpPr>
                <p:cNvPr id="295" name="任意多边形: 形状 294">
                  <a:extLst>
                    <a:ext uri="{FF2B5EF4-FFF2-40B4-BE49-F238E27FC236}">
                      <a16:creationId xmlns:a16="http://schemas.microsoft.com/office/drawing/2014/main" id="{B89B5B22-17BA-4296-8622-47475FB62600}"/>
                    </a:ext>
                  </a:extLst>
                </p:cNvPr>
                <p:cNvSpPr/>
                <p:nvPr/>
              </p:nvSpPr>
              <p:spPr>
                <a:xfrm>
                  <a:off x="8534920" y="4054723"/>
                  <a:ext cx="354176" cy="111787"/>
                </a:xfrm>
                <a:custGeom>
                  <a:avLst/>
                  <a:gdLst>
                    <a:gd name="connsiteX0" fmla="*/ 521970 w 590550"/>
                    <a:gd name="connsiteY0" fmla="*/ 0 h 243840"/>
                    <a:gd name="connsiteX1" fmla="*/ 590550 w 590550"/>
                    <a:gd name="connsiteY1" fmla="*/ 68580 h 243840"/>
                    <a:gd name="connsiteX2" fmla="*/ 590550 w 590550"/>
                    <a:gd name="connsiteY2" fmla="*/ 175260 h 243840"/>
                    <a:gd name="connsiteX3" fmla="*/ 521970 w 590550"/>
                    <a:gd name="connsiteY3" fmla="*/ 243840 h 243840"/>
                    <a:gd name="connsiteX4" fmla="*/ 68580 w 590550"/>
                    <a:gd name="connsiteY4" fmla="*/ 243840 h 243840"/>
                    <a:gd name="connsiteX5" fmla="*/ 0 w 590550"/>
                    <a:gd name="connsiteY5" fmla="*/ 175260 h 243840"/>
                    <a:gd name="connsiteX6" fmla="*/ 0 w 590550"/>
                    <a:gd name="connsiteY6" fmla="*/ 68580 h 243840"/>
                    <a:gd name="connsiteX7" fmla="*/ 68580 w 590550"/>
                    <a:gd name="connsiteY7" fmla="*/ 0 h 243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90550" h="243840">
                      <a:moveTo>
                        <a:pt x="521970" y="0"/>
                      </a:moveTo>
                      <a:cubicBezTo>
                        <a:pt x="559846" y="0"/>
                        <a:pt x="590550" y="30704"/>
                        <a:pt x="590550" y="68580"/>
                      </a:cubicBezTo>
                      <a:lnTo>
                        <a:pt x="590550" y="175260"/>
                      </a:lnTo>
                      <a:cubicBezTo>
                        <a:pt x="590550" y="213136"/>
                        <a:pt x="559846" y="243840"/>
                        <a:pt x="521970" y="243840"/>
                      </a:cubicBezTo>
                      <a:lnTo>
                        <a:pt x="68580" y="243840"/>
                      </a:lnTo>
                      <a:cubicBezTo>
                        <a:pt x="30704" y="243840"/>
                        <a:pt x="0" y="213136"/>
                        <a:pt x="0" y="175260"/>
                      </a:cubicBezTo>
                      <a:lnTo>
                        <a:pt x="0" y="68580"/>
                      </a:lnTo>
                      <a:cubicBezTo>
                        <a:pt x="0" y="30704"/>
                        <a:pt x="30704" y="0"/>
                        <a:pt x="68580" y="0"/>
                      </a:cubicBezTo>
                      <a:close/>
                    </a:path>
                  </a:pathLst>
                </a:custGeom>
                <a:solidFill>
                  <a:srgbClr val="4F9577"/>
                </a:solidFill>
                <a:ln w="381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96" name="文本框 295">
                  <a:extLst>
                    <a:ext uri="{FF2B5EF4-FFF2-40B4-BE49-F238E27FC236}">
                      <a16:creationId xmlns:a16="http://schemas.microsoft.com/office/drawing/2014/main" id="{AFC79E06-9D62-49E1-9007-DFB225CFCF84}"/>
                    </a:ext>
                  </a:extLst>
                </p:cNvPr>
                <p:cNvSpPr txBox="1"/>
                <p:nvPr/>
              </p:nvSpPr>
              <p:spPr>
                <a:xfrm>
                  <a:off x="8494911" y="4005556"/>
                  <a:ext cx="478731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32 bit</a:t>
                  </a:r>
                </a:p>
              </p:txBody>
            </p:sp>
          </p:grpSp>
          <p:sp>
            <p:nvSpPr>
              <p:cNvPr id="297" name="任意多边形: 形状 296">
                <a:extLst>
                  <a:ext uri="{FF2B5EF4-FFF2-40B4-BE49-F238E27FC236}">
                    <a16:creationId xmlns:a16="http://schemas.microsoft.com/office/drawing/2014/main" id="{1A5E9782-6E4D-4B23-A81C-C56DC859F388}"/>
                  </a:ext>
                </a:extLst>
              </p:cNvPr>
              <p:cNvSpPr/>
              <p:nvPr/>
            </p:nvSpPr>
            <p:spPr>
              <a:xfrm>
                <a:off x="7091386" y="4485577"/>
                <a:ext cx="1987957" cy="209600"/>
              </a:xfrm>
              <a:custGeom>
                <a:avLst/>
                <a:gdLst>
                  <a:gd name="connsiteX0" fmla="*/ 3223260 w 3314700"/>
                  <a:gd name="connsiteY0" fmla="*/ 0 h 457200"/>
                  <a:gd name="connsiteX1" fmla="*/ 3314700 w 3314700"/>
                  <a:gd name="connsiteY1" fmla="*/ 91440 h 457200"/>
                  <a:gd name="connsiteX2" fmla="*/ 3314700 w 3314700"/>
                  <a:gd name="connsiteY2" fmla="*/ 365760 h 457200"/>
                  <a:gd name="connsiteX3" fmla="*/ 3223260 w 3314700"/>
                  <a:gd name="connsiteY3" fmla="*/ 457200 h 457200"/>
                  <a:gd name="connsiteX4" fmla="*/ 91440 w 3314700"/>
                  <a:gd name="connsiteY4" fmla="*/ 457200 h 457200"/>
                  <a:gd name="connsiteX5" fmla="*/ 0 w 3314700"/>
                  <a:gd name="connsiteY5" fmla="*/ 365760 h 457200"/>
                  <a:gd name="connsiteX6" fmla="*/ 0 w 3314700"/>
                  <a:gd name="connsiteY6" fmla="*/ 91440 h 457200"/>
                  <a:gd name="connsiteX7" fmla="*/ 91440 w 3314700"/>
                  <a:gd name="connsiteY7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14700" h="457200">
                    <a:moveTo>
                      <a:pt x="3223260" y="0"/>
                    </a:moveTo>
                    <a:cubicBezTo>
                      <a:pt x="3273761" y="0"/>
                      <a:pt x="3314700" y="40939"/>
                      <a:pt x="3314700" y="91440"/>
                    </a:cubicBezTo>
                    <a:lnTo>
                      <a:pt x="3314700" y="365760"/>
                    </a:lnTo>
                    <a:cubicBezTo>
                      <a:pt x="3314700" y="416261"/>
                      <a:pt x="3273761" y="457200"/>
                      <a:pt x="3223260" y="457200"/>
                    </a:cubicBezTo>
                    <a:lnTo>
                      <a:pt x="91440" y="457200"/>
                    </a:lnTo>
                    <a:cubicBezTo>
                      <a:pt x="40939" y="457200"/>
                      <a:pt x="0" y="416261"/>
                      <a:pt x="0" y="365760"/>
                    </a:cubicBezTo>
                    <a:lnTo>
                      <a:pt x="0" y="91440"/>
                    </a:ln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F8FAFC"/>
              </a:solidFill>
              <a:ln w="15240" cap="flat">
                <a:solidFill>
                  <a:srgbClr val="4699A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98" name="文本框 297">
                <a:extLst>
                  <a:ext uri="{FF2B5EF4-FFF2-40B4-BE49-F238E27FC236}">
                    <a16:creationId xmlns:a16="http://schemas.microsoft.com/office/drawing/2014/main" id="{AB497DD0-39A8-41EE-9186-B053D4A282E5}"/>
                  </a:ext>
                </a:extLst>
              </p:cNvPr>
              <p:cNvSpPr txBox="1"/>
              <p:nvPr/>
            </p:nvSpPr>
            <p:spPr>
              <a:xfrm>
                <a:off x="7116521" y="4439310"/>
                <a:ext cx="587244" cy="221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840" b="1" spc="0" baseline="0" dirty="0">
                    <a:solidFill>
                      <a:srgbClr val="4699A2"/>
                    </a:solidFill>
                    <a:latin typeface="Arial"/>
                    <a:cs typeface="Arial"/>
                    <a:sym typeface="Arial"/>
                    <a:rtl val="0"/>
                  </a:rPr>
                  <a:t>L11-L12</a:t>
                </a:r>
              </a:p>
            </p:txBody>
          </p:sp>
          <p:sp>
            <p:nvSpPr>
              <p:cNvPr id="299" name="文本框 298">
                <a:extLst>
                  <a:ext uri="{FF2B5EF4-FFF2-40B4-BE49-F238E27FC236}">
                    <a16:creationId xmlns:a16="http://schemas.microsoft.com/office/drawing/2014/main" id="{54EB1358-2EA5-4CAD-8B3E-9CC9F9AD7D61}"/>
                  </a:ext>
                </a:extLst>
              </p:cNvPr>
              <p:cNvSpPr txBox="1"/>
              <p:nvPr/>
            </p:nvSpPr>
            <p:spPr>
              <a:xfrm>
                <a:off x="7619246" y="4493528"/>
                <a:ext cx="1075337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SL3 </a:t>
                </a:r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MS Gothic"/>
                    <a:ea typeface="MS Gothic"/>
                    <a:cs typeface="Arial"/>
                    <a:sym typeface="MS Gothic"/>
                    <a:rtl val="0"/>
                  </a:rPr>
                  <a:t>后半</a:t>
                </a:r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ea typeface="MS Gothic"/>
                    <a:cs typeface="Arial"/>
                    <a:sym typeface="Arial"/>
                    <a:rtl val="0"/>
                  </a:rPr>
                  <a:t> | L11–L12</a:t>
                </a:r>
              </a:p>
            </p:txBody>
          </p:sp>
          <p:sp>
            <p:nvSpPr>
              <p:cNvPr id="300" name="文本框 299">
                <a:extLst>
                  <a:ext uri="{FF2B5EF4-FFF2-40B4-BE49-F238E27FC236}">
                    <a16:creationId xmlns:a16="http://schemas.microsoft.com/office/drawing/2014/main" id="{ED4C9C02-E769-4987-9D9F-23F711833465}"/>
                  </a:ext>
                </a:extLst>
              </p:cNvPr>
              <p:cNvSpPr txBox="1"/>
              <p:nvPr/>
            </p:nvSpPr>
            <p:spPr>
              <a:xfrm>
                <a:off x="7123376" y="4537658"/>
                <a:ext cx="628554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max=32</a:t>
                </a:r>
              </a:p>
            </p:txBody>
          </p:sp>
          <p:grpSp>
            <p:nvGrpSpPr>
              <p:cNvPr id="408" name="组合 407">
                <a:extLst>
                  <a:ext uri="{FF2B5EF4-FFF2-40B4-BE49-F238E27FC236}">
                    <a16:creationId xmlns:a16="http://schemas.microsoft.com/office/drawing/2014/main" id="{58EE16EC-9FB4-4E3D-AE6E-75E90C101189}"/>
                  </a:ext>
                </a:extLst>
              </p:cNvPr>
              <p:cNvGrpSpPr/>
              <p:nvPr/>
            </p:nvGrpSpPr>
            <p:grpSpPr>
              <a:xfrm>
                <a:off x="8638510" y="4487972"/>
                <a:ext cx="441396" cy="203133"/>
                <a:chOff x="8505389" y="4305145"/>
                <a:chExt cx="441396" cy="203133"/>
              </a:xfrm>
            </p:grpSpPr>
            <p:sp>
              <p:nvSpPr>
                <p:cNvPr id="303" name="任意多边形: 形状 302">
                  <a:extLst>
                    <a:ext uri="{FF2B5EF4-FFF2-40B4-BE49-F238E27FC236}">
                      <a16:creationId xmlns:a16="http://schemas.microsoft.com/office/drawing/2014/main" id="{60D7925B-A7C2-46DD-A473-154714D92546}"/>
                    </a:ext>
                  </a:extLst>
                </p:cNvPr>
                <p:cNvSpPr/>
                <p:nvPr/>
              </p:nvSpPr>
              <p:spPr>
                <a:xfrm>
                  <a:off x="8534920" y="4351656"/>
                  <a:ext cx="354176" cy="111787"/>
                </a:xfrm>
                <a:custGeom>
                  <a:avLst/>
                  <a:gdLst>
                    <a:gd name="connsiteX0" fmla="*/ 521970 w 590550"/>
                    <a:gd name="connsiteY0" fmla="*/ 0 h 243840"/>
                    <a:gd name="connsiteX1" fmla="*/ 590550 w 590550"/>
                    <a:gd name="connsiteY1" fmla="*/ 68580 h 243840"/>
                    <a:gd name="connsiteX2" fmla="*/ 590550 w 590550"/>
                    <a:gd name="connsiteY2" fmla="*/ 175260 h 243840"/>
                    <a:gd name="connsiteX3" fmla="*/ 521970 w 590550"/>
                    <a:gd name="connsiteY3" fmla="*/ 243840 h 243840"/>
                    <a:gd name="connsiteX4" fmla="*/ 68580 w 590550"/>
                    <a:gd name="connsiteY4" fmla="*/ 243840 h 243840"/>
                    <a:gd name="connsiteX5" fmla="*/ 0 w 590550"/>
                    <a:gd name="connsiteY5" fmla="*/ 175260 h 243840"/>
                    <a:gd name="connsiteX6" fmla="*/ 0 w 590550"/>
                    <a:gd name="connsiteY6" fmla="*/ 68580 h 243840"/>
                    <a:gd name="connsiteX7" fmla="*/ 68580 w 590550"/>
                    <a:gd name="connsiteY7" fmla="*/ 0 h 243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90550" h="243840">
                      <a:moveTo>
                        <a:pt x="521970" y="0"/>
                      </a:moveTo>
                      <a:cubicBezTo>
                        <a:pt x="559846" y="0"/>
                        <a:pt x="590550" y="30704"/>
                        <a:pt x="590550" y="68580"/>
                      </a:cubicBezTo>
                      <a:lnTo>
                        <a:pt x="590550" y="175260"/>
                      </a:lnTo>
                      <a:cubicBezTo>
                        <a:pt x="590550" y="213136"/>
                        <a:pt x="559846" y="243840"/>
                        <a:pt x="521970" y="243840"/>
                      </a:cubicBezTo>
                      <a:lnTo>
                        <a:pt x="68580" y="243840"/>
                      </a:lnTo>
                      <a:cubicBezTo>
                        <a:pt x="30704" y="243840"/>
                        <a:pt x="0" y="213136"/>
                        <a:pt x="0" y="175260"/>
                      </a:cubicBezTo>
                      <a:lnTo>
                        <a:pt x="0" y="68580"/>
                      </a:lnTo>
                      <a:cubicBezTo>
                        <a:pt x="0" y="30704"/>
                        <a:pt x="30704" y="0"/>
                        <a:pt x="68580" y="0"/>
                      </a:cubicBezTo>
                      <a:close/>
                    </a:path>
                  </a:pathLst>
                </a:custGeom>
                <a:solidFill>
                  <a:srgbClr val="4699A2"/>
                </a:solidFill>
                <a:ln w="381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04" name="文本框 303">
                  <a:extLst>
                    <a:ext uri="{FF2B5EF4-FFF2-40B4-BE49-F238E27FC236}">
                      <a16:creationId xmlns:a16="http://schemas.microsoft.com/office/drawing/2014/main" id="{9458CB85-C916-4C47-B731-CB9692262265}"/>
                    </a:ext>
                  </a:extLst>
                </p:cNvPr>
                <p:cNvSpPr txBox="1"/>
                <p:nvPr/>
              </p:nvSpPr>
              <p:spPr>
                <a:xfrm>
                  <a:off x="8505389" y="4305145"/>
                  <a:ext cx="441396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20 bit</a:t>
                  </a:r>
                </a:p>
              </p:txBody>
            </p:sp>
          </p:grpSp>
          <p:sp>
            <p:nvSpPr>
              <p:cNvPr id="305" name="任意多边形: 形状 304">
                <a:extLst>
                  <a:ext uri="{FF2B5EF4-FFF2-40B4-BE49-F238E27FC236}">
                    <a16:creationId xmlns:a16="http://schemas.microsoft.com/office/drawing/2014/main" id="{B625216B-38D8-4C07-9356-0EDB2EBA4973}"/>
                  </a:ext>
                </a:extLst>
              </p:cNvPr>
              <p:cNvSpPr/>
              <p:nvPr/>
            </p:nvSpPr>
            <p:spPr>
              <a:xfrm>
                <a:off x="7091386" y="4782510"/>
                <a:ext cx="1987957" cy="209600"/>
              </a:xfrm>
              <a:custGeom>
                <a:avLst/>
                <a:gdLst>
                  <a:gd name="connsiteX0" fmla="*/ 3223260 w 3314700"/>
                  <a:gd name="connsiteY0" fmla="*/ 0 h 457200"/>
                  <a:gd name="connsiteX1" fmla="*/ 3314700 w 3314700"/>
                  <a:gd name="connsiteY1" fmla="*/ 91440 h 457200"/>
                  <a:gd name="connsiteX2" fmla="*/ 3314700 w 3314700"/>
                  <a:gd name="connsiteY2" fmla="*/ 365760 h 457200"/>
                  <a:gd name="connsiteX3" fmla="*/ 3223260 w 3314700"/>
                  <a:gd name="connsiteY3" fmla="*/ 457200 h 457200"/>
                  <a:gd name="connsiteX4" fmla="*/ 91440 w 3314700"/>
                  <a:gd name="connsiteY4" fmla="*/ 457200 h 457200"/>
                  <a:gd name="connsiteX5" fmla="*/ 0 w 3314700"/>
                  <a:gd name="connsiteY5" fmla="*/ 365760 h 457200"/>
                  <a:gd name="connsiteX6" fmla="*/ 0 w 3314700"/>
                  <a:gd name="connsiteY6" fmla="*/ 91440 h 457200"/>
                  <a:gd name="connsiteX7" fmla="*/ 91440 w 3314700"/>
                  <a:gd name="connsiteY7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14700" h="457200">
                    <a:moveTo>
                      <a:pt x="3223260" y="0"/>
                    </a:moveTo>
                    <a:cubicBezTo>
                      <a:pt x="3273761" y="0"/>
                      <a:pt x="3314700" y="40939"/>
                      <a:pt x="3314700" y="91440"/>
                    </a:cubicBezTo>
                    <a:lnTo>
                      <a:pt x="3314700" y="365760"/>
                    </a:lnTo>
                    <a:cubicBezTo>
                      <a:pt x="3314700" y="416261"/>
                      <a:pt x="3273761" y="457200"/>
                      <a:pt x="3223260" y="457200"/>
                    </a:cubicBezTo>
                    <a:lnTo>
                      <a:pt x="91440" y="457200"/>
                    </a:lnTo>
                    <a:cubicBezTo>
                      <a:pt x="40939" y="457200"/>
                      <a:pt x="0" y="416261"/>
                      <a:pt x="0" y="365760"/>
                    </a:cubicBezTo>
                    <a:lnTo>
                      <a:pt x="0" y="91440"/>
                    </a:ln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F8FAFC"/>
              </a:solidFill>
              <a:ln w="15240" cap="flat">
                <a:solidFill>
                  <a:srgbClr val="E78F3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06" name="文本框 305">
                <a:extLst>
                  <a:ext uri="{FF2B5EF4-FFF2-40B4-BE49-F238E27FC236}">
                    <a16:creationId xmlns:a16="http://schemas.microsoft.com/office/drawing/2014/main" id="{886DC544-7908-4D5C-A918-88C661F9B2A9}"/>
                  </a:ext>
                </a:extLst>
              </p:cNvPr>
              <p:cNvSpPr txBox="1"/>
              <p:nvPr/>
            </p:nvSpPr>
            <p:spPr>
              <a:xfrm>
                <a:off x="7116521" y="4736733"/>
                <a:ext cx="575996" cy="221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840" b="1" spc="0" baseline="0" dirty="0">
                    <a:solidFill>
                      <a:srgbClr val="E78F3B"/>
                    </a:solidFill>
                    <a:latin typeface="Arial"/>
                    <a:cs typeface="Arial"/>
                    <a:sym typeface="Arial"/>
                    <a:rtl val="0"/>
                  </a:rPr>
                  <a:t>SL-4</a:t>
                </a:r>
              </a:p>
            </p:txBody>
          </p:sp>
          <p:sp>
            <p:nvSpPr>
              <p:cNvPr id="307" name="文本框 306">
                <a:extLst>
                  <a:ext uri="{FF2B5EF4-FFF2-40B4-BE49-F238E27FC236}">
                    <a16:creationId xmlns:a16="http://schemas.microsoft.com/office/drawing/2014/main" id="{661FAADC-D4D7-4F5F-A367-66C3082891EB}"/>
                  </a:ext>
                </a:extLst>
              </p:cNvPr>
              <p:cNvSpPr txBox="1"/>
              <p:nvPr/>
            </p:nvSpPr>
            <p:spPr>
              <a:xfrm>
                <a:off x="7616071" y="4791088"/>
                <a:ext cx="900295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SL4 | L13–L16</a:t>
                </a:r>
              </a:p>
            </p:txBody>
          </p:sp>
          <p:sp>
            <p:nvSpPr>
              <p:cNvPr id="308" name="文本框 307">
                <a:extLst>
                  <a:ext uri="{FF2B5EF4-FFF2-40B4-BE49-F238E27FC236}">
                    <a16:creationId xmlns:a16="http://schemas.microsoft.com/office/drawing/2014/main" id="{4DBAB4B7-7F36-4719-B323-023BEC4042DC}"/>
                  </a:ext>
                </a:extLst>
              </p:cNvPr>
              <p:cNvSpPr txBox="1"/>
              <p:nvPr/>
            </p:nvSpPr>
            <p:spPr>
              <a:xfrm>
                <a:off x="7123376" y="4839869"/>
                <a:ext cx="590095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max=48</a:t>
                </a:r>
              </a:p>
            </p:txBody>
          </p:sp>
          <p:grpSp>
            <p:nvGrpSpPr>
              <p:cNvPr id="409" name="组合 408">
                <a:extLst>
                  <a:ext uri="{FF2B5EF4-FFF2-40B4-BE49-F238E27FC236}">
                    <a16:creationId xmlns:a16="http://schemas.microsoft.com/office/drawing/2014/main" id="{A3453C1A-7655-4861-B934-7F158E579796}"/>
                  </a:ext>
                </a:extLst>
              </p:cNvPr>
              <p:cNvGrpSpPr/>
              <p:nvPr/>
            </p:nvGrpSpPr>
            <p:grpSpPr>
              <a:xfrm>
                <a:off x="8638510" y="4784998"/>
                <a:ext cx="425013" cy="203133"/>
                <a:chOff x="8505389" y="4602171"/>
                <a:chExt cx="425013" cy="203133"/>
              </a:xfrm>
            </p:grpSpPr>
            <p:sp>
              <p:nvSpPr>
                <p:cNvPr id="311" name="任意多边形: 形状 310">
                  <a:extLst>
                    <a:ext uri="{FF2B5EF4-FFF2-40B4-BE49-F238E27FC236}">
                      <a16:creationId xmlns:a16="http://schemas.microsoft.com/office/drawing/2014/main" id="{1E9952E4-2B23-42A4-8419-A78043794F4E}"/>
                    </a:ext>
                  </a:extLst>
                </p:cNvPr>
                <p:cNvSpPr/>
                <p:nvPr/>
              </p:nvSpPr>
              <p:spPr>
                <a:xfrm>
                  <a:off x="8534920" y="4648590"/>
                  <a:ext cx="354176" cy="111787"/>
                </a:xfrm>
                <a:custGeom>
                  <a:avLst/>
                  <a:gdLst>
                    <a:gd name="connsiteX0" fmla="*/ 521970 w 590550"/>
                    <a:gd name="connsiteY0" fmla="*/ 0 h 243840"/>
                    <a:gd name="connsiteX1" fmla="*/ 590550 w 590550"/>
                    <a:gd name="connsiteY1" fmla="*/ 68580 h 243840"/>
                    <a:gd name="connsiteX2" fmla="*/ 590550 w 590550"/>
                    <a:gd name="connsiteY2" fmla="*/ 175260 h 243840"/>
                    <a:gd name="connsiteX3" fmla="*/ 521970 w 590550"/>
                    <a:gd name="connsiteY3" fmla="*/ 243840 h 243840"/>
                    <a:gd name="connsiteX4" fmla="*/ 68580 w 590550"/>
                    <a:gd name="connsiteY4" fmla="*/ 243840 h 243840"/>
                    <a:gd name="connsiteX5" fmla="*/ 0 w 590550"/>
                    <a:gd name="connsiteY5" fmla="*/ 175260 h 243840"/>
                    <a:gd name="connsiteX6" fmla="*/ 0 w 590550"/>
                    <a:gd name="connsiteY6" fmla="*/ 68580 h 243840"/>
                    <a:gd name="connsiteX7" fmla="*/ 68580 w 590550"/>
                    <a:gd name="connsiteY7" fmla="*/ 0 h 243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90550" h="243840">
                      <a:moveTo>
                        <a:pt x="521970" y="0"/>
                      </a:moveTo>
                      <a:cubicBezTo>
                        <a:pt x="559846" y="0"/>
                        <a:pt x="590550" y="30704"/>
                        <a:pt x="590550" y="68580"/>
                      </a:cubicBezTo>
                      <a:lnTo>
                        <a:pt x="590550" y="175260"/>
                      </a:lnTo>
                      <a:cubicBezTo>
                        <a:pt x="590550" y="213136"/>
                        <a:pt x="559846" y="243840"/>
                        <a:pt x="521970" y="243840"/>
                      </a:cubicBezTo>
                      <a:lnTo>
                        <a:pt x="68580" y="243840"/>
                      </a:lnTo>
                      <a:cubicBezTo>
                        <a:pt x="30704" y="243840"/>
                        <a:pt x="0" y="213136"/>
                        <a:pt x="0" y="175260"/>
                      </a:cubicBezTo>
                      <a:lnTo>
                        <a:pt x="0" y="68580"/>
                      </a:lnTo>
                      <a:cubicBezTo>
                        <a:pt x="0" y="30704"/>
                        <a:pt x="30704" y="0"/>
                        <a:pt x="68580" y="0"/>
                      </a:cubicBezTo>
                      <a:close/>
                    </a:path>
                  </a:pathLst>
                </a:custGeom>
                <a:solidFill>
                  <a:srgbClr val="E78F3B"/>
                </a:solidFill>
                <a:ln w="381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12" name="文本框 311">
                  <a:extLst>
                    <a:ext uri="{FF2B5EF4-FFF2-40B4-BE49-F238E27FC236}">
                      <a16:creationId xmlns:a16="http://schemas.microsoft.com/office/drawing/2014/main" id="{9E69BE7D-E2A6-413E-814C-A1FAC03B831E}"/>
                    </a:ext>
                  </a:extLst>
                </p:cNvPr>
                <p:cNvSpPr txBox="1"/>
                <p:nvPr/>
              </p:nvSpPr>
              <p:spPr>
                <a:xfrm>
                  <a:off x="8505389" y="4602171"/>
                  <a:ext cx="425013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30 bit</a:t>
                  </a:r>
                </a:p>
              </p:txBody>
            </p:sp>
          </p:grpSp>
          <p:sp>
            <p:nvSpPr>
              <p:cNvPr id="313" name="任意多边形: 形状 312">
                <a:extLst>
                  <a:ext uri="{FF2B5EF4-FFF2-40B4-BE49-F238E27FC236}">
                    <a16:creationId xmlns:a16="http://schemas.microsoft.com/office/drawing/2014/main" id="{DB30338B-651B-486C-8145-41785507F0DB}"/>
                  </a:ext>
                </a:extLst>
              </p:cNvPr>
              <p:cNvSpPr/>
              <p:nvPr/>
            </p:nvSpPr>
            <p:spPr>
              <a:xfrm>
                <a:off x="7091386" y="5079443"/>
                <a:ext cx="1987957" cy="209600"/>
              </a:xfrm>
              <a:custGeom>
                <a:avLst/>
                <a:gdLst>
                  <a:gd name="connsiteX0" fmla="*/ 3223260 w 3314700"/>
                  <a:gd name="connsiteY0" fmla="*/ 0 h 457200"/>
                  <a:gd name="connsiteX1" fmla="*/ 3314700 w 3314700"/>
                  <a:gd name="connsiteY1" fmla="*/ 91440 h 457200"/>
                  <a:gd name="connsiteX2" fmla="*/ 3314700 w 3314700"/>
                  <a:gd name="connsiteY2" fmla="*/ 365760 h 457200"/>
                  <a:gd name="connsiteX3" fmla="*/ 3223260 w 3314700"/>
                  <a:gd name="connsiteY3" fmla="*/ 457200 h 457200"/>
                  <a:gd name="connsiteX4" fmla="*/ 91440 w 3314700"/>
                  <a:gd name="connsiteY4" fmla="*/ 457200 h 457200"/>
                  <a:gd name="connsiteX5" fmla="*/ 0 w 3314700"/>
                  <a:gd name="connsiteY5" fmla="*/ 365760 h 457200"/>
                  <a:gd name="connsiteX6" fmla="*/ 0 w 3314700"/>
                  <a:gd name="connsiteY6" fmla="*/ 91440 h 457200"/>
                  <a:gd name="connsiteX7" fmla="*/ 91440 w 3314700"/>
                  <a:gd name="connsiteY7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14700" h="457200">
                    <a:moveTo>
                      <a:pt x="3223260" y="0"/>
                    </a:moveTo>
                    <a:cubicBezTo>
                      <a:pt x="3273761" y="0"/>
                      <a:pt x="3314700" y="40939"/>
                      <a:pt x="3314700" y="91440"/>
                    </a:cubicBezTo>
                    <a:lnTo>
                      <a:pt x="3314700" y="365760"/>
                    </a:lnTo>
                    <a:cubicBezTo>
                      <a:pt x="3314700" y="416261"/>
                      <a:pt x="3273761" y="457200"/>
                      <a:pt x="3223260" y="457200"/>
                    </a:cubicBezTo>
                    <a:lnTo>
                      <a:pt x="91440" y="457200"/>
                    </a:lnTo>
                    <a:cubicBezTo>
                      <a:pt x="40939" y="457200"/>
                      <a:pt x="0" y="416261"/>
                      <a:pt x="0" y="365760"/>
                    </a:cubicBezTo>
                    <a:lnTo>
                      <a:pt x="0" y="91440"/>
                    </a:ln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F8FAFC"/>
              </a:solidFill>
              <a:ln w="15240" cap="flat">
                <a:solidFill>
                  <a:srgbClr val="7966B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14" name="文本框 313">
                <a:extLst>
                  <a:ext uri="{FF2B5EF4-FFF2-40B4-BE49-F238E27FC236}">
                    <a16:creationId xmlns:a16="http://schemas.microsoft.com/office/drawing/2014/main" id="{B5B8B903-4D63-4FCE-A139-F817061C9ABE}"/>
                  </a:ext>
                </a:extLst>
              </p:cNvPr>
              <p:cNvSpPr txBox="1"/>
              <p:nvPr/>
            </p:nvSpPr>
            <p:spPr>
              <a:xfrm>
                <a:off x="7116520" y="5034542"/>
                <a:ext cx="603805" cy="221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840" b="1" spc="0" baseline="0" dirty="0">
                    <a:solidFill>
                      <a:srgbClr val="7966BD"/>
                    </a:solidFill>
                    <a:latin typeface="Arial"/>
                    <a:cs typeface="Arial"/>
                    <a:sym typeface="Arial"/>
                    <a:rtl val="0"/>
                  </a:rPr>
                  <a:t>SL-5</a:t>
                </a:r>
              </a:p>
            </p:txBody>
          </p:sp>
          <p:sp>
            <p:nvSpPr>
              <p:cNvPr id="315" name="文本框 314">
                <a:extLst>
                  <a:ext uri="{FF2B5EF4-FFF2-40B4-BE49-F238E27FC236}">
                    <a16:creationId xmlns:a16="http://schemas.microsoft.com/office/drawing/2014/main" id="{67A24B71-9210-44B9-9448-C866E86B1F09}"/>
                  </a:ext>
                </a:extLst>
              </p:cNvPr>
              <p:cNvSpPr txBox="1"/>
              <p:nvPr/>
            </p:nvSpPr>
            <p:spPr>
              <a:xfrm>
                <a:off x="7619246" y="5081670"/>
                <a:ext cx="840883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SL5 | L17–L20</a:t>
                </a:r>
              </a:p>
            </p:txBody>
          </p:sp>
          <p:sp>
            <p:nvSpPr>
              <p:cNvPr id="316" name="文本框 315">
                <a:extLst>
                  <a:ext uri="{FF2B5EF4-FFF2-40B4-BE49-F238E27FC236}">
                    <a16:creationId xmlns:a16="http://schemas.microsoft.com/office/drawing/2014/main" id="{67499872-C33E-40E5-A8DF-12040F2EF551}"/>
                  </a:ext>
                </a:extLst>
              </p:cNvPr>
              <p:cNvSpPr txBox="1"/>
              <p:nvPr/>
            </p:nvSpPr>
            <p:spPr>
              <a:xfrm>
                <a:off x="7123376" y="5132198"/>
                <a:ext cx="568065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max=80</a:t>
                </a:r>
              </a:p>
            </p:txBody>
          </p:sp>
          <p:grpSp>
            <p:nvGrpSpPr>
              <p:cNvPr id="410" name="组合 409">
                <a:extLst>
                  <a:ext uri="{FF2B5EF4-FFF2-40B4-BE49-F238E27FC236}">
                    <a16:creationId xmlns:a16="http://schemas.microsoft.com/office/drawing/2014/main" id="{1049ED20-E3FF-4D1E-B2E4-70B09997A16B}"/>
                  </a:ext>
                </a:extLst>
              </p:cNvPr>
              <p:cNvGrpSpPr/>
              <p:nvPr/>
            </p:nvGrpSpPr>
            <p:grpSpPr>
              <a:xfrm>
                <a:off x="8637434" y="5085738"/>
                <a:ext cx="435437" cy="203133"/>
                <a:chOff x="8504313" y="4902911"/>
                <a:chExt cx="435437" cy="203133"/>
              </a:xfrm>
            </p:grpSpPr>
            <p:sp>
              <p:nvSpPr>
                <p:cNvPr id="319" name="任意多边形: 形状 318">
                  <a:extLst>
                    <a:ext uri="{FF2B5EF4-FFF2-40B4-BE49-F238E27FC236}">
                      <a16:creationId xmlns:a16="http://schemas.microsoft.com/office/drawing/2014/main" id="{E67EEA91-A70F-4C1B-97B8-E7D7B09F9649}"/>
                    </a:ext>
                  </a:extLst>
                </p:cNvPr>
                <p:cNvSpPr/>
                <p:nvPr/>
              </p:nvSpPr>
              <p:spPr>
                <a:xfrm>
                  <a:off x="8534920" y="4945523"/>
                  <a:ext cx="354176" cy="111787"/>
                </a:xfrm>
                <a:custGeom>
                  <a:avLst/>
                  <a:gdLst>
                    <a:gd name="connsiteX0" fmla="*/ 521970 w 590550"/>
                    <a:gd name="connsiteY0" fmla="*/ 0 h 243840"/>
                    <a:gd name="connsiteX1" fmla="*/ 590550 w 590550"/>
                    <a:gd name="connsiteY1" fmla="*/ 68580 h 243840"/>
                    <a:gd name="connsiteX2" fmla="*/ 590550 w 590550"/>
                    <a:gd name="connsiteY2" fmla="*/ 175260 h 243840"/>
                    <a:gd name="connsiteX3" fmla="*/ 521970 w 590550"/>
                    <a:gd name="connsiteY3" fmla="*/ 243840 h 243840"/>
                    <a:gd name="connsiteX4" fmla="*/ 68580 w 590550"/>
                    <a:gd name="connsiteY4" fmla="*/ 243840 h 243840"/>
                    <a:gd name="connsiteX5" fmla="*/ 0 w 590550"/>
                    <a:gd name="connsiteY5" fmla="*/ 175260 h 243840"/>
                    <a:gd name="connsiteX6" fmla="*/ 0 w 590550"/>
                    <a:gd name="connsiteY6" fmla="*/ 68580 h 243840"/>
                    <a:gd name="connsiteX7" fmla="*/ 68580 w 590550"/>
                    <a:gd name="connsiteY7" fmla="*/ 0 h 243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90550" h="243840">
                      <a:moveTo>
                        <a:pt x="521970" y="0"/>
                      </a:moveTo>
                      <a:cubicBezTo>
                        <a:pt x="559846" y="0"/>
                        <a:pt x="590550" y="30704"/>
                        <a:pt x="590550" y="68580"/>
                      </a:cubicBezTo>
                      <a:lnTo>
                        <a:pt x="590550" y="175260"/>
                      </a:lnTo>
                      <a:cubicBezTo>
                        <a:pt x="590550" y="213136"/>
                        <a:pt x="559846" y="243840"/>
                        <a:pt x="521970" y="243840"/>
                      </a:cubicBezTo>
                      <a:lnTo>
                        <a:pt x="68580" y="243840"/>
                      </a:lnTo>
                      <a:cubicBezTo>
                        <a:pt x="30704" y="243840"/>
                        <a:pt x="0" y="213136"/>
                        <a:pt x="0" y="175260"/>
                      </a:cubicBezTo>
                      <a:lnTo>
                        <a:pt x="0" y="68580"/>
                      </a:lnTo>
                      <a:cubicBezTo>
                        <a:pt x="0" y="30704"/>
                        <a:pt x="30704" y="0"/>
                        <a:pt x="68580" y="0"/>
                      </a:cubicBezTo>
                      <a:close/>
                    </a:path>
                  </a:pathLst>
                </a:custGeom>
                <a:solidFill>
                  <a:srgbClr val="7966BD"/>
                </a:solidFill>
                <a:ln w="381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20" name="文本框 319">
                  <a:extLst>
                    <a:ext uri="{FF2B5EF4-FFF2-40B4-BE49-F238E27FC236}">
                      <a16:creationId xmlns:a16="http://schemas.microsoft.com/office/drawing/2014/main" id="{18F2B8F8-001B-4C7E-806A-A1EBD8986038}"/>
                    </a:ext>
                  </a:extLst>
                </p:cNvPr>
                <p:cNvSpPr txBox="1"/>
                <p:nvPr/>
              </p:nvSpPr>
              <p:spPr>
                <a:xfrm>
                  <a:off x="8504313" y="4902911"/>
                  <a:ext cx="435437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56 bit</a:t>
                  </a:r>
                </a:p>
              </p:txBody>
            </p:sp>
          </p:grpSp>
          <p:sp>
            <p:nvSpPr>
              <p:cNvPr id="321" name="任意多边形: 形状 320">
                <a:extLst>
                  <a:ext uri="{FF2B5EF4-FFF2-40B4-BE49-F238E27FC236}">
                    <a16:creationId xmlns:a16="http://schemas.microsoft.com/office/drawing/2014/main" id="{E86CD52A-A3F1-480C-811F-822225056E51}"/>
                  </a:ext>
                </a:extLst>
              </p:cNvPr>
              <p:cNvSpPr/>
              <p:nvPr/>
            </p:nvSpPr>
            <p:spPr>
              <a:xfrm>
                <a:off x="7091386" y="5463710"/>
                <a:ext cx="1987957" cy="209600"/>
              </a:xfrm>
              <a:custGeom>
                <a:avLst/>
                <a:gdLst>
                  <a:gd name="connsiteX0" fmla="*/ 3223260 w 3314700"/>
                  <a:gd name="connsiteY0" fmla="*/ 0 h 457200"/>
                  <a:gd name="connsiteX1" fmla="*/ 3314700 w 3314700"/>
                  <a:gd name="connsiteY1" fmla="*/ 91440 h 457200"/>
                  <a:gd name="connsiteX2" fmla="*/ 3314700 w 3314700"/>
                  <a:gd name="connsiteY2" fmla="*/ 365760 h 457200"/>
                  <a:gd name="connsiteX3" fmla="*/ 3223260 w 3314700"/>
                  <a:gd name="connsiteY3" fmla="*/ 457200 h 457200"/>
                  <a:gd name="connsiteX4" fmla="*/ 91440 w 3314700"/>
                  <a:gd name="connsiteY4" fmla="*/ 457200 h 457200"/>
                  <a:gd name="connsiteX5" fmla="*/ 0 w 3314700"/>
                  <a:gd name="connsiteY5" fmla="*/ 365760 h 457200"/>
                  <a:gd name="connsiteX6" fmla="*/ 0 w 3314700"/>
                  <a:gd name="connsiteY6" fmla="*/ 91440 h 457200"/>
                  <a:gd name="connsiteX7" fmla="*/ 91440 w 3314700"/>
                  <a:gd name="connsiteY7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14700" h="457200">
                    <a:moveTo>
                      <a:pt x="3223260" y="0"/>
                    </a:moveTo>
                    <a:cubicBezTo>
                      <a:pt x="3273761" y="0"/>
                      <a:pt x="3314700" y="40939"/>
                      <a:pt x="3314700" y="91440"/>
                    </a:cubicBezTo>
                    <a:lnTo>
                      <a:pt x="3314700" y="365760"/>
                    </a:lnTo>
                    <a:cubicBezTo>
                      <a:pt x="3314700" y="416261"/>
                      <a:pt x="3273761" y="457200"/>
                      <a:pt x="3223260" y="457200"/>
                    </a:cubicBezTo>
                    <a:lnTo>
                      <a:pt x="91440" y="457200"/>
                    </a:lnTo>
                    <a:cubicBezTo>
                      <a:pt x="40939" y="457200"/>
                      <a:pt x="0" y="416261"/>
                      <a:pt x="0" y="365760"/>
                    </a:cubicBezTo>
                    <a:lnTo>
                      <a:pt x="0" y="91440"/>
                    </a:ln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F8FAFC"/>
              </a:solidFill>
              <a:ln w="15240" cap="flat">
                <a:solidFill>
                  <a:srgbClr val="CA5F5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22" name="文本框 321">
                <a:extLst>
                  <a:ext uri="{FF2B5EF4-FFF2-40B4-BE49-F238E27FC236}">
                    <a16:creationId xmlns:a16="http://schemas.microsoft.com/office/drawing/2014/main" id="{B7110ECC-9DDB-42B2-BD5C-06C1DBE100C9}"/>
                  </a:ext>
                </a:extLst>
              </p:cNvPr>
              <p:cNvSpPr txBox="1"/>
              <p:nvPr/>
            </p:nvSpPr>
            <p:spPr>
              <a:xfrm>
                <a:off x="7116520" y="5418167"/>
                <a:ext cx="509557" cy="221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840" b="1" spc="0" baseline="0" dirty="0">
                    <a:solidFill>
                      <a:srgbClr val="CA5F5F"/>
                    </a:solidFill>
                    <a:latin typeface="Arial"/>
                    <a:cs typeface="Arial"/>
                    <a:sym typeface="Arial"/>
                    <a:rtl val="0"/>
                  </a:rPr>
                  <a:t>SL-10</a:t>
                </a:r>
              </a:p>
            </p:txBody>
          </p:sp>
          <p:sp>
            <p:nvSpPr>
              <p:cNvPr id="323" name="文本框 322">
                <a:extLst>
                  <a:ext uri="{FF2B5EF4-FFF2-40B4-BE49-F238E27FC236}">
                    <a16:creationId xmlns:a16="http://schemas.microsoft.com/office/drawing/2014/main" id="{F121147B-E25E-4EF2-93AD-B4B3936B7807}"/>
                  </a:ext>
                </a:extLst>
              </p:cNvPr>
              <p:cNvSpPr txBox="1"/>
              <p:nvPr/>
            </p:nvSpPr>
            <p:spPr>
              <a:xfrm>
                <a:off x="7622422" y="5469113"/>
                <a:ext cx="973414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282E34"/>
                    </a:solidFill>
                    <a:latin typeface="Arial"/>
                    <a:cs typeface="Arial"/>
                    <a:sym typeface="Arial"/>
                    <a:rtl val="0"/>
                  </a:rPr>
                  <a:t>SL10 | L37–L40</a:t>
                </a:r>
              </a:p>
            </p:txBody>
          </p:sp>
          <p:sp>
            <p:nvSpPr>
              <p:cNvPr id="324" name="文本框 323">
                <a:extLst>
                  <a:ext uri="{FF2B5EF4-FFF2-40B4-BE49-F238E27FC236}">
                    <a16:creationId xmlns:a16="http://schemas.microsoft.com/office/drawing/2014/main" id="{DEA91EB9-EB64-453E-BA33-D489BCA89504}"/>
                  </a:ext>
                </a:extLst>
              </p:cNvPr>
              <p:cNvSpPr txBox="1"/>
              <p:nvPr/>
            </p:nvSpPr>
            <p:spPr>
              <a:xfrm>
                <a:off x="7123375" y="5515933"/>
                <a:ext cx="750947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max=128</a:t>
                </a:r>
              </a:p>
            </p:txBody>
          </p:sp>
          <p:grpSp>
            <p:nvGrpSpPr>
              <p:cNvPr id="411" name="组合 410">
                <a:extLst>
                  <a:ext uri="{FF2B5EF4-FFF2-40B4-BE49-F238E27FC236}">
                    <a16:creationId xmlns:a16="http://schemas.microsoft.com/office/drawing/2014/main" id="{C9944C57-BFC3-4553-AE2E-4947C9658575}"/>
                  </a:ext>
                </a:extLst>
              </p:cNvPr>
              <p:cNvGrpSpPr/>
              <p:nvPr/>
            </p:nvGrpSpPr>
            <p:grpSpPr>
              <a:xfrm>
                <a:off x="8632676" y="5467454"/>
                <a:ext cx="469062" cy="203133"/>
                <a:chOff x="8500272" y="5283685"/>
                <a:chExt cx="474718" cy="203133"/>
              </a:xfrm>
            </p:grpSpPr>
            <p:sp>
              <p:nvSpPr>
                <p:cNvPr id="327" name="任意多边形: 形状 326">
                  <a:extLst>
                    <a:ext uri="{FF2B5EF4-FFF2-40B4-BE49-F238E27FC236}">
                      <a16:creationId xmlns:a16="http://schemas.microsoft.com/office/drawing/2014/main" id="{B3AA8B79-9CA1-4355-849A-A3724C555F31}"/>
                    </a:ext>
                  </a:extLst>
                </p:cNvPr>
                <p:cNvSpPr/>
                <p:nvPr/>
              </p:nvSpPr>
              <p:spPr>
                <a:xfrm>
                  <a:off x="8534920" y="5329789"/>
                  <a:ext cx="354176" cy="111787"/>
                </a:xfrm>
                <a:custGeom>
                  <a:avLst/>
                  <a:gdLst>
                    <a:gd name="connsiteX0" fmla="*/ 521970 w 590550"/>
                    <a:gd name="connsiteY0" fmla="*/ 0 h 243840"/>
                    <a:gd name="connsiteX1" fmla="*/ 590550 w 590550"/>
                    <a:gd name="connsiteY1" fmla="*/ 68580 h 243840"/>
                    <a:gd name="connsiteX2" fmla="*/ 590550 w 590550"/>
                    <a:gd name="connsiteY2" fmla="*/ 175260 h 243840"/>
                    <a:gd name="connsiteX3" fmla="*/ 521970 w 590550"/>
                    <a:gd name="connsiteY3" fmla="*/ 243840 h 243840"/>
                    <a:gd name="connsiteX4" fmla="*/ 68580 w 590550"/>
                    <a:gd name="connsiteY4" fmla="*/ 243840 h 243840"/>
                    <a:gd name="connsiteX5" fmla="*/ 0 w 590550"/>
                    <a:gd name="connsiteY5" fmla="*/ 175260 h 243840"/>
                    <a:gd name="connsiteX6" fmla="*/ 0 w 590550"/>
                    <a:gd name="connsiteY6" fmla="*/ 68580 h 243840"/>
                    <a:gd name="connsiteX7" fmla="*/ 68580 w 590550"/>
                    <a:gd name="connsiteY7" fmla="*/ 0 h 243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90550" h="243840">
                      <a:moveTo>
                        <a:pt x="521970" y="0"/>
                      </a:moveTo>
                      <a:cubicBezTo>
                        <a:pt x="559846" y="0"/>
                        <a:pt x="590550" y="30704"/>
                        <a:pt x="590550" y="68580"/>
                      </a:cubicBezTo>
                      <a:lnTo>
                        <a:pt x="590550" y="175260"/>
                      </a:lnTo>
                      <a:cubicBezTo>
                        <a:pt x="590550" y="213136"/>
                        <a:pt x="559846" y="243840"/>
                        <a:pt x="521970" y="243840"/>
                      </a:cubicBezTo>
                      <a:lnTo>
                        <a:pt x="68580" y="243840"/>
                      </a:lnTo>
                      <a:cubicBezTo>
                        <a:pt x="30704" y="243840"/>
                        <a:pt x="0" y="213136"/>
                        <a:pt x="0" y="175260"/>
                      </a:cubicBezTo>
                      <a:lnTo>
                        <a:pt x="0" y="68580"/>
                      </a:lnTo>
                      <a:cubicBezTo>
                        <a:pt x="0" y="30704"/>
                        <a:pt x="30704" y="0"/>
                        <a:pt x="68580" y="0"/>
                      </a:cubicBezTo>
                      <a:close/>
                    </a:path>
                  </a:pathLst>
                </a:custGeom>
                <a:solidFill>
                  <a:srgbClr val="CA5F5F"/>
                </a:solidFill>
                <a:ln w="381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28" name="文本框 327">
                  <a:extLst>
                    <a:ext uri="{FF2B5EF4-FFF2-40B4-BE49-F238E27FC236}">
                      <a16:creationId xmlns:a16="http://schemas.microsoft.com/office/drawing/2014/main" id="{C604B9C8-8BEF-4FD6-BE7A-3A1D73E19ED7}"/>
                    </a:ext>
                  </a:extLst>
                </p:cNvPr>
                <p:cNvSpPr txBox="1"/>
                <p:nvPr/>
              </p:nvSpPr>
              <p:spPr>
                <a:xfrm>
                  <a:off x="8500272" y="5283685"/>
                  <a:ext cx="474718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48 bit</a:t>
                  </a:r>
                </a:p>
              </p:txBody>
            </p:sp>
          </p:grpSp>
          <p:sp>
            <p:nvSpPr>
              <p:cNvPr id="329" name="任意多边形: 形状 328">
                <a:extLst>
                  <a:ext uri="{FF2B5EF4-FFF2-40B4-BE49-F238E27FC236}">
                    <a16:creationId xmlns:a16="http://schemas.microsoft.com/office/drawing/2014/main" id="{714A5E12-3A5F-4D58-ADBA-DC56F89DA116}"/>
                  </a:ext>
                </a:extLst>
              </p:cNvPr>
              <p:cNvSpPr/>
              <p:nvPr/>
            </p:nvSpPr>
            <p:spPr>
              <a:xfrm>
                <a:off x="7091386" y="5821776"/>
                <a:ext cx="1987957" cy="296933"/>
              </a:xfrm>
              <a:custGeom>
                <a:avLst/>
                <a:gdLst>
                  <a:gd name="connsiteX0" fmla="*/ 3238500 w 3314700"/>
                  <a:gd name="connsiteY0" fmla="*/ 0 h 647700"/>
                  <a:gd name="connsiteX1" fmla="*/ 3314700 w 3314700"/>
                  <a:gd name="connsiteY1" fmla="*/ 76200 h 647700"/>
                  <a:gd name="connsiteX2" fmla="*/ 3314700 w 3314700"/>
                  <a:gd name="connsiteY2" fmla="*/ 571500 h 647700"/>
                  <a:gd name="connsiteX3" fmla="*/ 3238500 w 3314700"/>
                  <a:gd name="connsiteY3" fmla="*/ 647700 h 647700"/>
                  <a:gd name="connsiteX4" fmla="*/ 76200 w 3314700"/>
                  <a:gd name="connsiteY4" fmla="*/ 647700 h 647700"/>
                  <a:gd name="connsiteX5" fmla="*/ 0 w 3314700"/>
                  <a:gd name="connsiteY5" fmla="*/ 571500 h 647700"/>
                  <a:gd name="connsiteX6" fmla="*/ 0 w 3314700"/>
                  <a:gd name="connsiteY6" fmla="*/ 76200 h 647700"/>
                  <a:gd name="connsiteX7" fmla="*/ 76200 w 3314700"/>
                  <a:gd name="connsiteY7" fmla="*/ 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14700" h="647700">
                    <a:moveTo>
                      <a:pt x="3238500" y="0"/>
                    </a:moveTo>
                    <a:cubicBezTo>
                      <a:pt x="3280584" y="0"/>
                      <a:pt x="3314700" y="34116"/>
                      <a:pt x="3314700" y="76200"/>
                    </a:cubicBezTo>
                    <a:lnTo>
                      <a:pt x="3314700" y="571500"/>
                    </a:lnTo>
                    <a:cubicBezTo>
                      <a:pt x="3314700" y="613584"/>
                      <a:pt x="3280584" y="647700"/>
                      <a:pt x="3238500" y="647700"/>
                    </a:cubicBezTo>
                    <a:lnTo>
                      <a:pt x="76200" y="647700"/>
                    </a:lnTo>
                    <a:cubicBezTo>
                      <a:pt x="34116" y="647700"/>
                      <a:pt x="0" y="613584"/>
                      <a:pt x="0" y="571500"/>
                    </a:cubicBezTo>
                    <a:lnTo>
                      <a:pt x="0" y="76200"/>
                    </a:lnTo>
                    <a:cubicBezTo>
                      <a:pt x="0" y="34116"/>
                      <a:pt x="34116" y="0"/>
                      <a:pt x="76200" y="0"/>
                    </a:cubicBezTo>
                    <a:close/>
                  </a:path>
                </a:pathLst>
              </a:custGeom>
              <a:solidFill>
                <a:srgbClr val="F6F9FC"/>
              </a:solidFill>
              <a:ln w="7620" cap="flat">
                <a:solidFill>
                  <a:srgbClr val="C3CD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59" name="文本框 358">
                <a:extLst>
                  <a:ext uri="{FF2B5EF4-FFF2-40B4-BE49-F238E27FC236}">
                    <a16:creationId xmlns:a16="http://schemas.microsoft.com/office/drawing/2014/main" id="{F92BA203-D8D3-4825-935A-E36FE0E30ECC}"/>
                  </a:ext>
                </a:extLst>
              </p:cNvPr>
              <p:cNvSpPr txBox="1"/>
              <p:nvPr/>
            </p:nvSpPr>
            <p:spPr>
              <a:xfrm>
                <a:off x="9583177" y="4034232"/>
                <a:ext cx="1850043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72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Arial"/>
                    <a:rtl val="0"/>
                  </a:rPr>
                  <a:t>192-bit frame</a:t>
                </a:r>
                <a:r>
                  <a:rPr lang="zh-CN" altLang="en-US" sz="720" b="1" spc="0" baseline="0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S Gothic"/>
                    <a:rtl val="0"/>
                  </a:rPr>
                  <a:t>：从高位到低位依次</a:t>
                </a:r>
                <a:r>
                  <a:rPr lang="zh-CN" altLang="en-US" sz="720" b="1" dirty="0">
                    <a:solidFill>
                      <a:srgbClr val="1B3A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  <a:sym typeface="MS Gothic"/>
                    <a:rtl val="0"/>
                  </a:rPr>
                  <a:t>写入</a:t>
                </a:r>
                <a:endParaRPr lang="zh-CN" altLang="en-US" sz="720" b="1" spc="0" baseline="0" dirty="0">
                  <a:solidFill>
                    <a:srgbClr val="1B3A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/>
                  <a:sym typeface="MS Gothic"/>
                  <a:rtl val="0"/>
                </a:endParaRPr>
              </a:p>
            </p:txBody>
          </p:sp>
          <p:grpSp>
            <p:nvGrpSpPr>
              <p:cNvPr id="422" name="组合 421">
                <a:extLst>
                  <a:ext uri="{FF2B5EF4-FFF2-40B4-BE49-F238E27FC236}">
                    <a16:creationId xmlns:a16="http://schemas.microsoft.com/office/drawing/2014/main" id="{FEFA2370-D742-40EA-9F15-84A75D1A4A4F}"/>
                  </a:ext>
                </a:extLst>
              </p:cNvPr>
              <p:cNvGrpSpPr/>
              <p:nvPr/>
            </p:nvGrpSpPr>
            <p:grpSpPr>
              <a:xfrm>
                <a:off x="9507611" y="4695920"/>
                <a:ext cx="2280262" cy="1347518"/>
                <a:chOff x="9374490" y="4513093"/>
                <a:chExt cx="2280262" cy="1347518"/>
              </a:xfrm>
            </p:grpSpPr>
            <p:sp>
              <p:nvSpPr>
                <p:cNvPr id="360" name="文本框 359">
                  <a:extLst>
                    <a:ext uri="{FF2B5EF4-FFF2-40B4-BE49-F238E27FC236}">
                      <a16:creationId xmlns:a16="http://schemas.microsoft.com/office/drawing/2014/main" id="{50EDBDFA-894C-44A1-A7A6-6109E0392323}"/>
                    </a:ext>
                  </a:extLst>
                </p:cNvPr>
                <p:cNvSpPr txBox="1"/>
                <p:nvPr/>
              </p:nvSpPr>
              <p:spPr>
                <a:xfrm>
                  <a:off x="10049275" y="4513093"/>
                  <a:ext cx="738234" cy="2215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840" b="1" spc="0" baseline="0" dirty="0">
                      <a:solidFill>
                        <a:srgbClr val="1B3A60"/>
                      </a:solidFill>
                      <a:latin typeface="MS Gothic"/>
                      <a:ea typeface="MS Gothic"/>
                      <a:sym typeface="MS Gothic"/>
                      <a:rtl val="0"/>
                    </a:rPr>
                    <a:t>字段</a:t>
                  </a:r>
                  <a:r>
                    <a:rPr lang="zh-CN" altLang="en-US" sz="840" b="1" spc="0" baseline="0" dirty="0">
                      <a:solidFill>
                        <a:srgbClr val="1B3A60"/>
                      </a:solidFill>
                      <a:latin typeface="Microsoft JhengHei"/>
                      <a:ea typeface="Microsoft JhengHei"/>
                      <a:sym typeface="Microsoft JhengHei"/>
                      <a:rtl val="0"/>
                    </a:rPr>
                    <a:t>说明</a:t>
                  </a:r>
                </a:p>
              </p:txBody>
            </p:sp>
            <p:sp>
              <p:nvSpPr>
                <p:cNvPr id="361" name="任意多边形: 形状 360">
                  <a:extLst>
                    <a:ext uri="{FF2B5EF4-FFF2-40B4-BE49-F238E27FC236}">
                      <a16:creationId xmlns:a16="http://schemas.microsoft.com/office/drawing/2014/main" id="{9388944E-BCEE-4A70-AE0E-B8B0CBC9BDB2}"/>
                    </a:ext>
                  </a:extLst>
                </p:cNvPr>
                <p:cNvSpPr/>
                <p:nvPr/>
              </p:nvSpPr>
              <p:spPr>
                <a:xfrm>
                  <a:off x="9406480" y="4706065"/>
                  <a:ext cx="1930832" cy="165933"/>
                </a:xfrm>
                <a:custGeom>
                  <a:avLst/>
                  <a:gdLst>
                    <a:gd name="connsiteX0" fmla="*/ 3143250 w 3219450"/>
                    <a:gd name="connsiteY0" fmla="*/ 0 h 361950"/>
                    <a:gd name="connsiteX1" fmla="*/ 3219450 w 3219450"/>
                    <a:gd name="connsiteY1" fmla="*/ 76200 h 361950"/>
                    <a:gd name="connsiteX2" fmla="*/ 3219450 w 3219450"/>
                    <a:gd name="connsiteY2" fmla="*/ 285750 h 361950"/>
                    <a:gd name="connsiteX3" fmla="*/ 3143250 w 3219450"/>
                    <a:gd name="connsiteY3" fmla="*/ 361950 h 361950"/>
                    <a:gd name="connsiteX4" fmla="*/ 76200 w 3219450"/>
                    <a:gd name="connsiteY4" fmla="*/ 361950 h 361950"/>
                    <a:gd name="connsiteX5" fmla="*/ 0 w 3219450"/>
                    <a:gd name="connsiteY5" fmla="*/ 285750 h 361950"/>
                    <a:gd name="connsiteX6" fmla="*/ 0 w 3219450"/>
                    <a:gd name="connsiteY6" fmla="*/ 76200 h 361950"/>
                    <a:gd name="connsiteX7" fmla="*/ 76200 w 3219450"/>
                    <a:gd name="connsiteY7" fmla="*/ 0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19450" h="361950">
                      <a:moveTo>
                        <a:pt x="3143250" y="0"/>
                      </a:moveTo>
                      <a:cubicBezTo>
                        <a:pt x="3185334" y="0"/>
                        <a:pt x="3219450" y="34116"/>
                        <a:pt x="3219450" y="76200"/>
                      </a:cubicBezTo>
                      <a:lnTo>
                        <a:pt x="3219450" y="285750"/>
                      </a:lnTo>
                      <a:cubicBezTo>
                        <a:pt x="3219450" y="327834"/>
                        <a:pt x="3185334" y="361950"/>
                        <a:pt x="3143250" y="361950"/>
                      </a:cubicBezTo>
                      <a:lnTo>
                        <a:pt x="76200" y="361950"/>
                      </a:lnTo>
                      <a:cubicBezTo>
                        <a:pt x="34116" y="361950"/>
                        <a:pt x="0" y="327834"/>
                        <a:pt x="0" y="285750"/>
                      </a:cubicBezTo>
                      <a:lnTo>
                        <a:pt x="0" y="76200"/>
                      </a:lnTo>
                      <a:cubicBezTo>
                        <a:pt x="0" y="34116"/>
                        <a:pt x="34116" y="0"/>
                        <a:pt x="76200" y="0"/>
                      </a:cubicBezTo>
                      <a:close/>
                    </a:path>
                  </a:pathLst>
                </a:custGeom>
                <a:solidFill>
                  <a:srgbClr val="FAFCFF"/>
                </a:solidFill>
                <a:ln w="11430" cap="flat">
                  <a:solidFill>
                    <a:srgbClr val="4F9577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62" name="文本框 361">
                  <a:extLst>
                    <a:ext uri="{FF2B5EF4-FFF2-40B4-BE49-F238E27FC236}">
                      <a16:creationId xmlns:a16="http://schemas.microsoft.com/office/drawing/2014/main" id="{28DC010C-24E3-4224-9174-5557C3EA5700}"/>
                    </a:ext>
                  </a:extLst>
                </p:cNvPr>
                <p:cNvSpPr txBox="1"/>
                <p:nvPr/>
              </p:nvSpPr>
              <p:spPr>
                <a:xfrm>
                  <a:off x="9398258" y="4695582"/>
                  <a:ext cx="285626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4F9577"/>
                      </a:solidFill>
                      <a:latin typeface="Arial"/>
                      <a:cs typeface="Arial"/>
                      <a:sym typeface="Arial"/>
                      <a:rtl val="0"/>
                    </a:rPr>
                    <a:t>L9-L10</a:t>
                  </a:r>
                </a:p>
              </p:txBody>
            </p:sp>
            <p:sp>
              <p:nvSpPr>
                <p:cNvPr id="363" name="文本框 362">
                  <a:extLst>
                    <a:ext uri="{FF2B5EF4-FFF2-40B4-BE49-F238E27FC236}">
                      <a16:creationId xmlns:a16="http://schemas.microsoft.com/office/drawing/2014/main" id="{71C53ECF-EDC6-40AA-885F-E48009EB47FD}"/>
                    </a:ext>
                  </a:extLst>
                </p:cNvPr>
                <p:cNvSpPr txBox="1"/>
                <p:nvPr/>
              </p:nvSpPr>
              <p:spPr>
                <a:xfrm>
                  <a:off x="9827178" y="4691044"/>
                  <a:ext cx="319901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282E34"/>
                      </a:solidFill>
                      <a:latin typeface="Arial"/>
                      <a:cs typeface="Arial"/>
                      <a:sym typeface="Arial"/>
                      <a:rtl val="0"/>
                    </a:rPr>
                    <a:t>bit[31:0]</a:t>
                  </a:r>
                </a:p>
              </p:txBody>
            </p:sp>
            <p:sp>
              <p:nvSpPr>
                <p:cNvPr id="364" name="文本框 363">
                  <a:extLst>
                    <a:ext uri="{FF2B5EF4-FFF2-40B4-BE49-F238E27FC236}">
                      <a16:creationId xmlns:a16="http://schemas.microsoft.com/office/drawing/2014/main" id="{0C97EB2E-336D-486F-9793-9A2E68D516FF}"/>
                    </a:ext>
                  </a:extLst>
                </p:cNvPr>
                <p:cNvSpPr txBox="1"/>
                <p:nvPr/>
              </p:nvSpPr>
              <p:spPr>
                <a:xfrm>
                  <a:off x="10361440" y="4699026"/>
                  <a:ext cx="1077539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600" spc="0" baseline="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icrosoft JhengHei"/>
                      <a:rtl val="0"/>
                    </a:rPr>
                    <a:t>对应</a:t>
                  </a:r>
                  <a:r>
                    <a:rPr lang="zh-CN" altLang="en-US" sz="600" spc="0" baseline="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/>
                      <a:sym typeface="Arial"/>
                      <a:rtl val="0"/>
                    </a:rPr>
                    <a:t> SL3 </a:t>
                  </a:r>
                  <a:r>
                    <a:rPr lang="zh-CN" altLang="en-US" sz="600" spc="0" baseline="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/>
                      <a:sym typeface="MS Gothic"/>
                      <a:rtl val="0"/>
                    </a:rPr>
                    <a:t>前半（</a:t>
                  </a:r>
                  <a:r>
                    <a:rPr lang="zh-CN" altLang="en-US" sz="600" spc="0" baseline="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/>
                      <a:sym typeface="Arial"/>
                      <a:rtl val="0"/>
                    </a:rPr>
                    <a:t>L9–L10</a:t>
                  </a:r>
                  <a:r>
                    <a:rPr lang="zh-CN" altLang="en-US" sz="600" spc="0" baseline="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/>
                      <a:sym typeface="MS Gothic"/>
                      <a:rtl val="0"/>
                    </a:rPr>
                    <a:t>）</a:t>
                  </a:r>
                </a:p>
              </p:txBody>
            </p:sp>
            <p:sp>
              <p:nvSpPr>
                <p:cNvPr id="365" name="任意多边形: 形状 364">
                  <a:extLst>
                    <a:ext uri="{FF2B5EF4-FFF2-40B4-BE49-F238E27FC236}">
                      <a16:creationId xmlns:a16="http://schemas.microsoft.com/office/drawing/2014/main" id="{8AB91179-F771-4373-B4E8-2F859B7CAC2F}"/>
                    </a:ext>
                  </a:extLst>
                </p:cNvPr>
                <p:cNvSpPr/>
                <p:nvPr/>
              </p:nvSpPr>
              <p:spPr>
                <a:xfrm>
                  <a:off x="9406480" y="4901692"/>
                  <a:ext cx="1930832" cy="165933"/>
                </a:xfrm>
                <a:custGeom>
                  <a:avLst/>
                  <a:gdLst>
                    <a:gd name="connsiteX0" fmla="*/ 3143250 w 3219450"/>
                    <a:gd name="connsiteY0" fmla="*/ 0 h 361950"/>
                    <a:gd name="connsiteX1" fmla="*/ 3219450 w 3219450"/>
                    <a:gd name="connsiteY1" fmla="*/ 76200 h 361950"/>
                    <a:gd name="connsiteX2" fmla="*/ 3219450 w 3219450"/>
                    <a:gd name="connsiteY2" fmla="*/ 285750 h 361950"/>
                    <a:gd name="connsiteX3" fmla="*/ 3143250 w 3219450"/>
                    <a:gd name="connsiteY3" fmla="*/ 361950 h 361950"/>
                    <a:gd name="connsiteX4" fmla="*/ 76200 w 3219450"/>
                    <a:gd name="connsiteY4" fmla="*/ 361950 h 361950"/>
                    <a:gd name="connsiteX5" fmla="*/ 0 w 3219450"/>
                    <a:gd name="connsiteY5" fmla="*/ 285750 h 361950"/>
                    <a:gd name="connsiteX6" fmla="*/ 0 w 3219450"/>
                    <a:gd name="connsiteY6" fmla="*/ 76200 h 361950"/>
                    <a:gd name="connsiteX7" fmla="*/ 76200 w 3219450"/>
                    <a:gd name="connsiteY7" fmla="*/ 0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19450" h="361950">
                      <a:moveTo>
                        <a:pt x="3143250" y="0"/>
                      </a:moveTo>
                      <a:cubicBezTo>
                        <a:pt x="3185334" y="0"/>
                        <a:pt x="3219450" y="34116"/>
                        <a:pt x="3219450" y="76200"/>
                      </a:cubicBezTo>
                      <a:lnTo>
                        <a:pt x="3219450" y="285750"/>
                      </a:lnTo>
                      <a:cubicBezTo>
                        <a:pt x="3219450" y="327834"/>
                        <a:pt x="3185334" y="361950"/>
                        <a:pt x="3143250" y="361950"/>
                      </a:cubicBezTo>
                      <a:lnTo>
                        <a:pt x="76200" y="361950"/>
                      </a:lnTo>
                      <a:cubicBezTo>
                        <a:pt x="34116" y="361950"/>
                        <a:pt x="0" y="327834"/>
                        <a:pt x="0" y="285750"/>
                      </a:cubicBezTo>
                      <a:lnTo>
                        <a:pt x="0" y="76200"/>
                      </a:lnTo>
                      <a:cubicBezTo>
                        <a:pt x="0" y="34116"/>
                        <a:pt x="34116" y="0"/>
                        <a:pt x="76200" y="0"/>
                      </a:cubicBezTo>
                      <a:close/>
                    </a:path>
                  </a:pathLst>
                </a:custGeom>
                <a:solidFill>
                  <a:srgbClr val="FAFCFF"/>
                </a:solidFill>
                <a:ln w="11430" cap="flat">
                  <a:solidFill>
                    <a:srgbClr val="4699A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66" name="文本框 365">
                  <a:extLst>
                    <a:ext uri="{FF2B5EF4-FFF2-40B4-BE49-F238E27FC236}">
                      <a16:creationId xmlns:a16="http://schemas.microsoft.com/office/drawing/2014/main" id="{2C43E6EE-A794-4019-8B26-BA15DA94347B}"/>
                    </a:ext>
                  </a:extLst>
                </p:cNvPr>
                <p:cNvSpPr txBox="1"/>
                <p:nvPr/>
              </p:nvSpPr>
              <p:spPr>
                <a:xfrm>
                  <a:off x="9392770" y="4890426"/>
                  <a:ext cx="313046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4699A2"/>
                      </a:solidFill>
                      <a:latin typeface="Arial"/>
                      <a:cs typeface="Arial"/>
                      <a:sym typeface="Arial"/>
                      <a:rtl val="0"/>
                    </a:rPr>
                    <a:t>L11-L12</a:t>
                  </a:r>
                </a:p>
              </p:txBody>
            </p:sp>
            <p:sp>
              <p:nvSpPr>
                <p:cNvPr id="367" name="文本框 366">
                  <a:extLst>
                    <a:ext uri="{FF2B5EF4-FFF2-40B4-BE49-F238E27FC236}">
                      <a16:creationId xmlns:a16="http://schemas.microsoft.com/office/drawing/2014/main" id="{290B1480-64AC-43A4-B21B-7D9F50545A96}"/>
                    </a:ext>
                  </a:extLst>
                </p:cNvPr>
                <p:cNvSpPr txBox="1"/>
                <p:nvPr/>
              </p:nvSpPr>
              <p:spPr>
                <a:xfrm>
                  <a:off x="9814303" y="4890426"/>
                  <a:ext cx="349606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282E34"/>
                      </a:solidFill>
                      <a:latin typeface="Arial"/>
                      <a:cs typeface="Arial"/>
                      <a:sym typeface="Arial"/>
                      <a:rtl val="0"/>
                    </a:rPr>
                    <a:t>bit[51:32]</a:t>
                  </a:r>
                </a:p>
              </p:txBody>
            </p:sp>
            <p:sp>
              <p:nvSpPr>
                <p:cNvPr id="368" name="文本框 367">
                  <a:extLst>
                    <a:ext uri="{FF2B5EF4-FFF2-40B4-BE49-F238E27FC236}">
                      <a16:creationId xmlns:a16="http://schemas.microsoft.com/office/drawing/2014/main" id="{D8AB32E6-46C2-4A6C-9B2E-01BD9CE222D2}"/>
                    </a:ext>
                  </a:extLst>
                </p:cNvPr>
                <p:cNvSpPr txBox="1"/>
                <p:nvPr/>
              </p:nvSpPr>
              <p:spPr>
                <a:xfrm>
                  <a:off x="10316556" y="4897805"/>
                  <a:ext cx="1122423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icrosoft JhengHei"/>
                      <a:rtl val="0"/>
                    </a:rPr>
                    <a:t>对应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/>
                      <a:rtl val="0"/>
                    </a:rPr>
                    <a:t> SL3 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S Gothic"/>
                      <a:rtl val="0"/>
                    </a:rPr>
                    <a:t>后半（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/>
                      <a:rtl val="0"/>
                    </a:rPr>
                    <a:t>L11–L12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S Gothic"/>
                      <a:rtl val="0"/>
                    </a:rPr>
                    <a:t>）</a:t>
                  </a:r>
                </a:p>
              </p:txBody>
            </p:sp>
            <p:sp>
              <p:nvSpPr>
                <p:cNvPr id="369" name="任意多边形: 形状 368">
                  <a:extLst>
                    <a:ext uri="{FF2B5EF4-FFF2-40B4-BE49-F238E27FC236}">
                      <a16:creationId xmlns:a16="http://schemas.microsoft.com/office/drawing/2014/main" id="{5A8AA504-4C9E-4E29-9704-32ADDC747ABD}"/>
                    </a:ext>
                  </a:extLst>
                </p:cNvPr>
                <p:cNvSpPr/>
                <p:nvPr/>
              </p:nvSpPr>
              <p:spPr>
                <a:xfrm>
                  <a:off x="9406480" y="5097318"/>
                  <a:ext cx="1895452" cy="165933"/>
                </a:xfrm>
                <a:custGeom>
                  <a:avLst/>
                  <a:gdLst>
                    <a:gd name="connsiteX0" fmla="*/ 3143250 w 3219450"/>
                    <a:gd name="connsiteY0" fmla="*/ 0 h 361950"/>
                    <a:gd name="connsiteX1" fmla="*/ 3219450 w 3219450"/>
                    <a:gd name="connsiteY1" fmla="*/ 76200 h 361950"/>
                    <a:gd name="connsiteX2" fmla="*/ 3219450 w 3219450"/>
                    <a:gd name="connsiteY2" fmla="*/ 285750 h 361950"/>
                    <a:gd name="connsiteX3" fmla="*/ 3143250 w 3219450"/>
                    <a:gd name="connsiteY3" fmla="*/ 361950 h 361950"/>
                    <a:gd name="connsiteX4" fmla="*/ 76200 w 3219450"/>
                    <a:gd name="connsiteY4" fmla="*/ 361950 h 361950"/>
                    <a:gd name="connsiteX5" fmla="*/ 0 w 3219450"/>
                    <a:gd name="connsiteY5" fmla="*/ 285750 h 361950"/>
                    <a:gd name="connsiteX6" fmla="*/ 0 w 3219450"/>
                    <a:gd name="connsiteY6" fmla="*/ 76200 h 361950"/>
                    <a:gd name="connsiteX7" fmla="*/ 76200 w 3219450"/>
                    <a:gd name="connsiteY7" fmla="*/ 0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19450" h="361950">
                      <a:moveTo>
                        <a:pt x="3143250" y="0"/>
                      </a:moveTo>
                      <a:cubicBezTo>
                        <a:pt x="3185334" y="0"/>
                        <a:pt x="3219450" y="34116"/>
                        <a:pt x="3219450" y="76200"/>
                      </a:cubicBezTo>
                      <a:lnTo>
                        <a:pt x="3219450" y="285750"/>
                      </a:lnTo>
                      <a:cubicBezTo>
                        <a:pt x="3219450" y="327834"/>
                        <a:pt x="3185334" y="361950"/>
                        <a:pt x="3143250" y="361950"/>
                      </a:cubicBezTo>
                      <a:lnTo>
                        <a:pt x="76200" y="361950"/>
                      </a:lnTo>
                      <a:cubicBezTo>
                        <a:pt x="34116" y="361950"/>
                        <a:pt x="0" y="327834"/>
                        <a:pt x="0" y="285750"/>
                      </a:cubicBezTo>
                      <a:lnTo>
                        <a:pt x="0" y="76200"/>
                      </a:lnTo>
                      <a:cubicBezTo>
                        <a:pt x="0" y="34116"/>
                        <a:pt x="34116" y="0"/>
                        <a:pt x="76200" y="0"/>
                      </a:cubicBezTo>
                      <a:close/>
                    </a:path>
                  </a:pathLst>
                </a:custGeom>
                <a:solidFill>
                  <a:srgbClr val="FAFCFF"/>
                </a:solidFill>
                <a:ln w="11430" cap="flat">
                  <a:solidFill>
                    <a:srgbClr val="E78F3B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70" name="文本框 369">
                  <a:extLst>
                    <a:ext uri="{FF2B5EF4-FFF2-40B4-BE49-F238E27FC236}">
                      <a16:creationId xmlns:a16="http://schemas.microsoft.com/office/drawing/2014/main" id="{0478E730-3928-4B7A-9FF0-71B997A2A089}"/>
                    </a:ext>
                  </a:extLst>
                </p:cNvPr>
                <p:cNvSpPr txBox="1"/>
                <p:nvPr/>
              </p:nvSpPr>
              <p:spPr>
                <a:xfrm>
                  <a:off x="9455424" y="5087295"/>
                  <a:ext cx="228501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E78F3B"/>
                      </a:solidFill>
                      <a:latin typeface="Arial"/>
                      <a:cs typeface="Arial"/>
                      <a:sym typeface="Arial"/>
                      <a:rtl val="0"/>
                    </a:rPr>
                    <a:t>SL-4</a:t>
                  </a:r>
                </a:p>
              </p:txBody>
            </p:sp>
            <p:sp>
              <p:nvSpPr>
                <p:cNvPr id="371" name="文本框 370">
                  <a:extLst>
                    <a:ext uri="{FF2B5EF4-FFF2-40B4-BE49-F238E27FC236}">
                      <a16:creationId xmlns:a16="http://schemas.microsoft.com/office/drawing/2014/main" id="{8D988D3D-0FA8-4DA0-8049-09604C0EEFED}"/>
                    </a:ext>
                  </a:extLst>
                </p:cNvPr>
                <p:cNvSpPr txBox="1"/>
                <p:nvPr/>
              </p:nvSpPr>
              <p:spPr>
                <a:xfrm>
                  <a:off x="9814303" y="5089554"/>
                  <a:ext cx="349606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282E34"/>
                      </a:solidFill>
                      <a:latin typeface="Arial"/>
                      <a:cs typeface="Arial"/>
                      <a:sym typeface="Arial"/>
                      <a:rtl val="0"/>
                    </a:rPr>
                    <a:t>bit[81:52]</a:t>
                  </a:r>
                </a:p>
              </p:txBody>
            </p:sp>
            <p:sp>
              <p:nvSpPr>
                <p:cNvPr id="372" name="文本框 371">
                  <a:extLst>
                    <a:ext uri="{FF2B5EF4-FFF2-40B4-BE49-F238E27FC236}">
                      <a16:creationId xmlns:a16="http://schemas.microsoft.com/office/drawing/2014/main" id="{902F8DB1-9423-4F43-9049-9F8C6464FC25}"/>
                    </a:ext>
                  </a:extLst>
                </p:cNvPr>
                <p:cNvSpPr txBox="1"/>
                <p:nvPr/>
              </p:nvSpPr>
              <p:spPr>
                <a:xfrm>
                  <a:off x="10316556" y="5093567"/>
                  <a:ext cx="946093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icrosoft JhengHei"/>
                      <a:rtl val="0"/>
                    </a:rPr>
                    <a:t>对应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/>
                      <a:rtl val="0"/>
                    </a:rPr>
                    <a:t> SL4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S Gothic"/>
                      <a:rtl val="0"/>
                    </a:rPr>
                    <a:t>（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/>
                      <a:rtl val="0"/>
                    </a:rPr>
                    <a:t>L13–L16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S Gothic"/>
                      <a:rtl val="0"/>
                    </a:rPr>
                    <a:t>）</a:t>
                  </a:r>
                </a:p>
              </p:txBody>
            </p:sp>
            <p:sp>
              <p:nvSpPr>
                <p:cNvPr id="373" name="任意多边形: 形状 372">
                  <a:extLst>
                    <a:ext uri="{FF2B5EF4-FFF2-40B4-BE49-F238E27FC236}">
                      <a16:creationId xmlns:a16="http://schemas.microsoft.com/office/drawing/2014/main" id="{2F8DF31B-463B-4AF8-B634-EB5F6AC5CC0F}"/>
                    </a:ext>
                  </a:extLst>
                </p:cNvPr>
                <p:cNvSpPr/>
                <p:nvPr/>
              </p:nvSpPr>
              <p:spPr>
                <a:xfrm>
                  <a:off x="9406480" y="5292945"/>
                  <a:ext cx="1895452" cy="165933"/>
                </a:xfrm>
                <a:custGeom>
                  <a:avLst/>
                  <a:gdLst>
                    <a:gd name="connsiteX0" fmla="*/ 3143250 w 3219450"/>
                    <a:gd name="connsiteY0" fmla="*/ 0 h 361950"/>
                    <a:gd name="connsiteX1" fmla="*/ 3219450 w 3219450"/>
                    <a:gd name="connsiteY1" fmla="*/ 76200 h 361950"/>
                    <a:gd name="connsiteX2" fmla="*/ 3219450 w 3219450"/>
                    <a:gd name="connsiteY2" fmla="*/ 285750 h 361950"/>
                    <a:gd name="connsiteX3" fmla="*/ 3143250 w 3219450"/>
                    <a:gd name="connsiteY3" fmla="*/ 361950 h 361950"/>
                    <a:gd name="connsiteX4" fmla="*/ 76200 w 3219450"/>
                    <a:gd name="connsiteY4" fmla="*/ 361950 h 361950"/>
                    <a:gd name="connsiteX5" fmla="*/ 0 w 3219450"/>
                    <a:gd name="connsiteY5" fmla="*/ 285750 h 361950"/>
                    <a:gd name="connsiteX6" fmla="*/ 0 w 3219450"/>
                    <a:gd name="connsiteY6" fmla="*/ 76200 h 361950"/>
                    <a:gd name="connsiteX7" fmla="*/ 76200 w 3219450"/>
                    <a:gd name="connsiteY7" fmla="*/ 0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19450" h="361950">
                      <a:moveTo>
                        <a:pt x="3143250" y="0"/>
                      </a:moveTo>
                      <a:cubicBezTo>
                        <a:pt x="3185334" y="0"/>
                        <a:pt x="3219450" y="34116"/>
                        <a:pt x="3219450" y="76200"/>
                      </a:cubicBezTo>
                      <a:lnTo>
                        <a:pt x="3219450" y="285750"/>
                      </a:lnTo>
                      <a:cubicBezTo>
                        <a:pt x="3219450" y="327834"/>
                        <a:pt x="3185334" y="361950"/>
                        <a:pt x="3143250" y="361950"/>
                      </a:cubicBezTo>
                      <a:lnTo>
                        <a:pt x="76200" y="361950"/>
                      </a:lnTo>
                      <a:cubicBezTo>
                        <a:pt x="34116" y="361950"/>
                        <a:pt x="0" y="327834"/>
                        <a:pt x="0" y="285750"/>
                      </a:cubicBezTo>
                      <a:lnTo>
                        <a:pt x="0" y="76200"/>
                      </a:lnTo>
                      <a:cubicBezTo>
                        <a:pt x="0" y="34116"/>
                        <a:pt x="34116" y="0"/>
                        <a:pt x="76200" y="0"/>
                      </a:cubicBezTo>
                      <a:close/>
                    </a:path>
                  </a:pathLst>
                </a:custGeom>
                <a:solidFill>
                  <a:srgbClr val="FAFCFF"/>
                </a:solidFill>
                <a:ln w="11430" cap="flat">
                  <a:solidFill>
                    <a:srgbClr val="7966BD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74" name="文本框 373">
                  <a:extLst>
                    <a:ext uri="{FF2B5EF4-FFF2-40B4-BE49-F238E27FC236}">
                      <a16:creationId xmlns:a16="http://schemas.microsoft.com/office/drawing/2014/main" id="{22F2DFAD-1BEF-450A-929A-B8B6DBAACEE2}"/>
                    </a:ext>
                  </a:extLst>
                </p:cNvPr>
                <p:cNvSpPr txBox="1"/>
                <p:nvPr/>
              </p:nvSpPr>
              <p:spPr>
                <a:xfrm>
                  <a:off x="9452078" y="5274344"/>
                  <a:ext cx="228501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7966BD"/>
                      </a:solidFill>
                      <a:latin typeface="Arial"/>
                      <a:cs typeface="Arial"/>
                      <a:sym typeface="Arial"/>
                      <a:rtl val="0"/>
                    </a:rPr>
                    <a:t>SL-5</a:t>
                  </a:r>
                </a:p>
              </p:txBody>
            </p:sp>
            <p:sp>
              <p:nvSpPr>
                <p:cNvPr id="375" name="文本框 374">
                  <a:extLst>
                    <a:ext uri="{FF2B5EF4-FFF2-40B4-BE49-F238E27FC236}">
                      <a16:creationId xmlns:a16="http://schemas.microsoft.com/office/drawing/2014/main" id="{49E1AAA9-D7FB-42D0-A994-C4A225DE1FC1}"/>
                    </a:ext>
                  </a:extLst>
                </p:cNvPr>
                <p:cNvSpPr txBox="1"/>
                <p:nvPr/>
              </p:nvSpPr>
              <p:spPr>
                <a:xfrm>
                  <a:off x="9797472" y="5278096"/>
                  <a:ext cx="379311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282E34"/>
                      </a:solidFill>
                      <a:latin typeface="Arial"/>
                      <a:cs typeface="Arial"/>
                      <a:sym typeface="Arial"/>
                      <a:rtl val="0"/>
                    </a:rPr>
                    <a:t>bit[137:82]</a:t>
                  </a:r>
                </a:p>
              </p:txBody>
            </p:sp>
            <p:sp>
              <p:nvSpPr>
                <p:cNvPr id="376" name="文本框 375">
                  <a:extLst>
                    <a:ext uri="{FF2B5EF4-FFF2-40B4-BE49-F238E27FC236}">
                      <a16:creationId xmlns:a16="http://schemas.microsoft.com/office/drawing/2014/main" id="{2E030C42-9B79-496A-80AA-CC2CABB6F449}"/>
                    </a:ext>
                  </a:extLst>
                </p:cNvPr>
                <p:cNvSpPr txBox="1"/>
                <p:nvPr/>
              </p:nvSpPr>
              <p:spPr>
                <a:xfrm>
                  <a:off x="10355839" y="5288493"/>
                  <a:ext cx="946093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icrosoft JhengHei"/>
                      <a:rtl val="0"/>
                    </a:rPr>
                    <a:t>对应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/>
                      <a:rtl val="0"/>
                    </a:rPr>
                    <a:t> SL5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S Gothic"/>
                      <a:rtl val="0"/>
                    </a:rPr>
                    <a:t>（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/>
                      <a:rtl val="0"/>
                    </a:rPr>
                    <a:t>L17–L20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S Gothic"/>
                      <a:rtl val="0"/>
                    </a:rPr>
                    <a:t>）</a:t>
                  </a:r>
                </a:p>
              </p:txBody>
            </p:sp>
            <p:sp>
              <p:nvSpPr>
                <p:cNvPr id="377" name="任意多边形: 形状 376">
                  <a:extLst>
                    <a:ext uri="{FF2B5EF4-FFF2-40B4-BE49-F238E27FC236}">
                      <a16:creationId xmlns:a16="http://schemas.microsoft.com/office/drawing/2014/main" id="{FB22B328-C175-4806-9A5A-B2B94BB7E81B}"/>
                    </a:ext>
                  </a:extLst>
                </p:cNvPr>
                <p:cNvSpPr/>
                <p:nvPr/>
              </p:nvSpPr>
              <p:spPr>
                <a:xfrm>
                  <a:off x="9406479" y="5488571"/>
                  <a:ext cx="1973479" cy="165933"/>
                </a:xfrm>
                <a:custGeom>
                  <a:avLst/>
                  <a:gdLst>
                    <a:gd name="connsiteX0" fmla="*/ 3143250 w 3219450"/>
                    <a:gd name="connsiteY0" fmla="*/ 0 h 361950"/>
                    <a:gd name="connsiteX1" fmla="*/ 3219450 w 3219450"/>
                    <a:gd name="connsiteY1" fmla="*/ 76200 h 361950"/>
                    <a:gd name="connsiteX2" fmla="*/ 3219450 w 3219450"/>
                    <a:gd name="connsiteY2" fmla="*/ 285750 h 361950"/>
                    <a:gd name="connsiteX3" fmla="*/ 3143250 w 3219450"/>
                    <a:gd name="connsiteY3" fmla="*/ 361950 h 361950"/>
                    <a:gd name="connsiteX4" fmla="*/ 76200 w 3219450"/>
                    <a:gd name="connsiteY4" fmla="*/ 361950 h 361950"/>
                    <a:gd name="connsiteX5" fmla="*/ 0 w 3219450"/>
                    <a:gd name="connsiteY5" fmla="*/ 285750 h 361950"/>
                    <a:gd name="connsiteX6" fmla="*/ 0 w 3219450"/>
                    <a:gd name="connsiteY6" fmla="*/ 76200 h 361950"/>
                    <a:gd name="connsiteX7" fmla="*/ 76200 w 3219450"/>
                    <a:gd name="connsiteY7" fmla="*/ 0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19450" h="361950">
                      <a:moveTo>
                        <a:pt x="3143250" y="0"/>
                      </a:moveTo>
                      <a:cubicBezTo>
                        <a:pt x="3185334" y="0"/>
                        <a:pt x="3219450" y="34116"/>
                        <a:pt x="3219450" y="76200"/>
                      </a:cubicBezTo>
                      <a:lnTo>
                        <a:pt x="3219450" y="285750"/>
                      </a:lnTo>
                      <a:cubicBezTo>
                        <a:pt x="3219450" y="327834"/>
                        <a:pt x="3185334" y="361950"/>
                        <a:pt x="3143250" y="361950"/>
                      </a:cubicBezTo>
                      <a:lnTo>
                        <a:pt x="76200" y="361950"/>
                      </a:lnTo>
                      <a:cubicBezTo>
                        <a:pt x="34116" y="361950"/>
                        <a:pt x="0" y="327834"/>
                        <a:pt x="0" y="285750"/>
                      </a:cubicBezTo>
                      <a:lnTo>
                        <a:pt x="0" y="76200"/>
                      </a:lnTo>
                      <a:cubicBezTo>
                        <a:pt x="0" y="34116"/>
                        <a:pt x="34116" y="0"/>
                        <a:pt x="76200" y="0"/>
                      </a:cubicBezTo>
                      <a:close/>
                    </a:path>
                  </a:pathLst>
                </a:custGeom>
                <a:solidFill>
                  <a:srgbClr val="FAFCFF"/>
                </a:solidFill>
                <a:ln w="11430" cap="flat">
                  <a:solidFill>
                    <a:srgbClr val="CA5F5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78" name="文本框 377">
                  <a:extLst>
                    <a:ext uri="{FF2B5EF4-FFF2-40B4-BE49-F238E27FC236}">
                      <a16:creationId xmlns:a16="http://schemas.microsoft.com/office/drawing/2014/main" id="{CAD71738-4466-48AB-A3A9-A385CE13004A}"/>
                    </a:ext>
                  </a:extLst>
                </p:cNvPr>
                <p:cNvSpPr txBox="1"/>
                <p:nvPr/>
              </p:nvSpPr>
              <p:spPr>
                <a:xfrm>
                  <a:off x="9438008" y="5477478"/>
                  <a:ext cx="258206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CA5F5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SL-10</a:t>
                  </a:r>
                </a:p>
              </p:txBody>
            </p:sp>
            <p:sp>
              <p:nvSpPr>
                <p:cNvPr id="379" name="文本框 378">
                  <a:extLst>
                    <a:ext uri="{FF2B5EF4-FFF2-40B4-BE49-F238E27FC236}">
                      <a16:creationId xmlns:a16="http://schemas.microsoft.com/office/drawing/2014/main" id="{BB6E1D37-3121-43DD-A887-C4D24A807846}"/>
                    </a:ext>
                  </a:extLst>
                </p:cNvPr>
                <p:cNvSpPr txBox="1"/>
                <p:nvPr/>
              </p:nvSpPr>
              <p:spPr>
                <a:xfrm>
                  <a:off x="9791507" y="5471405"/>
                  <a:ext cx="409016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282E34"/>
                      </a:solidFill>
                      <a:latin typeface="Arial"/>
                      <a:cs typeface="Arial"/>
                      <a:sym typeface="Arial"/>
                      <a:rtl val="0"/>
                    </a:rPr>
                    <a:t>bit[185:138]</a:t>
                  </a:r>
                </a:p>
              </p:txBody>
            </p:sp>
            <p:sp>
              <p:nvSpPr>
                <p:cNvPr id="380" name="文本框 379">
                  <a:extLst>
                    <a:ext uri="{FF2B5EF4-FFF2-40B4-BE49-F238E27FC236}">
                      <a16:creationId xmlns:a16="http://schemas.microsoft.com/office/drawing/2014/main" id="{2BB379B9-5D26-4A33-8238-C8072723F7BD}"/>
                    </a:ext>
                  </a:extLst>
                </p:cNvPr>
                <p:cNvSpPr txBox="1"/>
                <p:nvPr/>
              </p:nvSpPr>
              <p:spPr>
                <a:xfrm>
                  <a:off x="10439091" y="5487327"/>
                  <a:ext cx="990977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icrosoft JhengHei"/>
                      <a:rtl val="0"/>
                    </a:rPr>
                    <a:t>对应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/>
                      <a:rtl val="0"/>
                    </a:rPr>
                    <a:t> SL10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S Gothic"/>
                      <a:rtl val="0"/>
                    </a:rPr>
                    <a:t>（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/>
                      <a:rtl val="0"/>
                    </a:rPr>
                    <a:t>L37–L40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S Gothic"/>
                      <a:rtl val="0"/>
                    </a:rPr>
                    <a:t>）</a:t>
                  </a:r>
                </a:p>
              </p:txBody>
            </p:sp>
            <p:sp>
              <p:nvSpPr>
                <p:cNvPr id="381" name="任意多边形: 形状 380">
                  <a:extLst>
                    <a:ext uri="{FF2B5EF4-FFF2-40B4-BE49-F238E27FC236}">
                      <a16:creationId xmlns:a16="http://schemas.microsoft.com/office/drawing/2014/main" id="{5C963234-154A-4240-9A6B-E16D1D2AEFC0}"/>
                    </a:ext>
                  </a:extLst>
                </p:cNvPr>
                <p:cNvSpPr/>
                <p:nvPr/>
              </p:nvSpPr>
              <p:spPr>
                <a:xfrm>
                  <a:off x="9406479" y="5684198"/>
                  <a:ext cx="2193609" cy="165933"/>
                </a:xfrm>
                <a:custGeom>
                  <a:avLst/>
                  <a:gdLst>
                    <a:gd name="connsiteX0" fmla="*/ 3143250 w 3219450"/>
                    <a:gd name="connsiteY0" fmla="*/ 0 h 361950"/>
                    <a:gd name="connsiteX1" fmla="*/ 3219450 w 3219450"/>
                    <a:gd name="connsiteY1" fmla="*/ 76200 h 361950"/>
                    <a:gd name="connsiteX2" fmla="*/ 3219450 w 3219450"/>
                    <a:gd name="connsiteY2" fmla="*/ 285750 h 361950"/>
                    <a:gd name="connsiteX3" fmla="*/ 3143250 w 3219450"/>
                    <a:gd name="connsiteY3" fmla="*/ 361950 h 361950"/>
                    <a:gd name="connsiteX4" fmla="*/ 76200 w 3219450"/>
                    <a:gd name="connsiteY4" fmla="*/ 361950 h 361950"/>
                    <a:gd name="connsiteX5" fmla="*/ 0 w 3219450"/>
                    <a:gd name="connsiteY5" fmla="*/ 285750 h 361950"/>
                    <a:gd name="connsiteX6" fmla="*/ 0 w 3219450"/>
                    <a:gd name="connsiteY6" fmla="*/ 76200 h 361950"/>
                    <a:gd name="connsiteX7" fmla="*/ 76200 w 3219450"/>
                    <a:gd name="connsiteY7" fmla="*/ 0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19450" h="361950">
                      <a:moveTo>
                        <a:pt x="3143250" y="0"/>
                      </a:moveTo>
                      <a:cubicBezTo>
                        <a:pt x="3185334" y="0"/>
                        <a:pt x="3219450" y="34116"/>
                        <a:pt x="3219450" y="76200"/>
                      </a:cubicBezTo>
                      <a:lnTo>
                        <a:pt x="3219450" y="285750"/>
                      </a:lnTo>
                      <a:cubicBezTo>
                        <a:pt x="3219450" y="327834"/>
                        <a:pt x="3185334" y="361950"/>
                        <a:pt x="3143250" y="361950"/>
                      </a:cubicBezTo>
                      <a:lnTo>
                        <a:pt x="76200" y="361950"/>
                      </a:lnTo>
                      <a:cubicBezTo>
                        <a:pt x="34116" y="361950"/>
                        <a:pt x="0" y="327834"/>
                        <a:pt x="0" y="285750"/>
                      </a:cubicBezTo>
                      <a:lnTo>
                        <a:pt x="0" y="76200"/>
                      </a:lnTo>
                      <a:cubicBezTo>
                        <a:pt x="0" y="34116"/>
                        <a:pt x="34116" y="0"/>
                        <a:pt x="76200" y="0"/>
                      </a:cubicBezTo>
                      <a:close/>
                    </a:path>
                  </a:pathLst>
                </a:custGeom>
                <a:solidFill>
                  <a:srgbClr val="FAFCFF"/>
                </a:solidFill>
                <a:ln w="11430" cap="flat">
                  <a:solidFill>
                    <a:srgbClr val="6E6E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82" name="文本框 381">
                  <a:extLst>
                    <a:ext uri="{FF2B5EF4-FFF2-40B4-BE49-F238E27FC236}">
                      <a16:creationId xmlns:a16="http://schemas.microsoft.com/office/drawing/2014/main" id="{5D3DDD7F-6347-4DB9-9475-C477B429C5F6}"/>
                    </a:ext>
                  </a:extLst>
                </p:cNvPr>
                <p:cNvSpPr txBox="1"/>
                <p:nvPr/>
              </p:nvSpPr>
              <p:spPr>
                <a:xfrm>
                  <a:off x="9374490" y="5674171"/>
                  <a:ext cx="349606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282E34"/>
                      </a:solidFill>
                      <a:latin typeface="Arial"/>
                      <a:cs typeface="Arial"/>
                      <a:sym typeface="Arial"/>
                      <a:rtl val="0"/>
                    </a:rPr>
                    <a:t>RSV + L1</a:t>
                  </a:r>
                </a:p>
              </p:txBody>
            </p:sp>
            <p:sp>
              <p:nvSpPr>
                <p:cNvPr id="383" name="文本框 382">
                  <a:extLst>
                    <a:ext uri="{FF2B5EF4-FFF2-40B4-BE49-F238E27FC236}">
                      <a16:creationId xmlns:a16="http://schemas.microsoft.com/office/drawing/2014/main" id="{AEA17D54-9679-4B97-B10E-62E0556CEAA7}"/>
                    </a:ext>
                  </a:extLst>
                </p:cNvPr>
                <p:cNvSpPr txBox="1"/>
                <p:nvPr/>
              </p:nvSpPr>
              <p:spPr>
                <a:xfrm>
                  <a:off x="9831748" y="5676606"/>
                  <a:ext cx="630662" cy="89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282E34"/>
                      </a:solidFill>
                      <a:latin typeface="Arial"/>
                      <a:cs typeface="Arial"/>
                      <a:sym typeface="Arial"/>
                      <a:rtl val="0"/>
                    </a:rPr>
                    <a:t>bit[190:186] + bit191</a:t>
                  </a:r>
                </a:p>
              </p:txBody>
            </p:sp>
            <p:sp>
              <p:nvSpPr>
                <p:cNvPr id="384" name="文本框 383">
                  <a:extLst>
                    <a:ext uri="{FF2B5EF4-FFF2-40B4-BE49-F238E27FC236}">
                      <a16:creationId xmlns:a16="http://schemas.microsoft.com/office/drawing/2014/main" id="{DC81579C-65E1-4720-9F02-E1D219136A29}"/>
                    </a:ext>
                  </a:extLst>
                </p:cNvPr>
                <p:cNvSpPr txBox="1"/>
                <p:nvPr/>
              </p:nvSpPr>
              <p:spPr>
                <a:xfrm>
                  <a:off x="10828885" y="5675945"/>
                  <a:ext cx="825867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icrosoft JhengHei"/>
                      <a:rtl val="0"/>
                    </a:rPr>
                    <a:t>预留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/>
                      <a:rtl val="0"/>
                    </a:rPr>
                    <a:t> + </a:t>
                  </a:r>
                  <a:r>
                    <a:rPr lang="zh-CN" altLang="en-US" sz="600" dirty="0">
                      <a:solidFill>
                        <a:srgbClr val="78829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Microsoft JhengHei"/>
                      <a:rtl val="0"/>
                    </a:rPr>
                    <a:t>单独标志位</a:t>
                  </a:r>
                </a:p>
              </p:txBody>
            </p:sp>
          </p:grpSp>
          <p:sp>
            <p:nvSpPr>
              <p:cNvPr id="287" name="文本框 286">
                <a:extLst>
                  <a:ext uri="{FF2B5EF4-FFF2-40B4-BE49-F238E27FC236}">
                    <a16:creationId xmlns:a16="http://schemas.microsoft.com/office/drawing/2014/main" id="{D3F6844E-49F3-4D94-AF3D-FAD0D664D429}"/>
                  </a:ext>
                </a:extLst>
              </p:cNvPr>
              <p:cNvSpPr txBox="1"/>
              <p:nvPr/>
            </p:nvSpPr>
            <p:spPr>
              <a:xfrm>
                <a:off x="4929395" y="5897755"/>
                <a:ext cx="15369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800" b="1" spc="0" baseline="0" dirty="0">
                    <a:solidFill>
                      <a:srgbClr val="1B3A60"/>
                    </a:solidFill>
                    <a:latin typeface="MS Gothic"/>
                    <a:ea typeface="MS Gothic"/>
                    <a:cs typeface="Arial"/>
                    <a:sym typeface="MS Gothic"/>
                    <a:rtl val="0"/>
                  </a:rPr>
                  <a:t>当前</a:t>
                </a:r>
                <a:r>
                  <a:rPr lang="zh-CN" altLang="en-US" sz="800" b="1" dirty="0">
                    <a:solidFill>
                      <a:srgbClr val="1B3A60"/>
                    </a:solidFill>
                    <a:latin typeface="Arial"/>
                    <a:ea typeface="MS Gothic"/>
                    <a:cs typeface="Arial"/>
                    <a:sym typeface="Arial"/>
                    <a:rtl val="0"/>
                  </a:rPr>
                  <a:t> </a:t>
                </a:r>
                <a:r>
                  <a:rPr lang="zh-CN" altLang="en-US" sz="800" b="1" spc="0" baseline="0" dirty="0">
                    <a:solidFill>
                      <a:srgbClr val="1B3A60"/>
                    </a:solidFill>
                    <a:latin typeface="Arial"/>
                    <a:ea typeface="MS Gothic"/>
                    <a:cs typeface="Arial"/>
                    <a:sym typeface="Arial"/>
                    <a:rtl val="0"/>
                  </a:rPr>
                  <a:t>MDC </a:t>
                </a:r>
                <a:r>
                  <a:rPr lang="en-US" altLang="zh-CN" sz="800" b="1" spc="0" baseline="0" dirty="0">
                    <a:solidFill>
                      <a:srgbClr val="1B3A60"/>
                    </a:solidFill>
                    <a:latin typeface="Arial"/>
                    <a:ea typeface="MS Gothic"/>
                    <a:cs typeface="Arial"/>
                    <a:sym typeface="Arial"/>
                    <a:rtl val="0"/>
                  </a:rPr>
                  <a:t>sub</a:t>
                </a:r>
                <a:r>
                  <a:rPr lang="zh-CN" altLang="en-US" sz="800" b="1" spc="0" baseline="0" dirty="0">
                    <a:solidFill>
                      <a:srgbClr val="1B3A60"/>
                    </a:solidFill>
                    <a:latin typeface="Arial"/>
                    <a:ea typeface="MS Gothic"/>
                    <a:cs typeface="Arial"/>
                    <a:sym typeface="Arial"/>
                    <a:rtl val="0"/>
                  </a:rPr>
                  <a:t>trigger 的使用层</a:t>
                </a:r>
                <a:r>
                  <a:rPr lang="zh-CN" altLang="en-US" sz="800" b="1" spc="0" baseline="0" dirty="0">
                    <a:solidFill>
                      <a:srgbClr val="1B3A60"/>
                    </a:solidFill>
                    <a:latin typeface="MS Gothic"/>
                    <a:ea typeface="MS Gothic"/>
                    <a:cs typeface="Arial"/>
                    <a:sym typeface="MS Gothic"/>
                    <a:rtl val="0"/>
                  </a:rPr>
                  <a:t>：</a:t>
                </a:r>
                <a:r>
                  <a:rPr lang="zh-CN" altLang="en-US" sz="800" b="1" spc="0" baseline="0" dirty="0">
                    <a:solidFill>
                      <a:srgbClr val="1B3A60"/>
                    </a:solidFill>
                    <a:latin typeface="Arial"/>
                    <a:ea typeface="MS Gothic"/>
                    <a:cs typeface="Arial"/>
                    <a:sym typeface="Arial"/>
                    <a:rtl val="0"/>
                  </a:rPr>
                  <a:t>SL3 / SL4 / SL5 / SL10</a:t>
                </a:r>
              </a:p>
            </p:txBody>
          </p:sp>
          <p:sp>
            <p:nvSpPr>
              <p:cNvPr id="393" name="文本框 392">
                <a:extLst>
                  <a:ext uri="{FF2B5EF4-FFF2-40B4-BE49-F238E27FC236}">
                    <a16:creationId xmlns:a16="http://schemas.microsoft.com/office/drawing/2014/main" id="{52BD8FA8-9882-4D78-A541-5BECADE8BD14}"/>
                  </a:ext>
                </a:extLst>
              </p:cNvPr>
              <p:cNvSpPr txBox="1"/>
              <p:nvPr/>
            </p:nvSpPr>
            <p:spPr>
              <a:xfrm>
                <a:off x="5864337" y="4622054"/>
                <a:ext cx="91400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60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stepped section</a:t>
                </a:r>
              </a:p>
            </p:txBody>
          </p:sp>
          <p:sp>
            <p:nvSpPr>
              <p:cNvPr id="394" name="文本框 393">
                <a:extLst>
                  <a:ext uri="{FF2B5EF4-FFF2-40B4-BE49-F238E27FC236}">
                    <a16:creationId xmlns:a16="http://schemas.microsoft.com/office/drawing/2014/main" id="{AAD6A572-361F-486E-8CA1-2C420E520365}"/>
                  </a:ext>
                </a:extLst>
              </p:cNvPr>
              <p:cNvSpPr txBox="1"/>
              <p:nvPr/>
            </p:nvSpPr>
            <p:spPr>
              <a:xfrm>
                <a:off x="5864524" y="4442517"/>
                <a:ext cx="91400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600" spc="0" baseline="0" dirty="0">
                    <a:solidFill>
                      <a:srgbClr val="788291"/>
                    </a:solidFill>
                    <a:latin typeface="Arial"/>
                    <a:cs typeface="Arial"/>
                    <a:sym typeface="Arial"/>
                    <a:rtl val="0"/>
                  </a:rPr>
                  <a:t>stepped section</a:t>
                </a:r>
              </a:p>
            </p:txBody>
          </p:sp>
          <p:cxnSp>
            <p:nvCxnSpPr>
              <p:cNvPr id="9" name="直接箭头连接符 8">
                <a:extLst>
                  <a:ext uri="{FF2B5EF4-FFF2-40B4-BE49-F238E27FC236}">
                    <a16:creationId xmlns:a16="http://schemas.microsoft.com/office/drawing/2014/main" id="{B9BF727F-BDE4-41C2-B476-1CE38FBF934C}"/>
                  </a:ext>
                </a:extLst>
              </p:cNvPr>
              <p:cNvCxnSpPr>
                <a:cxnSpLocks/>
                <a:endCxn id="289" idx="5"/>
              </p:cNvCxnSpPr>
              <p:nvPr/>
            </p:nvCxnSpPr>
            <p:spPr>
              <a:xfrm flipV="1">
                <a:off x="6497284" y="4356324"/>
                <a:ext cx="594102" cy="153706"/>
              </a:xfrm>
              <a:prstGeom prst="straightConnector1">
                <a:avLst/>
              </a:prstGeom>
              <a:ln>
                <a:solidFill>
                  <a:srgbClr val="4F9577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箭头连接符 14">
                <a:extLst>
                  <a:ext uri="{FF2B5EF4-FFF2-40B4-BE49-F238E27FC236}">
                    <a16:creationId xmlns:a16="http://schemas.microsoft.com/office/drawing/2014/main" id="{2EF05D19-471F-46B3-B127-4F1554DBDAAF}"/>
                  </a:ext>
                </a:extLst>
              </p:cNvPr>
              <p:cNvCxnSpPr>
                <a:cxnSpLocks/>
                <a:endCxn id="297" idx="5"/>
              </p:cNvCxnSpPr>
              <p:nvPr/>
            </p:nvCxnSpPr>
            <p:spPr>
              <a:xfrm>
                <a:off x="6500584" y="4549155"/>
                <a:ext cx="590802" cy="104102"/>
              </a:xfrm>
              <a:prstGeom prst="straightConnector1">
                <a:avLst/>
              </a:prstGeom>
              <a:ln>
                <a:solidFill>
                  <a:srgbClr val="4699A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箭头连接符 18">
                <a:extLst>
                  <a:ext uri="{FF2B5EF4-FFF2-40B4-BE49-F238E27FC236}">
                    <a16:creationId xmlns:a16="http://schemas.microsoft.com/office/drawing/2014/main" id="{3C0F6644-DA65-492B-B8C1-3FAD9441B770}"/>
                  </a:ext>
                </a:extLst>
              </p:cNvPr>
              <p:cNvCxnSpPr>
                <a:endCxn id="305" idx="6"/>
              </p:cNvCxnSpPr>
              <p:nvPr/>
            </p:nvCxnSpPr>
            <p:spPr>
              <a:xfrm>
                <a:off x="6495821" y="4702330"/>
                <a:ext cx="595565" cy="247860"/>
              </a:xfrm>
              <a:prstGeom prst="straightConnector1">
                <a:avLst/>
              </a:prstGeom>
              <a:ln>
                <a:solidFill>
                  <a:srgbClr val="E78F3B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箭头连接符 20">
                <a:extLst>
                  <a:ext uri="{FF2B5EF4-FFF2-40B4-BE49-F238E27FC236}">
                    <a16:creationId xmlns:a16="http://schemas.microsoft.com/office/drawing/2014/main" id="{A2988F84-615D-4163-A5A3-C44CDF412355}"/>
                  </a:ext>
                </a:extLst>
              </p:cNvPr>
              <p:cNvCxnSpPr>
                <a:endCxn id="313" idx="5"/>
              </p:cNvCxnSpPr>
              <p:nvPr/>
            </p:nvCxnSpPr>
            <p:spPr>
              <a:xfrm>
                <a:off x="6497284" y="4894053"/>
                <a:ext cx="594102" cy="353070"/>
              </a:xfrm>
              <a:prstGeom prst="straightConnector1">
                <a:avLst/>
              </a:prstGeom>
              <a:ln>
                <a:solidFill>
                  <a:srgbClr val="7966BD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直接箭头连接符 397">
                <a:extLst>
                  <a:ext uri="{FF2B5EF4-FFF2-40B4-BE49-F238E27FC236}">
                    <a16:creationId xmlns:a16="http://schemas.microsoft.com/office/drawing/2014/main" id="{5276D82B-99BF-4261-B33C-7F4A2519A4F6}"/>
                  </a:ext>
                </a:extLst>
              </p:cNvPr>
              <p:cNvCxnSpPr>
                <a:cxnSpLocks/>
                <a:endCxn id="321" idx="5"/>
              </p:cNvCxnSpPr>
              <p:nvPr/>
            </p:nvCxnSpPr>
            <p:spPr>
              <a:xfrm flipV="1">
                <a:off x="6497284" y="5631390"/>
                <a:ext cx="594102" cy="164014"/>
              </a:xfrm>
              <a:prstGeom prst="straightConnector1">
                <a:avLst/>
              </a:prstGeom>
              <a:ln>
                <a:solidFill>
                  <a:srgbClr val="CA5F5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2" name="文本框 411">
                <a:extLst>
                  <a:ext uri="{FF2B5EF4-FFF2-40B4-BE49-F238E27FC236}">
                    <a16:creationId xmlns:a16="http://schemas.microsoft.com/office/drawing/2014/main" id="{E0F0B6DD-B8F0-4F0C-8B9C-13D335C107AE}"/>
                  </a:ext>
                </a:extLst>
              </p:cNvPr>
              <p:cNvSpPr txBox="1"/>
              <p:nvPr/>
            </p:nvSpPr>
            <p:spPr>
              <a:xfrm>
                <a:off x="7319033" y="5808125"/>
                <a:ext cx="166976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800" b="1" dirty="0">
                    <a:solidFill>
                      <a:srgbClr val="1B3A60"/>
                    </a:solidFill>
                    <a:latin typeface="Arial"/>
                    <a:ea typeface="MS Gothic"/>
                    <a:cs typeface="Arial"/>
                    <a:rtl val="0"/>
                  </a:rPr>
                  <a:t>依据 </a:t>
                </a:r>
                <a:r>
                  <a:rPr lang="en-US" altLang="zh-CN" sz="800" b="1" dirty="0">
                    <a:solidFill>
                      <a:srgbClr val="1B3A60"/>
                    </a:solidFill>
                    <a:latin typeface="Arial"/>
                    <a:ea typeface="MS Gothic"/>
                    <a:cs typeface="Arial"/>
                    <a:rtl val="0"/>
                  </a:rPr>
                  <a:t>occupancy / </a:t>
                </a:r>
                <a:r>
                  <a:rPr lang="zh-CN" altLang="en-US" sz="800" b="1" dirty="0">
                    <a:solidFill>
                      <a:srgbClr val="1B3A60"/>
                    </a:solidFill>
                    <a:latin typeface="Arial"/>
                    <a:ea typeface="MS Gothic"/>
                    <a:cs typeface="Arial"/>
                    <a:rtl val="0"/>
                  </a:rPr>
                  <a:t>最大信号数，给不同层组分配不同字段位宽</a:t>
                </a:r>
              </a:p>
            </p:txBody>
          </p:sp>
          <p:sp>
            <p:nvSpPr>
              <p:cNvPr id="230" name="文本框 229">
                <a:extLst>
                  <a:ext uri="{FF2B5EF4-FFF2-40B4-BE49-F238E27FC236}">
                    <a16:creationId xmlns:a16="http://schemas.microsoft.com/office/drawing/2014/main" id="{4149F604-34B3-4188-8042-2BB44F8B94B4}"/>
                  </a:ext>
                </a:extLst>
              </p:cNvPr>
              <p:cNvSpPr txBox="1"/>
              <p:nvPr/>
            </p:nvSpPr>
            <p:spPr>
              <a:xfrm>
                <a:off x="9769674" y="3813185"/>
                <a:ext cx="1740148" cy="249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1020" b="1" spc="0" baseline="0" dirty="0">
                    <a:solidFill>
                      <a:srgbClr val="1B3A60"/>
                    </a:solidFill>
                    <a:latin typeface="Cambria Math"/>
                    <a:sym typeface="Cambria Math"/>
                    <a:rtl val="0"/>
                  </a:rPr>
                  <a:t>③</a:t>
                </a:r>
                <a:r>
                  <a:rPr lang="zh-CN" altLang="en-US" sz="1020" b="1" spc="0" baseline="0" dirty="0">
                    <a:solidFill>
                      <a:srgbClr val="1B3A60"/>
                    </a:solidFill>
                    <a:latin typeface="Arial"/>
                    <a:cs typeface="Arial"/>
                    <a:sym typeface="Arial"/>
                    <a:rtl val="0"/>
                  </a:rPr>
                  <a:t> 192-bit Frame </a:t>
                </a:r>
                <a:r>
                  <a:rPr lang="zh-CN" altLang="en-US" sz="1020" b="1" spc="0" baseline="0" dirty="0">
                    <a:solidFill>
                      <a:srgbClr val="1B3A60"/>
                    </a:solidFill>
                    <a:latin typeface="MS Gothic"/>
                    <a:ea typeface="MS Gothic"/>
                    <a:cs typeface="Arial"/>
                    <a:sym typeface="MS Gothic"/>
                    <a:rtl val="0"/>
                  </a:rPr>
                  <a:t>落位</a:t>
                </a:r>
              </a:p>
            </p:txBody>
          </p:sp>
          <p:grpSp>
            <p:nvGrpSpPr>
              <p:cNvPr id="421" name="组合 420">
                <a:extLst>
                  <a:ext uri="{FF2B5EF4-FFF2-40B4-BE49-F238E27FC236}">
                    <a16:creationId xmlns:a16="http://schemas.microsoft.com/office/drawing/2014/main" id="{B456F8EA-D4AD-4403-B945-EC6C1E6E5830}"/>
                  </a:ext>
                </a:extLst>
              </p:cNvPr>
              <p:cNvGrpSpPr/>
              <p:nvPr/>
            </p:nvGrpSpPr>
            <p:grpSpPr>
              <a:xfrm>
                <a:off x="9523738" y="4255438"/>
                <a:ext cx="2536081" cy="516280"/>
                <a:chOff x="9390617" y="4072611"/>
                <a:chExt cx="2536081" cy="516280"/>
              </a:xfrm>
            </p:grpSpPr>
            <p:sp>
              <p:nvSpPr>
                <p:cNvPr id="333" name="任意多边形: 形状 332">
                  <a:extLst>
                    <a:ext uri="{FF2B5EF4-FFF2-40B4-BE49-F238E27FC236}">
                      <a16:creationId xmlns:a16="http://schemas.microsoft.com/office/drawing/2014/main" id="{AA39853D-3891-410B-91AC-48CE68AFB88F}"/>
                    </a:ext>
                  </a:extLst>
                </p:cNvPr>
                <p:cNvSpPr/>
                <p:nvPr/>
              </p:nvSpPr>
              <p:spPr>
                <a:xfrm>
                  <a:off x="9481740" y="4072611"/>
                  <a:ext cx="1930832" cy="227067"/>
                </a:xfrm>
                <a:custGeom>
                  <a:avLst/>
                  <a:gdLst>
                    <a:gd name="connsiteX0" fmla="*/ 3128010 w 3219450"/>
                    <a:gd name="connsiteY0" fmla="*/ 0 h 495300"/>
                    <a:gd name="connsiteX1" fmla="*/ 3219450 w 3219450"/>
                    <a:gd name="connsiteY1" fmla="*/ 91440 h 495300"/>
                    <a:gd name="connsiteX2" fmla="*/ 3219450 w 3219450"/>
                    <a:gd name="connsiteY2" fmla="*/ 403860 h 495300"/>
                    <a:gd name="connsiteX3" fmla="*/ 3128010 w 3219450"/>
                    <a:gd name="connsiteY3" fmla="*/ 495300 h 495300"/>
                    <a:gd name="connsiteX4" fmla="*/ 91440 w 3219450"/>
                    <a:gd name="connsiteY4" fmla="*/ 495300 h 495300"/>
                    <a:gd name="connsiteX5" fmla="*/ 0 w 3219450"/>
                    <a:gd name="connsiteY5" fmla="*/ 403860 h 495300"/>
                    <a:gd name="connsiteX6" fmla="*/ 0 w 3219450"/>
                    <a:gd name="connsiteY6" fmla="*/ 91440 h 495300"/>
                    <a:gd name="connsiteX7" fmla="*/ 91440 w 3219450"/>
                    <a:gd name="connsiteY7" fmla="*/ 0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19450" h="495300">
                      <a:moveTo>
                        <a:pt x="3128010" y="0"/>
                      </a:moveTo>
                      <a:cubicBezTo>
                        <a:pt x="3178511" y="0"/>
                        <a:pt x="3219450" y="40939"/>
                        <a:pt x="3219450" y="91440"/>
                      </a:cubicBezTo>
                      <a:lnTo>
                        <a:pt x="3219450" y="403860"/>
                      </a:lnTo>
                      <a:cubicBezTo>
                        <a:pt x="3219450" y="454361"/>
                        <a:pt x="3178511" y="495300"/>
                        <a:pt x="3128010" y="495300"/>
                      </a:cubicBezTo>
                      <a:lnTo>
                        <a:pt x="91440" y="495300"/>
                      </a:lnTo>
                      <a:cubicBezTo>
                        <a:pt x="40939" y="495300"/>
                        <a:pt x="0" y="454361"/>
                        <a:pt x="0" y="403860"/>
                      </a:cubicBezTo>
                      <a:lnTo>
                        <a:pt x="0" y="91440"/>
                      </a:lnTo>
                      <a:cubicBezTo>
                        <a:pt x="0" y="40939"/>
                        <a:pt x="40939" y="0"/>
                        <a:pt x="91440" y="0"/>
                      </a:cubicBezTo>
                      <a:close/>
                    </a:path>
                  </a:pathLst>
                </a:custGeom>
                <a:solidFill>
                  <a:srgbClr val="F8FAFC"/>
                </a:solidFill>
                <a:ln w="11430" cap="flat">
                  <a:solidFill>
                    <a:srgbClr val="C3CD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34" name="任意多边形: 形状 333">
                  <a:extLst>
                    <a:ext uri="{FF2B5EF4-FFF2-40B4-BE49-F238E27FC236}">
                      <a16:creationId xmlns:a16="http://schemas.microsoft.com/office/drawing/2014/main" id="{9628557D-6B78-4F0B-8A2E-67ED77BEC695}"/>
                    </a:ext>
                  </a:extLst>
                </p:cNvPr>
                <p:cNvSpPr/>
                <p:nvPr/>
              </p:nvSpPr>
              <p:spPr>
                <a:xfrm>
                  <a:off x="9481740" y="4072611"/>
                  <a:ext cx="10056" cy="227067"/>
                </a:xfrm>
                <a:custGeom>
                  <a:avLst/>
                  <a:gdLst>
                    <a:gd name="connsiteX0" fmla="*/ 0 w 16767"/>
                    <a:gd name="connsiteY0" fmla="*/ 0 h 495300"/>
                    <a:gd name="connsiteX1" fmla="*/ 16768 w 16767"/>
                    <a:gd name="connsiteY1" fmla="*/ 0 h 495300"/>
                    <a:gd name="connsiteX2" fmla="*/ 16768 w 16767"/>
                    <a:gd name="connsiteY2" fmla="*/ 495300 h 495300"/>
                    <a:gd name="connsiteX3" fmla="*/ 0 w 16767"/>
                    <a:gd name="connsiteY3" fmla="*/ 495300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767" h="495300">
                      <a:moveTo>
                        <a:pt x="0" y="0"/>
                      </a:moveTo>
                      <a:lnTo>
                        <a:pt x="16768" y="0"/>
                      </a:lnTo>
                      <a:lnTo>
                        <a:pt x="16768" y="495300"/>
                      </a:lnTo>
                      <a:lnTo>
                        <a:pt x="0" y="49530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1143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37" name="任意多边形: 形状 336">
                  <a:extLst>
                    <a:ext uri="{FF2B5EF4-FFF2-40B4-BE49-F238E27FC236}">
                      <a16:creationId xmlns:a16="http://schemas.microsoft.com/office/drawing/2014/main" id="{7B34CF4C-3BB3-4725-800D-D0624F8BC235}"/>
                    </a:ext>
                  </a:extLst>
                </p:cNvPr>
                <p:cNvSpPr/>
                <p:nvPr/>
              </p:nvSpPr>
              <p:spPr>
                <a:xfrm>
                  <a:off x="9448824" y="4072611"/>
                  <a:ext cx="93252" cy="227067"/>
                </a:xfrm>
                <a:custGeom>
                  <a:avLst/>
                  <a:gdLst>
                    <a:gd name="connsiteX0" fmla="*/ 0 w 83839"/>
                    <a:gd name="connsiteY0" fmla="*/ 0 h 495300"/>
                    <a:gd name="connsiteX1" fmla="*/ 83839 w 83839"/>
                    <a:gd name="connsiteY1" fmla="*/ 0 h 495300"/>
                    <a:gd name="connsiteX2" fmla="*/ 83839 w 83839"/>
                    <a:gd name="connsiteY2" fmla="*/ 495300 h 495300"/>
                    <a:gd name="connsiteX3" fmla="*/ 0 w 83839"/>
                    <a:gd name="connsiteY3" fmla="*/ 495300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3839" h="495300">
                      <a:moveTo>
                        <a:pt x="0" y="0"/>
                      </a:moveTo>
                      <a:lnTo>
                        <a:pt x="83839" y="0"/>
                      </a:lnTo>
                      <a:lnTo>
                        <a:pt x="83839" y="495300"/>
                      </a:lnTo>
                      <a:lnTo>
                        <a:pt x="0" y="495300"/>
                      </a:lnTo>
                      <a:close/>
                    </a:path>
                  </a:pathLst>
                </a:custGeom>
                <a:solidFill>
                  <a:srgbClr val="BDBDBD"/>
                </a:solidFill>
                <a:ln w="1143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40" name="任意多边形: 形状 339">
                  <a:extLst>
                    <a:ext uri="{FF2B5EF4-FFF2-40B4-BE49-F238E27FC236}">
                      <a16:creationId xmlns:a16="http://schemas.microsoft.com/office/drawing/2014/main" id="{8CDB3631-4A72-4F74-892A-C05C8EAD3DA9}"/>
                    </a:ext>
                  </a:extLst>
                </p:cNvPr>
                <p:cNvSpPr/>
                <p:nvPr/>
              </p:nvSpPr>
              <p:spPr>
                <a:xfrm>
                  <a:off x="9542087" y="4072611"/>
                  <a:ext cx="369795" cy="227067"/>
                </a:xfrm>
                <a:custGeom>
                  <a:avLst/>
                  <a:gdLst>
                    <a:gd name="connsiteX0" fmla="*/ 0 w 804862"/>
                    <a:gd name="connsiteY0" fmla="*/ 0 h 495300"/>
                    <a:gd name="connsiteX1" fmla="*/ 804862 w 804862"/>
                    <a:gd name="connsiteY1" fmla="*/ 0 h 495300"/>
                    <a:gd name="connsiteX2" fmla="*/ 804862 w 804862"/>
                    <a:gd name="connsiteY2" fmla="*/ 495300 h 495300"/>
                    <a:gd name="connsiteX3" fmla="*/ 0 w 804862"/>
                    <a:gd name="connsiteY3" fmla="*/ 495300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4862" h="495300">
                      <a:moveTo>
                        <a:pt x="0" y="0"/>
                      </a:moveTo>
                      <a:lnTo>
                        <a:pt x="804862" y="0"/>
                      </a:lnTo>
                      <a:lnTo>
                        <a:pt x="804862" y="495300"/>
                      </a:lnTo>
                      <a:lnTo>
                        <a:pt x="0" y="495300"/>
                      </a:lnTo>
                      <a:close/>
                    </a:path>
                  </a:pathLst>
                </a:custGeom>
                <a:solidFill>
                  <a:srgbClr val="CA5F5F"/>
                </a:solidFill>
                <a:ln w="1143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41" name="文本框 340">
                  <a:extLst>
                    <a:ext uri="{FF2B5EF4-FFF2-40B4-BE49-F238E27FC236}">
                      <a16:creationId xmlns:a16="http://schemas.microsoft.com/office/drawing/2014/main" id="{0E6FAAFA-79D5-4817-9196-2B98A95B2F7A}"/>
                    </a:ext>
                  </a:extLst>
                </p:cNvPr>
                <p:cNvSpPr txBox="1"/>
                <p:nvPr/>
              </p:nvSpPr>
              <p:spPr>
                <a:xfrm>
                  <a:off x="9514926" y="4086150"/>
                  <a:ext cx="482102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SL-10</a:t>
                  </a:r>
                </a:p>
              </p:txBody>
            </p:sp>
            <p:grpSp>
              <p:nvGrpSpPr>
                <p:cNvPr id="419" name="组合 418">
                  <a:extLst>
                    <a:ext uri="{FF2B5EF4-FFF2-40B4-BE49-F238E27FC236}">
                      <a16:creationId xmlns:a16="http://schemas.microsoft.com/office/drawing/2014/main" id="{C0981568-5EFC-456E-93EA-EE106474117E}"/>
                    </a:ext>
                  </a:extLst>
                </p:cNvPr>
                <p:cNvGrpSpPr/>
                <p:nvPr/>
              </p:nvGrpSpPr>
              <p:grpSpPr>
                <a:xfrm>
                  <a:off x="9883315" y="4072611"/>
                  <a:ext cx="416556" cy="227067"/>
                  <a:chOff x="9780223" y="4075683"/>
                  <a:chExt cx="859127" cy="227067"/>
                </a:xfrm>
              </p:grpSpPr>
              <p:sp>
                <p:nvSpPr>
                  <p:cNvPr id="343" name="任意多边形: 形状 342">
                    <a:extLst>
                      <a:ext uri="{FF2B5EF4-FFF2-40B4-BE49-F238E27FC236}">
                        <a16:creationId xmlns:a16="http://schemas.microsoft.com/office/drawing/2014/main" id="{D8C1A1C9-20B0-4D07-82D5-740697B9CC12}"/>
                      </a:ext>
                    </a:extLst>
                  </p:cNvPr>
                  <p:cNvSpPr/>
                  <p:nvPr/>
                </p:nvSpPr>
                <p:spPr>
                  <a:xfrm>
                    <a:off x="9827925" y="4075683"/>
                    <a:ext cx="681511" cy="227067"/>
                  </a:xfrm>
                  <a:custGeom>
                    <a:avLst/>
                    <a:gdLst>
                      <a:gd name="connsiteX0" fmla="*/ 0 w 939004"/>
                      <a:gd name="connsiteY0" fmla="*/ 0 h 495300"/>
                      <a:gd name="connsiteX1" fmla="*/ 939005 w 939004"/>
                      <a:gd name="connsiteY1" fmla="*/ 0 h 495300"/>
                      <a:gd name="connsiteX2" fmla="*/ 939005 w 939004"/>
                      <a:gd name="connsiteY2" fmla="*/ 495300 h 495300"/>
                      <a:gd name="connsiteX3" fmla="*/ 0 w 939004"/>
                      <a:gd name="connsiteY3" fmla="*/ 495300 h 49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9004" h="495300">
                        <a:moveTo>
                          <a:pt x="0" y="0"/>
                        </a:moveTo>
                        <a:lnTo>
                          <a:pt x="939005" y="0"/>
                        </a:lnTo>
                        <a:lnTo>
                          <a:pt x="939005" y="495300"/>
                        </a:lnTo>
                        <a:lnTo>
                          <a:pt x="0" y="495300"/>
                        </a:lnTo>
                        <a:close/>
                      </a:path>
                    </a:pathLst>
                  </a:custGeom>
                  <a:solidFill>
                    <a:srgbClr val="7966BD"/>
                  </a:solidFill>
                  <a:ln w="11430" cap="flat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4" name="文本框 343">
                    <a:extLst>
                      <a:ext uri="{FF2B5EF4-FFF2-40B4-BE49-F238E27FC236}">
                        <a16:creationId xmlns:a16="http://schemas.microsoft.com/office/drawing/2014/main" id="{E5A57BB3-99A2-403D-81AD-AC70867407BF}"/>
                      </a:ext>
                    </a:extLst>
                  </p:cNvPr>
                  <p:cNvSpPr txBox="1"/>
                  <p:nvPr/>
                </p:nvSpPr>
                <p:spPr>
                  <a:xfrm>
                    <a:off x="9780223" y="4089222"/>
                    <a:ext cx="859127" cy="20313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zh-CN" altLang="en-US" sz="720" b="1" spc="0" baseline="0" dirty="0">
                        <a:solidFill>
                          <a:srgbClr val="FFFFFF"/>
                        </a:solidFill>
                        <a:latin typeface="Arial"/>
                        <a:cs typeface="Arial"/>
                        <a:sym typeface="Arial"/>
                        <a:rtl val="0"/>
                      </a:rPr>
                      <a:t>SL-5</a:t>
                    </a:r>
                  </a:p>
                </p:txBody>
              </p:sp>
            </p:grpSp>
            <p:sp>
              <p:nvSpPr>
                <p:cNvPr id="346" name="任意多边形: 形状 345">
                  <a:extLst>
                    <a:ext uri="{FF2B5EF4-FFF2-40B4-BE49-F238E27FC236}">
                      <a16:creationId xmlns:a16="http://schemas.microsoft.com/office/drawing/2014/main" id="{A67AEF89-A917-46B8-9B47-348BD399CDB4}"/>
                    </a:ext>
                  </a:extLst>
                </p:cNvPr>
                <p:cNvSpPr/>
                <p:nvPr/>
              </p:nvSpPr>
              <p:spPr>
                <a:xfrm>
                  <a:off x="10230903" y="4072611"/>
                  <a:ext cx="301692" cy="227067"/>
                </a:xfrm>
                <a:custGeom>
                  <a:avLst/>
                  <a:gdLst>
                    <a:gd name="connsiteX0" fmla="*/ 0 w 503038"/>
                    <a:gd name="connsiteY0" fmla="*/ 0 h 495300"/>
                    <a:gd name="connsiteX1" fmla="*/ 503039 w 503038"/>
                    <a:gd name="connsiteY1" fmla="*/ 0 h 495300"/>
                    <a:gd name="connsiteX2" fmla="*/ 503039 w 503038"/>
                    <a:gd name="connsiteY2" fmla="*/ 495300 h 495300"/>
                    <a:gd name="connsiteX3" fmla="*/ 0 w 503038"/>
                    <a:gd name="connsiteY3" fmla="*/ 495300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3038" h="495300">
                      <a:moveTo>
                        <a:pt x="0" y="0"/>
                      </a:moveTo>
                      <a:lnTo>
                        <a:pt x="503039" y="0"/>
                      </a:lnTo>
                      <a:lnTo>
                        <a:pt x="503039" y="495300"/>
                      </a:lnTo>
                      <a:lnTo>
                        <a:pt x="0" y="495300"/>
                      </a:lnTo>
                      <a:close/>
                    </a:path>
                  </a:pathLst>
                </a:custGeom>
                <a:solidFill>
                  <a:srgbClr val="E78F3B"/>
                </a:solidFill>
                <a:ln w="1143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47" name="文本框 346">
                  <a:extLst>
                    <a:ext uri="{FF2B5EF4-FFF2-40B4-BE49-F238E27FC236}">
                      <a16:creationId xmlns:a16="http://schemas.microsoft.com/office/drawing/2014/main" id="{70E6BFF6-1BB0-4EC3-9F26-10C659DA7574}"/>
                    </a:ext>
                  </a:extLst>
                </p:cNvPr>
                <p:cNvSpPr txBox="1"/>
                <p:nvPr/>
              </p:nvSpPr>
              <p:spPr>
                <a:xfrm>
                  <a:off x="10195742" y="4092587"/>
                  <a:ext cx="401294" cy="1938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66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SL-4</a:t>
                  </a:r>
                </a:p>
              </p:txBody>
            </p:sp>
            <p:sp>
              <p:nvSpPr>
                <p:cNvPr id="349" name="任意多边形: 形状 348">
                  <a:extLst>
                    <a:ext uri="{FF2B5EF4-FFF2-40B4-BE49-F238E27FC236}">
                      <a16:creationId xmlns:a16="http://schemas.microsoft.com/office/drawing/2014/main" id="{0C563437-B6DE-4EE1-8C08-695082A71404}"/>
                    </a:ext>
                  </a:extLst>
                </p:cNvPr>
                <p:cNvSpPr/>
                <p:nvPr/>
              </p:nvSpPr>
              <p:spPr>
                <a:xfrm>
                  <a:off x="10525342" y="4075444"/>
                  <a:ext cx="435583" cy="227067"/>
                </a:xfrm>
                <a:custGeom>
                  <a:avLst/>
                  <a:gdLst>
                    <a:gd name="connsiteX0" fmla="*/ 0 w 335359"/>
                    <a:gd name="connsiteY0" fmla="*/ 0 h 495300"/>
                    <a:gd name="connsiteX1" fmla="*/ 335359 w 335359"/>
                    <a:gd name="connsiteY1" fmla="*/ 0 h 495300"/>
                    <a:gd name="connsiteX2" fmla="*/ 335359 w 335359"/>
                    <a:gd name="connsiteY2" fmla="*/ 495300 h 495300"/>
                    <a:gd name="connsiteX3" fmla="*/ 0 w 335359"/>
                    <a:gd name="connsiteY3" fmla="*/ 495300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5359" h="495300">
                      <a:moveTo>
                        <a:pt x="0" y="0"/>
                      </a:moveTo>
                      <a:lnTo>
                        <a:pt x="335359" y="0"/>
                      </a:lnTo>
                      <a:lnTo>
                        <a:pt x="335359" y="495300"/>
                      </a:lnTo>
                      <a:lnTo>
                        <a:pt x="0" y="495300"/>
                      </a:lnTo>
                      <a:close/>
                    </a:path>
                  </a:pathLst>
                </a:custGeom>
                <a:solidFill>
                  <a:srgbClr val="4699A2"/>
                </a:solidFill>
                <a:ln w="1143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52" name="任意多边形: 形状 351">
                  <a:extLst>
                    <a:ext uri="{FF2B5EF4-FFF2-40B4-BE49-F238E27FC236}">
                      <a16:creationId xmlns:a16="http://schemas.microsoft.com/office/drawing/2014/main" id="{0BD58B95-6BF3-4832-9A82-CED09557D4A1}"/>
                    </a:ext>
                  </a:extLst>
                </p:cNvPr>
                <p:cNvSpPr/>
                <p:nvPr/>
              </p:nvSpPr>
              <p:spPr>
                <a:xfrm>
                  <a:off x="10962242" y="4072611"/>
                  <a:ext cx="450336" cy="227067"/>
                </a:xfrm>
                <a:custGeom>
                  <a:avLst/>
                  <a:gdLst>
                    <a:gd name="connsiteX0" fmla="*/ 0 w 536573"/>
                    <a:gd name="connsiteY0" fmla="*/ 0 h 495300"/>
                    <a:gd name="connsiteX1" fmla="*/ 536573 w 536573"/>
                    <a:gd name="connsiteY1" fmla="*/ 0 h 495300"/>
                    <a:gd name="connsiteX2" fmla="*/ 536573 w 536573"/>
                    <a:gd name="connsiteY2" fmla="*/ 495300 h 495300"/>
                    <a:gd name="connsiteX3" fmla="*/ 0 w 536573"/>
                    <a:gd name="connsiteY3" fmla="*/ 495300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36573" h="495300">
                      <a:moveTo>
                        <a:pt x="0" y="0"/>
                      </a:moveTo>
                      <a:lnTo>
                        <a:pt x="536573" y="0"/>
                      </a:lnTo>
                      <a:lnTo>
                        <a:pt x="536573" y="495300"/>
                      </a:lnTo>
                      <a:lnTo>
                        <a:pt x="0" y="495300"/>
                      </a:lnTo>
                      <a:close/>
                    </a:path>
                  </a:pathLst>
                </a:custGeom>
                <a:solidFill>
                  <a:srgbClr val="4F9577"/>
                </a:solidFill>
                <a:ln w="1143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53" name="文本框 352">
                  <a:extLst>
                    <a:ext uri="{FF2B5EF4-FFF2-40B4-BE49-F238E27FC236}">
                      <a16:creationId xmlns:a16="http://schemas.microsoft.com/office/drawing/2014/main" id="{EFCC4EEF-D40D-4C61-8BD8-749CDE3FACE4}"/>
                    </a:ext>
                  </a:extLst>
                </p:cNvPr>
                <p:cNvSpPr txBox="1"/>
                <p:nvPr/>
              </p:nvSpPr>
              <p:spPr>
                <a:xfrm>
                  <a:off x="10946018" y="4089715"/>
                  <a:ext cx="577052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L9-L10</a:t>
                  </a:r>
                </a:p>
              </p:txBody>
            </p:sp>
            <p:sp>
              <p:nvSpPr>
                <p:cNvPr id="355" name="文本框 354">
                  <a:extLst>
                    <a:ext uri="{FF2B5EF4-FFF2-40B4-BE49-F238E27FC236}">
                      <a16:creationId xmlns:a16="http://schemas.microsoft.com/office/drawing/2014/main" id="{34EEED52-CE2B-42BB-A33F-B6F4073E85C1}"/>
                    </a:ext>
                  </a:extLst>
                </p:cNvPr>
                <p:cNvSpPr txBox="1"/>
                <p:nvPr/>
              </p:nvSpPr>
              <p:spPr>
                <a:xfrm>
                  <a:off x="9400243" y="4277694"/>
                  <a:ext cx="455176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788291"/>
                      </a:solidFill>
                      <a:latin typeface="MS Gothic"/>
                      <a:ea typeface="MS Gothic"/>
                      <a:sym typeface="MS Gothic"/>
                      <a:rtl val="0"/>
                    </a:rPr>
                    <a:t>高位</a:t>
                  </a:r>
                </a:p>
              </p:txBody>
            </p:sp>
            <p:sp>
              <p:nvSpPr>
                <p:cNvPr id="356" name="文本框 355">
                  <a:extLst>
                    <a:ext uri="{FF2B5EF4-FFF2-40B4-BE49-F238E27FC236}">
                      <a16:creationId xmlns:a16="http://schemas.microsoft.com/office/drawing/2014/main" id="{13496062-7B7C-4688-880C-6A66AE6FD0AE}"/>
                    </a:ext>
                  </a:extLst>
                </p:cNvPr>
                <p:cNvSpPr txBox="1"/>
                <p:nvPr/>
              </p:nvSpPr>
              <p:spPr>
                <a:xfrm>
                  <a:off x="11196705" y="4282730"/>
                  <a:ext cx="464784" cy="2017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788291"/>
                      </a:solidFill>
                      <a:latin typeface="MS Gothic"/>
                      <a:ea typeface="MS Gothic"/>
                      <a:sym typeface="MS Gothic"/>
                      <a:rtl val="0"/>
                    </a:rPr>
                    <a:t>低位</a:t>
                  </a:r>
                </a:p>
              </p:txBody>
            </p:sp>
            <p:sp>
              <p:nvSpPr>
                <p:cNvPr id="357" name="文本框 356">
                  <a:extLst>
                    <a:ext uri="{FF2B5EF4-FFF2-40B4-BE49-F238E27FC236}">
                      <a16:creationId xmlns:a16="http://schemas.microsoft.com/office/drawing/2014/main" id="{EFB35230-2A81-42DA-849B-3F4E81EA8B04}"/>
                    </a:ext>
                  </a:extLst>
                </p:cNvPr>
                <p:cNvSpPr txBox="1"/>
                <p:nvPr/>
              </p:nvSpPr>
              <p:spPr>
                <a:xfrm>
                  <a:off x="9390617" y="4401519"/>
                  <a:ext cx="443014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600" b="1" spc="0" baseline="0" dirty="0">
                      <a:solidFill>
                        <a:srgbClr val="788291"/>
                      </a:solidFill>
                      <a:latin typeface="Arial"/>
                      <a:cs typeface="Arial"/>
                      <a:sym typeface="Arial"/>
                      <a:rtl val="0"/>
                    </a:rPr>
                    <a:t>bit191</a:t>
                  </a:r>
                </a:p>
              </p:txBody>
            </p:sp>
            <p:sp>
              <p:nvSpPr>
                <p:cNvPr id="358" name="文本框 357">
                  <a:extLst>
                    <a:ext uri="{FF2B5EF4-FFF2-40B4-BE49-F238E27FC236}">
                      <a16:creationId xmlns:a16="http://schemas.microsoft.com/office/drawing/2014/main" id="{C2064B95-AA7E-4CDD-88F8-F83212E2C7E6}"/>
                    </a:ext>
                  </a:extLst>
                </p:cNvPr>
                <p:cNvSpPr txBox="1"/>
                <p:nvPr/>
              </p:nvSpPr>
              <p:spPr>
                <a:xfrm>
                  <a:off x="11231685" y="4404225"/>
                  <a:ext cx="695013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600" b="1" spc="0" baseline="0" dirty="0">
                      <a:solidFill>
                        <a:srgbClr val="788291"/>
                      </a:solidFill>
                      <a:latin typeface="Arial"/>
                      <a:cs typeface="Arial"/>
                      <a:sym typeface="Arial"/>
                      <a:rtl val="0"/>
                    </a:rPr>
                    <a:t>bit0</a:t>
                  </a:r>
                </a:p>
              </p:txBody>
            </p:sp>
            <p:sp>
              <p:nvSpPr>
                <p:cNvPr id="420" name="文本框 419">
                  <a:extLst>
                    <a:ext uri="{FF2B5EF4-FFF2-40B4-BE49-F238E27FC236}">
                      <a16:creationId xmlns:a16="http://schemas.microsoft.com/office/drawing/2014/main" id="{C13A2545-57F1-4782-B35C-DB7AA0DF764F}"/>
                    </a:ext>
                  </a:extLst>
                </p:cNvPr>
                <p:cNvSpPr txBox="1"/>
                <p:nvPr/>
              </p:nvSpPr>
              <p:spPr>
                <a:xfrm>
                  <a:off x="10482545" y="4082346"/>
                  <a:ext cx="531486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72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L</a:t>
                  </a:r>
                  <a:r>
                    <a:rPr lang="en-US" altLang="zh-CN" sz="72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11</a:t>
                  </a:r>
                  <a:r>
                    <a:rPr lang="zh-CN" altLang="en-US" sz="72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-L1</a:t>
                  </a:r>
                  <a:r>
                    <a:rPr lang="en-US" altLang="zh-CN" sz="720" b="1" spc="0" baseline="0" dirty="0">
                      <a:solidFill>
                        <a:srgbClr val="FFFFFF"/>
                      </a:solidFill>
                      <a:latin typeface="Arial"/>
                      <a:cs typeface="Arial"/>
                      <a:sym typeface="Arial"/>
                      <a:rtl val="0"/>
                    </a:rPr>
                    <a:t>2</a:t>
                  </a:r>
                  <a:endParaRPr lang="zh-CN" altLang="en-US" sz="720" b="1" spc="0" baseline="0" dirty="0">
                    <a:solidFill>
                      <a:srgbClr val="FFFFFF"/>
                    </a:solidFill>
                    <a:latin typeface="Arial"/>
                    <a:cs typeface="Arial"/>
                    <a:sym typeface="Arial"/>
                    <a:rtl val="0"/>
                  </a:endParaRPr>
                </a:p>
              </p:txBody>
            </p:sp>
          </p:grpSp>
          <p:cxnSp>
            <p:nvCxnSpPr>
              <p:cNvPr id="424" name="直接箭头连接符 423">
                <a:extLst>
                  <a:ext uri="{FF2B5EF4-FFF2-40B4-BE49-F238E27FC236}">
                    <a16:creationId xmlns:a16="http://schemas.microsoft.com/office/drawing/2014/main" id="{F41B4603-8900-4549-996D-7A047C266B14}"/>
                  </a:ext>
                </a:extLst>
              </p:cNvPr>
              <p:cNvCxnSpPr>
                <a:cxnSpLocks/>
                <a:endCxn id="361" idx="5"/>
              </p:cNvCxnSpPr>
              <p:nvPr/>
            </p:nvCxnSpPr>
            <p:spPr>
              <a:xfrm>
                <a:off x="9079343" y="4284539"/>
                <a:ext cx="460258" cy="735353"/>
              </a:xfrm>
              <a:prstGeom prst="straightConnector1">
                <a:avLst/>
              </a:prstGeom>
              <a:ln>
                <a:solidFill>
                  <a:srgbClr val="4F9577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" name="直接箭头连接符 425">
                <a:extLst>
                  <a:ext uri="{FF2B5EF4-FFF2-40B4-BE49-F238E27FC236}">
                    <a16:creationId xmlns:a16="http://schemas.microsoft.com/office/drawing/2014/main" id="{0018ADF2-51DC-4D32-B51B-83E4783AF233}"/>
                  </a:ext>
                </a:extLst>
              </p:cNvPr>
              <p:cNvCxnSpPr>
                <a:stCxn id="304" idx="3"/>
                <a:endCxn id="365" idx="5"/>
              </p:cNvCxnSpPr>
              <p:nvPr/>
            </p:nvCxnSpPr>
            <p:spPr>
              <a:xfrm>
                <a:off x="9079906" y="4589539"/>
                <a:ext cx="459695" cy="625980"/>
              </a:xfrm>
              <a:prstGeom prst="straightConnector1">
                <a:avLst/>
              </a:prstGeom>
              <a:ln>
                <a:solidFill>
                  <a:srgbClr val="4699A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8" name="直接箭头连接符 427">
                <a:extLst>
                  <a:ext uri="{FF2B5EF4-FFF2-40B4-BE49-F238E27FC236}">
                    <a16:creationId xmlns:a16="http://schemas.microsoft.com/office/drawing/2014/main" id="{FE2EEB67-46A6-401A-B40C-E2213687DF63}"/>
                  </a:ext>
                </a:extLst>
              </p:cNvPr>
              <p:cNvCxnSpPr>
                <a:cxnSpLocks/>
                <a:endCxn id="369" idx="5"/>
              </p:cNvCxnSpPr>
              <p:nvPr/>
            </p:nvCxnSpPr>
            <p:spPr>
              <a:xfrm>
                <a:off x="9079343" y="4881580"/>
                <a:ext cx="460258" cy="529565"/>
              </a:xfrm>
              <a:prstGeom prst="straightConnector1">
                <a:avLst/>
              </a:prstGeom>
              <a:ln>
                <a:solidFill>
                  <a:srgbClr val="E78F3B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2" name="直接箭头连接符 431">
                <a:extLst>
                  <a:ext uri="{FF2B5EF4-FFF2-40B4-BE49-F238E27FC236}">
                    <a16:creationId xmlns:a16="http://schemas.microsoft.com/office/drawing/2014/main" id="{E7C447E4-CB56-489D-8929-3AF9E0F423BD}"/>
                  </a:ext>
                </a:extLst>
              </p:cNvPr>
              <p:cNvCxnSpPr>
                <a:cxnSpLocks/>
                <a:endCxn id="373" idx="5"/>
              </p:cNvCxnSpPr>
              <p:nvPr/>
            </p:nvCxnSpPr>
            <p:spPr>
              <a:xfrm>
                <a:off x="9079343" y="5190421"/>
                <a:ext cx="460258" cy="416351"/>
              </a:xfrm>
              <a:prstGeom prst="straightConnector1">
                <a:avLst/>
              </a:prstGeom>
              <a:ln>
                <a:solidFill>
                  <a:srgbClr val="7966BD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5" name="直接箭头连接符 434">
                <a:extLst>
                  <a:ext uri="{FF2B5EF4-FFF2-40B4-BE49-F238E27FC236}">
                    <a16:creationId xmlns:a16="http://schemas.microsoft.com/office/drawing/2014/main" id="{BF16AF73-9B52-4304-845E-C3ABA040CD5B}"/>
                  </a:ext>
                </a:extLst>
              </p:cNvPr>
              <p:cNvCxnSpPr>
                <a:cxnSpLocks/>
                <a:endCxn id="377" idx="5"/>
              </p:cNvCxnSpPr>
              <p:nvPr/>
            </p:nvCxnSpPr>
            <p:spPr>
              <a:xfrm>
                <a:off x="9079343" y="5569477"/>
                <a:ext cx="460257" cy="232921"/>
              </a:xfrm>
              <a:prstGeom prst="straightConnector1">
                <a:avLst/>
              </a:prstGeom>
              <a:ln>
                <a:solidFill>
                  <a:srgbClr val="CA5F5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0AF7E14D-7C2B-428F-83AC-BFA3D9585DC4}"/>
              </a:ext>
            </a:extLst>
          </p:cNvPr>
          <p:cNvGrpSpPr/>
          <p:nvPr/>
        </p:nvGrpSpPr>
        <p:grpSpPr>
          <a:xfrm>
            <a:off x="293938" y="3168138"/>
            <a:ext cx="6028881" cy="902071"/>
            <a:chOff x="345249" y="3152722"/>
            <a:chExt cx="6028881" cy="902071"/>
          </a:xfrm>
        </p:grpSpPr>
        <p:grpSp>
          <p:nvGrpSpPr>
            <p:cNvPr id="88" name="组合 87">
              <a:extLst>
                <a:ext uri="{FF2B5EF4-FFF2-40B4-BE49-F238E27FC236}">
                  <a16:creationId xmlns:a16="http://schemas.microsoft.com/office/drawing/2014/main" id="{6481FEE4-3870-40AF-B9D6-8DB7B5C9892B}"/>
                </a:ext>
              </a:extLst>
            </p:cNvPr>
            <p:cNvGrpSpPr/>
            <p:nvPr/>
          </p:nvGrpSpPr>
          <p:grpSpPr>
            <a:xfrm>
              <a:off x="345249" y="3152722"/>
              <a:ext cx="6028881" cy="551084"/>
              <a:chOff x="486155" y="2462056"/>
              <a:chExt cx="6028881" cy="551084"/>
            </a:xfrm>
          </p:grpSpPr>
          <p:sp>
            <p:nvSpPr>
              <p:cNvPr id="30" name="Shape 10">
                <a:extLst>
                  <a:ext uri="{FF2B5EF4-FFF2-40B4-BE49-F238E27FC236}">
                    <a16:creationId xmlns:a16="http://schemas.microsoft.com/office/drawing/2014/main" id="{75280517-EDC6-46D1-80DF-74DB817D19D2}"/>
                  </a:ext>
                </a:extLst>
              </p:cNvPr>
              <p:cNvSpPr/>
              <p:nvPr/>
            </p:nvSpPr>
            <p:spPr>
              <a:xfrm>
                <a:off x="486155" y="2678368"/>
                <a:ext cx="128875" cy="128016"/>
              </a:xfrm>
              <a:prstGeom prst="ellipse">
                <a:avLst/>
              </a:prstGeom>
              <a:solidFill>
                <a:srgbClr val="1C64F2"/>
              </a:solidFill>
              <a:ln w="12700">
                <a:solidFill>
                  <a:srgbClr val="1C64F2"/>
                </a:solidFill>
                <a:prstDash val="solid"/>
              </a:ln>
            </p:spPr>
          </p:sp>
          <p:sp>
            <p:nvSpPr>
              <p:cNvPr id="31" name="Text 11">
                <a:extLst>
                  <a:ext uri="{FF2B5EF4-FFF2-40B4-BE49-F238E27FC236}">
                    <a16:creationId xmlns:a16="http://schemas.microsoft.com/office/drawing/2014/main" id="{68B21D1A-3276-4739-AAEE-7E67D5C7D26D}"/>
                  </a:ext>
                </a:extLst>
              </p:cNvPr>
              <p:cNvSpPr/>
              <p:nvPr/>
            </p:nvSpPr>
            <p:spPr>
              <a:xfrm>
                <a:off x="730060" y="2462056"/>
                <a:ext cx="5784976" cy="55108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zh-CN" altLang="en-US" sz="1600" dirty="0">
                    <a:solidFill>
                      <a:srgbClr val="0F172A"/>
                    </a:solidFill>
                  </a:rPr>
                  <a:t>全数据读出格式设计与实现</a:t>
                </a:r>
                <a:endParaRPr lang="en-US" sz="1600" dirty="0"/>
              </a:p>
            </p:txBody>
          </p:sp>
        </p:grp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80856756-1659-4224-A9EF-27F5BDA4D559}"/>
                </a:ext>
              </a:extLst>
            </p:cNvPr>
            <p:cNvSpPr txBox="1"/>
            <p:nvPr/>
          </p:nvSpPr>
          <p:spPr>
            <a:xfrm>
              <a:off x="589154" y="3531573"/>
              <a:ext cx="39357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sz="1400" dirty="0"/>
                <a:t>根据</a:t>
              </a:r>
              <a:r>
                <a:rPr lang="en-US" altLang="zh-CN" sz="1400" dirty="0"/>
                <a:t>MDC</a:t>
              </a:r>
              <a:r>
                <a:rPr lang="zh-CN" altLang="en-US" sz="1400" dirty="0"/>
                <a:t>各层丝的着火率设计数据整合策略</a:t>
              </a:r>
              <a:endParaRPr lang="en-US" altLang="zh-CN" sz="14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sz="1400" dirty="0"/>
                <a:t>根据零压缩实现</a:t>
              </a:r>
              <a:r>
                <a:rPr lang="en-US" altLang="zh-CN" sz="1400" dirty="0"/>
                <a:t>mapping</a:t>
              </a:r>
              <a:r>
                <a:rPr lang="zh-CN" altLang="en-US" sz="1400" dirty="0"/>
                <a:t>关系</a:t>
              </a:r>
              <a:endParaRPr lang="en-US" altLang="zh-CN" sz="1400" dirty="0"/>
            </a:p>
          </p:txBody>
        </p:sp>
      </p:grp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0159BD-E090-8AA9-C64D-9B9F6B8FD16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8905"/>
            <a:ext cx="42672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29694-1C3B-4D17-9C23-D26E614C03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82A8E60-DC5B-5D5E-F6EC-B4DA2643D656}"/>
              </a:ext>
            </a:extLst>
          </p:cNvPr>
          <p:cNvSpPr txBox="1"/>
          <p:nvPr/>
        </p:nvSpPr>
        <p:spPr>
          <a:xfrm>
            <a:off x="1957869" y="72805"/>
            <a:ext cx="8541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触发核心插件</a:t>
            </a:r>
            <a:r>
              <a:rPr lang="zh-CN" altLang="en-US" sz="36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固件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设计进展</a:t>
            </a:r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78501D09-B603-4D8B-B8AA-BDDF8E76007A}"/>
              </a:ext>
            </a:extLst>
          </p:cNvPr>
          <p:cNvSpPr/>
          <p:nvPr/>
        </p:nvSpPr>
        <p:spPr>
          <a:xfrm>
            <a:off x="359410" y="699643"/>
            <a:ext cx="10140024" cy="527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800" b="1" dirty="0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固件</a:t>
            </a:r>
            <a:r>
              <a:rPr lang="en-US" sz="2800" b="1" dirty="0" err="1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设计</a:t>
            </a:r>
            <a:r>
              <a:rPr lang="en-US" sz="2800" b="1" dirty="0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：</a:t>
            </a:r>
            <a:r>
              <a:rPr lang="zh-CN" altLang="en-US" sz="2800" b="1" dirty="0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进一步完善</a:t>
            </a:r>
            <a:r>
              <a:rPr lang="en-US" altLang="zh-CN" sz="2800" b="1" dirty="0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TKF</a:t>
            </a:r>
            <a:r>
              <a:rPr lang="zh-CN" altLang="en-US" sz="2800" b="1" dirty="0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移植固件、开发全数据读出新固件</a:t>
            </a:r>
            <a:endParaRPr 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11363076-2577-4A83-A564-F992C9DC77A3}"/>
              </a:ext>
            </a:extLst>
          </p:cNvPr>
          <p:cNvSpPr/>
          <p:nvPr/>
        </p:nvSpPr>
        <p:spPr>
          <a:xfrm>
            <a:off x="707136" y="2185416"/>
            <a:ext cx="29535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1A155065-9495-45C6-951E-A338968008B2}"/>
              </a:ext>
            </a:extLst>
          </p:cNvPr>
          <p:cNvGrpSpPr/>
          <p:nvPr/>
        </p:nvGrpSpPr>
        <p:grpSpPr>
          <a:xfrm>
            <a:off x="293938" y="1139196"/>
            <a:ext cx="5666994" cy="1578345"/>
            <a:chOff x="707136" y="1760251"/>
            <a:chExt cx="5666994" cy="1578345"/>
          </a:xfrm>
        </p:grpSpPr>
        <p:grpSp>
          <p:nvGrpSpPr>
            <p:cNvPr id="87" name="组合 86">
              <a:extLst>
                <a:ext uri="{FF2B5EF4-FFF2-40B4-BE49-F238E27FC236}">
                  <a16:creationId xmlns:a16="http://schemas.microsoft.com/office/drawing/2014/main" id="{08A49B91-4C45-4839-9062-2547007C8E93}"/>
                </a:ext>
              </a:extLst>
            </p:cNvPr>
            <p:cNvGrpSpPr/>
            <p:nvPr/>
          </p:nvGrpSpPr>
          <p:grpSpPr>
            <a:xfrm>
              <a:off x="707136" y="1760251"/>
              <a:ext cx="5666994" cy="815024"/>
              <a:chOff x="2575306" y="1894805"/>
              <a:chExt cx="5666994" cy="815024"/>
            </a:xfrm>
          </p:grpSpPr>
          <p:sp>
            <p:nvSpPr>
              <p:cNvPr id="28" name="Shape 8">
                <a:extLst>
                  <a:ext uri="{FF2B5EF4-FFF2-40B4-BE49-F238E27FC236}">
                    <a16:creationId xmlns:a16="http://schemas.microsoft.com/office/drawing/2014/main" id="{9B29E6A0-2D9C-4355-86BE-356D07A1BD44}"/>
                  </a:ext>
                </a:extLst>
              </p:cNvPr>
              <p:cNvSpPr/>
              <p:nvPr/>
            </p:nvSpPr>
            <p:spPr>
              <a:xfrm>
                <a:off x="2575306" y="2241668"/>
                <a:ext cx="128016" cy="128016"/>
              </a:xfrm>
              <a:prstGeom prst="ellipse">
                <a:avLst/>
              </a:prstGeom>
              <a:solidFill>
                <a:srgbClr val="1C64F2"/>
              </a:solidFill>
              <a:ln w="12700">
                <a:solidFill>
                  <a:srgbClr val="1C64F2"/>
                </a:solidFill>
                <a:prstDash val="solid"/>
              </a:ln>
            </p:spPr>
            <p:txBody>
              <a:bodyPr/>
              <a:lstStyle/>
              <a:p>
                <a:endParaRPr lang="zh-CN" altLang="en-US" dirty="0"/>
              </a:p>
            </p:txBody>
          </p:sp>
          <p:sp>
            <p:nvSpPr>
              <p:cNvPr id="29" name="Text 9">
                <a:extLst>
                  <a:ext uri="{FF2B5EF4-FFF2-40B4-BE49-F238E27FC236}">
                    <a16:creationId xmlns:a16="http://schemas.microsoft.com/office/drawing/2014/main" id="{75FB5F29-14CE-4B77-B309-54A062E92135}"/>
                  </a:ext>
                </a:extLst>
              </p:cNvPr>
              <p:cNvSpPr/>
              <p:nvPr/>
            </p:nvSpPr>
            <p:spPr>
              <a:xfrm>
                <a:off x="2815336" y="1894805"/>
                <a:ext cx="5426964" cy="81502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1600" dirty="0">
                    <a:solidFill>
                      <a:srgbClr val="0F172A"/>
                    </a:solidFill>
                  </a:rPr>
                  <a:t>GTH</a:t>
                </a:r>
                <a:r>
                  <a:rPr lang="zh-CN" altLang="en-US" sz="1600" dirty="0">
                    <a:solidFill>
                      <a:srgbClr val="0F172A"/>
                    </a:solidFill>
                  </a:rPr>
                  <a:t>光纤传输测试</a:t>
                </a:r>
                <a:endParaRPr lang="en-US" sz="1600" dirty="0"/>
              </a:p>
            </p:txBody>
          </p:sp>
        </p:grp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86E838B3-D25A-4E35-BB54-0B1CAA819E02}"/>
                </a:ext>
              </a:extLst>
            </p:cNvPr>
            <p:cNvSpPr txBox="1"/>
            <p:nvPr/>
          </p:nvSpPr>
          <p:spPr>
            <a:xfrm>
              <a:off x="957836" y="2384489"/>
              <a:ext cx="261644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altLang="zh-CN" sz="1400" dirty="0" err="1"/>
                <a:t>Ibert</a:t>
              </a:r>
              <a:endParaRPr lang="en-US" altLang="zh-CN" sz="1400" dirty="0"/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CN" altLang="en-US" sz="1400" dirty="0"/>
                <a:t>伪随机码外部光纤自回环</a:t>
              </a:r>
              <a:endParaRPr lang="en-US" altLang="zh-CN" sz="1400" dirty="0"/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CN" altLang="en-US" sz="1400" dirty="0">
                  <a:solidFill>
                    <a:srgbClr val="FF0000"/>
                  </a:solidFill>
                </a:rPr>
                <a:t>自定义数据传输：</a:t>
              </a:r>
              <a:r>
                <a:rPr lang="en-US" altLang="zh-CN" sz="1400" dirty="0">
                  <a:solidFill>
                    <a:srgbClr val="FF0000"/>
                  </a:solidFill>
                </a:rPr>
                <a:t>MFT_V2.1 -&gt; </a:t>
              </a:r>
              <a:r>
                <a:rPr lang="zh-CN" altLang="en-US" sz="1400" dirty="0">
                  <a:solidFill>
                    <a:srgbClr val="FF0000"/>
                  </a:solidFill>
                </a:rPr>
                <a:t>触发核心插件</a:t>
              </a:r>
            </a:p>
          </p:txBody>
        </p:sp>
      </p:grpSp>
      <p:pic>
        <p:nvPicPr>
          <p:cNvPr id="34" name="图片 33">
            <a:extLst>
              <a:ext uri="{FF2B5EF4-FFF2-40B4-BE49-F238E27FC236}">
                <a16:creationId xmlns:a16="http://schemas.microsoft.com/office/drawing/2014/main" id="{F610AC3D-ADE6-437F-9BEC-5F3BB1F8B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417" y="526838"/>
            <a:ext cx="1190476" cy="275238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C70447D-B738-494E-92A9-EE5B9884F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2780" y="1189821"/>
            <a:ext cx="7691708" cy="81402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4BCF663-7A0B-4EC7-856B-8A96DB1F8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329" y="4124369"/>
            <a:ext cx="3779255" cy="2063632"/>
          </a:xfrm>
          <a:prstGeom prst="rect">
            <a:avLst/>
          </a:prstGeom>
        </p:spPr>
      </p:pic>
      <p:pic>
        <p:nvPicPr>
          <p:cNvPr id="443" name="图片 442">
            <a:extLst>
              <a:ext uri="{FF2B5EF4-FFF2-40B4-BE49-F238E27FC236}">
                <a16:creationId xmlns:a16="http://schemas.microsoft.com/office/drawing/2014/main" id="{F366AF9C-AEAB-4C17-AA19-6274B5347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5437" y="2044850"/>
            <a:ext cx="7239051" cy="982947"/>
          </a:xfrm>
          <a:prstGeom prst="rect">
            <a:avLst/>
          </a:prstGeom>
        </p:spPr>
      </p:pic>
      <p:sp>
        <p:nvSpPr>
          <p:cNvPr id="444" name="文本框 443">
            <a:extLst>
              <a:ext uri="{FF2B5EF4-FFF2-40B4-BE49-F238E27FC236}">
                <a16:creationId xmlns:a16="http://schemas.microsoft.com/office/drawing/2014/main" id="{68BF88E2-D565-4458-AE4A-0C58C986C4A4}"/>
              </a:ext>
            </a:extLst>
          </p:cNvPr>
          <p:cNvSpPr txBox="1"/>
          <p:nvPr/>
        </p:nvSpPr>
        <p:spPr>
          <a:xfrm>
            <a:off x="494840" y="2746023"/>
            <a:ext cx="2953511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/>
              <a:t>触发核心插件</a:t>
            </a:r>
            <a:r>
              <a:rPr lang="en-US" altLang="zh-CN" sz="1100" b="1" dirty="0"/>
              <a:t>48h</a:t>
            </a:r>
            <a:r>
              <a:rPr lang="zh-CN" altLang="en-US" sz="1100" b="1" dirty="0"/>
              <a:t>连续接收（</a:t>
            </a:r>
            <a:r>
              <a:rPr lang="en-US" altLang="zh-CN" sz="1100" b="1" dirty="0"/>
              <a:t>10 Channels</a:t>
            </a:r>
            <a:r>
              <a:rPr lang="zh-CN" altLang="en-US" sz="1100" b="1" dirty="0"/>
              <a:t>，</a:t>
            </a:r>
            <a:r>
              <a:rPr lang="en-US" altLang="zh-CN" sz="1100" b="1" dirty="0"/>
              <a:t>1.75Gbps</a:t>
            </a:r>
            <a:r>
              <a:rPr lang="zh-CN" altLang="en-US" sz="1100" b="1" dirty="0"/>
              <a:t>）：</a:t>
            </a:r>
            <a:r>
              <a:rPr lang="zh-CN" altLang="en-US" sz="1100" b="1" dirty="0">
                <a:solidFill>
                  <a:srgbClr val="FF0000"/>
                </a:solidFill>
              </a:rPr>
              <a:t>经过检查后没有误码</a:t>
            </a:r>
          </a:p>
        </p:txBody>
      </p:sp>
    </p:spTree>
    <p:extLst>
      <p:ext uri="{BB962C8B-B14F-4D97-AF65-F5344CB8AC3E}">
        <p14:creationId xmlns:p14="http://schemas.microsoft.com/office/powerpoint/2010/main" val="1805975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26064-8B2E-3024-2DE6-409090F07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0159BD-E090-8AA9-C64D-9B9F6B8FD16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8905"/>
            <a:ext cx="42672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29694-1C3B-4D17-9C23-D26E614C03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78501D09-B603-4D8B-B8AA-BDDF8E76007A}"/>
              </a:ext>
            </a:extLst>
          </p:cNvPr>
          <p:cNvSpPr/>
          <p:nvPr/>
        </p:nvSpPr>
        <p:spPr>
          <a:xfrm>
            <a:off x="359410" y="699643"/>
            <a:ext cx="10140024" cy="527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800" b="1" dirty="0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全数据读出平台：</a:t>
            </a:r>
            <a:endParaRPr 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11363076-2577-4A83-A564-F992C9DC77A3}"/>
              </a:ext>
            </a:extLst>
          </p:cNvPr>
          <p:cNvSpPr/>
          <p:nvPr/>
        </p:nvSpPr>
        <p:spPr>
          <a:xfrm>
            <a:off x="707136" y="2185416"/>
            <a:ext cx="29535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E4A69B64-26CE-4C3B-AA9F-CD9F2B27CCC9}"/>
              </a:ext>
            </a:extLst>
          </p:cNvPr>
          <p:cNvGrpSpPr/>
          <p:nvPr/>
        </p:nvGrpSpPr>
        <p:grpSpPr>
          <a:xfrm>
            <a:off x="359410" y="1023074"/>
            <a:ext cx="11502104" cy="2974353"/>
            <a:chOff x="474124" y="1133020"/>
            <a:chExt cx="11502104" cy="2974353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8BF1A9E2-79CE-4599-9B66-A72DC060DE91}"/>
                </a:ext>
              </a:extLst>
            </p:cNvPr>
            <p:cNvSpPr txBox="1"/>
            <p:nvPr/>
          </p:nvSpPr>
          <p:spPr>
            <a:xfrm>
              <a:off x="657988" y="1398939"/>
              <a:ext cx="11318240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285750" marR="0" lvl="0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zh-CN" altLang="en-US" sz="1400" dirty="0"/>
                <a:t>硬件：</a:t>
              </a:r>
              <a:endParaRPr lang="en-US" altLang="zh-CN" sz="1400" dirty="0"/>
            </a:p>
            <a:p>
              <a:pPr marL="742950" lvl="2" indent="-285750">
                <a:buFont typeface="Wingdings" panose="05000000000000000000" pitchFamily="2" charset="2"/>
                <a:buChar char="ü"/>
                <a:defRPr/>
              </a:pPr>
              <a:r>
                <a:rPr lang="en-US" altLang="zh-CN" sz="1400" dirty="0"/>
                <a:t>MFT_II</a:t>
              </a:r>
              <a:r>
                <a:rPr lang="zh-CN" altLang="en-US" sz="1400" dirty="0"/>
                <a:t>插件 </a:t>
              </a:r>
              <a:r>
                <a:rPr lang="en-US" altLang="zh-CN" sz="1400" dirty="0"/>
                <a:t>×  10</a:t>
              </a:r>
              <a:r>
                <a:rPr lang="zh-CN" altLang="en-US" sz="1400" dirty="0"/>
                <a:t>：大批量生产版本</a:t>
              </a:r>
              <a:endParaRPr lang="en-US" altLang="zh-CN" sz="1400" dirty="0"/>
            </a:p>
            <a:p>
              <a:pPr marL="742950" lvl="2" indent="-285750">
                <a:buFont typeface="Wingdings" panose="05000000000000000000" pitchFamily="2" charset="2"/>
                <a:buChar char="ü"/>
                <a:defRPr/>
              </a:pPr>
              <a:r>
                <a:rPr lang="en-US" altLang="zh-CN" sz="1400" dirty="0"/>
                <a:t>TRI-CORE</a:t>
              </a:r>
              <a:r>
                <a:rPr lang="zh-CN" altLang="en-US" sz="1400" dirty="0"/>
                <a:t>插件：</a:t>
              </a:r>
              <a:r>
                <a:rPr lang="en-US" altLang="zh-CN" sz="1400" dirty="0"/>
                <a:t>V2.4</a:t>
              </a:r>
            </a:p>
            <a:p>
              <a:pPr marL="742950" lvl="2" indent="-285750">
                <a:buFont typeface="Wingdings" panose="05000000000000000000" pitchFamily="2" charset="2"/>
                <a:buChar char="ü"/>
                <a:defRPr/>
              </a:pPr>
              <a:r>
                <a:rPr lang="en-US" altLang="zh-CN" sz="1400" dirty="0"/>
                <a:t>TROC</a:t>
              </a:r>
              <a:r>
                <a:rPr lang="zh-CN" altLang="en-US" sz="1400" dirty="0"/>
                <a:t>插件 </a:t>
              </a:r>
              <a:r>
                <a:rPr lang="en-US" altLang="zh-CN" sz="1400" dirty="0"/>
                <a:t>× 2</a:t>
              </a:r>
              <a:r>
                <a:rPr lang="zh-CN" altLang="en-US" sz="1400" dirty="0"/>
                <a:t>：</a:t>
              </a:r>
              <a:r>
                <a:rPr lang="en-US" altLang="zh-CN" sz="1400" dirty="0" err="1"/>
                <a:t>fast_control</a:t>
              </a:r>
              <a:r>
                <a:rPr lang="en-US" altLang="zh-CN" sz="1400" dirty="0"/>
                <a:t> sig(</a:t>
              </a:r>
              <a:r>
                <a:rPr lang="en-US" altLang="zh-CN" sz="1400" dirty="0" err="1"/>
                <a:t>frst</a:t>
              </a:r>
              <a:r>
                <a:rPr lang="en-US" altLang="zh-CN" sz="1400" dirty="0"/>
                <a:t>); fanout CLK sig(synchronous </a:t>
              </a:r>
              <a:r>
                <a:rPr lang="en-US" altLang="zh-CN" sz="1400" dirty="0" err="1"/>
                <a:t>clk</a:t>
              </a:r>
              <a:r>
                <a:rPr lang="en-US" altLang="zh-CN" sz="1400" dirty="0"/>
                <a:t>)</a:t>
              </a:r>
            </a:p>
            <a:p>
              <a:pPr marL="742950" lvl="2" indent="-285750">
                <a:buFont typeface="Wingdings" panose="05000000000000000000" pitchFamily="2" charset="2"/>
                <a:buChar char="ü"/>
                <a:defRPr/>
              </a:pPr>
              <a:r>
                <a:rPr lang="en-US" altLang="zh-CN" sz="1400" dirty="0"/>
                <a:t>DIFF_SIG_FANOUT</a:t>
              </a:r>
              <a:r>
                <a:rPr lang="zh-CN" altLang="en-US" sz="1400" dirty="0"/>
                <a:t>板卡 </a:t>
              </a:r>
              <a:r>
                <a:rPr lang="en-US" altLang="zh-CN" sz="1400" dirty="0"/>
                <a:t>× 1</a:t>
              </a:r>
              <a:r>
                <a:rPr lang="zh-CN" altLang="en-US" sz="1400" dirty="0"/>
                <a:t>：</a:t>
              </a:r>
              <a:endParaRPr lang="en-US" altLang="zh-CN" sz="1400" dirty="0"/>
            </a:p>
            <a:p>
              <a:pPr marL="742950" lvl="2" indent="-285750">
                <a:buFont typeface="Wingdings" panose="05000000000000000000" pitchFamily="2" charset="2"/>
                <a:buChar char="ü"/>
                <a:defRPr/>
              </a:pPr>
              <a:r>
                <a:rPr lang="zh-CN" altLang="en-US" sz="1400" dirty="0"/>
                <a:t>差分</a:t>
              </a:r>
              <a:r>
                <a:rPr lang="en-US" altLang="zh-CN" sz="1400" dirty="0"/>
                <a:t>LEMO</a:t>
              </a:r>
              <a:r>
                <a:rPr lang="zh-CN" altLang="en-US" sz="1400" dirty="0"/>
                <a:t>连接线</a:t>
              </a:r>
              <a:r>
                <a:rPr lang="en-US" altLang="zh-CN" sz="1400" dirty="0"/>
                <a:t> × 12; </a:t>
              </a:r>
              <a:r>
                <a:rPr lang="zh-CN" altLang="en-US" sz="1400" dirty="0"/>
                <a:t>单端</a:t>
              </a:r>
              <a:r>
                <a:rPr lang="en-US" altLang="zh-CN" sz="1400" dirty="0"/>
                <a:t>LEMO</a:t>
              </a:r>
              <a:r>
                <a:rPr lang="zh-CN" altLang="en-US" sz="1400" dirty="0"/>
                <a:t>连接线  </a:t>
              </a:r>
              <a:r>
                <a:rPr lang="en-US" altLang="zh-CN" sz="1400" dirty="0"/>
                <a:t>× 10	</a:t>
              </a:r>
            </a:p>
            <a:p>
              <a:pPr marL="285750" marR="0" lvl="1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en-US" altLang="zh-CN" sz="1400" dirty="0"/>
            </a:p>
            <a:p>
              <a:pPr marL="800100" marR="0" lvl="1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	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87" name="组合 86">
              <a:extLst>
                <a:ext uri="{FF2B5EF4-FFF2-40B4-BE49-F238E27FC236}">
                  <a16:creationId xmlns:a16="http://schemas.microsoft.com/office/drawing/2014/main" id="{08A49B91-4C45-4839-9062-2547007C8E93}"/>
                </a:ext>
              </a:extLst>
            </p:cNvPr>
            <p:cNvGrpSpPr/>
            <p:nvPr/>
          </p:nvGrpSpPr>
          <p:grpSpPr>
            <a:xfrm>
              <a:off x="474124" y="1133020"/>
              <a:ext cx="5666994" cy="815024"/>
              <a:chOff x="2575306" y="1894805"/>
              <a:chExt cx="5666994" cy="815024"/>
            </a:xfrm>
          </p:grpSpPr>
          <p:sp>
            <p:nvSpPr>
              <p:cNvPr id="28" name="Shape 8">
                <a:extLst>
                  <a:ext uri="{FF2B5EF4-FFF2-40B4-BE49-F238E27FC236}">
                    <a16:creationId xmlns:a16="http://schemas.microsoft.com/office/drawing/2014/main" id="{9B29E6A0-2D9C-4355-86BE-356D07A1BD44}"/>
                  </a:ext>
                </a:extLst>
              </p:cNvPr>
              <p:cNvSpPr/>
              <p:nvPr/>
            </p:nvSpPr>
            <p:spPr>
              <a:xfrm>
                <a:off x="2575306" y="2241668"/>
                <a:ext cx="128016" cy="128016"/>
              </a:xfrm>
              <a:prstGeom prst="ellipse">
                <a:avLst/>
              </a:prstGeom>
              <a:solidFill>
                <a:srgbClr val="1C64F2"/>
              </a:solidFill>
              <a:ln w="12700">
                <a:solidFill>
                  <a:srgbClr val="1C64F2"/>
                </a:solidFill>
                <a:prstDash val="solid"/>
              </a:ln>
            </p:spPr>
            <p:txBody>
              <a:bodyPr/>
              <a:lstStyle/>
              <a:p>
                <a:endParaRPr lang="zh-CN" altLang="en-US" dirty="0"/>
              </a:p>
            </p:txBody>
          </p:sp>
          <p:sp>
            <p:nvSpPr>
              <p:cNvPr id="29" name="Text 9">
                <a:extLst>
                  <a:ext uri="{FF2B5EF4-FFF2-40B4-BE49-F238E27FC236}">
                    <a16:creationId xmlns:a16="http://schemas.microsoft.com/office/drawing/2014/main" id="{75FB5F29-14CE-4B77-B309-54A062E92135}"/>
                  </a:ext>
                </a:extLst>
              </p:cNvPr>
              <p:cNvSpPr/>
              <p:nvPr/>
            </p:nvSpPr>
            <p:spPr>
              <a:xfrm>
                <a:off x="2815336" y="1894805"/>
                <a:ext cx="5426964" cy="81502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zh-CN" altLang="en-US" sz="1600" dirty="0">
                    <a:solidFill>
                      <a:srgbClr val="0F172A"/>
                    </a:solidFill>
                  </a:rPr>
                  <a:t>全数据读出硬件平台搭建</a:t>
                </a:r>
                <a:endParaRPr lang="en-US" sz="1600" dirty="0"/>
              </a:p>
            </p:txBody>
          </p:sp>
        </p:grp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9B6C0BB2-B0BB-417E-A889-98F65DE48162}"/>
              </a:ext>
            </a:extLst>
          </p:cNvPr>
          <p:cNvSpPr txBox="1"/>
          <p:nvPr/>
        </p:nvSpPr>
        <p:spPr>
          <a:xfrm>
            <a:off x="1957869" y="72805"/>
            <a:ext cx="8541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MDC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触发子系统全数据读出平台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AAC0693-2541-4D9E-8AEA-D75BD0BD6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71370"/>
            <a:ext cx="5741202" cy="259947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9C8F5AC-C6F9-4737-9C18-5AC15E44E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051" y="3346957"/>
            <a:ext cx="6532863" cy="2648296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0FC9D80F-1B6D-4EEB-96BF-F5D27D324C99}"/>
              </a:ext>
            </a:extLst>
          </p:cNvPr>
          <p:cNvSpPr txBox="1"/>
          <p:nvPr/>
        </p:nvSpPr>
        <p:spPr>
          <a:xfrm>
            <a:off x="7814895" y="2007661"/>
            <a:ext cx="373924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b="1" dirty="0"/>
              <a:t>全数据读出实验室平台所有硬件组件都</a:t>
            </a:r>
            <a:r>
              <a:rPr lang="zh-CN" altLang="en-US" sz="1600" b="1" dirty="0">
                <a:solidFill>
                  <a:srgbClr val="FF0000"/>
                </a:solidFill>
              </a:rPr>
              <a:t>通过功能和性能验证，具备实现数智化项目中全数据读出的能力</a:t>
            </a:r>
          </a:p>
        </p:txBody>
      </p:sp>
    </p:spTree>
    <p:extLst>
      <p:ext uri="{BB962C8B-B14F-4D97-AF65-F5344CB8AC3E}">
        <p14:creationId xmlns:p14="http://schemas.microsoft.com/office/powerpoint/2010/main" val="1699861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26064-8B2E-3024-2DE6-409090F07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0159BD-E090-8AA9-C64D-9B9F6B8FD16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8905"/>
            <a:ext cx="42672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29694-1C3B-4D17-9C23-D26E614C03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78501D09-B603-4D8B-B8AA-BDDF8E76007A}"/>
              </a:ext>
            </a:extLst>
          </p:cNvPr>
          <p:cNvSpPr/>
          <p:nvPr/>
        </p:nvSpPr>
        <p:spPr>
          <a:xfrm>
            <a:off x="359410" y="699643"/>
            <a:ext cx="10140024" cy="527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800" b="1" dirty="0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全数据读出固件开发：</a:t>
            </a:r>
            <a:endParaRPr 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11363076-2577-4A83-A564-F992C9DC77A3}"/>
              </a:ext>
            </a:extLst>
          </p:cNvPr>
          <p:cNvSpPr/>
          <p:nvPr/>
        </p:nvSpPr>
        <p:spPr>
          <a:xfrm>
            <a:off x="707136" y="2185416"/>
            <a:ext cx="29535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E4A69B64-26CE-4C3B-AA9F-CD9F2B27CCC9}"/>
              </a:ext>
            </a:extLst>
          </p:cNvPr>
          <p:cNvGrpSpPr/>
          <p:nvPr/>
        </p:nvGrpSpPr>
        <p:grpSpPr>
          <a:xfrm>
            <a:off x="359410" y="1006005"/>
            <a:ext cx="11502104" cy="2328022"/>
            <a:chOff x="474124" y="1133020"/>
            <a:chExt cx="11502104" cy="2328022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8BF1A9E2-79CE-4599-9B66-A72DC060DE91}"/>
                </a:ext>
              </a:extLst>
            </p:cNvPr>
            <p:cNvSpPr txBox="1"/>
            <p:nvPr/>
          </p:nvSpPr>
          <p:spPr>
            <a:xfrm>
              <a:off x="657988" y="1398939"/>
              <a:ext cx="1131824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285750" marR="0" lvl="0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zh-CN" altLang="en-US" sz="1400" dirty="0"/>
                <a:t>固件开发：</a:t>
              </a:r>
              <a:endParaRPr lang="en-US" altLang="zh-CN" sz="1400" dirty="0"/>
            </a:p>
            <a:p>
              <a:pPr marL="742950" lvl="2" indent="-285750">
                <a:buFont typeface="Wingdings" panose="05000000000000000000" pitchFamily="2" charset="2"/>
                <a:buChar char="ü"/>
                <a:defRPr/>
              </a:pPr>
              <a:r>
                <a:rPr lang="zh-CN" altLang="en-US" sz="1400" dirty="0">
                  <a:solidFill>
                    <a:srgbClr val="FF0000"/>
                  </a:solidFill>
                </a:rPr>
                <a:t>万兆数据传输实现与测试</a:t>
              </a:r>
              <a:endParaRPr lang="en-US" altLang="zh-CN" sz="1400" dirty="0">
                <a:solidFill>
                  <a:srgbClr val="FF0000"/>
                </a:solidFill>
              </a:endParaRPr>
            </a:p>
            <a:p>
              <a:pPr marL="742950" lvl="2" indent="-285750">
                <a:buFont typeface="Wingdings" panose="05000000000000000000" pitchFamily="2" charset="2"/>
                <a:buChar char="ü"/>
                <a:defRPr/>
              </a:pPr>
              <a:endParaRPr lang="en-US" altLang="zh-CN" sz="1400" dirty="0"/>
            </a:p>
            <a:p>
              <a:pPr marL="285750" marR="0" lvl="1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en-US" altLang="zh-CN" sz="1400" dirty="0"/>
            </a:p>
            <a:p>
              <a:pPr marL="800100" marR="0" lvl="1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	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87" name="组合 86">
              <a:extLst>
                <a:ext uri="{FF2B5EF4-FFF2-40B4-BE49-F238E27FC236}">
                  <a16:creationId xmlns:a16="http://schemas.microsoft.com/office/drawing/2014/main" id="{08A49B91-4C45-4839-9062-2547007C8E93}"/>
                </a:ext>
              </a:extLst>
            </p:cNvPr>
            <p:cNvGrpSpPr/>
            <p:nvPr/>
          </p:nvGrpSpPr>
          <p:grpSpPr>
            <a:xfrm>
              <a:off x="474124" y="1133020"/>
              <a:ext cx="5666994" cy="815024"/>
              <a:chOff x="2575306" y="1894805"/>
              <a:chExt cx="5666994" cy="815024"/>
            </a:xfrm>
          </p:grpSpPr>
          <p:sp>
            <p:nvSpPr>
              <p:cNvPr id="28" name="Shape 8">
                <a:extLst>
                  <a:ext uri="{FF2B5EF4-FFF2-40B4-BE49-F238E27FC236}">
                    <a16:creationId xmlns:a16="http://schemas.microsoft.com/office/drawing/2014/main" id="{9B29E6A0-2D9C-4355-86BE-356D07A1BD44}"/>
                  </a:ext>
                </a:extLst>
              </p:cNvPr>
              <p:cNvSpPr/>
              <p:nvPr/>
            </p:nvSpPr>
            <p:spPr>
              <a:xfrm>
                <a:off x="2575306" y="2241668"/>
                <a:ext cx="128016" cy="128016"/>
              </a:xfrm>
              <a:prstGeom prst="ellipse">
                <a:avLst/>
              </a:prstGeom>
              <a:solidFill>
                <a:srgbClr val="1C64F2"/>
              </a:solidFill>
              <a:ln w="12700">
                <a:solidFill>
                  <a:srgbClr val="1C64F2"/>
                </a:solidFill>
                <a:prstDash val="solid"/>
              </a:ln>
            </p:spPr>
            <p:txBody>
              <a:bodyPr/>
              <a:lstStyle/>
              <a:p>
                <a:endParaRPr lang="zh-CN" altLang="en-US" dirty="0"/>
              </a:p>
            </p:txBody>
          </p:sp>
          <p:sp>
            <p:nvSpPr>
              <p:cNvPr id="29" name="Text 9">
                <a:extLst>
                  <a:ext uri="{FF2B5EF4-FFF2-40B4-BE49-F238E27FC236}">
                    <a16:creationId xmlns:a16="http://schemas.microsoft.com/office/drawing/2014/main" id="{75FB5F29-14CE-4B77-B309-54A062E92135}"/>
                  </a:ext>
                </a:extLst>
              </p:cNvPr>
              <p:cNvSpPr/>
              <p:nvPr/>
            </p:nvSpPr>
            <p:spPr>
              <a:xfrm>
                <a:off x="2815336" y="1894805"/>
                <a:ext cx="5426964" cy="81502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zh-CN" altLang="en-US" sz="1600" dirty="0">
                    <a:solidFill>
                      <a:srgbClr val="0F172A"/>
                    </a:solidFill>
                  </a:rPr>
                  <a:t>全数据读出固件开发</a:t>
                </a:r>
                <a:endParaRPr lang="en-US" sz="1600" dirty="0"/>
              </a:p>
            </p:txBody>
          </p:sp>
        </p:grp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9B6C0BB2-B0BB-417E-A889-98F65DE48162}"/>
              </a:ext>
            </a:extLst>
          </p:cNvPr>
          <p:cNvSpPr txBox="1"/>
          <p:nvPr/>
        </p:nvSpPr>
        <p:spPr>
          <a:xfrm>
            <a:off x="1957869" y="72805"/>
            <a:ext cx="8541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MDC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触发子系统全数据读出平台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890AEE3-FDA5-4D43-9E02-B17DF7DCA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732" y="2293471"/>
            <a:ext cx="3165737" cy="4064939"/>
          </a:xfrm>
          <a:prstGeom prst="rect">
            <a:avLst/>
          </a:prstGeom>
        </p:spPr>
      </p:pic>
      <p:grpSp>
        <p:nvGrpSpPr>
          <p:cNvPr id="54" name="组合 53">
            <a:extLst>
              <a:ext uri="{FF2B5EF4-FFF2-40B4-BE49-F238E27FC236}">
                <a16:creationId xmlns:a16="http://schemas.microsoft.com/office/drawing/2014/main" id="{98E7E0C6-2CB6-413E-92F4-189CF2976D3B}"/>
              </a:ext>
            </a:extLst>
          </p:cNvPr>
          <p:cNvGrpSpPr/>
          <p:nvPr/>
        </p:nvGrpSpPr>
        <p:grpSpPr>
          <a:xfrm>
            <a:off x="129791" y="2622709"/>
            <a:ext cx="4960244" cy="2882423"/>
            <a:chOff x="163185" y="3596482"/>
            <a:chExt cx="4960244" cy="2882423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FB5447F7-4553-4939-A4DB-5FB840811A4E}"/>
                </a:ext>
              </a:extLst>
            </p:cNvPr>
            <p:cNvSpPr txBox="1"/>
            <p:nvPr/>
          </p:nvSpPr>
          <p:spPr>
            <a:xfrm>
              <a:off x="196169" y="3596482"/>
              <a:ext cx="4927260" cy="288242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EBEEB9CD-F5A9-4A0A-BEEC-F586D794D65D}"/>
                </a:ext>
              </a:extLst>
            </p:cNvPr>
            <p:cNvGrpSpPr/>
            <p:nvPr/>
          </p:nvGrpSpPr>
          <p:grpSpPr>
            <a:xfrm>
              <a:off x="163185" y="3692358"/>
              <a:ext cx="4927260" cy="2730116"/>
              <a:chOff x="248643" y="3593414"/>
              <a:chExt cx="5214507" cy="2730116"/>
            </a:xfrm>
          </p:grpSpPr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AA3242DC-D026-472D-B60C-0D949D1D9B70}"/>
                  </a:ext>
                </a:extLst>
              </p:cNvPr>
              <p:cNvSpPr txBox="1"/>
              <p:nvPr/>
            </p:nvSpPr>
            <p:spPr>
              <a:xfrm>
                <a:off x="3708259" y="3705473"/>
                <a:ext cx="1754891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数据头</a:t>
                </a: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FA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Header </a:t>
                </a: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末字节 </a:t>
                </a: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5F</a:t>
                </a: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（板号</a:t>
                </a: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/</a:t>
                </a: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保留位）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每帧数值递增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数据尾字节递增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Trailer </a:t>
                </a: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全</a:t>
                </a: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FF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81347AD6-73D8-4261-A9D3-7AA4C8B93CBF}"/>
                  </a:ext>
                </a:extLst>
              </p:cNvPr>
              <p:cNvGrpSpPr/>
              <p:nvPr/>
            </p:nvGrpSpPr>
            <p:grpSpPr>
              <a:xfrm>
                <a:off x="248643" y="3593414"/>
                <a:ext cx="3412005" cy="2730116"/>
                <a:chOff x="6985843" y="1865984"/>
                <a:chExt cx="3628981" cy="3161569"/>
              </a:xfrm>
            </p:grpSpPr>
            <p:pic>
              <p:nvPicPr>
                <p:cNvPr id="20" name="图片 19">
                  <a:extLst>
                    <a:ext uri="{FF2B5EF4-FFF2-40B4-BE49-F238E27FC236}">
                      <a16:creationId xmlns:a16="http://schemas.microsoft.com/office/drawing/2014/main" id="{2B75C110-A69E-4E82-B359-500E2D8975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947977" y="1865984"/>
                  <a:ext cx="2342857" cy="790476"/>
                </a:xfrm>
                <a:prstGeom prst="rect">
                  <a:avLst/>
                </a:prstGeom>
              </p:spPr>
            </p:pic>
            <p:pic>
              <p:nvPicPr>
                <p:cNvPr id="21" name="图片 20">
                  <a:extLst>
                    <a:ext uri="{FF2B5EF4-FFF2-40B4-BE49-F238E27FC236}">
                      <a16:creationId xmlns:a16="http://schemas.microsoft.com/office/drawing/2014/main" id="{6891C1A3-0308-45E2-9941-45B0F5BAFF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961632" y="2695735"/>
                  <a:ext cx="2266667" cy="476190"/>
                </a:xfrm>
                <a:prstGeom prst="rect">
                  <a:avLst/>
                </a:prstGeom>
              </p:spPr>
            </p:pic>
            <p:pic>
              <p:nvPicPr>
                <p:cNvPr id="22" name="图片 21">
                  <a:extLst>
                    <a:ext uri="{FF2B5EF4-FFF2-40B4-BE49-F238E27FC236}">
                      <a16:creationId xmlns:a16="http://schemas.microsoft.com/office/drawing/2014/main" id="{D016724A-F1EA-4FCE-8EC6-D6BBD0D5B8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947977" y="3838475"/>
                  <a:ext cx="2266667" cy="600188"/>
                </a:xfrm>
                <a:prstGeom prst="rect">
                  <a:avLst/>
                </a:prstGeom>
              </p:spPr>
            </p:pic>
            <p:pic>
              <p:nvPicPr>
                <p:cNvPr id="24" name="图片 23">
                  <a:extLst>
                    <a:ext uri="{FF2B5EF4-FFF2-40B4-BE49-F238E27FC236}">
                      <a16:creationId xmlns:a16="http://schemas.microsoft.com/office/drawing/2014/main" id="{BDC6B2BD-9220-49EA-88D7-714F426366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876548" y="4494220"/>
                  <a:ext cx="2485714" cy="533333"/>
                </a:xfrm>
                <a:prstGeom prst="rect">
                  <a:avLst/>
                </a:prstGeom>
              </p:spPr>
            </p:pic>
            <p:sp>
              <p:nvSpPr>
                <p:cNvPr id="26" name="文本框 25">
                  <a:extLst>
                    <a:ext uri="{FF2B5EF4-FFF2-40B4-BE49-F238E27FC236}">
                      <a16:creationId xmlns:a16="http://schemas.microsoft.com/office/drawing/2014/main" id="{B655B0D2-8B23-4925-93D9-52CF965AEC75}"/>
                    </a:ext>
                  </a:extLst>
                </p:cNvPr>
                <p:cNvSpPr txBox="1"/>
                <p:nvPr/>
              </p:nvSpPr>
              <p:spPr>
                <a:xfrm>
                  <a:off x="6985843" y="4215766"/>
                  <a:ext cx="11493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packet2</a:t>
                  </a: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82E5308A-34DE-4BFA-8650-928B62871E4A}"/>
                    </a:ext>
                  </a:extLst>
                </p:cNvPr>
                <p:cNvSpPr txBox="1"/>
                <p:nvPr/>
              </p:nvSpPr>
              <p:spPr>
                <a:xfrm>
                  <a:off x="7004871" y="2167981"/>
                  <a:ext cx="11493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packet1</a:t>
                  </a: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cxnSp>
              <p:nvCxnSpPr>
                <p:cNvPr id="31" name="直接连接符 30">
                  <a:extLst>
                    <a:ext uri="{FF2B5EF4-FFF2-40B4-BE49-F238E27FC236}">
                      <a16:creationId xmlns:a16="http://schemas.microsoft.com/office/drawing/2014/main" id="{9DB275A1-316B-4B82-9A8E-48B7AD09EF85}"/>
                    </a:ext>
                  </a:extLst>
                </p:cNvPr>
                <p:cNvCxnSpPr/>
                <p:nvPr/>
              </p:nvCxnSpPr>
              <p:spPr>
                <a:xfrm>
                  <a:off x="8669813" y="2174186"/>
                  <a:ext cx="132715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>
                  <a:extLst>
                    <a:ext uri="{FF2B5EF4-FFF2-40B4-BE49-F238E27FC236}">
                      <a16:creationId xmlns:a16="http://schemas.microsoft.com/office/drawing/2014/main" id="{BF441DE1-AA86-4E21-9787-EAB70DD28391}"/>
                    </a:ext>
                  </a:extLst>
                </p:cNvPr>
                <p:cNvCxnSpPr/>
                <p:nvPr/>
              </p:nvCxnSpPr>
              <p:spPr>
                <a:xfrm>
                  <a:off x="8630601" y="4113169"/>
                  <a:ext cx="132715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右大括号 32">
                  <a:extLst>
                    <a:ext uri="{FF2B5EF4-FFF2-40B4-BE49-F238E27FC236}">
                      <a16:creationId xmlns:a16="http://schemas.microsoft.com/office/drawing/2014/main" id="{6DE8CBD9-29A8-4E00-B704-FC3D5FC1D8AD}"/>
                    </a:ext>
                  </a:extLst>
                </p:cNvPr>
                <p:cNvSpPr/>
                <p:nvPr/>
              </p:nvSpPr>
              <p:spPr>
                <a:xfrm>
                  <a:off x="10265283" y="2127269"/>
                  <a:ext cx="349541" cy="1930382"/>
                </a:xfrm>
                <a:prstGeom prst="rightBrac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id="{F77D2DD6-D000-4318-8570-67474BE30836}"/>
              </a:ext>
            </a:extLst>
          </p:cNvPr>
          <p:cNvSpPr txBox="1"/>
          <p:nvPr/>
        </p:nvSpPr>
        <p:spPr>
          <a:xfrm>
            <a:off x="6526229" y="1093143"/>
            <a:ext cx="5742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⭐</a:t>
            </a:r>
            <a:r>
              <a:rPr lang="zh-CN" altLang="en-US" dirty="0"/>
              <a:t>做</a:t>
            </a:r>
            <a:r>
              <a:rPr lang="zh-CN" altLang="en-US" dirty="0">
                <a:solidFill>
                  <a:srgbClr val="FF0000"/>
                </a:solidFill>
              </a:rPr>
              <a:t>数据吞吐测试</a:t>
            </a:r>
            <a:r>
              <a:rPr lang="zh-CN" altLang="en-US" dirty="0"/>
              <a:t>和</a:t>
            </a:r>
            <a:r>
              <a:rPr lang="zh-CN" altLang="en-US" dirty="0">
                <a:solidFill>
                  <a:srgbClr val="FF0000"/>
                </a:solidFill>
              </a:rPr>
              <a:t>数据校验</a:t>
            </a:r>
            <a:r>
              <a:rPr lang="zh-CN" altLang="en-US" dirty="0"/>
              <a:t>测试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30s</a:t>
            </a:r>
            <a:r>
              <a:rPr lang="zh-CN" altLang="en-US" dirty="0"/>
              <a:t>测量链路上的</a:t>
            </a:r>
            <a:r>
              <a:rPr lang="zh-CN" altLang="en-US" dirty="0">
                <a:solidFill>
                  <a:srgbClr val="FF0000"/>
                </a:solidFill>
              </a:rPr>
              <a:t>数据吞吐峰值可达</a:t>
            </a:r>
            <a:r>
              <a:rPr lang="en-US" altLang="zh-CN" dirty="0">
                <a:solidFill>
                  <a:srgbClr val="FF0000"/>
                </a:solidFill>
              </a:rPr>
              <a:t>9.4Gbps</a:t>
            </a:r>
            <a:r>
              <a:rPr lang="zh-CN" altLang="en-US" dirty="0">
                <a:solidFill>
                  <a:srgbClr val="FF0000"/>
                </a:solidFill>
              </a:rPr>
              <a:t>，与手册中提供的经验比例相同（</a:t>
            </a:r>
            <a:r>
              <a:rPr lang="en-US" altLang="zh-CN" dirty="0">
                <a:solidFill>
                  <a:srgbClr val="FF0000"/>
                </a:solidFill>
              </a:rPr>
              <a:t>90~95%</a:t>
            </a:r>
            <a:r>
              <a:rPr lang="zh-CN" altLang="en-US" dirty="0">
                <a:solidFill>
                  <a:srgbClr val="FF0000"/>
                </a:solidFill>
              </a:rPr>
              <a:t>）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30s</a:t>
            </a:r>
            <a:r>
              <a:rPr lang="zh-CN" altLang="en-US" dirty="0"/>
              <a:t>内接收</a:t>
            </a:r>
            <a:r>
              <a:rPr lang="zh-CN" altLang="en-US" dirty="0">
                <a:solidFill>
                  <a:srgbClr val="FF0000"/>
                </a:solidFill>
              </a:rPr>
              <a:t>数据校验后没有误码</a:t>
            </a:r>
            <a:endParaRPr lang="en-US" altLang="zh-CN" dirty="0">
              <a:solidFill>
                <a:srgbClr val="FF0000"/>
              </a:solidFill>
            </a:endParaRPr>
          </a:p>
        </p:txBody>
      </p:sp>
      <p:cxnSp>
        <p:nvCxnSpPr>
          <p:cNvPr id="7" name="连接符: 曲线 6">
            <a:extLst>
              <a:ext uri="{FF2B5EF4-FFF2-40B4-BE49-F238E27FC236}">
                <a16:creationId xmlns:a16="http://schemas.microsoft.com/office/drawing/2014/main" id="{B2156DCA-4EE2-47E7-9A1F-C0C56AE8E824}"/>
              </a:ext>
            </a:extLst>
          </p:cNvPr>
          <p:cNvCxnSpPr>
            <a:cxnSpLocks/>
          </p:cNvCxnSpPr>
          <p:nvPr/>
        </p:nvCxnSpPr>
        <p:spPr>
          <a:xfrm rot="5400000">
            <a:off x="5966907" y="1655214"/>
            <a:ext cx="753604" cy="522913"/>
          </a:xfrm>
          <a:prstGeom prst="curvedConnector3">
            <a:avLst>
              <a:gd name="adj1" fmla="val -624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>
            <a:extLst>
              <a:ext uri="{FF2B5EF4-FFF2-40B4-BE49-F238E27FC236}">
                <a16:creationId xmlns:a16="http://schemas.microsoft.com/office/drawing/2014/main" id="{1D9D5A46-10EB-45F9-8271-2FF7923475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1549" y="2516772"/>
            <a:ext cx="2275813" cy="1288891"/>
          </a:xfrm>
          <a:prstGeom prst="rect">
            <a:avLst/>
          </a:prstGeom>
        </p:spPr>
      </p:pic>
      <p:cxnSp>
        <p:nvCxnSpPr>
          <p:cNvPr id="37" name="连接符: 曲线 36">
            <a:extLst>
              <a:ext uri="{FF2B5EF4-FFF2-40B4-BE49-F238E27FC236}">
                <a16:creationId xmlns:a16="http://schemas.microsoft.com/office/drawing/2014/main" id="{25143807-5BB5-40AD-B147-7A562FA86697}"/>
              </a:ext>
            </a:extLst>
          </p:cNvPr>
          <p:cNvCxnSpPr>
            <a:cxnSpLocks/>
          </p:cNvCxnSpPr>
          <p:nvPr/>
        </p:nvCxnSpPr>
        <p:spPr>
          <a:xfrm>
            <a:off x="9979017" y="2113884"/>
            <a:ext cx="757754" cy="402888"/>
          </a:xfrm>
          <a:prstGeom prst="curved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utoShape 2" descr="Download the plot">
            <a:extLst>
              <a:ext uri="{FF2B5EF4-FFF2-40B4-BE49-F238E27FC236}">
                <a16:creationId xmlns:a16="http://schemas.microsoft.com/office/drawing/2014/main" id="{9C34C9CC-9A3A-4727-9C20-97CC1BA53C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2740172" cy="274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0D8DFBD9-25FF-4F66-8AB3-2C316A7413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686" y="3964341"/>
            <a:ext cx="4788139" cy="239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02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0354D-9FB0-5484-E0DA-C6480E845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ACD4C8A9-C1D8-4D11-ABD6-9BF8D4D3A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542" y="1812812"/>
            <a:ext cx="9534870" cy="5045188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52F56918-7D38-4529-B8F3-2EB71D57AB6F}"/>
              </a:ext>
            </a:extLst>
          </p:cNvPr>
          <p:cNvGrpSpPr/>
          <p:nvPr/>
        </p:nvGrpSpPr>
        <p:grpSpPr>
          <a:xfrm>
            <a:off x="174204" y="473109"/>
            <a:ext cx="11488937" cy="2328022"/>
            <a:chOff x="474124" y="1133020"/>
            <a:chExt cx="11502104" cy="2328022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CB69D810-1745-409D-A7C0-1F6D1574089D}"/>
                </a:ext>
              </a:extLst>
            </p:cNvPr>
            <p:cNvSpPr txBox="1"/>
            <p:nvPr/>
          </p:nvSpPr>
          <p:spPr>
            <a:xfrm>
              <a:off x="657988" y="1398939"/>
              <a:ext cx="1131824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285750" marR="0" lvl="0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zh-CN" altLang="en-US" sz="1400" dirty="0"/>
                <a:t>固件开发：</a:t>
              </a:r>
              <a:endParaRPr lang="en-US" altLang="zh-CN" sz="1400" dirty="0"/>
            </a:p>
            <a:p>
              <a:pPr marL="742950" lvl="1" indent="-285750">
                <a:buFont typeface="Wingdings" panose="05000000000000000000" pitchFamily="2" charset="2"/>
                <a:buChar char="ü"/>
                <a:defRPr/>
              </a:pPr>
              <a:r>
                <a:rPr lang="zh-CN" altLang="en-US" sz="1400" dirty="0">
                  <a:solidFill>
                    <a:srgbClr val="FF0000"/>
                  </a:solidFill>
                </a:rPr>
                <a:t>完善</a:t>
              </a:r>
              <a:r>
                <a:rPr lang="en-US" altLang="zh-CN" sz="1400" dirty="0">
                  <a:solidFill>
                    <a:srgbClr val="FF0000"/>
                  </a:solidFill>
                </a:rPr>
                <a:t>TKF</a:t>
              </a:r>
              <a:r>
                <a:rPr lang="zh-CN" altLang="en-US" sz="1400" dirty="0">
                  <a:solidFill>
                    <a:srgbClr val="FF0000"/>
                  </a:solidFill>
                </a:rPr>
                <a:t>移植固件</a:t>
              </a:r>
              <a:endParaRPr lang="en-US" altLang="zh-CN" sz="1400" dirty="0">
                <a:solidFill>
                  <a:srgbClr val="FF0000"/>
                </a:solidFill>
              </a:endParaRPr>
            </a:p>
            <a:p>
              <a:pPr marL="742950" lvl="1" indent="-285750">
                <a:buFont typeface="Wingdings" panose="05000000000000000000" pitchFamily="2" charset="2"/>
                <a:buChar char="ü"/>
                <a:defRPr/>
              </a:pPr>
              <a:r>
                <a:rPr lang="zh-CN" altLang="en-US" sz="1400" dirty="0">
                  <a:solidFill>
                    <a:srgbClr val="FF0000"/>
                  </a:solidFill>
                </a:rPr>
                <a:t>重构固件模块，增加与全数据读出相关设计</a:t>
              </a:r>
              <a:endParaRPr lang="en-US" altLang="zh-CN" sz="1400" dirty="0"/>
            </a:p>
            <a:p>
              <a:pPr marL="285750" marR="0" lvl="1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en-US" altLang="zh-CN" sz="1400" dirty="0"/>
            </a:p>
            <a:p>
              <a:pPr marL="800100" marR="0" lvl="1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	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BAE43A54-E21D-42B8-925D-69021E670F76}"/>
                </a:ext>
              </a:extLst>
            </p:cNvPr>
            <p:cNvGrpSpPr/>
            <p:nvPr/>
          </p:nvGrpSpPr>
          <p:grpSpPr>
            <a:xfrm>
              <a:off x="474124" y="1133020"/>
              <a:ext cx="5666994" cy="815024"/>
              <a:chOff x="2575306" y="1894805"/>
              <a:chExt cx="5666994" cy="815024"/>
            </a:xfrm>
          </p:grpSpPr>
          <p:sp>
            <p:nvSpPr>
              <p:cNvPr id="16" name="Shape 8">
                <a:extLst>
                  <a:ext uri="{FF2B5EF4-FFF2-40B4-BE49-F238E27FC236}">
                    <a16:creationId xmlns:a16="http://schemas.microsoft.com/office/drawing/2014/main" id="{8B65E282-24C8-4315-840F-CC1EE0AE1598}"/>
                  </a:ext>
                </a:extLst>
              </p:cNvPr>
              <p:cNvSpPr/>
              <p:nvPr/>
            </p:nvSpPr>
            <p:spPr>
              <a:xfrm>
                <a:off x="2575306" y="2241668"/>
                <a:ext cx="128016" cy="128016"/>
              </a:xfrm>
              <a:prstGeom prst="ellipse">
                <a:avLst/>
              </a:prstGeom>
              <a:solidFill>
                <a:srgbClr val="1C64F2"/>
              </a:solidFill>
              <a:ln w="12700">
                <a:solidFill>
                  <a:srgbClr val="1C64F2"/>
                </a:solidFill>
                <a:prstDash val="solid"/>
              </a:ln>
            </p:spPr>
            <p:txBody>
              <a:bodyPr/>
              <a:lstStyle/>
              <a:p>
                <a:endParaRPr lang="zh-CN" altLang="en-US" dirty="0"/>
              </a:p>
            </p:txBody>
          </p:sp>
          <p:sp>
            <p:nvSpPr>
              <p:cNvPr id="17" name="Text 9">
                <a:extLst>
                  <a:ext uri="{FF2B5EF4-FFF2-40B4-BE49-F238E27FC236}">
                    <a16:creationId xmlns:a16="http://schemas.microsoft.com/office/drawing/2014/main" id="{C7AD70C8-A5B4-4D9A-999C-9BDFD7EA380C}"/>
                  </a:ext>
                </a:extLst>
              </p:cNvPr>
              <p:cNvSpPr/>
              <p:nvPr/>
            </p:nvSpPr>
            <p:spPr>
              <a:xfrm>
                <a:off x="2815336" y="1894805"/>
                <a:ext cx="5426964" cy="81502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zh-CN" altLang="en-US" sz="1600" dirty="0">
                    <a:solidFill>
                      <a:srgbClr val="0F172A"/>
                    </a:solidFill>
                  </a:rPr>
                  <a:t>全数据读出固件开发</a:t>
                </a:r>
                <a:endParaRPr lang="en-US" sz="1600" dirty="0"/>
              </a:p>
            </p:txBody>
          </p:sp>
        </p:grp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21D2F184-DB0C-4B9A-A62B-840ED546E513}"/>
              </a:ext>
            </a:extLst>
          </p:cNvPr>
          <p:cNvSpPr txBox="1"/>
          <p:nvPr/>
        </p:nvSpPr>
        <p:spPr>
          <a:xfrm>
            <a:off x="1957869" y="72805"/>
            <a:ext cx="8541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MDC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触发子系统全数据读出平台</a:t>
            </a:r>
          </a:p>
        </p:txBody>
      </p:sp>
    </p:spTree>
    <p:extLst>
      <p:ext uri="{BB962C8B-B14F-4D97-AF65-F5344CB8AC3E}">
        <p14:creationId xmlns:p14="http://schemas.microsoft.com/office/powerpoint/2010/main" val="395498134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反射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反射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5439</TotalTime>
  <Words>1413</Words>
  <Application>Microsoft Office PowerPoint</Application>
  <PresentationFormat>宽屏</PresentationFormat>
  <Paragraphs>331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Microsoft JhengHei</vt:lpstr>
      <vt:lpstr>Microsoft YaHei UI</vt:lpstr>
      <vt:lpstr>MS Gothic</vt:lpstr>
      <vt:lpstr>Noto Sans CJK SC</vt:lpstr>
      <vt:lpstr>等线</vt:lpstr>
      <vt:lpstr>等线 Light</vt:lpstr>
      <vt:lpstr>微软雅黑</vt:lpstr>
      <vt:lpstr>Arial</vt:lpstr>
      <vt:lpstr>Calibri</vt:lpstr>
      <vt:lpstr>Cambria Math</vt:lpstr>
      <vt:lpstr>Wingdings</vt:lpstr>
      <vt:lpstr>1_Office 主题​​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浩 王</dc:creator>
  <cp:lastModifiedBy>浩 王</cp:lastModifiedBy>
  <cp:revision>94</cp:revision>
  <dcterms:created xsi:type="dcterms:W3CDTF">2026-04-17T09:09:41Z</dcterms:created>
  <dcterms:modified xsi:type="dcterms:W3CDTF">2026-04-23T00:53:31Z</dcterms:modified>
</cp:coreProperties>
</file>