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7" r:id="rId2"/>
    <p:sldId id="1000" r:id="rId3"/>
    <p:sldId id="939" r:id="rId4"/>
    <p:sldId id="999" r:id="rId5"/>
    <p:sldId id="1001" r:id="rId6"/>
    <p:sldId id="997" r:id="rId7"/>
    <p:sldId id="1002" r:id="rId8"/>
    <p:sldId id="996" r:id="rId9"/>
    <p:sldId id="1004" r:id="rId10"/>
    <p:sldId id="976" r:id="rId11"/>
    <p:sldId id="974" r:id="rId12"/>
    <p:sldId id="1003" r:id="rId13"/>
    <p:sldId id="977" r:id="rId1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Z YANG" initials="XY" lastIdx="1" clrIdx="0">
    <p:extLst>
      <p:ext uri="{19B8F6BF-5375-455C-9EA6-DF929625EA0E}">
        <p15:presenceInfo xmlns:p15="http://schemas.microsoft.com/office/powerpoint/2012/main" userId="57685bfe2669439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FFE1"/>
    <a:srgbClr val="5B9BD5"/>
    <a:srgbClr val="203864"/>
    <a:srgbClr val="F4B183"/>
    <a:srgbClr val="00994D"/>
    <a:srgbClr val="4F81BD"/>
    <a:srgbClr val="000099"/>
    <a:srgbClr val="D23D36"/>
    <a:srgbClr val="FF81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75DCB02-9BB8-47FD-8907-85C794F793BA}" styleName="主题样式 1 - 强调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8FB837D-C827-4EFA-A057-4D05807E0F7C}" styleName="主题样式 1 - 强调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6D9F66E-5EB9-4882-86FB-DCBF35E3C3E4}" styleName="中度样式 4 - 强调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35758FB7-9AC5-4552-8A53-C91805E547FA}" styleName="主题样式 1 - 强调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77" autoAdjust="0"/>
    <p:restoredTop sz="93528" autoAdjust="0"/>
  </p:normalViewPr>
  <p:slideViewPr>
    <p:cSldViewPr snapToGrid="0">
      <p:cViewPr>
        <p:scale>
          <a:sx n="100" d="100"/>
          <a:sy n="100" d="100"/>
        </p:scale>
        <p:origin x="1659" y="64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2" d="100"/>
          <a:sy n="102" d="100"/>
        </p:scale>
        <p:origin x="4334" y="69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yangxz\Desktop\&#26032;&#24314;%20Microsoft%20Excel%20&#24037;&#20316;&#34920;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 alt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title>
    <c:autoTitleDeleted val="0"/>
    <c:plotArea>
      <c:layout>
        <c:manualLayout>
          <c:layoutTarget val="inner"/>
          <c:xMode val="edge"/>
          <c:yMode val="edge"/>
          <c:x val="0.11944298860255997"/>
          <c:y val="3.1128953224031426E-2"/>
          <c:w val="0.83872020000350089"/>
          <c:h val="0.79981791932989155"/>
        </c:manualLayout>
      </c:layout>
      <c:scatterChart>
        <c:scatterStyle val="smoothMarker"/>
        <c:varyColors val="0"/>
        <c:ser>
          <c:idx val="0"/>
          <c:order val="0"/>
          <c:tx>
            <c:strRef>
              <c:f>Sheet1!$H$14</c:f>
              <c:strCache>
                <c:ptCount val="1"/>
                <c:pt idx="0">
                  <c:v>foreign detector</c:v>
                </c:pt>
              </c:strCache>
            </c:strRef>
          </c:tx>
          <c:spPr>
            <a:ln w="19050" cap="rnd">
              <a:solidFill>
                <a:schemeClr val="accent2"/>
              </a:solidFill>
              <a:prstDash val="sysDot"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Pt>
            <c:idx val="3"/>
            <c:marker>
              <c:symbol val="circle"/>
              <c:size val="5"/>
              <c:spPr>
                <a:solidFill>
                  <a:srgbClr val="C00000"/>
                </a:solidFill>
                <a:ln w="9525">
                  <a:solidFill>
                    <a:srgbClr val="C0000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B872-4AC8-9135-FA56CCAFDF69}"/>
              </c:ext>
            </c:extLst>
          </c:dPt>
          <c:xVal>
            <c:numRef>
              <c:f>(Sheet1!$I$13,Sheet1!$J$13,Sheet1!$M$13,Sheet1!$O$13,Sheet1!$P$13)</c:f>
              <c:numCache>
                <c:formatCode>General</c:formatCode>
                <c:ptCount val="5"/>
                <c:pt idx="0">
                  <c:v>2006</c:v>
                </c:pt>
                <c:pt idx="1">
                  <c:v>2015</c:v>
                </c:pt>
                <c:pt idx="2">
                  <c:v>2021</c:v>
                </c:pt>
                <c:pt idx="3">
                  <c:v>2023</c:v>
                </c:pt>
              </c:numCache>
            </c:numRef>
          </c:xVal>
          <c:yVal>
            <c:numRef>
              <c:f>(Sheet1!$I$14,Sheet1!$J$14,Sheet1!$M$14,Sheet1!$O$14,Sheet1!$P$14)</c:f>
              <c:numCache>
                <c:formatCode>General</c:formatCode>
                <c:ptCount val="5"/>
                <c:pt idx="0">
                  <c:v>1.6</c:v>
                </c:pt>
                <c:pt idx="1">
                  <c:v>36</c:v>
                </c:pt>
                <c:pt idx="2">
                  <c:v>136</c:v>
                </c:pt>
                <c:pt idx="3">
                  <c:v>304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B872-4AC8-9135-FA56CCAFDF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4837167"/>
        <c:axId val="2078019439"/>
      </c:scatterChart>
      <c:scatterChart>
        <c:scatterStyle val="lineMarker"/>
        <c:varyColors val="0"/>
        <c:ser>
          <c:idx val="1"/>
          <c:order val="1"/>
          <c:tx>
            <c:strRef>
              <c:f>Sheet1!$H$15</c:f>
              <c:strCache>
                <c:ptCount val="1"/>
                <c:pt idx="0">
                  <c:v>HEPS-BPIX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Pt>
            <c:idx val="3"/>
            <c:marker>
              <c:symbol val="circle"/>
              <c:size val="5"/>
              <c:spPr>
                <a:solidFill>
                  <a:srgbClr val="C00000"/>
                </a:solidFill>
                <a:ln w="9525">
                  <a:solidFill>
                    <a:srgbClr val="C0000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2-B872-4AC8-9135-FA56CCAFDF69}"/>
              </c:ext>
            </c:extLst>
          </c:dPt>
          <c:xVal>
            <c:numRef>
              <c:f>(Sheet1!$J$13,Sheet1!$K$13,Sheet1!$L$13,Sheet1!$N$13,Sheet1!$P$13)</c:f>
              <c:numCache>
                <c:formatCode>General</c:formatCode>
                <c:ptCount val="5"/>
                <c:pt idx="0">
                  <c:v>2015</c:v>
                </c:pt>
                <c:pt idx="1">
                  <c:v>2017</c:v>
                </c:pt>
                <c:pt idx="2">
                  <c:v>2019</c:v>
                </c:pt>
                <c:pt idx="3">
                  <c:v>2022</c:v>
                </c:pt>
              </c:numCache>
            </c:numRef>
          </c:xVal>
          <c:yVal>
            <c:numRef>
              <c:f>(Sheet1!$J$15,Sheet1!$K$15,Sheet1!$L$15,Sheet1!$N$15)</c:f>
              <c:numCache>
                <c:formatCode>General</c:formatCode>
                <c:ptCount val="4"/>
                <c:pt idx="0">
                  <c:v>6</c:v>
                </c:pt>
                <c:pt idx="1">
                  <c:v>20</c:v>
                </c:pt>
                <c:pt idx="2">
                  <c:v>22</c:v>
                </c:pt>
                <c:pt idx="3">
                  <c:v>192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B872-4AC8-9135-FA56CCAFDF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4837167"/>
        <c:axId val="2078019439"/>
      </c:scatterChart>
      <c:valAx>
        <c:axId val="144837167"/>
        <c:scaling>
          <c:orientation val="minMax"/>
          <c:max val="2024"/>
          <c:min val="2005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pPr>
                <a:r>
                  <a:rPr lang="en-US" altLang="zh-CN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year</a:t>
                </a:r>
                <a:endParaRPr lang="zh-CN" altLang="en-US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defRPr>
              </a:pPr>
              <a:endParaRPr lang="zh-CN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pPr>
            <a:endParaRPr lang="zh-CN"/>
          </a:p>
        </c:txPr>
        <c:crossAx val="2078019439"/>
        <c:crosses val="autoZero"/>
        <c:crossBetween val="midCat"/>
        <c:majorUnit val="2"/>
      </c:valAx>
      <c:valAx>
        <c:axId val="2078019439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pPr>
                <a:r>
                  <a:rPr lang="en-US" altLang="zh-CN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Data rate (Gbps)</a:t>
                </a:r>
                <a:endParaRPr lang="zh-CN" altLang="en-US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c:rich>
          </c:tx>
          <c:layout>
            <c:manualLayout>
              <c:xMode val="edge"/>
              <c:yMode val="edge"/>
              <c:x val="1.3439279723800757E-3"/>
              <c:y val="0.2457719287787771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defRPr>
              </a:pPr>
              <a:endParaRPr lang="zh-CN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pPr>
            <a:endParaRPr lang="zh-CN"/>
          </a:p>
        </c:txPr>
        <c:crossAx val="144837167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7525803267174625"/>
          <c:y val="3.9683846136199075E-2"/>
          <c:w val="0.63693687617052119"/>
          <c:h val="8.607886767292971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defRPr>
          </a:pPr>
          <a:endParaRPr lang="zh-CN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0.12456</cdr:x>
      <cdr:y>0.62527</cdr:y>
    </cdr:from>
    <cdr:to>
      <cdr:x>0.33472</cdr:x>
      <cdr:y>0.83339</cdr:y>
    </cdr:to>
    <cdr:sp macro="" textlink="">
      <cdr:nvSpPr>
        <cdr:cNvPr id="3" name="矩形 2">
          <a:extLst xmlns:a="http://schemas.openxmlformats.org/drawingml/2006/main">
            <a:ext uri="{FF2B5EF4-FFF2-40B4-BE49-F238E27FC236}">
              <a16:creationId xmlns:a16="http://schemas.microsoft.com/office/drawing/2014/main" id="{1AEA369B-273D-4414-B69E-F9BC0ABCF657}"/>
            </a:ext>
          </a:extLst>
        </cdr:cNvPr>
        <cdr:cNvSpPr/>
      </cdr:nvSpPr>
      <cdr:spPr>
        <a:xfrm xmlns:a="http://schemas.openxmlformats.org/drawingml/2006/main">
          <a:off x="435584" y="1553559"/>
          <a:ext cx="734884" cy="51710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en-US" altLang="zh-CN" sz="800" b="1">
              <a:solidFill>
                <a:schemeClr val="accent2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rPr>
            <a:t>PILATUS</a:t>
          </a:r>
        </a:p>
        <a:p xmlns:a="http://schemas.openxmlformats.org/drawingml/2006/main">
          <a:pPr algn="ctr"/>
          <a:r>
            <a:rPr lang="en-US" altLang="zh-CN" sz="800" b="1">
              <a:solidFill>
                <a:schemeClr val="accent2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rPr>
            <a:t> 6M × 12.5 Hz 1.6 Gbps</a:t>
          </a:r>
          <a:endParaRPr lang="zh-CN" sz="800" b="1">
            <a:solidFill>
              <a:schemeClr val="accent2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cdr:txBody>
    </cdr:sp>
  </cdr:relSizeAnchor>
  <cdr:relSizeAnchor xmlns:cdr="http://schemas.openxmlformats.org/drawingml/2006/chartDrawing">
    <cdr:from>
      <cdr:x>0.43968</cdr:x>
      <cdr:y>0.56987</cdr:y>
    </cdr:from>
    <cdr:to>
      <cdr:x>0.63842</cdr:x>
      <cdr:y>0.74551</cdr:y>
    </cdr:to>
    <cdr:sp macro="" textlink="">
      <cdr:nvSpPr>
        <cdr:cNvPr id="4" name="矩形 3">
          <a:extLst xmlns:a="http://schemas.openxmlformats.org/drawingml/2006/main">
            <a:ext uri="{FF2B5EF4-FFF2-40B4-BE49-F238E27FC236}">
              <a16:creationId xmlns:a16="http://schemas.microsoft.com/office/drawing/2014/main" id="{05A105E1-12B3-4F31-B01C-F7305623787F}"/>
            </a:ext>
          </a:extLst>
        </cdr:cNvPr>
        <cdr:cNvSpPr/>
      </cdr:nvSpPr>
      <cdr:spPr>
        <a:xfrm xmlns:a="http://schemas.openxmlformats.org/drawingml/2006/main">
          <a:off x="2135068" y="1484956"/>
          <a:ext cx="965065" cy="45767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altLang="zh-CN" sz="800" b="1" dirty="0">
              <a:solidFill>
                <a:schemeClr val="accent2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rPr>
            <a:t>EIGER</a:t>
          </a:r>
        </a:p>
        <a:p xmlns:a="http://schemas.openxmlformats.org/drawingml/2006/main">
          <a:pPr algn="ctr"/>
          <a:r>
            <a:rPr lang="en-US" altLang="zh-CN" sz="800" b="1" dirty="0">
              <a:solidFill>
                <a:schemeClr val="accent2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rPr>
            <a:t> 16M × 133 Hz 36 Gbps</a:t>
          </a:r>
          <a:endParaRPr lang="zh-CN" sz="800" b="1" dirty="0">
            <a:solidFill>
              <a:schemeClr val="accent2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cdr:txBody>
    </cdr:sp>
  </cdr:relSizeAnchor>
  <cdr:relSizeAnchor xmlns:cdr="http://schemas.openxmlformats.org/drawingml/2006/chartDrawing">
    <cdr:from>
      <cdr:x>0.78264</cdr:x>
      <cdr:y>0.56931</cdr:y>
    </cdr:from>
    <cdr:to>
      <cdr:x>0.97032</cdr:x>
      <cdr:y>0.74495</cdr:y>
    </cdr:to>
    <cdr:sp macro="" textlink="">
      <cdr:nvSpPr>
        <cdr:cNvPr id="5" name="矩形 4">
          <a:extLst xmlns:a="http://schemas.openxmlformats.org/drawingml/2006/main">
            <a:ext uri="{FF2B5EF4-FFF2-40B4-BE49-F238E27FC236}">
              <a16:creationId xmlns:a16="http://schemas.microsoft.com/office/drawing/2014/main" id="{D5E277F7-C800-4D98-88E8-25361AAB70F4}"/>
            </a:ext>
          </a:extLst>
        </cdr:cNvPr>
        <cdr:cNvSpPr/>
      </cdr:nvSpPr>
      <cdr:spPr>
        <a:xfrm xmlns:a="http://schemas.openxmlformats.org/drawingml/2006/main">
          <a:off x="3800432" y="1483479"/>
          <a:ext cx="911358" cy="45767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altLang="zh-CN" sz="800" b="1" dirty="0">
              <a:solidFill>
                <a:schemeClr val="accent2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rPr>
            <a:t>JUNGFRAU 4M × 2 kHz 136 Gbps</a:t>
          </a:r>
          <a:endParaRPr lang="zh-CN" sz="800" b="1" dirty="0">
            <a:solidFill>
              <a:schemeClr val="accent2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cdr:txBody>
    </cdr:sp>
  </cdr:relSizeAnchor>
  <cdr:relSizeAnchor xmlns:cdr="http://schemas.openxmlformats.org/drawingml/2006/chartDrawing">
    <cdr:from>
      <cdr:x>0.7605</cdr:x>
      <cdr:y>0.08627</cdr:y>
    </cdr:from>
    <cdr:to>
      <cdr:x>0.93087</cdr:x>
      <cdr:y>0.26191</cdr:y>
    </cdr:to>
    <cdr:sp macro="" textlink="">
      <cdr:nvSpPr>
        <cdr:cNvPr id="6" name="矩形 5">
          <a:extLst xmlns:a="http://schemas.openxmlformats.org/drawingml/2006/main">
            <a:ext uri="{FF2B5EF4-FFF2-40B4-BE49-F238E27FC236}">
              <a16:creationId xmlns:a16="http://schemas.microsoft.com/office/drawing/2014/main" id="{B3CAFD4B-B1DC-462B-A047-041F16BF8F6C}"/>
            </a:ext>
          </a:extLst>
        </cdr:cNvPr>
        <cdr:cNvSpPr/>
      </cdr:nvSpPr>
      <cdr:spPr>
        <a:xfrm xmlns:a="http://schemas.openxmlformats.org/drawingml/2006/main">
          <a:off x="3692939" y="224798"/>
          <a:ext cx="827302" cy="45767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altLang="zh-CN" sz="800" b="1" dirty="0">
              <a:solidFill>
                <a:srgbClr val="C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rPr>
            <a:t>JUNGFRAU 9M × 2 kHz 304 Gbps</a:t>
          </a:r>
          <a:endParaRPr lang="zh-CN" sz="800" b="1" dirty="0">
            <a:solidFill>
              <a:srgbClr val="C00000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cdr:txBody>
    </cdr:sp>
  </cdr:relSizeAnchor>
  <cdr:relSizeAnchor xmlns:cdr="http://schemas.openxmlformats.org/drawingml/2006/chartDrawing">
    <cdr:from>
      <cdr:x>0.45768</cdr:x>
      <cdr:y>0.7808</cdr:y>
    </cdr:from>
    <cdr:to>
      <cdr:x>0.57105</cdr:x>
      <cdr:y>0.85075</cdr:y>
    </cdr:to>
    <cdr:sp macro="" textlink="">
      <cdr:nvSpPr>
        <cdr:cNvPr id="8" name="矩形 7">
          <a:extLst xmlns:a="http://schemas.openxmlformats.org/drawingml/2006/main">
            <a:ext uri="{FF2B5EF4-FFF2-40B4-BE49-F238E27FC236}">
              <a16:creationId xmlns:a16="http://schemas.microsoft.com/office/drawing/2014/main" id="{48D541F7-A7C3-4C45-BFA8-79824177CA11}"/>
            </a:ext>
          </a:extLst>
        </cdr:cNvPr>
        <cdr:cNvSpPr/>
      </cdr:nvSpPr>
      <cdr:spPr>
        <a:xfrm xmlns:a="http://schemas.openxmlformats.org/drawingml/2006/main">
          <a:off x="2222431" y="2034581"/>
          <a:ext cx="550515" cy="18227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altLang="zh-CN" sz="800" b="1" dirty="0">
              <a:solidFill>
                <a:srgbClr val="1F497D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rPr>
            <a:t>BPIX1</a:t>
          </a:r>
          <a:endParaRPr lang="zh-CN" sz="800" b="1" dirty="0">
            <a:solidFill>
              <a:srgbClr val="1F497D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cdr:txBody>
    </cdr:sp>
  </cdr:relSizeAnchor>
  <cdr:relSizeAnchor xmlns:cdr="http://schemas.openxmlformats.org/drawingml/2006/chartDrawing">
    <cdr:from>
      <cdr:x>0.58174</cdr:x>
      <cdr:y>0.72285</cdr:y>
    </cdr:from>
    <cdr:to>
      <cdr:x>0.69511</cdr:x>
      <cdr:y>0.79281</cdr:y>
    </cdr:to>
    <cdr:sp macro="" textlink="">
      <cdr:nvSpPr>
        <cdr:cNvPr id="9" name="矩形 8">
          <a:extLst xmlns:a="http://schemas.openxmlformats.org/drawingml/2006/main">
            <a:ext uri="{FF2B5EF4-FFF2-40B4-BE49-F238E27FC236}">
              <a16:creationId xmlns:a16="http://schemas.microsoft.com/office/drawing/2014/main" id="{AFB6B63A-3EA0-425D-AB15-62640AFA62A7}"/>
            </a:ext>
          </a:extLst>
        </cdr:cNvPr>
        <cdr:cNvSpPr/>
      </cdr:nvSpPr>
      <cdr:spPr>
        <a:xfrm xmlns:a="http://schemas.openxmlformats.org/drawingml/2006/main">
          <a:off x="2824876" y="1883576"/>
          <a:ext cx="550515" cy="18229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altLang="zh-CN" sz="800" b="1" dirty="0">
              <a:solidFill>
                <a:srgbClr val="1F497D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rPr>
            <a:t>BPIX2</a:t>
          </a:r>
          <a:endParaRPr lang="zh-CN" sz="800" b="1" dirty="0">
            <a:solidFill>
              <a:srgbClr val="1F497D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cdr:txBody>
    </cdr:sp>
  </cdr:relSizeAnchor>
  <cdr:relSizeAnchor xmlns:cdr="http://schemas.openxmlformats.org/drawingml/2006/chartDrawing">
    <cdr:from>
      <cdr:x>0.66264</cdr:x>
      <cdr:y>0.69511</cdr:y>
    </cdr:from>
    <cdr:to>
      <cdr:x>0.77601</cdr:x>
      <cdr:y>0.76506</cdr:y>
    </cdr:to>
    <cdr:sp macro="" textlink="">
      <cdr:nvSpPr>
        <cdr:cNvPr id="10" name="矩形 9">
          <a:extLst xmlns:a="http://schemas.openxmlformats.org/drawingml/2006/main">
            <a:ext uri="{FF2B5EF4-FFF2-40B4-BE49-F238E27FC236}">
              <a16:creationId xmlns:a16="http://schemas.microsoft.com/office/drawing/2014/main" id="{199B07DC-04C0-4A4F-9F08-F9E64D9E399F}"/>
            </a:ext>
          </a:extLst>
        </cdr:cNvPr>
        <cdr:cNvSpPr/>
      </cdr:nvSpPr>
      <cdr:spPr>
        <a:xfrm xmlns:a="http://schemas.openxmlformats.org/drawingml/2006/main">
          <a:off x="3217713" y="1811281"/>
          <a:ext cx="550515" cy="18227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altLang="zh-CN" sz="800" b="1" dirty="0">
              <a:solidFill>
                <a:srgbClr val="1F497D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rPr>
            <a:t>BPIX3</a:t>
          </a:r>
          <a:endParaRPr lang="zh-CN" sz="800" b="1" dirty="0">
            <a:solidFill>
              <a:srgbClr val="1F497D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cdr:txBody>
    </cdr:sp>
  </cdr:relSizeAnchor>
  <cdr:relSizeAnchor xmlns:cdr="http://schemas.openxmlformats.org/drawingml/2006/chartDrawing">
    <cdr:from>
      <cdr:x>0.76441</cdr:x>
      <cdr:y>0.38415</cdr:y>
    </cdr:from>
    <cdr:to>
      <cdr:x>0.87778</cdr:x>
      <cdr:y>0.4541</cdr:y>
    </cdr:to>
    <cdr:sp macro="" textlink="">
      <cdr:nvSpPr>
        <cdr:cNvPr id="11" name="矩形 10">
          <a:extLst xmlns:a="http://schemas.openxmlformats.org/drawingml/2006/main">
            <a:ext uri="{FF2B5EF4-FFF2-40B4-BE49-F238E27FC236}">
              <a16:creationId xmlns:a16="http://schemas.microsoft.com/office/drawing/2014/main" id="{F9256EAE-4631-4D32-BC3B-BB90E29A2348}"/>
            </a:ext>
          </a:extLst>
        </cdr:cNvPr>
        <cdr:cNvSpPr/>
      </cdr:nvSpPr>
      <cdr:spPr>
        <a:xfrm xmlns:a="http://schemas.openxmlformats.org/drawingml/2006/main">
          <a:off x="3711890" y="1001004"/>
          <a:ext cx="550515" cy="18227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altLang="zh-CN" sz="800" b="1" dirty="0">
              <a:solidFill>
                <a:srgbClr val="C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rPr>
            <a:t>BPIX4</a:t>
          </a:r>
          <a:endParaRPr lang="zh-CN" sz="800" b="1" dirty="0">
            <a:solidFill>
              <a:srgbClr val="C00000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>
                <a16:creationId xmlns:a16="http://schemas.microsoft.com/office/drawing/2014/main" id="{898EC85B-BEDC-4A25-AC14-B7D78FD0BAF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1391D881-111B-41DF-9122-C63933F4078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58F362-3BD5-49A3-810E-779B91915F7E}" type="datetimeFigureOut">
              <a:rPr lang="zh-CN" altLang="en-US" smtClean="0"/>
              <a:t>2026/4/23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9F924767-12FD-428D-9698-E936E32F18C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C4627159-F881-4699-A7D4-3159020D49A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E7B1CE-0591-4933-B976-5EF797A92B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96166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D8D7F3-2E6A-4CF0-AF3F-2F20C5DC3C0D}" type="datetimeFigureOut">
              <a:rPr lang="zh-CN" altLang="en-US" smtClean="0"/>
              <a:t>2026/4/23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456988-A259-4793-BCB8-0AA6CF32D86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72924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FEA21D-08F4-4169-97AE-6B6DCCA5D4CC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4874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zh-CN" altLang="zh-CN" sz="1800" kern="1400" dirty="0">
              <a:effectLst/>
              <a:latin typeface="Times New Roman" panose="02020603050405020304" pitchFamily="18" charset="0"/>
              <a:ea typeface="等线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456988-A259-4793-BCB8-0AA6CF32D860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52887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altLang="zh-CN" sz="1800" b="1" kern="1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456988-A259-4793-BCB8-0AA6CF32D860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23232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输入：每个周期接收一个</a:t>
            </a:r>
            <a:r>
              <a:rPr lang="en-US" altLang="zh-CN" sz="1800" b="1" dirty="0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unit</a:t>
            </a:r>
            <a:r>
              <a: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大小的数据</a:t>
            </a:r>
            <a:endParaRPr lang="en-US" altLang="zh-CN" sz="1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处理：查索引，得到坐标，正</a:t>
            </a:r>
            <a:r>
              <a:rPr lang="en-US" altLang="zh-CN" sz="1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逆序。将接收到的 </a:t>
            </a:r>
            <a:r>
              <a:rPr lang="en-US" altLang="zh-CN" sz="1800" b="1" dirty="0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unit </a:t>
            </a:r>
            <a:r>
              <a: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数据一周期写入（列优先）</a:t>
            </a:r>
            <a:endParaRPr lang="en-US" altLang="zh-CN" sz="1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输出：从每个 </a:t>
            </a:r>
            <a:r>
              <a:rPr lang="en-US" altLang="zh-CN" sz="1800" b="1" dirty="0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unit </a:t>
            </a:r>
            <a:r>
              <a: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单位中提取第 </a:t>
            </a:r>
            <a:r>
              <a:rPr lang="en-US" altLang="zh-CN" sz="1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r % 32 </a:t>
            </a:r>
            <a:r>
              <a: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个像素拼成输出</a:t>
            </a:r>
            <a:r>
              <a:rPr lang="en-US" altLang="zh-CN" sz="1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(32</a:t>
            </a:r>
            <a:r>
              <a: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选</a:t>
            </a:r>
            <a:r>
              <a:rPr lang="en-US" altLang="zh-CN" sz="1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需要消耗</a:t>
            </a:r>
            <a:r>
              <a:rPr lang="en-US" altLang="zh-CN" sz="1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LUT)</a:t>
            </a:r>
            <a:r>
              <a: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，一周期将</a:t>
            </a:r>
            <a:r>
              <a:rPr lang="en-US" altLang="zh-CN" sz="1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512bit </a:t>
            </a:r>
            <a:r>
              <a: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写入主机 </a:t>
            </a:r>
            <a:r>
              <a:rPr lang="en-US" altLang="zh-CN" sz="1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DDR</a:t>
            </a:r>
          </a:p>
          <a:p>
            <a:pPr algn="l"/>
            <a:endParaRPr lang="zh-CN" altLang="zh-CN" sz="1800" kern="1400" dirty="0">
              <a:effectLst/>
              <a:latin typeface="Times New Roman" panose="02020603050405020304" pitchFamily="18" charset="0"/>
              <a:ea typeface="等线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456988-A259-4793-BCB8-0AA6CF32D860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88514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zh-CN" altLang="zh-CN" sz="1800" kern="1400" dirty="0">
              <a:effectLst/>
              <a:latin typeface="Times New Roman" panose="02020603050405020304" pitchFamily="18" charset="0"/>
              <a:ea typeface="等线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456988-A259-4793-BCB8-0AA6CF32D860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64164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zh-CN" altLang="zh-CN" sz="1800" kern="1400" dirty="0">
              <a:effectLst/>
              <a:latin typeface="Times New Roman" panose="02020603050405020304" pitchFamily="18" charset="0"/>
              <a:ea typeface="等线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456988-A259-4793-BCB8-0AA6CF32D860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29868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800" b="1" kern="0" dirty="0">
                <a:solidFill>
                  <a:srgbClr val="1F497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近年来，像素探测器数据率飞速增长， </a:t>
            </a:r>
            <a:r>
              <a:rPr lang="en-US" altLang="zh-CN" sz="2800" b="1" kern="0" dirty="0">
                <a:solidFill>
                  <a:srgbClr val="1F497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DAQ </a:t>
            </a:r>
            <a:r>
              <a:rPr lang="zh-CN" altLang="en-US" sz="2800" b="1" kern="0" dirty="0">
                <a:solidFill>
                  <a:srgbClr val="1F497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面临飞速增长的高带宽读出和在线处理需求 </a:t>
            </a:r>
            <a:endParaRPr lang="en-US" altLang="zh-CN" sz="18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8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8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8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800" dirty="0"/>
              <a:t>要解决的问题，挑战，要解决的，已解决的，结果</a:t>
            </a:r>
            <a:endParaRPr lang="en-US" altLang="zh-CN" sz="18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dirty="0"/>
              <a:t>Heps</a:t>
            </a:r>
            <a:r>
              <a:rPr lang="zh-CN" altLang="en-US" sz="1800" dirty="0"/>
              <a:t>映射转换的问题</a:t>
            </a:r>
            <a:endParaRPr lang="en-US" altLang="zh-CN" sz="18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800" dirty="0"/>
              <a:t>其他探测器的做法</a:t>
            </a:r>
            <a:endParaRPr lang="en-US" altLang="zh-CN" sz="18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800" dirty="0"/>
              <a:t>正在做的事情</a:t>
            </a:r>
          </a:p>
          <a:p>
            <a:pPr algn="l"/>
            <a:endParaRPr lang="zh-CN" altLang="zh-CN" sz="1800" kern="1400" dirty="0">
              <a:effectLst/>
              <a:latin typeface="Times New Roman" panose="02020603050405020304" pitchFamily="18" charset="0"/>
              <a:ea typeface="等线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456988-A259-4793-BCB8-0AA6CF32D860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68517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结合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HEPS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现状（痛点），可能的方案，国外方案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现状：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发送端时钟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=156 MHz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，位宽 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= 512 bit </a:t>
            </a:r>
          </a:p>
          <a:p>
            <a:pPr algn="l"/>
            <a:r>
              <a:rPr lang="en-US" altLang="zh-CN" sz="2800" dirty="0"/>
              <a:t>FPGA</a:t>
            </a:r>
            <a:r>
              <a:rPr lang="zh-CN" altLang="en-US" sz="2800" dirty="0"/>
              <a:t>实现模块内数据处理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zh-CN" altLang="en-US" sz="2800" dirty="0"/>
              <a:t>多模块联合数据处理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456988-A259-4793-BCB8-0AA6CF32D860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45211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输入：每个周期接收一个</a:t>
            </a:r>
            <a:r>
              <a:rPr lang="en-US" altLang="zh-CN" sz="1800" b="1" dirty="0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unit</a:t>
            </a:r>
            <a:r>
              <a: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大小的数据</a:t>
            </a:r>
            <a:endParaRPr lang="en-US" altLang="zh-CN" sz="1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处理：查索引，得到坐标，正</a:t>
            </a:r>
            <a:r>
              <a:rPr lang="en-US" altLang="zh-CN" sz="1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逆序。将接收到的 </a:t>
            </a:r>
            <a:r>
              <a:rPr lang="en-US" altLang="zh-CN" sz="1800" b="1" dirty="0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unit </a:t>
            </a:r>
            <a:r>
              <a: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数据一周期写入（列优先）</a:t>
            </a:r>
            <a:endParaRPr lang="en-US" altLang="zh-CN" sz="1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输出：从每个 </a:t>
            </a:r>
            <a:r>
              <a:rPr lang="en-US" altLang="zh-CN" sz="1800" b="1" dirty="0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unit </a:t>
            </a:r>
            <a:r>
              <a: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单位中提取第 </a:t>
            </a:r>
            <a:r>
              <a:rPr lang="en-US" altLang="zh-CN" sz="1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r % 32 </a:t>
            </a:r>
            <a:r>
              <a: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个像素拼成输出</a:t>
            </a:r>
            <a:r>
              <a:rPr lang="en-US" altLang="zh-CN" sz="1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(32</a:t>
            </a:r>
            <a:r>
              <a: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选</a:t>
            </a:r>
            <a:r>
              <a:rPr lang="en-US" altLang="zh-CN" sz="1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需要消耗</a:t>
            </a:r>
            <a:r>
              <a:rPr lang="en-US" altLang="zh-CN" sz="1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LUT)</a:t>
            </a:r>
            <a:r>
              <a: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，一周期将</a:t>
            </a:r>
            <a:r>
              <a:rPr lang="en-US" altLang="zh-CN" sz="1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512bit </a:t>
            </a:r>
            <a:r>
              <a: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写入主机 </a:t>
            </a:r>
            <a:r>
              <a:rPr lang="en-US" altLang="zh-CN" sz="1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DDR</a:t>
            </a:r>
          </a:p>
          <a:p>
            <a:pPr algn="l"/>
            <a:r>
              <a:rPr lang="zh-CN" altLang="en-US" sz="2800" b="1" i="0" dirty="0">
                <a:solidFill>
                  <a:srgbClr val="CCCCCC"/>
                </a:solidFill>
                <a:effectLst/>
                <a:latin typeface="Segoe WPC"/>
              </a:rPr>
              <a:t>随机写地址</a:t>
            </a:r>
            <a:endParaRPr lang="zh-CN" altLang="zh-CN" sz="1800" kern="1400" dirty="0">
              <a:effectLst/>
              <a:latin typeface="Times New Roman" panose="02020603050405020304" pitchFamily="18" charset="0"/>
              <a:ea typeface="等线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456988-A259-4793-BCB8-0AA6CF32D860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58839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zh-CN" altLang="zh-CN" sz="1800" kern="1400" dirty="0">
              <a:effectLst/>
              <a:latin typeface="Times New Roman" panose="02020603050405020304" pitchFamily="18" charset="0"/>
              <a:ea typeface="等线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456988-A259-4793-BCB8-0AA6CF32D860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9049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altLang="zh-CN" sz="2800" dirty="0"/>
              <a:t>FPGA </a:t>
            </a:r>
            <a:r>
              <a:rPr lang="zh-CN" altLang="en-US" sz="2800" dirty="0"/>
              <a:t>底层只原生支持二进制定点运算，浮点数需要大量硬件开销。</a:t>
            </a:r>
            <a:endParaRPr lang="en-US" altLang="zh-CN" sz="2800" dirty="0"/>
          </a:p>
          <a:p>
            <a:pPr algn="l"/>
            <a:r>
              <a:rPr lang="zh-CN" altLang="zh-CN" sz="1800" b="1" dirty="0">
                <a:solidFill>
                  <a:srgbClr val="0070C0"/>
                </a:solidFill>
                <a:effectLst/>
                <a:ea typeface="等线" panose="02010600030101010101" pitchFamily="2" charset="-122"/>
                <a:cs typeface="Times New Roman" panose="02020603050405020304" pitchFamily="18" charset="0"/>
              </a:rPr>
              <a:t>考虑探测器最大计数率是</a:t>
            </a:r>
            <a:r>
              <a:rPr lang="en-US" altLang="zh-CN" sz="1800" b="1" dirty="0">
                <a:solidFill>
                  <a:srgbClr val="0070C0"/>
                </a:solidFill>
                <a:effectLst/>
                <a:ea typeface="等线" panose="02010600030101010101" pitchFamily="2" charset="-122"/>
                <a:cs typeface="Times New Roman" panose="02020603050405020304" pitchFamily="18" charset="0"/>
              </a:rPr>
              <a:t>1M/s</a:t>
            </a:r>
            <a:r>
              <a:rPr lang="zh-CN" altLang="zh-CN" sz="1800" b="1" dirty="0">
                <a:solidFill>
                  <a:srgbClr val="0070C0"/>
                </a:solidFill>
                <a:effectLst/>
                <a:ea typeface="等线" panose="02010600030101010101" pitchFamily="2" charset="-122"/>
                <a:cs typeface="Times New Roman" panose="02020603050405020304" pitchFamily="18" charset="0"/>
              </a:rPr>
              <a:t>，相对涨落为√</a:t>
            </a:r>
            <a:r>
              <a:rPr lang="en-US" altLang="zh-CN" sz="1800" b="1" dirty="0">
                <a:solidFill>
                  <a:srgbClr val="0070C0"/>
                </a:solidFill>
                <a:effectLst/>
                <a:ea typeface="等线" panose="02010600030101010101" pitchFamily="2" charset="-122"/>
                <a:cs typeface="Times New Roman" panose="02020603050405020304" pitchFamily="18" charset="0"/>
              </a:rPr>
              <a:t>(1e6) /1e6 =0.1%</a:t>
            </a:r>
          </a:p>
          <a:p>
            <a:pPr algn="l"/>
            <a:r>
              <a:rPr lang="en-US" altLang="zh-CN" sz="2800" b="1" i="1" dirty="0">
                <a:solidFill>
                  <a:srgbClr val="CCCCCC"/>
                </a:solidFill>
                <a:effectLst/>
                <a:latin typeface="Segoe WPC"/>
              </a:rPr>
              <a:t>CPU </a:t>
            </a:r>
            <a:r>
              <a:rPr lang="zh-CN" altLang="en-US" sz="2800" b="1" i="1" dirty="0">
                <a:solidFill>
                  <a:srgbClr val="CCCCCC"/>
                </a:solidFill>
                <a:effectLst/>
                <a:latin typeface="Segoe WPC"/>
              </a:rPr>
              <a:t>离线 </a:t>
            </a:r>
            <a:r>
              <a:rPr lang="en-US" altLang="zh-CN" sz="2800" b="1" i="1" dirty="0">
                <a:solidFill>
                  <a:srgbClr val="CCCCCC"/>
                </a:solidFill>
                <a:effectLst/>
                <a:latin typeface="Segoe WPC"/>
              </a:rPr>
              <a:t>round(float × 2^15) </a:t>
            </a:r>
            <a:r>
              <a:rPr lang="zh-CN" altLang="en-US" sz="2800" b="1" i="1" dirty="0">
                <a:solidFill>
                  <a:srgbClr val="CCCCCC"/>
                </a:solidFill>
                <a:effectLst/>
                <a:latin typeface="Segoe WPC"/>
              </a:rPr>
              <a:t>打包成整数 → </a:t>
            </a:r>
            <a:r>
              <a:rPr lang="en-US" altLang="zh-CN" sz="2800" b="1" i="1" dirty="0">
                <a:solidFill>
                  <a:srgbClr val="CCCCCC"/>
                </a:solidFill>
                <a:effectLst/>
                <a:latin typeface="Segoe WPC"/>
              </a:rPr>
              <a:t>FPGA </a:t>
            </a:r>
            <a:r>
              <a:rPr lang="zh-CN" altLang="en-US" sz="2800" b="1" i="1" dirty="0">
                <a:solidFill>
                  <a:srgbClr val="CCCCCC"/>
                </a:solidFill>
                <a:effectLst/>
                <a:latin typeface="Segoe WPC"/>
              </a:rPr>
              <a:t>在线 整数乘 → 右移 </a:t>
            </a:r>
            <a:r>
              <a:rPr lang="en-US" altLang="zh-CN" sz="2800" b="1" i="1" dirty="0">
                <a:solidFill>
                  <a:srgbClr val="CCCCCC"/>
                </a:solidFill>
                <a:effectLst/>
                <a:latin typeface="Segoe WPC"/>
              </a:rPr>
              <a:t>15</a:t>
            </a:r>
            <a:r>
              <a:rPr lang="zh-CN" altLang="en-US" sz="2800" b="1" i="1" dirty="0">
                <a:solidFill>
                  <a:srgbClr val="CCCCCC"/>
                </a:solidFill>
                <a:effectLst/>
                <a:latin typeface="Segoe WPC"/>
              </a:rPr>
              <a:t>位</a:t>
            </a:r>
            <a:r>
              <a:rPr lang="en-US" altLang="zh-CN" sz="2800" b="1" i="1" dirty="0">
                <a:solidFill>
                  <a:srgbClr val="CCCCCC"/>
                </a:solidFill>
                <a:effectLst/>
                <a:latin typeface="Segoe WPC"/>
              </a:rPr>
              <a:t>→ </a:t>
            </a:r>
            <a:r>
              <a:rPr lang="zh-CN" altLang="en-US" sz="2800" b="1" i="1" dirty="0">
                <a:solidFill>
                  <a:srgbClr val="CCCCCC"/>
                </a:solidFill>
                <a:effectLst/>
                <a:latin typeface="Segoe WPC"/>
              </a:rPr>
              <a:t>饱和截断</a:t>
            </a:r>
            <a:endParaRPr lang="en-US" altLang="zh-CN" sz="1800" b="1" dirty="0">
              <a:solidFill>
                <a:srgbClr val="0070C0"/>
              </a:solidFill>
              <a:effectLst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456988-A259-4793-BCB8-0AA6CF32D860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06511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算法融合优势：延迟和资源消耗更少</a:t>
            </a:r>
            <a:endParaRPr lang="en-US" altLang="zh-CN" sz="18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仿真、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综合、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C/RTL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协同仿真均通过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8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当前仅针对两帧数据进行功能验证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endParaRPr lang="zh-CN" altLang="zh-CN" sz="1800" kern="1400" dirty="0">
              <a:effectLst/>
              <a:latin typeface="Times New Roman" panose="02020603050405020304" pitchFamily="18" charset="0"/>
              <a:ea typeface="等线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456988-A259-4793-BCB8-0AA6CF32D860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40997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800" dirty="0"/>
              <a:t>要解决的问题，挑战，要解决的，已解决的，结果</a:t>
            </a:r>
            <a:endParaRPr lang="en-US" altLang="zh-CN" sz="18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dirty="0"/>
              <a:t>Heps</a:t>
            </a:r>
            <a:r>
              <a:rPr lang="zh-CN" altLang="en-US" sz="1800" dirty="0"/>
              <a:t>映射转换的问题</a:t>
            </a:r>
            <a:endParaRPr lang="en-US" altLang="zh-CN" sz="18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800" dirty="0"/>
              <a:t>其他探测器的做法</a:t>
            </a:r>
            <a:endParaRPr lang="en-US" altLang="zh-CN" sz="18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800" dirty="0"/>
              <a:t>正在做的事情</a:t>
            </a:r>
            <a:endParaRPr lang="en-US" altLang="zh-CN" sz="18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800" dirty="0"/>
              <a:t>已经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456988-A259-4793-BCB8-0AA6CF32D860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90344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CABCCBE-C946-4E0A-AD71-E42E450299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F258FA77-0BF6-4988-ACC2-32728C2F6E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1A519A-AE2A-4F1C-B31F-C3C9937917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65251-9506-4C55-90D0-F632AC802FB5}" type="datetimeFigureOut">
              <a:rPr lang="zh-CN" altLang="en-US" smtClean="0"/>
              <a:t>2026/4/23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B0FB0AA-9E7F-4069-BB6A-9A7112D0D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D95B3BE-2CCB-4913-8DEB-CB5A0DF52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C5EDD-D870-4641-B1BE-28D5F27ACD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162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4B1EBB8-9CDA-4432-92FE-055845BA1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E1C4AB0-90C1-42BD-B943-5F6156F082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A79D289-2C1A-41FF-95DA-D22A7B8FFD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65251-9506-4C55-90D0-F632AC802FB5}" type="datetimeFigureOut">
              <a:rPr lang="zh-CN" altLang="en-US" smtClean="0"/>
              <a:t>2026/4/23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C9673B8-038F-4144-B882-25A65BA34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C0CB1E6-265E-42B8-964E-6DC590E0C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C5EDD-D870-4641-B1BE-28D5F27ACD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9530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0693E8A7-F004-43FF-8ACF-664FC06A16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D7787D3-DAD9-452E-AA29-BBEA940A06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DEE0116-D622-4B87-B5E0-C6105D2FC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65251-9506-4C55-90D0-F632AC802FB5}" type="datetimeFigureOut">
              <a:rPr lang="zh-CN" altLang="en-US" smtClean="0"/>
              <a:t>2026/4/23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AD419B3-61EE-4E9D-A6F7-FAACD5D06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BDEFFC8-9C21-4365-B9D4-24DF6AB63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C5EDD-D870-4641-B1BE-28D5F27ACD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15973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8A11F6AA-D24A-494D-A724-D94D6C161AF1}"/>
              </a:ext>
            </a:extLst>
          </p:cNvPr>
          <p:cNvSpPr/>
          <p:nvPr userDrawn="1"/>
        </p:nvSpPr>
        <p:spPr>
          <a:xfrm>
            <a:off x="-9896" y="6578826"/>
            <a:ext cx="11499767" cy="265320"/>
          </a:xfrm>
          <a:prstGeom prst="rect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9E4FE4DE-0A9A-4AD3-9B75-6DC2A76D1A90}"/>
              </a:ext>
            </a:extLst>
          </p:cNvPr>
          <p:cNvSpPr/>
          <p:nvPr userDrawn="1"/>
        </p:nvSpPr>
        <p:spPr>
          <a:xfrm>
            <a:off x="11615058" y="6578826"/>
            <a:ext cx="576943" cy="265320"/>
          </a:xfrm>
          <a:prstGeom prst="rect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277C5EDD-D870-4641-B1BE-28D5F27ACDA3}" type="slidenum">
              <a:rPr lang="zh-CN" altLang="en-US" sz="20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pPr/>
              <a:t>‹#›</a:t>
            </a:fld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75537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971B6B5-E2E1-4874-911D-56F8EC8429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591C4B8-EF22-42BD-9D9D-F18BFC07DF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6C48DD7-EB1A-4F6C-868F-DAA1F4DD6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65251-9506-4C55-90D0-F632AC802FB5}" type="datetimeFigureOut">
              <a:rPr lang="zh-CN" altLang="en-US" smtClean="0"/>
              <a:t>2026/4/23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6ABB56B-D8BF-4124-B8CE-98810DC73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D8DC239-740F-4A44-A693-173A3EABA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C5EDD-D870-4641-B1BE-28D5F27ACD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006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502CE9E-627A-4125-BE74-670D2CECA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B0432FC-DCE0-4FDF-A0CA-B6FA0CFFA2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FD94EB7-E71D-495F-BCAE-305D1CE2B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65251-9506-4C55-90D0-F632AC802FB5}" type="datetimeFigureOut">
              <a:rPr lang="zh-CN" altLang="en-US" smtClean="0"/>
              <a:t>2026/4/23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1248DD7-B16F-499F-9FE5-E6C1331FC1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913479D-4477-4F52-B918-3BC8767E8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C5EDD-D870-4641-B1BE-28D5F27ACD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1073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97DC9D8-E0A4-4533-BE69-E216F1CC4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4C1BC95-7C8C-47D7-ACA2-9519F63BC4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3F46FAD-B6EF-4BE9-BB2F-A5209084D2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3B7C81C-E11E-4F52-94FD-9F1AD6F7A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65251-9506-4C55-90D0-F632AC802FB5}" type="datetimeFigureOut">
              <a:rPr lang="zh-CN" altLang="en-US" smtClean="0"/>
              <a:t>2026/4/23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EF4C888-B6BE-458E-B67D-3BADA1829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1C0622F-1713-4E91-849E-8F2988F36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C5EDD-D870-4641-B1BE-28D5F27ACD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062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9970B82-CC45-417C-9A49-2713D3CE3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C9F47F3-C758-4FF1-AB25-D488D31B4F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F031B36-EF59-4695-9A22-2701177715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4708C51F-070C-4304-AA45-3BA5D3301B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8A8977B5-E256-4665-808B-B2609776D1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DE4886C4-4022-40C6-BA76-7A4826AE03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65251-9506-4C55-90D0-F632AC802FB5}" type="datetimeFigureOut">
              <a:rPr lang="zh-CN" altLang="en-US" smtClean="0"/>
              <a:t>2026/4/23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68F18583-23AD-4736-A679-CBC298376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D678D3B1-20C1-46DE-BC05-45B0B7DD4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C5EDD-D870-4641-B1BE-28D5F27ACD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7471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712593B-EC8F-4CE4-9DA5-63C5F38488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DE32AE2-61D4-49D9-86D7-B88223B12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65251-9506-4C55-90D0-F632AC802FB5}" type="datetimeFigureOut">
              <a:rPr lang="zh-CN" altLang="en-US" smtClean="0"/>
              <a:t>2026/4/23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6917EFF7-0C3F-497D-86BE-55C09EEA1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2BC1433B-537D-4AB8-97A0-6B22A0B6B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C5EDD-D870-4641-B1BE-28D5F27ACD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5544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2F0E8CDA-4FB0-4701-B2AF-C7F3F0B51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65251-9506-4C55-90D0-F632AC802FB5}" type="datetimeFigureOut">
              <a:rPr lang="zh-CN" altLang="en-US" smtClean="0"/>
              <a:t>2026/4/23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21434F56-7744-4D02-A41F-098142A21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322BBAF-B463-4772-B21C-FA8439B9B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C5EDD-D870-4641-B1BE-28D5F27ACD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6342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1D25712-80DA-4CF9-B6C2-B649F50AC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B276B9D-C1BB-43F9-9D6F-F6C0555DB6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48230CC-AA79-4EC0-A65F-2D630B5A27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19F67D6-D896-4D0C-A078-B742B3953A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65251-9506-4C55-90D0-F632AC802FB5}" type="datetimeFigureOut">
              <a:rPr lang="zh-CN" altLang="en-US" smtClean="0"/>
              <a:t>2026/4/23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97B5471-03CF-4579-B26E-B718AA26B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FA5CA89-0DCF-44D7-BA42-C4F90299A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C5EDD-D870-4641-B1BE-28D5F27ACD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3508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E1B6A5A-BC8F-4D04-BA2D-AA94547EC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725942B8-2485-4587-8648-6F40820257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AE25F5E-FD77-4941-B110-55CF3AE3DA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354E5B2-95BF-4BC0-B781-72D1D6609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65251-9506-4C55-90D0-F632AC802FB5}" type="datetimeFigureOut">
              <a:rPr lang="zh-CN" altLang="en-US" smtClean="0"/>
              <a:t>2026/4/23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88C8695-E0C3-4162-B7A4-72614A7CE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01BD5D5-326A-4719-B02B-4F82BB76A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C5EDD-D870-4641-B1BE-28D5F27ACD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8941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780757A8-D607-4301-A64D-32EBE4D96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CD755D6-AD85-4CF0-9F73-D38FF02CE5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0497634-EF54-45F1-AE06-04FEEB3992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65251-9506-4C55-90D0-F632AC802FB5}" type="datetimeFigureOut">
              <a:rPr lang="zh-CN" altLang="en-US" smtClean="0"/>
              <a:t>2026/4/23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97560FA-040A-4749-8614-5165ED1F52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46C81C3-368E-4D3B-807D-9884476874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7C5EDD-D870-4641-B1BE-28D5F27ACD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0968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chart" Target="../charts/chart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id="{03196113-97E0-4A2C-B65A-60F52830BF9A}"/>
              </a:ext>
            </a:extLst>
          </p:cNvPr>
          <p:cNvSpPr/>
          <p:nvPr/>
        </p:nvSpPr>
        <p:spPr>
          <a:xfrm>
            <a:off x="-2" y="6466114"/>
            <a:ext cx="12192002" cy="391885"/>
          </a:xfrm>
          <a:prstGeom prst="rect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F7E7825D-E31D-44D3-A393-C5FBF5CCC83E}"/>
              </a:ext>
            </a:extLst>
          </p:cNvPr>
          <p:cNvSpPr txBox="1"/>
          <p:nvPr/>
        </p:nvSpPr>
        <p:spPr>
          <a:xfrm>
            <a:off x="1859280" y="95733"/>
            <a:ext cx="1033272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dirty="0">
                <a:latin typeface="+mj-lt"/>
                <a:ea typeface="微软雅黑" panose="020B0503020204020204" pitchFamily="34" charset="-122"/>
              </a:rPr>
              <a:t>中国科学院高能物理研究所 </a:t>
            </a:r>
            <a:r>
              <a:rPr lang="en-US" altLang="zh-CN" sz="26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Institute of High Energy </a:t>
            </a:r>
            <a:r>
              <a:rPr lang="en-US" altLang="zh-CN" sz="2600" b="1" dirty="0" err="1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Physics,CAS</a:t>
            </a:r>
            <a:endParaRPr lang="zh-CN" altLang="en-US" sz="2600" b="1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5E8161F3-539E-4CA3-9461-54F259158C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272" y="29744"/>
            <a:ext cx="900762" cy="638723"/>
          </a:xfrm>
          <a:prstGeom prst="rect">
            <a:avLst/>
          </a:prstGeom>
        </p:spPr>
      </p:pic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25FF63B9-BAC0-4DCD-ADE3-4D0B8F41DEDB}"/>
              </a:ext>
            </a:extLst>
          </p:cNvPr>
          <p:cNvCxnSpPr/>
          <p:nvPr/>
        </p:nvCxnSpPr>
        <p:spPr>
          <a:xfrm>
            <a:off x="0" y="737656"/>
            <a:ext cx="1809404" cy="0"/>
          </a:xfrm>
          <a:prstGeom prst="line">
            <a:avLst/>
          </a:prstGeom>
          <a:ln w="635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1E04D5DC-E7A3-46B3-B989-68A69E0B7C99}"/>
              </a:ext>
            </a:extLst>
          </p:cNvPr>
          <p:cNvCxnSpPr>
            <a:cxnSpLocks/>
          </p:cNvCxnSpPr>
          <p:nvPr/>
        </p:nvCxnSpPr>
        <p:spPr>
          <a:xfrm>
            <a:off x="1859280" y="737656"/>
            <a:ext cx="10332720" cy="0"/>
          </a:xfrm>
          <a:prstGeom prst="line">
            <a:avLst/>
          </a:prstGeom>
          <a:ln w="63500">
            <a:solidFill>
              <a:srgbClr val="B644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本框 2">
            <a:extLst>
              <a:ext uri="{FF2B5EF4-FFF2-40B4-BE49-F238E27FC236}">
                <a16:creationId xmlns:a16="http://schemas.microsoft.com/office/drawing/2014/main" id="{1D71C945-F790-4BA8-ADE4-9CCD64EBA68A}"/>
              </a:ext>
            </a:extLst>
          </p:cNvPr>
          <p:cNvSpPr txBox="1"/>
          <p:nvPr/>
        </p:nvSpPr>
        <p:spPr>
          <a:xfrm>
            <a:off x="1373303" y="2379033"/>
            <a:ext cx="9986896" cy="906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4000" b="1" spc="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lt"/>
              </a:rPr>
              <a:t>1</a:t>
            </a:r>
            <a:r>
              <a:rPr lang="zh-CN" altLang="en-US" sz="4000" b="1" spc="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lt"/>
              </a:rPr>
              <a:t>月</a:t>
            </a:r>
            <a:r>
              <a:rPr lang="en-US" altLang="zh-CN" sz="4000" b="1" spc="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lt"/>
              </a:rPr>
              <a:t>-4</a:t>
            </a:r>
            <a:r>
              <a:rPr lang="zh-CN" altLang="en-US" sz="4000" b="1" spc="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lt"/>
              </a:rPr>
              <a:t>月考核报告</a:t>
            </a:r>
            <a:endParaRPr kumimoji="0" lang="zh-CN" altLang="en-US" sz="4000" b="1" i="0" u="none" strike="noStrike" kern="1200" cap="none" spc="6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066D5A01-EB9E-4BA9-B8AC-51E4728CDFD0}"/>
              </a:ext>
            </a:extLst>
          </p:cNvPr>
          <p:cNvSpPr txBox="1"/>
          <p:nvPr/>
        </p:nvSpPr>
        <p:spPr>
          <a:xfrm>
            <a:off x="2515753" y="3950794"/>
            <a:ext cx="7160491" cy="2243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报告人：杨宣政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导师：朱科军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触发与数据获取组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2026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23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日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D8B066E9-C230-4143-BC89-A70465B66B35}"/>
              </a:ext>
            </a:extLst>
          </p:cNvPr>
          <p:cNvCxnSpPr>
            <a:cxnSpLocks/>
          </p:cNvCxnSpPr>
          <p:nvPr/>
        </p:nvCxnSpPr>
        <p:spPr>
          <a:xfrm>
            <a:off x="1684713" y="3429000"/>
            <a:ext cx="9066414" cy="45720"/>
          </a:xfrm>
          <a:prstGeom prst="line">
            <a:avLst/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49658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内容占位符 2">
            <a:extLst>
              <a:ext uri="{FF2B5EF4-FFF2-40B4-BE49-F238E27FC236}">
                <a16:creationId xmlns:a16="http://schemas.microsoft.com/office/drawing/2014/main" id="{B73D1322-C346-4229-A571-CFAADE5649FA}"/>
              </a:ext>
            </a:extLst>
          </p:cNvPr>
          <p:cNvSpPr txBox="1">
            <a:spLocks/>
          </p:cNvSpPr>
          <p:nvPr/>
        </p:nvSpPr>
        <p:spPr bwMode="auto">
          <a:xfrm>
            <a:off x="335140" y="1522297"/>
            <a:ext cx="5898019" cy="4574049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19113" indent="-260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rgbClr val="000000"/>
                </a:solidFill>
                <a:latin typeface="+mn-lt"/>
                <a:ea typeface="+mn-ea"/>
              </a:defRPr>
            </a:lvl2pPr>
            <a:lvl3pPr marL="739775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1700">
                <a:solidFill>
                  <a:srgbClr val="000000"/>
                </a:solidFill>
                <a:latin typeface="+mn-lt"/>
                <a:ea typeface="+mn-ea"/>
              </a:defRPr>
            </a:lvl3pPr>
            <a:lvl4pPr marL="960438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4pPr>
            <a:lvl5pPr marL="1198563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5pPr>
            <a:lvl6pPr marL="15418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18847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2276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5705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None/>
              <a:defRPr/>
            </a:pPr>
            <a:r>
              <a:rPr lang="zh-CN" altLang="en-US" sz="20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加速卡部署</a:t>
            </a:r>
            <a:endParaRPr lang="en-US" altLang="zh-CN" sz="20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加速卡对供电功率、系统版本、内核均有要求</a:t>
            </a:r>
            <a:endParaRPr lang="en-US" altLang="zh-CN" sz="20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尝试了多次更换服务器、重装系统以及内核降级</a:t>
            </a:r>
            <a:endParaRPr lang="en-US" altLang="zh-CN" sz="20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5E8161F3-539E-4CA3-9461-54F259158C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272" y="29744"/>
            <a:ext cx="900762" cy="638723"/>
          </a:xfrm>
          <a:prstGeom prst="rect">
            <a:avLst/>
          </a:prstGeom>
        </p:spPr>
      </p:pic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25FF63B9-BAC0-4DCD-ADE3-4D0B8F41DEDB}"/>
              </a:ext>
            </a:extLst>
          </p:cNvPr>
          <p:cNvCxnSpPr/>
          <p:nvPr/>
        </p:nvCxnSpPr>
        <p:spPr>
          <a:xfrm>
            <a:off x="0" y="737656"/>
            <a:ext cx="1809404" cy="0"/>
          </a:xfrm>
          <a:prstGeom prst="line">
            <a:avLst/>
          </a:prstGeom>
          <a:ln w="635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1E04D5DC-E7A3-46B3-B989-68A69E0B7C99}"/>
              </a:ext>
            </a:extLst>
          </p:cNvPr>
          <p:cNvCxnSpPr>
            <a:cxnSpLocks/>
          </p:cNvCxnSpPr>
          <p:nvPr/>
        </p:nvCxnSpPr>
        <p:spPr>
          <a:xfrm>
            <a:off x="1859280" y="737656"/>
            <a:ext cx="10332720" cy="0"/>
          </a:xfrm>
          <a:prstGeom prst="line">
            <a:avLst/>
          </a:prstGeom>
          <a:ln w="63500">
            <a:solidFill>
              <a:srgbClr val="B644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1">
            <a:extLst>
              <a:ext uri="{FF2B5EF4-FFF2-40B4-BE49-F238E27FC236}">
                <a16:creationId xmlns:a16="http://schemas.microsoft.com/office/drawing/2014/main" id="{F487F54C-A1CB-441E-9630-C2DACE8241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24" name="标题 1">
            <a:extLst>
              <a:ext uri="{FF2B5EF4-FFF2-40B4-BE49-F238E27FC236}">
                <a16:creationId xmlns:a16="http://schemas.microsoft.com/office/drawing/2014/main" id="{99072E8A-71A3-4897-8F47-DD2790E35DC5}"/>
              </a:ext>
            </a:extLst>
          </p:cNvPr>
          <p:cNvSpPr txBox="1">
            <a:spLocks/>
          </p:cNvSpPr>
          <p:nvPr/>
        </p:nvSpPr>
        <p:spPr>
          <a:xfrm>
            <a:off x="1859279" y="60702"/>
            <a:ext cx="5020491" cy="58477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9pPr>
          </a:lstStyle>
          <a:p>
            <a:pPr algn="l" eaLnBrk="1" hangingPunct="1">
              <a:defRPr/>
            </a:pPr>
            <a:r>
              <a:rPr lang="en-US" altLang="zh-CN" sz="32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Bcakup</a:t>
            </a:r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异构环境搭建</a:t>
            </a:r>
          </a:p>
        </p:txBody>
      </p:sp>
      <p:sp>
        <p:nvSpPr>
          <p:cNvPr id="28" name="内容占位符 1">
            <a:extLst>
              <a:ext uri="{FF2B5EF4-FFF2-40B4-BE49-F238E27FC236}">
                <a16:creationId xmlns:a16="http://schemas.microsoft.com/office/drawing/2014/main" id="{AFBD1EE4-1F36-4AF6-8D55-84BD5CB7BB86}"/>
              </a:ext>
            </a:extLst>
          </p:cNvPr>
          <p:cNvSpPr txBox="1">
            <a:spLocks/>
          </p:cNvSpPr>
          <p:nvPr/>
        </p:nvSpPr>
        <p:spPr>
          <a:xfrm>
            <a:off x="335141" y="761652"/>
            <a:ext cx="8839339" cy="6444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base">
              <a:lnSpc>
                <a:spcPct val="160000"/>
              </a:lnSpc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SzPct val="70000"/>
              <a:defRPr/>
            </a:pPr>
            <a:r>
              <a:rPr lang="en-US" altLang="zh-CN" b="1" kern="0" dirty="0">
                <a:solidFill>
                  <a:srgbClr val="1F497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FPGA +</a:t>
            </a:r>
            <a:r>
              <a:rPr lang="zh-CN" altLang="en-US" b="1" kern="0" dirty="0">
                <a:solidFill>
                  <a:srgbClr val="1F497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b="1" kern="0" dirty="0">
                <a:solidFill>
                  <a:srgbClr val="1F497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GPU </a:t>
            </a:r>
            <a:r>
              <a:rPr lang="zh-CN" altLang="en-US" b="1" kern="0" dirty="0">
                <a:solidFill>
                  <a:srgbClr val="1F497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环境部署搭建</a:t>
            </a:r>
            <a:endParaRPr kumimoji="0" lang="en-US" altLang="zh-CN" b="1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9954F8C5-F58A-4C1D-A276-CF46AC27EAAA}"/>
              </a:ext>
            </a:extLst>
          </p:cNvPr>
          <p:cNvSpPr/>
          <p:nvPr/>
        </p:nvSpPr>
        <p:spPr>
          <a:xfrm>
            <a:off x="660302" y="6113134"/>
            <a:ext cx="5441658" cy="425120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just"/>
            <a:r>
              <a:rPr lang="zh-CN" altLang="en-US" sz="20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解决了 </a:t>
            </a:r>
            <a:r>
              <a:rPr lang="en-US" altLang="zh-CN" sz="20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FPGA </a:t>
            </a:r>
            <a:r>
              <a:rPr lang="zh-CN" altLang="en-US" sz="20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兼容性问题，完成开发环境搭建</a:t>
            </a: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665863A3-2F9D-45EC-B8A6-A6C806CC2F3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30" b="28095"/>
          <a:stretch/>
        </p:blipFill>
        <p:spPr>
          <a:xfrm>
            <a:off x="511322" y="3098621"/>
            <a:ext cx="1875717" cy="1439703"/>
          </a:xfrm>
          <a:prstGeom prst="rect">
            <a:avLst/>
          </a:prstGeom>
        </p:spPr>
      </p:pic>
      <p:sp>
        <p:nvSpPr>
          <p:cNvPr id="25" name="圆角矩形标注 28">
            <a:extLst>
              <a:ext uri="{FF2B5EF4-FFF2-40B4-BE49-F238E27FC236}">
                <a16:creationId xmlns:a16="http://schemas.microsoft.com/office/drawing/2014/main" id="{F95C008C-E394-45E6-910F-43BFB77C6538}"/>
              </a:ext>
            </a:extLst>
          </p:cNvPr>
          <p:cNvSpPr/>
          <p:nvPr/>
        </p:nvSpPr>
        <p:spPr>
          <a:xfrm>
            <a:off x="511322" y="3327969"/>
            <a:ext cx="1227349" cy="202062"/>
          </a:xfrm>
          <a:prstGeom prst="wedgeRectCallout">
            <a:avLst>
              <a:gd name="adj1" fmla="val -11485"/>
              <a:gd name="adj2" fmla="val 95080"/>
            </a:avLst>
          </a:prstGeom>
          <a:gradFill rotWithShape="1">
            <a:gsLst>
              <a:gs pos="0">
                <a:srgbClr val="F79646">
                  <a:tint val="50000"/>
                  <a:satMod val="300000"/>
                </a:srgbClr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7964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algn="ctr"/>
            <a:r>
              <a:rPr lang="en-US" altLang="zh-CN" sz="1400" b="1" dirty="0" err="1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Avleo</a:t>
            </a:r>
            <a:r>
              <a: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u280</a:t>
            </a:r>
            <a:endParaRPr lang="zh-CN" altLang="en-US" sz="1400" b="1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6" name="圆角矩形标注 28">
            <a:extLst>
              <a:ext uri="{FF2B5EF4-FFF2-40B4-BE49-F238E27FC236}">
                <a16:creationId xmlns:a16="http://schemas.microsoft.com/office/drawing/2014/main" id="{4088EF49-7D24-4DCD-8233-470C926C5457}"/>
              </a:ext>
            </a:extLst>
          </p:cNvPr>
          <p:cNvSpPr/>
          <p:nvPr/>
        </p:nvSpPr>
        <p:spPr>
          <a:xfrm>
            <a:off x="1311864" y="4112306"/>
            <a:ext cx="1075175" cy="261666"/>
          </a:xfrm>
          <a:prstGeom prst="wedgeRectCallout">
            <a:avLst>
              <a:gd name="adj1" fmla="val -53085"/>
              <a:gd name="adj2" fmla="val -77404"/>
            </a:avLst>
          </a:prstGeom>
          <a:gradFill rotWithShape="1">
            <a:gsLst>
              <a:gs pos="0">
                <a:srgbClr val="F79646">
                  <a:tint val="50000"/>
                  <a:satMod val="300000"/>
                </a:srgbClr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7964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algn="ctr"/>
            <a:r>
              <a: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RTX 4090</a:t>
            </a:r>
            <a:endParaRPr lang="zh-CN" altLang="en-US" sz="1400" b="1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6" name="内容占位符 2">
            <a:extLst>
              <a:ext uri="{FF2B5EF4-FFF2-40B4-BE49-F238E27FC236}">
                <a16:creationId xmlns:a16="http://schemas.microsoft.com/office/drawing/2014/main" id="{382674B5-264E-4936-AE7F-900139EB96F4}"/>
              </a:ext>
            </a:extLst>
          </p:cNvPr>
          <p:cNvSpPr txBox="1">
            <a:spLocks/>
          </p:cNvSpPr>
          <p:nvPr/>
        </p:nvSpPr>
        <p:spPr bwMode="auto">
          <a:xfrm>
            <a:off x="6624535" y="914402"/>
            <a:ext cx="5232323" cy="5512999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19113" indent="-260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rgbClr val="000000"/>
                </a:solidFill>
                <a:latin typeface="+mn-lt"/>
                <a:ea typeface="+mn-ea"/>
              </a:defRPr>
            </a:lvl2pPr>
            <a:lvl3pPr marL="739775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1700">
                <a:solidFill>
                  <a:srgbClr val="000000"/>
                </a:solidFill>
                <a:latin typeface="+mn-lt"/>
                <a:ea typeface="+mn-ea"/>
              </a:defRPr>
            </a:lvl3pPr>
            <a:lvl4pPr marL="960438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4pPr>
            <a:lvl5pPr marL="1198563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5pPr>
            <a:lvl6pPr marL="15418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18847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2276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5705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None/>
              <a:defRPr/>
            </a:pPr>
            <a:r>
              <a:rPr lang="en-US" altLang="zh-CN" sz="20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FPGA </a:t>
            </a:r>
            <a:r>
              <a:rPr lang="zh-CN" altLang="en-US" sz="20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加速卡开发环境搭建</a:t>
            </a:r>
            <a:endParaRPr lang="en-US" altLang="zh-CN" sz="20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n"/>
              <a:defRPr/>
            </a:pPr>
            <a:r>
              <a:rPr lang="en-US" altLang="zh-CN" sz="20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HLS</a:t>
            </a:r>
            <a:r>
              <a:rPr lang="zh-CN" altLang="en-US" sz="20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：</a:t>
            </a:r>
            <a:r>
              <a: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将 </a:t>
            </a:r>
            <a:r>
              <a:rPr lang="en-US" altLang="zh-CN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C/C++ </a:t>
            </a:r>
            <a:r>
              <a: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代码综合为 </a:t>
            </a:r>
            <a:r>
              <a:rPr lang="en-US" altLang="zh-CN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RTL </a:t>
            </a:r>
            <a:r>
              <a: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设计，减少软件工程师开发硬件的难度</a:t>
            </a:r>
            <a:endParaRPr lang="en-US" altLang="zh-CN" sz="20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学习在 </a:t>
            </a:r>
            <a:r>
              <a:rPr lang="en-US" altLang="zh-CN" sz="20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Vitis IDE </a:t>
            </a:r>
            <a:r>
              <a: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使用 </a:t>
            </a:r>
            <a:r>
              <a:rPr lang="en-US" altLang="zh-CN" sz="20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HLS</a:t>
            </a:r>
            <a:r>
              <a: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，实现 </a:t>
            </a:r>
            <a:r>
              <a:rPr lang="en-US" altLang="zh-CN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FPGA </a:t>
            </a:r>
            <a:r>
              <a: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开发、性能分析与调优</a:t>
            </a:r>
            <a:endParaRPr lang="en-US" altLang="zh-CN" sz="20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98060A93-8310-4A41-A055-7AED1AE9A6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55200" y="3438099"/>
            <a:ext cx="3086472" cy="2901088"/>
          </a:xfrm>
          <a:prstGeom prst="rect">
            <a:avLst/>
          </a:prstGeom>
        </p:spPr>
      </p:pic>
      <p:sp>
        <p:nvSpPr>
          <p:cNvPr id="27" name="圆角矩形标注 28">
            <a:extLst>
              <a:ext uri="{FF2B5EF4-FFF2-40B4-BE49-F238E27FC236}">
                <a16:creationId xmlns:a16="http://schemas.microsoft.com/office/drawing/2014/main" id="{D3025AE9-B45C-4E1D-8D48-8A857E6A4180}"/>
              </a:ext>
            </a:extLst>
          </p:cNvPr>
          <p:cNvSpPr/>
          <p:nvPr/>
        </p:nvSpPr>
        <p:spPr>
          <a:xfrm>
            <a:off x="6810050" y="4837288"/>
            <a:ext cx="1546199" cy="269082"/>
          </a:xfrm>
          <a:prstGeom prst="rect">
            <a:avLst/>
          </a:prstGeom>
          <a:gradFill rotWithShape="1">
            <a:gsLst>
              <a:gs pos="0">
                <a:srgbClr val="F79646">
                  <a:tint val="50000"/>
                  <a:satMod val="300000"/>
                </a:srgbClr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7964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algn="ctr"/>
            <a:r>
              <a: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Vitis </a:t>
            </a: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开发流程</a:t>
            </a:r>
          </a:p>
        </p:txBody>
      </p:sp>
      <p:pic>
        <p:nvPicPr>
          <p:cNvPr id="29" name="图片 28">
            <a:extLst>
              <a:ext uri="{FF2B5EF4-FFF2-40B4-BE49-F238E27FC236}">
                <a16:creationId xmlns:a16="http://schemas.microsoft.com/office/drawing/2014/main" id="{C65585D2-AB3C-43F8-87C5-3241C9F8CD6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82" t="33013" r="11213" b="26279"/>
          <a:stretch/>
        </p:blipFill>
        <p:spPr>
          <a:xfrm>
            <a:off x="511322" y="4654499"/>
            <a:ext cx="1516749" cy="1341531"/>
          </a:xfrm>
          <a:prstGeom prst="rect">
            <a:avLst/>
          </a:prstGeom>
        </p:spPr>
      </p:pic>
      <p:sp>
        <p:nvSpPr>
          <p:cNvPr id="30" name="圆角矩形标注 28">
            <a:extLst>
              <a:ext uri="{FF2B5EF4-FFF2-40B4-BE49-F238E27FC236}">
                <a16:creationId xmlns:a16="http://schemas.microsoft.com/office/drawing/2014/main" id="{474902DF-C8C8-4D5D-A0CB-BDF5922E94FE}"/>
              </a:ext>
            </a:extLst>
          </p:cNvPr>
          <p:cNvSpPr/>
          <p:nvPr/>
        </p:nvSpPr>
        <p:spPr>
          <a:xfrm>
            <a:off x="800722" y="4904308"/>
            <a:ext cx="1227349" cy="202062"/>
          </a:xfrm>
          <a:prstGeom prst="wedgeRectCallout">
            <a:avLst>
              <a:gd name="adj1" fmla="val -43858"/>
              <a:gd name="adj2" fmla="val 108548"/>
            </a:avLst>
          </a:prstGeom>
          <a:gradFill rotWithShape="1">
            <a:gsLst>
              <a:gs pos="0">
                <a:srgbClr val="F79646">
                  <a:tint val="50000"/>
                  <a:satMod val="300000"/>
                </a:srgbClr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7964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algn="ctr"/>
            <a:r>
              <a:rPr lang="en-US" altLang="zh-CN" sz="1400" b="1" dirty="0" err="1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Avleo</a:t>
            </a:r>
            <a:r>
              <a: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u200</a:t>
            </a:r>
            <a:endParaRPr lang="zh-CN" altLang="en-US" sz="1400" b="1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20" name="表格 19">
            <a:extLst>
              <a:ext uri="{FF2B5EF4-FFF2-40B4-BE49-F238E27FC236}">
                <a16:creationId xmlns:a16="http://schemas.microsoft.com/office/drawing/2014/main" id="{C8BD91CD-CFC8-4B0D-9102-365FC1AF9479}"/>
              </a:ext>
            </a:extLst>
          </p:cNvPr>
          <p:cNvGraphicFramePr>
            <a:graphicFrameLocks noGrp="1"/>
          </p:cNvGraphicFramePr>
          <p:nvPr/>
        </p:nvGraphicFramePr>
        <p:xfrm>
          <a:off x="2541079" y="3228665"/>
          <a:ext cx="3545760" cy="2712339"/>
        </p:xfrm>
        <a:graphic>
          <a:graphicData uri="http://schemas.openxmlformats.org/drawingml/2006/table">
            <a:tbl>
              <a:tblPr>
                <a:gradFill rotWithShape="1">
                  <a:gsLst>
                    <a:gs pos="0">
                      <a:srgbClr val="9BBB59">
                        <a:tint val="50000"/>
                        <a:satMod val="300000"/>
                      </a:srgbClr>
                    </a:gs>
                    <a:gs pos="35000">
                      <a:srgbClr val="9BBB59">
                        <a:tint val="37000"/>
                        <a:satMod val="300000"/>
                      </a:srgbClr>
                    </a:gs>
                    <a:gs pos="100000">
                      <a:srgbClr val="9BBB59">
                        <a:tint val="15000"/>
                        <a:satMod val="350000"/>
                      </a:srgbClr>
                    </a:gs>
                  </a:gsLst>
                  <a:lin ang="16200000" scaled="1"/>
                </a:gradFill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a:tblPr>
              <a:tblGrid>
                <a:gridCol w="1130921">
                  <a:extLst>
                    <a:ext uri="{9D8B030D-6E8A-4147-A177-3AD203B41FA5}">
                      <a16:colId xmlns:a16="http://schemas.microsoft.com/office/drawing/2014/main" val="1777708541"/>
                    </a:ext>
                  </a:extLst>
                </a:gridCol>
                <a:gridCol w="1246415">
                  <a:extLst>
                    <a:ext uri="{9D8B030D-6E8A-4147-A177-3AD203B41FA5}">
                      <a16:colId xmlns:a16="http://schemas.microsoft.com/office/drawing/2014/main" val="2984150663"/>
                    </a:ext>
                  </a:extLst>
                </a:gridCol>
                <a:gridCol w="1168424">
                  <a:extLst>
                    <a:ext uri="{9D8B030D-6E8A-4147-A177-3AD203B41FA5}">
                      <a16:colId xmlns:a16="http://schemas.microsoft.com/office/drawing/2014/main" val="2899153580"/>
                    </a:ext>
                  </a:extLst>
                </a:gridCol>
              </a:tblGrid>
              <a:tr h="317433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加速卡参数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U280</a:t>
                      </a: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u200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3618863"/>
                  </a:ext>
                </a:extLst>
              </a:tr>
              <a:tr h="3868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DDR4</a:t>
                      </a: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32 GB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US" altLang="zh-CN" sz="16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64 GB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3226877"/>
                  </a:ext>
                </a:extLst>
              </a:tr>
              <a:tr h="3868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HBM</a:t>
                      </a: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8 GB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US" altLang="zh-CN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\</a:t>
                      </a: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0099477"/>
                  </a:ext>
                </a:extLst>
              </a:tr>
              <a:tr h="31743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US" altLang="zh-CN" sz="1600" b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PCIe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Gen4 x 8 </a:t>
                      </a:r>
                    </a:p>
                    <a:p>
                      <a:pPr algn="l" fontAlgn="b"/>
                      <a:r>
                        <a:rPr lang="en-US" altLang="zh-CN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Gen3 x 16 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US" altLang="zh-CN" sz="1800" b="0" i="0" kern="1200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Gen3 x16</a:t>
                      </a:r>
                      <a:endParaRPr lang="en-US" altLang="zh-CN" sz="1600" b="0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4848197"/>
                  </a:ext>
                </a:extLst>
              </a:tr>
              <a:tr h="31743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LUTs (k)</a:t>
                      </a: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1304</a:t>
                      </a: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1182</a:t>
                      </a: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2878262"/>
                  </a:ext>
                </a:extLst>
              </a:tr>
              <a:tr h="31743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DSP </a:t>
                      </a:r>
                      <a:r>
                        <a:rPr lang="en-US" altLang="zh-CN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slices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9024</a:t>
                      </a: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6840</a:t>
                      </a: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3507817"/>
                  </a:ext>
                </a:extLst>
              </a:tr>
              <a:tr h="31743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Network interface</a:t>
                      </a: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2x QSFP28</a:t>
                      </a: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2x QSFP28</a:t>
                      </a: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96174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22681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5E8161F3-539E-4CA3-9461-54F259158C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272" y="29744"/>
            <a:ext cx="900762" cy="638723"/>
          </a:xfrm>
          <a:prstGeom prst="rect">
            <a:avLst/>
          </a:prstGeom>
        </p:spPr>
      </p:pic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25FF63B9-BAC0-4DCD-ADE3-4D0B8F41DEDB}"/>
              </a:ext>
            </a:extLst>
          </p:cNvPr>
          <p:cNvCxnSpPr/>
          <p:nvPr/>
        </p:nvCxnSpPr>
        <p:spPr>
          <a:xfrm>
            <a:off x="0" y="737656"/>
            <a:ext cx="1809404" cy="0"/>
          </a:xfrm>
          <a:prstGeom prst="line">
            <a:avLst/>
          </a:prstGeom>
          <a:ln w="635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1E04D5DC-E7A3-46B3-B989-68A69E0B7C99}"/>
              </a:ext>
            </a:extLst>
          </p:cNvPr>
          <p:cNvCxnSpPr>
            <a:cxnSpLocks/>
          </p:cNvCxnSpPr>
          <p:nvPr/>
        </p:nvCxnSpPr>
        <p:spPr>
          <a:xfrm>
            <a:off x="1859280" y="737656"/>
            <a:ext cx="10332720" cy="0"/>
          </a:xfrm>
          <a:prstGeom prst="line">
            <a:avLst/>
          </a:prstGeom>
          <a:ln w="63500">
            <a:solidFill>
              <a:srgbClr val="B644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1">
            <a:extLst>
              <a:ext uri="{FF2B5EF4-FFF2-40B4-BE49-F238E27FC236}">
                <a16:creationId xmlns:a16="http://schemas.microsoft.com/office/drawing/2014/main" id="{F487F54C-A1CB-441E-9630-C2DACE8241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24" name="标题 1">
            <a:extLst>
              <a:ext uri="{FF2B5EF4-FFF2-40B4-BE49-F238E27FC236}">
                <a16:creationId xmlns:a16="http://schemas.microsoft.com/office/drawing/2014/main" id="{99072E8A-71A3-4897-8F47-DD2790E35DC5}"/>
              </a:ext>
            </a:extLst>
          </p:cNvPr>
          <p:cNvSpPr txBox="1">
            <a:spLocks/>
          </p:cNvSpPr>
          <p:nvPr/>
        </p:nvSpPr>
        <p:spPr>
          <a:xfrm>
            <a:off x="1859280" y="60702"/>
            <a:ext cx="5543006" cy="58477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9pPr>
          </a:lstStyle>
          <a:p>
            <a:pPr algn="l" eaLnBrk="1" hangingPunct="1">
              <a:defRPr/>
            </a:pPr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Backup -- </a:t>
            </a: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加速卡读出方案</a:t>
            </a:r>
          </a:p>
        </p:txBody>
      </p:sp>
      <p:sp>
        <p:nvSpPr>
          <p:cNvPr id="28" name="内容占位符 1">
            <a:extLst>
              <a:ext uri="{FF2B5EF4-FFF2-40B4-BE49-F238E27FC236}">
                <a16:creationId xmlns:a16="http://schemas.microsoft.com/office/drawing/2014/main" id="{AFBD1EE4-1F36-4AF6-8D55-84BD5CB7BB86}"/>
              </a:ext>
            </a:extLst>
          </p:cNvPr>
          <p:cNvSpPr txBox="1">
            <a:spLocks/>
          </p:cNvSpPr>
          <p:nvPr/>
        </p:nvSpPr>
        <p:spPr>
          <a:xfrm>
            <a:off x="335142" y="761652"/>
            <a:ext cx="6316604" cy="7136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base">
              <a:lnSpc>
                <a:spcPct val="160000"/>
              </a:lnSpc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SzPct val="70000"/>
              <a:defRPr/>
            </a:pPr>
            <a:r>
              <a:rPr lang="zh-CN" altLang="en-US" b="1" kern="0" dirty="0">
                <a:solidFill>
                  <a:srgbClr val="1F497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调研主流开源 </a:t>
            </a:r>
            <a:r>
              <a:rPr lang="en-US" altLang="zh-CN" b="1" kern="0" dirty="0">
                <a:solidFill>
                  <a:srgbClr val="1F497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FPGA </a:t>
            </a:r>
            <a:r>
              <a:rPr lang="zh-CN" altLang="en-US" b="1" kern="0" dirty="0">
                <a:solidFill>
                  <a:srgbClr val="1F497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加速卡读出方案</a:t>
            </a:r>
            <a:endParaRPr kumimoji="0" lang="en-US" altLang="zh-CN" b="1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17" name="表格 16">
            <a:extLst>
              <a:ext uri="{FF2B5EF4-FFF2-40B4-BE49-F238E27FC236}">
                <a16:creationId xmlns:a16="http://schemas.microsoft.com/office/drawing/2014/main" id="{7099D1A2-F547-48C7-96DB-097E62ACF5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3288692"/>
              </p:ext>
            </p:extLst>
          </p:nvPr>
        </p:nvGraphicFramePr>
        <p:xfrm>
          <a:off x="353272" y="1475313"/>
          <a:ext cx="6298476" cy="4739817"/>
        </p:xfrm>
        <a:graphic>
          <a:graphicData uri="http://schemas.openxmlformats.org/drawingml/2006/table">
            <a:tbl>
              <a:tblPr>
                <a:gradFill rotWithShape="1">
                  <a:gsLst>
                    <a:gs pos="0">
                      <a:srgbClr val="9BBB59">
                        <a:tint val="50000"/>
                        <a:satMod val="300000"/>
                      </a:srgbClr>
                    </a:gs>
                    <a:gs pos="35000">
                      <a:srgbClr val="9BBB59">
                        <a:tint val="37000"/>
                        <a:satMod val="300000"/>
                      </a:srgbClr>
                    </a:gs>
                    <a:gs pos="100000">
                      <a:srgbClr val="9BBB59">
                        <a:tint val="15000"/>
                        <a:satMod val="350000"/>
                      </a:srgbClr>
                    </a:gs>
                  </a:gsLst>
                  <a:lin ang="16200000" scaled="1"/>
                </a:gradFill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a:tblPr>
              <a:tblGrid>
                <a:gridCol w="1057839">
                  <a:extLst>
                    <a:ext uri="{9D8B030D-6E8A-4147-A177-3AD203B41FA5}">
                      <a16:colId xmlns:a16="http://schemas.microsoft.com/office/drawing/2014/main" val="1777708541"/>
                    </a:ext>
                  </a:extLst>
                </a:gridCol>
                <a:gridCol w="1746879">
                  <a:extLst>
                    <a:ext uri="{9D8B030D-6E8A-4147-A177-3AD203B41FA5}">
                      <a16:colId xmlns:a16="http://schemas.microsoft.com/office/drawing/2014/main" val="2984150663"/>
                    </a:ext>
                  </a:extLst>
                </a:gridCol>
                <a:gridCol w="1746879">
                  <a:extLst>
                    <a:ext uri="{9D8B030D-6E8A-4147-A177-3AD203B41FA5}">
                      <a16:colId xmlns:a16="http://schemas.microsoft.com/office/drawing/2014/main" val="2899153580"/>
                    </a:ext>
                  </a:extLst>
                </a:gridCol>
                <a:gridCol w="1746879">
                  <a:extLst>
                    <a:ext uri="{9D8B030D-6E8A-4147-A177-3AD203B41FA5}">
                      <a16:colId xmlns:a16="http://schemas.microsoft.com/office/drawing/2014/main" val="1608636358"/>
                    </a:ext>
                  </a:extLst>
                </a:gridCol>
              </a:tblGrid>
              <a:tr h="785848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方案名称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6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OpenNIC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600" dirty="0">
                          <a:solidFill>
                            <a:prstClr val="black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Corundum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Aurora</a:t>
                      </a: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3618863"/>
                  </a:ext>
                </a:extLst>
              </a:tr>
              <a:tr h="7858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zh-CN" alt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协议类型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TCP/IP</a:t>
                      </a:r>
                    </a:p>
                    <a:p>
                      <a:pPr algn="l" fontAlgn="b"/>
                      <a:r>
                        <a:rPr lang="zh-CN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（内核 </a:t>
                      </a:r>
                      <a:r>
                        <a:rPr lang="en-US" altLang="zh-CN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 DPDK</a:t>
                      </a:r>
                      <a:r>
                        <a:rPr lang="zh-CN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US" altLang="zh-CN" sz="16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TCP/IP</a:t>
                      </a:r>
                    </a:p>
                    <a:p>
                      <a:pPr algn="l" fontAlgn="b"/>
                      <a:r>
                        <a:rPr lang="zh-CN" altLang="en-US" sz="16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（硬件协议栈）</a:t>
                      </a: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6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Aurora</a:t>
                      </a:r>
                    </a:p>
                    <a:p>
                      <a:pPr algn="l" fontAlgn="b"/>
                      <a:r>
                        <a:rPr lang="zh-CN" altLang="en-US" sz="16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（专用串行协议）</a:t>
                      </a: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3226877"/>
                  </a:ext>
                </a:extLst>
              </a:tr>
              <a:tr h="7858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zh-CN" alt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实现方式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智能网卡框架</a:t>
                      </a: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US" altLang="zh-CN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FPGA </a:t>
                      </a:r>
                      <a:r>
                        <a:rPr lang="zh-CN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内实现高性能 </a:t>
                      </a:r>
                      <a:r>
                        <a:rPr lang="en-US" altLang="zh-CN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TCP/IP</a:t>
                      </a:r>
                      <a:endParaRPr lang="zh-CN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FPGA </a:t>
                      </a:r>
                      <a:r>
                        <a:rPr lang="zh-CN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内实现 </a:t>
                      </a:r>
                      <a:r>
                        <a:rPr lang="en-US" altLang="zh-CN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Aurora </a:t>
                      </a:r>
                      <a:r>
                        <a:rPr lang="zh-CN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协议栈</a:t>
                      </a: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0099477"/>
                  </a:ext>
                </a:extLst>
              </a:tr>
              <a:tr h="7858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zh-CN" altLang="en-US" sz="1600" b="1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优势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兼容现有 </a:t>
                      </a:r>
                      <a:r>
                        <a:rPr lang="en-US" altLang="zh-CN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TCP/IP </a:t>
                      </a:r>
                      <a:r>
                        <a:rPr lang="zh-CN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架构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zh-CN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纯硬件加速，低延迟、高吞吐</a:t>
                      </a: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极低延迟，协议开销极小</a:t>
                      </a: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4848197"/>
                  </a:ext>
                </a:extLst>
              </a:tr>
              <a:tr h="810577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缺陷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内核无法实现线速，</a:t>
                      </a:r>
                      <a:r>
                        <a:rPr lang="en-US" altLang="zh-CN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DPDK </a:t>
                      </a:r>
                      <a:r>
                        <a:rPr lang="zh-CN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需深度优化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开发复杂度高</a:t>
                      </a: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可扩展性弱，依赖特定硬件</a:t>
                      </a: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2418968"/>
                  </a:ext>
                </a:extLst>
              </a:tr>
              <a:tr h="785848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适合场景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通用网络卸载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高带宽、低延迟 </a:t>
                      </a:r>
                      <a:r>
                        <a:rPr lang="en-US" altLang="zh-CN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TCP/IP </a:t>
                      </a:r>
                      <a:r>
                        <a:rPr lang="zh-CN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传输</a:t>
                      </a: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高带宽点对点直连</a:t>
                      </a: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3196505"/>
                  </a:ext>
                </a:extLst>
              </a:tr>
            </a:tbl>
          </a:graphicData>
        </a:graphic>
      </p:graphicFrame>
      <p:sp>
        <p:nvSpPr>
          <p:cNvPr id="10" name="矩形 9">
            <a:extLst>
              <a:ext uri="{FF2B5EF4-FFF2-40B4-BE49-F238E27FC236}">
                <a16:creationId xmlns:a16="http://schemas.microsoft.com/office/drawing/2014/main" id="{62839862-DF6D-469F-81F6-769929AA808E}"/>
              </a:ext>
            </a:extLst>
          </p:cNvPr>
          <p:cNvSpPr/>
          <p:nvPr/>
        </p:nvSpPr>
        <p:spPr>
          <a:xfrm>
            <a:off x="6781800" y="5528738"/>
            <a:ext cx="5075059" cy="686392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just"/>
            <a:r>
              <a:rPr lang="zh-CN" altLang="en-US" sz="20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成功部署开源协议栈并完成初步测试，</a:t>
            </a:r>
            <a:r>
              <a:rPr lang="en-US" altLang="zh-CN" sz="20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FPGA </a:t>
            </a:r>
            <a:r>
              <a:rPr lang="zh-CN" altLang="en-US" sz="20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达到 </a:t>
            </a:r>
            <a:r>
              <a:rPr lang="en-US" altLang="zh-CN" sz="20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100 Gb </a:t>
            </a:r>
            <a:r>
              <a:rPr lang="zh-CN" altLang="en-US" sz="20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线速率需进一步调优</a:t>
            </a:r>
          </a:p>
        </p:txBody>
      </p:sp>
      <p:sp>
        <p:nvSpPr>
          <p:cNvPr id="13" name="内容占位符 2">
            <a:extLst>
              <a:ext uri="{FF2B5EF4-FFF2-40B4-BE49-F238E27FC236}">
                <a16:creationId xmlns:a16="http://schemas.microsoft.com/office/drawing/2014/main" id="{FE2120C2-96F0-4613-9036-258A5FD282AA}"/>
              </a:ext>
            </a:extLst>
          </p:cNvPr>
          <p:cNvSpPr txBox="1">
            <a:spLocks/>
          </p:cNvSpPr>
          <p:nvPr/>
        </p:nvSpPr>
        <p:spPr bwMode="auto">
          <a:xfrm>
            <a:off x="6781800" y="1475312"/>
            <a:ext cx="5075058" cy="3901019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19113" indent="-260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rgbClr val="000000"/>
                </a:solidFill>
                <a:latin typeface="+mn-lt"/>
                <a:ea typeface="+mn-ea"/>
              </a:defRPr>
            </a:lvl2pPr>
            <a:lvl3pPr marL="739775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1700">
                <a:solidFill>
                  <a:srgbClr val="000000"/>
                </a:solidFill>
                <a:latin typeface="+mn-lt"/>
                <a:ea typeface="+mn-ea"/>
              </a:defRPr>
            </a:lvl3pPr>
            <a:lvl4pPr marL="960438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4pPr>
            <a:lvl5pPr marL="1198563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5pPr>
            <a:lvl6pPr marL="15418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18847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2276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5705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n"/>
              <a:defRPr/>
            </a:pPr>
            <a:r>
              <a:rPr lang="en-US" altLang="zh-CN" sz="2000" dirty="0" err="1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OpenNIC</a:t>
            </a:r>
            <a:r>
              <a:rPr lang="en-US" altLang="zh-CN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内核协议栈</a:t>
            </a:r>
            <a:endParaRPr lang="en-US" altLang="zh-CN" sz="20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u"/>
              <a:defRPr/>
            </a:pPr>
            <a:r>
              <a:rPr lang="zh-CN" altLang="en-US" sz="17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将 </a:t>
            </a:r>
            <a:r>
              <a:rPr lang="en-US" altLang="zh-CN" sz="17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FPGA </a:t>
            </a:r>
            <a:r>
              <a:rPr lang="zh-CN" altLang="en-US" sz="17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烧录成 </a:t>
            </a:r>
            <a:r>
              <a:rPr lang="en-US" altLang="zh-CN" sz="17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100Gb </a:t>
            </a:r>
            <a:r>
              <a:rPr lang="zh-CN" altLang="en-US" sz="17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网卡</a:t>
            </a:r>
            <a:endParaRPr lang="en-US" altLang="zh-CN" sz="17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u"/>
              <a:defRPr/>
            </a:pPr>
            <a:r>
              <a:rPr lang="en-US" altLang="zh-CN" sz="17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TCP </a:t>
            </a:r>
            <a:r>
              <a:rPr lang="zh-CN" altLang="en-US" sz="17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接收</a:t>
            </a:r>
            <a:r>
              <a:rPr lang="en-US" altLang="zh-CN" sz="17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/</a:t>
            </a:r>
            <a:r>
              <a:rPr lang="zh-CN" altLang="en-US" sz="17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发送性能 </a:t>
            </a:r>
            <a:r>
              <a:rPr lang="en-US" altLang="zh-CN" sz="17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87.6 Gbps / 75.5 Gbps</a:t>
            </a:r>
          </a:p>
          <a:p>
            <a:pPr lvl="1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u"/>
              <a:defRPr/>
            </a:pPr>
            <a:r>
              <a:rPr lang="zh-CN" altLang="en-US" sz="17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内核驱动存在性能限制 </a:t>
            </a:r>
            <a:r>
              <a:rPr lang="en-US" altLang="zh-CN" sz="17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-&gt; </a:t>
            </a:r>
            <a:r>
              <a:rPr lang="zh-CN" altLang="en-US" sz="17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建议用 </a:t>
            </a:r>
            <a:r>
              <a:rPr lang="en-US" altLang="zh-CN" sz="17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DPDK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n"/>
              <a:defRPr/>
            </a:pPr>
            <a:r>
              <a:rPr lang="en-US" altLang="zh-CN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Aurora </a:t>
            </a:r>
            <a:r>
              <a: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协议</a:t>
            </a:r>
            <a:endParaRPr lang="en-US" altLang="zh-CN" sz="20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u"/>
              <a:defRPr/>
            </a:pPr>
            <a:r>
              <a:rPr lang="en-US" altLang="zh-CN" sz="17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FPGA-FPGA </a:t>
            </a:r>
            <a:r>
              <a:rPr lang="zh-CN" altLang="en-US" sz="17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点对点传输</a:t>
            </a:r>
            <a:endParaRPr lang="en-US" altLang="zh-CN" sz="17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u"/>
              <a:defRPr/>
            </a:pPr>
            <a:r>
              <a:rPr lang="zh-CN" altLang="en-US" sz="17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实例化 </a:t>
            </a:r>
            <a:r>
              <a:rPr lang="en-US" altLang="zh-CN" sz="17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40Gbps</a:t>
            </a:r>
            <a:r>
              <a:rPr lang="zh-CN" altLang="en-US" sz="17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，实测速率 </a:t>
            </a:r>
            <a:r>
              <a:rPr lang="en-US" altLang="zh-CN" sz="17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37.95 Gbps</a:t>
            </a:r>
            <a:endParaRPr lang="en-US" altLang="zh-CN" sz="17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u"/>
              <a:defRPr/>
            </a:pPr>
            <a:r>
              <a:rPr lang="zh-CN" altLang="en-US" sz="17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后面计划升级到 </a:t>
            </a:r>
            <a:r>
              <a:rPr lang="en-US" altLang="zh-CN" sz="17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100 Gbps</a:t>
            </a:r>
            <a:endParaRPr lang="en-US" altLang="zh-CN" sz="20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3461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内容占位符 2">
            <a:extLst>
              <a:ext uri="{FF2B5EF4-FFF2-40B4-BE49-F238E27FC236}">
                <a16:creationId xmlns:a16="http://schemas.microsoft.com/office/drawing/2014/main" id="{69BF552B-8ECD-4379-A53A-85B03D3BF3DC}"/>
              </a:ext>
            </a:extLst>
          </p:cNvPr>
          <p:cNvSpPr txBox="1">
            <a:spLocks/>
          </p:cNvSpPr>
          <p:nvPr/>
        </p:nvSpPr>
        <p:spPr bwMode="auto">
          <a:xfrm>
            <a:off x="335141" y="1398874"/>
            <a:ext cx="11158974" cy="509989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19113" indent="-260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rgbClr val="000000"/>
                </a:solidFill>
                <a:latin typeface="+mn-lt"/>
                <a:ea typeface="+mn-ea"/>
              </a:defRPr>
            </a:lvl2pPr>
            <a:lvl3pPr marL="739775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1700">
                <a:solidFill>
                  <a:srgbClr val="000000"/>
                </a:solidFill>
                <a:latin typeface="+mn-lt"/>
                <a:ea typeface="+mn-ea"/>
              </a:defRPr>
            </a:lvl3pPr>
            <a:lvl4pPr marL="960438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4pPr>
            <a:lvl5pPr marL="1198563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5pPr>
            <a:lvl6pPr marL="15418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18847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2276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5705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20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映射逻辑简化</a:t>
            </a:r>
            <a:r>
              <a: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：</a:t>
            </a:r>
            <a:r>
              <a:rPr lang="zh-CN" altLang="en-US" sz="2000" b="1" dirty="0">
                <a:solidFill>
                  <a:prstClr val="black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以</a:t>
            </a:r>
            <a:r>
              <a:rPr lang="en-US" altLang="zh-CN" sz="2000" b="1" dirty="0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32</a:t>
            </a:r>
            <a:r>
              <a:rPr lang="zh-CN" altLang="en-US" sz="2000" b="1" dirty="0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个像素为一个 </a:t>
            </a:r>
            <a:r>
              <a:rPr lang="en-US" altLang="zh-CN" sz="2000" b="1" dirty="0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unit</a:t>
            </a:r>
            <a:r>
              <a:rPr lang="zh-CN" altLang="en-US" sz="2000" b="1" dirty="0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 处理，列优先写入</a:t>
            </a:r>
            <a:endParaRPr lang="en-US" altLang="zh-CN" sz="2000" b="1" dirty="0">
              <a:highlight>
                <a:srgbClr val="FFFF00"/>
              </a:highligh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映射转换和大像素修正共用索引表，多余列补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0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20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平场校正系数由浮点数 </a:t>
            </a:r>
            <a:r>
              <a:rPr lang="en-US" altLang="zh-CN" sz="20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-&gt; </a:t>
            </a:r>
            <a:r>
              <a:rPr lang="zh-CN" altLang="en-US" sz="20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定点数：误差可接受</a:t>
            </a:r>
            <a:endParaRPr lang="en-US" altLang="zh-CN" sz="20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5E8161F3-539E-4CA3-9461-54F259158C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272" y="29744"/>
            <a:ext cx="900762" cy="638723"/>
          </a:xfrm>
          <a:prstGeom prst="rect">
            <a:avLst/>
          </a:prstGeom>
        </p:spPr>
      </p:pic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25FF63B9-BAC0-4DCD-ADE3-4D0B8F41DEDB}"/>
              </a:ext>
            </a:extLst>
          </p:cNvPr>
          <p:cNvCxnSpPr/>
          <p:nvPr/>
        </p:nvCxnSpPr>
        <p:spPr>
          <a:xfrm>
            <a:off x="0" y="737656"/>
            <a:ext cx="1809404" cy="0"/>
          </a:xfrm>
          <a:prstGeom prst="line">
            <a:avLst/>
          </a:prstGeom>
          <a:ln w="635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1E04D5DC-E7A3-46B3-B989-68A69E0B7C99}"/>
              </a:ext>
            </a:extLst>
          </p:cNvPr>
          <p:cNvCxnSpPr>
            <a:cxnSpLocks/>
          </p:cNvCxnSpPr>
          <p:nvPr/>
        </p:nvCxnSpPr>
        <p:spPr>
          <a:xfrm>
            <a:off x="1859280" y="737656"/>
            <a:ext cx="10332720" cy="0"/>
          </a:xfrm>
          <a:prstGeom prst="line">
            <a:avLst/>
          </a:prstGeom>
          <a:ln w="63500">
            <a:solidFill>
              <a:srgbClr val="B644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1">
            <a:extLst>
              <a:ext uri="{FF2B5EF4-FFF2-40B4-BE49-F238E27FC236}">
                <a16:creationId xmlns:a16="http://schemas.microsoft.com/office/drawing/2014/main" id="{F487F54C-A1CB-441E-9630-C2DACE8241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24" name="标题 1">
            <a:extLst>
              <a:ext uri="{FF2B5EF4-FFF2-40B4-BE49-F238E27FC236}">
                <a16:creationId xmlns:a16="http://schemas.microsoft.com/office/drawing/2014/main" id="{99072E8A-71A3-4897-8F47-DD2790E35DC5}"/>
              </a:ext>
            </a:extLst>
          </p:cNvPr>
          <p:cNvSpPr txBox="1">
            <a:spLocks/>
          </p:cNvSpPr>
          <p:nvPr/>
        </p:nvSpPr>
        <p:spPr>
          <a:xfrm>
            <a:off x="1859278" y="60702"/>
            <a:ext cx="8130865" cy="58477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9pPr>
          </a:lstStyle>
          <a:p>
            <a:pPr algn="l" eaLnBrk="1" hangingPunct="1">
              <a:defRPr/>
            </a:pPr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FPGA </a:t>
            </a: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处理算法 </a:t>
            </a:r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– </a:t>
            </a: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设计实现</a:t>
            </a:r>
          </a:p>
        </p:txBody>
      </p:sp>
      <p:sp>
        <p:nvSpPr>
          <p:cNvPr id="28" name="内容占位符 1">
            <a:extLst>
              <a:ext uri="{FF2B5EF4-FFF2-40B4-BE49-F238E27FC236}">
                <a16:creationId xmlns:a16="http://schemas.microsoft.com/office/drawing/2014/main" id="{AFBD1EE4-1F36-4AF6-8D55-84BD5CB7BB86}"/>
              </a:ext>
            </a:extLst>
          </p:cNvPr>
          <p:cNvSpPr txBox="1">
            <a:spLocks/>
          </p:cNvSpPr>
          <p:nvPr/>
        </p:nvSpPr>
        <p:spPr>
          <a:xfrm>
            <a:off x="335141" y="761652"/>
            <a:ext cx="8839339" cy="6444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base">
              <a:lnSpc>
                <a:spcPct val="160000"/>
              </a:lnSpc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SzPct val="70000"/>
              <a:defRPr/>
            </a:pPr>
            <a:r>
              <a:rPr kumimoji="0" lang="en-US" altLang="zh-CN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FPGA </a:t>
            </a:r>
            <a:r>
              <a:rPr kumimoji="0" lang="zh-CN" altLang="en-US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优势：大位宽写入</a:t>
            </a:r>
            <a:r>
              <a:rPr lang="zh-CN" altLang="en-US" b="1" kern="0" dirty="0">
                <a:solidFill>
                  <a:srgbClr val="1F497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、高效矩阵转置、</a:t>
            </a:r>
            <a:r>
              <a:rPr kumimoji="0" lang="zh-CN" altLang="en-US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不用转换字节序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9954F8C5-F58A-4C1D-A276-CF46AC27EAAA}"/>
              </a:ext>
            </a:extLst>
          </p:cNvPr>
          <p:cNvSpPr/>
          <p:nvPr/>
        </p:nvSpPr>
        <p:spPr>
          <a:xfrm>
            <a:off x="3286124" y="5988148"/>
            <a:ext cx="5277171" cy="425120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just"/>
            <a:r>
              <a:rPr lang="zh-CN" altLang="en-US" sz="20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基于硬件特性重新设计算法，实现高性能处理</a:t>
            </a:r>
          </a:p>
        </p:txBody>
      </p:sp>
      <p:grpSp>
        <p:nvGrpSpPr>
          <p:cNvPr id="59" name="组合 58">
            <a:extLst>
              <a:ext uri="{FF2B5EF4-FFF2-40B4-BE49-F238E27FC236}">
                <a16:creationId xmlns:a16="http://schemas.microsoft.com/office/drawing/2014/main" id="{D4458488-9B95-4994-A150-BC6F1F14F9BF}"/>
              </a:ext>
            </a:extLst>
          </p:cNvPr>
          <p:cNvGrpSpPr/>
          <p:nvPr/>
        </p:nvGrpSpPr>
        <p:grpSpPr>
          <a:xfrm>
            <a:off x="7591211" y="3772987"/>
            <a:ext cx="2400300" cy="799667"/>
            <a:chOff x="4231822" y="3505200"/>
            <a:chExt cx="2400300" cy="799667"/>
          </a:xfrm>
        </p:grpSpPr>
        <p:pic>
          <p:nvPicPr>
            <p:cNvPr id="60" name="图形 59">
              <a:extLst>
                <a:ext uri="{FF2B5EF4-FFF2-40B4-BE49-F238E27FC236}">
                  <a16:creationId xmlns:a16="http://schemas.microsoft.com/office/drawing/2014/main" id="{6AC164E2-F991-4A81-9FE7-D2D5484D6C2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231822" y="3505200"/>
              <a:ext cx="2400300" cy="771525"/>
            </a:xfrm>
            <a:prstGeom prst="rect">
              <a:avLst/>
            </a:prstGeom>
          </p:spPr>
        </p:pic>
        <p:sp>
          <p:nvSpPr>
            <p:cNvPr id="61" name="箭头: 右 60">
              <a:extLst>
                <a:ext uri="{FF2B5EF4-FFF2-40B4-BE49-F238E27FC236}">
                  <a16:creationId xmlns:a16="http://schemas.microsoft.com/office/drawing/2014/main" id="{09C27760-52E4-4EC8-994C-A68B173B2DF0}"/>
                </a:ext>
              </a:extLst>
            </p:cNvPr>
            <p:cNvSpPr/>
            <p:nvPr/>
          </p:nvSpPr>
          <p:spPr>
            <a:xfrm rot="10800000">
              <a:off x="4416872" y="4100516"/>
              <a:ext cx="2027468" cy="204351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2" name="矩形 61">
              <a:extLst>
                <a:ext uri="{FF2B5EF4-FFF2-40B4-BE49-F238E27FC236}">
                  <a16:creationId xmlns:a16="http://schemas.microsoft.com/office/drawing/2014/main" id="{008FDE60-9E92-423F-9E1A-BEA6C64EB9F0}"/>
                </a:ext>
              </a:extLst>
            </p:cNvPr>
            <p:cNvSpPr/>
            <p:nvPr/>
          </p:nvSpPr>
          <p:spPr>
            <a:xfrm>
              <a:off x="6362697" y="3775113"/>
              <a:ext cx="81643" cy="47897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3" name="矩形 62">
              <a:extLst>
                <a:ext uri="{FF2B5EF4-FFF2-40B4-BE49-F238E27FC236}">
                  <a16:creationId xmlns:a16="http://schemas.microsoft.com/office/drawing/2014/main" id="{47C59E25-859E-407B-9A45-3AE24FA54AC1}"/>
                </a:ext>
              </a:extLst>
            </p:cNvPr>
            <p:cNvSpPr/>
            <p:nvPr/>
          </p:nvSpPr>
          <p:spPr>
            <a:xfrm rot="16200000">
              <a:off x="5380869" y="2811427"/>
              <a:ext cx="100093" cy="202746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64" name="图片 63">
            <a:extLst>
              <a:ext uri="{FF2B5EF4-FFF2-40B4-BE49-F238E27FC236}">
                <a16:creationId xmlns:a16="http://schemas.microsoft.com/office/drawing/2014/main" id="{16915A4C-0850-4A73-BD9A-519B6B17A76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2" t="64635" r="3596" b="12280"/>
          <a:stretch/>
        </p:blipFill>
        <p:spPr>
          <a:xfrm>
            <a:off x="2178730" y="4246810"/>
            <a:ext cx="4441371" cy="888753"/>
          </a:xfrm>
          <a:prstGeom prst="rect">
            <a:avLst/>
          </a:prstGeom>
        </p:spPr>
      </p:pic>
      <p:sp>
        <p:nvSpPr>
          <p:cNvPr id="65" name="椭圆 64">
            <a:extLst>
              <a:ext uri="{FF2B5EF4-FFF2-40B4-BE49-F238E27FC236}">
                <a16:creationId xmlns:a16="http://schemas.microsoft.com/office/drawing/2014/main" id="{A1572154-936F-48CB-A854-E1457FDC8DE0}"/>
              </a:ext>
            </a:extLst>
          </p:cNvPr>
          <p:cNvSpPr/>
          <p:nvPr/>
        </p:nvSpPr>
        <p:spPr>
          <a:xfrm>
            <a:off x="7608539" y="3800016"/>
            <a:ext cx="353953" cy="301667"/>
          </a:xfrm>
          <a:prstGeom prst="ellipse">
            <a:avLst/>
          </a:prstGeom>
          <a:noFill/>
          <a:ln w="38100">
            <a:solidFill>
              <a:srgbClr val="4472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6" name="直接箭头连接符 65">
            <a:extLst>
              <a:ext uri="{FF2B5EF4-FFF2-40B4-BE49-F238E27FC236}">
                <a16:creationId xmlns:a16="http://schemas.microsoft.com/office/drawing/2014/main" id="{BBC32BA2-684A-4A11-9396-60CCC132B122}"/>
              </a:ext>
            </a:extLst>
          </p:cNvPr>
          <p:cNvCxnSpPr>
            <a:cxnSpLocks/>
            <a:endCxn id="65" idx="1"/>
          </p:cNvCxnSpPr>
          <p:nvPr/>
        </p:nvCxnSpPr>
        <p:spPr>
          <a:xfrm flipV="1">
            <a:off x="6576053" y="3844194"/>
            <a:ext cx="1084321" cy="355214"/>
          </a:xfrm>
          <a:prstGeom prst="straightConnector1">
            <a:avLst/>
          </a:prstGeom>
          <a:ln w="28575"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接箭头连接符 66">
            <a:extLst>
              <a:ext uri="{FF2B5EF4-FFF2-40B4-BE49-F238E27FC236}">
                <a16:creationId xmlns:a16="http://schemas.microsoft.com/office/drawing/2014/main" id="{E038D8AD-4D95-42A5-A0F9-7D796DE2F816}"/>
              </a:ext>
            </a:extLst>
          </p:cNvPr>
          <p:cNvCxnSpPr>
            <a:cxnSpLocks/>
            <a:endCxn id="65" idx="3"/>
          </p:cNvCxnSpPr>
          <p:nvPr/>
        </p:nvCxnSpPr>
        <p:spPr>
          <a:xfrm flipV="1">
            <a:off x="6635339" y="4057505"/>
            <a:ext cx="1025035" cy="1065685"/>
          </a:xfrm>
          <a:prstGeom prst="straightConnector1">
            <a:avLst/>
          </a:prstGeom>
          <a:ln w="28575"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圆角矩形标注 28">
            <a:extLst>
              <a:ext uri="{FF2B5EF4-FFF2-40B4-BE49-F238E27FC236}">
                <a16:creationId xmlns:a16="http://schemas.microsoft.com/office/drawing/2014/main" id="{19D38A5C-2BF0-4940-A1B2-0B15519D1688}"/>
              </a:ext>
            </a:extLst>
          </p:cNvPr>
          <p:cNvSpPr/>
          <p:nvPr/>
        </p:nvSpPr>
        <p:spPr>
          <a:xfrm>
            <a:off x="3513289" y="5320591"/>
            <a:ext cx="2177735" cy="277070"/>
          </a:xfrm>
          <a:prstGeom prst="wedgeRoundRectCallout">
            <a:avLst>
              <a:gd name="adj1" fmla="val 14980"/>
              <a:gd name="adj2" fmla="val -41067"/>
              <a:gd name="adj3" fmla="val 16667"/>
            </a:avLst>
          </a:prstGeom>
          <a:gradFill rotWithShape="1">
            <a:gsLst>
              <a:gs pos="0">
                <a:srgbClr val="F79646">
                  <a:tint val="50000"/>
                  <a:satMod val="300000"/>
                </a:srgbClr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7964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algn="ctr"/>
            <a:r>
              <a:rPr lang="zh-CN" altLang="en-US" sz="1600" b="1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芯片内部读出顺序</a:t>
            </a:r>
            <a:endParaRPr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69" name="圆角矩形标注 28">
            <a:extLst>
              <a:ext uri="{FF2B5EF4-FFF2-40B4-BE49-F238E27FC236}">
                <a16:creationId xmlns:a16="http://schemas.microsoft.com/office/drawing/2014/main" id="{1CD0F361-4C1F-446E-A0BA-8A0EA24B950A}"/>
              </a:ext>
            </a:extLst>
          </p:cNvPr>
          <p:cNvSpPr/>
          <p:nvPr/>
        </p:nvSpPr>
        <p:spPr>
          <a:xfrm>
            <a:off x="7625994" y="5648552"/>
            <a:ext cx="2177735" cy="277070"/>
          </a:xfrm>
          <a:prstGeom prst="wedgeRoundRectCallout">
            <a:avLst>
              <a:gd name="adj1" fmla="val 14980"/>
              <a:gd name="adj2" fmla="val -41067"/>
              <a:gd name="adj3" fmla="val 16667"/>
            </a:avLst>
          </a:prstGeom>
          <a:gradFill rotWithShape="1">
            <a:gsLst>
              <a:gs pos="0">
                <a:srgbClr val="F79646">
                  <a:tint val="50000"/>
                  <a:satMod val="300000"/>
                </a:srgbClr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7964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algn="ctr"/>
            <a:r>
              <a:rPr lang="zh-CN" altLang="en-US" sz="1600" b="1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模块内部读出顺序</a:t>
            </a:r>
            <a:endParaRPr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pSp>
        <p:nvGrpSpPr>
          <p:cNvPr id="70" name="组合 69">
            <a:extLst>
              <a:ext uri="{FF2B5EF4-FFF2-40B4-BE49-F238E27FC236}">
                <a16:creationId xmlns:a16="http://schemas.microsoft.com/office/drawing/2014/main" id="{1AC8FD51-FBF7-4870-98AF-B41D2768FD2A}"/>
              </a:ext>
            </a:extLst>
          </p:cNvPr>
          <p:cNvGrpSpPr/>
          <p:nvPr/>
        </p:nvGrpSpPr>
        <p:grpSpPr>
          <a:xfrm>
            <a:off x="7589844" y="4692489"/>
            <a:ext cx="2400300" cy="799667"/>
            <a:chOff x="4231822" y="3505200"/>
            <a:chExt cx="2400300" cy="799667"/>
          </a:xfrm>
        </p:grpSpPr>
        <p:pic>
          <p:nvPicPr>
            <p:cNvPr id="71" name="图形 70">
              <a:extLst>
                <a:ext uri="{FF2B5EF4-FFF2-40B4-BE49-F238E27FC236}">
                  <a16:creationId xmlns:a16="http://schemas.microsoft.com/office/drawing/2014/main" id="{6F4A0A59-80F5-49DA-AC64-2E4E44DD5E9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231822" y="3505200"/>
              <a:ext cx="2400300" cy="771525"/>
            </a:xfrm>
            <a:prstGeom prst="rect">
              <a:avLst/>
            </a:prstGeom>
          </p:spPr>
        </p:pic>
        <p:sp>
          <p:nvSpPr>
            <p:cNvPr id="72" name="箭头: 右 71">
              <a:extLst>
                <a:ext uri="{FF2B5EF4-FFF2-40B4-BE49-F238E27FC236}">
                  <a16:creationId xmlns:a16="http://schemas.microsoft.com/office/drawing/2014/main" id="{8C90C5FD-9F93-4D0E-940B-7D8B921002B3}"/>
                </a:ext>
              </a:extLst>
            </p:cNvPr>
            <p:cNvSpPr/>
            <p:nvPr/>
          </p:nvSpPr>
          <p:spPr>
            <a:xfrm rot="10800000">
              <a:off x="4416872" y="4100516"/>
              <a:ext cx="2027468" cy="204351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3" name="矩形 72">
              <a:extLst>
                <a:ext uri="{FF2B5EF4-FFF2-40B4-BE49-F238E27FC236}">
                  <a16:creationId xmlns:a16="http://schemas.microsoft.com/office/drawing/2014/main" id="{837BA736-3FAB-43E5-96D5-A6A44BBACB22}"/>
                </a:ext>
              </a:extLst>
            </p:cNvPr>
            <p:cNvSpPr/>
            <p:nvPr/>
          </p:nvSpPr>
          <p:spPr>
            <a:xfrm>
              <a:off x="6362697" y="3775113"/>
              <a:ext cx="81643" cy="47897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4" name="矩形 73">
              <a:extLst>
                <a:ext uri="{FF2B5EF4-FFF2-40B4-BE49-F238E27FC236}">
                  <a16:creationId xmlns:a16="http://schemas.microsoft.com/office/drawing/2014/main" id="{3AE4C2AE-EBBE-4D06-B8E5-EA682533454E}"/>
                </a:ext>
              </a:extLst>
            </p:cNvPr>
            <p:cNvSpPr/>
            <p:nvPr/>
          </p:nvSpPr>
          <p:spPr>
            <a:xfrm rot="16200000">
              <a:off x="5380869" y="2811427"/>
              <a:ext cx="100093" cy="202746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5" name="箭头: 下 74">
            <a:extLst>
              <a:ext uri="{FF2B5EF4-FFF2-40B4-BE49-F238E27FC236}">
                <a16:creationId xmlns:a16="http://schemas.microsoft.com/office/drawing/2014/main" id="{4C533BBD-8E4D-4D71-BE8D-A7F8599635F1}"/>
              </a:ext>
            </a:extLst>
          </p:cNvPr>
          <p:cNvSpPr/>
          <p:nvPr/>
        </p:nvSpPr>
        <p:spPr>
          <a:xfrm>
            <a:off x="7744691" y="4529209"/>
            <a:ext cx="206930" cy="435600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6" name="圆角矩形标注 28">
            <a:extLst>
              <a:ext uri="{FF2B5EF4-FFF2-40B4-BE49-F238E27FC236}">
                <a16:creationId xmlns:a16="http://schemas.microsoft.com/office/drawing/2014/main" id="{09F4D716-C129-487B-A442-6EF964673DF2}"/>
              </a:ext>
            </a:extLst>
          </p:cNvPr>
          <p:cNvSpPr/>
          <p:nvPr/>
        </p:nvSpPr>
        <p:spPr>
          <a:xfrm>
            <a:off x="9878149" y="4031953"/>
            <a:ext cx="844174" cy="277070"/>
          </a:xfrm>
          <a:prstGeom prst="wedgeRoundRectCallout">
            <a:avLst>
              <a:gd name="adj1" fmla="val 14980"/>
              <a:gd name="adj2" fmla="val -41067"/>
              <a:gd name="adj3" fmla="val 16667"/>
            </a:avLst>
          </a:prstGeom>
          <a:gradFill rotWithShape="1">
            <a:gsLst>
              <a:gs pos="0">
                <a:srgbClr val="F79646">
                  <a:tint val="50000"/>
                  <a:satMod val="300000"/>
                </a:srgbClr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7964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algn="ctr"/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低阈值</a:t>
            </a:r>
          </a:p>
        </p:txBody>
      </p:sp>
      <p:sp>
        <p:nvSpPr>
          <p:cNvPr id="77" name="圆角矩形标注 28">
            <a:extLst>
              <a:ext uri="{FF2B5EF4-FFF2-40B4-BE49-F238E27FC236}">
                <a16:creationId xmlns:a16="http://schemas.microsoft.com/office/drawing/2014/main" id="{25081D0B-BEB1-4403-93CB-48223877B223}"/>
              </a:ext>
            </a:extLst>
          </p:cNvPr>
          <p:cNvSpPr/>
          <p:nvPr/>
        </p:nvSpPr>
        <p:spPr>
          <a:xfrm>
            <a:off x="9870581" y="4940912"/>
            <a:ext cx="844174" cy="277070"/>
          </a:xfrm>
          <a:prstGeom prst="wedgeRoundRectCallout">
            <a:avLst>
              <a:gd name="adj1" fmla="val 14980"/>
              <a:gd name="adj2" fmla="val -41067"/>
              <a:gd name="adj3" fmla="val 16667"/>
            </a:avLst>
          </a:prstGeom>
          <a:gradFill rotWithShape="1">
            <a:gsLst>
              <a:gs pos="0">
                <a:srgbClr val="F79646">
                  <a:tint val="50000"/>
                  <a:satMod val="300000"/>
                </a:srgbClr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7964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algn="ctr"/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高阈值</a:t>
            </a:r>
          </a:p>
        </p:txBody>
      </p:sp>
      <p:sp>
        <p:nvSpPr>
          <p:cNvPr id="78" name="右大括号 77">
            <a:extLst>
              <a:ext uri="{FF2B5EF4-FFF2-40B4-BE49-F238E27FC236}">
                <a16:creationId xmlns:a16="http://schemas.microsoft.com/office/drawing/2014/main" id="{ABCEC7EC-4B58-4CAC-99B5-6FDFF554C236}"/>
              </a:ext>
            </a:extLst>
          </p:cNvPr>
          <p:cNvSpPr/>
          <p:nvPr/>
        </p:nvSpPr>
        <p:spPr>
          <a:xfrm rot="16200000">
            <a:off x="4204826" y="1965803"/>
            <a:ext cx="332014" cy="41323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圆角矩形标注 28">
            <a:extLst>
              <a:ext uri="{FF2B5EF4-FFF2-40B4-BE49-F238E27FC236}">
                <a16:creationId xmlns:a16="http://schemas.microsoft.com/office/drawing/2014/main" id="{E5416ECA-B83C-4C8B-B37B-6B176C5FFEE1}"/>
              </a:ext>
            </a:extLst>
          </p:cNvPr>
          <p:cNvSpPr/>
          <p:nvPr/>
        </p:nvSpPr>
        <p:spPr>
          <a:xfrm>
            <a:off x="3977328" y="3495917"/>
            <a:ext cx="844174" cy="277070"/>
          </a:xfrm>
          <a:prstGeom prst="wedgeRoundRectCallout">
            <a:avLst>
              <a:gd name="adj1" fmla="val 14980"/>
              <a:gd name="adj2" fmla="val -41067"/>
              <a:gd name="adj3" fmla="val 16667"/>
            </a:avLst>
          </a:prstGeom>
          <a:gradFill rotWithShape="1">
            <a:gsLst>
              <a:gs pos="0">
                <a:srgbClr val="F79646">
                  <a:tint val="50000"/>
                  <a:satMod val="300000"/>
                </a:srgbClr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7964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algn="ctr"/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96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列</a:t>
            </a:r>
          </a:p>
        </p:txBody>
      </p:sp>
      <p:sp>
        <p:nvSpPr>
          <p:cNvPr id="80" name="圆角矩形标注 28">
            <a:extLst>
              <a:ext uri="{FF2B5EF4-FFF2-40B4-BE49-F238E27FC236}">
                <a16:creationId xmlns:a16="http://schemas.microsoft.com/office/drawing/2014/main" id="{0DCEF1DA-C4EF-401B-A5E8-6F64D1BECB3F}"/>
              </a:ext>
            </a:extLst>
          </p:cNvPr>
          <p:cNvSpPr/>
          <p:nvPr/>
        </p:nvSpPr>
        <p:spPr>
          <a:xfrm>
            <a:off x="6040678" y="4521872"/>
            <a:ext cx="844174" cy="277070"/>
          </a:xfrm>
          <a:prstGeom prst="wedgeRoundRectCallout">
            <a:avLst>
              <a:gd name="adj1" fmla="val 14980"/>
              <a:gd name="adj2" fmla="val -41067"/>
              <a:gd name="adj3" fmla="val 16667"/>
            </a:avLst>
          </a:prstGeom>
          <a:gradFill rotWithShape="1">
            <a:gsLst>
              <a:gs pos="0">
                <a:srgbClr val="F79646">
                  <a:tint val="50000"/>
                  <a:satMod val="300000"/>
                </a:srgbClr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7964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algn="ctr"/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128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行</a:t>
            </a:r>
          </a:p>
        </p:txBody>
      </p:sp>
      <p:cxnSp>
        <p:nvCxnSpPr>
          <p:cNvPr id="81" name="直接箭头连接符 80">
            <a:extLst>
              <a:ext uri="{FF2B5EF4-FFF2-40B4-BE49-F238E27FC236}">
                <a16:creationId xmlns:a16="http://schemas.microsoft.com/office/drawing/2014/main" id="{AAD61633-188A-4113-A696-49D0BF61D42C}"/>
              </a:ext>
            </a:extLst>
          </p:cNvPr>
          <p:cNvCxnSpPr>
            <a:cxnSpLocks/>
          </p:cNvCxnSpPr>
          <p:nvPr/>
        </p:nvCxnSpPr>
        <p:spPr>
          <a:xfrm>
            <a:off x="958744" y="3565072"/>
            <a:ext cx="1219677" cy="727800"/>
          </a:xfrm>
          <a:prstGeom prst="straightConnector1">
            <a:avLst/>
          </a:prstGeom>
          <a:ln w="28575"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接箭头连接符 81">
            <a:extLst>
              <a:ext uri="{FF2B5EF4-FFF2-40B4-BE49-F238E27FC236}">
                <a16:creationId xmlns:a16="http://schemas.microsoft.com/office/drawing/2014/main" id="{45ADF2B7-DA51-48AC-941A-C49FD89BD16B}"/>
              </a:ext>
            </a:extLst>
          </p:cNvPr>
          <p:cNvCxnSpPr>
            <a:cxnSpLocks/>
          </p:cNvCxnSpPr>
          <p:nvPr/>
        </p:nvCxnSpPr>
        <p:spPr>
          <a:xfrm flipV="1">
            <a:off x="996844" y="4957957"/>
            <a:ext cx="1224666" cy="1349336"/>
          </a:xfrm>
          <a:prstGeom prst="straightConnector1">
            <a:avLst/>
          </a:prstGeom>
          <a:ln w="28575"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矩形 82">
            <a:extLst>
              <a:ext uri="{FF2B5EF4-FFF2-40B4-BE49-F238E27FC236}">
                <a16:creationId xmlns:a16="http://schemas.microsoft.com/office/drawing/2014/main" id="{F9FA039B-2DFA-4146-A4D7-9EF3FDB5F55E}"/>
              </a:ext>
            </a:extLst>
          </p:cNvPr>
          <p:cNvSpPr/>
          <p:nvPr/>
        </p:nvSpPr>
        <p:spPr>
          <a:xfrm>
            <a:off x="820314" y="3571925"/>
            <a:ext cx="167726" cy="27857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4" name="矩形 83">
            <a:extLst>
              <a:ext uri="{FF2B5EF4-FFF2-40B4-BE49-F238E27FC236}">
                <a16:creationId xmlns:a16="http://schemas.microsoft.com/office/drawing/2014/main" id="{964E426C-CF58-4057-BB1B-76EDAA9E8A31}"/>
              </a:ext>
            </a:extLst>
          </p:cNvPr>
          <p:cNvSpPr/>
          <p:nvPr/>
        </p:nvSpPr>
        <p:spPr>
          <a:xfrm>
            <a:off x="608040" y="3565072"/>
            <a:ext cx="179691" cy="6641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5" name="矩形 84">
            <a:extLst>
              <a:ext uri="{FF2B5EF4-FFF2-40B4-BE49-F238E27FC236}">
                <a16:creationId xmlns:a16="http://schemas.microsoft.com/office/drawing/2014/main" id="{1F394115-CDC6-4A12-A683-FBE9A2E3EF1F}"/>
              </a:ext>
            </a:extLst>
          </p:cNvPr>
          <p:cNvSpPr/>
          <p:nvPr/>
        </p:nvSpPr>
        <p:spPr>
          <a:xfrm>
            <a:off x="612826" y="4267605"/>
            <a:ext cx="179691" cy="6641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6" name="矩形 85">
            <a:extLst>
              <a:ext uri="{FF2B5EF4-FFF2-40B4-BE49-F238E27FC236}">
                <a16:creationId xmlns:a16="http://schemas.microsoft.com/office/drawing/2014/main" id="{E596A27E-8390-42C2-8387-AC962D0C6474}"/>
              </a:ext>
            </a:extLst>
          </p:cNvPr>
          <p:cNvSpPr/>
          <p:nvPr/>
        </p:nvSpPr>
        <p:spPr>
          <a:xfrm>
            <a:off x="612826" y="4977163"/>
            <a:ext cx="179691" cy="6641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7" name="矩形 86">
            <a:extLst>
              <a:ext uri="{FF2B5EF4-FFF2-40B4-BE49-F238E27FC236}">
                <a16:creationId xmlns:a16="http://schemas.microsoft.com/office/drawing/2014/main" id="{DE20CBA2-C0BF-4564-A0C6-806AEB1C9E7F}"/>
              </a:ext>
            </a:extLst>
          </p:cNvPr>
          <p:cNvSpPr/>
          <p:nvPr/>
        </p:nvSpPr>
        <p:spPr>
          <a:xfrm>
            <a:off x="611546" y="5686721"/>
            <a:ext cx="179691" cy="6641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9" name="圆角矩形标注 28">
            <a:extLst>
              <a:ext uri="{FF2B5EF4-FFF2-40B4-BE49-F238E27FC236}">
                <a16:creationId xmlns:a16="http://schemas.microsoft.com/office/drawing/2014/main" id="{EEC2DF36-FBFF-46A2-9C8C-8D1E020F8EBF}"/>
              </a:ext>
            </a:extLst>
          </p:cNvPr>
          <p:cNvSpPr/>
          <p:nvPr/>
        </p:nvSpPr>
        <p:spPr>
          <a:xfrm>
            <a:off x="425231" y="3009005"/>
            <a:ext cx="957891" cy="277070"/>
          </a:xfrm>
          <a:prstGeom prst="wedgeRoundRectCallout">
            <a:avLst>
              <a:gd name="adj1" fmla="val 14980"/>
              <a:gd name="adj2" fmla="val -41067"/>
              <a:gd name="adj3" fmla="val 16667"/>
            </a:avLst>
          </a:prstGeom>
          <a:gradFill rotWithShape="1">
            <a:gsLst>
              <a:gs pos="0">
                <a:srgbClr val="F79646">
                  <a:tint val="50000"/>
                  <a:satMod val="300000"/>
                </a:srgbClr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7964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algn="ctr"/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512 bit</a:t>
            </a:r>
            <a:endParaRPr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91" name="直接箭头连接符 90">
            <a:extLst>
              <a:ext uri="{FF2B5EF4-FFF2-40B4-BE49-F238E27FC236}">
                <a16:creationId xmlns:a16="http://schemas.microsoft.com/office/drawing/2014/main" id="{93644970-9BC2-4941-90E0-96222A9170C8}"/>
              </a:ext>
            </a:extLst>
          </p:cNvPr>
          <p:cNvCxnSpPr>
            <a:cxnSpLocks/>
            <a:stCxn id="84" idx="0"/>
            <a:endCxn id="89" idx="2"/>
          </p:cNvCxnSpPr>
          <p:nvPr/>
        </p:nvCxnSpPr>
        <p:spPr>
          <a:xfrm flipV="1">
            <a:off x="697886" y="3286075"/>
            <a:ext cx="206291" cy="278997"/>
          </a:xfrm>
          <a:prstGeom prst="straightConnector1">
            <a:avLst/>
          </a:prstGeom>
          <a:ln w="12700">
            <a:headEnd type="triangle" w="lg" len="lg"/>
            <a:tailEnd type="non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aphicFrame>
        <p:nvGraphicFramePr>
          <p:cNvPr id="42" name="表格 41">
            <a:extLst>
              <a:ext uri="{FF2B5EF4-FFF2-40B4-BE49-F238E27FC236}">
                <a16:creationId xmlns:a16="http://schemas.microsoft.com/office/drawing/2014/main" id="{BF0A3D4B-AD11-4A04-8BE7-A2C47BC549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4086827"/>
              </p:ext>
            </p:extLst>
          </p:nvPr>
        </p:nvGraphicFramePr>
        <p:xfrm>
          <a:off x="7458983" y="2051784"/>
          <a:ext cx="3813224" cy="1508590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840421">
                  <a:extLst>
                    <a:ext uri="{9D8B030D-6E8A-4147-A177-3AD203B41FA5}">
                      <a16:colId xmlns:a16="http://schemas.microsoft.com/office/drawing/2014/main" val="2859676308"/>
                    </a:ext>
                  </a:extLst>
                </a:gridCol>
                <a:gridCol w="1160936">
                  <a:extLst>
                    <a:ext uri="{9D8B030D-6E8A-4147-A177-3AD203B41FA5}">
                      <a16:colId xmlns:a16="http://schemas.microsoft.com/office/drawing/2014/main" val="2193464109"/>
                    </a:ext>
                  </a:extLst>
                </a:gridCol>
                <a:gridCol w="982134">
                  <a:extLst>
                    <a:ext uri="{9D8B030D-6E8A-4147-A177-3AD203B41FA5}">
                      <a16:colId xmlns:a16="http://schemas.microsoft.com/office/drawing/2014/main" val="1840337812"/>
                    </a:ext>
                  </a:extLst>
                </a:gridCol>
                <a:gridCol w="829733">
                  <a:extLst>
                    <a:ext uri="{9D8B030D-6E8A-4147-A177-3AD203B41FA5}">
                      <a16:colId xmlns:a16="http://schemas.microsoft.com/office/drawing/2014/main" val="281830696"/>
                    </a:ext>
                  </a:extLst>
                </a:gridCol>
              </a:tblGrid>
              <a:tr h="301718">
                <a:tc>
                  <a:txBody>
                    <a:bodyPr/>
                    <a:lstStyle/>
                    <a:p>
                      <a:pPr fontAlgn="base"/>
                      <a:r>
                        <a:rPr lang="zh-CN" alt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资源</a:t>
                      </a:r>
                      <a:endParaRPr lang="en-US" altLang="zh-CN" sz="1200" b="1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设计占用</a:t>
                      </a:r>
                      <a:endParaRPr lang="en-US" altLang="zh-CN" sz="1200" b="1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U200</a:t>
                      </a:r>
                      <a:r>
                        <a:rPr lang="zh-CN" alt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总量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zh-CN" alt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占用比例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842407"/>
                  </a:ext>
                </a:extLst>
              </a:tr>
              <a:tr h="301718"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BRAM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37,386kb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62,496kb</a:t>
                      </a:r>
                      <a:endParaRPr lang="zh-CN" altLang="en-US" sz="1200" b="1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52%</a:t>
                      </a:r>
                      <a:endParaRPr lang="zh-CN" altLang="en-US" sz="1200" b="1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8256955"/>
                  </a:ext>
                </a:extLst>
              </a:tr>
              <a:tr h="301718"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Register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32,509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2,364,</a:t>
                      </a:r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1.5%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93413"/>
                  </a:ext>
                </a:extLst>
              </a:tr>
              <a:tr h="301718"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LUT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97,173</a:t>
                      </a:r>
                      <a:endParaRPr lang="zh-CN" altLang="en-US" sz="1200" b="1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 latinLnBrk="1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1182,000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 latinLnBrk="1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6.9%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4028578"/>
                  </a:ext>
                </a:extLst>
              </a:tr>
              <a:tr h="301718"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URAM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960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0%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51316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10659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5E8161F3-539E-4CA3-9461-54F259158C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272" y="29744"/>
            <a:ext cx="900762" cy="638723"/>
          </a:xfrm>
          <a:prstGeom prst="rect">
            <a:avLst/>
          </a:prstGeom>
        </p:spPr>
      </p:pic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25FF63B9-BAC0-4DCD-ADE3-4D0B8F41DEDB}"/>
              </a:ext>
            </a:extLst>
          </p:cNvPr>
          <p:cNvCxnSpPr/>
          <p:nvPr/>
        </p:nvCxnSpPr>
        <p:spPr>
          <a:xfrm>
            <a:off x="0" y="737656"/>
            <a:ext cx="1809404" cy="0"/>
          </a:xfrm>
          <a:prstGeom prst="line">
            <a:avLst/>
          </a:prstGeom>
          <a:ln w="635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1E04D5DC-E7A3-46B3-B989-68A69E0B7C99}"/>
              </a:ext>
            </a:extLst>
          </p:cNvPr>
          <p:cNvCxnSpPr>
            <a:cxnSpLocks/>
          </p:cNvCxnSpPr>
          <p:nvPr/>
        </p:nvCxnSpPr>
        <p:spPr>
          <a:xfrm>
            <a:off x="1859280" y="737656"/>
            <a:ext cx="10332720" cy="0"/>
          </a:xfrm>
          <a:prstGeom prst="line">
            <a:avLst/>
          </a:prstGeom>
          <a:ln w="63500">
            <a:solidFill>
              <a:srgbClr val="B644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1">
            <a:extLst>
              <a:ext uri="{FF2B5EF4-FFF2-40B4-BE49-F238E27FC236}">
                <a16:creationId xmlns:a16="http://schemas.microsoft.com/office/drawing/2014/main" id="{F487F54C-A1CB-441E-9630-C2DACE8241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24" name="标题 1">
            <a:extLst>
              <a:ext uri="{FF2B5EF4-FFF2-40B4-BE49-F238E27FC236}">
                <a16:creationId xmlns:a16="http://schemas.microsoft.com/office/drawing/2014/main" id="{99072E8A-71A3-4897-8F47-DD2790E35DC5}"/>
              </a:ext>
            </a:extLst>
          </p:cNvPr>
          <p:cNvSpPr txBox="1">
            <a:spLocks/>
          </p:cNvSpPr>
          <p:nvPr/>
        </p:nvSpPr>
        <p:spPr>
          <a:xfrm>
            <a:off x="1859279" y="60702"/>
            <a:ext cx="5020491" cy="58477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9pPr>
          </a:lstStyle>
          <a:p>
            <a:pPr algn="l" eaLnBrk="1" hangingPunct="1">
              <a:defRPr/>
            </a:pPr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Backup – </a:t>
            </a: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加速卡资源</a:t>
            </a:r>
          </a:p>
        </p:txBody>
      </p:sp>
      <p:sp>
        <p:nvSpPr>
          <p:cNvPr id="28" name="内容占位符 1">
            <a:extLst>
              <a:ext uri="{FF2B5EF4-FFF2-40B4-BE49-F238E27FC236}">
                <a16:creationId xmlns:a16="http://schemas.microsoft.com/office/drawing/2014/main" id="{AFBD1EE4-1F36-4AF6-8D55-84BD5CB7BB86}"/>
              </a:ext>
            </a:extLst>
          </p:cNvPr>
          <p:cNvSpPr txBox="1">
            <a:spLocks/>
          </p:cNvSpPr>
          <p:nvPr/>
        </p:nvSpPr>
        <p:spPr>
          <a:xfrm>
            <a:off x="335141" y="761652"/>
            <a:ext cx="8839339" cy="6444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base">
              <a:lnSpc>
                <a:spcPct val="160000"/>
              </a:lnSpc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SzPct val="70000"/>
              <a:defRPr/>
            </a:pPr>
            <a:endParaRPr kumimoji="0" lang="en-US" altLang="zh-CN" b="1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7A8BC2C1-D526-4A82-A43C-F11EDE4F7E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141" y="1260574"/>
            <a:ext cx="5922961" cy="3232226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16058843-A32F-4714-9983-3D5C4D5571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3884" y="1161198"/>
            <a:ext cx="5728116" cy="3846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42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5E8161F3-539E-4CA3-9461-54F259158C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272" y="29744"/>
            <a:ext cx="900762" cy="638723"/>
          </a:xfrm>
          <a:prstGeom prst="rect">
            <a:avLst/>
          </a:prstGeom>
        </p:spPr>
      </p:pic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25FF63B9-BAC0-4DCD-ADE3-4D0B8F41DEDB}"/>
              </a:ext>
            </a:extLst>
          </p:cNvPr>
          <p:cNvCxnSpPr/>
          <p:nvPr/>
        </p:nvCxnSpPr>
        <p:spPr>
          <a:xfrm>
            <a:off x="0" y="737656"/>
            <a:ext cx="1809404" cy="0"/>
          </a:xfrm>
          <a:prstGeom prst="line">
            <a:avLst/>
          </a:prstGeom>
          <a:ln w="635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1E04D5DC-E7A3-46B3-B989-68A69E0B7C99}"/>
              </a:ext>
            </a:extLst>
          </p:cNvPr>
          <p:cNvCxnSpPr>
            <a:cxnSpLocks/>
          </p:cNvCxnSpPr>
          <p:nvPr/>
        </p:nvCxnSpPr>
        <p:spPr>
          <a:xfrm>
            <a:off x="1859280" y="737656"/>
            <a:ext cx="10332720" cy="0"/>
          </a:xfrm>
          <a:prstGeom prst="line">
            <a:avLst/>
          </a:prstGeom>
          <a:ln w="63500">
            <a:solidFill>
              <a:srgbClr val="B644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1">
            <a:extLst>
              <a:ext uri="{FF2B5EF4-FFF2-40B4-BE49-F238E27FC236}">
                <a16:creationId xmlns:a16="http://schemas.microsoft.com/office/drawing/2014/main" id="{F487F54C-A1CB-441E-9630-C2DACE8241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3" name="内容占位符 5">
            <a:extLst>
              <a:ext uri="{FF2B5EF4-FFF2-40B4-BE49-F238E27FC236}">
                <a16:creationId xmlns:a16="http://schemas.microsoft.com/office/drawing/2014/main" id="{E39C9BE7-593E-4E56-AA14-37E0F6A0397A}"/>
              </a:ext>
            </a:extLst>
          </p:cNvPr>
          <p:cNvSpPr txBox="1">
            <a:spLocks/>
          </p:cNvSpPr>
          <p:nvPr/>
        </p:nvSpPr>
        <p:spPr bwMode="auto">
          <a:xfrm>
            <a:off x="343417" y="819657"/>
            <a:ext cx="11608364" cy="5662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19113" indent="-260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rgbClr val="000000"/>
                </a:solidFill>
                <a:latin typeface="+mn-lt"/>
                <a:ea typeface="+mn-ea"/>
              </a:defRPr>
            </a:lvl2pPr>
            <a:lvl3pPr marL="739775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1700">
                <a:solidFill>
                  <a:srgbClr val="000000"/>
                </a:solidFill>
                <a:latin typeface="+mn-lt"/>
                <a:ea typeface="+mn-ea"/>
              </a:defRPr>
            </a:lvl3pPr>
            <a:lvl4pPr marL="960438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4pPr>
            <a:lvl5pPr marL="1198563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5pPr>
            <a:lvl6pPr marL="15418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18847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2276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5705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Char char="u"/>
              <a:defRPr/>
            </a:pPr>
            <a:r>
              <a:rPr lang="zh-CN" altLang="en-US" sz="28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研究背景与需求分析</a:t>
            </a:r>
            <a:endParaRPr lang="en-US" altLang="zh-CN" sz="2800" b="1" kern="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Char char="u"/>
              <a:defRPr/>
            </a:pPr>
            <a:r>
              <a:rPr lang="en-US" altLang="zh-CN" sz="28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FPGA </a:t>
            </a:r>
            <a:r>
              <a:rPr lang="zh-CN" altLang="en-US" sz="25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异构加速研究</a:t>
            </a:r>
            <a:endParaRPr lang="en-US" altLang="zh-CN" sz="2500" b="1" kern="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lvl="1" eaLnBrk="1" hangingPunct="1">
              <a:lnSpc>
                <a:spcPct val="150000"/>
              </a:lnSpc>
              <a:buFont typeface="Wingdings" panose="05000000000000000000" pitchFamily="2" charset="2"/>
              <a:buChar char="u"/>
              <a:defRPr/>
            </a:pPr>
            <a:r>
              <a:rPr lang="en-US" altLang="zh-CN" sz="2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FPGA </a:t>
            </a:r>
            <a:r>
              <a:rPr lang="zh-CN" altLang="en-US" sz="2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数据读出研究</a:t>
            </a:r>
            <a:endParaRPr lang="en-US" altLang="zh-CN" sz="2400" b="1" kern="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lvl="1" eaLnBrk="1" hangingPunct="1">
              <a:lnSpc>
                <a:spcPct val="150000"/>
              </a:lnSpc>
              <a:buFont typeface="Wingdings" panose="05000000000000000000" pitchFamily="2" charset="2"/>
              <a:buChar char="u"/>
              <a:defRPr/>
            </a:pPr>
            <a:r>
              <a:rPr lang="en-US" altLang="zh-CN" sz="2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FPGA </a:t>
            </a:r>
            <a:r>
              <a:rPr lang="zh-CN" altLang="en-US" sz="2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处理算法设计实现</a:t>
            </a:r>
            <a:endParaRPr lang="en-US" altLang="zh-CN" sz="2400" b="1" kern="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Char char="u"/>
              <a:defRPr/>
            </a:pPr>
            <a:r>
              <a:rPr lang="zh-CN" altLang="en-US" sz="28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工作总结与下一阶段计划</a:t>
            </a:r>
            <a:endParaRPr lang="en-US" altLang="zh-CN" sz="2800" b="1" kern="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5" name="标题 1">
            <a:extLst>
              <a:ext uri="{FF2B5EF4-FFF2-40B4-BE49-F238E27FC236}">
                <a16:creationId xmlns:a16="http://schemas.microsoft.com/office/drawing/2014/main" id="{F18807A8-61AB-4EA1-A5D6-C438D8B992B8}"/>
              </a:ext>
            </a:extLst>
          </p:cNvPr>
          <p:cNvSpPr txBox="1">
            <a:spLocks/>
          </p:cNvSpPr>
          <p:nvPr/>
        </p:nvSpPr>
        <p:spPr>
          <a:xfrm>
            <a:off x="2721012" y="29744"/>
            <a:ext cx="7055574" cy="72072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9pPr>
          </a:lstStyle>
          <a:p>
            <a:pPr eaLnBrk="1" hangingPunct="1">
              <a:defRPr/>
            </a:pPr>
            <a:r>
              <a:rPr lang="zh-CN" altLang="en-US" sz="36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目     录</a:t>
            </a:r>
          </a:p>
        </p:txBody>
      </p:sp>
    </p:spTree>
    <p:extLst>
      <p:ext uri="{BB962C8B-B14F-4D97-AF65-F5344CB8AC3E}">
        <p14:creationId xmlns:p14="http://schemas.microsoft.com/office/powerpoint/2010/main" val="29420591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内容占位符 2">
            <a:extLst>
              <a:ext uri="{FF2B5EF4-FFF2-40B4-BE49-F238E27FC236}">
                <a16:creationId xmlns:a16="http://schemas.microsoft.com/office/drawing/2014/main" id="{69BF552B-8ECD-4379-A53A-85B03D3BF3DC}"/>
              </a:ext>
            </a:extLst>
          </p:cNvPr>
          <p:cNvSpPr txBox="1">
            <a:spLocks/>
          </p:cNvSpPr>
          <p:nvPr/>
        </p:nvSpPr>
        <p:spPr bwMode="auto">
          <a:xfrm>
            <a:off x="353272" y="1392236"/>
            <a:ext cx="11521719" cy="509989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19113" indent="-260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rgbClr val="000000"/>
                </a:solidFill>
                <a:latin typeface="+mn-lt"/>
                <a:ea typeface="+mn-ea"/>
              </a:defRPr>
            </a:lvl2pPr>
            <a:lvl3pPr marL="739775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1700">
                <a:solidFill>
                  <a:srgbClr val="000000"/>
                </a:solidFill>
                <a:latin typeface="+mn-lt"/>
                <a:ea typeface="+mn-ea"/>
              </a:defRPr>
            </a:lvl3pPr>
            <a:lvl4pPr marL="960438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4pPr>
            <a:lvl5pPr marL="1198563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5pPr>
            <a:lvl6pPr marL="15418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18847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2276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5705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现状：纯 </a:t>
            </a:r>
            <a:r>
              <a:rPr lang="en-US" altLang="zh-CN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CPU </a:t>
            </a:r>
            <a:r>
              <a: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集群方案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Calibri" panose="020F0502020204030204" pitchFamily="34" charset="0"/>
              </a:rPr>
              <a:t>成本较高、</a:t>
            </a:r>
            <a:r>
              <a: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迁移部署困难</a:t>
            </a:r>
            <a:endParaRPr lang="en-US" altLang="zh-CN" sz="20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课题目标：通过</a:t>
            </a:r>
            <a:r>
              <a:rPr lang="zh-CN" altLang="en-US" sz="20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异构架构</a:t>
            </a:r>
            <a:r>
              <a: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提升 </a:t>
            </a:r>
            <a:r>
              <a:rPr lang="en-US" altLang="zh-CN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DAQ </a:t>
            </a:r>
            <a:r>
              <a: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处理能力</a:t>
            </a:r>
            <a:endParaRPr lang="en-US" altLang="zh-CN" sz="20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5E8161F3-539E-4CA3-9461-54F259158C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272" y="29744"/>
            <a:ext cx="900762" cy="638723"/>
          </a:xfrm>
          <a:prstGeom prst="rect">
            <a:avLst/>
          </a:prstGeom>
        </p:spPr>
      </p:pic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25FF63B9-BAC0-4DCD-ADE3-4D0B8F41DEDB}"/>
              </a:ext>
            </a:extLst>
          </p:cNvPr>
          <p:cNvCxnSpPr/>
          <p:nvPr/>
        </p:nvCxnSpPr>
        <p:spPr>
          <a:xfrm>
            <a:off x="0" y="737656"/>
            <a:ext cx="1809404" cy="0"/>
          </a:xfrm>
          <a:prstGeom prst="line">
            <a:avLst/>
          </a:prstGeom>
          <a:ln w="635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1E04D5DC-E7A3-46B3-B989-68A69E0B7C99}"/>
              </a:ext>
            </a:extLst>
          </p:cNvPr>
          <p:cNvCxnSpPr>
            <a:cxnSpLocks/>
          </p:cNvCxnSpPr>
          <p:nvPr/>
        </p:nvCxnSpPr>
        <p:spPr>
          <a:xfrm>
            <a:off x="1859280" y="737656"/>
            <a:ext cx="10332720" cy="0"/>
          </a:xfrm>
          <a:prstGeom prst="line">
            <a:avLst/>
          </a:prstGeom>
          <a:ln w="63500">
            <a:solidFill>
              <a:srgbClr val="B644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1">
            <a:extLst>
              <a:ext uri="{FF2B5EF4-FFF2-40B4-BE49-F238E27FC236}">
                <a16:creationId xmlns:a16="http://schemas.microsoft.com/office/drawing/2014/main" id="{F487F54C-A1CB-441E-9630-C2DACE8241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24" name="标题 1">
            <a:extLst>
              <a:ext uri="{FF2B5EF4-FFF2-40B4-BE49-F238E27FC236}">
                <a16:creationId xmlns:a16="http://schemas.microsoft.com/office/drawing/2014/main" id="{99072E8A-71A3-4897-8F47-DD2790E35DC5}"/>
              </a:ext>
            </a:extLst>
          </p:cNvPr>
          <p:cNvSpPr txBox="1">
            <a:spLocks/>
          </p:cNvSpPr>
          <p:nvPr/>
        </p:nvSpPr>
        <p:spPr>
          <a:xfrm>
            <a:off x="1859279" y="60702"/>
            <a:ext cx="5020491" cy="58477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9pPr>
          </a:lstStyle>
          <a:p>
            <a:pPr algn="l" eaLnBrk="1" hangingPunct="1">
              <a:defRPr/>
            </a:pP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研究背景</a:t>
            </a:r>
          </a:p>
        </p:txBody>
      </p:sp>
      <p:sp>
        <p:nvSpPr>
          <p:cNvPr id="28" name="内容占位符 1">
            <a:extLst>
              <a:ext uri="{FF2B5EF4-FFF2-40B4-BE49-F238E27FC236}">
                <a16:creationId xmlns:a16="http://schemas.microsoft.com/office/drawing/2014/main" id="{AFBD1EE4-1F36-4AF6-8D55-84BD5CB7BB86}"/>
              </a:ext>
            </a:extLst>
          </p:cNvPr>
          <p:cNvSpPr txBox="1">
            <a:spLocks/>
          </p:cNvSpPr>
          <p:nvPr/>
        </p:nvSpPr>
        <p:spPr>
          <a:xfrm>
            <a:off x="335141" y="761652"/>
            <a:ext cx="8839339" cy="6444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base">
              <a:lnSpc>
                <a:spcPct val="160000"/>
              </a:lnSpc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SzPct val="70000"/>
              <a:defRPr/>
            </a:pPr>
            <a:r>
              <a:rPr lang="zh-CN" altLang="en-US" b="1" kern="0" dirty="0">
                <a:solidFill>
                  <a:srgbClr val="1F497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近年来像素探测器带宽增长迅速，给 </a:t>
            </a:r>
            <a:r>
              <a:rPr lang="en-US" altLang="zh-CN" b="1" kern="0" dirty="0">
                <a:solidFill>
                  <a:srgbClr val="1F497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DAQ </a:t>
            </a:r>
            <a:r>
              <a:rPr lang="zh-CN" altLang="en-US" b="1" kern="0" dirty="0">
                <a:solidFill>
                  <a:srgbClr val="1F497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带来巨大挑战</a:t>
            </a:r>
            <a:endParaRPr kumimoji="0" lang="en-US" altLang="zh-CN" b="1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7" name="图形 6">
            <a:extLst>
              <a:ext uri="{FF2B5EF4-FFF2-40B4-BE49-F238E27FC236}">
                <a16:creationId xmlns:a16="http://schemas.microsoft.com/office/drawing/2014/main" id="{7553A1F6-E432-44F0-8B21-A2D969339C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2042" y="2403282"/>
            <a:ext cx="6112609" cy="2335507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9954F8C5-F58A-4C1D-A276-CF46AC27EAAA}"/>
              </a:ext>
            </a:extLst>
          </p:cNvPr>
          <p:cNvSpPr/>
          <p:nvPr/>
        </p:nvSpPr>
        <p:spPr>
          <a:xfrm>
            <a:off x="7336281" y="6120344"/>
            <a:ext cx="4185240" cy="425120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just"/>
            <a:r>
              <a:rPr lang="zh-CN" altLang="en-US" sz="20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本季度工作围绕 </a:t>
            </a:r>
            <a:r>
              <a:rPr lang="en-US" altLang="zh-CN" sz="20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FPGA </a:t>
            </a:r>
            <a:r>
              <a:rPr lang="zh-CN" altLang="en-US" sz="20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加速卡展开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9A33C8B9-0353-4639-B281-3E2A583A503D}"/>
              </a:ext>
            </a:extLst>
          </p:cNvPr>
          <p:cNvSpPr/>
          <p:nvPr/>
        </p:nvSpPr>
        <p:spPr>
          <a:xfrm>
            <a:off x="8032085" y="3979054"/>
            <a:ext cx="3093396" cy="20444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FPGA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加速卡潜在应用场景：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数据聚合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数据排序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数据压缩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实时算法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触发判选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…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13" name="图表 12">
            <a:extLst>
              <a:ext uri="{FF2B5EF4-FFF2-40B4-BE49-F238E27FC236}">
                <a16:creationId xmlns:a16="http://schemas.microsoft.com/office/drawing/2014/main" id="{ED73288B-ECDD-40A1-AF12-CADE01D04EA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3182775"/>
              </p:ext>
            </p:extLst>
          </p:nvPr>
        </p:nvGraphicFramePr>
        <p:xfrm>
          <a:off x="7000944" y="1398874"/>
          <a:ext cx="4855915" cy="2605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5" name="圆角矩形标注 28">
            <a:extLst>
              <a:ext uri="{FF2B5EF4-FFF2-40B4-BE49-F238E27FC236}">
                <a16:creationId xmlns:a16="http://schemas.microsoft.com/office/drawing/2014/main" id="{DD0B53EC-FFF3-4810-B76D-3DF65334B9CE}"/>
              </a:ext>
            </a:extLst>
          </p:cNvPr>
          <p:cNvSpPr/>
          <p:nvPr/>
        </p:nvSpPr>
        <p:spPr>
          <a:xfrm>
            <a:off x="7834408" y="2262614"/>
            <a:ext cx="2557820" cy="302615"/>
          </a:xfrm>
          <a:prstGeom prst="wedgeRoundRectCallout">
            <a:avLst>
              <a:gd name="adj1" fmla="val 14980"/>
              <a:gd name="adj2" fmla="val -41067"/>
              <a:gd name="adj3" fmla="val 16667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像素探测器带宽发展趋势</a:t>
            </a:r>
          </a:p>
        </p:txBody>
      </p:sp>
      <p:sp>
        <p:nvSpPr>
          <p:cNvPr id="16" name="圆角矩形标注 28">
            <a:extLst>
              <a:ext uri="{FF2B5EF4-FFF2-40B4-BE49-F238E27FC236}">
                <a16:creationId xmlns:a16="http://schemas.microsoft.com/office/drawing/2014/main" id="{592F2BC5-7A06-48EE-8FB4-84B0EAC1BAD4}"/>
              </a:ext>
            </a:extLst>
          </p:cNvPr>
          <p:cNvSpPr/>
          <p:nvPr/>
        </p:nvSpPr>
        <p:spPr>
          <a:xfrm>
            <a:off x="566261" y="3767619"/>
            <a:ext cx="1793620" cy="329086"/>
          </a:xfrm>
          <a:prstGeom prst="wedgeRoundRectCallout">
            <a:avLst>
              <a:gd name="adj1" fmla="val 14980"/>
              <a:gd name="adj2" fmla="val -41067"/>
              <a:gd name="adj3" fmla="val 16667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异构架构设计</a:t>
            </a:r>
          </a:p>
        </p:txBody>
      </p:sp>
      <p:graphicFrame>
        <p:nvGraphicFramePr>
          <p:cNvPr id="17" name="表格 16">
            <a:extLst>
              <a:ext uri="{FF2B5EF4-FFF2-40B4-BE49-F238E27FC236}">
                <a16:creationId xmlns:a16="http://schemas.microsoft.com/office/drawing/2014/main" id="{EF151C68-F79C-4D43-9659-72A4ABFA57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4736860"/>
              </p:ext>
            </p:extLst>
          </p:nvPr>
        </p:nvGraphicFramePr>
        <p:xfrm>
          <a:off x="479779" y="4808169"/>
          <a:ext cx="6254872" cy="1408660"/>
        </p:xfrm>
        <a:graphic>
          <a:graphicData uri="http://schemas.openxmlformats.org/drawingml/2006/table">
            <a:tbl>
              <a:tblPr>
                <a:gradFill rotWithShape="1">
                  <a:gsLst>
                    <a:gs pos="0">
                      <a:srgbClr val="9BBB59">
                        <a:tint val="50000"/>
                        <a:satMod val="300000"/>
                      </a:srgbClr>
                    </a:gs>
                    <a:gs pos="35000">
                      <a:srgbClr val="9BBB59">
                        <a:tint val="37000"/>
                        <a:satMod val="300000"/>
                      </a:srgbClr>
                    </a:gs>
                    <a:gs pos="100000">
                      <a:srgbClr val="9BBB59">
                        <a:tint val="15000"/>
                        <a:satMod val="350000"/>
                      </a:srgbClr>
                    </a:gs>
                  </a:gsLst>
                  <a:lin ang="16200000" scaled="1"/>
                </a:gradFill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a:tblPr>
              <a:tblGrid>
                <a:gridCol w="1088360">
                  <a:extLst>
                    <a:ext uri="{9D8B030D-6E8A-4147-A177-3AD203B41FA5}">
                      <a16:colId xmlns:a16="http://schemas.microsoft.com/office/drawing/2014/main" val="1777708541"/>
                    </a:ext>
                  </a:extLst>
                </a:gridCol>
                <a:gridCol w="2234340">
                  <a:extLst>
                    <a:ext uri="{9D8B030D-6E8A-4147-A177-3AD203B41FA5}">
                      <a16:colId xmlns:a16="http://schemas.microsoft.com/office/drawing/2014/main" val="2984150663"/>
                    </a:ext>
                  </a:extLst>
                </a:gridCol>
                <a:gridCol w="2932172">
                  <a:extLst>
                    <a:ext uri="{9D8B030D-6E8A-4147-A177-3AD203B41FA5}">
                      <a16:colId xmlns:a16="http://schemas.microsoft.com/office/drawing/2014/main" val="2899153580"/>
                    </a:ext>
                  </a:extLst>
                </a:gridCol>
              </a:tblGrid>
              <a:tr h="317433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异构单元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优势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任务分工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3618863"/>
                  </a:ext>
                </a:extLst>
              </a:tr>
              <a:tr h="3868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CPU</a:t>
                      </a: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通用处理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zh-CN" altLang="en-US" sz="16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运行控制、格式转换、压缩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3226877"/>
                  </a:ext>
                </a:extLst>
              </a:tr>
              <a:tr h="3868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GPU</a:t>
                      </a: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并行计算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zh-CN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图像处理，离线算法在线化</a:t>
                      </a:r>
                      <a:endParaRPr lang="en-US" altLang="zh-CN" sz="1600" b="0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0099477"/>
                  </a:ext>
                </a:extLst>
              </a:tr>
              <a:tr h="31743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US" altLang="zh-CN" sz="1600" b="1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FPGA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并行流水线、低延时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zh-CN" alt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网络卸载、</a:t>
                      </a:r>
                      <a:r>
                        <a:rPr lang="zh-CN" altLang="en-US" sz="1600" b="1" dirty="0">
                          <a:solidFill>
                            <a:prstClr val="black"/>
                          </a:solidFill>
                          <a:highlight>
                            <a:srgbClr val="FFFF00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模块内</a:t>
                      </a:r>
                      <a:r>
                        <a:rPr lang="zh-CN" altLang="en-US" sz="1600" b="1" dirty="0">
                          <a:solidFill>
                            <a:prstClr val="black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数据处理</a:t>
                      </a:r>
                      <a:endParaRPr lang="en-US" altLang="zh-CN" sz="1600" b="1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48481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7263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形 8">
            <a:extLst>
              <a:ext uri="{FF2B5EF4-FFF2-40B4-BE49-F238E27FC236}">
                <a16:creationId xmlns:a16="http://schemas.microsoft.com/office/drawing/2014/main" id="{B677CB56-99BD-40F0-867F-403CDB77F1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3272" y="1742894"/>
            <a:ext cx="6423059" cy="4667534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5E8161F3-539E-4CA3-9461-54F259158C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3272" y="29744"/>
            <a:ext cx="900762" cy="638723"/>
          </a:xfrm>
          <a:prstGeom prst="rect">
            <a:avLst/>
          </a:prstGeom>
        </p:spPr>
      </p:pic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25FF63B9-BAC0-4DCD-ADE3-4D0B8F41DEDB}"/>
              </a:ext>
            </a:extLst>
          </p:cNvPr>
          <p:cNvCxnSpPr/>
          <p:nvPr/>
        </p:nvCxnSpPr>
        <p:spPr>
          <a:xfrm>
            <a:off x="0" y="737656"/>
            <a:ext cx="1809404" cy="0"/>
          </a:xfrm>
          <a:prstGeom prst="line">
            <a:avLst/>
          </a:prstGeom>
          <a:ln w="635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1E04D5DC-E7A3-46B3-B989-68A69E0B7C99}"/>
              </a:ext>
            </a:extLst>
          </p:cNvPr>
          <p:cNvCxnSpPr>
            <a:cxnSpLocks/>
          </p:cNvCxnSpPr>
          <p:nvPr/>
        </p:nvCxnSpPr>
        <p:spPr>
          <a:xfrm>
            <a:off x="1859280" y="737656"/>
            <a:ext cx="10332720" cy="0"/>
          </a:xfrm>
          <a:prstGeom prst="line">
            <a:avLst/>
          </a:prstGeom>
          <a:ln w="63500">
            <a:solidFill>
              <a:srgbClr val="B644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1">
            <a:extLst>
              <a:ext uri="{FF2B5EF4-FFF2-40B4-BE49-F238E27FC236}">
                <a16:creationId xmlns:a16="http://schemas.microsoft.com/office/drawing/2014/main" id="{F487F54C-A1CB-441E-9630-C2DACE8241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24" name="标题 1">
            <a:extLst>
              <a:ext uri="{FF2B5EF4-FFF2-40B4-BE49-F238E27FC236}">
                <a16:creationId xmlns:a16="http://schemas.microsoft.com/office/drawing/2014/main" id="{99072E8A-71A3-4897-8F47-DD2790E35DC5}"/>
              </a:ext>
            </a:extLst>
          </p:cNvPr>
          <p:cNvSpPr txBox="1">
            <a:spLocks/>
          </p:cNvSpPr>
          <p:nvPr/>
        </p:nvSpPr>
        <p:spPr>
          <a:xfrm>
            <a:off x="1859279" y="60702"/>
            <a:ext cx="5828454" cy="58477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9pPr>
          </a:lstStyle>
          <a:p>
            <a:pPr algn="l" eaLnBrk="1" hangingPunct="1">
              <a:defRPr/>
            </a:pPr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FPGA </a:t>
            </a: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数据读出</a:t>
            </a:r>
          </a:p>
        </p:txBody>
      </p:sp>
      <p:sp>
        <p:nvSpPr>
          <p:cNvPr id="28" name="内容占位符 1">
            <a:extLst>
              <a:ext uri="{FF2B5EF4-FFF2-40B4-BE49-F238E27FC236}">
                <a16:creationId xmlns:a16="http://schemas.microsoft.com/office/drawing/2014/main" id="{AFBD1EE4-1F36-4AF6-8D55-84BD5CB7BB86}"/>
              </a:ext>
            </a:extLst>
          </p:cNvPr>
          <p:cNvSpPr txBox="1">
            <a:spLocks/>
          </p:cNvSpPr>
          <p:nvPr/>
        </p:nvSpPr>
        <p:spPr>
          <a:xfrm>
            <a:off x="335141" y="761652"/>
            <a:ext cx="8839339" cy="64447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base">
              <a:lnSpc>
                <a:spcPct val="160000"/>
              </a:lnSpc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SzPct val="70000"/>
              <a:defRPr/>
            </a:pPr>
            <a:r>
              <a:rPr lang="zh-CN" altLang="en-US" b="1" kern="0" dirty="0">
                <a:solidFill>
                  <a:srgbClr val="1F497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设计了两种可能的读出方案</a:t>
            </a:r>
          </a:p>
          <a:p>
            <a:pPr algn="just" fontAlgn="base">
              <a:lnSpc>
                <a:spcPct val="160000"/>
              </a:lnSpc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SzPct val="70000"/>
              <a:defRPr/>
            </a:pPr>
            <a:endParaRPr kumimoji="0" lang="en-US" altLang="zh-CN" b="1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53" name="圆角矩形标注 28">
            <a:extLst>
              <a:ext uri="{FF2B5EF4-FFF2-40B4-BE49-F238E27FC236}">
                <a16:creationId xmlns:a16="http://schemas.microsoft.com/office/drawing/2014/main" id="{2685A7E4-ACAA-4F51-9F71-6CB299C5E633}"/>
              </a:ext>
            </a:extLst>
          </p:cNvPr>
          <p:cNvSpPr/>
          <p:nvPr/>
        </p:nvSpPr>
        <p:spPr>
          <a:xfrm>
            <a:off x="441480" y="1383132"/>
            <a:ext cx="1631306" cy="250717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基于以太网方案</a:t>
            </a:r>
          </a:p>
        </p:txBody>
      </p:sp>
      <p:sp>
        <p:nvSpPr>
          <p:cNvPr id="54" name="圆角矩形标注 28">
            <a:extLst>
              <a:ext uri="{FF2B5EF4-FFF2-40B4-BE49-F238E27FC236}">
                <a16:creationId xmlns:a16="http://schemas.microsoft.com/office/drawing/2014/main" id="{E5431B2E-6AF2-4A50-ACF2-CD555BFC6142}"/>
              </a:ext>
            </a:extLst>
          </p:cNvPr>
          <p:cNvSpPr/>
          <p:nvPr/>
        </p:nvSpPr>
        <p:spPr>
          <a:xfrm>
            <a:off x="441479" y="3830856"/>
            <a:ext cx="1631307" cy="241864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基于 </a:t>
            </a:r>
            <a:r>
              <a: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aurora </a:t>
            </a: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方案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7EE61A67-19AA-4C71-9093-4D037E7A89F4}"/>
              </a:ext>
            </a:extLst>
          </p:cNvPr>
          <p:cNvSpPr/>
          <p:nvPr/>
        </p:nvSpPr>
        <p:spPr>
          <a:xfrm>
            <a:off x="7025639" y="5528738"/>
            <a:ext cx="5075059" cy="686392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just"/>
            <a:r>
              <a:rPr lang="zh-CN" altLang="en-US" sz="20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成功部署开源协议栈并完成初步测试，</a:t>
            </a:r>
            <a:r>
              <a:rPr lang="en-US" altLang="zh-CN" sz="20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FPGA </a:t>
            </a:r>
            <a:r>
              <a:rPr lang="zh-CN" altLang="en-US" sz="20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达到 </a:t>
            </a:r>
            <a:r>
              <a:rPr lang="en-US" altLang="zh-CN" sz="20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100 Gb </a:t>
            </a:r>
            <a:r>
              <a:rPr lang="zh-CN" altLang="en-US" sz="20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线速率需进一步调优</a:t>
            </a:r>
          </a:p>
        </p:txBody>
      </p:sp>
      <p:graphicFrame>
        <p:nvGraphicFramePr>
          <p:cNvPr id="13" name="表格 12">
            <a:extLst>
              <a:ext uri="{FF2B5EF4-FFF2-40B4-BE49-F238E27FC236}">
                <a16:creationId xmlns:a16="http://schemas.microsoft.com/office/drawing/2014/main" id="{A341F7CD-4EF5-4A11-AEF6-DEB6DFB385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0354166"/>
              </p:ext>
            </p:extLst>
          </p:nvPr>
        </p:nvGraphicFramePr>
        <p:xfrm>
          <a:off x="7025638" y="1383132"/>
          <a:ext cx="5075060" cy="4053421"/>
        </p:xfrm>
        <a:graphic>
          <a:graphicData uri="http://schemas.openxmlformats.org/drawingml/2006/table">
            <a:tbl>
              <a:tblPr>
                <a:gradFill rotWithShape="1">
                  <a:gsLst>
                    <a:gs pos="0">
                      <a:srgbClr val="9BBB59">
                        <a:tint val="50000"/>
                        <a:satMod val="300000"/>
                      </a:srgbClr>
                    </a:gs>
                    <a:gs pos="35000">
                      <a:srgbClr val="9BBB59">
                        <a:tint val="37000"/>
                        <a:satMod val="300000"/>
                      </a:srgbClr>
                    </a:gs>
                    <a:gs pos="100000">
                      <a:srgbClr val="9BBB59">
                        <a:tint val="15000"/>
                        <a:satMod val="350000"/>
                      </a:srgbClr>
                    </a:gs>
                  </a:gsLst>
                  <a:lin ang="16200000" scaled="1"/>
                </a:gradFill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a:tblPr>
              <a:tblGrid>
                <a:gridCol w="939564">
                  <a:extLst>
                    <a:ext uri="{9D8B030D-6E8A-4147-A177-3AD203B41FA5}">
                      <a16:colId xmlns:a16="http://schemas.microsoft.com/office/drawing/2014/main" val="1777708541"/>
                    </a:ext>
                  </a:extLst>
                </a:gridCol>
                <a:gridCol w="2187714">
                  <a:extLst>
                    <a:ext uri="{9D8B030D-6E8A-4147-A177-3AD203B41FA5}">
                      <a16:colId xmlns:a16="http://schemas.microsoft.com/office/drawing/2014/main" val="2984150663"/>
                    </a:ext>
                  </a:extLst>
                </a:gridCol>
                <a:gridCol w="1947782">
                  <a:extLst>
                    <a:ext uri="{9D8B030D-6E8A-4147-A177-3AD203B41FA5}">
                      <a16:colId xmlns:a16="http://schemas.microsoft.com/office/drawing/2014/main" val="1608636358"/>
                    </a:ext>
                  </a:extLst>
                </a:gridCol>
              </a:tblGrid>
              <a:tr h="314976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方案名称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6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OpenNIC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Aurora</a:t>
                      </a: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3618863"/>
                  </a:ext>
                </a:extLst>
              </a:tr>
              <a:tr h="62307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zh-CN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协议类型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TCP/IP</a:t>
                      </a:r>
                    </a:p>
                    <a:p>
                      <a:pPr algn="l" fontAlgn="b"/>
                      <a:r>
                        <a:rPr lang="zh-CN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（内核 </a:t>
                      </a:r>
                      <a:r>
                        <a:rPr lang="en-US" altLang="zh-CN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 DPDK</a:t>
                      </a:r>
                      <a:r>
                        <a:rPr lang="zh-CN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6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Aurora</a:t>
                      </a:r>
                    </a:p>
                    <a:p>
                      <a:pPr algn="l" fontAlgn="b"/>
                      <a:r>
                        <a:rPr lang="zh-CN" altLang="en-US" sz="16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（专用串行协议）</a:t>
                      </a: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3226877"/>
                  </a:ext>
                </a:extLst>
              </a:tr>
              <a:tr h="62307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zh-CN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实现方式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智能网卡框架</a:t>
                      </a: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FPGA </a:t>
                      </a:r>
                      <a:r>
                        <a:rPr lang="zh-CN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内实现 </a:t>
                      </a:r>
                      <a:r>
                        <a:rPr lang="en-US" altLang="zh-CN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Aurora </a:t>
                      </a:r>
                      <a:r>
                        <a:rPr lang="zh-CN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协议栈</a:t>
                      </a: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0099477"/>
                  </a:ext>
                </a:extLst>
              </a:tr>
              <a:tr h="62307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zh-CN" alt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优势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兼容现有 </a:t>
                      </a:r>
                      <a:r>
                        <a:rPr lang="en-US" altLang="zh-CN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TCP/IP </a:t>
                      </a:r>
                      <a:r>
                        <a:rPr lang="zh-CN" alt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架构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低延迟，协议开销小</a:t>
                      </a: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4848197"/>
                  </a:ext>
                </a:extLst>
              </a:tr>
              <a:tr h="623074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缺陷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内核无法实现线速，</a:t>
                      </a:r>
                      <a:r>
                        <a:rPr lang="en-US" altLang="zh-CN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DPDK </a:t>
                      </a:r>
                      <a:r>
                        <a:rPr lang="zh-CN" alt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需深度优化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可扩展性弱，依赖特定硬件</a:t>
                      </a: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2418968"/>
                  </a:ext>
                </a:extLst>
              </a:tr>
              <a:tr h="931173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实测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dirty="0">
                          <a:solidFill>
                            <a:prstClr val="black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内核接收</a:t>
                      </a:r>
                      <a:r>
                        <a:rPr lang="en-US" altLang="zh-CN" sz="1600" dirty="0">
                          <a:solidFill>
                            <a:prstClr val="black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zh-CN" altLang="en-US" sz="1600" dirty="0">
                          <a:solidFill>
                            <a:prstClr val="black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发送性能 </a:t>
                      </a: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87.6 Gbps / 75.5 Gbps</a:t>
                      </a: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dirty="0">
                          <a:solidFill>
                            <a:prstClr val="black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实例化 </a:t>
                      </a:r>
                      <a:r>
                        <a:rPr lang="en-US" altLang="zh-CN" sz="1600" dirty="0">
                          <a:solidFill>
                            <a:prstClr val="black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40Gbps</a:t>
                      </a:r>
                      <a:r>
                        <a:rPr lang="zh-CN" altLang="en-US" sz="1600" dirty="0">
                          <a:solidFill>
                            <a:prstClr val="black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，</a:t>
                      </a:r>
                      <a:r>
                        <a:rPr lang="zh-CN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实测 </a:t>
                      </a:r>
                      <a:r>
                        <a:rPr lang="en-US" altLang="zh-CN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37.95 Gbps</a:t>
                      </a:r>
                      <a:r>
                        <a:rPr lang="zh-CN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，</a:t>
                      </a:r>
                      <a:r>
                        <a:rPr lang="en-US" altLang="zh-CN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100Gb </a:t>
                      </a:r>
                      <a:r>
                        <a:rPr lang="zh-CN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需调整参数</a:t>
                      </a: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9000636"/>
                  </a:ext>
                </a:extLst>
              </a:tr>
              <a:tr h="314976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适合场景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通用网络卸载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高带宽点对点直连</a:t>
                      </a: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31965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71903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内容占位符 2">
            <a:extLst>
              <a:ext uri="{FF2B5EF4-FFF2-40B4-BE49-F238E27FC236}">
                <a16:creationId xmlns:a16="http://schemas.microsoft.com/office/drawing/2014/main" id="{69BF552B-8ECD-4379-A53A-85B03D3BF3DC}"/>
              </a:ext>
            </a:extLst>
          </p:cNvPr>
          <p:cNvSpPr txBox="1">
            <a:spLocks/>
          </p:cNvSpPr>
          <p:nvPr/>
        </p:nvSpPr>
        <p:spPr bwMode="auto">
          <a:xfrm>
            <a:off x="335141" y="1398874"/>
            <a:ext cx="11158974" cy="509989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19113" indent="-260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rgbClr val="000000"/>
                </a:solidFill>
                <a:latin typeface="+mn-lt"/>
                <a:ea typeface="+mn-ea"/>
              </a:defRPr>
            </a:lvl2pPr>
            <a:lvl3pPr marL="739775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1700">
                <a:solidFill>
                  <a:srgbClr val="000000"/>
                </a:solidFill>
                <a:latin typeface="+mn-lt"/>
                <a:ea typeface="+mn-ea"/>
              </a:defRPr>
            </a:lvl3pPr>
            <a:lvl4pPr marL="960438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4pPr>
            <a:lvl5pPr marL="1198563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5pPr>
            <a:lvl6pPr marL="15418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18847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2276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5705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20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难点：</a:t>
            </a:r>
            <a:r>
              <a: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以</a:t>
            </a:r>
            <a:r>
              <a:rPr lang="zh-CN" altLang="en-US" sz="20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单个像素</a:t>
            </a:r>
            <a:r>
              <a: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为单位处理会</a:t>
            </a:r>
            <a:r>
              <a:rPr lang="zh-CN" altLang="en-US" sz="20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超出资源限制</a:t>
            </a:r>
            <a:r>
              <a: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，或处理性能 </a:t>
            </a:r>
            <a:r>
              <a:rPr lang="en-US" altLang="zh-CN" sz="20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&lt; </a:t>
            </a:r>
            <a:r>
              <a:rPr lang="zh-CN" altLang="en-US" sz="20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性能指标</a:t>
            </a:r>
            <a:r>
              <a: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（</a:t>
            </a:r>
            <a:r>
              <a:rPr lang="en-US" altLang="zh-CN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32</a:t>
            </a:r>
            <a:r>
              <a: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像素</a:t>
            </a:r>
            <a:r>
              <a:rPr lang="en-US" altLang="zh-CN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/</a:t>
            </a:r>
            <a:r>
              <a: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周期）</a:t>
            </a:r>
            <a:endParaRPr lang="en-US" altLang="zh-CN" sz="20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20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发掘 </a:t>
            </a:r>
            <a:r>
              <a:rPr lang="en-US" altLang="zh-CN" sz="20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FPGA </a:t>
            </a:r>
            <a:r>
              <a:rPr lang="zh-CN" altLang="en-US" sz="20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优势</a:t>
            </a:r>
            <a:r>
              <a: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：大位宽写入（</a:t>
            </a:r>
            <a:r>
              <a:rPr lang="en-US" altLang="zh-CN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512 bit</a:t>
            </a:r>
            <a:r>
              <a: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）、高效转置矩阵、传输不用转换字节序</a:t>
            </a:r>
            <a:endParaRPr lang="en-US" altLang="zh-CN" sz="20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20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简化映射逻辑</a:t>
            </a:r>
            <a:r>
              <a: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：</a:t>
            </a:r>
            <a:r>
              <a:rPr lang="zh-CN" altLang="en-US" sz="2000" b="1" dirty="0">
                <a:solidFill>
                  <a:prstClr val="black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以</a:t>
            </a:r>
            <a:r>
              <a:rPr lang="en-US" altLang="zh-CN" sz="2000" b="1" dirty="0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32</a:t>
            </a:r>
            <a:r>
              <a:rPr lang="zh-CN" altLang="en-US" sz="2000" b="1" dirty="0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个像素为一个 </a:t>
            </a:r>
            <a:r>
              <a:rPr lang="en-US" altLang="zh-CN" sz="2000" b="1" dirty="0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unit</a:t>
            </a:r>
            <a:r>
              <a:rPr lang="zh-CN" altLang="en-US" sz="2000" b="1" dirty="0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 处理，列优先写入</a:t>
            </a:r>
            <a:endParaRPr lang="en-US" altLang="zh-CN" sz="2000" b="1" dirty="0">
              <a:highlight>
                <a:srgbClr val="FFFF00"/>
              </a:highligh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5E8161F3-539E-4CA3-9461-54F259158C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272" y="29744"/>
            <a:ext cx="900762" cy="638723"/>
          </a:xfrm>
          <a:prstGeom prst="rect">
            <a:avLst/>
          </a:prstGeom>
        </p:spPr>
      </p:pic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25FF63B9-BAC0-4DCD-ADE3-4D0B8F41DEDB}"/>
              </a:ext>
            </a:extLst>
          </p:cNvPr>
          <p:cNvCxnSpPr/>
          <p:nvPr/>
        </p:nvCxnSpPr>
        <p:spPr>
          <a:xfrm>
            <a:off x="0" y="737656"/>
            <a:ext cx="1809404" cy="0"/>
          </a:xfrm>
          <a:prstGeom prst="line">
            <a:avLst/>
          </a:prstGeom>
          <a:ln w="635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1E04D5DC-E7A3-46B3-B989-68A69E0B7C99}"/>
              </a:ext>
            </a:extLst>
          </p:cNvPr>
          <p:cNvCxnSpPr>
            <a:cxnSpLocks/>
          </p:cNvCxnSpPr>
          <p:nvPr/>
        </p:nvCxnSpPr>
        <p:spPr>
          <a:xfrm>
            <a:off x="1859280" y="737656"/>
            <a:ext cx="10332720" cy="0"/>
          </a:xfrm>
          <a:prstGeom prst="line">
            <a:avLst/>
          </a:prstGeom>
          <a:ln w="63500">
            <a:solidFill>
              <a:srgbClr val="B644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1">
            <a:extLst>
              <a:ext uri="{FF2B5EF4-FFF2-40B4-BE49-F238E27FC236}">
                <a16:creationId xmlns:a16="http://schemas.microsoft.com/office/drawing/2014/main" id="{F487F54C-A1CB-441E-9630-C2DACE8241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24" name="标题 1">
            <a:extLst>
              <a:ext uri="{FF2B5EF4-FFF2-40B4-BE49-F238E27FC236}">
                <a16:creationId xmlns:a16="http://schemas.microsoft.com/office/drawing/2014/main" id="{99072E8A-71A3-4897-8F47-DD2790E35DC5}"/>
              </a:ext>
            </a:extLst>
          </p:cNvPr>
          <p:cNvSpPr txBox="1">
            <a:spLocks/>
          </p:cNvSpPr>
          <p:nvPr/>
        </p:nvSpPr>
        <p:spPr>
          <a:xfrm>
            <a:off x="1859278" y="60702"/>
            <a:ext cx="8130865" cy="58477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9pPr>
          </a:lstStyle>
          <a:p>
            <a:pPr algn="l" eaLnBrk="1" hangingPunct="1">
              <a:defRPr/>
            </a:pPr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FPGA </a:t>
            </a: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处理算法设计 </a:t>
            </a:r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– </a:t>
            </a: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映射转换</a:t>
            </a:r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内容占位符 1">
            <a:extLst>
              <a:ext uri="{FF2B5EF4-FFF2-40B4-BE49-F238E27FC236}">
                <a16:creationId xmlns:a16="http://schemas.microsoft.com/office/drawing/2014/main" id="{AFBD1EE4-1F36-4AF6-8D55-84BD5CB7BB86}"/>
              </a:ext>
            </a:extLst>
          </p:cNvPr>
          <p:cNvSpPr txBox="1">
            <a:spLocks/>
          </p:cNvSpPr>
          <p:nvPr/>
        </p:nvSpPr>
        <p:spPr>
          <a:xfrm>
            <a:off x="335141" y="761652"/>
            <a:ext cx="8839339" cy="6444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base">
              <a:lnSpc>
                <a:spcPct val="160000"/>
              </a:lnSpc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SzPct val="70000"/>
              <a:defRPr/>
            </a:pPr>
            <a:r>
              <a:rPr kumimoji="0" lang="zh-CN" altLang="en-US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映射转换：对每帧图像的所有像素进行重排序</a:t>
            </a:r>
            <a:endParaRPr kumimoji="0" lang="en-US" altLang="zh-CN" b="1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9954F8C5-F58A-4C1D-A276-CF46AC27EAAA}"/>
              </a:ext>
            </a:extLst>
          </p:cNvPr>
          <p:cNvSpPr/>
          <p:nvPr/>
        </p:nvSpPr>
        <p:spPr>
          <a:xfrm>
            <a:off x="3320124" y="6018039"/>
            <a:ext cx="5551750" cy="425120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just"/>
            <a:r>
              <a:rPr lang="zh-CN" altLang="en-US" sz="20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基于硬件特性，重新设计算法，实现高性能处理</a:t>
            </a:r>
          </a:p>
        </p:txBody>
      </p:sp>
      <p:grpSp>
        <p:nvGrpSpPr>
          <p:cNvPr id="59" name="组合 58">
            <a:extLst>
              <a:ext uri="{FF2B5EF4-FFF2-40B4-BE49-F238E27FC236}">
                <a16:creationId xmlns:a16="http://schemas.microsoft.com/office/drawing/2014/main" id="{D4458488-9B95-4994-A150-BC6F1F14F9BF}"/>
              </a:ext>
            </a:extLst>
          </p:cNvPr>
          <p:cNvGrpSpPr/>
          <p:nvPr/>
        </p:nvGrpSpPr>
        <p:grpSpPr>
          <a:xfrm>
            <a:off x="7591211" y="3772987"/>
            <a:ext cx="2400300" cy="799667"/>
            <a:chOff x="4231822" y="3505200"/>
            <a:chExt cx="2400300" cy="799667"/>
          </a:xfrm>
        </p:grpSpPr>
        <p:pic>
          <p:nvPicPr>
            <p:cNvPr id="60" name="图形 59">
              <a:extLst>
                <a:ext uri="{FF2B5EF4-FFF2-40B4-BE49-F238E27FC236}">
                  <a16:creationId xmlns:a16="http://schemas.microsoft.com/office/drawing/2014/main" id="{6AC164E2-F991-4A81-9FE7-D2D5484D6C2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231822" y="3505200"/>
              <a:ext cx="2400300" cy="771525"/>
            </a:xfrm>
            <a:prstGeom prst="rect">
              <a:avLst/>
            </a:prstGeom>
          </p:spPr>
        </p:pic>
        <p:sp>
          <p:nvSpPr>
            <p:cNvPr id="61" name="箭头: 右 60">
              <a:extLst>
                <a:ext uri="{FF2B5EF4-FFF2-40B4-BE49-F238E27FC236}">
                  <a16:creationId xmlns:a16="http://schemas.microsoft.com/office/drawing/2014/main" id="{09C27760-52E4-4EC8-994C-A68B173B2DF0}"/>
                </a:ext>
              </a:extLst>
            </p:cNvPr>
            <p:cNvSpPr/>
            <p:nvPr/>
          </p:nvSpPr>
          <p:spPr>
            <a:xfrm rot="10800000">
              <a:off x="4416872" y="4100516"/>
              <a:ext cx="2027468" cy="204351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2" name="矩形 61">
              <a:extLst>
                <a:ext uri="{FF2B5EF4-FFF2-40B4-BE49-F238E27FC236}">
                  <a16:creationId xmlns:a16="http://schemas.microsoft.com/office/drawing/2014/main" id="{008FDE60-9E92-423F-9E1A-BEA6C64EB9F0}"/>
                </a:ext>
              </a:extLst>
            </p:cNvPr>
            <p:cNvSpPr/>
            <p:nvPr/>
          </p:nvSpPr>
          <p:spPr>
            <a:xfrm>
              <a:off x="6362697" y="3775113"/>
              <a:ext cx="81643" cy="47897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3" name="矩形 62">
              <a:extLst>
                <a:ext uri="{FF2B5EF4-FFF2-40B4-BE49-F238E27FC236}">
                  <a16:creationId xmlns:a16="http://schemas.microsoft.com/office/drawing/2014/main" id="{47C59E25-859E-407B-9A45-3AE24FA54AC1}"/>
                </a:ext>
              </a:extLst>
            </p:cNvPr>
            <p:cNvSpPr/>
            <p:nvPr/>
          </p:nvSpPr>
          <p:spPr>
            <a:xfrm rot="16200000">
              <a:off x="5380869" y="2811427"/>
              <a:ext cx="100093" cy="202746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64" name="图片 63">
            <a:extLst>
              <a:ext uri="{FF2B5EF4-FFF2-40B4-BE49-F238E27FC236}">
                <a16:creationId xmlns:a16="http://schemas.microsoft.com/office/drawing/2014/main" id="{16915A4C-0850-4A73-BD9A-519B6B17A76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2" t="64635" r="3596" b="12280"/>
          <a:stretch/>
        </p:blipFill>
        <p:spPr>
          <a:xfrm>
            <a:off x="2178730" y="4246810"/>
            <a:ext cx="4441371" cy="888753"/>
          </a:xfrm>
          <a:prstGeom prst="rect">
            <a:avLst/>
          </a:prstGeom>
        </p:spPr>
      </p:pic>
      <p:sp>
        <p:nvSpPr>
          <p:cNvPr id="65" name="椭圆 64">
            <a:extLst>
              <a:ext uri="{FF2B5EF4-FFF2-40B4-BE49-F238E27FC236}">
                <a16:creationId xmlns:a16="http://schemas.microsoft.com/office/drawing/2014/main" id="{A1572154-936F-48CB-A854-E1457FDC8DE0}"/>
              </a:ext>
            </a:extLst>
          </p:cNvPr>
          <p:cNvSpPr/>
          <p:nvPr/>
        </p:nvSpPr>
        <p:spPr>
          <a:xfrm>
            <a:off x="7608539" y="3800016"/>
            <a:ext cx="353953" cy="301667"/>
          </a:xfrm>
          <a:prstGeom prst="ellipse">
            <a:avLst/>
          </a:prstGeom>
          <a:noFill/>
          <a:ln w="38100">
            <a:solidFill>
              <a:srgbClr val="4472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6" name="直接箭头连接符 65">
            <a:extLst>
              <a:ext uri="{FF2B5EF4-FFF2-40B4-BE49-F238E27FC236}">
                <a16:creationId xmlns:a16="http://schemas.microsoft.com/office/drawing/2014/main" id="{BBC32BA2-684A-4A11-9396-60CCC132B122}"/>
              </a:ext>
            </a:extLst>
          </p:cNvPr>
          <p:cNvCxnSpPr>
            <a:cxnSpLocks/>
            <a:endCxn id="65" idx="1"/>
          </p:cNvCxnSpPr>
          <p:nvPr/>
        </p:nvCxnSpPr>
        <p:spPr>
          <a:xfrm flipV="1">
            <a:off x="6576053" y="3844194"/>
            <a:ext cx="1084321" cy="355214"/>
          </a:xfrm>
          <a:prstGeom prst="straightConnector1">
            <a:avLst/>
          </a:prstGeom>
          <a:ln w="28575"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接箭头连接符 66">
            <a:extLst>
              <a:ext uri="{FF2B5EF4-FFF2-40B4-BE49-F238E27FC236}">
                <a16:creationId xmlns:a16="http://schemas.microsoft.com/office/drawing/2014/main" id="{E038D8AD-4D95-42A5-A0F9-7D796DE2F816}"/>
              </a:ext>
            </a:extLst>
          </p:cNvPr>
          <p:cNvCxnSpPr>
            <a:cxnSpLocks/>
            <a:endCxn id="65" idx="3"/>
          </p:cNvCxnSpPr>
          <p:nvPr/>
        </p:nvCxnSpPr>
        <p:spPr>
          <a:xfrm flipV="1">
            <a:off x="6635339" y="4057505"/>
            <a:ext cx="1025035" cy="1065685"/>
          </a:xfrm>
          <a:prstGeom prst="straightConnector1">
            <a:avLst/>
          </a:prstGeom>
          <a:ln w="28575"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圆角矩形标注 28">
            <a:extLst>
              <a:ext uri="{FF2B5EF4-FFF2-40B4-BE49-F238E27FC236}">
                <a16:creationId xmlns:a16="http://schemas.microsoft.com/office/drawing/2014/main" id="{19D38A5C-2BF0-4940-A1B2-0B15519D1688}"/>
              </a:ext>
            </a:extLst>
          </p:cNvPr>
          <p:cNvSpPr/>
          <p:nvPr/>
        </p:nvSpPr>
        <p:spPr>
          <a:xfrm>
            <a:off x="3663532" y="5398658"/>
            <a:ext cx="2177735" cy="277070"/>
          </a:xfrm>
          <a:prstGeom prst="wedgeRoundRectCallout">
            <a:avLst>
              <a:gd name="adj1" fmla="val 14980"/>
              <a:gd name="adj2" fmla="val -41067"/>
              <a:gd name="adj3" fmla="val 16667"/>
            </a:avLst>
          </a:prstGeom>
          <a:gradFill rotWithShape="1">
            <a:gsLst>
              <a:gs pos="0">
                <a:srgbClr val="F79646">
                  <a:tint val="50000"/>
                  <a:satMod val="300000"/>
                </a:srgbClr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7964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algn="ctr"/>
            <a:r>
              <a:rPr lang="zh-CN" altLang="en-US" sz="1600" b="1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芯片内部读出顺序</a:t>
            </a:r>
            <a:endParaRPr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69" name="圆角矩形标注 28">
            <a:extLst>
              <a:ext uri="{FF2B5EF4-FFF2-40B4-BE49-F238E27FC236}">
                <a16:creationId xmlns:a16="http://schemas.microsoft.com/office/drawing/2014/main" id="{1CD0F361-4C1F-446E-A0BA-8A0EA24B950A}"/>
              </a:ext>
            </a:extLst>
          </p:cNvPr>
          <p:cNvSpPr/>
          <p:nvPr/>
        </p:nvSpPr>
        <p:spPr>
          <a:xfrm>
            <a:off x="7625994" y="5648552"/>
            <a:ext cx="2177735" cy="277070"/>
          </a:xfrm>
          <a:prstGeom prst="wedgeRoundRectCallout">
            <a:avLst>
              <a:gd name="adj1" fmla="val 14980"/>
              <a:gd name="adj2" fmla="val -41067"/>
              <a:gd name="adj3" fmla="val 16667"/>
            </a:avLst>
          </a:prstGeom>
          <a:gradFill rotWithShape="1">
            <a:gsLst>
              <a:gs pos="0">
                <a:srgbClr val="F79646">
                  <a:tint val="50000"/>
                  <a:satMod val="300000"/>
                </a:srgbClr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7964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algn="ctr"/>
            <a:r>
              <a:rPr lang="zh-CN" altLang="en-US" sz="1600" b="1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模块内部读出顺序</a:t>
            </a:r>
            <a:endParaRPr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pSp>
        <p:nvGrpSpPr>
          <p:cNvPr id="70" name="组合 69">
            <a:extLst>
              <a:ext uri="{FF2B5EF4-FFF2-40B4-BE49-F238E27FC236}">
                <a16:creationId xmlns:a16="http://schemas.microsoft.com/office/drawing/2014/main" id="{1AC8FD51-FBF7-4870-98AF-B41D2768FD2A}"/>
              </a:ext>
            </a:extLst>
          </p:cNvPr>
          <p:cNvGrpSpPr/>
          <p:nvPr/>
        </p:nvGrpSpPr>
        <p:grpSpPr>
          <a:xfrm>
            <a:off x="7589844" y="4692489"/>
            <a:ext cx="2400300" cy="799667"/>
            <a:chOff x="4231822" y="3505200"/>
            <a:chExt cx="2400300" cy="799667"/>
          </a:xfrm>
        </p:grpSpPr>
        <p:pic>
          <p:nvPicPr>
            <p:cNvPr id="71" name="图形 70">
              <a:extLst>
                <a:ext uri="{FF2B5EF4-FFF2-40B4-BE49-F238E27FC236}">
                  <a16:creationId xmlns:a16="http://schemas.microsoft.com/office/drawing/2014/main" id="{6F4A0A59-80F5-49DA-AC64-2E4E44DD5E9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231822" y="3505200"/>
              <a:ext cx="2400300" cy="771525"/>
            </a:xfrm>
            <a:prstGeom prst="rect">
              <a:avLst/>
            </a:prstGeom>
          </p:spPr>
        </p:pic>
        <p:sp>
          <p:nvSpPr>
            <p:cNvPr id="72" name="箭头: 右 71">
              <a:extLst>
                <a:ext uri="{FF2B5EF4-FFF2-40B4-BE49-F238E27FC236}">
                  <a16:creationId xmlns:a16="http://schemas.microsoft.com/office/drawing/2014/main" id="{8C90C5FD-9F93-4D0E-940B-7D8B921002B3}"/>
                </a:ext>
              </a:extLst>
            </p:cNvPr>
            <p:cNvSpPr/>
            <p:nvPr/>
          </p:nvSpPr>
          <p:spPr>
            <a:xfrm rot="10800000">
              <a:off x="4416872" y="4100516"/>
              <a:ext cx="2027468" cy="204351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3" name="矩形 72">
              <a:extLst>
                <a:ext uri="{FF2B5EF4-FFF2-40B4-BE49-F238E27FC236}">
                  <a16:creationId xmlns:a16="http://schemas.microsoft.com/office/drawing/2014/main" id="{837BA736-3FAB-43E5-96D5-A6A44BBACB22}"/>
                </a:ext>
              </a:extLst>
            </p:cNvPr>
            <p:cNvSpPr/>
            <p:nvPr/>
          </p:nvSpPr>
          <p:spPr>
            <a:xfrm>
              <a:off x="6362697" y="3775113"/>
              <a:ext cx="81643" cy="47897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4" name="矩形 73">
              <a:extLst>
                <a:ext uri="{FF2B5EF4-FFF2-40B4-BE49-F238E27FC236}">
                  <a16:creationId xmlns:a16="http://schemas.microsoft.com/office/drawing/2014/main" id="{3AE4C2AE-EBBE-4D06-B8E5-EA682533454E}"/>
                </a:ext>
              </a:extLst>
            </p:cNvPr>
            <p:cNvSpPr/>
            <p:nvPr/>
          </p:nvSpPr>
          <p:spPr>
            <a:xfrm rot="16200000">
              <a:off x="5380869" y="2811427"/>
              <a:ext cx="100093" cy="202746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5" name="箭头: 下 74">
            <a:extLst>
              <a:ext uri="{FF2B5EF4-FFF2-40B4-BE49-F238E27FC236}">
                <a16:creationId xmlns:a16="http://schemas.microsoft.com/office/drawing/2014/main" id="{4C533BBD-8E4D-4D71-BE8D-A7F8599635F1}"/>
              </a:ext>
            </a:extLst>
          </p:cNvPr>
          <p:cNvSpPr/>
          <p:nvPr/>
        </p:nvSpPr>
        <p:spPr>
          <a:xfrm>
            <a:off x="7744691" y="4529209"/>
            <a:ext cx="206930" cy="435600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6" name="圆角矩形标注 28">
            <a:extLst>
              <a:ext uri="{FF2B5EF4-FFF2-40B4-BE49-F238E27FC236}">
                <a16:creationId xmlns:a16="http://schemas.microsoft.com/office/drawing/2014/main" id="{09F4D716-C129-487B-A442-6EF964673DF2}"/>
              </a:ext>
            </a:extLst>
          </p:cNvPr>
          <p:cNvSpPr/>
          <p:nvPr/>
        </p:nvSpPr>
        <p:spPr>
          <a:xfrm>
            <a:off x="9878149" y="4031953"/>
            <a:ext cx="844174" cy="277070"/>
          </a:xfrm>
          <a:prstGeom prst="wedgeRoundRectCallout">
            <a:avLst>
              <a:gd name="adj1" fmla="val 14980"/>
              <a:gd name="adj2" fmla="val -41067"/>
              <a:gd name="adj3" fmla="val 16667"/>
            </a:avLst>
          </a:prstGeom>
          <a:gradFill rotWithShape="1">
            <a:gsLst>
              <a:gs pos="0">
                <a:srgbClr val="F79646">
                  <a:tint val="50000"/>
                  <a:satMod val="300000"/>
                </a:srgbClr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7964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algn="ctr"/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低阈值</a:t>
            </a:r>
          </a:p>
        </p:txBody>
      </p:sp>
      <p:sp>
        <p:nvSpPr>
          <p:cNvPr id="77" name="圆角矩形标注 28">
            <a:extLst>
              <a:ext uri="{FF2B5EF4-FFF2-40B4-BE49-F238E27FC236}">
                <a16:creationId xmlns:a16="http://schemas.microsoft.com/office/drawing/2014/main" id="{25081D0B-BEB1-4403-93CB-48223877B223}"/>
              </a:ext>
            </a:extLst>
          </p:cNvPr>
          <p:cNvSpPr/>
          <p:nvPr/>
        </p:nvSpPr>
        <p:spPr>
          <a:xfrm>
            <a:off x="9870581" y="4940912"/>
            <a:ext cx="844174" cy="277070"/>
          </a:xfrm>
          <a:prstGeom prst="wedgeRoundRectCallout">
            <a:avLst>
              <a:gd name="adj1" fmla="val 14980"/>
              <a:gd name="adj2" fmla="val -41067"/>
              <a:gd name="adj3" fmla="val 16667"/>
            </a:avLst>
          </a:prstGeom>
          <a:gradFill rotWithShape="1">
            <a:gsLst>
              <a:gs pos="0">
                <a:srgbClr val="F79646">
                  <a:tint val="50000"/>
                  <a:satMod val="300000"/>
                </a:srgbClr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7964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algn="ctr"/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高阈值</a:t>
            </a:r>
          </a:p>
        </p:txBody>
      </p:sp>
      <p:sp>
        <p:nvSpPr>
          <p:cNvPr id="78" name="右大括号 77">
            <a:extLst>
              <a:ext uri="{FF2B5EF4-FFF2-40B4-BE49-F238E27FC236}">
                <a16:creationId xmlns:a16="http://schemas.microsoft.com/office/drawing/2014/main" id="{ABCEC7EC-4B58-4CAC-99B5-6FDFF554C236}"/>
              </a:ext>
            </a:extLst>
          </p:cNvPr>
          <p:cNvSpPr/>
          <p:nvPr/>
        </p:nvSpPr>
        <p:spPr>
          <a:xfrm rot="16200000">
            <a:off x="4204826" y="1965803"/>
            <a:ext cx="332014" cy="41323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圆角矩形标注 28">
            <a:extLst>
              <a:ext uri="{FF2B5EF4-FFF2-40B4-BE49-F238E27FC236}">
                <a16:creationId xmlns:a16="http://schemas.microsoft.com/office/drawing/2014/main" id="{E5416ECA-B83C-4C8B-B37B-6B176C5FFEE1}"/>
              </a:ext>
            </a:extLst>
          </p:cNvPr>
          <p:cNvSpPr/>
          <p:nvPr/>
        </p:nvSpPr>
        <p:spPr>
          <a:xfrm>
            <a:off x="3977328" y="3495917"/>
            <a:ext cx="844174" cy="277070"/>
          </a:xfrm>
          <a:prstGeom prst="wedgeRoundRectCallout">
            <a:avLst>
              <a:gd name="adj1" fmla="val 14980"/>
              <a:gd name="adj2" fmla="val -41067"/>
              <a:gd name="adj3" fmla="val 16667"/>
            </a:avLst>
          </a:prstGeom>
          <a:gradFill rotWithShape="1">
            <a:gsLst>
              <a:gs pos="0">
                <a:srgbClr val="F79646">
                  <a:tint val="50000"/>
                  <a:satMod val="300000"/>
                </a:srgbClr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7964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algn="ctr"/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96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列</a:t>
            </a:r>
          </a:p>
        </p:txBody>
      </p:sp>
      <p:sp>
        <p:nvSpPr>
          <p:cNvPr id="80" name="圆角矩形标注 28">
            <a:extLst>
              <a:ext uri="{FF2B5EF4-FFF2-40B4-BE49-F238E27FC236}">
                <a16:creationId xmlns:a16="http://schemas.microsoft.com/office/drawing/2014/main" id="{0DCEF1DA-C4EF-401B-A5E8-6F64D1BECB3F}"/>
              </a:ext>
            </a:extLst>
          </p:cNvPr>
          <p:cNvSpPr/>
          <p:nvPr/>
        </p:nvSpPr>
        <p:spPr>
          <a:xfrm>
            <a:off x="6040678" y="4521872"/>
            <a:ext cx="844174" cy="277070"/>
          </a:xfrm>
          <a:prstGeom prst="wedgeRoundRectCallout">
            <a:avLst>
              <a:gd name="adj1" fmla="val 14980"/>
              <a:gd name="adj2" fmla="val -41067"/>
              <a:gd name="adj3" fmla="val 16667"/>
            </a:avLst>
          </a:prstGeom>
          <a:gradFill rotWithShape="1">
            <a:gsLst>
              <a:gs pos="0">
                <a:srgbClr val="F79646">
                  <a:tint val="50000"/>
                  <a:satMod val="300000"/>
                </a:srgbClr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7964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algn="ctr"/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128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行</a:t>
            </a:r>
          </a:p>
        </p:txBody>
      </p:sp>
      <p:cxnSp>
        <p:nvCxnSpPr>
          <p:cNvPr id="81" name="直接箭头连接符 80">
            <a:extLst>
              <a:ext uri="{FF2B5EF4-FFF2-40B4-BE49-F238E27FC236}">
                <a16:creationId xmlns:a16="http://schemas.microsoft.com/office/drawing/2014/main" id="{AAD61633-188A-4113-A696-49D0BF61D42C}"/>
              </a:ext>
            </a:extLst>
          </p:cNvPr>
          <p:cNvCxnSpPr>
            <a:cxnSpLocks/>
          </p:cNvCxnSpPr>
          <p:nvPr/>
        </p:nvCxnSpPr>
        <p:spPr>
          <a:xfrm>
            <a:off x="958744" y="3565072"/>
            <a:ext cx="1219677" cy="727800"/>
          </a:xfrm>
          <a:prstGeom prst="straightConnector1">
            <a:avLst/>
          </a:prstGeom>
          <a:ln w="28575"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接箭头连接符 81">
            <a:extLst>
              <a:ext uri="{FF2B5EF4-FFF2-40B4-BE49-F238E27FC236}">
                <a16:creationId xmlns:a16="http://schemas.microsoft.com/office/drawing/2014/main" id="{45ADF2B7-DA51-48AC-941A-C49FD89BD16B}"/>
              </a:ext>
            </a:extLst>
          </p:cNvPr>
          <p:cNvCxnSpPr>
            <a:cxnSpLocks/>
          </p:cNvCxnSpPr>
          <p:nvPr/>
        </p:nvCxnSpPr>
        <p:spPr>
          <a:xfrm flipV="1">
            <a:off x="996844" y="4957957"/>
            <a:ext cx="1224666" cy="1349336"/>
          </a:xfrm>
          <a:prstGeom prst="straightConnector1">
            <a:avLst/>
          </a:prstGeom>
          <a:ln w="28575"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矩形 82">
            <a:extLst>
              <a:ext uri="{FF2B5EF4-FFF2-40B4-BE49-F238E27FC236}">
                <a16:creationId xmlns:a16="http://schemas.microsoft.com/office/drawing/2014/main" id="{F9FA039B-2DFA-4146-A4D7-9EF3FDB5F55E}"/>
              </a:ext>
            </a:extLst>
          </p:cNvPr>
          <p:cNvSpPr/>
          <p:nvPr/>
        </p:nvSpPr>
        <p:spPr>
          <a:xfrm>
            <a:off x="820314" y="3571925"/>
            <a:ext cx="167726" cy="27857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4" name="矩形 83">
            <a:extLst>
              <a:ext uri="{FF2B5EF4-FFF2-40B4-BE49-F238E27FC236}">
                <a16:creationId xmlns:a16="http://schemas.microsoft.com/office/drawing/2014/main" id="{964E426C-CF58-4057-BB1B-76EDAA9E8A31}"/>
              </a:ext>
            </a:extLst>
          </p:cNvPr>
          <p:cNvSpPr/>
          <p:nvPr/>
        </p:nvSpPr>
        <p:spPr>
          <a:xfrm>
            <a:off x="608040" y="3565072"/>
            <a:ext cx="179691" cy="6641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5" name="矩形 84">
            <a:extLst>
              <a:ext uri="{FF2B5EF4-FFF2-40B4-BE49-F238E27FC236}">
                <a16:creationId xmlns:a16="http://schemas.microsoft.com/office/drawing/2014/main" id="{1F394115-CDC6-4A12-A683-FBE9A2E3EF1F}"/>
              </a:ext>
            </a:extLst>
          </p:cNvPr>
          <p:cNvSpPr/>
          <p:nvPr/>
        </p:nvSpPr>
        <p:spPr>
          <a:xfrm>
            <a:off x="612826" y="4267605"/>
            <a:ext cx="179691" cy="6641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6" name="矩形 85">
            <a:extLst>
              <a:ext uri="{FF2B5EF4-FFF2-40B4-BE49-F238E27FC236}">
                <a16:creationId xmlns:a16="http://schemas.microsoft.com/office/drawing/2014/main" id="{E596A27E-8390-42C2-8387-AC962D0C6474}"/>
              </a:ext>
            </a:extLst>
          </p:cNvPr>
          <p:cNvSpPr/>
          <p:nvPr/>
        </p:nvSpPr>
        <p:spPr>
          <a:xfrm>
            <a:off x="612826" y="4977163"/>
            <a:ext cx="179691" cy="6641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7" name="矩形 86">
            <a:extLst>
              <a:ext uri="{FF2B5EF4-FFF2-40B4-BE49-F238E27FC236}">
                <a16:creationId xmlns:a16="http://schemas.microsoft.com/office/drawing/2014/main" id="{DE20CBA2-C0BF-4564-A0C6-806AEB1C9E7F}"/>
              </a:ext>
            </a:extLst>
          </p:cNvPr>
          <p:cNvSpPr/>
          <p:nvPr/>
        </p:nvSpPr>
        <p:spPr>
          <a:xfrm>
            <a:off x="611546" y="5686721"/>
            <a:ext cx="179691" cy="6641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9" name="圆角矩形标注 28">
            <a:extLst>
              <a:ext uri="{FF2B5EF4-FFF2-40B4-BE49-F238E27FC236}">
                <a16:creationId xmlns:a16="http://schemas.microsoft.com/office/drawing/2014/main" id="{EEC2DF36-FBFF-46A2-9C8C-8D1E020F8EBF}"/>
              </a:ext>
            </a:extLst>
          </p:cNvPr>
          <p:cNvSpPr/>
          <p:nvPr/>
        </p:nvSpPr>
        <p:spPr>
          <a:xfrm>
            <a:off x="425231" y="3009005"/>
            <a:ext cx="957891" cy="277070"/>
          </a:xfrm>
          <a:prstGeom prst="wedgeRoundRectCallout">
            <a:avLst>
              <a:gd name="adj1" fmla="val 14980"/>
              <a:gd name="adj2" fmla="val -41067"/>
              <a:gd name="adj3" fmla="val 16667"/>
            </a:avLst>
          </a:prstGeom>
          <a:gradFill rotWithShape="1">
            <a:gsLst>
              <a:gs pos="0">
                <a:srgbClr val="F79646">
                  <a:tint val="50000"/>
                  <a:satMod val="300000"/>
                </a:srgbClr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7964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algn="ctr"/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512 bit</a:t>
            </a:r>
            <a:endParaRPr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90" name="表格 89">
            <a:extLst>
              <a:ext uri="{FF2B5EF4-FFF2-40B4-BE49-F238E27FC236}">
                <a16:creationId xmlns:a16="http://schemas.microsoft.com/office/drawing/2014/main" id="{1985F70F-10BA-449E-85F5-08B5E93AFD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9509686"/>
              </p:ext>
            </p:extLst>
          </p:nvPr>
        </p:nvGraphicFramePr>
        <p:xfrm>
          <a:off x="7848156" y="2473067"/>
          <a:ext cx="3445166" cy="1408335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794614">
                  <a:extLst>
                    <a:ext uri="{9D8B030D-6E8A-4147-A177-3AD203B41FA5}">
                      <a16:colId xmlns:a16="http://schemas.microsoft.com/office/drawing/2014/main" val="2859676308"/>
                    </a:ext>
                  </a:extLst>
                </a:gridCol>
                <a:gridCol w="830384">
                  <a:extLst>
                    <a:ext uri="{9D8B030D-6E8A-4147-A177-3AD203B41FA5}">
                      <a16:colId xmlns:a16="http://schemas.microsoft.com/office/drawing/2014/main" val="2193464109"/>
                    </a:ext>
                  </a:extLst>
                </a:gridCol>
                <a:gridCol w="996462">
                  <a:extLst>
                    <a:ext uri="{9D8B030D-6E8A-4147-A177-3AD203B41FA5}">
                      <a16:colId xmlns:a16="http://schemas.microsoft.com/office/drawing/2014/main" val="1840337812"/>
                    </a:ext>
                  </a:extLst>
                </a:gridCol>
                <a:gridCol w="823706">
                  <a:extLst>
                    <a:ext uri="{9D8B030D-6E8A-4147-A177-3AD203B41FA5}">
                      <a16:colId xmlns:a16="http://schemas.microsoft.com/office/drawing/2014/main" val="1350835975"/>
                    </a:ext>
                  </a:extLst>
                </a:gridCol>
              </a:tblGrid>
              <a:tr h="281667">
                <a:tc>
                  <a:txBody>
                    <a:bodyPr/>
                    <a:lstStyle/>
                    <a:p>
                      <a:pPr fontAlgn="base"/>
                      <a:r>
                        <a:rPr lang="zh-CN" alt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资源</a:t>
                      </a:r>
                      <a:endParaRPr lang="en-US" altLang="zh-CN" sz="1200" b="1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设计占用</a:t>
                      </a:r>
                      <a:endParaRPr lang="en-US" altLang="zh-CN" sz="1200" b="1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U200</a:t>
                      </a:r>
                      <a:r>
                        <a:rPr lang="zh-CN" alt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总量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zh-CN" alt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占用比例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842407"/>
                  </a:ext>
                </a:extLst>
              </a:tr>
              <a:tr h="281667"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BRAM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552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2016</a:t>
                      </a:r>
                      <a:endParaRPr lang="zh-CN" altLang="en-US" sz="1200" b="1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27%</a:t>
                      </a:r>
                      <a:endParaRPr lang="zh-CN" altLang="en-US" sz="1200" b="1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8256955"/>
                  </a:ext>
                </a:extLst>
              </a:tr>
              <a:tr h="281667"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register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7,707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2,364,</a:t>
                      </a:r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0.3%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93413"/>
                  </a:ext>
                </a:extLst>
              </a:tr>
              <a:tr h="281667"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LUT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16,200</a:t>
                      </a:r>
                      <a:endParaRPr lang="zh-CN" altLang="en-US" sz="1200" b="1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 latinLnBrk="1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1182,000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 latinLnBrk="1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1.3%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4028578"/>
                  </a:ext>
                </a:extLst>
              </a:tr>
              <a:tr h="281667"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URAM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960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0%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5131605"/>
                  </a:ext>
                </a:extLst>
              </a:tr>
            </a:tbl>
          </a:graphicData>
        </a:graphic>
      </p:graphicFrame>
      <p:cxnSp>
        <p:nvCxnSpPr>
          <p:cNvPr id="91" name="直接箭头连接符 90">
            <a:extLst>
              <a:ext uri="{FF2B5EF4-FFF2-40B4-BE49-F238E27FC236}">
                <a16:creationId xmlns:a16="http://schemas.microsoft.com/office/drawing/2014/main" id="{93644970-9BC2-4941-90E0-96222A9170C8}"/>
              </a:ext>
            </a:extLst>
          </p:cNvPr>
          <p:cNvCxnSpPr>
            <a:cxnSpLocks/>
            <a:stCxn id="84" idx="0"/>
            <a:endCxn id="89" idx="2"/>
          </p:cNvCxnSpPr>
          <p:nvPr/>
        </p:nvCxnSpPr>
        <p:spPr>
          <a:xfrm flipV="1">
            <a:off x="697886" y="3286075"/>
            <a:ext cx="206291" cy="278997"/>
          </a:xfrm>
          <a:prstGeom prst="straightConnector1">
            <a:avLst/>
          </a:prstGeom>
          <a:ln w="12700">
            <a:headEnd type="triangle" w="lg" len="lg"/>
            <a:tailEnd type="non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74533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内容占位符 2">
            <a:extLst>
              <a:ext uri="{FF2B5EF4-FFF2-40B4-BE49-F238E27FC236}">
                <a16:creationId xmlns:a16="http://schemas.microsoft.com/office/drawing/2014/main" id="{69BF552B-8ECD-4379-A53A-85B03D3BF3DC}"/>
              </a:ext>
            </a:extLst>
          </p:cNvPr>
          <p:cNvSpPr txBox="1">
            <a:spLocks/>
          </p:cNvSpPr>
          <p:nvPr/>
        </p:nvSpPr>
        <p:spPr bwMode="auto">
          <a:xfrm>
            <a:off x="335140" y="1398874"/>
            <a:ext cx="11154127" cy="4957504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19113" indent="-260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rgbClr val="000000"/>
                </a:solidFill>
                <a:latin typeface="+mn-lt"/>
                <a:ea typeface="+mn-ea"/>
              </a:defRPr>
            </a:lvl2pPr>
            <a:lvl3pPr marL="739775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1700">
                <a:solidFill>
                  <a:srgbClr val="000000"/>
                </a:solidFill>
                <a:latin typeface="+mn-lt"/>
                <a:ea typeface="+mn-ea"/>
              </a:defRPr>
            </a:lvl3pPr>
            <a:lvl4pPr marL="960438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4pPr>
            <a:lvl5pPr marL="1198563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5pPr>
            <a:lvl6pPr marL="15418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18847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2276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5705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20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难点：</a:t>
            </a:r>
            <a:r>
              <a: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插入行</a:t>
            </a:r>
            <a:r>
              <a:rPr lang="en-US" altLang="zh-CN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/</a:t>
            </a:r>
            <a:r>
              <a: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列后数据</a:t>
            </a:r>
            <a:r>
              <a:rPr lang="zh-CN" altLang="en-US" sz="20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不对齐</a:t>
            </a:r>
            <a:r>
              <a: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，存在</a:t>
            </a:r>
            <a:r>
              <a:rPr lang="zh-CN" altLang="en-US" sz="20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读写依赖，</a:t>
            </a:r>
            <a:r>
              <a:rPr lang="en-US" altLang="zh-CN" sz="20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BRAM </a:t>
            </a:r>
            <a:r>
              <a: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读写端口有</a:t>
            </a:r>
            <a:r>
              <a:rPr lang="zh-CN" altLang="en-US" sz="20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限制</a:t>
            </a:r>
            <a:endParaRPr lang="en-US" altLang="zh-CN" sz="20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20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算法设计：</a:t>
            </a:r>
            <a:endParaRPr lang="en-US" altLang="zh-CN" sz="20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u"/>
              <a:defRPr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和映射转换</a:t>
            </a:r>
            <a:r>
              <a:rPr lang="zh-CN" altLang="en-US" sz="1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共用索引表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：预留插入的行</a:t>
            </a:r>
            <a:r>
              <a:rPr lang="en-US" altLang="zh-CN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/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列</a:t>
            </a:r>
            <a:endParaRPr lang="en-US" altLang="zh-CN" sz="16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u"/>
              <a:defRPr/>
            </a:pPr>
            <a:r>
              <a:rPr lang="zh-CN" altLang="en-US" sz="1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简化映射逻辑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：</a:t>
            </a:r>
            <a:r>
              <a:rPr lang="zh-CN" altLang="en-US" sz="1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以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32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个像素为一个 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unit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处理，</a:t>
            </a:r>
            <a:r>
              <a:rPr lang="zh-CN" altLang="en-US" sz="1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多余的列</a:t>
            </a:r>
            <a:r>
              <a:rPr lang="zh-CN" altLang="en-US" sz="1600" b="1" dirty="0">
                <a:solidFill>
                  <a:prstClr val="black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补</a:t>
            </a:r>
            <a:r>
              <a:rPr lang="en-US" altLang="zh-CN" sz="1600" b="1" dirty="0">
                <a:solidFill>
                  <a:prstClr val="black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</a:p>
          <a:p>
            <a:pPr lvl="1"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u"/>
              <a:defRPr/>
            </a:pPr>
            <a:r>
              <a:rPr lang="zh-CN" altLang="en-US" sz="1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优化缓存结构：避免读</a:t>
            </a:r>
            <a:r>
              <a:rPr lang="en-US" altLang="zh-CN" sz="1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zh-CN" altLang="en-US" sz="1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改</a:t>
            </a:r>
            <a:r>
              <a:rPr lang="en-US" altLang="zh-CN" sz="1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zh-CN" altLang="en-US" sz="1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写端口冲突</a:t>
            </a:r>
            <a:endParaRPr lang="en-US" altLang="zh-CN" sz="16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n"/>
              <a:defRPr/>
            </a:pPr>
            <a:endParaRPr lang="en-US" altLang="zh-CN" sz="2000" b="1" dirty="0">
              <a:solidFill>
                <a:prstClr val="black"/>
              </a:solidFill>
              <a:highlight>
                <a:srgbClr val="FFFF00"/>
              </a:highlight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n"/>
              <a:defRPr/>
            </a:pPr>
            <a:endParaRPr lang="en-US" altLang="zh-CN" sz="2000" b="1" dirty="0">
              <a:solidFill>
                <a:prstClr val="black"/>
              </a:solidFill>
              <a:highlight>
                <a:srgbClr val="FFFF00"/>
              </a:highlight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5E8161F3-539E-4CA3-9461-54F259158C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272" y="29744"/>
            <a:ext cx="900762" cy="638723"/>
          </a:xfrm>
          <a:prstGeom prst="rect">
            <a:avLst/>
          </a:prstGeom>
        </p:spPr>
      </p:pic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25FF63B9-BAC0-4DCD-ADE3-4D0B8F41DEDB}"/>
              </a:ext>
            </a:extLst>
          </p:cNvPr>
          <p:cNvCxnSpPr/>
          <p:nvPr/>
        </p:nvCxnSpPr>
        <p:spPr>
          <a:xfrm>
            <a:off x="0" y="737656"/>
            <a:ext cx="1809404" cy="0"/>
          </a:xfrm>
          <a:prstGeom prst="line">
            <a:avLst/>
          </a:prstGeom>
          <a:ln w="635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1E04D5DC-E7A3-46B3-B989-68A69E0B7C99}"/>
              </a:ext>
            </a:extLst>
          </p:cNvPr>
          <p:cNvCxnSpPr>
            <a:cxnSpLocks/>
          </p:cNvCxnSpPr>
          <p:nvPr/>
        </p:nvCxnSpPr>
        <p:spPr>
          <a:xfrm>
            <a:off x="1859280" y="737656"/>
            <a:ext cx="10332720" cy="0"/>
          </a:xfrm>
          <a:prstGeom prst="line">
            <a:avLst/>
          </a:prstGeom>
          <a:ln w="63500">
            <a:solidFill>
              <a:srgbClr val="B644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1">
            <a:extLst>
              <a:ext uri="{FF2B5EF4-FFF2-40B4-BE49-F238E27FC236}">
                <a16:creationId xmlns:a16="http://schemas.microsoft.com/office/drawing/2014/main" id="{F487F54C-A1CB-441E-9630-C2DACE8241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24" name="标题 1">
            <a:extLst>
              <a:ext uri="{FF2B5EF4-FFF2-40B4-BE49-F238E27FC236}">
                <a16:creationId xmlns:a16="http://schemas.microsoft.com/office/drawing/2014/main" id="{99072E8A-71A3-4897-8F47-DD2790E35DC5}"/>
              </a:ext>
            </a:extLst>
          </p:cNvPr>
          <p:cNvSpPr txBox="1">
            <a:spLocks/>
          </p:cNvSpPr>
          <p:nvPr/>
        </p:nvSpPr>
        <p:spPr>
          <a:xfrm>
            <a:off x="1859279" y="60702"/>
            <a:ext cx="8460378" cy="58477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9pPr>
          </a:lstStyle>
          <a:p>
            <a:pPr algn="l" eaLnBrk="1" hangingPunct="1">
              <a:defRPr/>
            </a:pPr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FPGA </a:t>
            </a: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处理算法设计 </a:t>
            </a:r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– </a:t>
            </a: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大像素修正</a:t>
            </a:r>
          </a:p>
        </p:txBody>
      </p:sp>
      <p:sp>
        <p:nvSpPr>
          <p:cNvPr id="28" name="内容占位符 1">
            <a:extLst>
              <a:ext uri="{FF2B5EF4-FFF2-40B4-BE49-F238E27FC236}">
                <a16:creationId xmlns:a16="http://schemas.microsoft.com/office/drawing/2014/main" id="{AFBD1EE4-1F36-4AF6-8D55-84BD5CB7BB86}"/>
              </a:ext>
            </a:extLst>
          </p:cNvPr>
          <p:cNvSpPr txBox="1">
            <a:spLocks/>
          </p:cNvSpPr>
          <p:nvPr/>
        </p:nvSpPr>
        <p:spPr>
          <a:xfrm>
            <a:off x="335141" y="761652"/>
            <a:ext cx="8839339" cy="6444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base">
              <a:lnSpc>
                <a:spcPct val="160000"/>
              </a:lnSpc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SzPct val="70000"/>
              <a:defRPr/>
            </a:pPr>
            <a:r>
              <a:rPr lang="zh-CN" altLang="en-US" b="1" kern="0" dirty="0">
                <a:solidFill>
                  <a:srgbClr val="1F497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大像素修正：插入行</a:t>
            </a:r>
            <a:r>
              <a:rPr lang="en-US" altLang="zh-CN" b="1" kern="0" dirty="0">
                <a:solidFill>
                  <a:srgbClr val="1F497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/</a:t>
            </a:r>
            <a:r>
              <a:rPr lang="zh-CN" altLang="en-US" b="1" kern="0" dirty="0">
                <a:solidFill>
                  <a:srgbClr val="1F497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列，实现边缘均值平滑</a:t>
            </a:r>
            <a:endParaRPr kumimoji="0" lang="en-US" altLang="zh-CN" b="1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9954F8C5-F58A-4C1D-A276-CF46AC27EAAA}"/>
              </a:ext>
            </a:extLst>
          </p:cNvPr>
          <p:cNvSpPr/>
          <p:nvPr/>
        </p:nvSpPr>
        <p:spPr>
          <a:xfrm>
            <a:off x="3626227" y="6374612"/>
            <a:ext cx="4926482" cy="401124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just"/>
            <a:r>
              <a:rPr lang="zh-CN" altLang="en-US" sz="20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在设计算法时需重点关注 </a:t>
            </a:r>
            <a:r>
              <a:rPr lang="en-US" altLang="zh-CN" sz="20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FPGA </a:t>
            </a:r>
            <a:r>
              <a:rPr lang="zh-CN" altLang="en-US" sz="20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资源占用</a:t>
            </a:r>
          </a:p>
        </p:txBody>
      </p:sp>
      <p:graphicFrame>
        <p:nvGraphicFramePr>
          <p:cNvPr id="109" name="表格 108">
            <a:extLst>
              <a:ext uri="{FF2B5EF4-FFF2-40B4-BE49-F238E27FC236}">
                <a16:creationId xmlns:a16="http://schemas.microsoft.com/office/drawing/2014/main" id="{91D50B7B-B4D9-4326-947C-DC0BC2A419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6324920"/>
              </p:ext>
            </p:extLst>
          </p:nvPr>
        </p:nvGraphicFramePr>
        <p:xfrm>
          <a:off x="6494115" y="2006784"/>
          <a:ext cx="4918952" cy="1586608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841287">
                  <a:extLst>
                    <a:ext uri="{9D8B030D-6E8A-4147-A177-3AD203B41FA5}">
                      <a16:colId xmlns:a16="http://schemas.microsoft.com/office/drawing/2014/main" val="2859676308"/>
                    </a:ext>
                  </a:extLst>
                </a:gridCol>
                <a:gridCol w="1162132">
                  <a:extLst>
                    <a:ext uri="{9D8B030D-6E8A-4147-A177-3AD203B41FA5}">
                      <a16:colId xmlns:a16="http://schemas.microsoft.com/office/drawing/2014/main" val="2193464109"/>
                    </a:ext>
                  </a:extLst>
                </a:gridCol>
                <a:gridCol w="1101800">
                  <a:extLst>
                    <a:ext uri="{9D8B030D-6E8A-4147-A177-3AD203B41FA5}">
                      <a16:colId xmlns:a16="http://schemas.microsoft.com/office/drawing/2014/main" val="2052873068"/>
                    </a:ext>
                  </a:extLst>
                </a:gridCol>
                <a:gridCol w="983145">
                  <a:extLst>
                    <a:ext uri="{9D8B030D-6E8A-4147-A177-3AD203B41FA5}">
                      <a16:colId xmlns:a16="http://schemas.microsoft.com/office/drawing/2014/main" val="1840337812"/>
                    </a:ext>
                  </a:extLst>
                </a:gridCol>
                <a:gridCol w="830588">
                  <a:extLst>
                    <a:ext uri="{9D8B030D-6E8A-4147-A177-3AD203B41FA5}">
                      <a16:colId xmlns:a16="http://schemas.microsoft.com/office/drawing/2014/main" val="281830696"/>
                    </a:ext>
                  </a:extLst>
                </a:gridCol>
              </a:tblGrid>
              <a:tr h="427854">
                <a:tc>
                  <a:txBody>
                    <a:bodyPr/>
                    <a:lstStyle/>
                    <a:p>
                      <a:pPr fontAlgn="base"/>
                      <a:r>
                        <a:rPr lang="zh-CN" alt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资源</a:t>
                      </a:r>
                      <a:endParaRPr lang="en-US" altLang="zh-CN" sz="1200" b="1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映射转换</a:t>
                      </a:r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+</a:t>
                      </a:r>
                      <a:r>
                        <a:rPr lang="zh-CN" alt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大像素修正占用</a:t>
                      </a:r>
                      <a:endParaRPr lang="en-US" altLang="zh-CN" sz="1200" b="1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zh-CN" alt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映射转换占用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U200</a:t>
                      </a:r>
                      <a:r>
                        <a:rPr lang="zh-CN" alt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总量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zh-CN" alt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占用比例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842407"/>
                  </a:ext>
                </a:extLst>
              </a:tr>
              <a:tr h="282352"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BRAM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1052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540</a:t>
                      </a:r>
                      <a:endParaRPr lang="zh-CN" altLang="en-US" sz="1200" b="1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2016</a:t>
                      </a:r>
                      <a:endParaRPr lang="zh-CN" altLang="en-US" sz="1200" b="1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52%</a:t>
                      </a:r>
                      <a:endParaRPr lang="zh-CN" altLang="en-US" sz="1200" b="1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8256955"/>
                  </a:ext>
                </a:extLst>
              </a:tr>
              <a:tr h="282352"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Register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35,885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8,781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2,364,</a:t>
                      </a:r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1.5%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93413"/>
                  </a:ext>
                </a:extLst>
              </a:tr>
              <a:tr h="282352"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LUT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82,268</a:t>
                      </a:r>
                      <a:endParaRPr lang="zh-CN" altLang="en-US" sz="1200" b="1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 latinLnBrk="1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31,013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 latinLnBrk="1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1182,000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 latinLnBrk="1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6.9%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4028578"/>
                  </a:ext>
                </a:extLst>
              </a:tr>
              <a:tr h="282352"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URAM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960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0%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5131605"/>
                  </a:ext>
                </a:extLst>
              </a:tr>
            </a:tbl>
          </a:graphicData>
        </a:graphic>
      </p:graphicFrame>
      <p:pic>
        <p:nvPicPr>
          <p:cNvPr id="11" name="图形 10">
            <a:extLst>
              <a:ext uri="{FF2B5EF4-FFF2-40B4-BE49-F238E27FC236}">
                <a16:creationId xmlns:a16="http://schemas.microsoft.com/office/drawing/2014/main" id="{0E87E50D-03A8-431F-9D44-DD6AE900B6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69027" y="3935178"/>
            <a:ext cx="5162476" cy="2303510"/>
          </a:xfrm>
          <a:prstGeom prst="rect">
            <a:avLst/>
          </a:prstGeom>
        </p:spPr>
      </p:pic>
      <p:sp>
        <p:nvSpPr>
          <p:cNvPr id="23" name="箭头: 右 22">
            <a:extLst>
              <a:ext uri="{FF2B5EF4-FFF2-40B4-BE49-F238E27FC236}">
                <a16:creationId xmlns:a16="http://schemas.microsoft.com/office/drawing/2014/main" id="{20426A6A-964B-443B-9C50-89864EE3ECD6}"/>
              </a:ext>
            </a:extLst>
          </p:cNvPr>
          <p:cNvSpPr/>
          <p:nvPr/>
        </p:nvSpPr>
        <p:spPr>
          <a:xfrm rot="5400000">
            <a:off x="8426575" y="4712884"/>
            <a:ext cx="469831" cy="584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7" name="圆角矩形标注 28">
            <a:extLst>
              <a:ext uri="{FF2B5EF4-FFF2-40B4-BE49-F238E27FC236}">
                <a16:creationId xmlns:a16="http://schemas.microsoft.com/office/drawing/2014/main" id="{319B8B0C-BC01-4291-80D1-7F253F048F01}"/>
              </a:ext>
            </a:extLst>
          </p:cNvPr>
          <p:cNvSpPr/>
          <p:nvPr/>
        </p:nvSpPr>
        <p:spPr>
          <a:xfrm>
            <a:off x="2527719" y="3935178"/>
            <a:ext cx="3483543" cy="544076"/>
          </a:xfrm>
          <a:prstGeom prst="wedgeRoundRectCallout">
            <a:avLst>
              <a:gd name="adj1" fmla="val 14980"/>
              <a:gd name="adj2" fmla="val -41067"/>
              <a:gd name="adj3" fmla="val 16667"/>
            </a:avLst>
          </a:prstGeom>
          <a:gradFill rotWithShape="1">
            <a:gsLst>
              <a:gs pos="0">
                <a:srgbClr val="F79646">
                  <a:tint val="50000"/>
                  <a:satMod val="300000"/>
                </a:srgbClr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7964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>
              <a:defRPr/>
            </a:pP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Step1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：预留需要插入的行列，只填充原始数据</a:t>
            </a:r>
            <a:endParaRPr lang="en-US" altLang="zh-CN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8" name="圆角矩形标注 28">
            <a:extLst>
              <a:ext uri="{FF2B5EF4-FFF2-40B4-BE49-F238E27FC236}">
                <a16:creationId xmlns:a16="http://schemas.microsoft.com/office/drawing/2014/main" id="{31643552-84EA-4246-B847-3304DE316895}"/>
              </a:ext>
            </a:extLst>
          </p:cNvPr>
          <p:cNvSpPr/>
          <p:nvPr/>
        </p:nvSpPr>
        <p:spPr>
          <a:xfrm>
            <a:off x="2527720" y="5530984"/>
            <a:ext cx="3483543" cy="565364"/>
          </a:xfrm>
          <a:prstGeom prst="wedgeRoundRectCallout">
            <a:avLst>
              <a:gd name="adj1" fmla="val 14980"/>
              <a:gd name="adj2" fmla="val -41067"/>
              <a:gd name="adj3" fmla="val 16667"/>
            </a:avLst>
          </a:prstGeom>
          <a:gradFill rotWithShape="1">
            <a:gsLst>
              <a:gs pos="0">
                <a:srgbClr val="F79646">
                  <a:tint val="50000"/>
                  <a:satMod val="300000"/>
                </a:srgbClr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7964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>
              <a:defRPr/>
            </a:pP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Step2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：填充行列，其值和相邻的行列的值为成相邻两行列的和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/3</a:t>
            </a:r>
          </a:p>
        </p:txBody>
      </p:sp>
    </p:spTree>
    <p:extLst>
      <p:ext uri="{BB962C8B-B14F-4D97-AF65-F5344CB8AC3E}">
        <p14:creationId xmlns:p14="http://schemas.microsoft.com/office/powerpoint/2010/main" val="13856053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内容占位符 2">
            <a:extLst>
              <a:ext uri="{FF2B5EF4-FFF2-40B4-BE49-F238E27FC236}">
                <a16:creationId xmlns:a16="http://schemas.microsoft.com/office/drawing/2014/main" id="{69BF552B-8ECD-4379-A53A-85B03D3BF3DC}"/>
              </a:ext>
            </a:extLst>
          </p:cNvPr>
          <p:cNvSpPr txBox="1">
            <a:spLocks/>
          </p:cNvSpPr>
          <p:nvPr/>
        </p:nvSpPr>
        <p:spPr bwMode="auto">
          <a:xfrm>
            <a:off x="335140" y="1398874"/>
            <a:ext cx="11521719" cy="509989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19113" indent="-260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rgbClr val="000000"/>
                </a:solidFill>
                <a:latin typeface="+mn-lt"/>
                <a:ea typeface="+mn-ea"/>
              </a:defRPr>
            </a:lvl2pPr>
            <a:lvl3pPr marL="739775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1700">
                <a:solidFill>
                  <a:srgbClr val="000000"/>
                </a:solidFill>
                <a:latin typeface="+mn-lt"/>
                <a:ea typeface="+mn-ea"/>
              </a:defRPr>
            </a:lvl3pPr>
            <a:lvl4pPr marL="960438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4pPr>
            <a:lvl5pPr marL="1198563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5pPr>
            <a:lvl6pPr marL="15418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18847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2276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5705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buFont typeface="Wingdings" panose="05000000000000000000" pitchFamily="2" charset="2"/>
              <a:buChar char="u"/>
              <a:defRPr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难点：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FPGA 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浮点数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运算需要大量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硬件开销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，系数表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占用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大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buFont typeface="Wingdings" panose="05000000000000000000" pitchFamily="2" charset="2"/>
              <a:buChar char="u"/>
              <a:defRPr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算法设计：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 eaLnBrk="1" hangingPunct="1">
              <a:buFont typeface="Wingdings" panose="05000000000000000000" pitchFamily="2" charset="2"/>
              <a:buChar char="u"/>
              <a:defRPr/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校正系数：用</a:t>
            </a:r>
            <a:r>
              <a:rPr lang="zh-CN" altLang="en-US" sz="1600" b="1" dirty="0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定点数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代替 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float</a:t>
            </a:r>
          </a:p>
          <a:p>
            <a:pPr lvl="1" eaLnBrk="1" hangingPunct="1">
              <a:buFont typeface="Wingdings" panose="05000000000000000000" pitchFamily="2" charset="2"/>
              <a:buChar char="u"/>
              <a:defRPr/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系数表存储位置：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DDR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（空间大，顺序访问可实现 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burst 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读出）</a:t>
            </a:r>
            <a:endParaRPr lang="en-US" altLang="zh-CN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eaLnBrk="1" hangingPunct="1">
              <a:buNone/>
              <a:defRPr/>
            </a:pP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eaLnBrk="1" hangingPunct="1">
              <a:buNone/>
              <a:defRPr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定点数采用 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Q1.15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Q[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系数位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].[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指数位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]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）：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 eaLnBrk="1" hangingPunct="1">
              <a:buFont typeface="Wingdings" panose="05000000000000000000" pitchFamily="2" charset="2"/>
              <a:buChar char="n"/>
              <a:defRPr/>
            </a:pPr>
            <a:r>
              <a:rPr lang="zh-CN" altLang="en-US" sz="1600" b="1" dirty="0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内存对齐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：数据和系数都是 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16 bit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，充分利用 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DDR 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和 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AXI 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总线带宽</a:t>
            </a:r>
            <a:endParaRPr lang="en-US" altLang="zh-CN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 eaLnBrk="1" hangingPunct="1">
              <a:buFont typeface="Wingdings" panose="05000000000000000000" pitchFamily="2" charset="2"/>
              <a:buChar char="n"/>
              <a:defRPr/>
            </a:pPr>
            <a:r>
              <a:rPr lang="zh-CN" altLang="en-US" sz="1600" b="1" dirty="0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误差在可接受范围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：探测器误差：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0.1%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Q1.15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误差：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0.003%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5E8161F3-539E-4CA3-9461-54F259158C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272" y="29744"/>
            <a:ext cx="900762" cy="638723"/>
          </a:xfrm>
          <a:prstGeom prst="rect">
            <a:avLst/>
          </a:prstGeom>
        </p:spPr>
      </p:pic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25FF63B9-BAC0-4DCD-ADE3-4D0B8F41DEDB}"/>
              </a:ext>
            </a:extLst>
          </p:cNvPr>
          <p:cNvCxnSpPr/>
          <p:nvPr/>
        </p:nvCxnSpPr>
        <p:spPr>
          <a:xfrm>
            <a:off x="0" y="737656"/>
            <a:ext cx="1809404" cy="0"/>
          </a:xfrm>
          <a:prstGeom prst="line">
            <a:avLst/>
          </a:prstGeom>
          <a:ln w="635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1E04D5DC-E7A3-46B3-B989-68A69E0B7C99}"/>
              </a:ext>
            </a:extLst>
          </p:cNvPr>
          <p:cNvCxnSpPr>
            <a:cxnSpLocks/>
          </p:cNvCxnSpPr>
          <p:nvPr/>
        </p:nvCxnSpPr>
        <p:spPr>
          <a:xfrm>
            <a:off x="1859280" y="737656"/>
            <a:ext cx="10332720" cy="0"/>
          </a:xfrm>
          <a:prstGeom prst="line">
            <a:avLst/>
          </a:prstGeom>
          <a:ln w="63500">
            <a:solidFill>
              <a:srgbClr val="B644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1">
            <a:extLst>
              <a:ext uri="{FF2B5EF4-FFF2-40B4-BE49-F238E27FC236}">
                <a16:creationId xmlns:a16="http://schemas.microsoft.com/office/drawing/2014/main" id="{F487F54C-A1CB-441E-9630-C2DACE8241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24" name="标题 1">
            <a:extLst>
              <a:ext uri="{FF2B5EF4-FFF2-40B4-BE49-F238E27FC236}">
                <a16:creationId xmlns:a16="http://schemas.microsoft.com/office/drawing/2014/main" id="{99072E8A-71A3-4897-8F47-DD2790E35DC5}"/>
              </a:ext>
            </a:extLst>
          </p:cNvPr>
          <p:cNvSpPr txBox="1">
            <a:spLocks/>
          </p:cNvSpPr>
          <p:nvPr/>
        </p:nvSpPr>
        <p:spPr>
          <a:xfrm>
            <a:off x="1859279" y="60702"/>
            <a:ext cx="8053978" cy="58477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9pPr>
          </a:lstStyle>
          <a:p>
            <a:pPr algn="l" eaLnBrk="1" hangingPunct="1">
              <a:defRPr/>
            </a:pPr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FPGA </a:t>
            </a: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处理算法设计 </a:t>
            </a:r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– </a:t>
            </a: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平场校正</a:t>
            </a:r>
          </a:p>
        </p:txBody>
      </p:sp>
      <p:sp>
        <p:nvSpPr>
          <p:cNvPr id="28" name="内容占位符 1">
            <a:extLst>
              <a:ext uri="{FF2B5EF4-FFF2-40B4-BE49-F238E27FC236}">
                <a16:creationId xmlns:a16="http://schemas.microsoft.com/office/drawing/2014/main" id="{AFBD1EE4-1F36-4AF6-8D55-84BD5CB7BB86}"/>
              </a:ext>
            </a:extLst>
          </p:cNvPr>
          <p:cNvSpPr txBox="1">
            <a:spLocks/>
          </p:cNvSpPr>
          <p:nvPr/>
        </p:nvSpPr>
        <p:spPr>
          <a:xfrm>
            <a:off x="335141" y="761652"/>
            <a:ext cx="8839339" cy="6444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base">
              <a:lnSpc>
                <a:spcPct val="160000"/>
              </a:lnSpc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SzPct val="70000"/>
              <a:defRPr/>
            </a:pPr>
            <a:r>
              <a:rPr lang="zh-CN" altLang="en-US" b="1" kern="0" dirty="0">
                <a:solidFill>
                  <a:srgbClr val="1F497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平场校正：每个像素乘一个校正系数</a:t>
            </a:r>
            <a:endParaRPr kumimoji="0" lang="en-US" altLang="zh-CN" b="1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9954F8C5-F58A-4C1D-A276-CF46AC27EAAA}"/>
              </a:ext>
            </a:extLst>
          </p:cNvPr>
          <p:cNvSpPr/>
          <p:nvPr/>
        </p:nvSpPr>
        <p:spPr>
          <a:xfrm>
            <a:off x="5123959" y="5782734"/>
            <a:ext cx="6571820" cy="510575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just"/>
            <a:r>
              <a:rPr lang="zh-CN" altLang="en-US" sz="20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选择合适的定点数类型，在误差范围内实现资源高效利用</a:t>
            </a:r>
          </a:p>
        </p:txBody>
      </p:sp>
      <p:graphicFrame>
        <p:nvGraphicFramePr>
          <p:cNvPr id="15" name="表格 14">
            <a:extLst>
              <a:ext uri="{FF2B5EF4-FFF2-40B4-BE49-F238E27FC236}">
                <a16:creationId xmlns:a16="http://schemas.microsoft.com/office/drawing/2014/main" id="{C4D9382E-62B8-4B97-95B2-82B066827E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0130531"/>
              </p:ext>
            </p:extLst>
          </p:nvPr>
        </p:nvGraphicFramePr>
        <p:xfrm>
          <a:off x="647596" y="4483001"/>
          <a:ext cx="4184227" cy="1810308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873760">
                  <a:extLst>
                    <a:ext uri="{9D8B030D-6E8A-4147-A177-3AD203B41FA5}">
                      <a16:colId xmlns:a16="http://schemas.microsoft.com/office/drawing/2014/main" val="2859676308"/>
                    </a:ext>
                  </a:extLst>
                </a:gridCol>
                <a:gridCol w="1329267">
                  <a:extLst>
                    <a:ext uri="{9D8B030D-6E8A-4147-A177-3AD203B41FA5}">
                      <a16:colId xmlns:a16="http://schemas.microsoft.com/office/drawing/2014/main" val="2054799658"/>
                    </a:ext>
                  </a:extLst>
                </a:gridCol>
                <a:gridCol w="1007533">
                  <a:extLst>
                    <a:ext uri="{9D8B030D-6E8A-4147-A177-3AD203B41FA5}">
                      <a16:colId xmlns:a16="http://schemas.microsoft.com/office/drawing/2014/main" val="1840337812"/>
                    </a:ext>
                  </a:extLst>
                </a:gridCol>
                <a:gridCol w="973667">
                  <a:extLst>
                    <a:ext uri="{9D8B030D-6E8A-4147-A177-3AD203B41FA5}">
                      <a16:colId xmlns:a16="http://schemas.microsoft.com/office/drawing/2014/main" val="2384752283"/>
                    </a:ext>
                  </a:extLst>
                </a:gridCol>
              </a:tblGrid>
              <a:tr h="301718">
                <a:tc>
                  <a:txBody>
                    <a:bodyPr/>
                    <a:lstStyle/>
                    <a:p>
                      <a:pPr fontAlgn="base"/>
                      <a:r>
                        <a:rPr lang="zh-CN" alt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名称</a:t>
                      </a:r>
                      <a:endParaRPr lang="en-US" altLang="zh-CN" sz="1200" b="1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Q1.15 </a:t>
                      </a:r>
                      <a:r>
                        <a:rPr lang="zh-CN" alt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设计占用</a:t>
                      </a:r>
                      <a:endParaRPr lang="en-US" altLang="zh-CN" sz="1200" b="1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U200</a:t>
                      </a:r>
                      <a:r>
                        <a:rPr lang="zh-CN" alt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总量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zh-CN" alt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占比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842407"/>
                  </a:ext>
                </a:extLst>
              </a:tr>
              <a:tr h="301718"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BRAM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16 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2016</a:t>
                      </a:r>
                      <a:endParaRPr lang="zh-CN" altLang="en-US" sz="1200" b="1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0.79%</a:t>
                      </a:r>
                      <a:endParaRPr lang="zh-CN" altLang="en-US" sz="1200" b="1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8256955"/>
                  </a:ext>
                </a:extLst>
              </a:tr>
              <a:tr h="301718"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Register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12496 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2,364,</a:t>
                      </a:r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0.52%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93413"/>
                  </a:ext>
                </a:extLst>
              </a:tr>
              <a:tr h="301718"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LUT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8260 </a:t>
                      </a:r>
                      <a:endParaRPr lang="zh-CN" altLang="en-US" sz="1200" b="1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 latinLnBrk="1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1182,000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 latinLnBrk="1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0.77%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4028578"/>
                  </a:ext>
                </a:extLst>
              </a:tr>
              <a:tr h="301718"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URAM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960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0%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5131605"/>
                  </a:ext>
                </a:extLst>
              </a:tr>
              <a:tr h="301718"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DSP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64 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6840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0.93%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71468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97691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内容占位符 2">
            <a:extLst>
              <a:ext uri="{FF2B5EF4-FFF2-40B4-BE49-F238E27FC236}">
                <a16:creationId xmlns:a16="http://schemas.microsoft.com/office/drawing/2014/main" id="{69BF552B-8ECD-4379-A53A-85B03D3BF3DC}"/>
              </a:ext>
            </a:extLst>
          </p:cNvPr>
          <p:cNvSpPr txBox="1">
            <a:spLocks/>
          </p:cNvSpPr>
          <p:nvPr/>
        </p:nvSpPr>
        <p:spPr bwMode="auto">
          <a:xfrm>
            <a:off x="335140" y="1398874"/>
            <a:ext cx="11521719" cy="509989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19113" indent="-260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rgbClr val="000000"/>
                </a:solidFill>
                <a:latin typeface="+mn-lt"/>
                <a:ea typeface="+mn-ea"/>
              </a:defRPr>
            </a:lvl2pPr>
            <a:lvl3pPr marL="739775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1700">
                <a:solidFill>
                  <a:srgbClr val="000000"/>
                </a:solidFill>
                <a:latin typeface="+mn-lt"/>
                <a:ea typeface="+mn-ea"/>
              </a:defRPr>
            </a:lvl3pPr>
            <a:lvl4pPr marL="960438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4pPr>
            <a:lvl5pPr marL="1198563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5pPr>
            <a:lvl6pPr marL="15418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18847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2276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5705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20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难点：设计并行流水线</a:t>
            </a:r>
            <a:endParaRPr lang="en-US" altLang="zh-CN" sz="20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四缓冲设计：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将输入、处理和读出重叠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缓冲资源优化：用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LUT 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替代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BRAM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功能、性能、资源均满足需求，仿真时序符合预期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n"/>
              <a:defRPr/>
            </a:pP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5E8161F3-539E-4CA3-9461-54F259158C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272" y="29744"/>
            <a:ext cx="900762" cy="638723"/>
          </a:xfrm>
          <a:prstGeom prst="rect">
            <a:avLst/>
          </a:prstGeom>
        </p:spPr>
      </p:pic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25FF63B9-BAC0-4DCD-ADE3-4D0B8F41DEDB}"/>
              </a:ext>
            </a:extLst>
          </p:cNvPr>
          <p:cNvCxnSpPr/>
          <p:nvPr/>
        </p:nvCxnSpPr>
        <p:spPr>
          <a:xfrm>
            <a:off x="0" y="737656"/>
            <a:ext cx="1809404" cy="0"/>
          </a:xfrm>
          <a:prstGeom prst="line">
            <a:avLst/>
          </a:prstGeom>
          <a:ln w="635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1E04D5DC-E7A3-46B3-B989-68A69E0B7C99}"/>
              </a:ext>
            </a:extLst>
          </p:cNvPr>
          <p:cNvCxnSpPr>
            <a:cxnSpLocks/>
          </p:cNvCxnSpPr>
          <p:nvPr/>
        </p:nvCxnSpPr>
        <p:spPr>
          <a:xfrm>
            <a:off x="1859280" y="737656"/>
            <a:ext cx="10332720" cy="0"/>
          </a:xfrm>
          <a:prstGeom prst="line">
            <a:avLst/>
          </a:prstGeom>
          <a:ln w="63500">
            <a:solidFill>
              <a:srgbClr val="B644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1">
            <a:extLst>
              <a:ext uri="{FF2B5EF4-FFF2-40B4-BE49-F238E27FC236}">
                <a16:creationId xmlns:a16="http://schemas.microsoft.com/office/drawing/2014/main" id="{F487F54C-A1CB-441E-9630-C2DACE8241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24" name="标题 1">
            <a:extLst>
              <a:ext uri="{FF2B5EF4-FFF2-40B4-BE49-F238E27FC236}">
                <a16:creationId xmlns:a16="http://schemas.microsoft.com/office/drawing/2014/main" id="{99072E8A-71A3-4897-8F47-DD2790E35DC5}"/>
              </a:ext>
            </a:extLst>
          </p:cNvPr>
          <p:cNvSpPr txBox="1">
            <a:spLocks/>
          </p:cNvSpPr>
          <p:nvPr/>
        </p:nvSpPr>
        <p:spPr>
          <a:xfrm>
            <a:off x="1859279" y="60702"/>
            <a:ext cx="7123854" cy="58477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9pPr>
          </a:lstStyle>
          <a:p>
            <a:pPr algn="l" eaLnBrk="1" hangingPunct="1">
              <a:defRPr/>
            </a:pPr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FPGA </a:t>
            </a: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处理算法 </a:t>
            </a:r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– </a:t>
            </a: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算法融合</a:t>
            </a:r>
          </a:p>
        </p:txBody>
      </p:sp>
      <p:sp>
        <p:nvSpPr>
          <p:cNvPr id="28" name="内容占位符 1">
            <a:extLst>
              <a:ext uri="{FF2B5EF4-FFF2-40B4-BE49-F238E27FC236}">
                <a16:creationId xmlns:a16="http://schemas.microsoft.com/office/drawing/2014/main" id="{AFBD1EE4-1F36-4AF6-8D55-84BD5CB7BB86}"/>
              </a:ext>
            </a:extLst>
          </p:cNvPr>
          <p:cNvSpPr txBox="1">
            <a:spLocks/>
          </p:cNvSpPr>
          <p:nvPr/>
        </p:nvSpPr>
        <p:spPr>
          <a:xfrm>
            <a:off x="335141" y="761652"/>
            <a:ext cx="10798524" cy="6444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base">
              <a:lnSpc>
                <a:spcPct val="160000"/>
              </a:lnSpc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SzPct val="70000"/>
              <a:defRPr/>
            </a:pPr>
            <a:r>
              <a:rPr kumimoji="0" lang="zh-CN" altLang="en-US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用一个 </a:t>
            </a:r>
            <a:r>
              <a:rPr kumimoji="0" lang="en-US" altLang="zh-CN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HLS IP </a:t>
            </a:r>
            <a:r>
              <a:rPr kumimoji="0" lang="zh-CN" altLang="en-US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核完成映射转换、大像素修正和平场校正</a:t>
            </a:r>
            <a:endParaRPr kumimoji="0" lang="en-US" altLang="zh-CN" b="1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9954F8C5-F58A-4C1D-A276-CF46AC27EAAA}"/>
              </a:ext>
            </a:extLst>
          </p:cNvPr>
          <p:cNvSpPr/>
          <p:nvPr/>
        </p:nvSpPr>
        <p:spPr>
          <a:xfrm>
            <a:off x="2938294" y="6133747"/>
            <a:ext cx="6302350" cy="393556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just"/>
            <a:r>
              <a:rPr lang="zh-CN" altLang="en-US" sz="20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后续将升级并行流水线架构，实现数据的持续流式处理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84561D53-9AEC-41A9-8107-B86D0B540544}"/>
              </a:ext>
            </a:extLst>
          </p:cNvPr>
          <p:cNvSpPr/>
          <p:nvPr/>
        </p:nvSpPr>
        <p:spPr>
          <a:xfrm>
            <a:off x="1983256" y="3691777"/>
            <a:ext cx="1349872" cy="1703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读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VTH1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数据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EC10D12A-C37B-4E9A-8761-7A457AB7FF2F}"/>
              </a:ext>
            </a:extLst>
          </p:cNvPr>
          <p:cNvSpPr/>
          <p:nvPr/>
        </p:nvSpPr>
        <p:spPr>
          <a:xfrm>
            <a:off x="3327221" y="4192679"/>
            <a:ext cx="1349872" cy="17034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写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VTH0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数据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57BDFA70-B3FA-47D1-92DD-7BA899A0506B}"/>
              </a:ext>
            </a:extLst>
          </p:cNvPr>
          <p:cNvSpPr/>
          <p:nvPr/>
        </p:nvSpPr>
        <p:spPr>
          <a:xfrm>
            <a:off x="570256" y="3465376"/>
            <a:ext cx="2762872" cy="170343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b="1" dirty="0">
                <a:solidFill>
                  <a:schemeClr val="tx1"/>
                </a:solidFill>
              </a:rPr>
              <a:t>Frame 1</a:t>
            </a:r>
            <a:endParaRPr lang="zh-CN" altLang="en-US" sz="1200" b="1" dirty="0">
              <a:solidFill>
                <a:schemeClr val="tx1"/>
              </a:solidFill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5581D117-47F6-475C-B055-BB17014AE4D8}"/>
              </a:ext>
            </a:extLst>
          </p:cNvPr>
          <p:cNvSpPr/>
          <p:nvPr/>
        </p:nvSpPr>
        <p:spPr>
          <a:xfrm>
            <a:off x="1983256" y="3969572"/>
            <a:ext cx="773254" cy="16644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VTH0 Cor</a:t>
            </a:r>
            <a:endParaRPr lang="zh-CN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036F7A09-BECA-4A06-95D9-53861FE1B18B}"/>
              </a:ext>
            </a:extLst>
          </p:cNvPr>
          <p:cNvSpPr/>
          <p:nvPr/>
        </p:nvSpPr>
        <p:spPr>
          <a:xfrm>
            <a:off x="570256" y="3691777"/>
            <a:ext cx="1349872" cy="1703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读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VTH0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数据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5B0A5623-4569-4261-B244-EA062C18CE52}"/>
              </a:ext>
            </a:extLst>
          </p:cNvPr>
          <p:cNvSpPr/>
          <p:nvPr/>
        </p:nvSpPr>
        <p:spPr>
          <a:xfrm>
            <a:off x="3341719" y="3979070"/>
            <a:ext cx="773254" cy="16644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VTH1 Cor</a:t>
            </a:r>
            <a:endParaRPr lang="zh-CN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ED1057A9-0AE5-4FE2-B691-1817FE816576}"/>
              </a:ext>
            </a:extLst>
          </p:cNvPr>
          <p:cNvSpPr/>
          <p:nvPr/>
        </p:nvSpPr>
        <p:spPr>
          <a:xfrm>
            <a:off x="4739597" y="4202733"/>
            <a:ext cx="1349872" cy="17034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写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VTH1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数据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FBCD1DBF-2367-41FE-A489-9C5F7C38E992}"/>
              </a:ext>
            </a:extLst>
          </p:cNvPr>
          <p:cNvSpPr/>
          <p:nvPr/>
        </p:nvSpPr>
        <p:spPr>
          <a:xfrm>
            <a:off x="7509000" y="3653193"/>
            <a:ext cx="1349872" cy="170343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solidFill>
              <a:schemeClr val="accent1">
                <a:shade val="50000"/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读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VTH1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数据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7915E6D3-7C2D-4729-9C1E-93E7E953C5E2}"/>
              </a:ext>
            </a:extLst>
          </p:cNvPr>
          <p:cNvSpPr/>
          <p:nvPr/>
        </p:nvSpPr>
        <p:spPr>
          <a:xfrm>
            <a:off x="6096000" y="3429000"/>
            <a:ext cx="2762872" cy="170343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solidFill>
              <a:schemeClr val="accent6">
                <a:shade val="50000"/>
                <a:alpha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b="1" dirty="0">
                <a:solidFill>
                  <a:schemeClr val="tx1"/>
                </a:solidFill>
              </a:rPr>
              <a:t>Frame 3</a:t>
            </a:r>
            <a:endParaRPr lang="zh-CN" altLang="en-US" sz="1200" b="1" dirty="0">
              <a:solidFill>
                <a:schemeClr val="tx1"/>
              </a:solidFill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8CF93A3C-B579-4927-844F-7738C36642CB}"/>
              </a:ext>
            </a:extLst>
          </p:cNvPr>
          <p:cNvSpPr/>
          <p:nvPr/>
        </p:nvSpPr>
        <p:spPr>
          <a:xfrm>
            <a:off x="6096000" y="3655401"/>
            <a:ext cx="1349872" cy="170343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solidFill>
              <a:schemeClr val="accent1">
                <a:shade val="50000"/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读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VTH0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数据</a:t>
            </a: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317A2B9E-6BDB-4B5D-AA02-4A37B05C34F2}"/>
              </a:ext>
            </a:extLst>
          </p:cNvPr>
          <p:cNvSpPr/>
          <p:nvPr/>
        </p:nvSpPr>
        <p:spPr>
          <a:xfrm>
            <a:off x="4746128" y="4655300"/>
            <a:ext cx="1349872" cy="1703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读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VTH1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数据</a:t>
            </a: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2B9326E2-DC80-4B2F-B3E1-8E2343F897CD}"/>
              </a:ext>
            </a:extLst>
          </p:cNvPr>
          <p:cNvSpPr/>
          <p:nvPr/>
        </p:nvSpPr>
        <p:spPr>
          <a:xfrm>
            <a:off x="3333128" y="4428899"/>
            <a:ext cx="2762872" cy="170343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b="1" dirty="0">
                <a:solidFill>
                  <a:schemeClr val="tx1"/>
                </a:solidFill>
              </a:rPr>
              <a:t>Frame 2</a:t>
            </a:r>
            <a:endParaRPr lang="zh-CN" altLang="en-US" sz="1200" b="1" dirty="0">
              <a:solidFill>
                <a:schemeClr val="tx1"/>
              </a:solidFill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C6306D32-F15E-4826-98C8-521226DBDBB0}"/>
              </a:ext>
            </a:extLst>
          </p:cNvPr>
          <p:cNvSpPr/>
          <p:nvPr/>
        </p:nvSpPr>
        <p:spPr>
          <a:xfrm>
            <a:off x="3333128" y="4655300"/>
            <a:ext cx="1349872" cy="1703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读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VTH0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数据</a:t>
            </a: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B08504F4-76EC-4748-B9CF-837ED1BB7A56}"/>
              </a:ext>
            </a:extLst>
          </p:cNvPr>
          <p:cNvSpPr/>
          <p:nvPr/>
        </p:nvSpPr>
        <p:spPr>
          <a:xfrm>
            <a:off x="6089469" y="5278210"/>
            <a:ext cx="1349872" cy="17034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写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VTH0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数据</a:t>
            </a: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ED078E80-0476-4128-958C-EBDDB338D431}"/>
              </a:ext>
            </a:extLst>
          </p:cNvPr>
          <p:cNvSpPr/>
          <p:nvPr/>
        </p:nvSpPr>
        <p:spPr>
          <a:xfrm>
            <a:off x="4739597" y="5028826"/>
            <a:ext cx="773254" cy="16644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VTH0 Cor</a:t>
            </a:r>
            <a:endParaRPr lang="zh-CN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DE11EA53-B70A-4CA1-815E-2991DB3EFB63}"/>
              </a:ext>
            </a:extLst>
          </p:cNvPr>
          <p:cNvSpPr/>
          <p:nvPr/>
        </p:nvSpPr>
        <p:spPr>
          <a:xfrm>
            <a:off x="6096000" y="5030150"/>
            <a:ext cx="773254" cy="16644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VTH1 Cor</a:t>
            </a:r>
            <a:endParaRPr lang="zh-CN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26F5BCD7-F8EE-4291-9992-EEC46414D1D6}"/>
              </a:ext>
            </a:extLst>
          </p:cNvPr>
          <p:cNvSpPr/>
          <p:nvPr/>
        </p:nvSpPr>
        <p:spPr>
          <a:xfrm>
            <a:off x="7509000" y="5279218"/>
            <a:ext cx="1349872" cy="17034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写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VTH1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数据</a:t>
            </a: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C60E399F-822D-49C2-AA7B-91F0A53DD0E2}"/>
              </a:ext>
            </a:extLst>
          </p:cNvPr>
          <p:cNvSpPr/>
          <p:nvPr/>
        </p:nvSpPr>
        <p:spPr>
          <a:xfrm>
            <a:off x="10281776" y="4660298"/>
            <a:ext cx="1349872" cy="170343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solidFill>
              <a:schemeClr val="accent1">
                <a:shade val="50000"/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读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VTH1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数据</a:t>
            </a: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F0B06C9B-10B3-4C96-8745-9453304A75A4}"/>
              </a:ext>
            </a:extLst>
          </p:cNvPr>
          <p:cNvSpPr/>
          <p:nvPr/>
        </p:nvSpPr>
        <p:spPr>
          <a:xfrm>
            <a:off x="8858873" y="4407860"/>
            <a:ext cx="2762872" cy="170343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solidFill>
              <a:schemeClr val="accent6">
                <a:shade val="50000"/>
                <a:alpha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b="1" dirty="0">
                <a:solidFill>
                  <a:schemeClr val="tx1"/>
                </a:solidFill>
              </a:rPr>
              <a:t>Frame 4</a:t>
            </a:r>
            <a:endParaRPr lang="zh-CN" altLang="en-US" sz="1200" b="1" dirty="0">
              <a:solidFill>
                <a:schemeClr val="tx1"/>
              </a:solidFill>
            </a:endParaRP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2E4FFAB0-AB76-4AAD-B636-590D00BE2951}"/>
              </a:ext>
            </a:extLst>
          </p:cNvPr>
          <p:cNvSpPr/>
          <p:nvPr/>
        </p:nvSpPr>
        <p:spPr>
          <a:xfrm>
            <a:off x="8851784" y="4649935"/>
            <a:ext cx="1349872" cy="170343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solidFill>
              <a:schemeClr val="accent1">
                <a:shade val="50000"/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读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VTH0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数据</a:t>
            </a: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CD4DDF93-4EDA-4762-9666-AD23BC37819C}"/>
              </a:ext>
            </a:extLst>
          </p:cNvPr>
          <p:cNvSpPr/>
          <p:nvPr/>
        </p:nvSpPr>
        <p:spPr>
          <a:xfrm>
            <a:off x="8851604" y="4177647"/>
            <a:ext cx="1349872" cy="170342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solidFill>
              <a:schemeClr val="accent2">
                <a:shade val="50000"/>
                <a:alpha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写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VTH0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数据</a:t>
            </a: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79256519-D312-4B57-A797-78E8F266A31E}"/>
              </a:ext>
            </a:extLst>
          </p:cNvPr>
          <p:cNvSpPr/>
          <p:nvPr/>
        </p:nvSpPr>
        <p:spPr>
          <a:xfrm>
            <a:off x="7509000" y="3932226"/>
            <a:ext cx="773254" cy="16644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solidFill>
              <a:schemeClr val="accent2">
                <a:shade val="50000"/>
                <a:alpha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VTH0 Cor</a:t>
            </a:r>
            <a:endParaRPr lang="zh-CN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8A1FD855-E86D-4604-B4E9-E89AAC4BDC08}"/>
              </a:ext>
            </a:extLst>
          </p:cNvPr>
          <p:cNvSpPr/>
          <p:nvPr/>
        </p:nvSpPr>
        <p:spPr>
          <a:xfrm>
            <a:off x="8879242" y="3929332"/>
            <a:ext cx="773254" cy="16644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solidFill>
              <a:schemeClr val="accent2">
                <a:shade val="50000"/>
                <a:alpha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VTH1 Cor</a:t>
            </a:r>
            <a:endParaRPr lang="zh-CN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8FF5CE5E-09B0-4D42-931C-9ADA2F966E6C}"/>
              </a:ext>
            </a:extLst>
          </p:cNvPr>
          <p:cNvSpPr/>
          <p:nvPr/>
        </p:nvSpPr>
        <p:spPr>
          <a:xfrm>
            <a:off x="10281776" y="4177647"/>
            <a:ext cx="1349872" cy="170342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solidFill>
              <a:schemeClr val="accent2">
                <a:shade val="50000"/>
                <a:alpha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写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VTH1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数据</a:t>
            </a: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BE4FE13C-123D-41A0-BD70-D2446E8BD68E}"/>
              </a:ext>
            </a:extLst>
          </p:cNvPr>
          <p:cNvSpPr/>
          <p:nvPr/>
        </p:nvSpPr>
        <p:spPr>
          <a:xfrm>
            <a:off x="10277715" y="5278210"/>
            <a:ext cx="1249234" cy="170343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solidFill>
              <a:schemeClr val="accent2">
                <a:shade val="50000"/>
                <a:alpha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。。。</a:t>
            </a: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D2C4B77C-1716-4A0A-BB47-5ED22868DC19}"/>
              </a:ext>
            </a:extLst>
          </p:cNvPr>
          <p:cNvSpPr/>
          <p:nvPr/>
        </p:nvSpPr>
        <p:spPr>
          <a:xfrm>
            <a:off x="10259106" y="5028826"/>
            <a:ext cx="773254" cy="16644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solidFill>
              <a:schemeClr val="accent2">
                <a:shade val="50000"/>
                <a:alpha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VTH0 Cor</a:t>
            </a:r>
            <a:endParaRPr lang="zh-CN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5" name="圆角矩形标注 28">
            <a:extLst>
              <a:ext uri="{FF2B5EF4-FFF2-40B4-BE49-F238E27FC236}">
                <a16:creationId xmlns:a16="http://schemas.microsoft.com/office/drawing/2014/main" id="{819F180C-6554-4744-8AEF-5CFBA7B86147}"/>
              </a:ext>
            </a:extLst>
          </p:cNvPr>
          <p:cNvSpPr/>
          <p:nvPr/>
        </p:nvSpPr>
        <p:spPr>
          <a:xfrm>
            <a:off x="663009" y="5506467"/>
            <a:ext cx="963563" cy="277070"/>
          </a:xfrm>
          <a:prstGeom prst="wedgeRoundRectCallout">
            <a:avLst>
              <a:gd name="adj1" fmla="val 14980"/>
              <a:gd name="adj2" fmla="val -41067"/>
              <a:gd name="adj3" fmla="val 16667"/>
            </a:avLst>
          </a:prstGeom>
          <a:gradFill rotWithShape="1">
            <a:gsLst>
              <a:gs pos="0">
                <a:srgbClr val="F79646">
                  <a:tint val="50000"/>
                  <a:satMod val="300000"/>
                </a:srgbClr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7964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algn="ctr"/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phase1</a:t>
            </a:r>
            <a:endParaRPr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46" name="直接连接符 45">
            <a:extLst>
              <a:ext uri="{FF2B5EF4-FFF2-40B4-BE49-F238E27FC236}">
                <a16:creationId xmlns:a16="http://schemas.microsoft.com/office/drawing/2014/main" id="{C43CABF7-A160-4484-8403-05D16C0E36B8}"/>
              </a:ext>
            </a:extLst>
          </p:cNvPr>
          <p:cNvCxnSpPr>
            <a:cxnSpLocks/>
          </p:cNvCxnSpPr>
          <p:nvPr/>
        </p:nvCxnSpPr>
        <p:spPr>
          <a:xfrm>
            <a:off x="1957696" y="3683603"/>
            <a:ext cx="0" cy="1236153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接连接符 46">
            <a:extLst>
              <a:ext uri="{FF2B5EF4-FFF2-40B4-BE49-F238E27FC236}">
                <a16:creationId xmlns:a16="http://schemas.microsoft.com/office/drawing/2014/main" id="{B1D675BB-8E36-4484-A851-551059F1A8FF}"/>
              </a:ext>
            </a:extLst>
          </p:cNvPr>
          <p:cNvCxnSpPr>
            <a:cxnSpLocks/>
          </p:cNvCxnSpPr>
          <p:nvPr/>
        </p:nvCxnSpPr>
        <p:spPr>
          <a:xfrm>
            <a:off x="3333128" y="3683602"/>
            <a:ext cx="0" cy="1236153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接连接符 47">
            <a:extLst>
              <a:ext uri="{FF2B5EF4-FFF2-40B4-BE49-F238E27FC236}">
                <a16:creationId xmlns:a16="http://schemas.microsoft.com/office/drawing/2014/main" id="{B8D21669-AA4C-4D41-8E9D-A9EA1C32996C}"/>
              </a:ext>
            </a:extLst>
          </p:cNvPr>
          <p:cNvCxnSpPr>
            <a:cxnSpLocks/>
          </p:cNvCxnSpPr>
          <p:nvPr/>
        </p:nvCxnSpPr>
        <p:spPr>
          <a:xfrm>
            <a:off x="4714564" y="3663947"/>
            <a:ext cx="0" cy="1844759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接连接符 48">
            <a:extLst>
              <a:ext uri="{FF2B5EF4-FFF2-40B4-BE49-F238E27FC236}">
                <a16:creationId xmlns:a16="http://schemas.microsoft.com/office/drawing/2014/main" id="{89A4040E-4DCA-435A-85A3-25911910AA64}"/>
              </a:ext>
            </a:extLst>
          </p:cNvPr>
          <p:cNvCxnSpPr>
            <a:cxnSpLocks/>
          </p:cNvCxnSpPr>
          <p:nvPr/>
        </p:nvCxnSpPr>
        <p:spPr>
          <a:xfrm flipH="1">
            <a:off x="6089469" y="3862120"/>
            <a:ext cx="6531" cy="1646586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接连接符 49">
            <a:extLst>
              <a:ext uri="{FF2B5EF4-FFF2-40B4-BE49-F238E27FC236}">
                <a16:creationId xmlns:a16="http://schemas.microsoft.com/office/drawing/2014/main" id="{77E57BDF-D77D-4A24-9B34-6D31EBD68527}"/>
              </a:ext>
            </a:extLst>
          </p:cNvPr>
          <p:cNvCxnSpPr>
            <a:cxnSpLocks/>
          </p:cNvCxnSpPr>
          <p:nvPr/>
        </p:nvCxnSpPr>
        <p:spPr>
          <a:xfrm>
            <a:off x="7477436" y="3635719"/>
            <a:ext cx="0" cy="1872987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接连接符 50">
            <a:extLst>
              <a:ext uri="{FF2B5EF4-FFF2-40B4-BE49-F238E27FC236}">
                <a16:creationId xmlns:a16="http://schemas.microsoft.com/office/drawing/2014/main" id="{34C47E32-F2F4-4178-A237-25292C6DBEA6}"/>
              </a:ext>
            </a:extLst>
          </p:cNvPr>
          <p:cNvCxnSpPr>
            <a:cxnSpLocks/>
          </p:cNvCxnSpPr>
          <p:nvPr/>
        </p:nvCxnSpPr>
        <p:spPr>
          <a:xfrm>
            <a:off x="8858872" y="3633480"/>
            <a:ext cx="0" cy="1872987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接连接符 51">
            <a:extLst>
              <a:ext uri="{FF2B5EF4-FFF2-40B4-BE49-F238E27FC236}">
                <a16:creationId xmlns:a16="http://schemas.microsoft.com/office/drawing/2014/main" id="{B1B781EF-B9CE-4851-8A05-870E8EE06239}"/>
              </a:ext>
            </a:extLst>
          </p:cNvPr>
          <p:cNvCxnSpPr>
            <a:cxnSpLocks/>
          </p:cNvCxnSpPr>
          <p:nvPr/>
        </p:nvCxnSpPr>
        <p:spPr>
          <a:xfrm>
            <a:off x="10239685" y="3662748"/>
            <a:ext cx="0" cy="1872987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圆角矩形标注 28">
            <a:extLst>
              <a:ext uri="{FF2B5EF4-FFF2-40B4-BE49-F238E27FC236}">
                <a16:creationId xmlns:a16="http://schemas.microsoft.com/office/drawing/2014/main" id="{8A8E4876-EF54-4059-89B2-0A07E15F1103}"/>
              </a:ext>
            </a:extLst>
          </p:cNvPr>
          <p:cNvSpPr/>
          <p:nvPr/>
        </p:nvSpPr>
        <p:spPr>
          <a:xfrm>
            <a:off x="3493768" y="5506467"/>
            <a:ext cx="963563" cy="277070"/>
          </a:xfrm>
          <a:prstGeom prst="wedgeRoundRectCallout">
            <a:avLst>
              <a:gd name="adj1" fmla="val 14980"/>
              <a:gd name="adj2" fmla="val -41067"/>
              <a:gd name="adj3" fmla="val 16667"/>
            </a:avLst>
          </a:prstGeom>
          <a:gradFill rotWithShape="1">
            <a:gsLst>
              <a:gs pos="0">
                <a:srgbClr val="F79646">
                  <a:tint val="50000"/>
                  <a:satMod val="300000"/>
                </a:srgbClr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7964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algn="ctr"/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phase3</a:t>
            </a:r>
            <a:endParaRPr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54" name="圆角矩形标注 28">
            <a:extLst>
              <a:ext uri="{FF2B5EF4-FFF2-40B4-BE49-F238E27FC236}">
                <a16:creationId xmlns:a16="http://schemas.microsoft.com/office/drawing/2014/main" id="{71DB2A2B-F98D-4CD1-B22A-538A57A8175C}"/>
              </a:ext>
            </a:extLst>
          </p:cNvPr>
          <p:cNvSpPr/>
          <p:nvPr/>
        </p:nvSpPr>
        <p:spPr>
          <a:xfrm>
            <a:off x="4906144" y="5503885"/>
            <a:ext cx="963563" cy="277070"/>
          </a:xfrm>
          <a:prstGeom prst="wedgeRoundRectCallout">
            <a:avLst>
              <a:gd name="adj1" fmla="val 14980"/>
              <a:gd name="adj2" fmla="val -41067"/>
              <a:gd name="adj3" fmla="val 16667"/>
            </a:avLst>
          </a:prstGeom>
          <a:gradFill rotWithShape="1">
            <a:gsLst>
              <a:gs pos="0">
                <a:srgbClr val="F79646">
                  <a:tint val="50000"/>
                  <a:satMod val="300000"/>
                </a:srgbClr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7964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algn="ctr"/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phase4</a:t>
            </a:r>
            <a:endParaRPr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55" name="圆角矩形标注 28">
            <a:extLst>
              <a:ext uri="{FF2B5EF4-FFF2-40B4-BE49-F238E27FC236}">
                <a16:creationId xmlns:a16="http://schemas.microsoft.com/office/drawing/2014/main" id="{374E5CF2-6DB7-41F6-B12A-B818C4753E4A}"/>
              </a:ext>
            </a:extLst>
          </p:cNvPr>
          <p:cNvSpPr/>
          <p:nvPr/>
        </p:nvSpPr>
        <p:spPr>
          <a:xfrm>
            <a:off x="6301302" y="5500916"/>
            <a:ext cx="963563" cy="277070"/>
          </a:xfrm>
          <a:prstGeom prst="wedgeRoundRectCallout">
            <a:avLst>
              <a:gd name="adj1" fmla="val 14980"/>
              <a:gd name="adj2" fmla="val -41067"/>
              <a:gd name="adj3" fmla="val 16667"/>
            </a:avLst>
          </a:prstGeom>
          <a:gradFill rotWithShape="1">
            <a:gsLst>
              <a:gs pos="0">
                <a:srgbClr val="F79646">
                  <a:tint val="50000"/>
                  <a:satMod val="300000"/>
                </a:srgbClr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7964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algn="ctr"/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phase5</a:t>
            </a:r>
            <a:endParaRPr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56" name="圆角矩形标注 28">
            <a:extLst>
              <a:ext uri="{FF2B5EF4-FFF2-40B4-BE49-F238E27FC236}">
                <a16:creationId xmlns:a16="http://schemas.microsoft.com/office/drawing/2014/main" id="{05FEA756-FAE7-44A8-9119-81D3BEA9472E}"/>
              </a:ext>
            </a:extLst>
          </p:cNvPr>
          <p:cNvSpPr/>
          <p:nvPr/>
        </p:nvSpPr>
        <p:spPr>
          <a:xfrm>
            <a:off x="7734671" y="5500916"/>
            <a:ext cx="963563" cy="277070"/>
          </a:xfrm>
          <a:prstGeom prst="wedgeRoundRectCallout">
            <a:avLst>
              <a:gd name="adj1" fmla="val 14980"/>
              <a:gd name="adj2" fmla="val -41067"/>
              <a:gd name="adj3" fmla="val 16667"/>
            </a:avLst>
          </a:prstGeom>
          <a:gradFill rotWithShape="1">
            <a:gsLst>
              <a:gs pos="0">
                <a:srgbClr val="F79646">
                  <a:tint val="50000"/>
                  <a:satMod val="300000"/>
                </a:srgbClr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7964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algn="ctr"/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phase6</a:t>
            </a:r>
            <a:endParaRPr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57" name="圆角矩形标注 28">
            <a:extLst>
              <a:ext uri="{FF2B5EF4-FFF2-40B4-BE49-F238E27FC236}">
                <a16:creationId xmlns:a16="http://schemas.microsoft.com/office/drawing/2014/main" id="{C9A4BB5C-98EF-4A82-AFC5-D3E0D95623E3}"/>
              </a:ext>
            </a:extLst>
          </p:cNvPr>
          <p:cNvSpPr/>
          <p:nvPr/>
        </p:nvSpPr>
        <p:spPr>
          <a:xfrm>
            <a:off x="2143896" y="5506467"/>
            <a:ext cx="963563" cy="277070"/>
          </a:xfrm>
          <a:prstGeom prst="wedgeRoundRectCallout">
            <a:avLst>
              <a:gd name="adj1" fmla="val 14980"/>
              <a:gd name="adj2" fmla="val -41067"/>
              <a:gd name="adj3" fmla="val 16667"/>
            </a:avLst>
          </a:prstGeom>
          <a:gradFill rotWithShape="1">
            <a:gsLst>
              <a:gs pos="0">
                <a:srgbClr val="F79646">
                  <a:tint val="50000"/>
                  <a:satMod val="300000"/>
                </a:srgbClr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7964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algn="ctr"/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phase2</a:t>
            </a:r>
            <a:endParaRPr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58" name="表格 57">
            <a:extLst>
              <a:ext uri="{FF2B5EF4-FFF2-40B4-BE49-F238E27FC236}">
                <a16:creationId xmlns:a16="http://schemas.microsoft.com/office/drawing/2014/main" id="{B79C3D23-1A9D-4314-89E2-163587B998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5465805"/>
              </p:ext>
            </p:extLst>
          </p:nvPr>
        </p:nvGraphicFramePr>
        <p:xfrm>
          <a:off x="6615152" y="1550013"/>
          <a:ext cx="4911797" cy="1810308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1176293">
                  <a:extLst>
                    <a:ext uri="{9D8B030D-6E8A-4147-A177-3AD203B41FA5}">
                      <a16:colId xmlns:a16="http://schemas.microsoft.com/office/drawing/2014/main" val="2859676308"/>
                    </a:ext>
                  </a:extLst>
                </a:gridCol>
                <a:gridCol w="1318260">
                  <a:extLst>
                    <a:ext uri="{9D8B030D-6E8A-4147-A177-3AD203B41FA5}">
                      <a16:colId xmlns:a16="http://schemas.microsoft.com/office/drawing/2014/main" val="2193464109"/>
                    </a:ext>
                  </a:extLst>
                </a:gridCol>
                <a:gridCol w="1386840">
                  <a:extLst>
                    <a:ext uri="{9D8B030D-6E8A-4147-A177-3AD203B41FA5}">
                      <a16:colId xmlns:a16="http://schemas.microsoft.com/office/drawing/2014/main" val="849737489"/>
                    </a:ext>
                  </a:extLst>
                </a:gridCol>
                <a:gridCol w="1030404">
                  <a:extLst>
                    <a:ext uri="{9D8B030D-6E8A-4147-A177-3AD203B41FA5}">
                      <a16:colId xmlns:a16="http://schemas.microsoft.com/office/drawing/2014/main" val="1840337812"/>
                    </a:ext>
                  </a:extLst>
                </a:gridCol>
              </a:tblGrid>
              <a:tr h="301718">
                <a:tc>
                  <a:txBody>
                    <a:bodyPr/>
                    <a:lstStyle/>
                    <a:p>
                      <a:pPr fontAlgn="base"/>
                      <a:r>
                        <a:rPr lang="zh-CN" alt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名称</a:t>
                      </a:r>
                      <a:endParaRPr lang="en-US" altLang="zh-CN" sz="1200" b="1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旧设计占用</a:t>
                      </a:r>
                      <a:endParaRPr lang="en-US" altLang="zh-CN" sz="1200" b="1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新设计占用</a:t>
                      </a:r>
                      <a:endParaRPr lang="en-US" altLang="zh-CN" sz="1200" b="1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U200</a:t>
                      </a:r>
                      <a:r>
                        <a:rPr lang="zh-CN" alt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总量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842407"/>
                  </a:ext>
                </a:extLst>
              </a:tr>
              <a:tr h="301718"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BRAM (18kb)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37,386kb(52%)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810kb(1.2%)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62,496</a:t>
                      </a:r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kb</a:t>
                      </a:r>
                      <a:endParaRPr lang="zh-CN" altLang="en-US" sz="1200" b="1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8256955"/>
                  </a:ext>
                </a:extLst>
              </a:tr>
              <a:tr h="301718"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Register(1b)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32,509(1.4%)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231,655(9.7%)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2,364,</a:t>
                      </a:r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000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93413"/>
                  </a:ext>
                </a:extLst>
              </a:tr>
              <a:tr h="301718"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LUT(64b)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97,173(8.2%)</a:t>
                      </a:r>
                      <a:endParaRPr lang="zh-CN" altLang="en-US" sz="1200" b="1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246,370(20.8%)</a:t>
                      </a:r>
                      <a:endParaRPr lang="zh-CN" altLang="en-US" sz="1200" b="1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 latinLnBrk="1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1,182,000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4028578"/>
                  </a:ext>
                </a:extLst>
              </a:tr>
              <a:tr h="301718"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URAM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960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5131605"/>
                  </a:ext>
                </a:extLst>
              </a:tr>
              <a:tr h="301718"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DSP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3(&lt;1%)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35(&lt;1%)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6840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71468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10564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5E8161F3-539E-4CA3-9461-54F259158C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272" y="29744"/>
            <a:ext cx="900762" cy="638723"/>
          </a:xfrm>
          <a:prstGeom prst="rect">
            <a:avLst/>
          </a:prstGeom>
        </p:spPr>
      </p:pic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25FF63B9-BAC0-4DCD-ADE3-4D0B8F41DEDB}"/>
              </a:ext>
            </a:extLst>
          </p:cNvPr>
          <p:cNvCxnSpPr/>
          <p:nvPr/>
        </p:nvCxnSpPr>
        <p:spPr>
          <a:xfrm>
            <a:off x="0" y="737656"/>
            <a:ext cx="1809404" cy="0"/>
          </a:xfrm>
          <a:prstGeom prst="line">
            <a:avLst/>
          </a:prstGeom>
          <a:ln w="635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1E04D5DC-E7A3-46B3-B989-68A69E0B7C99}"/>
              </a:ext>
            </a:extLst>
          </p:cNvPr>
          <p:cNvCxnSpPr>
            <a:cxnSpLocks/>
          </p:cNvCxnSpPr>
          <p:nvPr/>
        </p:nvCxnSpPr>
        <p:spPr>
          <a:xfrm>
            <a:off x="1859280" y="737656"/>
            <a:ext cx="10332720" cy="0"/>
          </a:xfrm>
          <a:prstGeom prst="line">
            <a:avLst/>
          </a:prstGeom>
          <a:ln w="63500">
            <a:solidFill>
              <a:srgbClr val="B644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1">
            <a:extLst>
              <a:ext uri="{FF2B5EF4-FFF2-40B4-BE49-F238E27FC236}">
                <a16:creationId xmlns:a16="http://schemas.microsoft.com/office/drawing/2014/main" id="{F487F54C-A1CB-441E-9630-C2DACE8241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24" name="标题 1">
            <a:extLst>
              <a:ext uri="{FF2B5EF4-FFF2-40B4-BE49-F238E27FC236}">
                <a16:creationId xmlns:a16="http://schemas.microsoft.com/office/drawing/2014/main" id="{99072E8A-71A3-4897-8F47-DD2790E35DC5}"/>
              </a:ext>
            </a:extLst>
          </p:cNvPr>
          <p:cNvSpPr txBox="1">
            <a:spLocks/>
          </p:cNvSpPr>
          <p:nvPr/>
        </p:nvSpPr>
        <p:spPr>
          <a:xfrm>
            <a:off x="1859279" y="60702"/>
            <a:ext cx="7123854" cy="58477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9pPr>
          </a:lstStyle>
          <a:p>
            <a:pPr algn="l" eaLnBrk="1" hangingPunct="1">
              <a:defRPr/>
            </a:pP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总结与下一步计划</a:t>
            </a:r>
          </a:p>
        </p:txBody>
      </p:sp>
      <p:sp>
        <p:nvSpPr>
          <p:cNvPr id="59" name="内容占位符 2">
            <a:extLst>
              <a:ext uri="{FF2B5EF4-FFF2-40B4-BE49-F238E27FC236}">
                <a16:creationId xmlns:a16="http://schemas.microsoft.com/office/drawing/2014/main" id="{727EED6B-D3F7-4126-A174-F49CADAF044D}"/>
              </a:ext>
            </a:extLst>
          </p:cNvPr>
          <p:cNvSpPr txBox="1">
            <a:spLocks/>
          </p:cNvSpPr>
          <p:nvPr/>
        </p:nvSpPr>
        <p:spPr bwMode="auto">
          <a:xfrm>
            <a:off x="6418220" y="1475312"/>
            <a:ext cx="5572420" cy="4918231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19113" indent="-260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rgbClr val="000000"/>
                </a:solidFill>
                <a:latin typeface="+mn-lt"/>
                <a:ea typeface="+mn-ea"/>
              </a:defRPr>
            </a:lvl2pPr>
            <a:lvl3pPr marL="739775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1700">
                <a:solidFill>
                  <a:srgbClr val="000000"/>
                </a:solidFill>
                <a:latin typeface="+mn-lt"/>
                <a:ea typeface="+mn-ea"/>
              </a:defRPr>
            </a:lvl3pPr>
            <a:lvl4pPr marL="960438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4pPr>
            <a:lvl5pPr marL="1198563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5pPr>
            <a:lvl6pPr marL="15418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18847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2276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5705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lnSpc>
                <a:spcPct val="150000"/>
              </a:lnSpc>
              <a:buClr>
                <a:srgbClr val="1F497D"/>
              </a:buClr>
              <a:buFont typeface="Wingdings" panose="05000000000000000000" pitchFamily="2" charset="2"/>
              <a:buChar char="n"/>
              <a:defRPr/>
            </a:pPr>
            <a:r>
              <a:rPr lang="en-US" altLang="zh-CN" sz="20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Calibri" panose="020F0502020204030204" pitchFamily="34" charset="0"/>
              </a:rPr>
              <a:t>CPU </a:t>
            </a:r>
            <a:r>
              <a:rPr lang="zh-CN" altLang="en-US" sz="20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Calibri" panose="020F0502020204030204" pitchFamily="34" charset="0"/>
              </a:rPr>
              <a:t>（</a:t>
            </a:r>
            <a:r>
              <a:rPr lang="en-US" altLang="zh-CN" sz="20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Calibri" panose="020F0502020204030204" pitchFamily="34" charset="0"/>
              </a:rPr>
              <a:t>80%</a:t>
            </a:r>
            <a:r>
              <a:rPr lang="zh-CN" altLang="en-US" sz="20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Calibri" panose="020F0502020204030204" pitchFamily="34" charset="0"/>
              </a:rPr>
              <a:t>）</a:t>
            </a:r>
            <a:endParaRPr lang="en-US" altLang="zh-CN" sz="2000" kern="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  <a:sym typeface="Calibri" panose="020F0502020204030204" pitchFamily="34" charset="0"/>
            </a:endParaRP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u"/>
              <a:defRPr/>
            </a:pPr>
            <a:r>
              <a:rPr lang="zh-CN" altLang="en-US" sz="17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Calibri" panose="020F0502020204030204" pitchFamily="34" charset="0"/>
              </a:rPr>
              <a:t>构建数据流框架（</a:t>
            </a:r>
            <a:r>
              <a:rPr lang="en-US" altLang="zh-CN" sz="17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Calibri" panose="020F0502020204030204" pitchFamily="34" charset="0"/>
              </a:rPr>
              <a:t>100%)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u"/>
              <a:defRPr/>
            </a:pPr>
            <a:r>
              <a:rPr lang="zh-CN" altLang="en-US" sz="17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Calibri" panose="020F0502020204030204" pitchFamily="34" charset="0"/>
              </a:rPr>
              <a:t>基于索引表的处理算法及优化 </a:t>
            </a:r>
            <a:r>
              <a:rPr lang="en-US" altLang="zh-CN" sz="17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Calibri" panose="020F0502020204030204" pitchFamily="34" charset="0"/>
              </a:rPr>
              <a:t>(80%)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u"/>
              <a:defRPr/>
            </a:pPr>
            <a:r>
              <a:rPr lang="zh-CN" altLang="en-US" sz="17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Calibri" panose="020F0502020204030204" pitchFamily="34" charset="0"/>
              </a:rPr>
              <a:t>压缩与存储（</a:t>
            </a:r>
            <a:r>
              <a:rPr lang="en-US" altLang="zh-CN" sz="17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Calibri" panose="020F0502020204030204" pitchFamily="34" charset="0"/>
              </a:rPr>
              <a:t>50%</a:t>
            </a:r>
            <a:r>
              <a:rPr lang="zh-CN" altLang="en-US" sz="17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Calibri" panose="020F0502020204030204" pitchFamily="34" charset="0"/>
              </a:rPr>
              <a:t>）</a:t>
            </a:r>
            <a:endParaRPr lang="en-US" altLang="zh-CN" sz="2000" kern="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  <a:sym typeface="Calibri" panose="020F0502020204030204" pitchFamily="34" charset="0"/>
            </a:endParaRPr>
          </a:p>
          <a:p>
            <a:pPr>
              <a:lnSpc>
                <a:spcPct val="150000"/>
              </a:lnSpc>
              <a:buClr>
                <a:srgbClr val="1F497D"/>
              </a:buClr>
              <a:buFont typeface="Wingdings" panose="05000000000000000000" pitchFamily="2" charset="2"/>
              <a:buChar char="n"/>
              <a:defRPr/>
            </a:pPr>
            <a:r>
              <a:rPr lang="en-US" altLang="zh-CN" sz="20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Calibri" panose="020F0502020204030204" pitchFamily="34" charset="0"/>
              </a:rPr>
              <a:t>GPU </a:t>
            </a:r>
            <a:r>
              <a:rPr lang="zh-CN" altLang="en-US" sz="20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Calibri" panose="020F0502020204030204" pitchFamily="34" charset="0"/>
              </a:rPr>
              <a:t>（下一季度目标）</a:t>
            </a:r>
            <a:endParaRPr lang="en-US" altLang="zh-CN" sz="2000" kern="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  <a:sym typeface="Calibri" panose="020F0502020204030204" pitchFamily="34" charset="0"/>
            </a:endParaRP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u"/>
              <a:defRPr/>
            </a:pPr>
            <a:r>
              <a:rPr lang="zh-CN" altLang="en-US" sz="17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Calibri" panose="020F0502020204030204" pitchFamily="34" charset="0"/>
              </a:rPr>
              <a:t>离线算法在线化</a:t>
            </a:r>
            <a:endParaRPr lang="en-US" altLang="zh-CN" sz="1700" kern="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  <a:sym typeface="Calibri" panose="020F0502020204030204" pitchFamily="34" charset="0"/>
            </a:endParaRP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u"/>
              <a:defRPr/>
            </a:pPr>
            <a:r>
              <a:rPr lang="zh-CN" altLang="en-US" sz="17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Calibri" panose="020F0502020204030204" pitchFamily="34" charset="0"/>
              </a:rPr>
              <a:t>更多图像处理算法</a:t>
            </a:r>
            <a:endParaRPr lang="en-US" altLang="zh-CN" sz="1700" kern="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  <a:sym typeface="Calibri" panose="020F0502020204030204" pitchFamily="34" charset="0"/>
            </a:endParaRPr>
          </a:p>
          <a:p>
            <a:pPr>
              <a:lnSpc>
                <a:spcPct val="150000"/>
              </a:lnSpc>
              <a:buClr>
                <a:srgbClr val="1F497D"/>
              </a:buClr>
              <a:buFont typeface="Wingdings" panose="05000000000000000000" pitchFamily="2" charset="2"/>
              <a:buChar char="n"/>
              <a:defRPr/>
            </a:pPr>
            <a:r>
              <a:rPr lang="en-US" altLang="zh-CN" sz="20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Calibri" panose="020F0502020204030204" pitchFamily="34" charset="0"/>
              </a:rPr>
              <a:t>FPGA / GPU </a:t>
            </a:r>
            <a:r>
              <a:rPr lang="zh-CN" altLang="en-US" sz="20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Calibri" panose="020F0502020204030204" pitchFamily="34" charset="0"/>
              </a:rPr>
              <a:t>异构 </a:t>
            </a:r>
            <a:r>
              <a:rPr lang="en-US" altLang="zh-CN" sz="20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Calibri" panose="020F0502020204030204" pitchFamily="34" charset="0"/>
              </a:rPr>
              <a:t>DAQ </a:t>
            </a:r>
            <a:r>
              <a:rPr lang="zh-CN" altLang="en-US" sz="20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Calibri" panose="020F0502020204030204" pitchFamily="34" charset="0"/>
              </a:rPr>
              <a:t>全链路集成（最终目标）</a:t>
            </a:r>
            <a:endParaRPr lang="en-US" altLang="zh-CN" sz="2000" kern="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  <a:sym typeface="Calibri" panose="020F0502020204030204" pitchFamily="34" charset="0"/>
            </a:endParaRPr>
          </a:p>
        </p:txBody>
      </p:sp>
      <p:sp>
        <p:nvSpPr>
          <p:cNvPr id="60" name="内容占位符 2">
            <a:extLst>
              <a:ext uri="{FF2B5EF4-FFF2-40B4-BE49-F238E27FC236}">
                <a16:creationId xmlns:a16="http://schemas.microsoft.com/office/drawing/2014/main" id="{FD30BB78-1B5C-4653-B33A-8F1468F34D58}"/>
              </a:ext>
            </a:extLst>
          </p:cNvPr>
          <p:cNvSpPr txBox="1">
            <a:spLocks/>
          </p:cNvSpPr>
          <p:nvPr/>
        </p:nvSpPr>
        <p:spPr bwMode="auto">
          <a:xfrm>
            <a:off x="353273" y="896103"/>
            <a:ext cx="5824726" cy="5497440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19113" indent="-260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rgbClr val="000000"/>
                </a:solidFill>
                <a:latin typeface="+mn-lt"/>
                <a:ea typeface="+mn-ea"/>
              </a:defRPr>
            </a:lvl2pPr>
            <a:lvl3pPr marL="739775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1700">
                <a:solidFill>
                  <a:srgbClr val="000000"/>
                </a:solidFill>
                <a:latin typeface="+mn-lt"/>
                <a:ea typeface="+mn-ea"/>
              </a:defRPr>
            </a:lvl3pPr>
            <a:lvl4pPr marL="960438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4pPr>
            <a:lvl5pPr marL="1198563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5pPr>
            <a:lvl6pPr marL="15418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18847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2276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5705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lnSpc>
                <a:spcPct val="150000"/>
              </a:lnSpc>
              <a:buClr>
                <a:srgbClr val="1F497D"/>
              </a:buClr>
              <a:buFont typeface="Wingdings" panose="05000000000000000000" pitchFamily="2" charset="2"/>
              <a:buChar char="n"/>
              <a:defRPr/>
            </a:pPr>
            <a:endParaRPr lang="en-US" altLang="zh-CN" sz="2000" b="1" kern="0" dirty="0">
              <a:solidFill>
                <a:schemeClr val="accent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1F497D"/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2000" b="1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环境部署搭建（</a:t>
            </a:r>
            <a:r>
              <a:rPr lang="en-US" altLang="zh-CN" sz="2000" b="1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70%</a:t>
            </a:r>
            <a:r>
              <a:rPr lang="zh-CN" altLang="en-US" sz="2000" b="1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）</a:t>
            </a:r>
            <a:endParaRPr lang="en-US" altLang="zh-CN" sz="2000" b="1" kern="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1F497D"/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2000" b="1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数据读出（</a:t>
            </a:r>
            <a:r>
              <a:rPr lang="en-US" altLang="zh-CN" sz="2000" b="1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20%</a:t>
            </a:r>
            <a:r>
              <a:rPr lang="zh-CN" altLang="en-US" sz="2000" b="1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）</a:t>
            </a:r>
            <a:endParaRPr lang="en-US" altLang="zh-CN" sz="2000" b="1" kern="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1F497D"/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2000" b="1" kern="0" dirty="0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现有算法移植（</a:t>
            </a:r>
            <a:r>
              <a:rPr lang="en-US" altLang="zh-CN" sz="2000" b="1" kern="0" dirty="0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70%</a:t>
            </a:r>
            <a:r>
              <a:rPr lang="zh-CN" altLang="en-US" sz="2000" b="1" kern="0" dirty="0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）</a:t>
            </a:r>
            <a:endParaRPr lang="en-US" altLang="zh-CN" sz="2000" b="1" kern="0" dirty="0">
              <a:solidFill>
                <a:schemeClr val="tx1"/>
              </a:solidFill>
              <a:highlight>
                <a:srgbClr val="FFFF00"/>
              </a:highlight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1F497D"/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20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网络卸载</a:t>
            </a:r>
            <a:r>
              <a:rPr lang="en-US" altLang="zh-CN" sz="20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zh-CN" altLang="en-US" sz="20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数据流处理集成（下一季度目标）</a:t>
            </a:r>
            <a:endParaRPr lang="en-US" altLang="zh-CN" sz="20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1F497D"/>
              </a:buClr>
              <a:buFont typeface="Wingdings" panose="05000000000000000000" pitchFamily="2" charset="2"/>
              <a:buChar char="n"/>
              <a:defRPr/>
            </a:pPr>
            <a:endParaRPr lang="en-US" altLang="zh-CN" sz="2000" b="1" kern="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1F497D"/>
              </a:buClr>
              <a:buFont typeface="Wingdings" panose="05000000000000000000" pitchFamily="2" charset="2"/>
              <a:buChar char="n"/>
              <a:defRPr/>
            </a:pPr>
            <a:endParaRPr lang="zh-CN" altLang="en-US" sz="2000" b="1" kern="0" dirty="0">
              <a:solidFill>
                <a:schemeClr val="accent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61" name="直接连接符 60">
            <a:extLst>
              <a:ext uri="{FF2B5EF4-FFF2-40B4-BE49-F238E27FC236}">
                <a16:creationId xmlns:a16="http://schemas.microsoft.com/office/drawing/2014/main" id="{0A5D93E0-6DE5-4A4C-8DBD-279D766B6973}"/>
              </a:ext>
            </a:extLst>
          </p:cNvPr>
          <p:cNvCxnSpPr/>
          <p:nvPr/>
        </p:nvCxnSpPr>
        <p:spPr>
          <a:xfrm>
            <a:off x="0" y="737656"/>
            <a:ext cx="1809404" cy="0"/>
          </a:xfrm>
          <a:prstGeom prst="line">
            <a:avLst/>
          </a:prstGeom>
          <a:ln w="635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接连接符 61">
            <a:extLst>
              <a:ext uri="{FF2B5EF4-FFF2-40B4-BE49-F238E27FC236}">
                <a16:creationId xmlns:a16="http://schemas.microsoft.com/office/drawing/2014/main" id="{F6EFED9A-40CF-44E1-8801-ACAE68BCD281}"/>
              </a:ext>
            </a:extLst>
          </p:cNvPr>
          <p:cNvCxnSpPr>
            <a:cxnSpLocks/>
          </p:cNvCxnSpPr>
          <p:nvPr/>
        </p:nvCxnSpPr>
        <p:spPr>
          <a:xfrm>
            <a:off x="1859280" y="737656"/>
            <a:ext cx="10332720" cy="0"/>
          </a:xfrm>
          <a:prstGeom prst="line">
            <a:avLst/>
          </a:prstGeom>
          <a:ln w="63500">
            <a:solidFill>
              <a:srgbClr val="B644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内容占位符 2">
            <a:extLst>
              <a:ext uri="{FF2B5EF4-FFF2-40B4-BE49-F238E27FC236}">
                <a16:creationId xmlns:a16="http://schemas.microsoft.com/office/drawing/2014/main" id="{A9EFF2C2-C534-4851-8C97-E605244C4C19}"/>
              </a:ext>
            </a:extLst>
          </p:cNvPr>
          <p:cNvSpPr txBox="1">
            <a:spLocks/>
          </p:cNvSpPr>
          <p:nvPr/>
        </p:nvSpPr>
        <p:spPr bwMode="auto">
          <a:xfrm>
            <a:off x="353272" y="909521"/>
            <a:ext cx="5824726" cy="565791"/>
          </a:xfrm>
          <a:prstGeom prst="rect">
            <a:avLst/>
          </a:prstGeom>
          <a:ln>
            <a:solidFill>
              <a:srgbClr val="5B9BD5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19113" indent="-260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rgbClr val="000000"/>
                </a:solidFill>
                <a:latin typeface="+mn-lt"/>
                <a:ea typeface="+mn-ea"/>
              </a:defRPr>
            </a:lvl2pPr>
            <a:lvl3pPr marL="739775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1700">
                <a:solidFill>
                  <a:srgbClr val="000000"/>
                </a:solidFill>
                <a:latin typeface="+mn-lt"/>
                <a:ea typeface="+mn-ea"/>
              </a:defRPr>
            </a:lvl3pPr>
            <a:lvl4pPr marL="960438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4pPr>
            <a:lvl5pPr marL="1198563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5pPr>
            <a:lvl6pPr marL="15418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18847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2276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5705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>
              <a:lnSpc>
                <a:spcPct val="150000"/>
              </a:lnSpc>
              <a:buClr>
                <a:srgbClr val="1F497D"/>
              </a:buClr>
              <a:buNone/>
              <a:defRPr/>
            </a:pPr>
            <a:r>
              <a:rPr lang="en-US" altLang="zh-CN" sz="2400" b="1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FPGA </a:t>
            </a:r>
            <a:r>
              <a:rPr lang="zh-CN" altLang="en-US" sz="2400" b="1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进展情况</a:t>
            </a:r>
          </a:p>
        </p:txBody>
      </p:sp>
      <p:sp>
        <p:nvSpPr>
          <p:cNvPr id="64" name="内容占位符 2">
            <a:extLst>
              <a:ext uri="{FF2B5EF4-FFF2-40B4-BE49-F238E27FC236}">
                <a16:creationId xmlns:a16="http://schemas.microsoft.com/office/drawing/2014/main" id="{6AA9B109-814F-4FF1-8C00-18CC48420A79}"/>
              </a:ext>
            </a:extLst>
          </p:cNvPr>
          <p:cNvSpPr txBox="1">
            <a:spLocks/>
          </p:cNvSpPr>
          <p:nvPr/>
        </p:nvSpPr>
        <p:spPr bwMode="auto">
          <a:xfrm>
            <a:off x="6418218" y="909520"/>
            <a:ext cx="5572420" cy="565791"/>
          </a:xfrm>
          <a:prstGeom prst="rect">
            <a:avLst/>
          </a:prstGeom>
          <a:ln>
            <a:solidFill>
              <a:srgbClr val="5B9BD5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19113" indent="-260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rgbClr val="000000"/>
                </a:solidFill>
                <a:latin typeface="+mn-lt"/>
                <a:ea typeface="+mn-ea"/>
              </a:defRPr>
            </a:lvl2pPr>
            <a:lvl3pPr marL="739775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1700">
                <a:solidFill>
                  <a:srgbClr val="000000"/>
                </a:solidFill>
                <a:latin typeface="+mn-lt"/>
                <a:ea typeface="+mn-ea"/>
              </a:defRPr>
            </a:lvl3pPr>
            <a:lvl4pPr marL="960438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4pPr>
            <a:lvl5pPr marL="1198563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5pPr>
            <a:lvl6pPr marL="15418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18847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2276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5705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>
              <a:lnSpc>
                <a:spcPct val="150000"/>
              </a:lnSpc>
              <a:buClr>
                <a:srgbClr val="1F497D"/>
              </a:buClr>
              <a:buNone/>
              <a:defRPr/>
            </a:pPr>
            <a:r>
              <a:rPr lang="zh-CN" altLang="en-US" sz="2400" b="1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异构课题进展情况</a:t>
            </a:r>
          </a:p>
        </p:txBody>
      </p:sp>
      <p:sp>
        <p:nvSpPr>
          <p:cNvPr id="65" name="文本框 64">
            <a:extLst>
              <a:ext uri="{FF2B5EF4-FFF2-40B4-BE49-F238E27FC236}">
                <a16:creationId xmlns:a16="http://schemas.microsoft.com/office/drawing/2014/main" id="{A41C93AF-4F8E-46E4-A520-26D925E9C1BA}"/>
              </a:ext>
            </a:extLst>
          </p:cNvPr>
          <p:cNvSpPr txBox="1"/>
          <p:nvPr/>
        </p:nvSpPr>
        <p:spPr>
          <a:xfrm>
            <a:off x="8273658" y="5256512"/>
            <a:ext cx="367812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8000" b="1" dirty="0">
                <a:solidFill>
                  <a:srgbClr val="1F497D"/>
                </a:solidFill>
                <a:latin typeface="Calibri" panose="020F0502020204030204" pitchFamily="34" charset="0"/>
              </a:rPr>
              <a:t>THANKS</a:t>
            </a:r>
            <a:endParaRPr lang="zh-CN" altLang="en-US" sz="8000" b="1" dirty="0">
              <a:solidFill>
                <a:srgbClr val="1F497D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27313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学术">
      <a:majorFont>
        <a:latin typeface="Times New Roman"/>
        <a:ea typeface="黑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30668</TotalTime>
  <Words>1909</Words>
  <Application>Microsoft Office PowerPoint</Application>
  <PresentationFormat>宽屏</PresentationFormat>
  <Paragraphs>413</Paragraphs>
  <Slides>13</Slides>
  <Notes>13</Notes>
  <HiddenSlides>4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1" baseType="lpstr">
      <vt:lpstr>Segoe WPC</vt:lpstr>
      <vt:lpstr>等线</vt:lpstr>
      <vt:lpstr>微软雅黑</vt:lpstr>
      <vt:lpstr>Arial</vt:lpstr>
      <vt:lpstr>Calibri</vt:lpstr>
      <vt:lpstr>Times New Roman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xzh jiang</dc:creator>
  <cp:lastModifiedBy>XZ YANG</cp:lastModifiedBy>
  <cp:revision>4916</cp:revision>
  <dcterms:created xsi:type="dcterms:W3CDTF">2023-07-03T06:42:56Z</dcterms:created>
  <dcterms:modified xsi:type="dcterms:W3CDTF">2026-04-23T01:00:58Z</dcterms:modified>
</cp:coreProperties>
</file>