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335" r:id="rId4"/>
    <p:sldId id="1860" r:id="rId5"/>
    <p:sldId id="340" r:id="rId6"/>
    <p:sldId id="1861" r:id="rId7"/>
    <p:sldId id="1862" r:id="rId8"/>
    <p:sldId id="1859" r:id="rId9"/>
    <p:sldId id="347" r:id="rId10"/>
    <p:sldId id="325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16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4CC69-0D0D-45E3-B89F-8B545E57818C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71AE5-D20B-407E-A122-20437546D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270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D48FC-95F9-4FF2-AB76-2489D3529C0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816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D48FC-95F9-4FF2-AB76-2489D3529C0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42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73E48E-0E4D-2E8B-D04F-F5E7B7CE0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BC5FD86-9593-540B-CFCF-047A4D228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81A0C2-8D3D-D121-7C9E-18E760780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F785-E152-4CAE-947D-6E5833093E35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691D9E-E4AA-1A26-F486-DC7B14C71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A4D218-921B-09C2-DF0D-46ABFBB50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63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2E8032-8DCE-4FF5-3C93-F695231EA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728D8A3-24B9-670A-7151-ABC7435549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76B79D-6FE0-6691-0717-8866946EB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6CE2-1B96-4A12-9D2E-3C5A586FA0D5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AB85EA-5041-6F4E-AE6C-290BD76DF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83DA03-26C3-A015-D6A0-61E627B60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56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1819EDE-3952-8E45-7BD6-6493B72D2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86B0DF0-12FC-B864-BF0C-0AAABCD9B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C1E976-25FB-1099-6523-1885F4FC3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E2493-3505-4E28-AB55-9D61186C779B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2F3129-FB7E-2434-E6CA-DD5DC0E89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A29AC7-58E8-9B46-CE20-24673F9F3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6541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93F6E5-0451-4622-8FE1-84E0C3062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CB6802B-0E7A-4886-9029-EF5F2000C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B8220B-DB5D-4977-A95A-5F25B525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1765FB-9EBF-43C1-B2FB-EE409D4C8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14CF7E-EDBC-45CB-B091-A74A5D2E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648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C587C1-1F06-4FF9-BD25-C1CE457E4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C2434B-4075-47C7-B331-2682E0B0D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3C3F5D8-153E-48C2-9772-CEF6E9C08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A0AB3E-2CFC-48B6-ACAE-47FE66AD2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431C68-23DF-4A7E-B6B2-8C421B165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45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9ECD2D-1AD2-401A-99DA-130BBCE8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507D4D-BA93-4D71-B698-5328B5409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7F301D-269C-4C00-920F-2AB7ED71C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B366700-0333-440F-8241-9AE930FDB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A30C6E-F36A-4216-A3BA-9E56B0E8A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973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30436E-9EE7-49E2-9DC2-4DC3DB91F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0E1DB1-DB7A-4D87-91DE-BCCCF634D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8B513BE-3C38-4E02-A3A9-F38C468AA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B59158D-CDE9-4770-90FA-D554A7CC6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A4B753-7C41-4A05-9013-6C65651E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BE0C66-0AE7-4174-9415-729E259D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912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FE3410-F86F-4DE9-B062-895D5FCF3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FD70B7-A41B-4A44-8651-115FFB763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71CE078-3275-4556-AAAE-4619DE1471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49BD5A4-996E-4066-976F-D44CD0EAA8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DCC4824-8EC0-4183-BBED-1D74C05A3C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0DAAF1C-4B01-4B95-B635-3B0B222E1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8BF7493-4974-4BBF-B8FD-052862329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196B277-1A19-490A-B055-EA74EC18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042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1BB2A0-840C-40C6-841D-4DB6CC3AC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5425D16-1CE5-4E63-8B5A-FC7575FF8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FCA10EC-E366-4799-BAFE-9DDF74967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13F034F-C8C3-4FAE-8411-14DF0B2F9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579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37A5E5A-D86D-4696-8FF6-7B0610626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AF29840-DF16-4547-BAA9-6C433A237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8B6CDA9-0829-435A-9BCD-5688B022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910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CBFBD-C4F9-4B1D-A0E2-731B21CC7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7F5343B-0CDD-4E63-87E0-48261698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307BAA0-A0A8-45D2-9E49-D6FB1D023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283673-C728-4956-B1EC-544736CAF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507EC0-DF72-4A9A-B590-E8A6731E5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2448E8-A791-4A0A-9E94-B56CEDFA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061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D3C67D-6E56-5265-E956-2036A7AAF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58B2D7-988F-8FD8-6D11-6D7376FFD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8E4AD8-D1F9-7EAD-6FEB-9C4EEA6C7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54951-A5CE-4BC2-B1EE-E3BF03CB4094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DE9F7C-BF64-0C32-0EF5-DF2FE1592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0836B0-0C62-1951-2B93-F14F05A34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4414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CB0221-D2FB-4D3D-839D-DE3D554B8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516611E-DAAD-4797-A492-3C347C5026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775D52A-A986-4B8D-800D-58A65263E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A21191C-3DB7-49D7-A2A2-519D3DD64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1977CA-5EFF-4B20-8CA1-410B0A6BB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606A22-ED42-4F38-95CB-3180CDE68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7601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C354B2-44B7-4D9A-9B9A-FBC0B82AE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1A8FF36-2AB8-45DD-BA65-6DF27CD52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A3C227-351C-41CB-87C3-E3ACAFCC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EEB950-7C2A-4848-A6D5-743849F1E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0F5041-7D68-4F91-8AE8-D8F1EB805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3877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75626F0-CC02-4D37-A3EE-8FE96C2EF3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9E66CF-CA33-4C88-A617-4A29AC32B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B64F9B-37B0-4D2F-9C91-871074857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06B53C-443C-4E86-B318-01D9689C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8DEFEF-610B-4184-8E88-EE7ACC549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314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1E7A08-1CF5-73C7-C3CD-6438B0A3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71EA84-8E58-E5BD-053E-596869751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E82A5E-21D8-1CE1-9167-489D4C4DC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5AD94-26CD-4BB8-8E60-5F415A32E152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97165C-0055-9EE6-BDA3-F02B8786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22D905-FBB9-A957-29F5-20E356C89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161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9AA641-11FB-903E-6FC2-2041C06F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4D9066-FA43-D130-BD43-A27C50540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8DDBD-B9CF-5C44-1282-FA6789934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2E309B-4032-EF7C-7FE0-C39C54416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CF5B0-901B-4278-B224-F5E77D96382B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8C5F65-76FD-7C64-CE63-03E2141D9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E8480A1-7F4D-BFA7-B393-62CBFC02A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8342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6508AF-C891-CCE1-4FF9-F56DAE0D1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2CFA4C8-C735-A6CC-1CBA-129C98D3F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2EEF994-6C0F-CFEB-517A-585D2A039E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004DB94-3A2D-4C28-5F72-BFBF9D643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ECDE6B0-A681-BC48-6AB3-95352E1D06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1AAB25F-A043-C816-FDFF-7A7FDE92F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422A4-015B-4C68-9117-F86EDE449870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E0ABB35-A64D-B658-6ED8-06B1215BB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3C24FDE-99CB-E88E-3EC2-4429BBF8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362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40CB9D-A9D9-F39B-39D1-94A353EBF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C56A865-AE9B-53BA-71D9-A63FCAC93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08CC-F28F-4218-80F8-A3BCEE5976FA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1356769-6EDC-2424-E98A-A813A58EE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6929CF0-9FE8-1CAD-6439-B77F69F25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3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C0755ED-5B0B-303D-BE84-FCB9D16E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AEDB-AE75-4987-9C87-C4FC912059F9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BC43767-B176-6926-9C58-EDCF56FE2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BB39A2-25E8-85A1-E08C-AF661B3B6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994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7663C-B792-7A47-9039-1DDB22ADA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325F671-11C7-27F2-104E-723D6C781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301BFA4-32D7-2B4E-AA99-49EF76A43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691903-0A72-3EEE-C92F-49601297B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CEB92-0599-42E4-BEB4-BA71D287AD39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1F607E-EA48-922C-7540-EFAC6127A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B05D5D-8D26-9C5B-EA64-E778AC3C7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093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F12447-E543-2761-5D11-6B00A0BD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0CCE8A8-B5DD-6B1D-337B-F1FDB5AC5C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4579626-77A5-B501-EA2D-D52D47538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B04640-B388-BA4D-01F9-F9D33C5F9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97C-3B17-4F4B-92BD-406654FDF2E6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9BDA82-E01C-5F8D-3D79-3A6DD0B24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D3E5D20-D90C-39FA-8CA4-9B3025708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402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76F5248-0792-617C-F640-E5A2853F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050402-D951-6513-8914-DEEB5B793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EF7E82-82C5-2ADD-8292-2DEBAB8BD8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5DED2-673C-4A1F-999A-76F79B845473}" type="datetime1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00A48A-65A6-39BD-E27D-5FDC1390FF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124A24-527B-AC72-F890-5C08744D2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D5F62-AFF4-4721-BEB1-F5C86C705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27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56626DE-35B9-4A38-8B8B-514AAE45B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F9597A-97DB-4D88-88E2-B8B4B2D01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658CBB-16A7-4ECF-B0D7-C8260AFEF8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20DD-2A5F-4F77-A645-6ED3711EA86A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2B7CE5-A3BB-4D61-A7E8-3225923690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98DAA4-BD5D-4758-8049-5EF0BE932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B6653-1CCA-421E-99E1-03AC57BEC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65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jp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D854C94-29A5-F954-465F-986D5F09C8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798"/>
          <a:stretch/>
        </p:blipFill>
        <p:spPr>
          <a:xfrm>
            <a:off x="43249" y="688067"/>
            <a:ext cx="3265064" cy="1500583"/>
          </a:xfrm>
          <a:prstGeom prst="rect">
            <a:avLst/>
          </a:prstGeom>
        </p:spPr>
      </p:pic>
      <p:sp>
        <p:nvSpPr>
          <p:cNvPr id="12" name="标题 11">
            <a:extLst>
              <a:ext uri="{FF2B5EF4-FFF2-40B4-BE49-F238E27FC236}">
                <a16:creationId xmlns:a16="http://schemas.microsoft.com/office/drawing/2014/main" id="{E191A10E-F1A8-409C-3312-580B0F529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3" y="172384"/>
            <a:ext cx="10515600" cy="65754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/>
              <a:t>——————  </a:t>
            </a:r>
            <a:r>
              <a:rPr lang="en-US" altLang="zh-CN" b="1" spc="300" dirty="0">
                <a:latin typeface="Adobe 宋体 Std L" panose="02020300000000000000" pitchFamily="18" charset="-122"/>
                <a:ea typeface="Adobe 宋体 Std L" panose="02020300000000000000" pitchFamily="18" charset="-122"/>
              </a:rPr>
              <a:t>NJU-IHEP</a:t>
            </a:r>
            <a:r>
              <a:rPr lang="en-US" altLang="zh-CN" dirty="0"/>
              <a:t>——————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77F9608-2EB7-7E07-C360-DF98F109C7DF}"/>
              </a:ext>
            </a:extLst>
          </p:cNvPr>
          <p:cNvSpPr txBox="1"/>
          <p:nvPr/>
        </p:nvSpPr>
        <p:spPr>
          <a:xfrm>
            <a:off x="2715742" y="2118281"/>
            <a:ext cx="6760494" cy="1005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b="1" dirty="0">
                <a:latin typeface="Times New Roman" panose="02020603050405020304" pitchFamily="18" charset="0"/>
                <a:ea typeface="华文宋体" panose="02010600040101010101" pitchFamily="2" charset="-122"/>
              </a:rPr>
              <a:t>季度考核报告</a:t>
            </a:r>
            <a:endParaRPr lang="en-US" altLang="zh-CN" sz="4400" b="1" dirty="0">
              <a:latin typeface="Times New Roman" panose="02020603050405020304" pitchFamily="18" charset="0"/>
              <a:ea typeface="华文宋体" panose="02010600040101010101" pitchFamily="2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12DDC39-8876-2383-6ACF-BA6A7820597D}"/>
              </a:ext>
            </a:extLst>
          </p:cNvPr>
          <p:cNvSpPr txBox="1"/>
          <p:nvPr/>
        </p:nvSpPr>
        <p:spPr>
          <a:xfrm>
            <a:off x="2852679" y="3700048"/>
            <a:ext cx="6486621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王传烨</a:t>
            </a:r>
            <a:endParaRPr lang="zh-CN" altLang="en-US" sz="2400" b="1" baseline="3000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9" name="日期占位符 18">
            <a:extLst>
              <a:ext uri="{FF2B5EF4-FFF2-40B4-BE49-F238E27FC236}">
                <a16:creationId xmlns:a16="http://schemas.microsoft.com/office/drawing/2014/main" id="{8154BFAC-F078-02CA-DD35-41312DFE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D333-5139-4762-BA2D-1E05BE6D8D4A}" type="datetime1">
              <a:rPr lang="zh-CN" altLang="en-US" sz="1800" b="1" smtClean="0"/>
              <a:t>2026/4/23</a:t>
            </a:fld>
            <a:endParaRPr lang="zh-CN" altLang="en-US" sz="1800" b="1" dirty="0"/>
          </a:p>
        </p:txBody>
      </p:sp>
      <p:sp>
        <p:nvSpPr>
          <p:cNvPr id="21" name="标题 11">
            <a:extLst>
              <a:ext uri="{FF2B5EF4-FFF2-40B4-BE49-F238E27FC236}">
                <a16:creationId xmlns:a16="http://schemas.microsoft.com/office/drawing/2014/main" id="{0F13E51B-898E-872C-B920-93ED084478A7}"/>
              </a:ext>
            </a:extLst>
          </p:cNvPr>
          <p:cNvSpPr txBox="1">
            <a:spLocks/>
          </p:cNvSpPr>
          <p:nvPr/>
        </p:nvSpPr>
        <p:spPr>
          <a:xfrm>
            <a:off x="399621" y="5881366"/>
            <a:ext cx="11392755" cy="657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dirty="0"/>
              <a:t>——————— </a:t>
            </a:r>
            <a:r>
              <a:rPr lang="en-US" altLang="zh-CN" sz="3700" b="1" spc="300" dirty="0">
                <a:solidFill>
                  <a:srgbClr val="7030A0"/>
                </a:solidFill>
                <a:latin typeface="Adobe 宋体 Std L" panose="02020300000000000000" pitchFamily="18" charset="-122"/>
                <a:ea typeface="Adobe 宋体 Std L" panose="02020300000000000000" pitchFamily="18" charset="-122"/>
              </a:rPr>
              <a:t>Electronics</a:t>
            </a:r>
            <a:r>
              <a:rPr lang="en-US" altLang="zh-CN" sz="3700" b="1" spc="300" dirty="0">
                <a:solidFill>
                  <a:srgbClr val="7030A0"/>
                </a:solidFill>
              </a:rPr>
              <a:t> </a:t>
            </a:r>
            <a:r>
              <a:rPr lang="en-US" altLang="zh-CN" dirty="0"/>
              <a:t>———————</a:t>
            </a:r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055D7F0-2CC6-D0D9-F087-5E6FCF439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2557" y="758434"/>
            <a:ext cx="1079574" cy="135984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B38E26F-7D11-BEC4-0324-3F3F9496E6E7}"/>
              </a:ext>
            </a:extLst>
          </p:cNvPr>
          <p:cNvSpPr txBox="1"/>
          <p:nvPr/>
        </p:nvSpPr>
        <p:spPr>
          <a:xfrm>
            <a:off x="4504739" y="4582045"/>
            <a:ext cx="4453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指导老师：李筱婷</a:t>
            </a:r>
            <a:r>
              <a:rPr lang="zh-CN" altLang="en-US" sz="2000"/>
              <a:t>、严雄波、李怀申</a:t>
            </a:r>
            <a:endParaRPr lang="en-US" altLang="zh-CN" sz="2000" dirty="0"/>
          </a:p>
          <a:p>
            <a:r>
              <a:rPr lang="zh-CN" altLang="en-US" sz="2000" dirty="0"/>
              <a:t>导师：叶竞波</a:t>
            </a:r>
          </a:p>
        </p:txBody>
      </p:sp>
    </p:spTree>
    <p:extLst>
      <p:ext uri="{BB962C8B-B14F-4D97-AF65-F5344CB8AC3E}">
        <p14:creationId xmlns:p14="http://schemas.microsoft.com/office/powerpoint/2010/main" val="1758657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362C9-3647-4AED-0FC5-AB70A3D0E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C8C14CD0-3C0A-4FF8-B5BC-61EF0A033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376" y="1871798"/>
            <a:ext cx="4632340" cy="3379569"/>
          </a:xfrm>
          <a:prstGeom prst="rect">
            <a:avLst/>
          </a:prstGeom>
        </p:spPr>
      </p:pic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7AC25F3B-A66B-3DD5-22EE-DCC55A58D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D5F62-AFF4-4721-BEB1-F5C86C705BC8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03CA1C3-2A45-4CEF-71D2-17BCC638EE92}"/>
              </a:ext>
            </a:extLst>
          </p:cNvPr>
          <p:cNvCxnSpPr/>
          <p:nvPr/>
        </p:nvCxnSpPr>
        <p:spPr>
          <a:xfrm>
            <a:off x="209550" y="1004161"/>
            <a:ext cx="1189747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8F3EBEA1-ACCA-039C-1C27-E68D0B70FF3F}"/>
              </a:ext>
            </a:extLst>
          </p:cNvPr>
          <p:cNvSpPr txBox="1"/>
          <p:nvPr/>
        </p:nvSpPr>
        <p:spPr>
          <a:xfrm>
            <a:off x="2600028" y="145584"/>
            <a:ext cx="7116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背景介绍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81435CD-1ABB-A844-CE68-0DB7BF3822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47" r="2001"/>
          <a:stretch/>
        </p:blipFill>
        <p:spPr>
          <a:xfrm>
            <a:off x="209550" y="136524"/>
            <a:ext cx="1406350" cy="79882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D5E293A-D8D0-6FB7-160E-90E2D23CC6A6}"/>
              </a:ext>
            </a:extLst>
          </p:cNvPr>
          <p:cNvSpPr txBox="1"/>
          <p:nvPr/>
        </p:nvSpPr>
        <p:spPr>
          <a:xfrm>
            <a:off x="339932" y="986209"/>
            <a:ext cx="10111536" cy="5311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外围径迹探测器</a:t>
            </a:r>
            <a:endParaRPr kumimoji="0" lang="en-GB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CEPC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实验中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tracker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系统的最外围部分</a:t>
            </a:r>
            <a:endParaRPr kumimoji="0" lang="en-GB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使用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AC-LGAD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传感器同时实现高精度时间分辨（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50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ps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）和位置分辨（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10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μm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）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2857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endParaRPr kumimoji="0" lang="en-GB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2857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GB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LATRIC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LGAD 128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通道时间测量读出芯片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指标需求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:</a:t>
            </a:r>
          </a:p>
          <a:p>
            <a:pPr marL="1200150" marR="0" lvl="2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高时间分辨（芯片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30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ps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sensor 40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ps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）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&amp;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自刻度功能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200150" marR="0" lvl="2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单通道高度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100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μm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，匹配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LGAD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的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pitch</a:t>
            </a:r>
          </a:p>
          <a:p>
            <a:pPr marL="1200150" marR="0" lvl="2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探测器制冷要求芯片低功耗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200150" marR="0" lvl="2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…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LATRIC0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（单通道版本，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25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年四月流片，已基本完成测试）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LATRIC1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（八通道版本，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25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年十月流片，已基本完成测试）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5887AA5-747F-537D-E7AA-4FA8795C8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64" y="117252"/>
            <a:ext cx="1441120" cy="84863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C7E954E-EB21-4FB5-BC07-F43672C858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2890" y="252799"/>
            <a:ext cx="449560" cy="56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45C0F-0E0D-6FAB-2F2C-7BF55AF2C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EA706070-225C-7243-C9B2-999E11389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D5F62-AFF4-4721-BEB1-F5C86C705BC8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D378385-0914-6DE6-9B83-9E461247BB77}"/>
              </a:ext>
            </a:extLst>
          </p:cNvPr>
          <p:cNvCxnSpPr/>
          <p:nvPr/>
        </p:nvCxnSpPr>
        <p:spPr>
          <a:xfrm>
            <a:off x="209550" y="1004161"/>
            <a:ext cx="1189747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364ED0A6-490A-B010-C402-07B5C34E5E34}"/>
              </a:ext>
            </a:extLst>
          </p:cNvPr>
          <p:cNvSpPr txBox="1"/>
          <p:nvPr/>
        </p:nvSpPr>
        <p:spPr>
          <a:xfrm>
            <a:off x="2597198" y="139371"/>
            <a:ext cx="7116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LATRIC1 </a:t>
            </a:r>
            <a:r>
              <a:rPr lang="zh-CN" altLang="en-US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测试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81006C2-1743-290B-DC9C-3F86CCC8F516}"/>
              </a:ext>
            </a:extLst>
          </p:cNvPr>
          <p:cNvSpPr txBox="1"/>
          <p:nvPr/>
        </p:nvSpPr>
        <p:spPr>
          <a:xfrm>
            <a:off x="250527" y="1093298"/>
            <a:ext cx="6162630" cy="2823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400" b="1" dirty="0">
                <a:solidFill>
                  <a:srgbClr val="00206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LATRIC1</a:t>
            </a:r>
            <a:r>
              <a:rPr lang="zh-CN" altLang="en-US" sz="2400" b="1" dirty="0">
                <a:solidFill>
                  <a:srgbClr val="00206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框图及版图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八个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TDC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，其中四个集成前放；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通道高度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数字部分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 build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用于协调多通道数据输出，应对“瞬态”高事例率的情况；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优化了编码逻辑；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增加了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位时间戳（相对于第几个时钟周期进行的测量）。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DB2EC01-2D9B-B3F9-1CC9-A361D0B1F5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64" y="117252"/>
            <a:ext cx="1441120" cy="84863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EC93DEE-963C-4AD8-87F4-DD71925406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47" r="2001"/>
          <a:stretch/>
        </p:blipFill>
        <p:spPr>
          <a:xfrm>
            <a:off x="209550" y="136524"/>
            <a:ext cx="1406350" cy="79882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509D19C-0DA1-4075-BF95-020250178A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32890" y="252799"/>
            <a:ext cx="449560" cy="56627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DCD7799-D235-4FD1-A3A5-6002CC97FF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344" y="4276363"/>
            <a:ext cx="4323970" cy="209802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A1F6BD8-22A3-4887-94EC-AB6276681E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6169" y="2811389"/>
            <a:ext cx="4062499" cy="3771211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13AF08E4-2470-4021-B791-54A38243A8EE}"/>
              </a:ext>
            </a:extLst>
          </p:cNvPr>
          <p:cNvSpPr/>
          <p:nvPr/>
        </p:nvSpPr>
        <p:spPr>
          <a:xfrm>
            <a:off x="7231849" y="3326597"/>
            <a:ext cx="1916634" cy="6858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四通道前放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F709FA0-E514-4491-A728-D61842ECD701}"/>
              </a:ext>
            </a:extLst>
          </p:cNvPr>
          <p:cNvSpPr/>
          <p:nvPr/>
        </p:nvSpPr>
        <p:spPr>
          <a:xfrm>
            <a:off x="7643677" y="4108374"/>
            <a:ext cx="2380232" cy="774797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八个</a:t>
            </a:r>
            <a:r>
              <a:rPr lang="en-US" altLang="zh-CN" dirty="0"/>
              <a:t>TDC core</a:t>
            </a:r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F09F83D-B8CE-4961-8D26-B868A312A6F5}"/>
              </a:ext>
            </a:extLst>
          </p:cNvPr>
          <p:cNvSpPr/>
          <p:nvPr/>
        </p:nvSpPr>
        <p:spPr>
          <a:xfrm>
            <a:off x="7734419" y="5120496"/>
            <a:ext cx="2443054" cy="41183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八通道 </a:t>
            </a:r>
            <a:r>
              <a:rPr lang="en-US" altLang="zh-CN" dirty="0"/>
              <a:t>Event builder</a:t>
            </a:r>
            <a:endParaRPr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2193F20-C687-4553-A40A-28145116400C}"/>
              </a:ext>
            </a:extLst>
          </p:cNvPr>
          <p:cNvSpPr/>
          <p:nvPr/>
        </p:nvSpPr>
        <p:spPr>
          <a:xfrm>
            <a:off x="7734419" y="5616086"/>
            <a:ext cx="2443054" cy="19544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64</a:t>
            </a:r>
            <a:r>
              <a:rPr lang="zh-CN" altLang="en-US" dirty="0"/>
              <a:t>位串行器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64F17F8-7DFF-4BBF-9168-8DCD3C9D29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74077" y="4346836"/>
            <a:ext cx="881380" cy="1957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Serializer</a:t>
            </a: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E26E9000-B9A0-487F-A4DB-B4682F7BA95C}"/>
              </a:ext>
            </a:extLst>
          </p:cNvPr>
          <p:cNvCxnSpPr>
            <a:cxnSpLocks/>
            <a:endCxn id="23" idx="1"/>
          </p:cNvCxnSpPr>
          <p:nvPr>
            <p:custDataLst>
              <p:tags r:id="rId2"/>
            </p:custDataLst>
          </p:nvPr>
        </p:nvCxnSpPr>
        <p:spPr>
          <a:xfrm>
            <a:off x="4839698" y="5325374"/>
            <a:ext cx="434379" cy="0"/>
          </a:xfrm>
          <a:prstGeom prst="straightConnector1">
            <a:avLst/>
          </a:prstGeom>
          <a:ln>
            <a:solidFill>
              <a:srgbClr val="6BB5A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E4BFAA3E-B8FC-4A40-A94D-73B0DF14212C}"/>
              </a:ext>
            </a:extLst>
          </p:cNvPr>
          <p:cNvCxnSpPr/>
          <p:nvPr/>
        </p:nvCxnSpPr>
        <p:spPr>
          <a:xfrm flipH="1">
            <a:off x="4952380" y="5241452"/>
            <a:ext cx="177915" cy="167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>
            <a:extLst>
              <a:ext uri="{FF2B5EF4-FFF2-40B4-BE49-F238E27FC236}">
                <a16:creationId xmlns:a16="http://schemas.microsoft.com/office/drawing/2014/main" id="{D77FEFAB-1038-4860-B262-6F5FDEFE3B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2083" y="1212285"/>
            <a:ext cx="4258730" cy="1419577"/>
          </a:xfrm>
          <a:prstGeom prst="rect">
            <a:avLst/>
          </a:prstGeom>
        </p:spPr>
      </p:pic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2874A2FD-A42B-4494-824A-FEDFE14203C9}"/>
              </a:ext>
            </a:extLst>
          </p:cNvPr>
          <p:cNvCxnSpPr>
            <a:cxnSpLocks/>
          </p:cNvCxnSpPr>
          <p:nvPr/>
        </p:nvCxnSpPr>
        <p:spPr>
          <a:xfrm>
            <a:off x="6457769" y="1290246"/>
            <a:ext cx="0" cy="1341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7D8FF47A-E360-49F1-8F49-6F0B82A1B8FA}"/>
              </a:ext>
            </a:extLst>
          </p:cNvPr>
          <p:cNvCxnSpPr>
            <a:cxnSpLocks/>
          </p:cNvCxnSpPr>
          <p:nvPr/>
        </p:nvCxnSpPr>
        <p:spPr>
          <a:xfrm flipV="1">
            <a:off x="6457769" y="1214129"/>
            <a:ext cx="0" cy="552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0D4F478C-9A17-46EF-BF25-3AFE56CB7CB4}"/>
              </a:ext>
            </a:extLst>
          </p:cNvPr>
          <p:cNvCxnSpPr/>
          <p:nvPr/>
        </p:nvCxnSpPr>
        <p:spPr>
          <a:xfrm>
            <a:off x="6357227" y="1212285"/>
            <a:ext cx="695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9B1F637B-ED02-4AEF-A993-C43D7DEB7AD1}"/>
              </a:ext>
            </a:extLst>
          </p:cNvPr>
          <p:cNvCxnSpPr/>
          <p:nvPr/>
        </p:nvCxnSpPr>
        <p:spPr>
          <a:xfrm>
            <a:off x="6305369" y="2631862"/>
            <a:ext cx="695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169431A9-C23E-4369-A341-24E59FACC125}"/>
              </a:ext>
            </a:extLst>
          </p:cNvPr>
          <p:cNvSpPr txBox="1"/>
          <p:nvPr/>
        </p:nvSpPr>
        <p:spPr>
          <a:xfrm>
            <a:off x="6138153" y="1767029"/>
            <a:ext cx="633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/>
              <a:t>65 </a:t>
            </a:r>
            <a:r>
              <a:rPr lang="en-US" altLang="zh-CN" sz="1000" b="1" dirty="0" err="1"/>
              <a:t>μm</a:t>
            </a:r>
            <a:endParaRPr lang="zh-CN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611768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45C0F-0E0D-6FAB-2F2C-7BF55AF2C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EA706070-225C-7243-C9B2-999E11389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D5F62-AFF4-4721-BEB1-F5C86C705BC8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D378385-0914-6DE6-9B83-9E461247BB77}"/>
              </a:ext>
            </a:extLst>
          </p:cNvPr>
          <p:cNvCxnSpPr/>
          <p:nvPr/>
        </p:nvCxnSpPr>
        <p:spPr>
          <a:xfrm>
            <a:off x="209550" y="1004161"/>
            <a:ext cx="1189747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364ED0A6-490A-B010-C402-07B5C34E5E34}"/>
              </a:ext>
            </a:extLst>
          </p:cNvPr>
          <p:cNvSpPr txBox="1"/>
          <p:nvPr/>
        </p:nvSpPr>
        <p:spPr>
          <a:xfrm>
            <a:off x="2600028" y="145584"/>
            <a:ext cx="7116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LATRIC1 </a:t>
            </a:r>
            <a:r>
              <a:rPr lang="zh-CN" altLang="en-US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测试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81006C2-1743-290B-DC9C-3F86CCC8F516}"/>
              </a:ext>
            </a:extLst>
          </p:cNvPr>
          <p:cNvSpPr txBox="1"/>
          <p:nvPr/>
        </p:nvSpPr>
        <p:spPr>
          <a:xfrm>
            <a:off x="250527" y="1093298"/>
            <a:ext cx="8180173" cy="4668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206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测试系统</a:t>
            </a:r>
            <a:endParaRPr lang="en-US" altLang="zh-CN" sz="2400" b="1" dirty="0">
              <a:solidFill>
                <a:srgbClr val="00206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Pulse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测试模式（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0~3 channel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TDC core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的单独测试模式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Si5347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时钟板产生系统时钟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40M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；串行器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40Mbps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输出；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程控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81130A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脉冲信号发生器，以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4ps step 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产生相对系统时钟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delay 10 ~ 11 ns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信号，做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toa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转移曲线扫描；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程控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81130A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脉冲信号发生器，以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4ps step 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产生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 ~ 3 ns 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脉宽信号，做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tot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转移曲线扫描。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914400" lvl="4">
              <a:lnSpc>
                <a:spcPct val="150000"/>
              </a:lnSpc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前端模式（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4~7 channel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前端（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FE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）与时间数字转换器（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TDC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）集成验证，用无源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RC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微分电路（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50Ω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1pF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）来生成模拟信号，作为前端电路的输入；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程控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81130A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产生幅值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200mV~1.6V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的信号，经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40dB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衰减为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2mV~16mV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接入微分电路作为信号输入，对每个幅值的信号多次测量。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DB2EC01-2D9B-B3F9-1CC9-A361D0B1F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64" y="117252"/>
            <a:ext cx="1441120" cy="84863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EC93DEE-963C-4AD8-87F4-DD71925406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47" r="2001"/>
          <a:stretch/>
        </p:blipFill>
        <p:spPr>
          <a:xfrm>
            <a:off x="209550" y="136524"/>
            <a:ext cx="1406350" cy="79882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509D19C-0DA1-4075-BF95-020250178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2890" y="252799"/>
            <a:ext cx="449560" cy="56627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ED741A5-5806-4B7C-B6EF-A5FC8E2B4A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5961" y="2502248"/>
            <a:ext cx="3307309" cy="248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31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45C0F-0E0D-6FAB-2F2C-7BF55AF2C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EA706070-225C-7243-C9B2-999E11389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D5F62-AFF4-4721-BEB1-F5C86C705BC8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D378385-0914-6DE6-9B83-9E461247BB77}"/>
              </a:ext>
            </a:extLst>
          </p:cNvPr>
          <p:cNvCxnSpPr/>
          <p:nvPr/>
        </p:nvCxnSpPr>
        <p:spPr>
          <a:xfrm>
            <a:off x="209550" y="1004161"/>
            <a:ext cx="1189747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364ED0A6-490A-B010-C402-07B5C34E5E34}"/>
              </a:ext>
            </a:extLst>
          </p:cNvPr>
          <p:cNvSpPr txBox="1"/>
          <p:nvPr/>
        </p:nvSpPr>
        <p:spPr>
          <a:xfrm>
            <a:off x="2600028" y="145584"/>
            <a:ext cx="7116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LATRIC1 </a:t>
            </a:r>
            <a:r>
              <a:rPr lang="zh-CN" altLang="en-US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测试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81006C2-1743-290B-DC9C-3F86CCC8F516}"/>
              </a:ext>
            </a:extLst>
          </p:cNvPr>
          <p:cNvSpPr txBox="1"/>
          <p:nvPr/>
        </p:nvSpPr>
        <p:spPr>
          <a:xfrm>
            <a:off x="250527" y="1093298"/>
            <a:ext cx="8180173" cy="1621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206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测试结果</a:t>
            </a:r>
            <a:endParaRPr lang="en-US" altLang="zh-CN" sz="2400" b="1" dirty="0">
              <a:solidFill>
                <a:srgbClr val="00206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Pulse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测试模式（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0~3channel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通道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使用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latric0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TDC core 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自刻度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LSB=29.8ps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；通道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 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使用结构优化后的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TDC core 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自刻度 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LSB=27.1ps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DB2EC01-2D9B-B3F9-1CC9-A361D0B1F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64" y="117252"/>
            <a:ext cx="1441120" cy="84863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EC93DEE-963C-4AD8-87F4-DD71925406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47" r="2001"/>
          <a:stretch/>
        </p:blipFill>
        <p:spPr>
          <a:xfrm>
            <a:off x="209550" y="136524"/>
            <a:ext cx="1406350" cy="79882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509D19C-0DA1-4075-BF95-020250178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2890" y="252799"/>
            <a:ext cx="449560" cy="56627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657ACA3-9C11-4592-BEA8-1DC58A3231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8029" y="2842053"/>
            <a:ext cx="2998517" cy="19398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2AF4DBB-BEC5-4025-991B-630A57674E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8287" y="2879206"/>
            <a:ext cx="2877561" cy="186553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CB7ACC4-1B08-48F6-934B-20D151713F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412" y="2879206"/>
            <a:ext cx="2877561" cy="186553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8A4DFA1-5027-46E4-A447-D14D96FEDE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8678" y="2879206"/>
            <a:ext cx="2877561" cy="186553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A9C2480-8E2E-4590-A7C2-C01DE30FF9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5458" y="4850824"/>
            <a:ext cx="2883658" cy="186553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F65821-7B83-4D59-AF65-0EC8FD3AA9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8287" y="4850824"/>
            <a:ext cx="2877561" cy="18655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32F3E2A-BCEE-4C76-9AE3-D8DCF9F89E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08677" y="4850824"/>
            <a:ext cx="2877561" cy="188992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21BBE99-E8A2-4DBE-B57E-ECDEA846D8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7119" y="4850824"/>
            <a:ext cx="2877561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9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45C0F-0E0D-6FAB-2F2C-7BF55AF2C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EA706070-225C-7243-C9B2-999E11389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2064" y="6361052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D5F62-AFF4-4721-BEB1-F5C86C705BC8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D378385-0914-6DE6-9B83-9E461247BB77}"/>
              </a:ext>
            </a:extLst>
          </p:cNvPr>
          <p:cNvCxnSpPr/>
          <p:nvPr/>
        </p:nvCxnSpPr>
        <p:spPr>
          <a:xfrm>
            <a:off x="209550" y="1004161"/>
            <a:ext cx="1189747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364ED0A6-490A-B010-C402-07B5C34E5E34}"/>
              </a:ext>
            </a:extLst>
          </p:cNvPr>
          <p:cNvSpPr txBox="1"/>
          <p:nvPr/>
        </p:nvSpPr>
        <p:spPr>
          <a:xfrm>
            <a:off x="2600028" y="145584"/>
            <a:ext cx="7116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LATRIC1 </a:t>
            </a:r>
            <a:r>
              <a:rPr lang="zh-CN" altLang="en-US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测试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81006C2-1743-290B-DC9C-3F86CCC8F516}"/>
              </a:ext>
            </a:extLst>
          </p:cNvPr>
          <p:cNvSpPr txBox="1"/>
          <p:nvPr/>
        </p:nvSpPr>
        <p:spPr>
          <a:xfrm>
            <a:off x="250527" y="1093298"/>
            <a:ext cx="8180173" cy="2674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206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测试结果</a:t>
            </a:r>
            <a:endParaRPr lang="en-US" altLang="zh-CN" sz="2400" b="1" dirty="0">
              <a:solidFill>
                <a:srgbClr val="00206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</a:rPr>
              <a:t>前放模式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Channel 6 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latric0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TDC core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与前放集成的通道，改进后的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TDC core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与前放集成的通道待测；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幅值小于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 mV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时，受噪声影响显著；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幅值大于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 mV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时，前放与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TDC core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集成的时间分辨好于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30ps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12001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DB2EC01-2D9B-B3F9-1CC9-A361D0B1F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64" y="117252"/>
            <a:ext cx="1441120" cy="84863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EC93DEE-963C-4AD8-87F4-DD71925406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47" r="2001"/>
          <a:stretch/>
        </p:blipFill>
        <p:spPr>
          <a:xfrm>
            <a:off x="209550" y="136524"/>
            <a:ext cx="1406350" cy="79882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509D19C-0DA1-4075-BF95-020250178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2890" y="252799"/>
            <a:ext cx="449560" cy="56627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3CD2B36-2C30-4897-9BEC-61B98E15F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8425" y="1302243"/>
            <a:ext cx="3603048" cy="232887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1B7FEAE-5126-46EB-9A5D-19D898E1C5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9529" y="4014210"/>
            <a:ext cx="3603048" cy="2328874"/>
          </a:xfrm>
          <a:prstGeom prst="rect">
            <a:avLst/>
          </a:prstGeom>
        </p:spPr>
      </p:pic>
      <p:sp>
        <p:nvSpPr>
          <p:cNvPr id="59" name="椭圆 58">
            <a:extLst>
              <a:ext uri="{FF2B5EF4-FFF2-40B4-BE49-F238E27FC236}">
                <a16:creationId xmlns:a16="http://schemas.microsoft.com/office/drawing/2014/main" id="{30B4BA44-34B5-493E-BE74-3D04372D5A26}"/>
              </a:ext>
            </a:extLst>
          </p:cNvPr>
          <p:cNvSpPr/>
          <p:nvPr/>
        </p:nvSpPr>
        <p:spPr>
          <a:xfrm>
            <a:off x="10268485" y="5636441"/>
            <a:ext cx="593124" cy="5633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F9E53001-F7AA-4086-B0F6-49EC902050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824" y="3767363"/>
            <a:ext cx="7474344" cy="2499577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CC3F0593-BBB4-48EE-A337-92A4F4DAF8B6}"/>
              </a:ext>
            </a:extLst>
          </p:cNvPr>
          <p:cNvCxnSpPr>
            <a:stCxn id="59" idx="2"/>
            <a:endCxn id="60" idx="3"/>
          </p:cNvCxnSpPr>
          <p:nvPr/>
        </p:nvCxnSpPr>
        <p:spPr>
          <a:xfrm flipH="1" flipV="1">
            <a:off x="7735168" y="5017152"/>
            <a:ext cx="2533317" cy="9009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261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45C0F-0E0D-6FAB-2F2C-7BF55AF2C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EA706070-225C-7243-C9B2-999E11389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D5F62-AFF4-4721-BEB1-F5C86C705BC8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D378385-0914-6DE6-9B83-9E461247BB77}"/>
              </a:ext>
            </a:extLst>
          </p:cNvPr>
          <p:cNvCxnSpPr/>
          <p:nvPr/>
        </p:nvCxnSpPr>
        <p:spPr>
          <a:xfrm>
            <a:off x="209550" y="1004161"/>
            <a:ext cx="1189747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364ED0A6-490A-B010-C402-07B5C34E5E34}"/>
              </a:ext>
            </a:extLst>
          </p:cNvPr>
          <p:cNvSpPr txBox="1"/>
          <p:nvPr/>
        </p:nvSpPr>
        <p:spPr>
          <a:xfrm>
            <a:off x="2597198" y="139371"/>
            <a:ext cx="7116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高时间分辨</a:t>
            </a:r>
            <a:r>
              <a:rPr lang="en-US" altLang="zh-CN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TDC</a:t>
            </a:r>
            <a:r>
              <a:rPr lang="zh-CN" altLang="en-US" sz="4400" b="1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设计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81006C2-1743-290B-DC9C-3F86CCC8F516}"/>
              </a:ext>
            </a:extLst>
          </p:cNvPr>
          <p:cNvSpPr txBox="1"/>
          <p:nvPr/>
        </p:nvSpPr>
        <p:spPr>
          <a:xfrm>
            <a:off x="250525" y="1093298"/>
            <a:ext cx="6934929" cy="5403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400" b="1" dirty="0" err="1">
                <a:solidFill>
                  <a:srgbClr val="00206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xpdTDC</a:t>
            </a:r>
            <a:endParaRPr lang="en-US" altLang="zh-CN" sz="2400" b="1" dirty="0">
              <a:solidFill>
                <a:srgbClr val="00206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设计已于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月中旬提交流片；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TDC core 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（模拟工具），仿真 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LSB 5.2ps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一级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FIFO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（数字工具），瞬态写入速率大于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500M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xpdTDC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死时间 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2ns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 builder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（数字工具）与串行器（模拟工具）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3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 builder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组成：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15bit counter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（时间戳）、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Encoder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Frame builder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64B66B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编码、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gearbox……</a:t>
            </a:r>
          </a:p>
          <a:p>
            <a:pPr marL="1257300" lvl="3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Encoder 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600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位细计数编码为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25*4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，加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位粗计数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位时间戳，单事例共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139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位；</a:t>
            </a:r>
          </a:p>
          <a:p>
            <a:pPr marL="1257300" lvl="3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Frame builder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个事例组帧，分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拍发送给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64B66B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编码；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3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5.12Gbps 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串行输出，最大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平均事例率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33.25MHz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marL="914400" lvl="3">
              <a:lnSpc>
                <a:spcPct val="150000"/>
              </a:lnSpc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（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 ×7 / 3  = 154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5.12 G / 154 = 33.25 M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DB2EC01-2D9B-B3F9-1CC9-A361D0B1F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64" y="117252"/>
            <a:ext cx="1441120" cy="84863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EC93DEE-963C-4AD8-87F4-DD71925406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47" r="2001"/>
          <a:stretch/>
        </p:blipFill>
        <p:spPr>
          <a:xfrm>
            <a:off x="209550" y="136524"/>
            <a:ext cx="1406350" cy="79882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509D19C-0DA1-4075-BF95-02025017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2890" y="252799"/>
            <a:ext cx="449560" cy="56627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DE61E7E-53FD-4439-BEDE-175B07A468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545" y="1184890"/>
            <a:ext cx="3517973" cy="336706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F83B2E42-184E-4998-AFED-E9F08AF73EA3}"/>
              </a:ext>
            </a:extLst>
          </p:cNvPr>
          <p:cNvSpPr txBox="1"/>
          <p:nvPr/>
        </p:nvSpPr>
        <p:spPr>
          <a:xfrm>
            <a:off x="8583253" y="2403389"/>
            <a:ext cx="400110" cy="12665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FFFF00"/>
                </a:solidFill>
              </a:rPr>
              <a:t>FIFO</a:t>
            </a:r>
            <a:endParaRPr lang="zh-CN" altLang="en-US" sz="1400" dirty="0">
              <a:solidFill>
                <a:srgbClr val="FFFF00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CEF1A01-D9B1-49AC-BEAC-15B45281AC80}"/>
              </a:ext>
            </a:extLst>
          </p:cNvPr>
          <p:cNvSpPr txBox="1"/>
          <p:nvPr/>
        </p:nvSpPr>
        <p:spPr>
          <a:xfrm>
            <a:off x="9829226" y="2403389"/>
            <a:ext cx="400110" cy="12665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FFFF00"/>
                </a:solidFill>
              </a:rPr>
              <a:t>FIFO</a:t>
            </a:r>
            <a:endParaRPr lang="zh-CN" altLang="en-US" sz="1400" dirty="0">
              <a:solidFill>
                <a:srgbClr val="FFFF00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8AF90D1-3151-44D9-B24E-2E0D04C95E04}"/>
              </a:ext>
            </a:extLst>
          </p:cNvPr>
          <p:cNvSpPr/>
          <p:nvPr/>
        </p:nvSpPr>
        <p:spPr>
          <a:xfrm>
            <a:off x="9045146" y="2403389"/>
            <a:ext cx="741405" cy="49427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Event builder</a:t>
            </a:r>
            <a:endParaRPr lang="zh-CN" altLang="en-US" sz="12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E508A04-EF5A-4C79-B161-B53C6BAA2320}"/>
              </a:ext>
            </a:extLst>
          </p:cNvPr>
          <p:cNvSpPr/>
          <p:nvPr/>
        </p:nvSpPr>
        <p:spPr>
          <a:xfrm>
            <a:off x="8527191" y="1808710"/>
            <a:ext cx="1777314" cy="49427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SER-16bit</a:t>
            </a:r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3A4E70A-4E4C-4B4F-A184-0205B93192DA}"/>
              </a:ext>
            </a:extLst>
          </p:cNvPr>
          <p:cNvSpPr/>
          <p:nvPr/>
        </p:nvSpPr>
        <p:spPr>
          <a:xfrm>
            <a:off x="9045146" y="3058450"/>
            <a:ext cx="741405" cy="49427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TDC core</a:t>
            </a:r>
            <a:endParaRPr lang="zh-CN" altLang="en-US" sz="12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25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日期占位符 18">
            <a:extLst>
              <a:ext uri="{FF2B5EF4-FFF2-40B4-BE49-F238E27FC236}">
                <a16:creationId xmlns:a16="http://schemas.microsoft.com/office/drawing/2014/main" id="{8154BFAC-F078-02CA-DD35-41312DFE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E372B6-2047-4ED0-9E94-7C8AA260648D}" type="datetime1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2026/4/23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CC37401D-9A95-6741-DA1C-144CC74B9D8F}"/>
              </a:ext>
            </a:extLst>
          </p:cNvPr>
          <p:cNvCxnSpPr/>
          <p:nvPr/>
        </p:nvCxnSpPr>
        <p:spPr>
          <a:xfrm>
            <a:off x="209550" y="1004161"/>
            <a:ext cx="1189747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56A95120-EE86-B3F6-C476-CE09220EA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136525"/>
            <a:ext cx="628651" cy="78756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71F28F9-61B8-F4F5-9BB6-DA772A9263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47"/>
          <a:stretch/>
        </p:blipFill>
        <p:spPr>
          <a:xfrm>
            <a:off x="209550" y="136524"/>
            <a:ext cx="1441120" cy="79882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05F2C48E-7CDD-BBF4-24FF-17208526B05A}"/>
              </a:ext>
            </a:extLst>
          </p:cNvPr>
          <p:cNvSpPr txBox="1"/>
          <p:nvPr/>
        </p:nvSpPr>
        <p:spPr>
          <a:xfrm>
            <a:off x="339929" y="986209"/>
            <a:ext cx="10763499" cy="2079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2400" dirty="0">
                <a:solidFill>
                  <a:prstClr val="black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其他工作</a:t>
            </a:r>
            <a:endParaRPr lang="en-US" altLang="zh-CN" sz="2400" dirty="0">
              <a:solidFill>
                <a:prstClr val="black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指导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LATRIC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级内插版本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——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LATRIC_i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设计（黄文豪），已于四月提交流片；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IEEE Real Time Conference 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会议摘要接收。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灯片编号占位符 19">
            <a:extLst>
              <a:ext uri="{FF2B5EF4-FFF2-40B4-BE49-F238E27FC236}">
                <a16:creationId xmlns:a16="http://schemas.microsoft.com/office/drawing/2014/main" id="{2594E800-97E6-4C50-83A3-A55F3787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BD5F62-AFF4-4721-BEB1-F5C86C705BC8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166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日期占位符 18">
            <a:extLst>
              <a:ext uri="{FF2B5EF4-FFF2-40B4-BE49-F238E27FC236}">
                <a16:creationId xmlns:a16="http://schemas.microsoft.com/office/drawing/2014/main" id="{8154BFAC-F078-02CA-DD35-41312DFE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7E8429-3342-46FB-B4DE-A9AE9845E51C}" type="datetime1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2026/4/23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CC37401D-9A95-6741-DA1C-144CC74B9D8F}"/>
              </a:ext>
            </a:extLst>
          </p:cNvPr>
          <p:cNvCxnSpPr/>
          <p:nvPr/>
        </p:nvCxnSpPr>
        <p:spPr>
          <a:xfrm>
            <a:off x="209550" y="1004161"/>
            <a:ext cx="1189747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56A95120-EE86-B3F6-C476-CE09220EA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136525"/>
            <a:ext cx="628651" cy="78756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71F28F9-61B8-F4F5-9BB6-DA772A9263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47"/>
          <a:stretch/>
        </p:blipFill>
        <p:spPr>
          <a:xfrm>
            <a:off x="209550" y="136524"/>
            <a:ext cx="1441120" cy="79882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595893E-318B-98F9-F4A3-D356E63EBFA3}"/>
              </a:ext>
            </a:extLst>
          </p:cNvPr>
          <p:cNvSpPr txBox="1"/>
          <p:nvPr/>
        </p:nvSpPr>
        <p:spPr>
          <a:xfrm>
            <a:off x="3782198" y="2921168"/>
            <a:ext cx="44669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/>
              <a:t>Thank you!</a:t>
            </a:r>
            <a:endParaRPr lang="zh-CN" alt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3449481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10849</TotalTime>
  <Words>673</Words>
  <Application>Microsoft Office PowerPoint</Application>
  <PresentationFormat>宽屏</PresentationFormat>
  <Paragraphs>87</Paragraphs>
  <Slides>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Adobe 黑体 Std R</vt:lpstr>
      <vt:lpstr>Adobe 宋体 Std L</vt:lpstr>
      <vt:lpstr>等线</vt:lpstr>
      <vt:lpstr>等线 Light</vt:lpstr>
      <vt:lpstr>微软雅黑</vt:lpstr>
      <vt:lpstr>Arial</vt:lpstr>
      <vt:lpstr>Times New Roman</vt:lpstr>
      <vt:lpstr>Wingdings</vt:lpstr>
      <vt:lpstr>Office 主题​​</vt:lpstr>
      <vt:lpstr>1_Office 主题​​</vt:lpstr>
      <vt:lpstr>——————  NJU-IHEP——————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————————  New Physics  ————————</dc:title>
  <dc:creator>王 传烨</dc:creator>
  <cp:lastModifiedBy>Chuanye Wang</cp:lastModifiedBy>
  <cp:revision>413</cp:revision>
  <dcterms:created xsi:type="dcterms:W3CDTF">2022-12-24T09:11:48Z</dcterms:created>
  <dcterms:modified xsi:type="dcterms:W3CDTF">2026-04-22T17:39:55Z</dcterms:modified>
</cp:coreProperties>
</file>