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350" r:id="rId3"/>
    <p:sldId id="349" r:id="rId4"/>
    <p:sldId id="355" r:id="rId5"/>
    <p:sldId id="356" r:id="rId6"/>
    <p:sldId id="357" r:id="rId7"/>
    <p:sldId id="358" r:id="rId8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EA2"/>
    <a:srgbClr val="A7C6DC"/>
    <a:srgbClr val="7F7F7F"/>
    <a:srgbClr val="047EDA"/>
    <a:srgbClr val="0A55A6"/>
    <a:srgbClr val="2C7CB3"/>
    <a:srgbClr val="035C9C"/>
    <a:srgbClr val="0363A5"/>
    <a:srgbClr val="035C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9" autoAdjust="0"/>
    <p:restoredTop sz="87985" autoAdjust="0"/>
  </p:normalViewPr>
  <p:slideViewPr>
    <p:cSldViewPr snapToGrid="0" showGuides="1">
      <p:cViewPr varScale="1">
        <p:scale>
          <a:sx n="117" d="100"/>
          <a:sy n="117" d="100"/>
        </p:scale>
        <p:origin x="123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2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C6262-C5EE-49E8-82C9-5B482EFE4728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321C3-B83B-4F67-8F2E-568770AE23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72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684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76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932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426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985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D7E1F-682C-4D2A-A506-5EFB69BAF2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17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B8032A-B20A-4D61-930B-4D827A8AE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4AC396-59C7-4E2F-A700-E53D3F8F2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6C9892-3A12-48D3-8E07-3783FE887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10F19-8CFC-41BA-AB99-D3970B82F7EB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D006B2-C4AB-45A6-B40C-6A02FDF8A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4EDEEE-6D9E-441E-8A29-C8C6F769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7425F-DEC4-4455-AD0B-2B1C49DF35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6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EE5E06-2A11-41B6-8871-36FE65E0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4EA20C-945C-4B54-8FF4-05F0638B0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DDBE8B-C4A9-4E30-B103-F3D78E32F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10F19-8CFC-41BA-AB99-D3970B82F7EB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FA5AD8-9911-4B6F-8419-4F614CAA8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A2C6D1-7E00-4617-81F8-F4D840AE4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7425F-DEC4-4455-AD0B-2B1C49DF35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02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23F58-FB6E-4414-88E4-78874379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8F6D2DD-424F-4D6E-94F5-5EAEE11C5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10F19-8CFC-41BA-AB99-D3970B82F7EB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ABC6221-42BE-4312-8D17-86783648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0882B8E-FC45-4A17-A666-D9826D27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7425F-DEC4-4455-AD0B-2B1C49DF35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83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A932943-0822-4BD0-B9FE-D17BDD27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54BA-4414-4171-8C26-946C3750D281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5CCF07-F570-4AEB-A941-A764A5C3E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9EBA90-40B7-446E-AB0C-65DF4BED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6424E-C8D0-491F-8FA6-1A9F3BBEF7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11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8DCBB4-4435-4714-8BAA-4277D2227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CD4F7D-F1AD-40BC-AD5B-952FD6585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EB166F-7E37-43F9-95BD-F4C212350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10F19-8CFC-41BA-AB99-D3970B82F7EB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71A76-7BF3-4B07-B28B-AAD6B8BCB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1A0754-2778-481F-AC59-50C239AB3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7425F-DEC4-4455-AD0B-2B1C49DF35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12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2.xml"/><Relationship Id="rId7" Type="http://schemas.openxmlformats.org/officeDocument/2006/relationships/package" Target="../embeddings/Microsoft_PowerPoint_Presentation.pptx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002050" y="2397925"/>
            <a:ext cx="7923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>
                <a:solidFill>
                  <a:srgbClr val="1D4479"/>
                </a:solidFill>
                <a:latin typeface="等线" panose="020F0502020204030204"/>
                <a:ea typeface="MiSans" panose="00000500000000000000" charset="-122"/>
                <a:sym typeface="MiSans" panose="00000500000000000000" charset="-122"/>
              </a:rPr>
              <a:t>4</a:t>
            </a:r>
            <a:r>
              <a:rPr lang="zh-CN" altLang="en-US" sz="4800" b="1" dirty="0">
                <a:solidFill>
                  <a:srgbClr val="1D4479"/>
                </a:solidFill>
                <a:latin typeface="等线" panose="020F0502020204030204"/>
                <a:ea typeface="MiSans" panose="00000500000000000000" charset="-122"/>
                <a:sym typeface="MiSans" panose="00000500000000000000" charset="-122"/>
              </a:rPr>
              <a:t>月季度考核报告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1D4479"/>
              </a:solidFill>
              <a:effectLst/>
              <a:uLnTx/>
              <a:uFillTx/>
              <a:latin typeface="等线" panose="020F0502020204030204"/>
              <a:ea typeface="MiSans" panose="00000500000000000000" charset="-122"/>
              <a:cs typeface="+mn-cs"/>
              <a:sym typeface="MiSans" panose="00000500000000000000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13883" y="4862406"/>
            <a:ext cx="3954193" cy="14670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342900">
              <a:lnSpc>
                <a:spcPts val="1700"/>
              </a:lnSpc>
              <a:defRPr/>
            </a:pP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447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报告人：</a:t>
            </a:r>
            <a:r>
              <a:rPr kumimoji="1" lang="zh-CN" altLang="en-US" sz="2000" b="1" dirty="0">
                <a:solidFill>
                  <a:srgbClr val="1D44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柯超逸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447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kumimoji="1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1D447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342900">
              <a:lnSpc>
                <a:spcPts val="1700"/>
              </a:lnSpc>
              <a:defRPr/>
            </a:pPr>
            <a:endParaRPr kumimoji="1" lang="en-US" altLang="zh-CN" sz="2000" b="1" dirty="0">
              <a:solidFill>
                <a:srgbClr val="1D44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342900">
              <a:lnSpc>
                <a:spcPts val="1700"/>
              </a:lnSpc>
              <a:defRPr/>
            </a:pPr>
            <a:r>
              <a:rPr kumimoji="1" lang="zh-CN" altLang="en-US" sz="2000" b="1" dirty="0">
                <a:solidFill>
                  <a:srgbClr val="1D44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高能所导师：赵梅</a:t>
            </a:r>
            <a:endParaRPr kumimoji="1" lang="en-US" altLang="zh-CN" sz="2000" b="1" dirty="0">
              <a:solidFill>
                <a:srgbClr val="1D44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3429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1D447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342900">
              <a:lnSpc>
                <a:spcPts val="1700"/>
              </a:lnSpc>
              <a:defRPr/>
            </a:pP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447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日期：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1D447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2026.4.23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1D447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39" y="283113"/>
            <a:ext cx="6854567" cy="1462117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0E624F4E-69B4-4022-8588-E45CC827F555}"/>
              </a:ext>
            </a:extLst>
          </p:cNvPr>
          <p:cNvCxnSpPr>
            <a:cxnSpLocks/>
          </p:cNvCxnSpPr>
          <p:nvPr/>
        </p:nvCxnSpPr>
        <p:spPr>
          <a:xfrm flipH="1">
            <a:off x="507290" y="2031277"/>
            <a:ext cx="11177420" cy="70337"/>
          </a:xfrm>
          <a:prstGeom prst="line">
            <a:avLst/>
          </a:prstGeom>
          <a:noFill/>
          <a:ln w="381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2634567-186F-4888-BB8B-E5F31B3CCBB0}"/>
              </a:ext>
            </a:extLst>
          </p:cNvPr>
          <p:cNvCxnSpPr>
            <a:cxnSpLocks/>
          </p:cNvCxnSpPr>
          <p:nvPr/>
        </p:nvCxnSpPr>
        <p:spPr>
          <a:xfrm flipH="1">
            <a:off x="507290" y="4165984"/>
            <a:ext cx="11177420" cy="70337"/>
          </a:xfrm>
          <a:prstGeom prst="line">
            <a:avLst/>
          </a:prstGeom>
          <a:noFill/>
          <a:ln w="381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D72DE1C0-754A-463B-A05D-F09C04A55263}"/>
              </a:ext>
            </a:extLst>
          </p:cNvPr>
          <p:cNvSpPr txBox="1"/>
          <p:nvPr/>
        </p:nvSpPr>
        <p:spPr>
          <a:xfrm>
            <a:off x="3845117" y="3525234"/>
            <a:ext cx="4237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dirty="0">
                <a:solidFill>
                  <a:srgbClr val="1D4479"/>
                </a:solidFill>
                <a:latin typeface="等线" panose="020F0502020204030204"/>
                <a:ea typeface="MiSans" panose="00000500000000000000" charset="-122"/>
                <a:sym typeface="MiSans" panose="00000500000000000000" charset="-122"/>
              </a:rPr>
              <a:t>中国科学院高能物理研究所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1D4479"/>
              </a:solidFill>
              <a:effectLst/>
              <a:uLnTx/>
              <a:uFillTx/>
              <a:latin typeface="等线" panose="020F0502020204030204"/>
              <a:ea typeface="MiSans" panose="00000500000000000000" charset="-122"/>
              <a:cs typeface="+mn-cs"/>
              <a:sym typeface="MiSans" panose="00000500000000000000" charset="-122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D8C15550-A6DF-418F-BADB-A82BABD53EB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20643" y="4940261"/>
            <a:ext cx="462900" cy="466244"/>
          </a:xfrm>
          <a:custGeom>
            <a:avLst/>
            <a:gdLst>
              <a:gd name="T0" fmla="*/ 661 w 904"/>
              <a:gd name="T1" fmla="*/ 461 h 905"/>
              <a:gd name="T2" fmla="*/ 661 w 904"/>
              <a:gd name="T3" fmla="*/ 339 h 905"/>
              <a:gd name="T4" fmla="*/ 605 w 904"/>
              <a:gd name="T5" fmla="*/ 339 h 905"/>
              <a:gd name="T6" fmla="*/ 605 w 904"/>
              <a:gd name="T7" fmla="*/ 461 h 905"/>
              <a:gd name="T8" fmla="*/ 456 w 904"/>
              <a:gd name="T9" fmla="*/ 610 h 905"/>
              <a:gd name="T10" fmla="*/ 453 w 904"/>
              <a:gd name="T11" fmla="*/ 610 h 905"/>
              <a:gd name="T12" fmla="*/ 452 w 904"/>
              <a:gd name="T13" fmla="*/ 610 h 905"/>
              <a:gd name="T14" fmla="*/ 451 w 904"/>
              <a:gd name="T15" fmla="*/ 610 h 905"/>
              <a:gd name="T16" fmla="*/ 448 w 904"/>
              <a:gd name="T17" fmla="*/ 610 h 905"/>
              <a:gd name="T18" fmla="*/ 299 w 904"/>
              <a:gd name="T19" fmla="*/ 461 h 905"/>
              <a:gd name="T20" fmla="*/ 299 w 904"/>
              <a:gd name="T21" fmla="*/ 339 h 905"/>
              <a:gd name="T22" fmla="*/ 244 w 904"/>
              <a:gd name="T23" fmla="*/ 339 h 905"/>
              <a:gd name="T24" fmla="*/ 244 w 904"/>
              <a:gd name="T25" fmla="*/ 461 h 905"/>
              <a:gd name="T26" fmla="*/ 419 w 904"/>
              <a:gd name="T27" fmla="*/ 664 h 905"/>
              <a:gd name="T28" fmla="*/ 419 w 904"/>
              <a:gd name="T29" fmla="*/ 752 h 905"/>
              <a:gd name="T30" fmla="*/ 295 w 904"/>
              <a:gd name="T31" fmla="*/ 787 h 905"/>
              <a:gd name="T32" fmla="*/ 610 w 904"/>
              <a:gd name="T33" fmla="*/ 787 h 905"/>
              <a:gd name="T34" fmla="*/ 484 w 904"/>
              <a:gd name="T35" fmla="*/ 751 h 905"/>
              <a:gd name="T36" fmla="*/ 484 w 904"/>
              <a:gd name="T37" fmla="*/ 664 h 905"/>
              <a:gd name="T38" fmla="*/ 661 w 904"/>
              <a:gd name="T39" fmla="*/ 461 h 905"/>
              <a:gd name="T40" fmla="*/ 450 w 904"/>
              <a:gd name="T41" fmla="*/ 558 h 905"/>
              <a:gd name="T42" fmla="*/ 452 w 904"/>
              <a:gd name="T43" fmla="*/ 558 h 905"/>
              <a:gd name="T44" fmla="*/ 454 w 904"/>
              <a:gd name="T45" fmla="*/ 558 h 905"/>
              <a:gd name="T46" fmla="*/ 554 w 904"/>
              <a:gd name="T47" fmla="*/ 459 h 905"/>
              <a:gd name="T48" fmla="*/ 554 w 904"/>
              <a:gd name="T49" fmla="*/ 218 h 905"/>
              <a:gd name="T50" fmla="*/ 454 w 904"/>
              <a:gd name="T51" fmla="*/ 118 h 905"/>
              <a:gd name="T52" fmla="*/ 452 w 904"/>
              <a:gd name="T53" fmla="*/ 118 h 905"/>
              <a:gd name="T54" fmla="*/ 450 w 904"/>
              <a:gd name="T55" fmla="*/ 118 h 905"/>
              <a:gd name="T56" fmla="*/ 351 w 904"/>
              <a:gd name="T57" fmla="*/ 218 h 905"/>
              <a:gd name="T58" fmla="*/ 351 w 904"/>
              <a:gd name="T59" fmla="*/ 459 h 905"/>
              <a:gd name="T60" fmla="*/ 450 w 904"/>
              <a:gd name="T61" fmla="*/ 558 h 905"/>
              <a:gd name="T62" fmla="*/ 452 w 904"/>
              <a:gd name="T63" fmla="*/ 0 h 905"/>
              <a:gd name="T64" fmla="*/ 904 w 904"/>
              <a:gd name="T65" fmla="*/ 453 h 905"/>
              <a:gd name="T66" fmla="*/ 452 w 904"/>
              <a:gd name="T67" fmla="*/ 905 h 905"/>
              <a:gd name="T68" fmla="*/ 0 w 904"/>
              <a:gd name="T69" fmla="*/ 453 h 905"/>
              <a:gd name="T70" fmla="*/ 452 w 904"/>
              <a:gd name="T71" fmla="*/ 0 h 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04" h="905">
                <a:moveTo>
                  <a:pt x="661" y="461"/>
                </a:moveTo>
                <a:lnTo>
                  <a:pt x="661" y="339"/>
                </a:lnTo>
                <a:cubicBezTo>
                  <a:pt x="661" y="304"/>
                  <a:pt x="605" y="304"/>
                  <a:pt x="605" y="339"/>
                </a:cubicBezTo>
                <a:lnTo>
                  <a:pt x="605" y="461"/>
                </a:lnTo>
                <a:cubicBezTo>
                  <a:pt x="605" y="543"/>
                  <a:pt x="538" y="610"/>
                  <a:pt x="456" y="610"/>
                </a:cubicBezTo>
                <a:cubicBezTo>
                  <a:pt x="455" y="610"/>
                  <a:pt x="454" y="610"/>
                  <a:pt x="453" y="610"/>
                </a:cubicBezTo>
                <a:lnTo>
                  <a:pt x="452" y="610"/>
                </a:lnTo>
                <a:lnTo>
                  <a:pt x="451" y="610"/>
                </a:lnTo>
                <a:cubicBezTo>
                  <a:pt x="450" y="610"/>
                  <a:pt x="449" y="610"/>
                  <a:pt x="448" y="610"/>
                </a:cubicBezTo>
                <a:cubicBezTo>
                  <a:pt x="366" y="610"/>
                  <a:pt x="299" y="543"/>
                  <a:pt x="299" y="461"/>
                </a:cubicBezTo>
                <a:lnTo>
                  <a:pt x="299" y="339"/>
                </a:lnTo>
                <a:cubicBezTo>
                  <a:pt x="299" y="304"/>
                  <a:pt x="244" y="304"/>
                  <a:pt x="244" y="339"/>
                </a:cubicBezTo>
                <a:cubicBezTo>
                  <a:pt x="244" y="355"/>
                  <a:pt x="244" y="461"/>
                  <a:pt x="244" y="461"/>
                </a:cubicBezTo>
                <a:cubicBezTo>
                  <a:pt x="244" y="564"/>
                  <a:pt x="320" y="650"/>
                  <a:pt x="419" y="664"/>
                </a:cubicBezTo>
                <a:lnTo>
                  <a:pt x="419" y="752"/>
                </a:lnTo>
                <a:lnTo>
                  <a:pt x="295" y="787"/>
                </a:lnTo>
                <a:lnTo>
                  <a:pt x="610" y="787"/>
                </a:lnTo>
                <a:lnTo>
                  <a:pt x="484" y="751"/>
                </a:lnTo>
                <a:lnTo>
                  <a:pt x="484" y="664"/>
                </a:lnTo>
                <a:cubicBezTo>
                  <a:pt x="584" y="650"/>
                  <a:pt x="661" y="564"/>
                  <a:pt x="661" y="461"/>
                </a:cubicBezTo>
                <a:close/>
                <a:moveTo>
                  <a:pt x="450" y="558"/>
                </a:moveTo>
                <a:cubicBezTo>
                  <a:pt x="451" y="558"/>
                  <a:pt x="451" y="558"/>
                  <a:pt x="452" y="558"/>
                </a:cubicBezTo>
                <a:cubicBezTo>
                  <a:pt x="453" y="558"/>
                  <a:pt x="453" y="558"/>
                  <a:pt x="454" y="558"/>
                </a:cubicBezTo>
                <a:cubicBezTo>
                  <a:pt x="509" y="558"/>
                  <a:pt x="554" y="514"/>
                  <a:pt x="554" y="459"/>
                </a:cubicBezTo>
                <a:lnTo>
                  <a:pt x="554" y="218"/>
                </a:lnTo>
                <a:cubicBezTo>
                  <a:pt x="554" y="163"/>
                  <a:pt x="509" y="118"/>
                  <a:pt x="454" y="118"/>
                </a:cubicBezTo>
                <a:cubicBezTo>
                  <a:pt x="453" y="118"/>
                  <a:pt x="453" y="118"/>
                  <a:pt x="452" y="118"/>
                </a:cubicBezTo>
                <a:cubicBezTo>
                  <a:pt x="452" y="118"/>
                  <a:pt x="451" y="118"/>
                  <a:pt x="450" y="118"/>
                </a:cubicBezTo>
                <a:cubicBezTo>
                  <a:pt x="395" y="118"/>
                  <a:pt x="351" y="163"/>
                  <a:pt x="351" y="218"/>
                </a:cubicBezTo>
                <a:lnTo>
                  <a:pt x="351" y="459"/>
                </a:lnTo>
                <a:cubicBezTo>
                  <a:pt x="351" y="514"/>
                  <a:pt x="395" y="558"/>
                  <a:pt x="450" y="558"/>
                </a:cubicBezTo>
                <a:close/>
                <a:moveTo>
                  <a:pt x="452" y="0"/>
                </a:moveTo>
                <a:cubicBezTo>
                  <a:pt x="702" y="0"/>
                  <a:pt x="904" y="203"/>
                  <a:pt x="904" y="453"/>
                </a:cubicBezTo>
                <a:cubicBezTo>
                  <a:pt x="904" y="702"/>
                  <a:pt x="702" y="905"/>
                  <a:pt x="452" y="905"/>
                </a:cubicBezTo>
                <a:cubicBezTo>
                  <a:pt x="202" y="905"/>
                  <a:pt x="0" y="702"/>
                  <a:pt x="0" y="453"/>
                </a:cubicBezTo>
                <a:cubicBezTo>
                  <a:pt x="0" y="203"/>
                  <a:pt x="202" y="0"/>
                  <a:pt x="452" y="0"/>
                </a:cubicBezTo>
                <a:close/>
              </a:path>
            </a:pathLst>
          </a:custGeom>
          <a:solidFill>
            <a:srgbClr val="194A96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2940744" y="5507357"/>
            <a:ext cx="4994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Calibrate</a:t>
            </a:r>
            <a:r>
              <a:rPr lang="zh-CN" altLang="en-US" dirty="0"/>
              <a:t>前，焊接使用器件：对应容值、阻值</a:t>
            </a:r>
            <a:r>
              <a:rPr lang="en-US" altLang="zh-CN" dirty="0"/>
              <a:t>0603</a:t>
            </a:r>
            <a:r>
              <a:rPr lang="zh-CN" altLang="en-US" dirty="0"/>
              <a:t>、</a:t>
            </a:r>
            <a:r>
              <a:rPr lang="en-US" altLang="zh-CN" dirty="0"/>
              <a:t> 0402</a:t>
            </a:r>
            <a:r>
              <a:rPr lang="zh-CN" altLang="en-US" dirty="0"/>
              <a:t>型号电容、电阻</a:t>
            </a:r>
            <a:endParaRPr lang="en-US" altLang="zh-CN" dirty="0"/>
          </a:p>
        </p:txBody>
      </p:sp>
      <p:pic>
        <p:nvPicPr>
          <p:cNvPr id="4" name="图片 3" descr="图形用户界面, 网站&#10;&#10;AI 生成的内容可能不正确。">
            <a:extLst>
              <a:ext uri="{FF2B5EF4-FFF2-40B4-BE49-F238E27FC236}">
                <a16:creationId xmlns:a16="http://schemas.microsoft.com/office/drawing/2014/main" id="{B27448B3-3D29-21F6-9729-AE2ABCC86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93"/>
          <a:stretch/>
        </p:blipFill>
        <p:spPr>
          <a:xfrm>
            <a:off x="2715150" y="704282"/>
            <a:ext cx="3066766" cy="3018593"/>
          </a:xfrm>
          <a:prstGeom prst="rect">
            <a:avLst/>
          </a:prstGeom>
        </p:spPr>
      </p:pic>
      <p:pic>
        <p:nvPicPr>
          <p:cNvPr id="10" name="图片 9" descr="电脑萤幕画面&#10;&#10;AI 生成的内容可能不正确。">
            <a:extLst>
              <a:ext uri="{FF2B5EF4-FFF2-40B4-BE49-F238E27FC236}">
                <a16:creationId xmlns:a16="http://schemas.microsoft.com/office/drawing/2014/main" id="{1C542A36-BC0D-5FAD-F198-982D3C3CF5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4" b="4696"/>
          <a:stretch/>
        </p:blipFill>
        <p:spPr>
          <a:xfrm>
            <a:off x="5781916" y="704282"/>
            <a:ext cx="3027014" cy="29065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F8C6895-DD36-0B2C-8810-F2EFEDD987DC}"/>
              </a:ext>
            </a:extLst>
          </p:cNvPr>
          <p:cNvSpPr txBox="1"/>
          <p:nvPr/>
        </p:nvSpPr>
        <p:spPr>
          <a:xfrm>
            <a:off x="2940744" y="3876452"/>
            <a:ext cx="72202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Calibrate</a:t>
            </a:r>
            <a:r>
              <a:rPr lang="zh-CN" altLang="en-US" dirty="0"/>
              <a:t>流程：</a:t>
            </a:r>
            <a:br>
              <a:rPr lang="en-US" altLang="zh-CN" dirty="0"/>
            </a:br>
            <a:r>
              <a:rPr lang="en-US" altLang="zh-CN" dirty="0"/>
              <a:t>	1</a:t>
            </a:r>
            <a:r>
              <a:rPr lang="zh-CN" altLang="en-US" dirty="0"/>
              <a:t>、使用信号发生器输入</a:t>
            </a:r>
            <a:r>
              <a:rPr lang="en-US" altLang="zh-CN" dirty="0"/>
              <a:t>50mV</a:t>
            </a:r>
            <a:r>
              <a:rPr lang="en-US" altLang="zh-CN" baseline="-25000" dirty="0"/>
              <a:t>pp</a:t>
            </a:r>
            <a:r>
              <a:rPr lang="zh-CN" altLang="en-US" dirty="0"/>
              <a:t>信号</a:t>
            </a:r>
            <a:endParaRPr lang="en-US" altLang="zh-CN" dirty="0"/>
          </a:p>
          <a:p>
            <a:r>
              <a:rPr lang="en-US" altLang="zh-CN" dirty="0"/>
              <a:t>	2</a:t>
            </a:r>
            <a:r>
              <a:rPr lang="zh-CN" altLang="en-US" dirty="0"/>
              <a:t>、使用</a:t>
            </a:r>
            <a:r>
              <a:rPr lang="en-US" altLang="zh-CN" dirty="0"/>
              <a:t>20db</a:t>
            </a:r>
            <a:r>
              <a:rPr lang="zh-CN" altLang="en-US" dirty="0"/>
              <a:t>衰减器，使输入信号幅值衰减十倍，变为</a:t>
            </a:r>
            <a:r>
              <a:rPr lang="en-US" altLang="zh-CN" dirty="0"/>
              <a:t>5mV</a:t>
            </a:r>
            <a:r>
              <a:rPr lang="en-US" altLang="zh-CN" baseline="-25000" dirty="0"/>
              <a:t>pp</a:t>
            </a:r>
          </a:p>
          <a:p>
            <a:r>
              <a:rPr lang="en-US" altLang="zh-CN" baseline="-25000" dirty="0"/>
              <a:t>	</a:t>
            </a:r>
            <a:r>
              <a:rPr lang="en-US" altLang="zh-CN" dirty="0"/>
              <a:t>3</a:t>
            </a:r>
            <a:r>
              <a:rPr lang="zh-CN" altLang="en-US" dirty="0"/>
              <a:t>、使用示波器，</a:t>
            </a:r>
            <a:r>
              <a:rPr lang="en-US" altLang="zh-CN" dirty="0"/>
              <a:t>count</a:t>
            </a:r>
            <a:r>
              <a:rPr lang="zh-CN" altLang="en-US" dirty="0"/>
              <a:t>达到</a:t>
            </a:r>
            <a:r>
              <a:rPr lang="en-US" altLang="zh-CN" dirty="0"/>
              <a:t>20000</a:t>
            </a:r>
            <a:r>
              <a:rPr lang="zh-CN" altLang="en-US" dirty="0"/>
              <a:t>个后记录波形</a:t>
            </a:r>
            <a:r>
              <a:rPr lang="en-US" altLang="zh-CN" dirty="0" err="1"/>
              <a:t>V</a:t>
            </a:r>
            <a:r>
              <a:rPr lang="en-US" altLang="zh-CN" baseline="-25000" dirty="0" err="1"/>
              <a:t>pp</a:t>
            </a:r>
            <a:r>
              <a:rPr lang="zh-CN" altLang="en-US" dirty="0"/>
              <a:t>平均值</a:t>
            </a:r>
            <a:endParaRPr lang="en-US" altLang="zh-CN" dirty="0"/>
          </a:p>
          <a:p>
            <a:r>
              <a:rPr lang="en-US" altLang="zh-CN" dirty="0"/>
              <a:t>	4</a:t>
            </a:r>
            <a:r>
              <a:rPr lang="zh-CN" altLang="en-US" dirty="0"/>
              <a:t>、输出</a:t>
            </a:r>
            <a:r>
              <a:rPr lang="en-US" altLang="zh-CN" dirty="0" err="1"/>
              <a:t>V</a:t>
            </a:r>
            <a:r>
              <a:rPr lang="en-US" altLang="zh-CN" baseline="-25000" dirty="0" err="1"/>
              <a:t>pp</a:t>
            </a:r>
            <a:r>
              <a:rPr lang="zh-CN" altLang="en-US" dirty="0"/>
              <a:t>平均值除输入</a:t>
            </a:r>
            <a:r>
              <a:rPr lang="en-US" altLang="zh-CN" dirty="0" err="1"/>
              <a:t>V</a:t>
            </a:r>
            <a:r>
              <a:rPr lang="en-US" altLang="zh-CN" baseline="-25000" dirty="0" err="1"/>
              <a:t>pp</a:t>
            </a:r>
            <a:r>
              <a:rPr lang="zh-CN" altLang="en-US" dirty="0"/>
              <a:t>得到各通道放大倍数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89500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4652342" y="293770"/>
            <a:ext cx="298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Calibrate</a:t>
            </a:r>
            <a:r>
              <a:rPr lang="zh-CN" altLang="en-US" dirty="0"/>
              <a:t>结果</a:t>
            </a:r>
            <a:endParaRPr lang="en-US" altLang="zh-CN" dirty="0"/>
          </a:p>
        </p:txBody>
      </p:sp>
      <p:pic>
        <p:nvPicPr>
          <p:cNvPr id="4" name="图片 3" descr="表格&#10;&#10;AI 生成的内容可能不正确。">
            <a:extLst>
              <a:ext uri="{FF2B5EF4-FFF2-40B4-BE49-F238E27FC236}">
                <a16:creationId xmlns:a16="http://schemas.microsoft.com/office/drawing/2014/main" id="{C180FAC2-59CF-6487-6605-EB2B55E5C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9" r="5918" b="29617"/>
          <a:stretch/>
        </p:blipFill>
        <p:spPr>
          <a:xfrm>
            <a:off x="5502984" y="885369"/>
            <a:ext cx="2657652" cy="3608385"/>
          </a:xfrm>
          <a:prstGeom prst="rect">
            <a:avLst/>
          </a:prstGeom>
        </p:spPr>
      </p:pic>
      <p:pic>
        <p:nvPicPr>
          <p:cNvPr id="6" name="图片 5" descr="表格&#10;&#10;AI 生成的内容可能不正确。">
            <a:extLst>
              <a:ext uri="{FF2B5EF4-FFF2-40B4-BE49-F238E27FC236}">
                <a16:creationId xmlns:a16="http://schemas.microsoft.com/office/drawing/2014/main" id="{03B14571-4EBA-1D87-D047-639655004A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4" r="14187" b="8010"/>
          <a:stretch/>
        </p:blipFill>
        <p:spPr>
          <a:xfrm>
            <a:off x="2516490" y="894700"/>
            <a:ext cx="2424070" cy="502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2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5117825" y="231798"/>
            <a:ext cx="298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DC-DC</a:t>
            </a:r>
            <a:r>
              <a:rPr lang="zh-CN" altLang="en-US" dirty="0"/>
              <a:t>复合结果</a:t>
            </a:r>
            <a:endParaRPr lang="en-US" altLang="zh-CN" dirty="0"/>
          </a:p>
        </p:txBody>
      </p:sp>
      <p:pic>
        <p:nvPicPr>
          <p:cNvPr id="5" name="图片 4" descr="图表, 折线图&#10;&#10;AI 生成的内容可能不正确。">
            <a:extLst>
              <a:ext uri="{FF2B5EF4-FFF2-40B4-BE49-F238E27FC236}">
                <a16:creationId xmlns:a16="http://schemas.microsoft.com/office/drawing/2014/main" id="{9BC927F0-D2BF-9ACD-A53C-686169520F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387" y="1038588"/>
            <a:ext cx="4516782" cy="3650330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237B8D9-6042-140A-FE1A-A96DFC6747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01" y="1030708"/>
            <a:ext cx="5148086" cy="360353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E9D5086-FCBE-F02C-91B0-39099E5DF611}"/>
              </a:ext>
            </a:extLst>
          </p:cNvPr>
          <p:cNvSpPr txBox="1"/>
          <p:nvPr/>
        </p:nvSpPr>
        <p:spPr>
          <a:xfrm>
            <a:off x="1901582" y="4969869"/>
            <a:ext cx="9773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添加了波形峰值筛选条件，在筛选</a:t>
            </a:r>
            <a:r>
              <a:rPr lang="en-US" altLang="zh-CN" dirty="0"/>
              <a:t>CH3</a:t>
            </a:r>
            <a:r>
              <a:rPr lang="zh-CN" altLang="en-US" dirty="0"/>
              <a:t>、</a:t>
            </a:r>
            <a:r>
              <a:rPr lang="en-US" altLang="zh-CN" dirty="0"/>
              <a:t>CH4</a:t>
            </a:r>
            <a:r>
              <a:rPr lang="zh-CN" altLang="en-US" dirty="0"/>
              <a:t>负峰峰值均小于</a:t>
            </a:r>
            <a:r>
              <a:rPr lang="en-US" altLang="zh-CN" dirty="0"/>
              <a:t>-40mv</a:t>
            </a:r>
            <a:r>
              <a:rPr lang="zh-CN" altLang="en-US" dirty="0"/>
              <a:t>情况下，采用不同恒比定时</a:t>
            </a:r>
            <a:endParaRPr lang="en-US" altLang="zh-CN" dirty="0"/>
          </a:p>
          <a:p>
            <a:r>
              <a:rPr lang="zh-CN" altLang="en-US" dirty="0"/>
              <a:t>比例，得到最优结果为</a:t>
            </a:r>
            <a:r>
              <a:rPr lang="en-US" altLang="zh-CN" dirty="0"/>
              <a:t>20%</a:t>
            </a:r>
            <a:r>
              <a:rPr lang="zh-CN" altLang="en-US" dirty="0"/>
              <a:t>时</a:t>
            </a:r>
            <a:r>
              <a:rPr lang="en-US" altLang="zh-CN" dirty="0"/>
              <a:t>63.71ps</a:t>
            </a:r>
            <a:endParaRPr lang="zh-CN" altLang="en-US" dirty="0"/>
          </a:p>
        </p:txBody>
      </p:sp>
      <p:graphicFrame>
        <p:nvGraphicFramePr>
          <p:cNvPr id="2" name="对象 1">
            <a:hlinkClick r:id="" action="ppaction://ole?verb=0"/>
            <a:extLst>
              <a:ext uri="{FF2B5EF4-FFF2-40B4-BE49-F238E27FC236}">
                <a16:creationId xmlns:a16="http://schemas.microsoft.com/office/drawing/2014/main" id="{DE35CBE5-9042-B0D3-D753-E0F64AA18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981799"/>
              </p:ext>
            </p:extLst>
          </p:nvPr>
        </p:nvGraphicFramePr>
        <p:xfrm>
          <a:off x="92075" y="92075"/>
          <a:ext cx="6096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7" imgW="6095975" imgH="3429123" progId="PowerPoint.Show.12">
                  <p:embed/>
                </p:oleObj>
              </mc:Choice>
              <mc:Fallback>
                <p:oleObj name="Presentation" r:id="rId7" imgW="6095975" imgH="3429123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60960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04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5019925" y="129448"/>
            <a:ext cx="298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Strip</a:t>
            </a:r>
            <a:r>
              <a:rPr lang="zh-CN" altLang="en-US" dirty="0"/>
              <a:t>型</a:t>
            </a:r>
            <a:r>
              <a:rPr lang="en-US" altLang="zh-CN" dirty="0"/>
              <a:t>beta</a:t>
            </a:r>
            <a:r>
              <a:rPr lang="zh-CN" altLang="en-US" dirty="0"/>
              <a:t>测试结果</a:t>
            </a:r>
            <a:endParaRPr lang="en-US" altLang="zh-CN" dirty="0"/>
          </a:p>
        </p:txBody>
      </p:sp>
      <p:pic>
        <p:nvPicPr>
          <p:cNvPr id="5" name="图片 4" descr="图表, 直方图&#10;&#10;AI 生成的内容可能不正确。">
            <a:extLst>
              <a:ext uri="{FF2B5EF4-FFF2-40B4-BE49-F238E27FC236}">
                <a16:creationId xmlns:a16="http://schemas.microsoft.com/office/drawing/2014/main" id="{83B44012-695C-F267-6601-C6D522E04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4" y="622012"/>
            <a:ext cx="3904345" cy="292825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77BCF78-70B5-F359-198D-D24B08BDE133}"/>
              </a:ext>
            </a:extLst>
          </p:cNvPr>
          <p:cNvSpPr txBox="1"/>
          <p:nvPr/>
        </p:nvSpPr>
        <p:spPr>
          <a:xfrm>
            <a:off x="1838130" y="3615612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1cm</a:t>
            </a:r>
            <a:endParaRPr lang="zh-CN" altLang="en-US" dirty="0"/>
          </a:p>
        </p:txBody>
      </p:sp>
      <p:pic>
        <p:nvPicPr>
          <p:cNvPr id="10" name="图片 9" descr="图表, 条形图, 直方图&#10;&#10;AI 生成的内容可能不正确。">
            <a:extLst>
              <a:ext uri="{FF2B5EF4-FFF2-40B4-BE49-F238E27FC236}">
                <a16:creationId xmlns:a16="http://schemas.microsoft.com/office/drawing/2014/main" id="{75BE52DC-AA56-900B-9B28-39C6BE278A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69" y="608043"/>
            <a:ext cx="3943742" cy="295780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A681107-2842-E23B-D87C-DF971BB9497F}"/>
              </a:ext>
            </a:extLst>
          </p:cNvPr>
          <p:cNvSpPr txBox="1"/>
          <p:nvPr/>
        </p:nvSpPr>
        <p:spPr>
          <a:xfrm>
            <a:off x="5659784" y="3565849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2cm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32BB051-5FC5-DE46-6FE0-A73B44AC05DC}"/>
              </a:ext>
            </a:extLst>
          </p:cNvPr>
          <p:cNvSpPr txBox="1"/>
          <p:nvPr/>
        </p:nvSpPr>
        <p:spPr>
          <a:xfrm>
            <a:off x="9665727" y="3562739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4cm</a:t>
            </a:r>
            <a:endParaRPr lang="zh-CN" altLang="en-US" dirty="0"/>
          </a:p>
        </p:txBody>
      </p:sp>
      <p:pic>
        <p:nvPicPr>
          <p:cNvPr id="16" name="图片 15" descr="图表, 直方图&#10;&#10;AI 生成的内容可能不正确。">
            <a:extLst>
              <a:ext uri="{FF2B5EF4-FFF2-40B4-BE49-F238E27FC236}">
                <a16:creationId xmlns:a16="http://schemas.microsoft.com/office/drawing/2014/main" id="{DF0B2390-9C61-744B-F587-FDBD731B24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14" y="622012"/>
            <a:ext cx="3943742" cy="2957806"/>
          </a:xfrm>
          <a:prstGeom prst="rect">
            <a:avLst/>
          </a:prstGeom>
        </p:spPr>
      </p:pic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F5117BDF-C2AE-A287-0639-CB95F6048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154845"/>
              </p:ext>
            </p:extLst>
          </p:nvPr>
        </p:nvGraphicFramePr>
        <p:xfrm>
          <a:off x="1815540" y="4885785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85559969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620902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2351837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837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1CM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2CM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4CM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424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复合时间分辨（</a:t>
                      </a:r>
                      <a:r>
                        <a:rPr lang="en-US" altLang="zh-CN" dirty="0" err="1"/>
                        <a:t>ps</a:t>
                      </a:r>
                      <a:r>
                        <a:rPr lang="zh-CN" altLang="en-US" dirty="0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103.6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104.4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120.6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3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单独时间分辨（</a:t>
                      </a:r>
                      <a:r>
                        <a:rPr lang="en-US" altLang="zh-CN" dirty="0" err="1"/>
                        <a:t>ps</a:t>
                      </a:r>
                      <a:r>
                        <a:rPr lang="zh-CN" altLang="en-US" dirty="0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77.07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78.14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98.75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36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77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5110844" y="266699"/>
            <a:ext cx="298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trench4cm</a:t>
            </a:r>
            <a:r>
              <a:rPr lang="zh-CN" altLang="en-US" dirty="0"/>
              <a:t>结果</a:t>
            </a:r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E9D5086-FCBE-F02C-91B0-39099E5DF611}"/>
              </a:ext>
            </a:extLst>
          </p:cNvPr>
          <p:cNvSpPr txBox="1"/>
          <p:nvPr/>
        </p:nvSpPr>
        <p:spPr>
          <a:xfrm>
            <a:off x="3513997" y="4969869"/>
            <a:ext cx="6253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左图为所有数据进行拟合，右图为筛选在</a:t>
            </a:r>
            <a:r>
              <a:rPr lang="en-US" altLang="zh-CN" dirty="0"/>
              <a:t>2.5ns</a:t>
            </a:r>
            <a:r>
              <a:rPr lang="zh-CN" altLang="en-US" dirty="0"/>
              <a:t>左右进行拟合</a:t>
            </a: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72D9D0CC-D785-A9C6-2A86-37B2BD039F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47" y="871766"/>
            <a:ext cx="5093548" cy="3820161"/>
          </a:xfrm>
          <a:prstGeom prst="rect">
            <a:avLst/>
          </a:prstGeom>
        </p:spPr>
      </p:pic>
      <p:pic>
        <p:nvPicPr>
          <p:cNvPr id="6" name="图片 5" descr="图表, 直方图&#10;&#10;AI 生成的内容可能不正确。">
            <a:extLst>
              <a:ext uri="{FF2B5EF4-FFF2-40B4-BE49-F238E27FC236}">
                <a16:creationId xmlns:a16="http://schemas.microsoft.com/office/drawing/2014/main" id="{0CEF91CF-B9BB-7304-3CE7-EEE8793E3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71765"/>
            <a:ext cx="5161953" cy="3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1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 userDrawn="1">
            <p:custDataLst>
              <p:tags r:id="rId1"/>
            </p:custDataLst>
          </p:nvPr>
        </p:nvSpPr>
        <p:spPr>
          <a:xfrm flipV="1">
            <a:off x="597158" y="4634"/>
            <a:ext cx="11405235" cy="76200"/>
          </a:xfrm>
          <a:custGeom>
            <a:avLst/>
            <a:gdLst>
              <a:gd name="connsiteX0" fmla="*/ 0 w 12125327"/>
              <a:gd name="connsiteY0" fmla="*/ 0 h 31282"/>
              <a:gd name="connsiteX1" fmla="*/ 12125327 w 12125327"/>
              <a:gd name="connsiteY1" fmla="*/ 0 h 31282"/>
              <a:gd name="connsiteX2" fmla="*/ 12125327 w 12125327"/>
              <a:gd name="connsiteY2" fmla="*/ 31282 h 31282"/>
              <a:gd name="connsiteX3" fmla="*/ 17139 w 12125327"/>
              <a:gd name="connsiteY3" fmla="*/ 31282 h 3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5327" h="31282">
                <a:moveTo>
                  <a:pt x="0" y="0"/>
                </a:moveTo>
                <a:lnTo>
                  <a:pt x="12125327" y="0"/>
                </a:lnTo>
                <a:lnTo>
                  <a:pt x="12125327" y="31282"/>
                </a:lnTo>
                <a:lnTo>
                  <a:pt x="17139" y="31282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0536" cy="381886"/>
          </a:xfrm>
          <a:custGeom>
            <a:avLst/>
            <a:gdLst>
              <a:gd name="connsiteX0" fmla="*/ 284734 w 577217"/>
              <a:gd name="connsiteY0" fmla="*/ 0 h 536832"/>
              <a:gd name="connsiteX1" fmla="*/ 577217 w 577217"/>
              <a:gd name="connsiteY1" fmla="*/ 536832 h 536832"/>
              <a:gd name="connsiteX2" fmla="*/ 0 w 577217"/>
              <a:gd name="connsiteY2" fmla="*/ 536832 h 536832"/>
              <a:gd name="connsiteX3" fmla="*/ 0 w 577217"/>
              <a:gd name="connsiteY3" fmla="*/ 184 h 53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217" h="536832">
                <a:moveTo>
                  <a:pt x="284734" y="0"/>
                </a:moveTo>
                <a:lnTo>
                  <a:pt x="577217" y="536832"/>
                </a:lnTo>
                <a:lnTo>
                  <a:pt x="0" y="536832"/>
                </a:lnTo>
                <a:lnTo>
                  <a:pt x="0" y="184"/>
                </a:lnTo>
                <a:close/>
              </a:path>
            </a:pathLst>
          </a:custGeom>
          <a:solidFill>
            <a:srgbClr val="00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032" tIns="33516" rIns="67032" bIns="3351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dirty="0">
              <a:solidFill>
                <a:srgbClr val="7EC234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F7D42BB-418E-7CBE-5653-EFA4ACBB3398}"/>
              </a:ext>
            </a:extLst>
          </p:cNvPr>
          <p:cNvSpPr txBox="1"/>
          <p:nvPr/>
        </p:nvSpPr>
        <p:spPr>
          <a:xfrm>
            <a:off x="5110844" y="266699"/>
            <a:ext cx="298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Trench1cm</a:t>
            </a:r>
            <a:r>
              <a:rPr lang="zh-CN" altLang="en-US" dirty="0"/>
              <a:t>、</a:t>
            </a:r>
            <a:r>
              <a:rPr lang="en-US" altLang="zh-CN" dirty="0"/>
              <a:t>2cm</a:t>
            </a:r>
            <a:r>
              <a:rPr lang="zh-CN" altLang="en-US" dirty="0"/>
              <a:t>结果</a:t>
            </a:r>
            <a:endParaRPr lang="en-US" altLang="zh-CN" dirty="0"/>
          </a:p>
        </p:txBody>
      </p:sp>
      <p:pic>
        <p:nvPicPr>
          <p:cNvPr id="4" name="图片 3" descr="图表, 直方图&#10;&#10;AI 生成的内容可能不正确。">
            <a:extLst>
              <a:ext uri="{FF2B5EF4-FFF2-40B4-BE49-F238E27FC236}">
                <a16:creationId xmlns:a16="http://schemas.microsoft.com/office/drawing/2014/main" id="{4830F0C9-0588-DA93-4E4E-1B5D61643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6" y="1128456"/>
            <a:ext cx="5270794" cy="3953095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547D81E-5F0A-0C8B-4E81-D43ADF352B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98" y="1216289"/>
            <a:ext cx="5270792" cy="395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83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蓝色厦门大学论文答辩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547"/>
  <p:tag name="MH_LIBRARY" val="CONTENTS"/>
  <p:tag name="MH_TYPE" val="OTHERS"/>
  <p:tag name="ID" val="545840"/>
</p:tagLst>
</file>

<file path=ppt/theme/theme1.xml><?xml version="1.0" encoding="utf-8"?>
<a:theme xmlns:a="http://schemas.openxmlformats.org/drawingml/2006/main" name="下载更多PPT模板，请登陆蘑菇创意www.imogu.cn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00AB"/>
      </a:accent1>
      <a:accent2>
        <a:srgbClr val="037ADA"/>
      </a:accent2>
      <a:accent3>
        <a:srgbClr val="00B2FA"/>
      </a:accent3>
      <a:accent4>
        <a:srgbClr val="54BCDC"/>
      </a:accent4>
      <a:accent5>
        <a:srgbClr val="9D8CFF"/>
      </a:accent5>
      <a:accent6>
        <a:srgbClr val="B3BCBD"/>
      </a:accent6>
      <a:hlink>
        <a:srgbClr val="4472C4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4698</TotalTime>
  <Words>196</Words>
  <Application>Microsoft Office PowerPoint</Application>
  <PresentationFormat>宽屏</PresentationFormat>
  <Paragraphs>40</Paragraphs>
  <Slides>7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等线 Light</vt:lpstr>
      <vt:lpstr>微软雅黑</vt:lpstr>
      <vt:lpstr>Arial</vt:lpstr>
      <vt:lpstr>下载更多PPT模板，请登陆蘑菇创意www.imogu.cn​​</vt:lpstr>
      <vt:lpstr>Presentation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蓝色厦门大学论文答辩模板</dc:title>
  <dc:creator>Administrator</dc:creator>
  <cp:lastModifiedBy>hi</cp:lastModifiedBy>
  <cp:revision>214</cp:revision>
  <dcterms:created xsi:type="dcterms:W3CDTF">2018-03-09T23:56:55Z</dcterms:created>
  <dcterms:modified xsi:type="dcterms:W3CDTF">2026-04-23T02:11:44Z</dcterms:modified>
</cp:coreProperties>
</file>