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1.xml" ContentType="application/vnd.openxmlformats-officedocument.presentationml.tags+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0">
  <p:sldMasterIdLst>
    <p:sldMasterId id="2147483720" r:id="rId1"/>
  </p:sldMasterIdLst>
  <p:notesMasterIdLst>
    <p:notesMasterId r:id="rId37"/>
  </p:notesMasterIdLst>
  <p:sldIdLst>
    <p:sldId id="523" r:id="rId2"/>
    <p:sldId id="637" r:id="rId3"/>
    <p:sldId id="395" r:id="rId4"/>
    <p:sldId id="555" r:id="rId5"/>
    <p:sldId id="556" r:id="rId6"/>
    <p:sldId id="405" r:id="rId7"/>
    <p:sldId id="557" r:id="rId8"/>
    <p:sldId id="396" r:id="rId9"/>
    <p:sldId id="649" r:id="rId10"/>
    <p:sldId id="397" r:id="rId11"/>
    <p:sldId id="526" r:id="rId12"/>
    <p:sldId id="643" r:id="rId13"/>
    <p:sldId id="617" r:id="rId14"/>
    <p:sldId id="616" r:id="rId15"/>
    <p:sldId id="618" r:id="rId16"/>
    <p:sldId id="644" r:id="rId17"/>
    <p:sldId id="622" r:id="rId18"/>
    <p:sldId id="623" r:id="rId19"/>
    <p:sldId id="620" r:id="rId20"/>
    <p:sldId id="645" r:id="rId21"/>
    <p:sldId id="621" r:id="rId22"/>
    <p:sldId id="647" r:id="rId23"/>
    <p:sldId id="624" r:id="rId24"/>
    <p:sldId id="625" r:id="rId25"/>
    <p:sldId id="626" r:id="rId26"/>
    <p:sldId id="627" r:id="rId27"/>
    <p:sldId id="646" r:id="rId28"/>
    <p:sldId id="633" r:id="rId29"/>
    <p:sldId id="628" r:id="rId30"/>
    <p:sldId id="648" r:id="rId31"/>
    <p:sldId id="630" r:id="rId32"/>
    <p:sldId id="634" r:id="rId33"/>
    <p:sldId id="641" r:id="rId34"/>
    <p:sldId id="431" r:id="rId35"/>
    <p:sldId id="448"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U JIE" initials="LJ" lastIdx="1" clrIdx="0">
    <p:extLst>
      <p:ext uri="{19B8F6BF-5375-455C-9EA6-DF929625EA0E}">
        <p15:presenceInfo xmlns:p15="http://schemas.microsoft.com/office/powerpoint/2012/main" userId="647bb264aeecbdf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000"/>
    <a:srgbClr val="70AD47"/>
    <a:srgbClr val="0070C0"/>
    <a:srgbClr val="DEEBF7"/>
    <a:srgbClr val="FFFFFF"/>
    <a:srgbClr val="1E2022"/>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浅色样式 2 - 强调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33" autoAdjust="0"/>
    <p:restoredTop sz="93826" autoAdjust="0"/>
  </p:normalViewPr>
  <p:slideViewPr>
    <p:cSldViewPr snapToGrid="0">
      <p:cViewPr varScale="1">
        <p:scale>
          <a:sx n="87" d="100"/>
          <a:sy n="87" d="100"/>
        </p:scale>
        <p:origin x="396" y="44"/>
      </p:cViewPr>
      <p:guideLst/>
    </p:cSldViewPr>
  </p:slideViewPr>
  <p:outlineViewPr>
    <p:cViewPr>
      <p:scale>
        <a:sx n="100" d="100"/>
        <a:sy n="100"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a:spcAft>
              <a:spcPts val="0"/>
            </a:spcAft>
          </a:pPr>
          <a:r>
            <a:rPr lang="zh-CN" altLang="en-US" sz="3200" b="1" baseline="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3200" b="1" baseline="0" dirty="0">
            <a:solidFill>
              <a:schemeClr val="accent2">
                <a:lumMod val="50000"/>
              </a:schemeClr>
            </a:solidFill>
            <a:latin typeface="微软雅黑" panose="020B0503020204020204" pitchFamily="34" charset="-122"/>
            <a:ea typeface="微软雅黑" panose="020B0503020204020204" pitchFamily="34" charset="-122"/>
          </a:endParaRP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dirty="0"/>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dirty="0"/>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48931">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1C425A89-3833-4A65-8D83-7252AF97258F}">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中子源</a:t>
          </a:r>
        </a:p>
      </dgm:t>
    </dgm:pt>
    <dgm:pt modelId="{95DCE1DA-E656-48CD-999D-DBB21FF0B4C7}" type="parTrans" cxnId="{163B53D7-686A-49F6-96A7-82278296993E}">
      <dgm:prSet/>
      <dgm:spPr/>
      <dgm:t>
        <a:bodyPr/>
        <a:lstStyle/>
        <a:p>
          <a:endParaRPr lang="zh-CN" altLang="en-US" sz="2000" b="1">
            <a:solidFill>
              <a:schemeClr val="tx1"/>
            </a:solidFill>
          </a:endParaRPr>
        </a:p>
      </dgm:t>
    </dgm:pt>
    <dgm:pt modelId="{1B7B5B41-8278-43FC-B567-0F313A5C7327}" type="sibTrans" cxnId="{163B53D7-686A-49F6-96A7-82278296993E}">
      <dgm:prSet custT="1"/>
      <dgm:spPr/>
      <dgm:t>
        <a:bodyPr/>
        <a:lstStyle/>
        <a:p>
          <a:endParaRPr lang="zh-CN" altLang="en-US" sz="2400" b="1">
            <a:solidFill>
              <a:schemeClr val="tx1"/>
            </a:solidFill>
          </a:endParaRPr>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样品</a:t>
          </a:r>
        </a:p>
      </dgm:t>
    </dgm:pt>
    <dgm:pt modelId="{BFF26560-5DF2-46B6-8AED-F482636C60F9}" type="parTrans" cxnId="{9F98E7C5-1A48-4D34-8C2E-91170B5AF724}">
      <dgm:prSet/>
      <dgm:spPr/>
      <dgm:t>
        <a:bodyPr/>
        <a:lstStyle/>
        <a:p>
          <a:endParaRPr lang="zh-CN" altLang="en-US" sz="2000" b="1">
            <a:solidFill>
              <a:schemeClr val="tx1"/>
            </a:solidFill>
          </a:endParaRPr>
        </a:p>
      </dgm:t>
    </dgm:pt>
    <dgm:pt modelId="{65D0D72A-72F5-4C64-B170-FD3D206BCCF6}" type="sibTrans" cxnId="{9F98E7C5-1A48-4D34-8C2E-91170B5AF724}">
      <dgm:prSet custT="1"/>
      <dgm:spPr/>
      <dgm:t>
        <a:bodyPr/>
        <a:lstStyle/>
        <a:p>
          <a:endParaRPr lang="zh-CN" altLang="en-US" sz="2400" b="1">
            <a:solidFill>
              <a:schemeClr val="tx1"/>
            </a:solidFill>
          </a:endParaRPr>
        </a:p>
      </dgm:t>
    </dgm:pt>
    <dgm:pt modelId="{E6CB273C-0FDA-4489-801E-E33D780B157E}">
      <dgm:prSet phldrT="[文本]" custT="1"/>
      <dgm:spPr/>
      <dgm:t>
        <a:bodyPr/>
        <a:lstStyle/>
        <a:p>
          <a:r>
            <a:rPr lang="en-US" altLang="zh-CN" sz="2000" b="0" dirty="0">
              <a:solidFill>
                <a:schemeClr val="tx1"/>
              </a:solidFill>
              <a:latin typeface="Times New Roman" panose="02020603050405020304" pitchFamily="18" charset="0"/>
              <a:cs typeface="Times New Roman" panose="02020603050405020304" pitchFamily="18" charset="0"/>
            </a:rPr>
            <a:t>MTPC</a:t>
          </a:r>
          <a:endParaRPr lang="zh-CN" altLang="en-US" sz="2000" b="0" dirty="0">
            <a:solidFill>
              <a:schemeClr val="tx1"/>
            </a:solidFill>
            <a:latin typeface="Times New Roman" panose="02020603050405020304" pitchFamily="18" charset="0"/>
            <a:cs typeface="Times New Roman" panose="02020603050405020304" pitchFamily="18" charset="0"/>
          </a:endParaRPr>
        </a:p>
      </dgm:t>
    </dgm:pt>
    <dgm:pt modelId="{6EFEFB15-4139-47FF-A4BC-63C0B8E1B54E}" type="parTrans" cxnId="{AC27C29A-4F71-46D7-9142-AB177A2E4FE1}">
      <dgm:prSet/>
      <dgm:spPr/>
      <dgm:t>
        <a:bodyPr/>
        <a:lstStyle/>
        <a:p>
          <a:endParaRPr lang="zh-CN" altLang="en-US" sz="2000" b="1">
            <a:solidFill>
              <a:schemeClr val="tx1"/>
            </a:solidFill>
          </a:endParaRPr>
        </a:p>
      </dgm:t>
    </dgm:pt>
    <dgm:pt modelId="{0589AA1E-A3D4-447B-A9B4-143C27BC6ECB}" type="sibTrans" cxnId="{AC27C29A-4F71-46D7-9142-AB177A2E4FE1}">
      <dgm:prSet/>
      <dgm:spPr/>
      <dgm:t>
        <a:bodyPr/>
        <a:lstStyle/>
        <a:p>
          <a:endParaRPr lang="zh-CN" altLang="en-US" sz="2000" b="1">
            <a:solidFill>
              <a:schemeClr val="tx1"/>
            </a:solidFill>
          </a:endParaRPr>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38748" custScaleY="99339">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30535" custLinFactNeighborY="1847">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1C425A89-3833-4A65-8D83-7252AF97258F}">
      <dgm:prSet phldrT="[文本]" custT="1"/>
      <dgm:spPr/>
      <dgm:t>
        <a:bodyPr/>
        <a:lstStyle/>
        <a:p>
          <a:pPr>
            <a:spcAft>
              <a:spcPts val="0"/>
            </a:spcAft>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中子源</a:t>
          </a: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样品</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en-US" altLang="zh-CN" sz="2000" b="0" dirty="0">
              <a:latin typeface="Times New Roman" panose="02020603050405020304" pitchFamily="18" charset="0"/>
              <a:cs typeface="Times New Roman" panose="02020603050405020304" pitchFamily="18" charset="0"/>
            </a:rPr>
            <a:t>MTPC</a:t>
          </a:r>
          <a:endParaRPr lang="zh-CN" altLang="en-US" sz="2000" b="0" dirty="0">
            <a:latin typeface="Times New Roman" panose="02020603050405020304" pitchFamily="18" charset="0"/>
            <a:cs typeface="Times New Roman" panose="02020603050405020304" pitchFamily="18" charset="0"/>
          </a:endParaRP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38748" custScaleY="99339">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30535" custLinFactNeighborY="1847">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1C425A89-3833-4A65-8D83-7252AF97258F}">
      <dgm:prSet phldrT="[文本]" custT="1"/>
      <dgm:spPr/>
      <dgm:t>
        <a:bodyPr/>
        <a:lstStyle/>
        <a:p>
          <a:pPr>
            <a:spcAft>
              <a:spcPts val="0"/>
            </a:spcAft>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中子源</a:t>
          </a: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样品</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en-US" altLang="zh-CN"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MTPC</a:t>
          </a:r>
          <a:endPar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38748" custScaleY="99339">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30535" custLinFactNeighborY="1847">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待测事件模拟</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sz="2400" kern="1200" dirty="0">
              <a:latin typeface="微软雅黑" panose="020B0503020204020204" pitchFamily="34" charset="-122"/>
              <a:ea typeface="微软雅黑" panose="020B0503020204020204" pitchFamily="34" charset="-122"/>
            </a:rPr>
            <a:t>实验条件的确定</a:t>
          </a:r>
          <a:endPar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Y="1847">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待测事件模拟</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实验条件的确定</a:t>
          </a:r>
          <a:endPar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Y="1847">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a:spcAft>
              <a:spcPts val="0"/>
            </a:spcAft>
          </a:pPr>
          <a:r>
            <a:rPr lang="zh-CN" altLang="en-US" sz="3200" b="1" baseline="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3200" b="1" baseline="0" dirty="0">
            <a:solidFill>
              <a:schemeClr val="accent2">
                <a:lumMod val="50000"/>
              </a:schemeClr>
            </a:solidFill>
            <a:latin typeface="微软雅黑" panose="020B0503020204020204" pitchFamily="34" charset="-122"/>
            <a:ea typeface="微软雅黑" panose="020B0503020204020204" pitchFamily="34" charset="-122"/>
          </a:endParaRP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dirty="0"/>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dirty="0"/>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48931">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6_1" csCatId="accent6" phldr="1"/>
      <dgm:spPr/>
      <dgm:t>
        <a:bodyPr/>
        <a:lstStyle/>
        <a:p>
          <a:endParaRPr lang="zh-CN" altLang="en-US"/>
        </a:p>
      </dgm:t>
    </dgm:pt>
    <dgm:pt modelId="{C4A8FEDC-FBBE-4150-B19F-4E13B01DC64E}">
      <dgm:prSet phldrT="[文本]" custT="1"/>
      <dgm:spPr/>
      <dgm: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833D4D4B-B4D5-401A-A409-148E9459A51F}" type="pres">
      <dgm:prSet presAssocID="{C4A8FEDC-FBBE-4150-B19F-4E13B01DC64E}" presName="node" presStyleLbl="node1" presStyleIdx="0" presStyleCnt="2" custScaleX="30535" custLinFactNeighborX="-62296" custLinFactNeighborY="13645">
        <dgm:presLayoutVars>
          <dgm:bulletEnabled val="1"/>
        </dgm:presLayoutVars>
      </dgm:prSet>
      <dgm:spPr/>
    </dgm:pt>
    <dgm:pt modelId="{1BEA07D0-B8E4-4748-A417-9202F494BF32}" type="pres">
      <dgm:prSet presAssocID="{65D0D72A-72F5-4C64-B170-FD3D206BCCF6}" presName="sibTrans" presStyleLbl="sibTrans2D1" presStyleIdx="0" presStyleCnt="1"/>
      <dgm:spPr/>
    </dgm:pt>
    <dgm:pt modelId="{0037A852-B369-44D1-8932-9B7F335B0DCD}" type="pres">
      <dgm:prSet presAssocID="{65D0D72A-72F5-4C64-B170-FD3D206BCCF6}" presName="connectorText" presStyleLbl="sibTrans2D1" presStyleIdx="0" presStyleCnt="1"/>
      <dgm:spPr/>
    </dgm:pt>
    <dgm:pt modelId="{E90A7D93-9B86-4255-9CDB-CB6D96D64004}" type="pres">
      <dgm:prSet presAssocID="{E6CB273C-0FDA-4489-801E-E33D780B157E}" presName="node" presStyleLbl="node1" presStyleIdx="1" presStyleCnt="2" custScaleX="3384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1" destOrd="0" parTransId="{6EFEFB15-4139-47FF-A4BC-63C0B8E1B54E}" sibTransId="{0589AA1E-A3D4-447B-A9B4-143C27BC6ECB}"/>
    <dgm:cxn modelId="{9F98E7C5-1A48-4D34-8C2E-91170B5AF724}" srcId="{E3C6737C-3D66-4A03-B432-C238ED73749F}" destId="{C4A8FEDC-FBBE-4150-B19F-4E13B01DC64E}" srcOrd="0" destOrd="0" parTransId="{BFF26560-5DF2-46B6-8AED-F482636C60F9}" sibTransId="{65D0D72A-72F5-4C64-B170-FD3D206BCCF6}"/>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14504851-2F36-4B3A-8540-29C77D5A5551}" type="presParOf" srcId="{2EE535C4-DA13-4175-8099-6DC4254AAAE4}" destId="{833D4D4B-B4D5-401A-A409-148E9459A51F}" srcOrd="0" destOrd="0" presId="urn:microsoft.com/office/officeart/2005/8/layout/process1"/>
    <dgm:cxn modelId="{AC0E3920-9D2E-4648-97F4-20218CDAE590}" type="presParOf" srcId="{2EE535C4-DA13-4175-8099-6DC4254AAAE4}" destId="{1BEA07D0-B8E4-4748-A417-9202F494BF32}" srcOrd="1"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dirty="0">
            <a:solidFill>
              <a:schemeClr val="accent2">
                <a:lumMod val="50000"/>
              </a:schemeClr>
            </a:solidFill>
          </a:endParaRP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dirty="0"/>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70228" custLinFactNeighborY="-2352">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dirty="0">
            <a:solidFill>
              <a:schemeClr val="accent2">
                <a:lumMod val="50000"/>
              </a:schemeClr>
            </a:solidFill>
          </a:endParaRP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dirty="0"/>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70228" custLinFactNeighborY="-2352">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dirty="0">
            <a:solidFill>
              <a:schemeClr val="accent2">
                <a:lumMod val="50000"/>
              </a:schemeClr>
            </a:solidFill>
          </a:endParaRP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dirty="0"/>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70228" custLinFactNeighborY="-2352">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dirty="0">
            <a:solidFill>
              <a:schemeClr val="accent2">
                <a:lumMod val="50000"/>
              </a:schemeClr>
            </a:solidFill>
          </a:endParaRPr>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dirty="0"/>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70228" custLinFactNeighborY="-2352">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a:spcAft>
              <a:spcPts val="0"/>
            </a:spcAft>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研究背景</a:t>
          </a: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dirty="0"/>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3200" b="1" dirty="0">
            <a:solidFill>
              <a:schemeClr val="accent2">
                <a:lumMod val="50000"/>
              </a:schemeClr>
            </a:solidFill>
          </a:endParaRP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custLinFactNeighborY="-217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48931">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a:spcAft>
              <a:spcPts val="0"/>
            </a:spcAft>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研究背景</a:t>
          </a: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dirty="0"/>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3200" b="1" dirty="0">
            <a:solidFill>
              <a:schemeClr val="accent2">
                <a:lumMod val="50000"/>
              </a:schemeClr>
            </a:solidFill>
          </a:endParaRP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custLinFactNeighborY="-217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48931">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C6737C-3D66-4A03-B432-C238ED73749F}" type="doc">
      <dgm:prSet loTypeId="urn:microsoft.com/office/officeart/2005/8/layout/process1" loCatId="process" qsTypeId="urn:microsoft.com/office/officeart/2005/8/quickstyle/simple1" qsCatId="simple" csTypeId="urn:microsoft.com/office/officeart/2005/8/colors/accent2_1" csCatId="accent2" phldr="1"/>
      <dgm:spPr/>
    </dgm:pt>
    <dgm:pt modelId="{1C425A89-3833-4A65-8D83-7252AF97258F}">
      <dgm:prSet phldrT="[文本]" custT="1"/>
      <dgm:spPr/>
      <dgm:t>
        <a:bodyPr/>
        <a:lstStyle/>
        <a:p>
          <a:pPr>
            <a:spcAft>
              <a:spcPts val="0"/>
            </a:spcAft>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研究背景</a:t>
          </a:r>
        </a:p>
      </dgm:t>
    </dgm:pt>
    <dgm:pt modelId="{95DCE1DA-E656-48CD-999D-DBB21FF0B4C7}" type="parTrans" cxnId="{163B53D7-686A-49F6-96A7-82278296993E}">
      <dgm:prSet/>
      <dgm:spPr/>
      <dgm:t>
        <a:bodyPr/>
        <a:lstStyle/>
        <a:p>
          <a:endParaRPr lang="zh-CN" altLang="en-US" sz="2000"/>
        </a:p>
      </dgm:t>
    </dgm:pt>
    <dgm:pt modelId="{1B7B5B41-8278-43FC-B567-0F313A5C7327}" type="sibTrans" cxnId="{163B53D7-686A-49F6-96A7-82278296993E}">
      <dgm:prSet custT="1"/>
      <dgm:spPr/>
      <dgm:t>
        <a:bodyPr/>
        <a:lstStyle/>
        <a:p>
          <a:endParaRPr lang="zh-CN" altLang="en-US" sz="2400"/>
        </a:p>
      </dgm:t>
    </dgm:pt>
    <dgm:pt modelId="{C4A8FEDC-FBBE-4150-B19F-4E13B01DC64E}">
      <dgm:prSet phldrT="[文本]" custT="1"/>
      <dgm:spPr/>
      <dgm:t>
        <a:bodyPr/>
        <a:lstStyle/>
        <a:p>
          <a:r>
            <a:rPr lang="zh-CN" altLang="en-US" sz="240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dirty="0"/>
        </a:p>
      </dgm:t>
    </dgm:pt>
    <dgm:pt modelId="{BFF26560-5DF2-46B6-8AED-F482636C60F9}" type="parTrans" cxnId="{9F98E7C5-1A48-4D34-8C2E-91170B5AF724}">
      <dgm:prSet/>
      <dgm:spPr/>
      <dgm:t>
        <a:bodyPr/>
        <a:lstStyle/>
        <a:p>
          <a:endParaRPr lang="zh-CN" altLang="en-US" sz="2000"/>
        </a:p>
      </dgm:t>
    </dgm:pt>
    <dgm:pt modelId="{65D0D72A-72F5-4C64-B170-FD3D206BCCF6}" type="sibTrans" cxnId="{9F98E7C5-1A48-4D34-8C2E-91170B5AF724}">
      <dgm:prSet custT="1"/>
      <dgm:spPr/>
      <dgm:t>
        <a:bodyPr/>
        <a:lstStyle/>
        <a:p>
          <a:endParaRPr lang="zh-CN" altLang="en-US" sz="2400"/>
        </a:p>
      </dgm:t>
    </dgm:pt>
    <dgm:pt modelId="{E6CB273C-0FDA-4489-801E-E33D780B157E}">
      <dgm:prSet phldrT="[文本]" custT="1"/>
      <dgm:spPr/>
      <dgm:t>
        <a:bodyPr/>
        <a:lstStyle/>
        <a:p>
          <a:r>
            <a:rPr lang="zh-CN" altLang="en-US" sz="3200" b="1"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3200" b="1" dirty="0">
            <a:solidFill>
              <a:schemeClr val="accent2">
                <a:lumMod val="50000"/>
              </a:schemeClr>
            </a:solidFill>
          </a:endParaRPr>
        </a:p>
      </dgm:t>
    </dgm:pt>
    <dgm:pt modelId="{6EFEFB15-4139-47FF-A4BC-63C0B8E1B54E}" type="parTrans" cxnId="{AC27C29A-4F71-46D7-9142-AB177A2E4FE1}">
      <dgm:prSet/>
      <dgm:spPr/>
      <dgm:t>
        <a:bodyPr/>
        <a:lstStyle/>
        <a:p>
          <a:endParaRPr lang="zh-CN" altLang="en-US" sz="2000"/>
        </a:p>
      </dgm:t>
    </dgm:pt>
    <dgm:pt modelId="{0589AA1E-A3D4-447B-A9B4-143C27BC6ECB}" type="sibTrans" cxnId="{AC27C29A-4F71-46D7-9142-AB177A2E4FE1}">
      <dgm:prSet/>
      <dgm:spPr/>
      <dgm:t>
        <a:bodyPr/>
        <a:lstStyle/>
        <a:p>
          <a:endParaRPr lang="zh-CN" altLang="en-US" sz="2000"/>
        </a:p>
      </dgm:t>
    </dgm:pt>
    <dgm:pt modelId="{2EE535C4-DA13-4175-8099-6DC4254AAAE4}" type="pres">
      <dgm:prSet presAssocID="{E3C6737C-3D66-4A03-B432-C238ED73749F}" presName="Name0" presStyleCnt="0">
        <dgm:presLayoutVars>
          <dgm:dir/>
          <dgm:resizeHandles val="exact"/>
        </dgm:presLayoutVars>
      </dgm:prSet>
      <dgm:spPr/>
    </dgm:pt>
    <dgm:pt modelId="{3A00CCE5-8A33-4004-8D0E-E2D34CEB1D94}" type="pres">
      <dgm:prSet presAssocID="{1C425A89-3833-4A65-8D83-7252AF97258F}" presName="node" presStyleLbl="node1" presStyleIdx="0" presStyleCnt="3" custScaleX="68253" custLinFactNeighborY="-2173">
        <dgm:presLayoutVars>
          <dgm:bulletEnabled val="1"/>
        </dgm:presLayoutVars>
      </dgm:prSet>
      <dgm:spPr/>
    </dgm:pt>
    <dgm:pt modelId="{F5EACCB5-537A-4B32-A8FB-653C906ACFA1}" type="pres">
      <dgm:prSet presAssocID="{1B7B5B41-8278-43FC-B567-0F313A5C7327}" presName="sibTrans" presStyleLbl="sibTrans2D1" presStyleIdx="0" presStyleCnt="2"/>
      <dgm:spPr/>
    </dgm:pt>
    <dgm:pt modelId="{A1406334-31E0-43EF-A163-5F39953FF99B}" type="pres">
      <dgm:prSet presAssocID="{1B7B5B41-8278-43FC-B567-0F313A5C7327}" presName="connectorText" presStyleLbl="sibTrans2D1" presStyleIdx="0" presStyleCnt="2"/>
      <dgm:spPr/>
    </dgm:pt>
    <dgm:pt modelId="{833D4D4B-B4D5-401A-A409-148E9459A51F}" type="pres">
      <dgm:prSet presAssocID="{C4A8FEDC-FBBE-4150-B19F-4E13B01DC64E}" presName="node" presStyleLbl="node1" presStyleIdx="1" presStyleCnt="3" custScaleX="48931">
        <dgm:presLayoutVars>
          <dgm:bulletEnabled val="1"/>
        </dgm:presLayoutVars>
      </dgm:prSet>
      <dgm:spPr/>
    </dgm:pt>
    <dgm:pt modelId="{1BEA07D0-B8E4-4748-A417-9202F494BF32}" type="pres">
      <dgm:prSet presAssocID="{65D0D72A-72F5-4C64-B170-FD3D206BCCF6}" presName="sibTrans" presStyleLbl="sibTrans2D1" presStyleIdx="1" presStyleCnt="2"/>
      <dgm:spPr/>
    </dgm:pt>
    <dgm:pt modelId="{0037A852-B369-44D1-8932-9B7F335B0DCD}" type="pres">
      <dgm:prSet presAssocID="{65D0D72A-72F5-4C64-B170-FD3D206BCCF6}" presName="connectorText" presStyleLbl="sibTrans2D1" presStyleIdx="1" presStyleCnt="2"/>
      <dgm:spPr/>
    </dgm:pt>
    <dgm:pt modelId="{E90A7D93-9B86-4255-9CDB-CB6D96D64004}" type="pres">
      <dgm:prSet presAssocID="{E6CB273C-0FDA-4489-801E-E33D780B157E}" presName="node" presStyleLbl="node1" presStyleIdx="2" presStyleCnt="3" custScaleX="68753">
        <dgm:presLayoutVars>
          <dgm:bulletEnabled val="1"/>
        </dgm:presLayoutVars>
      </dgm:prSet>
      <dgm:spPr/>
    </dgm:pt>
  </dgm:ptLst>
  <dgm:cxnLst>
    <dgm:cxn modelId="{D124B000-C876-4BD5-8179-9AD41E54A79A}" type="presOf" srcId="{E3C6737C-3D66-4A03-B432-C238ED73749F}" destId="{2EE535C4-DA13-4175-8099-6DC4254AAAE4}" srcOrd="0" destOrd="0" presId="urn:microsoft.com/office/officeart/2005/8/layout/process1"/>
    <dgm:cxn modelId="{F6BEF11F-E698-42AB-B355-8E40546AD78B}" type="presOf" srcId="{1C425A89-3833-4A65-8D83-7252AF97258F}" destId="{3A00CCE5-8A33-4004-8D0E-E2D34CEB1D94}" srcOrd="0" destOrd="0" presId="urn:microsoft.com/office/officeart/2005/8/layout/process1"/>
    <dgm:cxn modelId="{6F79A16E-3187-4ABB-8D3A-7268B3C8C984}" type="presOf" srcId="{1B7B5B41-8278-43FC-B567-0F313A5C7327}" destId="{F5EACCB5-537A-4B32-A8FB-653C906ACFA1}" srcOrd="0" destOrd="0" presId="urn:microsoft.com/office/officeart/2005/8/layout/process1"/>
    <dgm:cxn modelId="{8A5D168D-798E-4238-8610-8FD03DEFBED0}" type="presOf" srcId="{E6CB273C-0FDA-4489-801E-E33D780B157E}" destId="{E90A7D93-9B86-4255-9CDB-CB6D96D64004}" srcOrd="0" destOrd="0" presId="urn:microsoft.com/office/officeart/2005/8/layout/process1"/>
    <dgm:cxn modelId="{AC27C29A-4F71-46D7-9142-AB177A2E4FE1}" srcId="{E3C6737C-3D66-4A03-B432-C238ED73749F}" destId="{E6CB273C-0FDA-4489-801E-E33D780B157E}" srcOrd="2" destOrd="0" parTransId="{6EFEFB15-4139-47FF-A4BC-63C0B8E1B54E}" sibTransId="{0589AA1E-A3D4-447B-A9B4-143C27BC6ECB}"/>
    <dgm:cxn modelId="{E54C09B2-568F-432E-A83E-849F159EEE8E}" type="presOf" srcId="{1B7B5B41-8278-43FC-B567-0F313A5C7327}" destId="{A1406334-31E0-43EF-A163-5F39953FF99B}" srcOrd="1" destOrd="0" presId="urn:microsoft.com/office/officeart/2005/8/layout/process1"/>
    <dgm:cxn modelId="{9F98E7C5-1A48-4D34-8C2E-91170B5AF724}" srcId="{E3C6737C-3D66-4A03-B432-C238ED73749F}" destId="{C4A8FEDC-FBBE-4150-B19F-4E13B01DC64E}" srcOrd="1" destOrd="0" parTransId="{BFF26560-5DF2-46B6-8AED-F482636C60F9}" sibTransId="{65D0D72A-72F5-4C64-B170-FD3D206BCCF6}"/>
    <dgm:cxn modelId="{163B53D7-686A-49F6-96A7-82278296993E}" srcId="{E3C6737C-3D66-4A03-B432-C238ED73749F}" destId="{1C425A89-3833-4A65-8D83-7252AF97258F}" srcOrd="0" destOrd="0" parTransId="{95DCE1DA-E656-48CD-999D-DBB21FF0B4C7}" sibTransId="{1B7B5B41-8278-43FC-B567-0F313A5C7327}"/>
    <dgm:cxn modelId="{CE0177DA-486B-44BC-AB18-FE23D1D5C96F}" type="presOf" srcId="{65D0D72A-72F5-4C64-B170-FD3D206BCCF6}" destId="{0037A852-B369-44D1-8932-9B7F335B0DCD}" srcOrd="1" destOrd="0" presId="urn:microsoft.com/office/officeart/2005/8/layout/process1"/>
    <dgm:cxn modelId="{64DE9FDF-B042-4CD8-8332-B3D810BCC26F}" type="presOf" srcId="{65D0D72A-72F5-4C64-B170-FD3D206BCCF6}" destId="{1BEA07D0-B8E4-4748-A417-9202F494BF32}" srcOrd="0" destOrd="0" presId="urn:microsoft.com/office/officeart/2005/8/layout/process1"/>
    <dgm:cxn modelId="{6FB925E6-AF2A-44E7-8BC4-6757CAB848A7}" type="presOf" srcId="{C4A8FEDC-FBBE-4150-B19F-4E13B01DC64E}" destId="{833D4D4B-B4D5-401A-A409-148E9459A51F}" srcOrd="0" destOrd="0" presId="urn:microsoft.com/office/officeart/2005/8/layout/process1"/>
    <dgm:cxn modelId="{8D24B3D5-2558-41B1-ABF0-421097C0B1B6}" type="presParOf" srcId="{2EE535C4-DA13-4175-8099-6DC4254AAAE4}" destId="{3A00CCE5-8A33-4004-8D0E-E2D34CEB1D94}" srcOrd="0" destOrd="0" presId="urn:microsoft.com/office/officeart/2005/8/layout/process1"/>
    <dgm:cxn modelId="{8B7BB46D-F627-4422-BE3F-EF3391D808FB}" type="presParOf" srcId="{2EE535C4-DA13-4175-8099-6DC4254AAAE4}" destId="{F5EACCB5-537A-4B32-A8FB-653C906ACFA1}" srcOrd="1" destOrd="0" presId="urn:microsoft.com/office/officeart/2005/8/layout/process1"/>
    <dgm:cxn modelId="{1E962604-2688-4D90-BEB4-269C776E81F9}" type="presParOf" srcId="{F5EACCB5-537A-4B32-A8FB-653C906ACFA1}" destId="{A1406334-31E0-43EF-A163-5F39953FF99B}" srcOrd="0" destOrd="0" presId="urn:microsoft.com/office/officeart/2005/8/layout/process1"/>
    <dgm:cxn modelId="{14504851-2F36-4B3A-8540-29C77D5A5551}" type="presParOf" srcId="{2EE535C4-DA13-4175-8099-6DC4254AAAE4}" destId="{833D4D4B-B4D5-401A-A409-148E9459A51F}" srcOrd="2" destOrd="0" presId="urn:microsoft.com/office/officeart/2005/8/layout/process1"/>
    <dgm:cxn modelId="{AC0E3920-9D2E-4648-97F4-20218CDAE590}" type="presParOf" srcId="{2EE535C4-DA13-4175-8099-6DC4254AAAE4}" destId="{1BEA07D0-B8E4-4748-A417-9202F494BF32}" srcOrd="3" destOrd="0" presId="urn:microsoft.com/office/officeart/2005/8/layout/process1"/>
    <dgm:cxn modelId="{276E8ABF-9273-40AE-A8A1-D124AAD4C7FB}" type="presParOf" srcId="{1BEA07D0-B8E4-4748-A417-9202F494BF32}" destId="{0037A852-B369-44D1-8932-9B7F335B0DCD}" srcOrd="0" destOrd="0" presId="urn:microsoft.com/office/officeart/2005/8/layout/process1"/>
    <dgm:cxn modelId="{5E78A66A-7F9B-4D8E-8299-DEB93385524A}" type="presParOf" srcId="{2EE535C4-DA13-4175-8099-6DC4254AAAE4}" destId="{E90A7D93-9B86-4255-9CDB-CB6D96D6400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901" y="0"/>
          <a:ext cx="2712141" cy="49843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ts val="0"/>
            </a:spcAft>
            <a:buNone/>
          </a:pPr>
          <a:r>
            <a:rPr lang="zh-CN" altLang="en-US" sz="3200" b="1" kern="1200" baseline="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3200" b="1" kern="1200" baseline="0" dirty="0">
            <a:solidFill>
              <a:schemeClr val="accent2">
                <a:lumMod val="50000"/>
              </a:schemeClr>
            </a:solidFill>
            <a:latin typeface="微软雅黑" panose="020B0503020204020204" pitchFamily="34" charset="-122"/>
            <a:ea typeface="微软雅黑" panose="020B0503020204020204" pitchFamily="34" charset="-122"/>
          </a:endParaRPr>
        </a:p>
      </dsp:txBody>
      <dsp:txXfrm>
        <a:off x="20500" y="14599"/>
        <a:ext cx="2682943" cy="469241"/>
      </dsp:txXfrm>
    </dsp:sp>
    <dsp:sp modelId="{F5EACCB5-537A-4B32-A8FB-653C906ACFA1}">
      <dsp:nvSpPr>
        <dsp:cNvPr id="0" name=""/>
        <dsp:cNvSpPr/>
      </dsp:nvSpPr>
      <dsp:spPr>
        <a:xfrm>
          <a:off x="3115408" y="0"/>
          <a:ext cx="842415" cy="49843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3115408" y="99688"/>
        <a:ext cx="692883" cy="299063"/>
      </dsp:txXfrm>
    </dsp:sp>
    <dsp:sp modelId="{833D4D4B-B4D5-401A-A409-148E9459A51F}">
      <dsp:nvSpPr>
        <dsp:cNvPr id="0" name=""/>
        <dsp:cNvSpPr/>
      </dsp:nvSpPr>
      <dsp:spPr>
        <a:xfrm>
          <a:off x="4307506" y="0"/>
          <a:ext cx="1944351" cy="49843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kern="1200" dirty="0"/>
        </a:p>
      </dsp:txBody>
      <dsp:txXfrm>
        <a:off x="4322105" y="14599"/>
        <a:ext cx="1915153" cy="469241"/>
      </dsp:txXfrm>
    </dsp:sp>
    <dsp:sp modelId="{1BEA07D0-B8E4-4748-A417-9202F494BF32}">
      <dsp:nvSpPr>
        <dsp:cNvPr id="0" name=""/>
        <dsp:cNvSpPr/>
      </dsp:nvSpPr>
      <dsp:spPr>
        <a:xfrm>
          <a:off x="6649223" y="0"/>
          <a:ext cx="842415" cy="49843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649223" y="99688"/>
        <a:ext cx="692883" cy="299063"/>
      </dsp:txXfrm>
    </dsp:sp>
    <dsp:sp modelId="{E90A7D93-9B86-4255-9CDB-CB6D96D64004}">
      <dsp:nvSpPr>
        <dsp:cNvPr id="0" name=""/>
        <dsp:cNvSpPr/>
      </dsp:nvSpPr>
      <dsp:spPr>
        <a:xfrm>
          <a:off x="7841321" y="0"/>
          <a:ext cx="2732010" cy="49843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kern="1200" dirty="0"/>
        </a:p>
      </dsp:txBody>
      <dsp:txXfrm>
        <a:off x="7855920" y="14599"/>
        <a:ext cx="2702812" cy="4692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6869" y="3803"/>
          <a:ext cx="2243121" cy="569784"/>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中子源</a:t>
          </a:r>
        </a:p>
      </dsp:txBody>
      <dsp:txXfrm>
        <a:off x="23557" y="20491"/>
        <a:ext cx="2209745" cy="536408"/>
      </dsp:txXfrm>
    </dsp:sp>
    <dsp:sp modelId="{F5EACCB5-537A-4B32-A8FB-653C906ACFA1}">
      <dsp:nvSpPr>
        <dsp:cNvPr id="0" name=""/>
        <dsp:cNvSpPr/>
      </dsp:nvSpPr>
      <dsp:spPr>
        <a:xfrm rot="1518">
          <a:off x="2828890" y="1021"/>
          <a:ext cx="1227267"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b="1" kern="1200">
            <a:solidFill>
              <a:schemeClr val="tx1"/>
            </a:solidFill>
          </a:endParaRPr>
        </a:p>
      </dsp:txBody>
      <dsp:txXfrm>
        <a:off x="2828890" y="116461"/>
        <a:ext cx="1054049" cy="346436"/>
      </dsp:txXfrm>
    </dsp:sp>
    <dsp:sp modelId="{833D4D4B-B4D5-401A-A409-148E9459A51F}">
      <dsp:nvSpPr>
        <dsp:cNvPr id="0" name=""/>
        <dsp:cNvSpPr/>
      </dsp:nvSpPr>
      <dsp:spPr>
        <a:xfrm>
          <a:off x="4565589" y="3816"/>
          <a:ext cx="1767670" cy="57357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样品</a:t>
          </a:r>
        </a:p>
      </dsp:txBody>
      <dsp:txXfrm>
        <a:off x="4582388" y="20615"/>
        <a:ext cx="1734072" cy="539977"/>
      </dsp:txXfrm>
    </dsp:sp>
    <dsp:sp modelId="{1BEA07D0-B8E4-4748-A417-9202F494BF32}">
      <dsp:nvSpPr>
        <dsp:cNvPr id="0" name=""/>
        <dsp:cNvSpPr/>
      </dsp:nvSpPr>
      <dsp:spPr>
        <a:xfrm rot="21598430">
          <a:off x="6912160" y="960"/>
          <a:ext cx="1227267"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b="1" kern="1200">
            <a:solidFill>
              <a:schemeClr val="tx1"/>
            </a:solidFill>
          </a:endParaRPr>
        </a:p>
      </dsp:txBody>
      <dsp:txXfrm>
        <a:off x="6912160" y="116478"/>
        <a:ext cx="1054049" cy="346436"/>
      </dsp:txXfrm>
    </dsp:sp>
    <dsp:sp modelId="{E90A7D93-9B86-4255-9CDB-CB6D96D64004}">
      <dsp:nvSpPr>
        <dsp:cNvPr id="0" name=""/>
        <dsp:cNvSpPr/>
      </dsp:nvSpPr>
      <dsp:spPr>
        <a:xfrm>
          <a:off x="8648859" y="1908"/>
          <a:ext cx="1959170" cy="57357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altLang="zh-CN" sz="2000" b="0" kern="1200" dirty="0">
              <a:solidFill>
                <a:schemeClr val="tx1"/>
              </a:solidFill>
              <a:latin typeface="Times New Roman" panose="02020603050405020304" pitchFamily="18" charset="0"/>
              <a:cs typeface="Times New Roman" panose="02020603050405020304" pitchFamily="18" charset="0"/>
            </a:rPr>
            <a:t>MTPC</a:t>
          </a:r>
          <a:endParaRPr lang="zh-CN" altLang="en-US" sz="2000" b="0" kern="1200" dirty="0">
            <a:solidFill>
              <a:schemeClr val="tx1"/>
            </a:solidFill>
            <a:latin typeface="Times New Roman" panose="02020603050405020304" pitchFamily="18" charset="0"/>
            <a:cs typeface="Times New Roman" panose="02020603050405020304" pitchFamily="18" charset="0"/>
          </a:endParaRPr>
        </a:p>
      </dsp:txBody>
      <dsp:txXfrm>
        <a:off x="8665658" y="18707"/>
        <a:ext cx="1925572" cy="5399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6869" y="3803"/>
          <a:ext cx="2243121" cy="569784"/>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中子源</a:t>
          </a:r>
        </a:p>
      </dsp:txBody>
      <dsp:txXfrm>
        <a:off x="23557" y="20491"/>
        <a:ext cx="2209745" cy="536408"/>
      </dsp:txXfrm>
    </dsp:sp>
    <dsp:sp modelId="{F5EACCB5-537A-4B32-A8FB-653C906ACFA1}">
      <dsp:nvSpPr>
        <dsp:cNvPr id="0" name=""/>
        <dsp:cNvSpPr/>
      </dsp:nvSpPr>
      <dsp:spPr>
        <a:xfrm rot="1518">
          <a:off x="2828890" y="1021"/>
          <a:ext cx="1227267"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828890" y="116461"/>
        <a:ext cx="1054049" cy="346436"/>
      </dsp:txXfrm>
    </dsp:sp>
    <dsp:sp modelId="{833D4D4B-B4D5-401A-A409-148E9459A51F}">
      <dsp:nvSpPr>
        <dsp:cNvPr id="0" name=""/>
        <dsp:cNvSpPr/>
      </dsp:nvSpPr>
      <dsp:spPr>
        <a:xfrm>
          <a:off x="4565589" y="3816"/>
          <a:ext cx="1767670" cy="57357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样品</a:t>
          </a:r>
        </a:p>
      </dsp:txBody>
      <dsp:txXfrm>
        <a:off x="4582388" y="20615"/>
        <a:ext cx="1734072" cy="539977"/>
      </dsp:txXfrm>
    </dsp:sp>
    <dsp:sp modelId="{1BEA07D0-B8E4-4748-A417-9202F494BF32}">
      <dsp:nvSpPr>
        <dsp:cNvPr id="0" name=""/>
        <dsp:cNvSpPr/>
      </dsp:nvSpPr>
      <dsp:spPr>
        <a:xfrm rot="21598430">
          <a:off x="6912160" y="960"/>
          <a:ext cx="1227267"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912160" y="116478"/>
        <a:ext cx="1054049" cy="346436"/>
      </dsp:txXfrm>
    </dsp:sp>
    <dsp:sp modelId="{E90A7D93-9B86-4255-9CDB-CB6D96D64004}">
      <dsp:nvSpPr>
        <dsp:cNvPr id="0" name=""/>
        <dsp:cNvSpPr/>
      </dsp:nvSpPr>
      <dsp:spPr>
        <a:xfrm>
          <a:off x="8648859" y="1908"/>
          <a:ext cx="1959170" cy="57357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altLang="zh-CN" sz="2000" b="0" kern="1200" dirty="0">
              <a:latin typeface="Times New Roman" panose="02020603050405020304" pitchFamily="18" charset="0"/>
              <a:cs typeface="Times New Roman" panose="02020603050405020304" pitchFamily="18" charset="0"/>
            </a:rPr>
            <a:t>MTPC</a:t>
          </a:r>
          <a:endParaRPr lang="zh-CN" altLang="en-US" sz="2000" b="0" kern="1200" dirty="0">
            <a:latin typeface="Times New Roman" panose="02020603050405020304" pitchFamily="18" charset="0"/>
            <a:cs typeface="Times New Roman" panose="02020603050405020304" pitchFamily="18" charset="0"/>
          </a:endParaRPr>
        </a:p>
      </dsp:txBody>
      <dsp:txXfrm>
        <a:off x="8665658" y="18707"/>
        <a:ext cx="1925572" cy="5399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6869" y="3803"/>
          <a:ext cx="2243121" cy="569784"/>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中子源</a:t>
          </a:r>
        </a:p>
      </dsp:txBody>
      <dsp:txXfrm>
        <a:off x="23557" y="20491"/>
        <a:ext cx="2209745" cy="536408"/>
      </dsp:txXfrm>
    </dsp:sp>
    <dsp:sp modelId="{F5EACCB5-537A-4B32-A8FB-653C906ACFA1}">
      <dsp:nvSpPr>
        <dsp:cNvPr id="0" name=""/>
        <dsp:cNvSpPr/>
      </dsp:nvSpPr>
      <dsp:spPr>
        <a:xfrm rot="1518">
          <a:off x="2828890" y="1021"/>
          <a:ext cx="1227267"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828890" y="116461"/>
        <a:ext cx="1054049" cy="346436"/>
      </dsp:txXfrm>
    </dsp:sp>
    <dsp:sp modelId="{833D4D4B-B4D5-401A-A409-148E9459A51F}">
      <dsp:nvSpPr>
        <dsp:cNvPr id="0" name=""/>
        <dsp:cNvSpPr/>
      </dsp:nvSpPr>
      <dsp:spPr>
        <a:xfrm>
          <a:off x="4565589" y="3816"/>
          <a:ext cx="1767670" cy="57357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样品</a:t>
          </a:r>
        </a:p>
      </dsp:txBody>
      <dsp:txXfrm>
        <a:off x="4582388" y="20615"/>
        <a:ext cx="1734072" cy="539977"/>
      </dsp:txXfrm>
    </dsp:sp>
    <dsp:sp modelId="{1BEA07D0-B8E4-4748-A417-9202F494BF32}">
      <dsp:nvSpPr>
        <dsp:cNvPr id="0" name=""/>
        <dsp:cNvSpPr/>
      </dsp:nvSpPr>
      <dsp:spPr>
        <a:xfrm rot="21598430">
          <a:off x="6912160" y="960"/>
          <a:ext cx="1227267"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912160" y="116478"/>
        <a:ext cx="1054049" cy="346436"/>
      </dsp:txXfrm>
    </dsp:sp>
    <dsp:sp modelId="{E90A7D93-9B86-4255-9CDB-CB6D96D64004}">
      <dsp:nvSpPr>
        <dsp:cNvPr id="0" name=""/>
        <dsp:cNvSpPr/>
      </dsp:nvSpPr>
      <dsp:spPr>
        <a:xfrm>
          <a:off x="8648859" y="1908"/>
          <a:ext cx="1959170" cy="57357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en-US" altLang="zh-CN"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MTPC</a:t>
          </a:r>
          <a:endPar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dsp:txBody>
      <dsp:txXfrm>
        <a:off x="8665658" y="18707"/>
        <a:ext cx="1925572" cy="5399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3846"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待测事件模拟</a:t>
          </a:r>
        </a:p>
      </dsp:txBody>
      <dsp:txXfrm>
        <a:off x="20757" y="16911"/>
        <a:ext cx="2155298" cy="543570"/>
      </dsp:txXfrm>
    </dsp:sp>
    <dsp:sp modelId="{1BEA07D0-B8E4-4748-A417-9202F494BF32}">
      <dsp:nvSpPr>
        <dsp:cNvPr id="0" name=""/>
        <dsp:cNvSpPr/>
      </dsp:nvSpPr>
      <dsp:spPr>
        <a:xfrm>
          <a:off x="2909888" y="0"/>
          <a:ext cx="1519873"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9888" y="115478"/>
        <a:ext cx="1346655"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kern="1200" dirty="0">
              <a:latin typeface="微软雅黑" panose="020B0503020204020204" pitchFamily="34" charset="-122"/>
              <a:ea typeface="微软雅黑" panose="020B0503020204020204" pitchFamily="34" charset="-122"/>
            </a:rPr>
            <a:t>实验条件的确定</a:t>
          </a:r>
          <a:endParaRPr lang="zh-CN" altLang="en-US" sz="2400" b="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dsp:txBody>
      <dsp:txXfrm>
        <a:off x="5077564" y="16911"/>
        <a:ext cx="2392455" cy="54357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3846"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待测事件模拟</a:t>
          </a:r>
        </a:p>
      </dsp:txBody>
      <dsp:txXfrm>
        <a:off x="20757" y="16911"/>
        <a:ext cx="2155298" cy="543570"/>
      </dsp:txXfrm>
    </dsp:sp>
    <dsp:sp modelId="{1BEA07D0-B8E4-4748-A417-9202F494BF32}">
      <dsp:nvSpPr>
        <dsp:cNvPr id="0" name=""/>
        <dsp:cNvSpPr/>
      </dsp:nvSpPr>
      <dsp:spPr>
        <a:xfrm>
          <a:off x="2909888" y="0"/>
          <a:ext cx="1519873"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9888" y="115478"/>
        <a:ext cx="1346655"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实验条件的确定</a:t>
          </a:r>
        </a:p>
      </dsp:txBody>
      <dsp:txXfrm>
        <a:off x="5077564" y="16911"/>
        <a:ext cx="2392455" cy="54357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901" y="0"/>
          <a:ext cx="2712141" cy="49843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ts val="0"/>
            </a:spcAft>
            <a:buNone/>
          </a:pPr>
          <a:r>
            <a:rPr lang="zh-CN" altLang="en-US" sz="3200" b="1" kern="1200" baseline="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3200" b="1" kern="1200" baseline="0" dirty="0">
            <a:solidFill>
              <a:schemeClr val="accent2">
                <a:lumMod val="50000"/>
              </a:schemeClr>
            </a:solidFill>
            <a:latin typeface="微软雅黑" panose="020B0503020204020204" pitchFamily="34" charset="-122"/>
            <a:ea typeface="微软雅黑" panose="020B0503020204020204" pitchFamily="34" charset="-122"/>
          </a:endParaRPr>
        </a:p>
      </dsp:txBody>
      <dsp:txXfrm>
        <a:off x="20500" y="14599"/>
        <a:ext cx="2682943" cy="469241"/>
      </dsp:txXfrm>
    </dsp:sp>
    <dsp:sp modelId="{F5EACCB5-537A-4B32-A8FB-653C906ACFA1}">
      <dsp:nvSpPr>
        <dsp:cNvPr id="0" name=""/>
        <dsp:cNvSpPr/>
      </dsp:nvSpPr>
      <dsp:spPr>
        <a:xfrm>
          <a:off x="3115408" y="0"/>
          <a:ext cx="842415" cy="49843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3115408" y="99688"/>
        <a:ext cx="692883" cy="299063"/>
      </dsp:txXfrm>
    </dsp:sp>
    <dsp:sp modelId="{833D4D4B-B4D5-401A-A409-148E9459A51F}">
      <dsp:nvSpPr>
        <dsp:cNvPr id="0" name=""/>
        <dsp:cNvSpPr/>
      </dsp:nvSpPr>
      <dsp:spPr>
        <a:xfrm>
          <a:off x="4307506" y="0"/>
          <a:ext cx="1944351" cy="49843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kern="1200" dirty="0"/>
        </a:p>
      </dsp:txBody>
      <dsp:txXfrm>
        <a:off x="4322105" y="14599"/>
        <a:ext cx="1915153" cy="469241"/>
      </dsp:txXfrm>
    </dsp:sp>
    <dsp:sp modelId="{1BEA07D0-B8E4-4748-A417-9202F494BF32}">
      <dsp:nvSpPr>
        <dsp:cNvPr id="0" name=""/>
        <dsp:cNvSpPr/>
      </dsp:nvSpPr>
      <dsp:spPr>
        <a:xfrm>
          <a:off x="6649223" y="0"/>
          <a:ext cx="842415" cy="49843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649223" y="99688"/>
        <a:ext cx="692883" cy="299063"/>
      </dsp:txXfrm>
    </dsp:sp>
    <dsp:sp modelId="{E90A7D93-9B86-4255-9CDB-CB6D96D64004}">
      <dsp:nvSpPr>
        <dsp:cNvPr id="0" name=""/>
        <dsp:cNvSpPr/>
      </dsp:nvSpPr>
      <dsp:spPr>
        <a:xfrm>
          <a:off x="7841321" y="0"/>
          <a:ext cx="2732010" cy="49843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kern="1200" dirty="0"/>
        </a:p>
      </dsp:txBody>
      <dsp:txXfrm>
        <a:off x="7855920" y="14599"/>
        <a:ext cx="2702812" cy="46924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4D4B-B4D5-401A-A409-148E9459A51F}">
      <dsp:nvSpPr>
        <dsp:cNvPr id="0" name=""/>
        <dsp:cNvSpPr/>
      </dsp:nvSpPr>
      <dsp:spPr>
        <a:xfrm>
          <a:off x="0" y="0"/>
          <a:ext cx="2189120"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0" kern="1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二分裂变事件</a:t>
          </a:r>
        </a:p>
      </dsp:txBody>
      <dsp:txXfrm>
        <a:off x="16911" y="16911"/>
        <a:ext cx="2155298" cy="543570"/>
      </dsp:txXfrm>
    </dsp:sp>
    <dsp:sp modelId="{1BEA07D0-B8E4-4748-A417-9202F494BF32}">
      <dsp:nvSpPr>
        <dsp:cNvPr id="0" name=""/>
        <dsp:cNvSpPr/>
      </dsp:nvSpPr>
      <dsp:spPr>
        <a:xfrm>
          <a:off x="2907003" y="0"/>
          <a:ext cx="1521912" cy="57739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907003" y="115478"/>
        <a:ext cx="1348694" cy="346436"/>
      </dsp:txXfrm>
    </dsp:sp>
    <dsp:sp modelId="{E90A7D93-9B86-4255-9CDB-CB6D96D64004}">
      <dsp:nvSpPr>
        <dsp:cNvPr id="0" name=""/>
        <dsp:cNvSpPr/>
      </dsp:nvSpPr>
      <dsp:spPr>
        <a:xfrm>
          <a:off x="5060653" y="0"/>
          <a:ext cx="2426277" cy="577392"/>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b="1" kern="12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三分裂变事件</a:t>
          </a:r>
        </a:p>
      </dsp:txBody>
      <dsp:txXfrm>
        <a:off x="5077564" y="16911"/>
        <a:ext cx="2392455" cy="5435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221" y="0"/>
          <a:ext cx="2511372"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19628" y="14407"/>
        <a:ext cx="2482558" cy="463067"/>
      </dsp:txXfrm>
    </dsp:sp>
    <dsp:sp modelId="{F5EACCB5-537A-4B32-A8FB-653C906ACFA1}">
      <dsp:nvSpPr>
        <dsp:cNvPr id="0" name=""/>
        <dsp:cNvSpPr/>
      </dsp:nvSpPr>
      <dsp:spPr>
        <a:xfrm>
          <a:off x="2884544"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884544" y="98376"/>
        <a:ext cx="632491" cy="295129"/>
      </dsp:txXfrm>
    </dsp:sp>
    <dsp:sp modelId="{833D4D4B-B4D5-401A-A409-148E9459A51F}">
      <dsp:nvSpPr>
        <dsp:cNvPr id="0" name=""/>
        <dsp:cNvSpPr/>
      </dsp:nvSpPr>
      <dsp:spPr>
        <a:xfrm>
          <a:off x="3988396" y="0"/>
          <a:ext cx="2584043"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kern="1200" dirty="0">
            <a:solidFill>
              <a:schemeClr val="accent2">
                <a:lumMod val="50000"/>
              </a:schemeClr>
            </a:solidFill>
          </a:endParaRPr>
        </a:p>
      </dsp:txBody>
      <dsp:txXfrm>
        <a:off x="4002803" y="14407"/>
        <a:ext cx="2555229" cy="463067"/>
      </dsp:txXfrm>
    </dsp:sp>
    <dsp:sp modelId="{1BEA07D0-B8E4-4748-A417-9202F494BF32}">
      <dsp:nvSpPr>
        <dsp:cNvPr id="0" name=""/>
        <dsp:cNvSpPr/>
      </dsp:nvSpPr>
      <dsp:spPr>
        <a:xfrm>
          <a:off x="6940389"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940389" y="98376"/>
        <a:ext cx="632491" cy="295129"/>
      </dsp:txXfrm>
    </dsp:sp>
    <dsp:sp modelId="{E90A7D93-9B86-4255-9CDB-CB6D96D64004}">
      <dsp:nvSpPr>
        <dsp:cNvPr id="0" name=""/>
        <dsp:cNvSpPr/>
      </dsp:nvSpPr>
      <dsp:spPr>
        <a:xfrm>
          <a:off x="8044241" y="0"/>
          <a:ext cx="2529770"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kern="1200" dirty="0"/>
        </a:p>
      </dsp:txBody>
      <dsp:txXfrm>
        <a:off x="8058648" y="14407"/>
        <a:ext cx="2500956" cy="4630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221" y="0"/>
          <a:ext cx="2511372"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19628" y="14407"/>
        <a:ext cx="2482558" cy="463067"/>
      </dsp:txXfrm>
    </dsp:sp>
    <dsp:sp modelId="{F5EACCB5-537A-4B32-A8FB-653C906ACFA1}">
      <dsp:nvSpPr>
        <dsp:cNvPr id="0" name=""/>
        <dsp:cNvSpPr/>
      </dsp:nvSpPr>
      <dsp:spPr>
        <a:xfrm>
          <a:off x="2884544"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884544" y="98376"/>
        <a:ext cx="632491" cy="295129"/>
      </dsp:txXfrm>
    </dsp:sp>
    <dsp:sp modelId="{833D4D4B-B4D5-401A-A409-148E9459A51F}">
      <dsp:nvSpPr>
        <dsp:cNvPr id="0" name=""/>
        <dsp:cNvSpPr/>
      </dsp:nvSpPr>
      <dsp:spPr>
        <a:xfrm>
          <a:off x="3988396" y="0"/>
          <a:ext cx="2584043"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kern="1200" dirty="0">
            <a:solidFill>
              <a:schemeClr val="accent2">
                <a:lumMod val="50000"/>
              </a:schemeClr>
            </a:solidFill>
          </a:endParaRPr>
        </a:p>
      </dsp:txBody>
      <dsp:txXfrm>
        <a:off x="4002803" y="14407"/>
        <a:ext cx="2555229" cy="463067"/>
      </dsp:txXfrm>
    </dsp:sp>
    <dsp:sp modelId="{1BEA07D0-B8E4-4748-A417-9202F494BF32}">
      <dsp:nvSpPr>
        <dsp:cNvPr id="0" name=""/>
        <dsp:cNvSpPr/>
      </dsp:nvSpPr>
      <dsp:spPr>
        <a:xfrm>
          <a:off x="6940389"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940389" y="98376"/>
        <a:ext cx="632491" cy="295129"/>
      </dsp:txXfrm>
    </dsp:sp>
    <dsp:sp modelId="{E90A7D93-9B86-4255-9CDB-CB6D96D64004}">
      <dsp:nvSpPr>
        <dsp:cNvPr id="0" name=""/>
        <dsp:cNvSpPr/>
      </dsp:nvSpPr>
      <dsp:spPr>
        <a:xfrm>
          <a:off x="8044241" y="0"/>
          <a:ext cx="2529770"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kern="1200" dirty="0"/>
        </a:p>
      </dsp:txBody>
      <dsp:txXfrm>
        <a:off x="8058648" y="14407"/>
        <a:ext cx="2500956" cy="4630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221" y="0"/>
          <a:ext cx="2511372"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19628" y="14407"/>
        <a:ext cx="2482558" cy="463067"/>
      </dsp:txXfrm>
    </dsp:sp>
    <dsp:sp modelId="{F5EACCB5-537A-4B32-A8FB-653C906ACFA1}">
      <dsp:nvSpPr>
        <dsp:cNvPr id="0" name=""/>
        <dsp:cNvSpPr/>
      </dsp:nvSpPr>
      <dsp:spPr>
        <a:xfrm>
          <a:off x="2884544"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884544" y="98376"/>
        <a:ext cx="632491" cy="295129"/>
      </dsp:txXfrm>
    </dsp:sp>
    <dsp:sp modelId="{833D4D4B-B4D5-401A-A409-148E9459A51F}">
      <dsp:nvSpPr>
        <dsp:cNvPr id="0" name=""/>
        <dsp:cNvSpPr/>
      </dsp:nvSpPr>
      <dsp:spPr>
        <a:xfrm>
          <a:off x="3988396" y="0"/>
          <a:ext cx="2584043"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kern="1200" dirty="0">
            <a:solidFill>
              <a:schemeClr val="accent2">
                <a:lumMod val="50000"/>
              </a:schemeClr>
            </a:solidFill>
          </a:endParaRPr>
        </a:p>
      </dsp:txBody>
      <dsp:txXfrm>
        <a:off x="4002803" y="14407"/>
        <a:ext cx="2555229" cy="463067"/>
      </dsp:txXfrm>
    </dsp:sp>
    <dsp:sp modelId="{1BEA07D0-B8E4-4748-A417-9202F494BF32}">
      <dsp:nvSpPr>
        <dsp:cNvPr id="0" name=""/>
        <dsp:cNvSpPr/>
      </dsp:nvSpPr>
      <dsp:spPr>
        <a:xfrm>
          <a:off x="6940389"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940389" y="98376"/>
        <a:ext cx="632491" cy="295129"/>
      </dsp:txXfrm>
    </dsp:sp>
    <dsp:sp modelId="{E90A7D93-9B86-4255-9CDB-CB6D96D64004}">
      <dsp:nvSpPr>
        <dsp:cNvPr id="0" name=""/>
        <dsp:cNvSpPr/>
      </dsp:nvSpPr>
      <dsp:spPr>
        <a:xfrm>
          <a:off x="8044241" y="0"/>
          <a:ext cx="2529770"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kern="1200" dirty="0"/>
        </a:p>
      </dsp:txBody>
      <dsp:txXfrm>
        <a:off x="8058648" y="14407"/>
        <a:ext cx="2500956" cy="4630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221" y="0"/>
          <a:ext cx="2511372"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8890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研究背景</a:t>
          </a:r>
          <a:endPar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19628" y="14407"/>
        <a:ext cx="2482558" cy="463067"/>
      </dsp:txXfrm>
    </dsp:sp>
    <dsp:sp modelId="{F5EACCB5-537A-4B32-A8FB-653C906ACFA1}">
      <dsp:nvSpPr>
        <dsp:cNvPr id="0" name=""/>
        <dsp:cNvSpPr/>
      </dsp:nvSpPr>
      <dsp:spPr>
        <a:xfrm>
          <a:off x="2884544"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2884544" y="98376"/>
        <a:ext cx="632491" cy="295129"/>
      </dsp:txXfrm>
    </dsp:sp>
    <dsp:sp modelId="{833D4D4B-B4D5-401A-A409-148E9459A51F}">
      <dsp:nvSpPr>
        <dsp:cNvPr id="0" name=""/>
        <dsp:cNvSpPr/>
      </dsp:nvSpPr>
      <dsp:spPr>
        <a:xfrm>
          <a:off x="3988396" y="0"/>
          <a:ext cx="2584043"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3200" b="1" kern="1200" dirty="0">
            <a:solidFill>
              <a:schemeClr val="accent2">
                <a:lumMod val="50000"/>
              </a:schemeClr>
            </a:solidFill>
          </a:endParaRPr>
        </a:p>
      </dsp:txBody>
      <dsp:txXfrm>
        <a:off x="4002803" y="14407"/>
        <a:ext cx="2555229" cy="463067"/>
      </dsp:txXfrm>
    </dsp:sp>
    <dsp:sp modelId="{1BEA07D0-B8E4-4748-A417-9202F494BF32}">
      <dsp:nvSpPr>
        <dsp:cNvPr id="0" name=""/>
        <dsp:cNvSpPr/>
      </dsp:nvSpPr>
      <dsp:spPr>
        <a:xfrm>
          <a:off x="6940389" y="0"/>
          <a:ext cx="780055" cy="491881"/>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940389" y="98376"/>
        <a:ext cx="632491" cy="295129"/>
      </dsp:txXfrm>
    </dsp:sp>
    <dsp:sp modelId="{E90A7D93-9B86-4255-9CDB-CB6D96D64004}">
      <dsp:nvSpPr>
        <dsp:cNvPr id="0" name=""/>
        <dsp:cNvSpPr/>
      </dsp:nvSpPr>
      <dsp:spPr>
        <a:xfrm>
          <a:off x="8044241" y="0"/>
          <a:ext cx="2529770" cy="49188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2400" b="1" kern="1200" dirty="0"/>
        </a:p>
      </dsp:txBody>
      <dsp:txXfrm>
        <a:off x="8058648" y="14407"/>
        <a:ext cx="2500956" cy="4630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901" y="0"/>
          <a:ext cx="2712141"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研究背景</a:t>
          </a:r>
        </a:p>
      </dsp:txBody>
      <dsp:txXfrm>
        <a:off x="22312" y="16411"/>
        <a:ext cx="2679319" cy="527500"/>
      </dsp:txXfrm>
    </dsp:sp>
    <dsp:sp modelId="{F5EACCB5-537A-4B32-A8FB-653C906ACFA1}">
      <dsp:nvSpPr>
        <dsp:cNvPr id="0" name=""/>
        <dsp:cNvSpPr/>
      </dsp:nvSpPr>
      <dsp:spPr>
        <a:xfrm>
          <a:off x="3115409" y="0"/>
          <a:ext cx="842415" cy="56032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3115409" y="112064"/>
        <a:ext cx="674318" cy="336194"/>
      </dsp:txXfrm>
    </dsp:sp>
    <dsp:sp modelId="{833D4D4B-B4D5-401A-A409-148E9459A51F}">
      <dsp:nvSpPr>
        <dsp:cNvPr id="0" name=""/>
        <dsp:cNvSpPr/>
      </dsp:nvSpPr>
      <dsp:spPr>
        <a:xfrm>
          <a:off x="4307507" y="0"/>
          <a:ext cx="1944351"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kern="1200" dirty="0"/>
        </a:p>
      </dsp:txBody>
      <dsp:txXfrm>
        <a:off x="4323918" y="16411"/>
        <a:ext cx="1911529" cy="527500"/>
      </dsp:txXfrm>
    </dsp:sp>
    <dsp:sp modelId="{1BEA07D0-B8E4-4748-A417-9202F494BF32}">
      <dsp:nvSpPr>
        <dsp:cNvPr id="0" name=""/>
        <dsp:cNvSpPr/>
      </dsp:nvSpPr>
      <dsp:spPr>
        <a:xfrm>
          <a:off x="6649224" y="0"/>
          <a:ext cx="842415" cy="56032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649224" y="112064"/>
        <a:ext cx="674318" cy="336194"/>
      </dsp:txXfrm>
    </dsp:sp>
    <dsp:sp modelId="{E90A7D93-9B86-4255-9CDB-CB6D96D64004}">
      <dsp:nvSpPr>
        <dsp:cNvPr id="0" name=""/>
        <dsp:cNvSpPr/>
      </dsp:nvSpPr>
      <dsp:spPr>
        <a:xfrm>
          <a:off x="7841322" y="0"/>
          <a:ext cx="2732010"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3200" b="1" kern="1200" dirty="0">
            <a:solidFill>
              <a:schemeClr val="accent2">
                <a:lumMod val="50000"/>
              </a:schemeClr>
            </a:solidFill>
          </a:endParaRPr>
        </a:p>
      </dsp:txBody>
      <dsp:txXfrm>
        <a:off x="7857733" y="16411"/>
        <a:ext cx="2699188" cy="527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901" y="0"/>
          <a:ext cx="2712141"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研究背景</a:t>
          </a:r>
        </a:p>
      </dsp:txBody>
      <dsp:txXfrm>
        <a:off x="22312" y="16411"/>
        <a:ext cx="2679319" cy="527500"/>
      </dsp:txXfrm>
    </dsp:sp>
    <dsp:sp modelId="{F5EACCB5-537A-4B32-A8FB-653C906ACFA1}">
      <dsp:nvSpPr>
        <dsp:cNvPr id="0" name=""/>
        <dsp:cNvSpPr/>
      </dsp:nvSpPr>
      <dsp:spPr>
        <a:xfrm>
          <a:off x="3115409" y="0"/>
          <a:ext cx="842415" cy="56032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3115409" y="112064"/>
        <a:ext cx="674318" cy="336194"/>
      </dsp:txXfrm>
    </dsp:sp>
    <dsp:sp modelId="{833D4D4B-B4D5-401A-A409-148E9459A51F}">
      <dsp:nvSpPr>
        <dsp:cNvPr id="0" name=""/>
        <dsp:cNvSpPr/>
      </dsp:nvSpPr>
      <dsp:spPr>
        <a:xfrm>
          <a:off x="4307507" y="0"/>
          <a:ext cx="1944351"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kern="1200" dirty="0"/>
        </a:p>
      </dsp:txBody>
      <dsp:txXfrm>
        <a:off x="4323918" y="16411"/>
        <a:ext cx="1911529" cy="527500"/>
      </dsp:txXfrm>
    </dsp:sp>
    <dsp:sp modelId="{1BEA07D0-B8E4-4748-A417-9202F494BF32}">
      <dsp:nvSpPr>
        <dsp:cNvPr id="0" name=""/>
        <dsp:cNvSpPr/>
      </dsp:nvSpPr>
      <dsp:spPr>
        <a:xfrm>
          <a:off x="6649224" y="0"/>
          <a:ext cx="842415" cy="56032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649224" y="112064"/>
        <a:ext cx="674318" cy="336194"/>
      </dsp:txXfrm>
    </dsp:sp>
    <dsp:sp modelId="{E90A7D93-9B86-4255-9CDB-CB6D96D64004}">
      <dsp:nvSpPr>
        <dsp:cNvPr id="0" name=""/>
        <dsp:cNvSpPr/>
      </dsp:nvSpPr>
      <dsp:spPr>
        <a:xfrm>
          <a:off x="7841322" y="0"/>
          <a:ext cx="2732010"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3200" b="1" kern="1200" dirty="0">
            <a:solidFill>
              <a:schemeClr val="accent2">
                <a:lumMod val="50000"/>
              </a:schemeClr>
            </a:solidFill>
          </a:endParaRPr>
        </a:p>
      </dsp:txBody>
      <dsp:txXfrm>
        <a:off x="7857733" y="16411"/>
        <a:ext cx="2699188" cy="527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CCE5-8A33-4004-8D0E-E2D34CEB1D94}">
      <dsp:nvSpPr>
        <dsp:cNvPr id="0" name=""/>
        <dsp:cNvSpPr/>
      </dsp:nvSpPr>
      <dsp:spPr>
        <a:xfrm>
          <a:off x="5901" y="0"/>
          <a:ext cx="2712141"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CN" altLang="en-US" sz="2400" kern="1200" dirty="0">
              <a:latin typeface="微软雅黑" panose="020B0503020204020204" pitchFamily="34" charset="-122"/>
              <a:ea typeface="微软雅黑" panose="020B0503020204020204" pitchFamily="34" charset="-122"/>
              <a:cs typeface="Times New Roman" panose="02020603050405020304" pitchFamily="18" charset="0"/>
            </a:rPr>
            <a:t>研究背景</a:t>
          </a:r>
        </a:p>
      </dsp:txBody>
      <dsp:txXfrm>
        <a:off x="22312" y="16411"/>
        <a:ext cx="2679319" cy="527500"/>
      </dsp:txXfrm>
    </dsp:sp>
    <dsp:sp modelId="{F5EACCB5-537A-4B32-A8FB-653C906ACFA1}">
      <dsp:nvSpPr>
        <dsp:cNvPr id="0" name=""/>
        <dsp:cNvSpPr/>
      </dsp:nvSpPr>
      <dsp:spPr>
        <a:xfrm>
          <a:off x="3115409" y="0"/>
          <a:ext cx="842415" cy="56032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3115409" y="112064"/>
        <a:ext cx="674318" cy="336194"/>
      </dsp:txXfrm>
    </dsp:sp>
    <dsp:sp modelId="{833D4D4B-B4D5-401A-A409-148E9459A51F}">
      <dsp:nvSpPr>
        <dsp:cNvPr id="0" name=""/>
        <dsp:cNvSpPr/>
      </dsp:nvSpPr>
      <dsp:spPr>
        <a:xfrm>
          <a:off x="4307507" y="0"/>
          <a:ext cx="1944351"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a:latin typeface="微软雅黑" panose="020B0503020204020204" pitchFamily="34" charset="-122"/>
              <a:ea typeface="微软雅黑" panose="020B0503020204020204" pitchFamily="34" charset="-122"/>
              <a:cs typeface="Times New Roman" panose="02020603050405020304" pitchFamily="18" charset="0"/>
            </a:rPr>
            <a:t>研究意义</a:t>
          </a:r>
          <a:endParaRPr lang="zh-CN" altLang="en-US" sz="2400" b="1" kern="1200" dirty="0"/>
        </a:p>
      </dsp:txBody>
      <dsp:txXfrm>
        <a:off x="4323918" y="16411"/>
        <a:ext cx="1911529" cy="527500"/>
      </dsp:txXfrm>
    </dsp:sp>
    <dsp:sp modelId="{1BEA07D0-B8E4-4748-A417-9202F494BF32}">
      <dsp:nvSpPr>
        <dsp:cNvPr id="0" name=""/>
        <dsp:cNvSpPr/>
      </dsp:nvSpPr>
      <dsp:spPr>
        <a:xfrm>
          <a:off x="6649224" y="0"/>
          <a:ext cx="842415" cy="56032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CN" altLang="en-US" sz="2400" kern="1200"/>
        </a:p>
      </dsp:txBody>
      <dsp:txXfrm>
        <a:off x="6649224" y="112064"/>
        <a:ext cx="674318" cy="336194"/>
      </dsp:txXfrm>
    </dsp:sp>
    <dsp:sp modelId="{E90A7D93-9B86-4255-9CDB-CB6D96D64004}">
      <dsp:nvSpPr>
        <dsp:cNvPr id="0" name=""/>
        <dsp:cNvSpPr/>
      </dsp:nvSpPr>
      <dsp:spPr>
        <a:xfrm>
          <a:off x="7841322" y="0"/>
          <a:ext cx="2732010" cy="56032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accent2">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研究现状</a:t>
          </a:r>
          <a:endParaRPr lang="zh-CN" altLang="en-US" sz="3200" b="1" kern="1200" dirty="0">
            <a:solidFill>
              <a:schemeClr val="accent2">
                <a:lumMod val="50000"/>
              </a:schemeClr>
            </a:solidFill>
          </a:endParaRPr>
        </a:p>
      </dsp:txBody>
      <dsp:txXfrm>
        <a:off x="7857733" y="16411"/>
        <a:ext cx="2699188" cy="5275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917184-684E-48AC-AE5F-A2921A2F33FB}" type="datetimeFigureOut">
              <a:rPr lang="zh-CN" altLang="en-US" smtClean="0"/>
              <a:t>2026/7/16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DE03A2-D82F-4F38-9543-53AAC420F888}" type="slidenum">
              <a:rPr lang="zh-CN" altLang="en-US" smtClean="0"/>
              <a:t>‹#›</a:t>
            </a:fld>
            <a:endParaRPr lang="zh-CN" altLang="en-US"/>
          </a:p>
        </p:txBody>
      </p:sp>
    </p:spTree>
    <p:extLst>
      <p:ext uri="{BB962C8B-B14F-4D97-AF65-F5344CB8AC3E}">
        <p14:creationId xmlns:p14="http://schemas.microsoft.com/office/powerpoint/2010/main" val="2569472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F752EB2-A2AD-4719-A24E-8D74E69BF32E}" type="slidenum">
              <a:rPr lang="zh-CN" altLang="en-US" smtClean="0"/>
              <a:t>1</a:t>
            </a:fld>
            <a:endParaRPr lang="zh-CN" altLang="en-US"/>
          </a:p>
        </p:txBody>
      </p:sp>
    </p:spTree>
    <p:extLst>
      <p:ext uri="{BB962C8B-B14F-4D97-AF65-F5344CB8AC3E}">
        <p14:creationId xmlns:p14="http://schemas.microsoft.com/office/powerpoint/2010/main" val="3528584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950F6-4736-0EF9-AEA7-9FD81C8CF53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3CC8307-755B-99C5-D124-B13B2E693B9D}"/>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0581A7BD-1AE9-C2D4-5FE1-8E14186D29D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9A1EBED9-B3D6-0436-85D0-9BFAEEBA92BE}"/>
              </a:ext>
            </a:extLst>
          </p:cNvPr>
          <p:cNvSpPr>
            <a:spLocks noGrp="1"/>
          </p:cNvSpPr>
          <p:nvPr>
            <p:ph type="sldNum" sz="quarter" idx="5"/>
          </p:nvPr>
        </p:nvSpPr>
        <p:spPr/>
        <p:txBody>
          <a:bodyPr/>
          <a:lstStyle/>
          <a:p>
            <a:fld id="{8F752EB2-A2AD-4719-A24E-8D74E69BF32E}" type="slidenum">
              <a:rPr lang="zh-CN" altLang="en-US" smtClean="0"/>
              <a:t>10</a:t>
            </a:fld>
            <a:endParaRPr lang="zh-CN" altLang="en-US"/>
          </a:p>
        </p:txBody>
      </p:sp>
    </p:spTree>
    <p:extLst>
      <p:ext uri="{BB962C8B-B14F-4D97-AF65-F5344CB8AC3E}">
        <p14:creationId xmlns:p14="http://schemas.microsoft.com/office/powerpoint/2010/main" val="3579149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60C2A-7DA0-8DE3-108F-F945F5C71E0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D003EB4-66B5-3443-928C-9F77B1CFB625}"/>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D8213348-9BA8-5AD8-9657-F03C004861D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456B7EF-95CC-DEF1-F928-34A2EF6B7752}"/>
              </a:ext>
            </a:extLst>
          </p:cNvPr>
          <p:cNvSpPr>
            <a:spLocks noGrp="1"/>
          </p:cNvSpPr>
          <p:nvPr>
            <p:ph type="sldNum" sz="quarter" idx="5"/>
          </p:nvPr>
        </p:nvSpPr>
        <p:spPr/>
        <p:txBody>
          <a:bodyPr/>
          <a:lstStyle/>
          <a:p>
            <a:fld id="{8F752EB2-A2AD-4719-A24E-8D74E69BF32E}" type="slidenum">
              <a:rPr lang="zh-CN" altLang="en-US" smtClean="0"/>
              <a:t>11</a:t>
            </a:fld>
            <a:endParaRPr lang="zh-CN" altLang="en-US"/>
          </a:p>
        </p:txBody>
      </p:sp>
    </p:spTree>
    <p:extLst>
      <p:ext uri="{BB962C8B-B14F-4D97-AF65-F5344CB8AC3E}">
        <p14:creationId xmlns:p14="http://schemas.microsoft.com/office/powerpoint/2010/main" val="1249474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FC478-5D8C-B152-5DCA-F11C6A8C8F8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D2ED078-2083-6E5B-BDAD-BE8235917C28}"/>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D1FC923F-9A42-799B-CB7A-9718F69BF7C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DB68086-FF59-B2EC-FC1D-A3C9EE1294EE}"/>
              </a:ext>
            </a:extLst>
          </p:cNvPr>
          <p:cNvSpPr>
            <a:spLocks noGrp="1"/>
          </p:cNvSpPr>
          <p:nvPr>
            <p:ph type="sldNum" sz="quarter" idx="5"/>
          </p:nvPr>
        </p:nvSpPr>
        <p:spPr/>
        <p:txBody>
          <a:bodyPr/>
          <a:lstStyle/>
          <a:p>
            <a:fld id="{8F752EB2-A2AD-4719-A24E-8D74E69BF32E}" type="slidenum">
              <a:rPr lang="zh-CN" altLang="en-US" smtClean="0"/>
              <a:t>12</a:t>
            </a:fld>
            <a:endParaRPr lang="zh-CN" altLang="en-US"/>
          </a:p>
        </p:txBody>
      </p:sp>
    </p:spTree>
    <p:extLst>
      <p:ext uri="{BB962C8B-B14F-4D97-AF65-F5344CB8AC3E}">
        <p14:creationId xmlns:p14="http://schemas.microsoft.com/office/powerpoint/2010/main" val="3552723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8116E-0070-A90E-E304-1859F1D5ED9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DAB7B71-18E5-67B8-A1F8-3BAA29168399}"/>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663331C4-BDF7-66E2-4A09-37159954EA7A}"/>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0E5E3D0-2ECE-D3D9-BB8C-D5B216CEF992}"/>
              </a:ext>
            </a:extLst>
          </p:cNvPr>
          <p:cNvSpPr>
            <a:spLocks noGrp="1"/>
          </p:cNvSpPr>
          <p:nvPr>
            <p:ph type="sldNum" sz="quarter" idx="5"/>
          </p:nvPr>
        </p:nvSpPr>
        <p:spPr/>
        <p:txBody>
          <a:bodyPr/>
          <a:lstStyle/>
          <a:p>
            <a:fld id="{8F752EB2-A2AD-4719-A24E-8D74E69BF32E}" type="slidenum">
              <a:rPr lang="zh-CN" altLang="en-US" smtClean="0"/>
              <a:t>13</a:t>
            </a:fld>
            <a:endParaRPr lang="zh-CN" altLang="en-US"/>
          </a:p>
        </p:txBody>
      </p:sp>
    </p:spTree>
    <p:extLst>
      <p:ext uri="{BB962C8B-B14F-4D97-AF65-F5344CB8AC3E}">
        <p14:creationId xmlns:p14="http://schemas.microsoft.com/office/powerpoint/2010/main" val="1585062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A7955-F491-5FAF-D1E6-1EAABBB940C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C18F1C0-0426-C8F2-3F33-ED7EDFC0C13F}"/>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5FF9FF84-95F0-0541-B328-0A05540CA0B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148F129-7ACF-F7A9-3CF4-3FC8280D8DBA}"/>
              </a:ext>
            </a:extLst>
          </p:cNvPr>
          <p:cNvSpPr>
            <a:spLocks noGrp="1"/>
          </p:cNvSpPr>
          <p:nvPr>
            <p:ph type="sldNum" sz="quarter" idx="5"/>
          </p:nvPr>
        </p:nvSpPr>
        <p:spPr/>
        <p:txBody>
          <a:bodyPr/>
          <a:lstStyle/>
          <a:p>
            <a:fld id="{8F752EB2-A2AD-4719-A24E-8D74E69BF32E}" type="slidenum">
              <a:rPr lang="zh-CN" altLang="en-US" smtClean="0"/>
              <a:t>14</a:t>
            </a:fld>
            <a:endParaRPr lang="zh-CN" altLang="en-US"/>
          </a:p>
        </p:txBody>
      </p:sp>
    </p:spTree>
    <p:extLst>
      <p:ext uri="{BB962C8B-B14F-4D97-AF65-F5344CB8AC3E}">
        <p14:creationId xmlns:p14="http://schemas.microsoft.com/office/powerpoint/2010/main" val="1891213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CF680-87AE-BCD7-B4F2-8E33D839736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A1B2E51-E63C-666C-E56C-DDBC67A735E1}"/>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361BDD42-C25A-5B17-B0ED-2DAAEE97DB1C}"/>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624A12A0-B141-62F3-0FEC-89368C1F5DAE}"/>
              </a:ext>
            </a:extLst>
          </p:cNvPr>
          <p:cNvSpPr>
            <a:spLocks noGrp="1"/>
          </p:cNvSpPr>
          <p:nvPr>
            <p:ph type="sldNum" sz="quarter" idx="5"/>
          </p:nvPr>
        </p:nvSpPr>
        <p:spPr/>
        <p:txBody>
          <a:bodyPr/>
          <a:lstStyle/>
          <a:p>
            <a:fld id="{8F752EB2-A2AD-4719-A24E-8D74E69BF32E}" type="slidenum">
              <a:rPr lang="zh-CN" altLang="en-US" smtClean="0"/>
              <a:t>15</a:t>
            </a:fld>
            <a:endParaRPr lang="zh-CN" altLang="en-US"/>
          </a:p>
        </p:txBody>
      </p:sp>
    </p:spTree>
    <p:extLst>
      <p:ext uri="{BB962C8B-B14F-4D97-AF65-F5344CB8AC3E}">
        <p14:creationId xmlns:p14="http://schemas.microsoft.com/office/powerpoint/2010/main" val="3897338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62636-1CCA-CE46-D29F-6C63CFC856B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8116EA0-660D-B835-E515-796E0BE4245E}"/>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565E88B1-ADDC-BD2B-9602-95B6FEA86C1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37215E1-65E2-8E77-0550-39BD666C5B2F}"/>
              </a:ext>
            </a:extLst>
          </p:cNvPr>
          <p:cNvSpPr>
            <a:spLocks noGrp="1"/>
          </p:cNvSpPr>
          <p:nvPr>
            <p:ph type="sldNum" sz="quarter" idx="5"/>
          </p:nvPr>
        </p:nvSpPr>
        <p:spPr/>
        <p:txBody>
          <a:bodyPr/>
          <a:lstStyle/>
          <a:p>
            <a:fld id="{8F752EB2-A2AD-4719-A24E-8D74E69BF32E}" type="slidenum">
              <a:rPr lang="zh-CN" altLang="en-US" smtClean="0"/>
              <a:t>16</a:t>
            </a:fld>
            <a:endParaRPr lang="zh-CN" altLang="en-US"/>
          </a:p>
        </p:txBody>
      </p:sp>
    </p:spTree>
    <p:extLst>
      <p:ext uri="{BB962C8B-B14F-4D97-AF65-F5344CB8AC3E}">
        <p14:creationId xmlns:p14="http://schemas.microsoft.com/office/powerpoint/2010/main" val="2649996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C81B0-EC3D-EC6F-C40F-38D9624EBDC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07E1613-E2B4-4CFB-8015-E4A7B2FEB1CA}"/>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39D1F2B8-8465-A293-4756-B197C079293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2CCCABF4-B3B9-80FC-CEB4-0C9120FAAE0B}"/>
              </a:ext>
            </a:extLst>
          </p:cNvPr>
          <p:cNvSpPr>
            <a:spLocks noGrp="1"/>
          </p:cNvSpPr>
          <p:nvPr>
            <p:ph type="sldNum" sz="quarter" idx="5"/>
          </p:nvPr>
        </p:nvSpPr>
        <p:spPr/>
        <p:txBody>
          <a:bodyPr/>
          <a:lstStyle/>
          <a:p>
            <a:fld id="{8F752EB2-A2AD-4719-A24E-8D74E69BF32E}" type="slidenum">
              <a:rPr lang="zh-CN" altLang="en-US" smtClean="0"/>
              <a:t>17</a:t>
            </a:fld>
            <a:endParaRPr lang="zh-CN" altLang="en-US"/>
          </a:p>
        </p:txBody>
      </p:sp>
    </p:spTree>
    <p:extLst>
      <p:ext uri="{BB962C8B-B14F-4D97-AF65-F5344CB8AC3E}">
        <p14:creationId xmlns:p14="http://schemas.microsoft.com/office/powerpoint/2010/main" val="2271761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DA721-610A-CAD9-E22D-1F42F464D05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17FA5B1-759D-5969-A11C-3D13A11305E3}"/>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2AAAA5F6-FF1A-57C9-B0EA-B75560C7E3B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5C0C6FB-D6F9-2B2C-CA64-A07D19FD83C3}"/>
              </a:ext>
            </a:extLst>
          </p:cNvPr>
          <p:cNvSpPr>
            <a:spLocks noGrp="1"/>
          </p:cNvSpPr>
          <p:nvPr>
            <p:ph type="sldNum" sz="quarter" idx="5"/>
          </p:nvPr>
        </p:nvSpPr>
        <p:spPr/>
        <p:txBody>
          <a:bodyPr/>
          <a:lstStyle/>
          <a:p>
            <a:fld id="{8F752EB2-A2AD-4719-A24E-8D74E69BF32E}" type="slidenum">
              <a:rPr lang="zh-CN" altLang="en-US" smtClean="0"/>
              <a:t>18</a:t>
            </a:fld>
            <a:endParaRPr lang="zh-CN" altLang="en-US"/>
          </a:p>
        </p:txBody>
      </p:sp>
    </p:spTree>
    <p:extLst>
      <p:ext uri="{BB962C8B-B14F-4D97-AF65-F5344CB8AC3E}">
        <p14:creationId xmlns:p14="http://schemas.microsoft.com/office/powerpoint/2010/main" val="1638178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D281F-C462-1021-ED7B-3AE7DDEE519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4F89DBE-32E7-1774-4E6A-58DF90A5FCB7}"/>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48DC00C3-CD91-268E-6321-E927F26F52F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D48C1C2-2456-40BC-3027-DA2FD97E4770}"/>
              </a:ext>
            </a:extLst>
          </p:cNvPr>
          <p:cNvSpPr>
            <a:spLocks noGrp="1"/>
          </p:cNvSpPr>
          <p:nvPr>
            <p:ph type="sldNum" sz="quarter" idx="5"/>
          </p:nvPr>
        </p:nvSpPr>
        <p:spPr/>
        <p:txBody>
          <a:bodyPr/>
          <a:lstStyle/>
          <a:p>
            <a:fld id="{8F752EB2-A2AD-4719-A24E-8D74E69BF32E}" type="slidenum">
              <a:rPr lang="zh-CN" altLang="en-US" smtClean="0"/>
              <a:t>19</a:t>
            </a:fld>
            <a:endParaRPr lang="zh-CN" altLang="en-US"/>
          </a:p>
        </p:txBody>
      </p:sp>
    </p:spTree>
    <p:extLst>
      <p:ext uri="{BB962C8B-B14F-4D97-AF65-F5344CB8AC3E}">
        <p14:creationId xmlns:p14="http://schemas.microsoft.com/office/powerpoint/2010/main" val="4162187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A4380-564D-129F-A71F-203E01F6A9A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3856BAF-BCE9-0D5F-F1FA-A59A9E7BD93D}"/>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61989F33-6A58-B2D0-70D5-2AFDA1CD10C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A1DCCAB-FB8D-92B4-2316-2D7F66EEB581}"/>
              </a:ext>
            </a:extLst>
          </p:cNvPr>
          <p:cNvSpPr>
            <a:spLocks noGrp="1"/>
          </p:cNvSpPr>
          <p:nvPr>
            <p:ph type="sldNum" sz="quarter" idx="5"/>
          </p:nvPr>
        </p:nvSpPr>
        <p:spPr/>
        <p:txBody>
          <a:bodyPr/>
          <a:lstStyle/>
          <a:p>
            <a:fld id="{8F752EB2-A2AD-4719-A24E-8D74E69BF32E}" type="slidenum">
              <a:rPr lang="zh-CN" altLang="en-US" smtClean="0"/>
              <a:t>2</a:t>
            </a:fld>
            <a:endParaRPr lang="zh-CN" altLang="en-US"/>
          </a:p>
        </p:txBody>
      </p:sp>
    </p:spTree>
    <p:extLst>
      <p:ext uri="{BB962C8B-B14F-4D97-AF65-F5344CB8AC3E}">
        <p14:creationId xmlns:p14="http://schemas.microsoft.com/office/powerpoint/2010/main" val="2800797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9607-4D3E-CA00-1469-AF9104986BB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134B5F2-800B-4A02-A437-5CA1E7A29F81}"/>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F2258EA8-CB80-417C-4CDE-6A8A1DAD36EA}"/>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D7D3F2D-7B64-E2E4-7410-91F5605A0B75}"/>
              </a:ext>
            </a:extLst>
          </p:cNvPr>
          <p:cNvSpPr>
            <a:spLocks noGrp="1"/>
          </p:cNvSpPr>
          <p:nvPr>
            <p:ph type="sldNum" sz="quarter" idx="5"/>
          </p:nvPr>
        </p:nvSpPr>
        <p:spPr/>
        <p:txBody>
          <a:bodyPr/>
          <a:lstStyle/>
          <a:p>
            <a:fld id="{8F752EB2-A2AD-4719-A24E-8D74E69BF32E}" type="slidenum">
              <a:rPr lang="zh-CN" altLang="en-US" smtClean="0"/>
              <a:t>20</a:t>
            </a:fld>
            <a:endParaRPr lang="zh-CN" altLang="en-US"/>
          </a:p>
        </p:txBody>
      </p:sp>
    </p:spTree>
    <p:extLst>
      <p:ext uri="{BB962C8B-B14F-4D97-AF65-F5344CB8AC3E}">
        <p14:creationId xmlns:p14="http://schemas.microsoft.com/office/powerpoint/2010/main" val="902065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65231-9A8A-3744-75FC-911D252673A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BC3862E-D420-850C-C19C-5F23BD432D26}"/>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3DD198D0-E7F7-9A1A-C84F-C81025532F3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12B470C5-F1BD-78A2-3355-A26F8FCBCFB8}"/>
              </a:ext>
            </a:extLst>
          </p:cNvPr>
          <p:cNvSpPr>
            <a:spLocks noGrp="1"/>
          </p:cNvSpPr>
          <p:nvPr>
            <p:ph type="sldNum" sz="quarter" idx="5"/>
          </p:nvPr>
        </p:nvSpPr>
        <p:spPr/>
        <p:txBody>
          <a:bodyPr/>
          <a:lstStyle/>
          <a:p>
            <a:fld id="{8F752EB2-A2AD-4719-A24E-8D74E69BF32E}" type="slidenum">
              <a:rPr lang="zh-CN" altLang="en-US" smtClean="0"/>
              <a:t>21</a:t>
            </a:fld>
            <a:endParaRPr lang="zh-CN" altLang="en-US"/>
          </a:p>
        </p:txBody>
      </p:sp>
    </p:spTree>
    <p:extLst>
      <p:ext uri="{BB962C8B-B14F-4D97-AF65-F5344CB8AC3E}">
        <p14:creationId xmlns:p14="http://schemas.microsoft.com/office/powerpoint/2010/main" val="2754922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6E4E9-B828-83AC-EEDD-3ACEB6CA7B7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2B49C0E-2B0A-67DD-5DB3-B900AC0531D4}"/>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CB951DB1-F3C7-2426-0819-8FACC38B1FC9}"/>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001ED51-B753-124D-BD5D-C592098752B6}"/>
              </a:ext>
            </a:extLst>
          </p:cNvPr>
          <p:cNvSpPr>
            <a:spLocks noGrp="1"/>
          </p:cNvSpPr>
          <p:nvPr>
            <p:ph type="sldNum" sz="quarter" idx="5"/>
          </p:nvPr>
        </p:nvSpPr>
        <p:spPr/>
        <p:txBody>
          <a:bodyPr/>
          <a:lstStyle/>
          <a:p>
            <a:fld id="{8F752EB2-A2AD-4719-A24E-8D74E69BF32E}" type="slidenum">
              <a:rPr lang="zh-CN" altLang="en-US" smtClean="0"/>
              <a:t>22</a:t>
            </a:fld>
            <a:endParaRPr lang="zh-CN" altLang="en-US"/>
          </a:p>
        </p:txBody>
      </p:sp>
    </p:spTree>
    <p:extLst>
      <p:ext uri="{BB962C8B-B14F-4D97-AF65-F5344CB8AC3E}">
        <p14:creationId xmlns:p14="http://schemas.microsoft.com/office/powerpoint/2010/main" val="2634816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32CE1-DB62-563C-1B96-D088A808878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A7C4EC7-E70B-75B8-C618-B29AF5B74B66}"/>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09753A2E-6597-7B45-6FC3-A8633CD139B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A6D3A65-C8E7-CBD1-677D-6DE321F3F1D8}"/>
              </a:ext>
            </a:extLst>
          </p:cNvPr>
          <p:cNvSpPr>
            <a:spLocks noGrp="1"/>
          </p:cNvSpPr>
          <p:nvPr>
            <p:ph type="sldNum" sz="quarter" idx="5"/>
          </p:nvPr>
        </p:nvSpPr>
        <p:spPr/>
        <p:txBody>
          <a:bodyPr/>
          <a:lstStyle/>
          <a:p>
            <a:fld id="{8F752EB2-A2AD-4719-A24E-8D74E69BF32E}" type="slidenum">
              <a:rPr lang="zh-CN" altLang="en-US" smtClean="0"/>
              <a:t>23</a:t>
            </a:fld>
            <a:endParaRPr lang="zh-CN" altLang="en-US"/>
          </a:p>
        </p:txBody>
      </p:sp>
    </p:spTree>
    <p:extLst>
      <p:ext uri="{BB962C8B-B14F-4D97-AF65-F5344CB8AC3E}">
        <p14:creationId xmlns:p14="http://schemas.microsoft.com/office/powerpoint/2010/main" val="3290952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4542B-D92B-3E1D-7A29-B125F1737D7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17A52C7-EEA4-E66C-03C1-4292EE87C572}"/>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DD8B145D-D576-6DCB-812B-19CC2A5C7F91}"/>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A6E1207-D160-CE4D-E00E-F497F47476FF}"/>
              </a:ext>
            </a:extLst>
          </p:cNvPr>
          <p:cNvSpPr>
            <a:spLocks noGrp="1"/>
          </p:cNvSpPr>
          <p:nvPr>
            <p:ph type="sldNum" sz="quarter" idx="5"/>
          </p:nvPr>
        </p:nvSpPr>
        <p:spPr/>
        <p:txBody>
          <a:bodyPr/>
          <a:lstStyle/>
          <a:p>
            <a:fld id="{8F752EB2-A2AD-4719-A24E-8D74E69BF32E}" type="slidenum">
              <a:rPr lang="zh-CN" altLang="en-US" smtClean="0"/>
              <a:t>24</a:t>
            </a:fld>
            <a:endParaRPr lang="zh-CN" altLang="en-US"/>
          </a:p>
        </p:txBody>
      </p:sp>
    </p:spTree>
    <p:extLst>
      <p:ext uri="{BB962C8B-B14F-4D97-AF65-F5344CB8AC3E}">
        <p14:creationId xmlns:p14="http://schemas.microsoft.com/office/powerpoint/2010/main" val="3899010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D48D7-B50E-8A1F-13B1-986A8BFA3CB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ED56BB2-00D6-A42C-D7D7-BB1BFC1F5C3D}"/>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5ABC8ADD-61F7-2183-148D-B0581009983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379FA30-4DEB-3BBE-5F53-F3912420D15E}"/>
              </a:ext>
            </a:extLst>
          </p:cNvPr>
          <p:cNvSpPr>
            <a:spLocks noGrp="1"/>
          </p:cNvSpPr>
          <p:nvPr>
            <p:ph type="sldNum" sz="quarter" idx="5"/>
          </p:nvPr>
        </p:nvSpPr>
        <p:spPr/>
        <p:txBody>
          <a:bodyPr/>
          <a:lstStyle/>
          <a:p>
            <a:fld id="{8F752EB2-A2AD-4719-A24E-8D74E69BF32E}" type="slidenum">
              <a:rPr lang="zh-CN" altLang="en-US" smtClean="0"/>
              <a:t>25</a:t>
            </a:fld>
            <a:endParaRPr lang="zh-CN" altLang="en-US"/>
          </a:p>
        </p:txBody>
      </p:sp>
    </p:spTree>
    <p:extLst>
      <p:ext uri="{BB962C8B-B14F-4D97-AF65-F5344CB8AC3E}">
        <p14:creationId xmlns:p14="http://schemas.microsoft.com/office/powerpoint/2010/main" val="9004643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235AE-58DA-2B19-17C9-402210FE057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93FB59F-DB63-0931-04EC-71A12DC3B557}"/>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3D50F4E0-F5A3-F6A9-C169-1401F68BA41A}"/>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BE49E59-E95A-E3DA-E380-1AE907C5615F}"/>
              </a:ext>
            </a:extLst>
          </p:cNvPr>
          <p:cNvSpPr>
            <a:spLocks noGrp="1"/>
          </p:cNvSpPr>
          <p:nvPr>
            <p:ph type="sldNum" sz="quarter" idx="5"/>
          </p:nvPr>
        </p:nvSpPr>
        <p:spPr/>
        <p:txBody>
          <a:bodyPr/>
          <a:lstStyle/>
          <a:p>
            <a:fld id="{8F752EB2-A2AD-4719-A24E-8D74E69BF32E}" type="slidenum">
              <a:rPr lang="zh-CN" altLang="en-US" smtClean="0"/>
              <a:t>26</a:t>
            </a:fld>
            <a:endParaRPr lang="zh-CN" altLang="en-US"/>
          </a:p>
        </p:txBody>
      </p:sp>
    </p:spTree>
    <p:extLst>
      <p:ext uri="{BB962C8B-B14F-4D97-AF65-F5344CB8AC3E}">
        <p14:creationId xmlns:p14="http://schemas.microsoft.com/office/powerpoint/2010/main" val="13447852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7E9A2-879D-CCC6-F580-A26A2F7B60C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F714336-5352-5693-635F-730427536B98}"/>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EBF9FF96-72E5-F3C5-046C-BD54BB1BD0E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978CC2C-415A-D263-FA34-C0E8E0988506}"/>
              </a:ext>
            </a:extLst>
          </p:cNvPr>
          <p:cNvSpPr>
            <a:spLocks noGrp="1"/>
          </p:cNvSpPr>
          <p:nvPr>
            <p:ph type="sldNum" sz="quarter" idx="5"/>
          </p:nvPr>
        </p:nvSpPr>
        <p:spPr/>
        <p:txBody>
          <a:bodyPr/>
          <a:lstStyle/>
          <a:p>
            <a:fld id="{8F752EB2-A2AD-4719-A24E-8D74E69BF32E}" type="slidenum">
              <a:rPr lang="zh-CN" altLang="en-US" smtClean="0"/>
              <a:t>27</a:t>
            </a:fld>
            <a:endParaRPr lang="zh-CN" altLang="en-US"/>
          </a:p>
        </p:txBody>
      </p:sp>
    </p:spTree>
    <p:extLst>
      <p:ext uri="{BB962C8B-B14F-4D97-AF65-F5344CB8AC3E}">
        <p14:creationId xmlns:p14="http://schemas.microsoft.com/office/powerpoint/2010/main" val="3775549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0C7D2-7AB6-498E-42D3-B95AD97BCCF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8C58288-A369-444B-BEAF-E1E620093D6C}"/>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2C75380F-4B09-CAFC-6066-DA4AF33BD8B1}"/>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967ED231-64DC-708A-693C-F731A5C0DFFC}"/>
              </a:ext>
            </a:extLst>
          </p:cNvPr>
          <p:cNvSpPr>
            <a:spLocks noGrp="1"/>
          </p:cNvSpPr>
          <p:nvPr>
            <p:ph type="sldNum" sz="quarter" idx="5"/>
          </p:nvPr>
        </p:nvSpPr>
        <p:spPr/>
        <p:txBody>
          <a:bodyPr/>
          <a:lstStyle/>
          <a:p>
            <a:fld id="{8F752EB2-A2AD-4719-A24E-8D74E69BF32E}" type="slidenum">
              <a:rPr lang="zh-CN" altLang="en-US" smtClean="0"/>
              <a:t>28</a:t>
            </a:fld>
            <a:endParaRPr lang="zh-CN" altLang="en-US"/>
          </a:p>
        </p:txBody>
      </p:sp>
    </p:spTree>
    <p:extLst>
      <p:ext uri="{BB962C8B-B14F-4D97-AF65-F5344CB8AC3E}">
        <p14:creationId xmlns:p14="http://schemas.microsoft.com/office/powerpoint/2010/main" val="3052578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7FC17-BAF0-9048-B8CC-B1D721A9BC6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A313D79-145B-E47B-69DF-7DE94B25A465}"/>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A5652A1E-D338-891A-CE68-038D0797250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29C21D0-7DF1-DEC4-C6D2-9B6E8DCFCE87}"/>
              </a:ext>
            </a:extLst>
          </p:cNvPr>
          <p:cNvSpPr>
            <a:spLocks noGrp="1"/>
          </p:cNvSpPr>
          <p:nvPr>
            <p:ph type="sldNum" sz="quarter" idx="5"/>
          </p:nvPr>
        </p:nvSpPr>
        <p:spPr/>
        <p:txBody>
          <a:bodyPr/>
          <a:lstStyle/>
          <a:p>
            <a:fld id="{8F752EB2-A2AD-4719-A24E-8D74E69BF32E}" type="slidenum">
              <a:rPr lang="zh-CN" altLang="en-US" smtClean="0"/>
              <a:t>29</a:t>
            </a:fld>
            <a:endParaRPr lang="zh-CN" altLang="en-US"/>
          </a:p>
        </p:txBody>
      </p:sp>
    </p:spTree>
    <p:extLst>
      <p:ext uri="{BB962C8B-B14F-4D97-AF65-F5344CB8AC3E}">
        <p14:creationId xmlns:p14="http://schemas.microsoft.com/office/powerpoint/2010/main" val="1628443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35A61-F9C1-A02A-D066-9C8F7EF843C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3F39CE5-7B93-F616-DDFA-AC9D249A69B2}"/>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2713EF6A-2FBB-3A44-6CB9-6EC3523E6AD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BB1AB24C-0DE6-BB75-5BA9-7132EB8E435D}"/>
              </a:ext>
            </a:extLst>
          </p:cNvPr>
          <p:cNvSpPr>
            <a:spLocks noGrp="1"/>
          </p:cNvSpPr>
          <p:nvPr>
            <p:ph type="sldNum" sz="quarter" idx="5"/>
          </p:nvPr>
        </p:nvSpPr>
        <p:spPr/>
        <p:txBody>
          <a:bodyPr/>
          <a:lstStyle/>
          <a:p>
            <a:fld id="{8F752EB2-A2AD-4719-A24E-8D74E69BF32E}" type="slidenum">
              <a:rPr lang="zh-CN" altLang="en-US" smtClean="0"/>
              <a:t>3</a:t>
            </a:fld>
            <a:endParaRPr lang="zh-CN" altLang="en-US"/>
          </a:p>
        </p:txBody>
      </p:sp>
    </p:spTree>
    <p:extLst>
      <p:ext uri="{BB962C8B-B14F-4D97-AF65-F5344CB8AC3E}">
        <p14:creationId xmlns:p14="http://schemas.microsoft.com/office/powerpoint/2010/main" val="9975930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1B23-531E-595D-0A55-1F09967105A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6EE64A0-87FC-C6C9-0D76-EE2D0AC8C52E}"/>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1B1F645A-124D-8EE6-5915-A72B3C7890A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9419F1A7-0E2D-CED0-452A-668F754F44EA}"/>
              </a:ext>
            </a:extLst>
          </p:cNvPr>
          <p:cNvSpPr>
            <a:spLocks noGrp="1"/>
          </p:cNvSpPr>
          <p:nvPr>
            <p:ph type="sldNum" sz="quarter" idx="5"/>
          </p:nvPr>
        </p:nvSpPr>
        <p:spPr/>
        <p:txBody>
          <a:bodyPr/>
          <a:lstStyle/>
          <a:p>
            <a:fld id="{8F752EB2-A2AD-4719-A24E-8D74E69BF32E}" type="slidenum">
              <a:rPr lang="zh-CN" altLang="en-US" smtClean="0"/>
              <a:t>30</a:t>
            </a:fld>
            <a:endParaRPr lang="zh-CN" altLang="en-US"/>
          </a:p>
        </p:txBody>
      </p:sp>
    </p:spTree>
    <p:extLst>
      <p:ext uri="{BB962C8B-B14F-4D97-AF65-F5344CB8AC3E}">
        <p14:creationId xmlns:p14="http://schemas.microsoft.com/office/powerpoint/2010/main" val="3472888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444C9-47FD-3826-1FE9-924B30ECCBE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0863AA6-4BCB-8B0A-1947-B8A249175988}"/>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927937D4-BA5A-108B-A60A-AD4B6D32891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298AA110-D664-E572-D524-00D444ECD31E}"/>
              </a:ext>
            </a:extLst>
          </p:cNvPr>
          <p:cNvSpPr>
            <a:spLocks noGrp="1"/>
          </p:cNvSpPr>
          <p:nvPr>
            <p:ph type="sldNum" sz="quarter" idx="5"/>
          </p:nvPr>
        </p:nvSpPr>
        <p:spPr/>
        <p:txBody>
          <a:bodyPr/>
          <a:lstStyle/>
          <a:p>
            <a:fld id="{8F752EB2-A2AD-4719-A24E-8D74E69BF32E}" type="slidenum">
              <a:rPr lang="zh-CN" altLang="en-US" smtClean="0"/>
              <a:t>31</a:t>
            </a:fld>
            <a:endParaRPr lang="zh-CN" altLang="en-US"/>
          </a:p>
        </p:txBody>
      </p:sp>
    </p:spTree>
    <p:extLst>
      <p:ext uri="{BB962C8B-B14F-4D97-AF65-F5344CB8AC3E}">
        <p14:creationId xmlns:p14="http://schemas.microsoft.com/office/powerpoint/2010/main" val="18294774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C3D0C-6CE5-9AEB-F8DB-A120474E13D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1529595-1079-DC03-5E8D-FBD340354764}"/>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D5EE7379-5E2D-EDA2-A241-D09ABBC6514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E21D591-B8AD-B840-1692-95AE9CE598EB}"/>
              </a:ext>
            </a:extLst>
          </p:cNvPr>
          <p:cNvSpPr>
            <a:spLocks noGrp="1"/>
          </p:cNvSpPr>
          <p:nvPr>
            <p:ph type="sldNum" sz="quarter" idx="5"/>
          </p:nvPr>
        </p:nvSpPr>
        <p:spPr/>
        <p:txBody>
          <a:bodyPr/>
          <a:lstStyle/>
          <a:p>
            <a:fld id="{8F752EB2-A2AD-4719-A24E-8D74E69BF32E}" type="slidenum">
              <a:rPr lang="zh-CN" altLang="en-US" smtClean="0"/>
              <a:t>32</a:t>
            </a:fld>
            <a:endParaRPr lang="zh-CN" altLang="en-US"/>
          </a:p>
        </p:txBody>
      </p:sp>
    </p:spTree>
    <p:extLst>
      <p:ext uri="{BB962C8B-B14F-4D97-AF65-F5344CB8AC3E}">
        <p14:creationId xmlns:p14="http://schemas.microsoft.com/office/powerpoint/2010/main" val="293464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57FB4-A88C-C92C-CD6C-8E35F92B105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22E7484-A83E-4693-40FB-A4A870F2B98A}"/>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181464DF-BE9D-A2E8-37CE-0599979D9AF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09E1F445-A485-3B54-0E78-D0F719472C13}"/>
              </a:ext>
            </a:extLst>
          </p:cNvPr>
          <p:cNvSpPr>
            <a:spLocks noGrp="1"/>
          </p:cNvSpPr>
          <p:nvPr>
            <p:ph type="sldNum" sz="quarter" idx="5"/>
          </p:nvPr>
        </p:nvSpPr>
        <p:spPr/>
        <p:txBody>
          <a:bodyPr/>
          <a:lstStyle/>
          <a:p>
            <a:fld id="{8F752EB2-A2AD-4719-A24E-8D74E69BF32E}" type="slidenum">
              <a:rPr lang="zh-CN" altLang="en-US" smtClean="0"/>
              <a:t>33</a:t>
            </a:fld>
            <a:endParaRPr lang="zh-CN" altLang="en-US"/>
          </a:p>
        </p:txBody>
      </p:sp>
    </p:spTree>
    <p:extLst>
      <p:ext uri="{BB962C8B-B14F-4D97-AF65-F5344CB8AC3E}">
        <p14:creationId xmlns:p14="http://schemas.microsoft.com/office/powerpoint/2010/main" val="1517515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FEC41-1D62-84A5-04DC-FC6A0EECA2B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BDE81B8-1189-8912-5410-18EDFEA4B475}"/>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6C840B07-40F0-E258-95B9-3E6DD72ECEF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562DF717-F22C-DB28-F7C0-4F4FFE1635CE}"/>
              </a:ext>
            </a:extLst>
          </p:cNvPr>
          <p:cNvSpPr>
            <a:spLocks noGrp="1"/>
          </p:cNvSpPr>
          <p:nvPr>
            <p:ph type="sldNum" sz="quarter" idx="5"/>
          </p:nvPr>
        </p:nvSpPr>
        <p:spPr/>
        <p:txBody>
          <a:bodyPr/>
          <a:lstStyle/>
          <a:p>
            <a:fld id="{8F752EB2-A2AD-4719-A24E-8D74E69BF32E}" type="slidenum">
              <a:rPr lang="zh-CN" altLang="en-US" smtClean="0"/>
              <a:t>34</a:t>
            </a:fld>
            <a:endParaRPr lang="zh-CN" altLang="en-US"/>
          </a:p>
        </p:txBody>
      </p:sp>
    </p:spTree>
    <p:extLst>
      <p:ext uri="{BB962C8B-B14F-4D97-AF65-F5344CB8AC3E}">
        <p14:creationId xmlns:p14="http://schemas.microsoft.com/office/powerpoint/2010/main" val="17830169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C5955-C3C5-918A-0B0B-E71D5AB180E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34FD058-AC28-5A0C-6AD4-B684FEED96D0}"/>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4D34794D-7DC0-2C83-364B-40506891917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DF40F4EE-DB8F-06C1-0BE0-EFE63E46A984}"/>
              </a:ext>
            </a:extLst>
          </p:cNvPr>
          <p:cNvSpPr>
            <a:spLocks noGrp="1"/>
          </p:cNvSpPr>
          <p:nvPr>
            <p:ph type="sldNum" sz="quarter" idx="5"/>
          </p:nvPr>
        </p:nvSpPr>
        <p:spPr/>
        <p:txBody>
          <a:bodyPr/>
          <a:lstStyle/>
          <a:p>
            <a:fld id="{8F752EB2-A2AD-4719-A24E-8D74E69BF32E}" type="slidenum">
              <a:rPr lang="zh-CN" altLang="en-US" smtClean="0"/>
              <a:t>35</a:t>
            </a:fld>
            <a:endParaRPr lang="zh-CN" altLang="en-US"/>
          </a:p>
        </p:txBody>
      </p:sp>
    </p:spTree>
    <p:extLst>
      <p:ext uri="{BB962C8B-B14F-4D97-AF65-F5344CB8AC3E}">
        <p14:creationId xmlns:p14="http://schemas.microsoft.com/office/powerpoint/2010/main" val="1015367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4EB7D-9000-D005-2554-81B6E31354F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0FE9601-7244-2503-CAE2-6FECC9AEEDD7}"/>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2712566F-55DB-CFE4-7576-17CC9ACA163E}"/>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9DF6E73-E639-98AD-F9DE-871378F2D265}"/>
              </a:ext>
            </a:extLst>
          </p:cNvPr>
          <p:cNvSpPr>
            <a:spLocks noGrp="1"/>
          </p:cNvSpPr>
          <p:nvPr>
            <p:ph type="sldNum" sz="quarter" idx="5"/>
          </p:nvPr>
        </p:nvSpPr>
        <p:spPr/>
        <p:txBody>
          <a:bodyPr/>
          <a:lstStyle/>
          <a:p>
            <a:fld id="{8F752EB2-A2AD-4719-A24E-8D74E69BF32E}" type="slidenum">
              <a:rPr lang="zh-CN" altLang="en-US" smtClean="0"/>
              <a:t>4</a:t>
            </a:fld>
            <a:endParaRPr lang="zh-CN" altLang="en-US"/>
          </a:p>
        </p:txBody>
      </p:sp>
    </p:spTree>
    <p:extLst>
      <p:ext uri="{BB962C8B-B14F-4D97-AF65-F5344CB8AC3E}">
        <p14:creationId xmlns:p14="http://schemas.microsoft.com/office/powerpoint/2010/main" val="858092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0C5FA-0140-06DC-3979-350A59FF61D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1496918-38C1-D29D-28AC-27DF6932976F}"/>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B21FEE9E-C2DF-0BF0-DF86-995F296E899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149C3385-2F76-6CAE-66F6-90CC73E80DB1}"/>
              </a:ext>
            </a:extLst>
          </p:cNvPr>
          <p:cNvSpPr>
            <a:spLocks noGrp="1"/>
          </p:cNvSpPr>
          <p:nvPr>
            <p:ph type="sldNum" sz="quarter" idx="5"/>
          </p:nvPr>
        </p:nvSpPr>
        <p:spPr/>
        <p:txBody>
          <a:bodyPr/>
          <a:lstStyle/>
          <a:p>
            <a:fld id="{8F752EB2-A2AD-4719-A24E-8D74E69BF32E}" type="slidenum">
              <a:rPr lang="zh-CN" altLang="en-US" smtClean="0"/>
              <a:t>5</a:t>
            </a:fld>
            <a:endParaRPr lang="zh-CN" altLang="en-US"/>
          </a:p>
        </p:txBody>
      </p:sp>
    </p:spTree>
    <p:extLst>
      <p:ext uri="{BB962C8B-B14F-4D97-AF65-F5344CB8AC3E}">
        <p14:creationId xmlns:p14="http://schemas.microsoft.com/office/powerpoint/2010/main" val="176709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D3A50-7C56-BA5C-6C2F-84C0F62B7E9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8631086-75DD-C626-6AC4-92EA9D59A5C0}"/>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8AEC7C98-5D39-DC9D-7AD2-B1CD6D52028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0F384147-5AE1-FCC7-4408-E323C6C1846C}"/>
              </a:ext>
            </a:extLst>
          </p:cNvPr>
          <p:cNvSpPr>
            <a:spLocks noGrp="1"/>
          </p:cNvSpPr>
          <p:nvPr>
            <p:ph type="sldNum" sz="quarter" idx="5"/>
          </p:nvPr>
        </p:nvSpPr>
        <p:spPr/>
        <p:txBody>
          <a:bodyPr/>
          <a:lstStyle/>
          <a:p>
            <a:fld id="{8F752EB2-A2AD-4719-A24E-8D74E69BF32E}" type="slidenum">
              <a:rPr lang="zh-CN" altLang="en-US" smtClean="0"/>
              <a:t>6</a:t>
            </a:fld>
            <a:endParaRPr lang="zh-CN" altLang="en-US"/>
          </a:p>
        </p:txBody>
      </p:sp>
    </p:spTree>
    <p:extLst>
      <p:ext uri="{BB962C8B-B14F-4D97-AF65-F5344CB8AC3E}">
        <p14:creationId xmlns:p14="http://schemas.microsoft.com/office/powerpoint/2010/main" val="3209399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06121-AD50-F970-F62C-80A4E510F7E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AC66D62-0B35-7ACD-BF57-0D4821858B9D}"/>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D74CCFC5-71FE-8251-F17C-D5F21F04CA11}"/>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9C2FAB6B-9EAC-38D9-7D06-9AA9A91CEB2F}"/>
              </a:ext>
            </a:extLst>
          </p:cNvPr>
          <p:cNvSpPr>
            <a:spLocks noGrp="1"/>
          </p:cNvSpPr>
          <p:nvPr>
            <p:ph type="sldNum" sz="quarter" idx="5"/>
          </p:nvPr>
        </p:nvSpPr>
        <p:spPr/>
        <p:txBody>
          <a:bodyPr/>
          <a:lstStyle/>
          <a:p>
            <a:fld id="{8F752EB2-A2AD-4719-A24E-8D74E69BF32E}" type="slidenum">
              <a:rPr lang="zh-CN" altLang="en-US" smtClean="0"/>
              <a:t>7</a:t>
            </a:fld>
            <a:endParaRPr lang="zh-CN" altLang="en-US"/>
          </a:p>
        </p:txBody>
      </p:sp>
    </p:spTree>
    <p:extLst>
      <p:ext uri="{BB962C8B-B14F-4D97-AF65-F5344CB8AC3E}">
        <p14:creationId xmlns:p14="http://schemas.microsoft.com/office/powerpoint/2010/main" val="2141737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7B353-0277-B0EF-E10A-1A803E5C172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203DB8B-3782-02FB-8C3F-E117626CD83F}"/>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A93149FB-3DEE-4C8D-E310-7CB1890C7E4C}"/>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6D692107-9ACA-B544-AC5C-690ABF4B058D}"/>
              </a:ext>
            </a:extLst>
          </p:cNvPr>
          <p:cNvSpPr>
            <a:spLocks noGrp="1"/>
          </p:cNvSpPr>
          <p:nvPr>
            <p:ph type="sldNum" sz="quarter" idx="5"/>
          </p:nvPr>
        </p:nvSpPr>
        <p:spPr/>
        <p:txBody>
          <a:bodyPr/>
          <a:lstStyle/>
          <a:p>
            <a:fld id="{8F752EB2-A2AD-4719-A24E-8D74E69BF32E}" type="slidenum">
              <a:rPr lang="zh-CN" altLang="en-US" smtClean="0"/>
              <a:t>8</a:t>
            </a:fld>
            <a:endParaRPr lang="zh-CN" altLang="en-US"/>
          </a:p>
        </p:txBody>
      </p:sp>
    </p:spTree>
    <p:extLst>
      <p:ext uri="{BB962C8B-B14F-4D97-AF65-F5344CB8AC3E}">
        <p14:creationId xmlns:p14="http://schemas.microsoft.com/office/powerpoint/2010/main" val="2617268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16248-85F2-FAD0-7B3E-FB5EAEBA5C9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85A6E34-11B3-1293-D055-7B88154AE386}"/>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7F47794E-1102-0431-773D-E625119E4D0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7E88C61A-BFFF-91F2-76C1-FF07EA61234B}"/>
              </a:ext>
            </a:extLst>
          </p:cNvPr>
          <p:cNvSpPr>
            <a:spLocks noGrp="1"/>
          </p:cNvSpPr>
          <p:nvPr>
            <p:ph type="sldNum" sz="quarter" idx="5"/>
          </p:nvPr>
        </p:nvSpPr>
        <p:spPr/>
        <p:txBody>
          <a:bodyPr/>
          <a:lstStyle/>
          <a:p>
            <a:fld id="{8F752EB2-A2AD-4719-A24E-8D74E69BF32E}" type="slidenum">
              <a:rPr lang="zh-CN" altLang="en-US" smtClean="0"/>
              <a:t>9</a:t>
            </a:fld>
            <a:endParaRPr lang="zh-CN" altLang="en-US"/>
          </a:p>
        </p:txBody>
      </p:sp>
    </p:spTree>
    <p:extLst>
      <p:ext uri="{BB962C8B-B14F-4D97-AF65-F5344CB8AC3E}">
        <p14:creationId xmlns:p14="http://schemas.microsoft.com/office/powerpoint/2010/main" val="65115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7DFC15E-20B3-4F96-8544-E5B3C330B16D}" type="datetime1">
              <a:rPr lang="zh-CN" altLang="en-US" smtClean="0"/>
              <a:t>2026/7/16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376401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7A94F30-7DF2-4E95-893E-3DB115302B67}" type="datetime1">
              <a:rPr lang="zh-CN" altLang="en-US" smtClean="0"/>
              <a:t>2026/7/16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1104110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B71C751F-3D06-4F57-84A8-20DA743E7493}" type="datetime1">
              <a:rPr lang="zh-CN" altLang="en-US" smtClean="0"/>
              <a:t>2026/7/16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2232523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9101818-5C1C-47C3-A9C6-FAF37483B245}" type="datetime1">
              <a:rPr lang="zh-CN" altLang="en-US" smtClean="0"/>
              <a:t>2026/7/16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111193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4C50351-A2C6-49F7-8A11-86F475077ED3}" type="datetime1">
              <a:rPr lang="zh-CN" altLang="en-US" smtClean="0"/>
              <a:t>2026/7/16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3952714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163033D-A379-4A44-AF7E-D4963EE178F6}" type="datetime1">
              <a:rPr lang="zh-CN" altLang="en-US" smtClean="0"/>
              <a:t>2026/7/16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523799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B1CE9D60-FE97-45A3-A4A5-8E9CF303D3B3}" type="datetime1">
              <a:rPr lang="zh-CN" altLang="en-US" smtClean="0"/>
              <a:t>2026/7/16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3406954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F5738C6-82AF-4721-8070-10C78B3278CF}" type="datetime1">
              <a:rPr lang="zh-CN" altLang="en-US" smtClean="0"/>
              <a:t>2026/7/16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4090496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41310B-BFF7-4EEA-9B99-AA9730619CD4}" type="datetime1">
              <a:rPr lang="zh-CN" altLang="en-US" smtClean="0"/>
              <a:t>2026/7/16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DAF6019-372C-4F62-AF61-95628F3E2BE5}" type="slidenum">
              <a:rPr lang="zh-CN" altLang="en-US" smtClean="0"/>
              <a:pPr/>
              <a:t>‹#›</a:t>
            </a:fld>
            <a:endParaRPr lang="zh-CN" altLang="en-US" dirty="0"/>
          </a:p>
        </p:txBody>
      </p:sp>
    </p:spTree>
    <p:extLst>
      <p:ext uri="{BB962C8B-B14F-4D97-AF65-F5344CB8AC3E}">
        <p14:creationId xmlns:p14="http://schemas.microsoft.com/office/powerpoint/2010/main" val="3180399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B889FBC-9E22-4774-86BA-5244FA451105}" type="datetime1">
              <a:rPr lang="zh-CN" altLang="en-US" smtClean="0"/>
              <a:t>2026/7/16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193327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D698DC3B-C4FC-4302-82E4-596C0C1273CE}" type="datetime1">
              <a:rPr lang="zh-CN" altLang="en-US" smtClean="0"/>
              <a:t>2026/7/16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713035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A37D3A-4F7D-4B13-87D4-FF2DCE61FC1D}" type="datetime1">
              <a:rPr lang="zh-CN" altLang="en-US" smtClean="0"/>
              <a:t>2026/7/16</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F6019-372C-4F62-AF61-95628F3E2BE5}" type="slidenum">
              <a:rPr lang="zh-CN" altLang="en-US" smtClean="0"/>
              <a:t>‹#›</a:t>
            </a:fld>
            <a:endParaRPr lang="zh-CN" altLang="en-US"/>
          </a:p>
        </p:txBody>
      </p:sp>
    </p:spTree>
    <p:extLst>
      <p:ext uri="{BB962C8B-B14F-4D97-AF65-F5344CB8AC3E}">
        <p14:creationId xmlns:p14="http://schemas.microsoft.com/office/powerpoint/2010/main" val="29748632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image" Target="../media/image24.png"/><Relationship Id="rId4" Type="http://schemas.openxmlformats.org/officeDocument/2006/relationships/diagramLayout" Target="../diagrams/layout8.xml"/><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15.xml"/><Relationship Id="rId7" Type="http://schemas.openxmlformats.org/officeDocument/2006/relationships/diagramColors" Target="../diagrams/colors12.xml"/><Relationship Id="rId12"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diagramQuickStyle" Target="../diagrams/quickStyle12.xml"/><Relationship Id="rId11" Type="http://schemas.openxmlformats.org/officeDocument/2006/relationships/image" Target="../media/image32.png"/><Relationship Id="rId5" Type="http://schemas.openxmlformats.org/officeDocument/2006/relationships/diagramLayout" Target="../diagrams/layout12.xml"/><Relationship Id="rId10" Type="http://schemas.openxmlformats.org/officeDocument/2006/relationships/image" Target="../media/image31.png"/><Relationship Id="rId4" Type="http://schemas.openxmlformats.org/officeDocument/2006/relationships/diagramData" Target="../diagrams/data12.xml"/><Relationship Id="rId9"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diagramLayout" Target="../diagrams/layout13.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diagramData" Target="../diagrams/data13.xml"/><Relationship Id="rId17" Type="http://schemas.openxmlformats.org/officeDocument/2006/relationships/image" Target="../media/image34.png"/><Relationship Id="rId2" Type="http://schemas.openxmlformats.org/officeDocument/2006/relationships/tags" Target="../tags/tag3.xml"/><Relationship Id="rId16" Type="http://schemas.microsoft.com/office/2007/relationships/diagramDrawing" Target="../diagrams/drawing1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notesSlide" Target="../notesSlides/notesSlide17.xml"/><Relationship Id="rId5" Type="http://schemas.openxmlformats.org/officeDocument/2006/relationships/tags" Target="../tags/tag6.xml"/><Relationship Id="rId15" Type="http://schemas.openxmlformats.org/officeDocument/2006/relationships/diagramColors" Target="../diagrams/colors13.xml"/><Relationship Id="rId10" Type="http://schemas.openxmlformats.org/officeDocument/2006/relationships/slideLayout" Target="../slideLayouts/slideLayout7.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 Id="rId9" Type="http://schemas.openxmlformats.org/officeDocument/2006/relationships/image" Target="../media/image36.ti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39.png"/><Relationship Id="rId7" Type="http://schemas.openxmlformats.org/officeDocument/2006/relationships/diagramColors" Target="../diagrams/colors16.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10" Type="http://schemas.openxmlformats.org/officeDocument/2006/relationships/image" Target="../media/image42.png"/><Relationship Id="rId4" Type="http://schemas.openxmlformats.org/officeDocument/2006/relationships/diagramLayout" Target="../diagrams/layout19.xml"/><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45.tif"/></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jpeg"/><Relationship Id="rId4" Type="http://schemas.openxmlformats.org/officeDocument/2006/relationships/diagramLayout" Target="../diagrams/layout1.xml"/><Relationship Id="rId9"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2.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0.emf"/></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9.pn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17.png"/><Relationship Id="rId5" Type="http://schemas.openxmlformats.org/officeDocument/2006/relationships/diagramQuickStyle" Target="../diagrams/quickStyle7.xml"/><Relationship Id="rId15" Type="http://schemas.openxmlformats.org/officeDocument/2006/relationships/image" Target="../media/image21.png"/><Relationship Id="rId10" Type="http://schemas.openxmlformats.org/officeDocument/2006/relationships/image" Target="../media/image9.emf"/><Relationship Id="rId4" Type="http://schemas.openxmlformats.org/officeDocument/2006/relationships/diagramLayout" Target="../diagrams/layout7.xml"/><Relationship Id="rId9" Type="http://schemas.openxmlformats.org/officeDocument/2006/relationships/image" Target="../media/image16.pn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A2B17F6E-2717-4141-8A42-2ED498F26A7F}"/>
              </a:ext>
            </a:extLst>
          </p:cNvPr>
          <p:cNvSpPr txBox="1"/>
          <p:nvPr/>
        </p:nvSpPr>
        <p:spPr>
          <a:xfrm>
            <a:off x="163901" y="121610"/>
            <a:ext cx="9609205" cy="825419"/>
          </a:xfrm>
          <a:prstGeom prst="rect">
            <a:avLst/>
          </a:prstGeom>
          <a:noFill/>
        </p:spPr>
        <p:txBody>
          <a:bodyPr wrap="square" rtlCol="0">
            <a:spAutoFit/>
          </a:bodyPr>
          <a:lstStyle/>
          <a:p>
            <a:pPr algn="r">
              <a:lnSpc>
                <a:spcPct val="150000"/>
              </a:lnSpc>
            </a:pPr>
            <a:r>
              <a:rPr lang="zh-CN" altLang="en-US" sz="3600" dirty="0">
                <a:latin typeface="Times New Roman" panose="02020603050405020304" pitchFamily="18" charset="0"/>
                <a:ea typeface="微软雅黑" panose="020B0503020204020204" pitchFamily="34" charset="-122"/>
                <a:cs typeface="Times New Roman" panose="02020603050405020304" pitchFamily="18" charset="0"/>
              </a:rPr>
              <a:t>第十届</a:t>
            </a:r>
            <a:r>
              <a:rPr lang="en-US" altLang="zh-CN" sz="3600" dirty="0">
                <a:latin typeface="Times New Roman" panose="02020603050405020304" pitchFamily="18" charset="0"/>
                <a:ea typeface="微软雅黑" panose="020B0503020204020204" pitchFamily="34" charset="-122"/>
                <a:cs typeface="Times New Roman" panose="02020603050405020304" pitchFamily="18" charset="0"/>
              </a:rPr>
              <a:t>CSNS</a:t>
            </a:r>
            <a:r>
              <a:rPr lang="zh-CN" altLang="en-US" sz="3600" dirty="0">
                <a:latin typeface="Times New Roman" panose="02020603050405020304" pitchFamily="18" charset="0"/>
                <a:ea typeface="微软雅黑" panose="020B0503020204020204" pitchFamily="34" charset="-122"/>
                <a:cs typeface="Times New Roman" panose="02020603050405020304" pitchFamily="18" charset="0"/>
              </a:rPr>
              <a:t>反角白光中子实验装置用户研讨会</a:t>
            </a:r>
          </a:p>
        </p:txBody>
      </p:sp>
      <p:pic>
        <p:nvPicPr>
          <p:cNvPr id="3" name="Picture 2" descr="新LOGO">
            <a:extLst>
              <a:ext uri="{FF2B5EF4-FFF2-40B4-BE49-F238E27FC236}">
                <a16:creationId xmlns:a16="http://schemas.microsoft.com/office/drawing/2014/main" id="{66BD76F7-1465-405B-BE3B-B764675AD0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3106" y="71779"/>
            <a:ext cx="1111168" cy="103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a:extLst>
              <a:ext uri="{FF2B5EF4-FFF2-40B4-BE49-F238E27FC236}">
                <a16:creationId xmlns:a16="http://schemas.microsoft.com/office/drawing/2014/main" id="{FC318CDA-2F5B-43FE-AD0C-115A173B1F7A}"/>
              </a:ext>
            </a:extLst>
          </p:cNvPr>
          <p:cNvSpPr/>
          <p:nvPr/>
        </p:nvSpPr>
        <p:spPr>
          <a:xfrm>
            <a:off x="5185292" y="6336279"/>
            <a:ext cx="1911721" cy="461665"/>
          </a:xfrm>
          <a:prstGeom prst="rect">
            <a:avLst/>
          </a:prstGeom>
        </p:spPr>
        <p:txBody>
          <a:bodyPr wrap="square">
            <a:spAutoFit/>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2026.07.16</a:t>
            </a:r>
          </a:p>
        </p:txBody>
      </p:sp>
      <p:sp>
        <p:nvSpPr>
          <p:cNvPr id="9" name="文本框 8">
            <a:extLst>
              <a:ext uri="{FF2B5EF4-FFF2-40B4-BE49-F238E27FC236}">
                <a16:creationId xmlns:a16="http://schemas.microsoft.com/office/drawing/2014/main" id="{99B121FF-20B3-4552-812E-E4D8FEFA2553}"/>
              </a:ext>
            </a:extLst>
          </p:cNvPr>
          <p:cNvSpPr txBox="1"/>
          <p:nvPr/>
        </p:nvSpPr>
        <p:spPr>
          <a:xfrm>
            <a:off x="257561" y="1795170"/>
            <a:ext cx="11767183" cy="768031"/>
          </a:xfrm>
          <a:prstGeom prst="rect">
            <a:avLst/>
          </a:prstGeom>
          <a:noFill/>
        </p:spPr>
        <p:txBody>
          <a:bodyPr wrap="square">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zh-CN" altLang="en-US" sz="4000" b="1" i="0" u="none" strike="noStrike" kern="1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基于多用途时间投影室</a:t>
            </a:r>
            <a:r>
              <a:rPr kumimoji="0" lang="en-US" altLang="zh-CN" sz="4000" b="1" i="0" u="none" strike="noStrike" kern="1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(MTPC)</a:t>
            </a:r>
            <a:r>
              <a:rPr kumimoji="0" lang="zh-CN" altLang="en-US" sz="4000" b="1" i="0" u="none" strike="noStrike" kern="1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的三分裂变实验探索</a:t>
            </a:r>
            <a:endParaRPr kumimoji="0" lang="zh-CN" altLang="zh-CN" sz="4000" b="1" i="0" u="none" strike="noStrike" kern="1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a:extLst>
              <a:ext uri="{FF2B5EF4-FFF2-40B4-BE49-F238E27FC236}">
                <a16:creationId xmlns:a16="http://schemas.microsoft.com/office/drawing/2014/main" id="{8FE398FB-9B8E-46F0-A000-CD9AE9FE4564}"/>
              </a:ext>
            </a:extLst>
          </p:cNvPr>
          <p:cNvCxnSpPr>
            <a:cxnSpLocks/>
          </p:cNvCxnSpPr>
          <p:nvPr/>
        </p:nvCxnSpPr>
        <p:spPr>
          <a:xfrm>
            <a:off x="0" y="1073921"/>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13" name="灯片编号占位符 12">
            <a:extLst>
              <a:ext uri="{FF2B5EF4-FFF2-40B4-BE49-F238E27FC236}">
                <a16:creationId xmlns:a16="http://schemas.microsoft.com/office/drawing/2014/main" id="{035E4768-38CC-42D0-880F-E5EBA1B26E17}"/>
              </a:ext>
            </a:extLst>
          </p:cNvPr>
          <p:cNvSpPr>
            <a:spLocks noGrp="1"/>
          </p:cNvSpPr>
          <p:nvPr>
            <p:ph type="sldNum" sz="quarter" idx="12"/>
          </p:nvPr>
        </p:nvSpPr>
        <p:spPr>
          <a:xfrm>
            <a:off x="9413496" y="6458149"/>
            <a:ext cx="2743200" cy="365125"/>
          </a:xfrm>
        </p:spPr>
        <p:txBody>
          <a:bodyPr/>
          <a:lstStyle/>
          <a:p>
            <a:fld id="{8DAF6019-372C-4F62-AF61-95628F3E2BE5}" type="slidenum">
              <a:rPr lang="zh-CN" altLang="en-US" smtClean="0"/>
              <a:t>1</a:t>
            </a:fld>
            <a:endParaRPr lang="zh-CN" altLang="en-US" dirty="0"/>
          </a:p>
        </p:txBody>
      </p:sp>
      <p:pic>
        <p:nvPicPr>
          <p:cNvPr id="4" name="图片 3">
            <a:extLst>
              <a:ext uri="{FF2B5EF4-FFF2-40B4-BE49-F238E27FC236}">
                <a16:creationId xmlns:a16="http://schemas.microsoft.com/office/drawing/2014/main" id="{7CD9ED56-53AA-6EB3-700B-E6DA6750988E}"/>
              </a:ext>
            </a:extLst>
          </p:cNvPr>
          <p:cNvPicPr>
            <a:picLocks noChangeAspect="1"/>
          </p:cNvPicPr>
          <p:nvPr/>
        </p:nvPicPr>
        <p:blipFill>
          <a:blip r:embed="rId4"/>
          <a:stretch>
            <a:fillRect/>
          </a:stretch>
        </p:blipFill>
        <p:spPr>
          <a:xfrm>
            <a:off x="11018381" y="102114"/>
            <a:ext cx="1087793" cy="1087793"/>
          </a:xfrm>
          <a:prstGeom prst="rect">
            <a:avLst/>
          </a:prstGeom>
        </p:spPr>
      </p:pic>
      <p:pic>
        <p:nvPicPr>
          <p:cNvPr id="14" name="图片 13">
            <a:extLst>
              <a:ext uri="{FF2B5EF4-FFF2-40B4-BE49-F238E27FC236}">
                <a16:creationId xmlns:a16="http://schemas.microsoft.com/office/drawing/2014/main" id="{404A9FB0-01CD-383D-CC80-01283ED6FC05}"/>
              </a:ext>
            </a:extLst>
          </p:cNvPr>
          <p:cNvPicPr>
            <a:picLocks noChangeAspect="1"/>
          </p:cNvPicPr>
          <p:nvPr/>
        </p:nvPicPr>
        <p:blipFill>
          <a:blip r:embed="rId5"/>
          <a:srcRect l="3520" t="12693" r="85364" b="77558"/>
          <a:stretch>
            <a:fillRect/>
          </a:stretch>
        </p:blipFill>
        <p:spPr>
          <a:xfrm>
            <a:off x="10326526" y="1210375"/>
            <a:ext cx="1283903" cy="668622"/>
          </a:xfrm>
          <a:prstGeom prst="rect">
            <a:avLst/>
          </a:prstGeom>
        </p:spPr>
      </p:pic>
      <p:sp>
        <p:nvSpPr>
          <p:cNvPr id="8" name="文本框 7">
            <a:extLst>
              <a:ext uri="{FF2B5EF4-FFF2-40B4-BE49-F238E27FC236}">
                <a16:creationId xmlns:a16="http://schemas.microsoft.com/office/drawing/2014/main" id="{FCE4C0F5-975F-C2D8-E2BC-1EE1D112E8A7}"/>
              </a:ext>
            </a:extLst>
          </p:cNvPr>
          <p:cNvSpPr txBox="1"/>
          <p:nvPr/>
        </p:nvSpPr>
        <p:spPr>
          <a:xfrm>
            <a:off x="-61915" y="2658411"/>
            <a:ext cx="12315830" cy="1043747"/>
          </a:xfrm>
          <a:prstGeom prst="rect">
            <a:avLst/>
          </a:prstGeom>
          <a:noFill/>
        </p:spPr>
        <p:txBody>
          <a:bodyPr wrap="square">
            <a:spAutoFit/>
          </a:bodyPr>
          <a:lstStyle/>
          <a:p>
            <a:pPr algn="ctr">
              <a:lnSpc>
                <a:spcPct val="150000"/>
              </a:lnSpc>
            </a:pPr>
            <a:r>
              <a:rPr lang="zh-CN" altLang="en-US" sz="2200" b="1" u="sng" dirty="0">
                <a:latin typeface="Times New Roman" panose="02020603050405020304" pitchFamily="18" charset="0"/>
                <a:ea typeface="宋体" panose="02010600030101010101" pitchFamily="2" charset="-122"/>
                <a:cs typeface="Times New Roman" panose="02020603050405020304" pitchFamily="18" charset="0"/>
              </a:rPr>
              <a:t>邬泽鹏</a:t>
            </a:r>
            <a:r>
              <a:rPr lang="en-US" altLang="zh-CN" sz="2200" b="1" u="sng" baseline="30000" dirty="0">
                <a:latin typeface="Times New Roman" panose="02020603050405020304" pitchFamily="18" charset="0"/>
                <a:ea typeface="宋体" panose="02010600030101010101" pitchFamily="2" charset="-122"/>
                <a:cs typeface="Times New Roman" panose="02020603050405020304" pitchFamily="18" charset="0"/>
              </a:rPr>
              <a:t>1,2</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易晗</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3</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白浩帆</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刘杰</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夏聪</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任文凯</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200" dirty="0" err="1">
                <a:latin typeface="Times New Roman" panose="02020603050405020304" pitchFamily="18" charset="0"/>
                <a:ea typeface="宋体" panose="02010600030101010101" pitchFamily="2" charset="-122"/>
                <a:cs typeface="Times New Roman" panose="02020603050405020304" pitchFamily="18" charset="0"/>
              </a:rPr>
              <a:t>Yu.M</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Gledenov</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4</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E. Sansarbayar</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4,5</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G. Khuukhenkhuu</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5</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I. Chuprakov</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4</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樊瑞睿</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3</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师全林</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姜文刚</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苏春磊</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长孙永刚</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郭树伟</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张国辉</a:t>
            </a: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1*</a:t>
            </a:r>
            <a:endParaRPr lang="zh-CN" altLang="zh-CN" sz="22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文本框 11">
            <a:extLst>
              <a:ext uri="{FF2B5EF4-FFF2-40B4-BE49-F238E27FC236}">
                <a16:creationId xmlns:a16="http://schemas.microsoft.com/office/drawing/2014/main" id="{4A396E7C-0124-3D11-B51E-7A56B68F2DB1}"/>
              </a:ext>
            </a:extLst>
          </p:cNvPr>
          <p:cNvSpPr txBox="1"/>
          <p:nvPr/>
        </p:nvSpPr>
        <p:spPr>
          <a:xfrm>
            <a:off x="963435" y="3735598"/>
            <a:ext cx="10355434" cy="3078535"/>
          </a:xfrm>
          <a:prstGeom prst="rect">
            <a:avLst/>
          </a:prstGeom>
          <a:noFill/>
        </p:spPr>
        <p:txBody>
          <a:bodyPr wrap="square">
            <a:spAutoFit/>
          </a:bodyPr>
          <a:lstStyle/>
          <a:p>
            <a:pPr algn="ctr">
              <a:lnSpc>
                <a:spcPct val="150000"/>
              </a:lnSpc>
            </a:pP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1</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北京大学物理学院重离子物理研究所</a:t>
            </a:r>
            <a:endParaRPr lang="zh-CN" altLang="zh-CN" sz="2200" dirty="0">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pP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2</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西北核技术研究所，强脉冲辐射环境模拟与效应全国重点实验室</a:t>
            </a:r>
            <a:endParaRPr lang="en-US" altLang="zh-CN" sz="2200" dirty="0">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pP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3 </a:t>
            </a:r>
            <a:r>
              <a:rPr lang="zh-CN" altLang="en-US" sz="2200" dirty="0">
                <a:latin typeface="Times New Roman" panose="02020603050405020304" pitchFamily="18" charset="0"/>
                <a:ea typeface="宋体" panose="02010600030101010101" pitchFamily="2" charset="-122"/>
                <a:cs typeface="Times New Roman" panose="02020603050405020304" pitchFamily="18" charset="0"/>
              </a:rPr>
              <a:t>中国科学院高能物理研究所，散裂中子源科学中心</a:t>
            </a:r>
            <a:endParaRPr lang="zh-CN" altLang="zh-CN" sz="2200" dirty="0">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pP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4</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Frank Laboratory of Neutron Physics JINR</a:t>
            </a:r>
            <a:endParaRPr lang="zh-CN" altLang="zh-CN" sz="2200" dirty="0">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pPr>
            <a:r>
              <a:rPr lang="en-US" altLang="zh-CN" sz="2200" baseline="30000" dirty="0">
                <a:latin typeface="Times New Roman" panose="02020603050405020304" pitchFamily="18" charset="0"/>
                <a:ea typeface="宋体" panose="02010600030101010101" pitchFamily="2" charset="-122"/>
                <a:cs typeface="Times New Roman" panose="02020603050405020304" pitchFamily="18" charset="0"/>
              </a:rPr>
              <a:t>5</a:t>
            </a:r>
            <a:r>
              <a:rPr lang="en-US" altLang="zh-CN" sz="2200" dirty="0">
                <a:latin typeface="Times New Roman" panose="02020603050405020304" pitchFamily="18" charset="0"/>
                <a:ea typeface="宋体" panose="02010600030101010101" pitchFamily="2" charset="-122"/>
                <a:cs typeface="Times New Roman" panose="02020603050405020304" pitchFamily="18" charset="0"/>
              </a:rPr>
              <a:t> National University of Mongolia</a:t>
            </a:r>
            <a:endParaRPr lang="zh-CN" altLang="zh-CN" sz="2200" dirty="0">
              <a:latin typeface="Times New Roman" panose="02020603050405020304" pitchFamily="18" charset="0"/>
              <a:ea typeface="宋体" panose="02010600030101010101" pitchFamily="2" charset="-122"/>
              <a:cs typeface="Times New Roman" panose="02020603050405020304" pitchFamily="18" charset="0"/>
            </a:endParaRPr>
          </a:p>
          <a:p>
            <a:pPr algn="ctr">
              <a:lnSpc>
                <a:spcPct val="150000"/>
              </a:lnSpc>
            </a:pPr>
            <a:endParaRPr lang="zh-CN" altLang="zh-CN" sz="22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851464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8245D-5492-477C-0446-06A190BA2AC2}"/>
            </a:ext>
          </a:extLst>
        </p:cNvPr>
        <p:cNvGrpSpPr/>
        <p:nvPr/>
      </p:nvGrpSpPr>
      <p:grpSpPr>
        <a:xfrm>
          <a:off x="0" y="0"/>
          <a:ext cx="0" cy="0"/>
          <a:chOff x="0" y="0"/>
          <a:chExt cx="0" cy="0"/>
        </a:xfrm>
      </p:grpSpPr>
      <p:graphicFrame>
        <p:nvGraphicFramePr>
          <p:cNvPr id="18" name="图示 17">
            <a:extLst>
              <a:ext uri="{FF2B5EF4-FFF2-40B4-BE49-F238E27FC236}">
                <a16:creationId xmlns:a16="http://schemas.microsoft.com/office/drawing/2014/main" id="{072DDB8E-4556-6885-AEAA-11B3F8C2ADF7}"/>
              </a:ext>
            </a:extLst>
          </p:cNvPr>
          <p:cNvGraphicFramePr/>
          <p:nvPr>
            <p:extLst>
              <p:ext uri="{D42A27DB-BD31-4B8C-83A1-F6EECF244321}">
                <p14:modId xmlns:p14="http://schemas.microsoft.com/office/powerpoint/2010/main" val="2206726466"/>
              </p:ext>
            </p:extLst>
          </p:nvPr>
        </p:nvGraphicFramePr>
        <p:xfrm>
          <a:off x="806382" y="953236"/>
          <a:ext cx="10579234" cy="560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灯片编号占位符 1">
            <a:extLst>
              <a:ext uri="{FF2B5EF4-FFF2-40B4-BE49-F238E27FC236}">
                <a16:creationId xmlns:a16="http://schemas.microsoft.com/office/drawing/2014/main" id="{DDBE17B4-0167-2B09-3B50-BFCB5FAD8F8A}"/>
              </a:ext>
            </a:extLst>
          </p:cNvPr>
          <p:cNvSpPr>
            <a:spLocks noGrp="1"/>
          </p:cNvSpPr>
          <p:nvPr>
            <p:ph type="sldNum" sz="quarter" idx="12"/>
          </p:nvPr>
        </p:nvSpPr>
        <p:spPr>
          <a:xfrm>
            <a:off x="10109544" y="6040434"/>
            <a:ext cx="2057400" cy="365125"/>
          </a:xfrm>
        </p:spPr>
        <p:txBody>
          <a:bodyPr/>
          <a:lstStyle/>
          <a:p>
            <a:fld id="{8DAF6019-372C-4F62-AF61-95628F3E2BE5}" type="slidenum">
              <a:rPr lang="zh-CN" altLang="en-US" smtClean="0"/>
              <a:t>10</a:t>
            </a:fld>
            <a:endParaRPr lang="zh-CN" altLang="en-US"/>
          </a:p>
        </p:txBody>
      </p:sp>
      <p:cxnSp>
        <p:nvCxnSpPr>
          <p:cNvPr id="6" name="直接连接符 5">
            <a:extLst>
              <a:ext uri="{FF2B5EF4-FFF2-40B4-BE49-F238E27FC236}">
                <a16:creationId xmlns:a16="http://schemas.microsoft.com/office/drawing/2014/main" id="{43D2B921-D413-8137-0F50-D13900578D98}"/>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3" name="标题 4">
            <a:extLst>
              <a:ext uri="{FF2B5EF4-FFF2-40B4-BE49-F238E27FC236}">
                <a16:creationId xmlns:a16="http://schemas.microsoft.com/office/drawing/2014/main" id="{33B0157A-E8D8-5D42-2706-D69FD68461E0}"/>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cxnSp>
        <p:nvCxnSpPr>
          <p:cNvPr id="4" name="直接连接符 3">
            <a:extLst>
              <a:ext uri="{FF2B5EF4-FFF2-40B4-BE49-F238E27FC236}">
                <a16:creationId xmlns:a16="http://schemas.microsoft.com/office/drawing/2014/main" id="{02E0ECC4-4404-238F-D130-BC9AFA750050}"/>
              </a:ext>
            </a:extLst>
          </p:cNvPr>
          <p:cNvCxnSpPr>
            <a:cxnSpLocks/>
          </p:cNvCxnSpPr>
          <p:nvPr/>
        </p:nvCxnSpPr>
        <p:spPr>
          <a:xfrm>
            <a:off x="173255" y="1496846"/>
            <a:ext cx="10579237" cy="0"/>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5" name="TextBox 6">
            <a:extLst>
              <a:ext uri="{FF2B5EF4-FFF2-40B4-BE49-F238E27FC236}">
                <a16:creationId xmlns:a16="http://schemas.microsoft.com/office/drawing/2014/main" id="{F6C7A810-6245-C699-5F1F-9F06C67477A1}"/>
              </a:ext>
            </a:extLst>
          </p:cNvPr>
          <p:cNvSpPr txBox="1"/>
          <p:nvPr/>
        </p:nvSpPr>
        <p:spPr>
          <a:xfrm>
            <a:off x="173255" y="1494326"/>
            <a:ext cx="12018745" cy="830997"/>
          </a:xfrm>
          <a:prstGeom prst="rect">
            <a:avLst/>
          </a:prstGeom>
          <a:noFill/>
        </p:spPr>
        <p:txBody>
          <a:bodyPr wrap="square" rtlCol="0">
            <a:spAutoFit/>
          </a:bodyPr>
          <a:lstStyle/>
          <a:p>
            <a:pPr marL="342900" indent="-342900" algn="just">
              <a:buFont typeface="Wingdings" panose="05000000000000000000" pitchFamily="2" charset="2"/>
              <a:buChar char="Ø"/>
            </a:pPr>
            <a:r>
              <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应用本团队建立的三分裂变测量新方法，成功测量得到了</a:t>
            </a:r>
            <a:r>
              <a:rPr lang="en-US" altLang="zh-CN" sz="2400" b="1" baseline="30000"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自发和热中子诱发</a:t>
            </a:r>
            <a:r>
              <a:rPr lang="en-US" altLang="zh-CN" sz="2400" b="1" baseline="30000"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三分裂变中长射程</a:t>
            </a:r>
            <a:r>
              <a:rPr lang="en-US" altLang="zh-CN" sz="2400" b="1" i="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粒子和氚的产额数据，并尝试拓展至应用</a:t>
            </a:r>
            <a:r>
              <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MTPC</a:t>
            </a:r>
            <a:r>
              <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测量三分裂变</a:t>
            </a:r>
            <a:endPar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2" name="Picture 3">
            <a:extLst>
              <a:ext uri="{FF2B5EF4-FFF2-40B4-BE49-F238E27FC236}">
                <a16:creationId xmlns:a16="http://schemas.microsoft.com/office/drawing/2014/main" id="{F4513C3A-7FE9-AC8A-012D-1BF6D729084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 t="7253" r="169"/>
          <a:stretch>
            <a:fillRect/>
          </a:stretch>
        </p:blipFill>
        <p:spPr bwMode="auto">
          <a:xfrm>
            <a:off x="5847811" y="2401033"/>
            <a:ext cx="4913874" cy="3487982"/>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9">
            <a:extLst>
              <a:ext uri="{FF2B5EF4-FFF2-40B4-BE49-F238E27FC236}">
                <a16:creationId xmlns:a16="http://schemas.microsoft.com/office/drawing/2014/main" id="{0D77A21A-AB05-F63A-5AF2-1687E4CCF636}"/>
              </a:ext>
            </a:extLst>
          </p:cNvPr>
          <p:cNvPicPr>
            <a:picLocks noChangeAspect="1" noChangeArrowheads="1"/>
          </p:cNvPicPr>
          <p:nvPr/>
        </p:nvPicPr>
        <p:blipFill rotWithShape="1">
          <a:blip r:embed="rId9">
            <a:alphaModFix/>
            <a:extLst>
              <a:ext uri="{28A0092B-C50C-407E-A947-70E740481C1C}">
                <a14:useLocalDpi xmlns:a14="http://schemas.microsoft.com/office/drawing/2010/main" val="0"/>
              </a:ext>
            </a:extLst>
          </a:blip>
          <a:srcRect l="83540" t="58988" r="15112" b="39691"/>
          <a:stretch>
            <a:fillRect/>
          </a:stretch>
        </p:blipFill>
        <p:spPr bwMode="auto">
          <a:xfrm>
            <a:off x="10111072" y="4217124"/>
            <a:ext cx="121300" cy="9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a:extLst>
              <a:ext uri="{FF2B5EF4-FFF2-40B4-BE49-F238E27FC236}">
                <a16:creationId xmlns:a16="http://schemas.microsoft.com/office/drawing/2014/main" id="{14DE09EE-DD7C-0F4D-274C-6C8D8B2DFC7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5217" r="216"/>
          <a:stretch>
            <a:fillRect/>
          </a:stretch>
        </p:blipFill>
        <p:spPr bwMode="auto">
          <a:xfrm>
            <a:off x="823804" y="2272394"/>
            <a:ext cx="5024007" cy="3654388"/>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9">
            <a:extLst>
              <a:ext uri="{FF2B5EF4-FFF2-40B4-BE49-F238E27FC236}">
                <a16:creationId xmlns:a16="http://schemas.microsoft.com/office/drawing/2014/main" id="{A132205B-AB75-B81A-9113-92ECE00E24AB}"/>
              </a:ext>
            </a:extLst>
          </p:cNvPr>
          <p:cNvPicPr>
            <a:picLocks noChangeAspect="1" noChangeArrowheads="1"/>
          </p:cNvPicPr>
          <p:nvPr/>
        </p:nvPicPr>
        <p:blipFill rotWithShape="1">
          <a:blip r:embed="rId9">
            <a:alphaModFix/>
            <a:extLst>
              <a:ext uri="{28A0092B-C50C-407E-A947-70E740481C1C}">
                <a14:useLocalDpi xmlns:a14="http://schemas.microsoft.com/office/drawing/2010/main" val="0"/>
              </a:ext>
            </a:extLst>
          </a:blip>
          <a:srcRect l="83540" t="58988" r="15112" b="39691"/>
          <a:stretch>
            <a:fillRect/>
          </a:stretch>
        </p:blipFill>
        <p:spPr bwMode="auto">
          <a:xfrm>
            <a:off x="5186102" y="4628391"/>
            <a:ext cx="121300" cy="9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本框 20">
            <a:extLst>
              <a:ext uri="{FF2B5EF4-FFF2-40B4-BE49-F238E27FC236}">
                <a16:creationId xmlns:a16="http://schemas.microsoft.com/office/drawing/2014/main" id="{A8D98DAB-9D6E-1404-264B-704E00FB2CD0}"/>
              </a:ext>
            </a:extLst>
          </p:cNvPr>
          <p:cNvSpPr txBox="1"/>
          <p:nvPr/>
        </p:nvSpPr>
        <p:spPr>
          <a:xfrm>
            <a:off x="3209631" y="5809222"/>
            <a:ext cx="6269119" cy="400110"/>
          </a:xfrm>
          <a:prstGeom prst="rect">
            <a:avLst/>
          </a:prstGeom>
          <a:noFill/>
        </p:spPr>
        <p:txBody>
          <a:bodyPr wrap="square">
            <a:spAutoFit/>
          </a:bodyPr>
          <a:lstStyle/>
          <a:p>
            <a:pPr algn="ct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三分裂变中长射程</a:t>
            </a:r>
            <a:r>
              <a:rPr lang="en-US" altLang="zh-CN" sz="2000" b="1"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粒子产额</a:t>
            </a:r>
          </a:p>
        </p:txBody>
      </p:sp>
      <p:sp>
        <p:nvSpPr>
          <p:cNvPr id="23" name="文本框 22">
            <a:extLst>
              <a:ext uri="{FF2B5EF4-FFF2-40B4-BE49-F238E27FC236}">
                <a16:creationId xmlns:a16="http://schemas.microsoft.com/office/drawing/2014/main" id="{B5815EC0-6722-A801-1D9E-4518781ADC55}"/>
              </a:ext>
            </a:extLst>
          </p:cNvPr>
          <p:cNvSpPr txBox="1"/>
          <p:nvPr/>
        </p:nvSpPr>
        <p:spPr>
          <a:xfrm>
            <a:off x="2521819" y="4643822"/>
            <a:ext cx="1438731" cy="523220"/>
          </a:xfrm>
          <a:prstGeom prst="rect">
            <a:avLst/>
          </a:prstGeom>
          <a:noFill/>
        </p:spPr>
        <p:txBody>
          <a:bodyPr wrap="square">
            <a:spAutoFit/>
          </a:bodyPr>
          <a:lstStyle/>
          <a:p>
            <a:r>
              <a:rPr lang="en-US" altLang="zh-CN" sz="2800" b="1" kern="100" baseline="300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252</a:t>
            </a:r>
            <a:r>
              <a:rPr lang="en-US" altLang="zh-CN" sz="2800" b="1" kern="1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Cf [5] </a:t>
            </a:r>
            <a:endParaRPr lang="zh-CN" altLang="en-US" sz="2800" dirty="0"/>
          </a:p>
        </p:txBody>
      </p:sp>
      <p:sp>
        <p:nvSpPr>
          <p:cNvPr id="28" name="文本框 27">
            <a:extLst>
              <a:ext uri="{FF2B5EF4-FFF2-40B4-BE49-F238E27FC236}">
                <a16:creationId xmlns:a16="http://schemas.microsoft.com/office/drawing/2014/main" id="{9AE663FF-AB14-4368-1914-8F1D49C61E7F}"/>
              </a:ext>
            </a:extLst>
          </p:cNvPr>
          <p:cNvSpPr txBox="1"/>
          <p:nvPr/>
        </p:nvSpPr>
        <p:spPr>
          <a:xfrm>
            <a:off x="7735072" y="4606150"/>
            <a:ext cx="4284238" cy="523220"/>
          </a:xfrm>
          <a:prstGeom prst="rect">
            <a:avLst/>
          </a:prstGeom>
          <a:noFill/>
        </p:spPr>
        <p:txBody>
          <a:bodyPr wrap="square">
            <a:spAutoFit/>
          </a:bodyPr>
          <a:lstStyle/>
          <a:p>
            <a:r>
              <a:rPr lang="en-US" altLang="zh-CN" sz="2800" b="1" kern="100" baseline="300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235</a:t>
            </a:r>
            <a:r>
              <a:rPr lang="en-US" altLang="zh-CN" sz="2800" b="1" kern="1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U (</a:t>
            </a:r>
            <a:r>
              <a:rPr lang="zh-CN" altLang="en-US" sz="2800" b="1" kern="1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热中子</a:t>
            </a:r>
            <a:r>
              <a:rPr lang="en-US" altLang="zh-CN" sz="2800" b="1" kern="1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 [6]</a:t>
            </a:r>
            <a:endParaRPr lang="zh-CN" altLang="en-US" sz="2800" dirty="0"/>
          </a:p>
        </p:txBody>
      </p:sp>
      <p:sp>
        <p:nvSpPr>
          <p:cNvPr id="32" name="文本框 31">
            <a:extLst>
              <a:ext uri="{FF2B5EF4-FFF2-40B4-BE49-F238E27FC236}">
                <a16:creationId xmlns:a16="http://schemas.microsoft.com/office/drawing/2014/main" id="{BCD1F5C6-744C-0EBE-402E-442F183F4A5E}"/>
              </a:ext>
            </a:extLst>
          </p:cNvPr>
          <p:cNvSpPr txBox="1"/>
          <p:nvPr/>
        </p:nvSpPr>
        <p:spPr>
          <a:xfrm>
            <a:off x="411598" y="6075079"/>
            <a:ext cx="11056920" cy="786754"/>
          </a:xfrm>
          <a:prstGeom prst="rect">
            <a:avLst/>
          </a:prstGeom>
          <a:noFill/>
        </p:spPr>
        <p:txBody>
          <a:bodyPr wrap="square">
            <a:spAutoFit/>
          </a:bodyPr>
          <a:lstStyle/>
          <a:p>
            <a:pPr marL="90900" algn="just">
              <a:lnSpc>
                <a:spcPct val="150000"/>
              </a:lnSpc>
              <a:buSzPct val="100000"/>
            </a:pPr>
            <a:r>
              <a:rPr lang="en-US" altLang="zh-CN" sz="1600" u="sng" kern="100" dirty="0">
                <a:latin typeface="Times New Roman" panose="02020603050405020304" pitchFamily="18" charset="0"/>
                <a:ea typeface="微软雅黑" panose="020B0503020204020204" pitchFamily="34" charset="-122"/>
                <a:cs typeface="Times New Roman" panose="02020603050405020304" pitchFamily="18" charset="0"/>
              </a:rPr>
              <a:t>[5] </a:t>
            </a:r>
            <a:r>
              <a:rPr lang="en-US" altLang="zh-CN" sz="1600" b="1" u="sng" kern="100" dirty="0" err="1">
                <a:latin typeface="Times New Roman" panose="02020603050405020304" pitchFamily="18" charset="0"/>
                <a:ea typeface="微软雅黑" panose="020B0503020204020204" pitchFamily="34" charset="-122"/>
                <a:cs typeface="Times New Roman" panose="02020603050405020304" pitchFamily="18" charset="0"/>
              </a:rPr>
              <a:t>Zepeng</a:t>
            </a:r>
            <a:r>
              <a:rPr lang="en-US" altLang="zh-CN" sz="1600" b="1" u="sng" kern="100" dirty="0">
                <a:latin typeface="Times New Roman" panose="02020603050405020304" pitchFamily="18" charset="0"/>
                <a:ea typeface="微软雅黑" panose="020B0503020204020204" pitchFamily="34" charset="-122"/>
                <a:cs typeface="Times New Roman" panose="02020603050405020304" pitchFamily="18" charset="0"/>
              </a:rPr>
              <a:t> Wu, </a:t>
            </a:r>
            <a:r>
              <a:rPr lang="en-US" altLang="zh-CN" sz="1600" kern="100" dirty="0">
                <a:latin typeface="Times New Roman" panose="02020603050405020304" pitchFamily="18" charset="0"/>
                <a:ea typeface="微软雅黑" panose="020B0503020204020204" pitchFamily="34" charset="-122"/>
                <a:cs typeface="Times New Roman" panose="02020603050405020304" pitchFamily="18" charset="0"/>
              </a:rPr>
              <a:t>Yiwei Hu, Jie Liu et al., </a:t>
            </a:r>
            <a:r>
              <a:rPr lang="en-US" altLang="zh-CN" sz="1600" kern="100" dirty="0" err="1">
                <a:latin typeface="Times New Roman" panose="02020603050405020304" pitchFamily="18" charset="0"/>
                <a:ea typeface="宋体" panose="02010600030101010101" pitchFamily="2" charset="-122"/>
              </a:rPr>
              <a:t>Nucl</a:t>
            </a:r>
            <a:r>
              <a:rPr lang="en-US" altLang="zh-CN" sz="1600" kern="100" dirty="0">
                <a:latin typeface="Times New Roman" panose="02020603050405020304" pitchFamily="18" charset="0"/>
                <a:ea typeface="宋体" panose="02010600030101010101" pitchFamily="2" charset="-122"/>
              </a:rPr>
              <a:t>. </a:t>
            </a:r>
            <a:r>
              <a:rPr lang="en-US" altLang="zh-CN" sz="1600" kern="100" dirty="0" err="1">
                <a:latin typeface="Times New Roman" panose="02020603050405020304" pitchFamily="18" charset="0"/>
                <a:ea typeface="宋体" panose="02010600030101010101" pitchFamily="2" charset="-122"/>
              </a:rPr>
              <a:t>Instrum</a:t>
            </a:r>
            <a:r>
              <a:rPr lang="en-US" altLang="zh-CN" sz="1600" kern="100" dirty="0">
                <a:latin typeface="Times New Roman" panose="02020603050405020304" pitchFamily="18" charset="0"/>
                <a:ea typeface="宋体" panose="02010600030101010101" pitchFamily="2" charset="-122"/>
              </a:rPr>
              <a:t>. Methods Phys. Res., Sect. A.</a:t>
            </a:r>
            <a:r>
              <a:rPr lang="en-US" altLang="zh-CN" sz="1600" kern="100" dirty="0">
                <a:latin typeface="Times New Roman" panose="02020603050405020304" pitchFamily="18" charset="0"/>
                <a:ea typeface="微软雅黑" panose="020B0503020204020204" pitchFamily="34" charset="-122"/>
                <a:cs typeface="Times New Roman" panose="02020603050405020304" pitchFamily="18" charset="0"/>
              </a:rPr>
              <a:t> 1082, 171091 (2026).</a:t>
            </a:r>
          </a:p>
          <a:p>
            <a:pPr marL="90900" algn="just">
              <a:lnSpc>
                <a:spcPct val="150000"/>
              </a:lnSpc>
              <a:buSzPct val="100000"/>
            </a:pPr>
            <a:r>
              <a:rPr lang="en-US" altLang="zh-CN" sz="1600" u="sng" kern="100" dirty="0">
                <a:latin typeface="Times New Roman" panose="02020603050405020304" pitchFamily="18" charset="0"/>
                <a:ea typeface="微软雅黑" panose="020B0503020204020204" pitchFamily="34" charset="-122"/>
                <a:cs typeface="Times New Roman" panose="02020603050405020304" pitchFamily="18" charset="0"/>
              </a:rPr>
              <a:t>[6] </a:t>
            </a:r>
            <a:r>
              <a:rPr lang="en-US" altLang="zh-CN" sz="1600" b="1" u="sng" kern="100" dirty="0" err="1">
                <a:latin typeface="Times New Roman" panose="02020603050405020304" pitchFamily="18" charset="0"/>
                <a:ea typeface="微软雅黑" panose="020B0503020204020204" pitchFamily="34" charset="-122"/>
                <a:cs typeface="Times New Roman" panose="02020603050405020304" pitchFamily="18" charset="0"/>
              </a:rPr>
              <a:t>Zepeng</a:t>
            </a:r>
            <a:r>
              <a:rPr lang="en-US" altLang="zh-CN" sz="1600" b="1" u="sng" kern="100" dirty="0">
                <a:latin typeface="Times New Roman" panose="02020603050405020304" pitchFamily="18" charset="0"/>
                <a:ea typeface="微软雅黑" panose="020B0503020204020204" pitchFamily="34" charset="-122"/>
                <a:cs typeface="Times New Roman" panose="02020603050405020304" pitchFamily="18" charset="0"/>
              </a:rPr>
              <a:t> Wu, </a:t>
            </a:r>
            <a:r>
              <a:rPr lang="en-US" altLang="zh-CN" sz="1600" kern="100" dirty="0">
                <a:latin typeface="Times New Roman" panose="02020603050405020304" pitchFamily="18" charset="0"/>
                <a:ea typeface="微软雅黑" panose="020B0503020204020204" pitchFamily="34" charset="-122"/>
                <a:cs typeface="Times New Roman" panose="02020603050405020304" pitchFamily="18" charset="0"/>
              </a:rPr>
              <a:t>Jie Liu, </a:t>
            </a:r>
            <a:r>
              <a:rPr lang="en-US" altLang="zh-CN" sz="1600" kern="100" dirty="0" err="1">
                <a:latin typeface="Times New Roman" panose="02020603050405020304" pitchFamily="18" charset="0"/>
                <a:ea typeface="微软雅黑" panose="020B0503020204020204" pitchFamily="34" charset="-122"/>
                <a:cs typeface="Times New Roman" panose="02020603050405020304" pitchFamily="18" charset="0"/>
              </a:rPr>
              <a:t>Haofan</a:t>
            </a:r>
            <a:r>
              <a:rPr lang="en-US" altLang="zh-CN" sz="1600" kern="100" dirty="0">
                <a:latin typeface="Times New Roman" panose="02020603050405020304" pitchFamily="18" charset="0"/>
                <a:ea typeface="微软雅黑" panose="020B0503020204020204" pitchFamily="34" charset="-122"/>
                <a:cs typeface="Times New Roman" panose="02020603050405020304" pitchFamily="18" charset="0"/>
              </a:rPr>
              <a:t> Bai et al.,, European Physical Journal A 61, 267 (2025).</a:t>
            </a:r>
          </a:p>
        </p:txBody>
      </p:sp>
      <p:sp>
        <p:nvSpPr>
          <p:cNvPr id="33" name="矩形 32">
            <a:extLst>
              <a:ext uri="{FF2B5EF4-FFF2-40B4-BE49-F238E27FC236}">
                <a16:creationId xmlns:a16="http://schemas.microsoft.com/office/drawing/2014/main" id="{8E1EA3F5-BCC7-3859-9627-1BA0FD66649C}"/>
              </a:ext>
            </a:extLst>
          </p:cNvPr>
          <p:cNvSpPr/>
          <p:nvPr/>
        </p:nvSpPr>
        <p:spPr>
          <a:xfrm>
            <a:off x="2176615" y="2606612"/>
            <a:ext cx="345204" cy="4189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a:extLst>
              <a:ext uri="{FF2B5EF4-FFF2-40B4-BE49-F238E27FC236}">
                <a16:creationId xmlns:a16="http://schemas.microsoft.com/office/drawing/2014/main" id="{D23C6E16-D907-4AF4-03F1-FF36B8EFF7E6}"/>
              </a:ext>
            </a:extLst>
          </p:cNvPr>
          <p:cNvSpPr/>
          <p:nvPr/>
        </p:nvSpPr>
        <p:spPr>
          <a:xfrm>
            <a:off x="7200622" y="2701904"/>
            <a:ext cx="306563" cy="3236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90483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8146-C65A-A5FC-D2FB-D8B2998880F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86DB9DB-7670-5F17-4736-B2A85D109DB4}"/>
              </a:ext>
            </a:extLst>
          </p:cNvPr>
          <p:cNvSpPr>
            <a:spLocks noGrp="1"/>
          </p:cNvSpPr>
          <p:nvPr>
            <p:ph type="sldNum" sz="quarter" idx="12"/>
          </p:nvPr>
        </p:nvSpPr>
        <p:spPr>
          <a:xfrm>
            <a:off x="10112039" y="6465703"/>
            <a:ext cx="2057400" cy="365125"/>
          </a:xfrm>
        </p:spPr>
        <p:txBody>
          <a:bodyPr/>
          <a:lstStyle/>
          <a:p>
            <a:fld id="{8DAF6019-372C-4F62-AF61-95628F3E2BE5}" type="slidenum">
              <a:rPr lang="zh-CN" altLang="en-US" smtClean="0"/>
              <a:t>11</a:t>
            </a:fld>
            <a:endParaRPr lang="zh-CN" altLang="en-US"/>
          </a:p>
        </p:txBody>
      </p:sp>
      <p:cxnSp>
        <p:nvCxnSpPr>
          <p:cNvPr id="7" name="直接连接符 6">
            <a:extLst>
              <a:ext uri="{FF2B5EF4-FFF2-40B4-BE49-F238E27FC236}">
                <a16:creationId xmlns:a16="http://schemas.microsoft.com/office/drawing/2014/main" id="{BB5D6456-1CFE-CA62-386D-052C060DC096}"/>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pSp>
        <p:nvGrpSpPr>
          <p:cNvPr id="6" name="组合 5">
            <a:extLst>
              <a:ext uri="{FF2B5EF4-FFF2-40B4-BE49-F238E27FC236}">
                <a16:creationId xmlns:a16="http://schemas.microsoft.com/office/drawing/2014/main" id="{44C19282-D5C8-A59E-2420-3735451B5D24}"/>
              </a:ext>
            </a:extLst>
          </p:cNvPr>
          <p:cNvGrpSpPr/>
          <p:nvPr/>
        </p:nvGrpSpPr>
        <p:grpSpPr>
          <a:xfrm>
            <a:off x="974013" y="2563225"/>
            <a:ext cx="10532188" cy="3564058"/>
            <a:chOff x="974013" y="2499725"/>
            <a:chExt cx="10532188" cy="3564058"/>
          </a:xfrm>
        </p:grpSpPr>
        <p:sp>
          <p:nvSpPr>
            <p:cNvPr id="13" name="矩形: 圆角 12">
              <a:extLst>
                <a:ext uri="{FF2B5EF4-FFF2-40B4-BE49-F238E27FC236}">
                  <a16:creationId xmlns:a16="http://schemas.microsoft.com/office/drawing/2014/main" id="{92C2C4C0-6292-4453-5E17-83F869E47619}"/>
                </a:ext>
              </a:extLst>
            </p:cNvPr>
            <p:cNvSpPr/>
            <p:nvPr/>
          </p:nvSpPr>
          <p:spPr>
            <a:xfrm>
              <a:off x="974013" y="2499725"/>
              <a:ext cx="10278187" cy="3552267"/>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4" name="文本框 3">
              <a:extLst>
                <a:ext uri="{FF2B5EF4-FFF2-40B4-BE49-F238E27FC236}">
                  <a16:creationId xmlns:a16="http://schemas.microsoft.com/office/drawing/2014/main" id="{E9292BA8-D2EA-DEF9-74FE-E6CDFB87C9BF}"/>
                </a:ext>
              </a:extLst>
            </p:cNvPr>
            <p:cNvSpPr txBox="1"/>
            <p:nvPr/>
          </p:nvSpPr>
          <p:spPr>
            <a:xfrm>
              <a:off x="1148555" y="5264077"/>
              <a:ext cx="10357646" cy="799706"/>
            </a:xfrm>
            <a:prstGeom prst="rect">
              <a:avLst/>
            </a:prstGeom>
            <a:noFill/>
          </p:spPr>
          <p:txBody>
            <a:bodyPr wrap="square">
              <a:spAutoFit/>
            </a:bodyPr>
            <a:lstStyle/>
            <a:p>
              <a:pPr marL="216000" indent="-216000">
                <a:lnSpc>
                  <a:spcPct val="120000"/>
                </a:lnSpc>
                <a:buFont typeface="Arial" panose="020B0604020202020204" pitchFamily="34" charset="0"/>
                <a:buChar char="•"/>
              </a:pP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在中子能量约为</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2 MeV</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时，美国</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NIFFTE</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团队观测到的二分裂变事件数与三分裂变事件数的比值明显偏高，比</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M. Fluss</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等人和</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S.C.L. Sharma</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等人的测量结果高</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个数量级</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1" name="文本框 20">
            <a:extLst>
              <a:ext uri="{FF2B5EF4-FFF2-40B4-BE49-F238E27FC236}">
                <a16:creationId xmlns:a16="http://schemas.microsoft.com/office/drawing/2014/main" id="{38B3A929-601D-8AC0-30BF-9271224C4EC2}"/>
              </a:ext>
            </a:extLst>
          </p:cNvPr>
          <p:cNvSpPr txBox="1"/>
          <p:nvPr/>
        </p:nvSpPr>
        <p:spPr>
          <a:xfrm>
            <a:off x="1148553" y="6260270"/>
            <a:ext cx="6412179" cy="461665"/>
          </a:xfrm>
          <a:prstGeom prst="rect">
            <a:avLst/>
          </a:prstGeom>
          <a:noFill/>
        </p:spPr>
        <p:txBody>
          <a:bodyPr wrap="square">
            <a:spAutoFit/>
          </a:bodyPr>
          <a:lstStyle/>
          <a:p>
            <a:r>
              <a:rPr lang="zh-CN" altLang="en-US"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需要基于</a:t>
            </a:r>
            <a:r>
              <a:rPr lang="en-US" altLang="zh-CN"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TPC</a:t>
            </a:r>
            <a:r>
              <a:rPr lang="zh-CN" altLang="en-US"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开展新的三分裂变实验探索</a:t>
            </a:r>
            <a:endParaRPr lang="zh-CN" altLang="en-US" sz="2400" b="1" dirty="0">
              <a:solidFill>
                <a:srgbClr val="920000"/>
              </a:solidFill>
              <a:latin typeface="Times New Roman" panose="02020603050405020304" pitchFamily="18" charset="0"/>
              <a:cs typeface="Times New Roman" panose="02020603050405020304" pitchFamily="18" charset="0"/>
            </a:endParaRPr>
          </a:p>
        </p:txBody>
      </p:sp>
      <p:graphicFrame>
        <p:nvGraphicFramePr>
          <p:cNvPr id="5" name="图示 4">
            <a:extLst>
              <a:ext uri="{FF2B5EF4-FFF2-40B4-BE49-F238E27FC236}">
                <a16:creationId xmlns:a16="http://schemas.microsoft.com/office/drawing/2014/main" id="{B7F9353F-783A-CFD5-E639-83F8ED8374E8}"/>
              </a:ext>
            </a:extLst>
          </p:cNvPr>
          <p:cNvGraphicFramePr/>
          <p:nvPr>
            <p:extLst>
              <p:ext uri="{D42A27DB-BD31-4B8C-83A1-F6EECF244321}">
                <p14:modId xmlns:p14="http://schemas.microsoft.com/office/powerpoint/2010/main" val="350390736"/>
              </p:ext>
            </p:extLst>
          </p:nvPr>
        </p:nvGraphicFramePr>
        <p:xfrm>
          <a:off x="806382" y="953236"/>
          <a:ext cx="10579234" cy="560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本框 8">
            <a:extLst>
              <a:ext uri="{FF2B5EF4-FFF2-40B4-BE49-F238E27FC236}">
                <a16:creationId xmlns:a16="http://schemas.microsoft.com/office/drawing/2014/main" id="{521EB449-2B15-67A1-DC8E-20A486AD3F35}"/>
              </a:ext>
            </a:extLst>
          </p:cNvPr>
          <p:cNvSpPr txBox="1"/>
          <p:nvPr/>
        </p:nvSpPr>
        <p:spPr>
          <a:xfrm>
            <a:off x="303467" y="1627914"/>
            <a:ext cx="12193332" cy="461665"/>
          </a:xfrm>
          <a:prstGeom prst="rect">
            <a:avLst/>
          </a:prstGeom>
          <a:noFill/>
        </p:spPr>
        <p:txBody>
          <a:bodyPr wrap="square">
            <a:spAutoFit/>
          </a:bodyPr>
          <a:lstStyle/>
          <a:p>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基于时间投影室探测器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(TPC)</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开展三分裂变</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实验测量现状：</a:t>
            </a:r>
            <a:endParaRPr lang="zh-CN" altLang="en-US" sz="2400" dirty="0">
              <a:latin typeface="Times New Roman" panose="02020603050405020304" pitchFamily="18" charset="0"/>
              <a:cs typeface="Times New Roman" panose="02020603050405020304" pitchFamily="18" charset="0"/>
            </a:endParaRPr>
          </a:p>
        </p:txBody>
      </p:sp>
      <p:pic>
        <p:nvPicPr>
          <p:cNvPr id="5121" name="Picture 1">
            <a:extLst>
              <a:ext uri="{FF2B5EF4-FFF2-40B4-BE49-F238E27FC236}">
                <a16:creationId xmlns:a16="http://schemas.microsoft.com/office/drawing/2014/main" id="{53439A3A-5A11-835A-381C-CAD5638766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4574" y="2254461"/>
            <a:ext cx="8777035" cy="316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4">
            <a:extLst>
              <a:ext uri="{FF2B5EF4-FFF2-40B4-BE49-F238E27FC236}">
                <a16:creationId xmlns:a16="http://schemas.microsoft.com/office/drawing/2014/main" id="{B8C43485-1726-91AD-38C6-6E3D09EFB1CE}"/>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spTree>
    <p:extLst>
      <p:ext uri="{BB962C8B-B14F-4D97-AF65-F5344CB8AC3E}">
        <p14:creationId xmlns:p14="http://schemas.microsoft.com/office/powerpoint/2010/main" val="4063997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EFFEE-D5ED-2292-AB49-A26371AC0004}"/>
            </a:ext>
          </a:extLst>
        </p:cNvPr>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D31FE923-A2A6-E64B-1935-44A828AD49FC}"/>
              </a:ext>
            </a:extLst>
          </p:cNvPr>
          <p:cNvCxnSpPr>
            <a:cxnSpLocks/>
          </p:cNvCxnSpPr>
          <p:nvPr/>
        </p:nvCxnSpPr>
        <p:spPr>
          <a:xfrm>
            <a:off x="0" y="1073921"/>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11" name="标题 4">
            <a:extLst>
              <a:ext uri="{FF2B5EF4-FFF2-40B4-BE49-F238E27FC236}">
                <a16:creationId xmlns:a16="http://schemas.microsoft.com/office/drawing/2014/main" id="{FB34E3A4-3D73-E87E-2B56-B3C1BCD3BC2B}"/>
              </a:ext>
            </a:extLst>
          </p:cNvPr>
          <p:cNvSpPr txBox="1">
            <a:spLocks/>
          </p:cNvSpPr>
          <p:nvPr/>
        </p:nvSpPr>
        <p:spPr>
          <a:xfrm>
            <a:off x="638594" y="174417"/>
            <a:ext cx="1537013" cy="740368"/>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zh-CN" altLang="en-US" sz="4000" b="1" dirty="0">
                <a:latin typeface="微软雅黑" panose="020B0503020204020204" pitchFamily="34" charset="-122"/>
                <a:ea typeface="微软雅黑" panose="020B0503020204020204" pitchFamily="34" charset="-122"/>
              </a:rPr>
              <a:t>目 录</a:t>
            </a:r>
          </a:p>
        </p:txBody>
      </p:sp>
      <p:sp>
        <p:nvSpPr>
          <p:cNvPr id="12" name="内容占位符 5">
            <a:extLst>
              <a:ext uri="{FF2B5EF4-FFF2-40B4-BE49-F238E27FC236}">
                <a16:creationId xmlns:a16="http://schemas.microsoft.com/office/drawing/2014/main" id="{260D60CA-3747-4D7B-74B8-3FB29FCD4580}"/>
              </a:ext>
            </a:extLst>
          </p:cNvPr>
          <p:cNvSpPr txBox="1">
            <a:spLocks/>
          </p:cNvSpPr>
          <p:nvPr/>
        </p:nvSpPr>
        <p:spPr>
          <a:xfrm>
            <a:off x="254000" y="1501502"/>
            <a:ext cx="11700933" cy="5182079"/>
          </a:xfrm>
          <a:prstGeom prst="rect">
            <a:avLst/>
          </a:prstGeom>
        </p:spPr>
        <p:txBody>
          <a:bodyPr vert="horz" lIns="91440" tIns="45720" rIns="91440" bIns="45720" rtlCol="0">
            <a:noAutofit/>
          </a:bodyPr>
          <a:lstStyle>
            <a:lvl1pPr marL="0" indent="0" algn="ctr" defTabSz="6858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1pPr>
            <a:lvl2pPr marL="342900" indent="0" algn="ctr" defTabSz="68580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2pPr>
            <a:lvl3pPr marL="685800" indent="0" algn="ctr" defTabSz="6858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0287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4pPr>
            <a:lvl5pPr marL="13716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5pPr>
            <a:lvl6pPr marL="17145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6pPr>
            <a:lvl7pPr marL="20574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7pPr>
            <a:lvl8pPr marL="24003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pPr algn="l">
              <a:lnSpc>
                <a:spcPct val="150000"/>
              </a:lnSpc>
              <a:spcBef>
                <a:spcPts val="0"/>
              </a:spcBef>
              <a:buFont typeface="Arial" pitchFamily="34" charset="0"/>
              <a:buAutoNum type="arabicPeriod"/>
            </a:pPr>
            <a:r>
              <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研究背景、意义与现状</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 实验装置</a:t>
            </a:r>
            <a:endParaRPr lang="en-US" altLang="zh-CN"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实验方案设计与实验流程</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数据处理与结果分析</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总结</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64FA0013-01AB-5CDF-06FA-377816AFB680}"/>
              </a:ext>
            </a:extLst>
          </p:cNvPr>
          <p:cNvSpPr>
            <a:spLocks noGrp="1"/>
          </p:cNvSpPr>
          <p:nvPr>
            <p:ph type="sldNum" sz="quarter" idx="12"/>
          </p:nvPr>
        </p:nvSpPr>
        <p:spPr>
          <a:xfrm>
            <a:off x="9448800" y="6492875"/>
            <a:ext cx="2743200" cy="365125"/>
          </a:xfrm>
        </p:spPr>
        <p:txBody>
          <a:bodyPr/>
          <a:lstStyle/>
          <a:p>
            <a:fld id="{8DAF6019-372C-4F62-AF61-95628F3E2BE5}" type="slidenum">
              <a:rPr lang="zh-CN" altLang="en-US" smtClean="0"/>
              <a:t>12</a:t>
            </a:fld>
            <a:endParaRPr lang="zh-CN" altLang="en-US"/>
          </a:p>
        </p:txBody>
      </p:sp>
    </p:spTree>
    <p:extLst>
      <p:ext uri="{BB962C8B-B14F-4D97-AF65-F5344CB8AC3E}">
        <p14:creationId xmlns:p14="http://schemas.microsoft.com/office/powerpoint/2010/main" val="2856361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BA676-5EFE-FA5A-335E-21D35FA312E3}"/>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52109C07-625F-8EF9-275F-B602E199975E}"/>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13</a:t>
            </a:fld>
            <a:endParaRPr lang="zh-CN" altLang="en-US" dirty="0"/>
          </a:p>
        </p:txBody>
      </p:sp>
      <p:cxnSp>
        <p:nvCxnSpPr>
          <p:cNvPr id="21" name="直接连接符 20">
            <a:extLst>
              <a:ext uri="{FF2B5EF4-FFF2-40B4-BE49-F238E27FC236}">
                <a16:creationId xmlns:a16="http://schemas.microsoft.com/office/drawing/2014/main" id="{098D22EB-885B-EDFD-5EBA-44993A43FAD5}"/>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4" name="标题 4">
            <a:extLst>
              <a:ext uri="{FF2B5EF4-FFF2-40B4-BE49-F238E27FC236}">
                <a16:creationId xmlns:a16="http://schemas.microsoft.com/office/drawing/2014/main" id="{593FD516-D6D6-3235-DF35-319DC1DB4BC6}"/>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实验装置</a:t>
            </a:r>
          </a:p>
        </p:txBody>
      </p:sp>
      <p:graphicFrame>
        <p:nvGraphicFramePr>
          <p:cNvPr id="3" name="图示 2">
            <a:extLst>
              <a:ext uri="{FF2B5EF4-FFF2-40B4-BE49-F238E27FC236}">
                <a16:creationId xmlns:a16="http://schemas.microsoft.com/office/drawing/2014/main" id="{F8F1B02B-C2A0-8162-71FD-C806F4378859}"/>
              </a:ext>
            </a:extLst>
          </p:cNvPr>
          <p:cNvGraphicFramePr/>
          <p:nvPr>
            <p:extLst>
              <p:ext uri="{D42A27DB-BD31-4B8C-83A1-F6EECF244321}">
                <p14:modId xmlns:p14="http://schemas.microsoft.com/office/powerpoint/2010/main" val="2195884417"/>
              </p:ext>
            </p:extLst>
          </p:nvPr>
        </p:nvGraphicFramePr>
        <p:xfrm>
          <a:off x="788550" y="1281846"/>
          <a:ext cx="10614900"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组合 7">
            <a:extLst>
              <a:ext uri="{FF2B5EF4-FFF2-40B4-BE49-F238E27FC236}">
                <a16:creationId xmlns:a16="http://schemas.microsoft.com/office/drawing/2014/main" id="{0E1DD77F-EF7F-EDF3-ED28-77BD5B3F9377}"/>
              </a:ext>
            </a:extLst>
          </p:cNvPr>
          <p:cNvGrpSpPr/>
          <p:nvPr/>
        </p:nvGrpSpPr>
        <p:grpSpPr>
          <a:xfrm>
            <a:off x="372591" y="2210526"/>
            <a:ext cx="11209751" cy="3911138"/>
            <a:chOff x="491124" y="1619153"/>
            <a:chExt cx="11209751" cy="2237845"/>
          </a:xfrm>
        </p:grpSpPr>
        <p:grpSp>
          <p:nvGrpSpPr>
            <p:cNvPr id="9" name="组合 8">
              <a:extLst>
                <a:ext uri="{FF2B5EF4-FFF2-40B4-BE49-F238E27FC236}">
                  <a16:creationId xmlns:a16="http://schemas.microsoft.com/office/drawing/2014/main" id="{FF484922-5669-5DDB-35A1-D71C62E4D480}"/>
                </a:ext>
              </a:extLst>
            </p:cNvPr>
            <p:cNvGrpSpPr/>
            <p:nvPr/>
          </p:nvGrpSpPr>
          <p:grpSpPr>
            <a:xfrm>
              <a:off x="491124" y="1619153"/>
              <a:ext cx="11209751" cy="2237845"/>
              <a:chOff x="491124" y="1619153"/>
              <a:chExt cx="11209751" cy="2237845"/>
            </a:xfrm>
          </p:grpSpPr>
          <p:sp>
            <p:nvSpPr>
              <p:cNvPr id="23" name="矩形: 圆角 22">
                <a:extLst>
                  <a:ext uri="{FF2B5EF4-FFF2-40B4-BE49-F238E27FC236}">
                    <a16:creationId xmlns:a16="http://schemas.microsoft.com/office/drawing/2014/main" id="{9FFC1DBC-BEFA-3548-BBB9-AAA9A80C0193}"/>
                  </a:ext>
                </a:extLst>
              </p:cNvPr>
              <p:cNvSpPr/>
              <p:nvPr/>
            </p:nvSpPr>
            <p:spPr>
              <a:xfrm>
                <a:off x="491124" y="1619153"/>
                <a:ext cx="11209751" cy="2237845"/>
              </a:xfrm>
              <a:prstGeom prst="roundRect">
                <a:avLst>
                  <a:gd name="adj" fmla="val 7396"/>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24" name="文本框 23">
                <a:extLst>
                  <a:ext uri="{FF2B5EF4-FFF2-40B4-BE49-F238E27FC236}">
                    <a16:creationId xmlns:a16="http://schemas.microsoft.com/office/drawing/2014/main" id="{E852B6B7-86D8-BA56-B05E-0EF3A2B265FF}"/>
                  </a:ext>
                </a:extLst>
              </p:cNvPr>
              <p:cNvSpPr txBox="1"/>
              <p:nvPr/>
            </p:nvSpPr>
            <p:spPr>
              <a:xfrm>
                <a:off x="657875" y="1708709"/>
                <a:ext cx="10382252" cy="204681"/>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中国散裂中子源</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CSNS</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反角白光中子实验装置</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Back-n</a:t>
                </a:r>
              </a:p>
            </p:txBody>
          </p:sp>
        </p:grpSp>
        <p:sp>
          <p:nvSpPr>
            <p:cNvPr id="22" name="矩形 21">
              <a:extLst>
                <a:ext uri="{FF2B5EF4-FFF2-40B4-BE49-F238E27FC236}">
                  <a16:creationId xmlns:a16="http://schemas.microsoft.com/office/drawing/2014/main" id="{8F7BCAB7-A9B7-4753-CBDF-684587EE39B1}"/>
                </a:ext>
              </a:extLst>
            </p:cNvPr>
            <p:cNvSpPr/>
            <p:nvPr/>
          </p:nvSpPr>
          <p:spPr>
            <a:xfrm>
              <a:off x="4087319" y="2488407"/>
              <a:ext cx="253309" cy="9984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386" name="图片 1">
            <a:extLst>
              <a:ext uri="{FF2B5EF4-FFF2-40B4-BE49-F238E27FC236}">
                <a16:creationId xmlns:a16="http://schemas.microsoft.com/office/drawing/2014/main" id="{2A885991-5B9A-DC43-E119-F641CC4AEB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23735" t="40108" r="23032" b="19409"/>
          <a:stretch>
            <a:fillRect/>
          </a:stretch>
        </p:blipFill>
        <p:spPr bwMode="auto">
          <a:xfrm>
            <a:off x="668925" y="2849956"/>
            <a:ext cx="6335524" cy="288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图片 45">
            <a:extLst>
              <a:ext uri="{FF2B5EF4-FFF2-40B4-BE49-F238E27FC236}">
                <a16:creationId xmlns:a16="http://schemas.microsoft.com/office/drawing/2014/main" id="{310FEC9E-5F3B-A357-7705-49F6842FBC41}"/>
              </a:ext>
            </a:extLst>
          </p:cNvPr>
          <p:cNvPicPr>
            <a:picLocks noChangeAspect="1"/>
          </p:cNvPicPr>
          <p:nvPr/>
        </p:nvPicPr>
        <p:blipFill>
          <a:blip r:embed="rId9"/>
          <a:srcRect l="26544" t="38755" r="51161" b="30758"/>
          <a:stretch>
            <a:fillRect/>
          </a:stretch>
        </p:blipFill>
        <p:spPr>
          <a:xfrm>
            <a:off x="7300783" y="2723928"/>
            <a:ext cx="4077793" cy="3311111"/>
          </a:xfrm>
          <a:prstGeom prst="rect">
            <a:avLst/>
          </a:prstGeom>
        </p:spPr>
      </p:pic>
    </p:spTree>
    <p:extLst>
      <p:ext uri="{BB962C8B-B14F-4D97-AF65-F5344CB8AC3E}">
        <p14:creationId xmlns:p14="http://schemas.microsoft.com/office/powerpoint/2010/main" val="420491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5ED0E-EFF9-2437-56D4-84B6FFC05B22}"/>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EF2252D-2AF2-B807-2522-2FBC692CE1E1}"/>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14</a:t>
            </a:fld>
            <a:endParaRPr lang="zh-CN" altLang="en-US" dirty="0"/>
          </a:p>
        </p:txBody>
      </p:sp>
      <p:cxnSp>
        <p:nvCxnSpPr>
          <p:cNvPr id="21" name="直接连接符 20">
            <a:extLst>
              <a:ext uri="{FF2B5EF4-FFF2-40B4-BE49-F238E27FC236}">
                <a16:creationId xmlns:a16="http://schemas.microsoft.com/office/drawing/2014/main" id="{4C617208-0F99-D7A0-5FFD-4E7CB668B229}"/>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E1353299-0FF6-6B0E-6D78-B17163900869}"/>
              </a:ext>
            </a:extLst>
          </p:cNvPr>
          <p:cNvGraphicFramePr/>
          <p:nvPr>
            <p:extLst>
              <p:ext uri="{D42A27DB-BD31-4B8C-83A1-F6EECF244321}">
                <p14:modId xmlns:p14="http://schemas.microsoft.com/office/powerpoint/2010/main" val="3392829688"/>
              </p:ext>
            </p:extLst>
          </p:nvPr>
        </p:nvGraphicFramePr>
        <p:xfrm>
          <a:off x="900034" y="1334141"/>
          <a:ext cx="10614900"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矩形: 圆角 6">
            <a:extLst>
              <a:ext uri="{FF2B5EF4-FFF2-40B4-BE49-F238E27FC236}">
                <a16:creationId xmlns:a16="http://schemas.microsoft.com/office/drawing/2014/main" id="{8C36AE40-7114-0108-E087-1F8B2282228C}"/>
              </a:ext>
            </a:extLst>
          </p:cNvPr>
          <p:cNvSpPr/>
          <p:nvPr/>
        </p:nvSpPr>
        <p:spPr>
          <a:xfrm>
            <a:off x="1116424" y="2308916"/>
            <a:ext cx="8846878" cy="4555188"/>
          </a:xfrm>
          <a:prstGeom prst="roundRect">
            <a:avLst>
              <a:gd name="adj" fmla="val 4782"/>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24" name="文本框 23">
            <a:extLst>
              <a:ext uri="{FF2B5EF4-FFF2-40B4-BE49-F238E27FC236}">
                <a16:creationId xmlns:a16="http://schemas.microsoft.com/office/drawing/2014/main" id="{88968BF6-FFC3-068B-3C10-4CF91FE6193B}"/>
              </a:ext>
            </a:extLst>
          </p:cNvPr>
          <p:cNvSpPr txBox="1"/>
          <p:nvPr/>
        </p:nvSpPr>
        <p:spPr>
          <a:xfrm>
            <a:off x="1397993" y="1942918"/>
            <a:ext cx="9914632" cy="997324"/>
          </a:xfrm>
          <a:prstGeom prst="rect">
            <a:avLst/>
          </a:prstGeom>
          <a:noFill/>
        </p:spPr>
        <p:txBody>
          <a:bodyPr wrap="square">
            <a:spAutoFit/>
          </a:bodyPr>
          <a:lstStyle/>
          <a:p>
            <a:pPr>
              <a:lnSpc>
                <a:spcPct val="150000"/>
              </a:lnSpc>
              <a:spcBef>
                <a:spcPts val="300"/>
              </a:spcBef>
              <a:spcAft>
                <a:spcPts val="300"/>
              </a:spcAft>
            </a:pPr>
            <a:r>
              <a:rPr lang="en-US" altLang="zh-CN" sz="20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0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000" b="1" kern="100" dirty="0">
                <a:latin typeface="Times New Roman" panose="02020603050405020304" pitchFamily="18" charset="0"/>
                <a:ea typeface="微软雅黑" panose="020B0503020204020204" pitchFamily="34" charset="-122"/>
                <a:cs typeface="Times New Roman" panose="02020603050405020304" pitchFamily="18" charset="0"/>
              </a:rPr>
              <a:t>源（</a:t>
            </a:r>
            <a:r>
              <a:rPr lang="zh-CN" altLang="en-US" sz="2000"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自发裂变源</a:t>
            </a:r>
            <a:r>
              <a:rPr lang="zh-CN" altLang="en-US" sz="2000" b="1" kern="1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000" b="1"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000" b="1" kern="100" dirty="0">
                <a:latin typeface="Times New Roman" panose="02020603050405020304" pitchFamily="18" charset="0"/>
                <a:ea typeface="微软雅黑" panose="020B0503020204020204" pitchFamily="34" charset="-122"/>
                <a:cs typeface="Times New Roman" panose="02020603050405020304" pitchFamily="18" charset="0"/>
              </a:rPr>
              <a:t>U(OH)</a:t>
            </a:r>
            <a:r>
              <a:rPr lang="en-US" altLang="zh-CN" sz="2000" b="1" kern="100" baseline="-250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2000" b="1" kern="100" dirty="0">
                <a:latin typeface="Times New Roman" panose="02020603050405020304" pitchFamily="18" charset="0"/>
                <a:ea typeface="微软雅黑" panose="020B0503020204020204" pitchFamily="34" charset="-122"/>
                <a:cs typeface="Times New Roman" panose="02020603050405020304" pitchFamily="18" charset="0"/>
              </a:rPr>
              <a:t>样品</a:t>
            </a:r>
            <a:r>
              <a:rPr lang="zh-CN" altLang="en-US" sz="2000"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（薄样品，减少衰变</a:t>
            </a:r>
            <a:r>
              <a:rPr lang="en-US" altLang="zh-CN" sz="2000" b="1" i="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000"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粒子干扰）</a:t>
            </a:r>
            <a:endParaRPr lang="en-US" altLang="zh-CN" sz="2000"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Bef>
                <a:spcPts val="300"/>
              </a:spcBef>
              <a:spcAft>
                <a:spcPts val="300"/>
              </a:spcAft>
            </a:pPr>
            <a:r>
              <a:rPr lang="en-US" altLang="zh-CN"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均有衬底，</a:t>
            </a:r>
            <a:r>
              <a:rPr lang="en-US" altLang="zh-CN"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MTPC</a:t>
            </a:r>
            <a:r>
              <a:rPr lang="zh-CN" altLang="en-US"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只能测量到一个裂变碎片，另一个裂变碎片被衬底阻止</a:t>
            </a:r>
            <a:endParaRPr lang="en-US" altLang="zh-CN" b="1"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410" name="Picture 2">
            <a:extLst>
              <a:ext uri="{FF2B5EF4-FFF2-40B4-BE49-F238E27FC236}">
                <a16:creationId xmlns:a16="http://schemas.microsoft.com/office/drawing/2014/main" id="{C9E3CAFA-FDA0-38FC-3B0F-083CB6F93A8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28813" t="28915" r="29413" b="28047"/>
          <a:stretch>
            <a:fillRect/>
          </a:stretch>
        </p:blipFill>
        <p:spPr bwMode="auto">
          <a:xfrm>
            <a:off x="4307305" y="2982795"/>
            <a:ext cx="2528200" cy="260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文本框 25">
            <a:extLst>
              <a:ext uri="{FF2B5EF4-FFF2-40B4-BE49-F238E27FC236}">
                <a16:creationId xmlns:a16="http://schemas.microsoft.com/office/drawing/2014/main" id="{89A36C06-C0A7-927B-81E1-A1E145DD8C24}"/>
              </a:ext>
            </a:extLst>
          </p:cNvPr>
          <p:cNvSpPr txBox="1"/>
          <p:nvPr/>
        </p:nvSpPr>
        <p:spPr>
          <a:xfrm>
            <a:off x="7205022" y="3429000"/>
            <a:ext cx="4974278" cy="1705210"/>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238</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234</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236</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的同位素丰度分别为</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90.23%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8.39%</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1.03%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0.35%</a:t>
            </a:r>
          </a:p>
          <a:p>
            <a:pPr marL="342900" indent="-342900" algn="just">
              <a:lnSpc>
                <a:spcPct val="150000"/>
              </a:lnSpc>
              <a:buFont typeface="Wingdings" panose="05000000000000000000" pitchFamily="2" charset="2"/>
              <a:buChar char="Ø"/>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直径</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40.0 mm</a:t>
            </a:r>
          </a:p>
          <a:p>
            <a:pPr marL="342900" indent="-342900" algn="just">
              <a:lnSpc>
                <a:spcPct val="150000"/>
              </a:lnSpc>
              <a:buFont typeface="Wingdings" panose="05000000000000000000" pitchFamily="2" charset="2"/>
              <a:buChar char="Ø"/>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钽衬底直径</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48.0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、厚度</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0.10 mm</a:t>
            </a:r>
          </a:p>
        </p:txBody>
      </p:sp>
      <p:pic>
        <p:nvPicPr>
          <p:cNvPr id="5" name="Picture 3">
            <a:extLst>
              <a:ext uri="{FF2B5EF4-FFF2-40B4-BE49-F238E27FC236}">
                <a16:creationId xmlns:a16="http://schemas.microsoft.com/office/drawing/2014/main" id="{D107657E-F13B-3486-7C87-DA8E2F6F99C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267" t="17295" r="48748" b="21467"/>
          <a:stretch>
            <a:fillRect/>
          </a:stretch>
        </p:blipFill>
        <p:spPr bwMode="auto">
          <a:xfrm>
            <a:off x="1573705" y="3357606"/>
            <a:ext cx="1921156" cy="1857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4">
            <a:extLst>
              <a:ext uri="{FF2B5EF4-FFF2-40B4-BE49-F238E27FC236}">
                <a16:creationId xmlns:a16="http://schemas.microsoft.com/office/drawing/2014/main" id="{5B5BCA97-41CA-25EA-811F-6186314B9EB9}"/>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实验装置</a:t>
            </a:r>
          </a:p>
        </p:txBody>
      </p:sp>
      <p:sp>
        <p:nvSpPr>
          <p:cNvPr id="10" name="文本框 9">
            <a:extLst>
              <a:ext uri="{FF2B5EF4-FFF2-40B4-BE49-F238E27FC236}">
                <a16:creationId xmlns:a16="http://schemas.microsoft.com/office/drawing/2014/main" id="{9CF8F9C2-92F2-21E6-2400-5C377940D73F}"/>
              </a:ext>
            </a:extLst>
          </p:cNvPr>
          <p:cNvSpPr txBox="1"/>
          <p:nvPr/>
        </p:nvSpPr>
        <p:spPr>
          <a:xfrm>
            <a:off x="1253691" y="5461311"/>
            <a:ext cx="6107228" cy="1289712"/>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烧结法制备</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algn="just">
              <a:lnSpc>
                <a:spcPct val="150000"/>
              </a:lnSpc>
              <a:buFont typeface="Wingdings" panose="05000000000000000000" pitchFamily="2" charset="2"/>
              <a:buChar char="Ø"/>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样品直径</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8.0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，厚度</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0.50 </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μm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，不均匀度</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65.0%</a:t>
            </a:r>
          </a:p>
          <a:p>
            <a:pPr marL="342900" indent="-342900" algn="just">
              <a:lnSpc>
                <a:spcPct val="150000"/>
              </a:lnSpc>
              <a:buFont typeface="Wingdings" panose="05000000000000000000" pitchFamily="2" charset="2"/>
              <a:buChar char="Ø"/>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不锈钢衬底直径</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30.0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、厚度</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1.0 mm</a:t>
            </a:r>
          </a:p>
        </p:txBody>
      </p:sp>
    </p:spTree>
    <p:extLst>
      <p:ext uri="{BB962C8B-B14F-4D97-AF65-F5344CB8AC3E}">
        <p14:creationId xmlns:p14="http://schemas.microsoft.com/office/powerpoint/2010/main" val="969495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B8208-F285-E07D-830D-F9FB57336E7E}"/>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CC67847-D8F3-C47E-0C12-918812DC7C6D}"/>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15</a:t>
            </a:fld>
            <a:endParaRPr lang="zh-CN" altLang="en-US" dirty="0"/>
          </a:p>
        </p:txBody>
      </p:sp>
      <p:cxnSp>
        <p:nvCxnSpPr>
          <p:cNvPr id="21" name="直接连接符 20">
            <a:extLst>
              <a:ext uri="{FF2B5EF4-FFF2-40B4-BE49-F238E27FC236}">
                <a16:creationId xmlns:a16="http://schemas.microsoft.com/office/drawing/2014/main" id="{5A72BB7B-7A66-3A84-5DE6-F7A1210F57BC}"/>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341E733D-9F9B-8B38-57B4-C217C8D2CF7B}"/>
              </a:ext>
            </a:extLst>
          </p:cNvPr>
          <p:cNvGraphicFramePr/>
          <p:nvPr>
            <p:extLst>
              <p:ext uri="{D42A27DB-BD31-4B8C-83A1-F6EECF244321}">
                <p14:modId xmlns:p14="http://schemas.microsoft.com/office/powerpoint/2010/main" val="3762215039"/>
              </p:ext>
            </p:extLst>
          </p:nvPr>
        </p:nvGraphicFramePr>
        <p:xfrm>
          <a:off x="788550" y="1274660"/>
          <a:ext cx="10614900" cy="5773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矩形: 圆角 6">
            <a:extLst>
              <a:ext uri="{FF2B5EF4-FFF2-40B4-BE49-F238E27FC236}">
                <a16:creationId xmlns:a16="http://schemas.microsoft.com/office/drawing/2014/main" id="{DC09C755-48B7-8A1F-B209-64C1464BE797}"/>
              </a:ext>
            </a:extLst>
          </p:cNvPr>
          <p:cNvSpPr/>
          <p:nvPr/>
        </p:nvSpPr>
        <p:spPr>
          <a:xfrm>
            <a:off x="1116424" y="2308916"/>
            <a:ext cx="8846878" cy="4555188"/>
          </a:xfrm>
          <a:prstGeom prst="roundRect">
            <a:avLst>
              <a:gd name="adj" fmla="val 4782"/>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9" name="文本框 8">
            <a:extLst>
              <a:ext uri="{FF2B5EF4-FFF2-40B4-BE49-F238E27FC236}">
                <a16:creationId xmlns:a16="http://schemas.microsoft.com/office/drawing/2014/main" id="{3781D79F-DF70-5DD0-15D4-A993B6A21E9E}"/>
              </a:ext>
            </a:extLst>
          </p:cNvPr>
          <p:cNvSpPr txBox="1"/>
          <p:nvPr/>
        </p:nvSpPr>
        <p:spPr>
          <a:xfrm>
            <a:off x="1465548" y="5448655"/>
            <a:ext cx="7879080" cy="1809750"/>
          </a:xfrm>
          <a:prstGeom prst="rect">
            <a:avLst/>
          </a:prstGeom>
          <a:noFill/>
        </p:spPr>
        <p:txBody>
          <a:bodyPr wrap="square">
            <a:noAutofit/>
          </a:bodyPr>
          <a:lstStyle/>
          <a:p>
            <a:pPr marL="285750" indent="-285750">
              <a:lnSpc>
                <a:spcPct val="130000"/>
              </a:lnSpc>
              <a:buFont typeface="Arial" panose="020B0604020202020204" pitchFamily="34" charset="0"/>
              <a:buChar char="•"/>
            </a:pP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中国散裂中子源</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CSNS</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束流扩展应用小组设计组装</a:t>
            </a:r>
          </a:p>
          <a:p>
            <a:pPr marL="285750" indent="-285750">
              <a:lnSpc>
                <a:spcPct val="130000"/>
              </a:lnSpc>
              <a:buFont typeface="Arial" panose="020B0604020202020204" pitchFamily="34" charset="0"/>
              <a:buChar char="•"/>
            </a:pP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Micromegas</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和电子学由中国科学技术大学提供</a:t>
            </a:r>
          </a:p>
          <a:p>
            <a:pPr marL="285750" indent="-285750">
              <a:lnSpc>
                <a:spcPct val="130000"/>
              </a:lnSpc>
              <a:buFont typeface="Arial" panose="020B0604020202020204" pitchFamily="34" charset="0"/>
              <a:buChar char="•"/>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设计目标：在反角白光中子源</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Back-n</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开展多种核反应截面实验测量</a:t>
            </a:r>
          </a:p>
          <a:p>
            <a:pPr marL="285750" indent="-285750">
              <a:lnSpc>
                <a:spcPct val="130000"/>
              </a:lnSpc>
              <a:buFont typeface="Arial" panose="020B0604020202020204" pitchFamily="34" charset="0"/>
              <a:buChar char="•"/>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增益结构：</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Micromegas</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30000"/>
              </a:lnSpc>
              <a:buFont typeface="Arial" panose="020B0604020202020204" pitchFamily="34" charset="0"/>
              <a:buChar char="•"/>
            </a:pP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0" name="图片 104">
            <a:extLst>
              <a:ext uri="{FF2B5EF4-FFF2-40B4-BE49-F238E27FC236}">
                <a16:creationId xmlns:a16="http://schemas.microsoft.com/office/drawing/2014/main" id="{6FC7256E-F099-CAE3-40A7-5A09FFAA58A3}"/>
              </a:ext>
            </a:extLst>
          </p:cNvPr>
          <p:cNvPicPr>
            <a:picLocks noChangeAspect="1"/>
          </p:cNvPicPr>
          <p:nvPr/>
        </p:nvPicPr>
        <p:blipFill>
          <a:blip r:embed="rId9" cstate="print">
            <a:extLst>
              <a:ext uri="{28A0092B-C50C-407E-A947-70E740481C1C}">
                <a14:useLocalDpi xmlns:a14="http://schemas.microsoft.com/office/drawing/2010/main" val="0"/>
              </a:ext>
            </a:extLst>
          </a:blip>
          <a:srcRect l="10525"/>
          <a:stretch>
            <a:fillRect/>
          </a:stretch>
        </p:blipFill>
        <p:spPr>
          <a:xfrm>
            <a:off x="7659839" y="2308916"/>
            <a:ext cx="2449195" cy="2362200"/>
          </a:xfrm>
          <a:prstGeom prst="rect">
            <a:avLst/>
          </a:prstGeom>
          <a:ln>
            <a:noFill/>
          </a:ln>
        </p:spPr>
      </p:pic>
      <p:pic>
        <p:nvPicPr>
          <p:cNvPr id="11" name="图片 105" descr="图片10">
            <a:extLst>
              <a:ext uri="{FF2B5EF4-FFF2-40B4-BE49-F238E27FC236}">
                <a16:creationId xmlns:a16="http://schemas.microsoft.com/office/drawing/2014/main" id="{287988D9-8654-F6E5-C5EB-DFEBCCBE08C6}"/>
              </a:ext>
            </a:extLst>
          </p:cNvPr>
          <p:cNvPicPr>
            <a:picLocks noChangeAspect="1"/>
          </p:cNvPicPr>
          <p:nvPr/>
        </p:nvPicPr>
        <p:blipFill>
          <a:blip r:embed="rId10"/>
          <a:stretch>
            <a:fillRect/>
          </a:stretch>
        </p:blipFill>
        <p:spPr>
          <a:xfrm>
            <a:off x="7902409" y="4439341"/>
            <a:ext cx="4121785" cy="1686560"/>
          </a:xfrm>
          <a:prstGeom prst="rect">
            <a:avLst/>
          </a:prstGeom>
        </p:spPr>
      </p:pic>
      <p:pic>
        <p:nvPicPr>
          <p:cNvPr id="12" name="图片 11">
            <a:extLst>
              <a:ext uri="{FF2B5EF4-FFF2-40B4-BE49-F238E27FC236}">
                <a16:creationId xmlns:a16="http://schemas.microsoft.com/office/drawing/2014/main" id="{6F331628-93B9-A64E-9664-61BF7B81D2BA}"/>
              </a:ext>
            </a:extLst>
          </p:cNvPr>
          <p:cNvPicPr>
            <a:picLocks noChangeAspect="1"/>
          </p:cNvPicPr>
          <p:nvPr>
            <p:custDataLst>
              <p:tags r:id="rId1"/>
            </p:custDataLst>
          </p:nvPr>
        </p:nvPicPr>
        <p:blipFill>
          <a:blip r:embed="rId11"/>
          <a:stretch>
            <a:fillRect/>
          </a:stretch>
        </p:blipFill>
        <p:spPr>
          <a:xfrm>
            <a:off x="10295089" y="2690186"/>
            <a:ext cx="1600200" cy="1600200"/>
          </a:xfrm>
          <a:prstGeom prst="rect">
            <a:avLst/>
          </a:prstGeom>
        </p:spPr>
      </p:pic>
      <p:pic>
        <p:nvPicPr>
          <p:cNvPr id="18434" name="Picture 2">
            <a:extLst>
              <a:ext uri="{FF2B5EF4-FFF2-40B4-BE49-F238E27FC236}">
                <a16:creationId xmlns:a16="http://schemas.microsoft.com/office/drawing/2014/main" id="{6D8D34A3-43F0-DAFD-CC75-F179267577E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20745" y="2321252"/>
            <a:ext cx="4737694" cy="296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标题 4">
            <a:extLst>
              <a:ext uri="{FF2B5EF4-FFF2-40B4-BE49-F238E27FC236}">
                <a16:creationId xmlns:a16="http://schemas.microsoft.com/office/drawing/2014/main" id="{093682B1-DBD5-0855-AE56-94A2284D379D}"/>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实验装置</a:t>
            </a:r>
          </a:p>
        </p:txBody>
      </p:sp>
    </p:spTree>
    <p:extLst>
      <p:ext uri="{BB962C8B-B14F-4D97-AF65-F5344CB8AC3E}">
        <p14:creationId xmlns:p14="http://schemas.microsoft.com/office/powerpoint/2010/main" val="1758874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2A81-4B64-C39D-8484-31B7BE46709A}"/>
            </a:ext>
          </a:extLst>
        </p:cNvPr>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DE64BB3B-CCE1-BF9C-895B-FE3A83F116B4}"/>
              </a:ext>
            </a:extLst>
          </p:cNvPr>
          <p:cNvCxnSpPr>
            <a:cxnSpLocks/>
          </p:cNvCxnSpPr>
          <p:nvPr/>
        </p:nvCxnSpPr>
        <p:spPr>
          <a:xfrm>
            <a:off x="0" y="1073921"/>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11" name="标题 4">
            <a:extLst>
              <a:ext uri="{FF2B5EF4-FFF2-40B4-BE49-F238E27FC236}">
                <a16:creationId xmlns:a16="http://schemas.microsoft.com/office/drawing/2014/main" id="{B6FB89A3-6739-ADB8-E28D-37B5C05AD541}"/>
              </a:ext>
            </a:extLst>
          </p:cNvPr>
          <p:cNvSpPr txBox="1">
            <a:spLocks/>
          </p:cNvSpPr>
          <p:nvPr/>
        </p:nvSpPr>
        <p:spPr>
          <a:xfrm>
            <a:off x="638594" y="174417"/>
            <a:ext cx="1537013" cy="740368"/>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zh-CN" altLang="en-US" sz="4000" b="1" dirty="0">
                <a:latin typeface="微软雅黑" panose="020B0503020204020204" pitchFamily="34" charset="-122"/>
                <a:ea typeface="微软雅黑" panose="020B0503020204020204" pitchFamily="34" charset="-122"/>
              </a:rPr>
              <a:t>目 录</a:t>
            </a:r>
          </a:p>
        </p:txBody>
      </p:sp>
      <p:sp>
        <p:nvSpPr>
          <p:cNvPr id="12" name="内容占位符 5">
            <a:extLst>
              <a:ext uri="{FF2B5EF4-FFF2-40B4-BE49-F238E27FC236}">
                <a16:creationId xmlns:a16="http://schemas.microsoft.com/office/drawing/2014/main" id="{45CAABB9-B19C-D8B4-F895-5B14A8055185}"/>
              </a:ext>
            </a:extLst>
          </p:cNvPr>
          <p:cNvSpPr txBox="1">
            <a:spLocks/>
          </p:cNvSpPr>
          <p:nvPr/>
        </p:nvSpPr>
        <p:spPr>
          <a:xfrm>
            <a:off x="254000" y="1501502"/>
            <a:ext cx="11700933" cy="5182079"/>
          </a:xfrm>
          <a:prstGeom prst="rect">
            <a:avLst/>
          </a:prstGeom>
        </p:spPr>
        <p:txBody>
          <a:bodyPr vert="horz" lIns="91440" tIns="45720" rIns="91440" bIns="45720" rtlCol="0">
            <a:noAutofit/>
          </a:bodyPr>
          <a:lstStyle>
            <a:lvl1pPr marL="0" indent="0" algn="ctr" defTabSz="6858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1pPr>
            <a:lvl2pPr marL="342900" indent="0" algn="ctr" defTabSz="68580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2pPr>
            <a:lvl3pPr marL="685800" indent="0" algn="ctr" defTabSz="6858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0287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4pPr>
            <a:lvl5pPr marL="13716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5pPr>
            <a:lvl6pPr marL="17145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6pPr>
            <a:lvl7pPr marL="20574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7pPr>
            <a:lvl8pPr marL="24003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pPr algn="l">
              <a:lnSpc>
                <a:spcPct val="150000"/>
              </a:lnSpc>
              <a:spcBef>
                <a:spcPts val="0"/>
              </a:spcBef>
              <a:buFont typeface="Arial" pitchFamily="34" charset="0"/>
              <a:buAutoNum type="arabicPeriod"/>
            </a:pPr>
            <a:r>
              <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研究背景、意义与现状</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实验装置</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 实验方案设计与实验流程</a:t>
            </a:r>
            <a:endParaRPr lang="en-US" altLang="zh-CN"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数据处理与结果分析</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总结</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7AB1C5B4-4737-02F0-121C-CD966A24E17F}"/>
              </a:ext>
            </a:extLst>
          </p:cNvPr>
          <p:cNvSpPr>
            <a:spLocks noGrp="1"/>
          </p:cNvSpPr>
          <p:nvPr>
            <p:ph type="sldNum" sz="quarter" idx="12"/>
          </p:nvPr>
        </p:nvSpPr>
        <p:spPr>
          <a:xfrm>
            <a:off x="9448800" y="6492875"/>
            <a:ext cx="2743200" cy="365125"/>
          </a:xfrm>
        </p:spPr>
        <p:txBody>
          <a:bodyPr/>
          <a:lstStyle/>
          <a:p>
            <a:fld id="{8DAF6019-372C-4F62-AF61-95628F3E2BE5}" type="slidenum">
              <a:rPr lang="zh-CN" altLang="en-US" smtClean="0"/>
              <a:t>16</a:t>
            </a:fld>
            <a:endParaRPr lang="zh-CN" altLang="en-US"/>
          </a:p>
        </p:txBody>
      </p:sp>
    </p:spTree>
    <p:extLst>
      <p:ext uri="{BB962C8B-B14F-4D97-AF65-F5344CB8AC3E}">
        <p14:creationId xmlns:p14="http://schemas.microsoft.com/office/powerpoint/2010/main" val="2342303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68DB2-8B42-F085-90AD-0B829F1F4C76}"/>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889E5F6-0B45-42FC-6726-F2F026FABC27}"/>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17</a:t>
            </a:fld>
            <a:endParaRPr lang="zh-CN" altLang="en-US" dirty="0"/>
          </a:p>
        </p:txBody>
      </p:sp>
      <p:cxnSp>
        <p:nvCxnSpPr>
          <p:cNvPr id="21" name="直接连接符 20">
            <a:extLst>
              <a:ext uri="{FF2B5EF4-FFF2-40B4-BE49-F238E27FC236}">
                <a16:creationId xmlns:a16="http://schemas.microsoft.com/office/drawing/2014/main" id="{69B07BDF-9A0F-9481-B403-4BA167767906}"/>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15" name="图示 14">
            <a:extLst>
              <a:ext uri="{FF2B5EF4-FFF2-40B4-BE49-F238E27FC236}">
                <a16:creationId xmlns:a16="http://schemas.microsoft.com/office/drawing/2014/main" id="{3F13264D-AD68-D701-AC53-07F5A59C3D82}"/>
              </a:ext>
            </a:extLst>
          </p:cNvPr>
          <p:cNvGraphicFramePr/>
          <p:nvPr>
            <p:extLst>
              <p:ext uri="{D42A27DB-BD31-4B8C-83A1-F6EECF244321}">
                <p14:modId xmlns:p14="http://schemas.microsoft.com/office/powerpoint/2010/main" val="1584064743"/>
              </p:ext>
            </p:extLst>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3" name="文本框 2">
            <a:extLst>
              <a:ext uri="{FF2B5EF4-FFF2-40B4-BE49-F238E27FC236}">
                <a16:creationId xmlns:a16="http://schemas.microsoft.com/office/drawing/2014/main" id="{9EB6643C-8825-70A1-AC60-106485060265}"/>
              </a:ext>
            </a:extLst>
          </p:cNvPr>
          <p:cNvSpPr txBox="1"/>
          <p:nvPr/>
        </p:nvSpPr>
        <p:spPr>
          <a:xfrm>
            <a:off x="-399600" y="1594800"/>
            <a:ext cx="12408535" cy="540148"/>
          </a:xfrm>
          <a:prstGeom prst="rect">
            <a:avLst/>
          </a:prstGeom>
          <a:noFill/>
        </p:spPr>
        <p:txBody>
          <a:bodyPr wrap="square">
            <a:spAutoFit/>
          </a:bodyPr>
          <a:lstStyle/>
          <a:p>
            <a:pPr>
              <a:lnSpc>
                <a:spcPct val="150000"/>
              </a:lnSpc>
            </a:pPr>
            <a:r>
              <a:rPr lang="zh-CN" altLang="en-US" sz="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200" b="1"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sym typeface="+mn-ea"/>
              </a:rPr>
              <a:t>模拟计算方法</a:t>
            </a:r>
            <a:r>
              <a:rPr lang="zh-CN" altLang="en-US" sz="22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本工作在</a:t>
            </a:r>
            <a:r>
              <a:rPr lang="en-US" altLang="zh-CN" sz="2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BLUET-v5</a:t>
            </a:r>
            <a:r>
              <a:rPr lang="zh-CN" altLang="en-US" sz="2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程序框架基础上，增加了三分裂变事件模拟功能</a:t>
            </a:r>
          </a:p>
        </p:txBody>
      </p:sp>
      <p:grpSp>
        <p:nvGrpSpPr>
          <p:cNvPr id="5" name="组合 4">
            <a:extLst>
              <a:ext uri="{FF2B5EF4-FFF2-40B4-BE49-F238E27FC236}">
                <a16:creationId xmlns:a16="http://schemas.microsoft.com/office/drawing/2014/main" id="{7BBC338A-47EE-854E-6F1A-021F42E7D6EF}"/>
              </a:ext>
            </a:extLst>
          </p:cNvPr>
          <p:cNvGrpSpPr/>
          <p:nvPr>
            <p:custDataLst>
              <p:tags r:id="rId1"/>
            </p:custDataLst>
          </p:nvPr>
        </p:nvGrpSpPr>
        <p:grpSpPr>
          <a:xfrm>
            <a:off x="1014308" y="2260600"/>
            <a:ext cx="4625975" cy="3950335"/>
            <a:chOff x="424" y="3560"/>
            <a:chExt cx="7285" cy="6221"/>
          </a:xfrm>
        </p:grpSpPr>
        <p:sp>
          <p:nvSpPr>
            <p:cNvPr id="7" name="圆角矩形 2">
              <a:extLst>
                <a:ext uri="{FF2B5EF4-FFF2-40B4-BE49-F238E27FC236}">
                  <a16:creationId xmlns:a16="http://schemas.microsoft.com/office/drawing/2014/main" id="{0A7B1C78-D0F7-E86E-9865-0C9345F9B4B5}"/>
                </a:ext>
              </a:extLst>
            </p:cNvPr>
            <p:cNvSpPr/>
            <p:nvPr>
              <p:custDataLst>
                <p:tags r:id="rId5"/>
              </p:custDataLst>
            </p:nvPr>
          </p:nvSpPr>
          <p:spPr>
            <a:xfrm>
              <a:off x="424" y="6017"/>
              <a:ext cx="2692" cy="1282"/>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000">
                  <a:latin typeface="微软雅黑" panose="020B0503020204020204" pitchFamily="34" charset="-122"/>
                  <a:ea typeface="微软雅黑" panose="020B0503020204020204" pitchFamily="34" charset="-122"/>
                </a:rPr>
                <a:t>探测器建模</a:t>
              </a:r>
            </a:p>
          </p:txBody>
        </p:sp>
        <p:sp>
          <p:nvSpPr>
            <p:cNvPr id="9" name="圆角矩形 4">
              <a:extLst>
                <a:ext uri="{FF2B5EF4-FFF2-40B4-BE49-F238E27FC236}">
                  <a16:creationId xmlns:a16="http://schemas.microsoft.com/office/drawing/2014/main" id="{F059A616-1C58-C706-7202-4745B57E9FD3}"/>
                </a:ext>
              </a:extLst>
            </p:cNvPr>
            <p:cNvSpPr/>
            <p:nvPr/>
          </p:nvSpPr>
          <p:spPr>
            <a:xfrm>
              <a:off x="424" y="8310"/>
              <a:ext cx="2692" cy="1282"/>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000">
                  <a:latin typeface="黑体" panose="02010609060101010101" pitchFamily="49" charset="-122"/>
                  <a:ea typeface="黑体" panose="02010609060101010101" pitchFamily="49" charset="-122"/>
                </a:rPr>
                <a:t>粒子源设置</a:t>
              </a:r>
            </a:p>
          </p:txBody>
        </p:sp>
        <p:sp>
          <p:nvSpPr>
            <p:cNvPr id="10" name="圆角矩形 6">
              <a:extLst>
                <a:ext uri="{FF2B5EF4-FFF2-40B4-BE49-F238E27FC236}">
                  <a16:creationId xmlns:a16="http://schemas.microsoft.com/office/drawing/2014/main" id="{E1334DFB-2B86-BB5A-80D8-F5EE9C8A824A}"/>
                </a:ext>
              </a:extLst>
            </p:cNvPr>
            <p:cNvSpPr/>
            <p:nvPr>
              <p:custDataLst>
                <p:tags r:id="rId6"/>
              </p:custDataLst>
            </p:nvPr>
          </p:nvSpPr>
          <p:spPr>
            <a:xfrm>
              <a:off x="424" y="3749"/>
              <a:ext cx="2692" cy="1282"/>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000" dirty="0">
                  <a:latin typeface="微软雅黑" panose="020B0503020204020204" pitchFamily="34" charset="-122"/>
                  <a:ea typeface="微软雅黑" panose="020B0503020204020204" pitchFamily="34" charset="-122"/>
                </a:rPr>
                <a:t>物理过程</a:t>
              </a:r>
            </a:p>
          </p:txBody>
        </p:sp>
        <p:sp>
          <p:nvSpPr>
            <p:cNvPr id="11" name="圆角矩形 8">
              <a:extLst>
                <a:ext uri="{FF2B5EF4-FFF2-40B4-BE49-F238E27FC236}">
                  <a16:creationId xmlns:a16="http://schemas.microsoft.com/office/drawing/2014/main" id="{9050F64D-4649-9D55-F27D-260161013A8C}"/>
                </a:ext>
              </a:extLst>
            </p:cNvPr>
            <p:cNvSpPr/>
            <p:nvPr>
              <p:custDataLst>
                <p:tags r:id="rId7"/>
              </p:custDataLst>
            </p:nvPr>
          </p:nvSpPr>
          <p:spPr>
            <a:xfrm>
              <a:off x="4176" y="3560"/>
              <a:ext cx="3533" cy="1659"/>
            </a:xfrm>
            <a:prstGeom prst="round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电荷相互作用</a:t>
              </a:r>
            </a:p>
            <a:p>
              <a:pPr algn="ctr"/>
              <a:r>
                <a:rPr lang="zh-CN" altLang="en-US">
                  <a:solidFill>
                    <a:schemeClr val="tx1"/>
                  </a:solidFill>
                  <a:latin typeface="微软雅黑" panose="020B0503020204020204" pitchFamily="34" charset="-122"/>
                  <a:ea typeface="微软雅黑" panose="020B0503020204020204" pitchFamily="34" charset="-122"/>
                </a:rPr>
                <a:t>核相互作用</a:t>
              </a:r>
            </a:p>
          </p:txBody>
        </p:sp>
        <p:sp>
          <p:nvSpPr>
            <p:cNvPr id="12" name="圆角矩形 14">
              <a:extLst>
                <a:ext uri="{FF2B5EF4-FFF2-40B4-BE49-F238E27FC236}">
                  <a16:creationId xmlns:a16="http://schemas.microsoft.com/office/drawing/2014/main" id="{DD859807-2706-92C8-D93E-5345CA603FA7}"/>
                </a:ext>
              </a:extLst>
            </p:cNvPr>
            <p:cNvSpPr/>
            <p:nvPr>
              <p:custDataLst>
                <p:tags r:id="rId8"/>
              </p:custDataLst>
            </p:nvPr>
          </p:nvSpPr>
          <p:spPr>
            <a:xfrm>
              <a:off x="4176" y="5806"/>
              <a:ext cx="3533" cy="1659"/>
            </a:xfrm>
            <a:prstGeom prst="round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样品尺寸建模</a:t>
              </a:r>
            </a:p>
            <a:p>
              <a:pPr algn="ctr"/>
              <a:r>
                <a:rPr lang="zh-CN" altLang="en-US">
                  <a:solidFill>
                    <a:schemeClr val="tx1"/>
                  </a:solidFill>
                  <a:latin typeface="微软雅黑" panose="020B0503020204020204" pitchFamily="34" charset="-122"/>
                  <a:ea typeface="微软雅黑" panose="020B0503020204020204" pitchFamily="34" charset="-122"/>
                </a:rPr>
                <a:t>各种实验装置建模</a:t>
              </a:r>
            </a:p>
          </p:txBody>
        </p:sp>
        <p:sp>
          <p:nvSpPr>
            <p:cNvPr id="16" name="圆角矩形 15">
              <a:extLst>
                <a:ext uri="{FF2B5EF4-FFF2-40B4-BE49-F238E27FC236}">
                  <a16:creationId xmlns:a16="http://schemas.microsoft.com/office/drawing/2014/main" id="{49742007-587B-97DD-9650-C8CDE1D9A178}"/>
                </a:ext>
              </a:extLst>
            </p:cNvPr>
            <p:cNvSpPr/>
            <p:nvPr/>
          </p:nvSpPr>
          <p:spPr>
            <a:xfrm>
              <a:off x="4176" y="8122"/>
              <a:ext cx="3533" cy="1659"/>
            </a:xfrm>
            <a:prstGeom prst="round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三分裂变反应设置</a:t>
              </a:r>
            </a:p>
          </p:txBody>
        </p:sp>
        <p:cxnSp>
          <p:nvCxnSpPr>
            <p:cNvPr id="17" name="直接箭头连接符 16">
              <a:extLst>
                <a:ext uri="{FF2B5EF4-FFF2-40B4-BE49-F238E27FC236}">
                  <a16:creationId xmlns:a16="http://schemas.microsoft.com/office/drawing/2014/main" id="{512C541C-2FDB-178B-7DAC-C1D11AA762FE}"/>
                </a:ext>
              </a:extLst>
            </p:cNvPr>
            <p:cNvCxnSpPr/>
            <p:nvPr>
              <p:custDataLst>
                <p:tags r:id="rId9"/>
              </p:custDataLst>
            </p:nvPr>
          </p:nvCxnSpPr>
          <p:spPr>
            <a:xfrm>
              <a:off x="2947" y="4438"/>
              <a:ext cx="1471" cy="8"/>
            </a:xfrm>
            <a:prstGeom prst="straightConnector1">
              <a:avLst/>
            </a:prstGeom>
            <a:ln w="38100">
              <a:solidFill>
                <a:srgbClr val="FF0000"/>
              </a:solidFill>
              <a:tailEnd type="arrow"/>
            </a:ln>
          </p:spPr>
          <p:style>
            <a:lnRef idx="2">
              <a:schemeClr val="accent1"/>
            </a:lnRef>
            <a:fillRef idx="0">
              <a:srgbClr val="FFFFFF"/>
            </a:fillRef>
            <a:effectRef idx="0">
              <a:srgbClr val="FFFFFF"/>
            </a:effectRef>
            <a:fontRef idx="minor">
              <a:schemeClr val="tx1"/>
            </a:fontRef>
          </p:style>
        </p:cxnSp>
      </p:grpSp>
      <p:sp>
        <p:nvSpPr>
          <p:cNvPr id="18" name="文本框 17">
            <a:extLst>
              <a:ext uri="{FF2B5EF4-FFF2-40B4-BE49-F238E27FC236}">
                <a16:creationId xmlns:a16="http://schemas.microsoft.com/office/drawing/2014/main" id="{F22DE2B8-A9AB-0F96-6023-E4904C34A032}"/>
              </a:ext>
            </a:extLst>
          </p:cNvPr>
          <p:cNvSpPr txBox="1"/>
          <p:nvPr>
            <p:custDataLst>
              <p:tags r:id="rId2"/>
            </p:custDataLst>
          </p:nvPr>
        </p:nvSpPr>
        <p:spPr>
          <a:xfrm>
            <a:off x="5787603" y="2122170"/>
            <a:ext cx="5485765" cy="460375"/>
          </a:xfrm>
          <a:prstGeom prst="rect">
            <a:avLst/>
          </a:prstGeom>
          <a:noFill/>
        </p:spPr>
        <p:txBody>
          <a:bodyPr wrap="square">
            <a:spAutoFit/>
          </a:bodyPr>
          <a:lstStyle/>
          <a:p>
            <a:pPr marL="342900" indent="-342900">
              <a:buFont typeface="Wingdings" panose="05000000000000000000" pitchFamily="2" charset="2"/>
              <a:buChar char="Ø"/>
            </a:pPr>
            <a:r>
              <a:rPr lang="en-US" altLang="zh-CN" sz="2400" b="1" dirty="0">
                <a:latin typeface="微软雅黑" panose="020B0503020204020204" pitchFamily="34" charset="-122"/>
                <a:ea typeface="微软雅黑" panose="020B0503020204020204" pitchFamily="34" charset="-122"/>
              </a:rPr>
              <a:t>(1) </a:t>
            </a:r>
            <a:r>
              <a:rPr lang="zh-CN" altLang="en-US" sz="2400" b="1" dirty="0">
                <a:latin typeface="微软雅黑" panose="020B0503020204020204" pitchFamily="34" charset="-122"/>
                <a:ea typeface="微软雅黑" panose="020B0503020204020204" pitchFamily="34" charset="-122"/>
              </a:rPr>
              <a:t>三分裂变事件模拟</a:t>
            </a:r>
            <a:endParaRPr lang="zh-CN" altLang="en-US" sz="2400" b="1" dirty="0">
              <a:highlight>
                <a:srgbClr val="FFFF00"/>
              </a:highlight>
              <a:latin typeface="微软雅黑" panose="020B0503020204020204" pitchFamily="34" charset="-122"/>
              <a:ea typeface="微软雅黑" panose="020B0503020204020204" pitchFamily="34" charset="-122"/>
            </a:endParaRPr>
          </a:p>
        </p:txBody>
      </p:sp>
      <p:sp>
        <p:nvSpPr>
          <p:cNvPr id="20" name="文本框 19">
            <a:extLst>
              <a:ext uri="{FF2B5EF4-FFF2-40B4-BE49-F238E27FC236}">
                <a16:creationId xmlns:a16="http://schemas.microsoft.com/office/drawing/2014/main" id="{A725686C-952D-7B54-53F9-6116AC7D963C}"/>
              </a:ext>
            </a:extLst>
          </p:cNvPr>
          <p:cNvSpPr txBox="1"/>
          <p:nvPr/>
        </p:nvSpPr>
        <p:spPr>
          <a:xfrm>
            <a:off x="220133" y="6289331"/>
            <a:ext cx="6722534" cy="538032"/>
          </a:xfrm>
          <a:prstGeom prst="rect">
            <a:avLst/>
          </a:prstGeom>
          <a:noFill/>
        </p:spPr>
        <p:txBody>
          <a:bodyPr wrap="square" rtlCol="0" anchor="t">
            <a:noAutofit/>
          </a:bodyPr>
          <a:lstStyle/>
          <a:p>
            <a:pPr indent="0" fontAlgn="auto">
              <a:lnSpc>
                <a:spcPct val="120000"/>
              </a:lnSpc>
              <a:spcBef>
                <a:spcPts val="0"/>
              </a:spcBef>
              <a:spcAft>
                <a:spcPts val="1200"/>
              </a:spcAft>
            </a:pPr>
            <a:r>
              <a:rPr lang="en-US" altLang="zh-CN" sz="2200" dirty="0">
                <a:solidFill>
                  <a:srgbClr val="FF0000"/>
                </a:solidFill>
                <a:latin typeface="微软雅黑" panose="020B0503020204020204" pitchFamily="34" charset="-122"/>
                <a:ea typeface="微软雅黑" panose="020B0503020204020204" pitchFamily="34" charset="-122"/>
                <a:sym typeface="+mn-ea"/>
              </a:rPr>
              <a:t>           </a:t>
            </a:r>
            <a:r>
              <a:rPr lang="zh-CN" altLang="en-US" sz="2000" dirty="0">
                <a:solidFill>
                  <a:srgbClr val="FF0000"/>
                </a:solidFill>
                <a:latin typeface="Times New Roman" panose="02020603050405020304" pitchFamily="18" charset="0"/>
                <a:ea typeface="微软雅黑" panose="020B0503020204020204" pitchFamily="34" charset="-122"/>
                <a:sym typeface="+mn-ea"/>
              </a:rPr>
              <a:t>模拟计算目标：</a:t>
            </a:r>
            <a:r>
              <a:rPr lang="zh-CN" altLang="en-US" dirty="0">
                <a:solidFill>
                  <a:prstClr val="black"/>
                </a:solidFill>
                <a:latin typeface="Times New Roman" panose="02020603050405020304" pitchFamily="18" charset="0"/>
                <a:ea typeface="微软雅黑" panose="020B0503020204020204" pitchFamily="34" charset="-122"/>
              </a:rPr>
              <a:t>判断三分裂变测量可行性</a:t>
            </a:r>
          </a:p>
        </p:txBody>
      </p:sp>
      <p:cxnSp>
        <p:nvCxnSpPr>
          <p:cNvPr id="22" name="直接箭头连接符 21">
            <a:extLst>
              <a:ext uri="{FF2B5EF4-FFF2-40B4-BE49-F238E27FC236}">
                <a16:creationId xmlns:a16="http://schemas.microsoft.com/office/drawing/2014/main" id="{DB22BB75-8D21-635E-415F-69616556C0D0}"/>
              </a:ext>
            </a:extLst>
          </p:cNvPr>
          <p:cNvCxnSpPr/>
          <p:nvPr>
            <p:custDataLst>
              <p:tags r:id="rId3"/>
            </p:custDataLst>
          </p:nvPr>
        </p:nvCxnSpPr>
        <p:spPr>
          <a:xfrm>
            <a:off x="2618106" y="4227830"/>
            <a:ext cx="934085" cy="5080"/>
          </a:xfrm>
          <a:prstGeom prst="straightConnector1">
            <a:avLst/>
          </a:prstGeom>
          <a:ln w="38100">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23" name="直接箭头连接符 22">
            <a:extLst>
              <a:ext uri="{FF2B5EF4-FFF2-40B4-BE49-F238E27FC236}">
                <a16:creationId xmlns:a16="http://schemas.microsoft.com/office/drawing/2014/main" id="{8D415D6E-7E08-259F-89DD-4C7ED9D17BBA}"/>
              </a:ext>
            </a:extLst>
          </p:cNvPr>
          <p:cNvCxnSpPr/>
          <p:nvPr>
            <p:custDataLst>
              <p:tags r:id="rId4"/>
            </p:custDataLst>
          </p:nvPr>
        </p:nvCxnSpPr>
        <p:spPr>
          <a:xfrm>
            <a:off x="2593236" y="5683885"/>
            <a:ext cx="934085" cy="5080"/>
          </a:xfrm>
          <a:prstGeom prst="straightConnector1">
            <a:avLst/>
          </a:prstGeom>
          <a:ln w="38100">
            <a:solidFill>
              <a:srgbClr val="FF0000"/>
            </a:solidFill>
            <a:tailEnd type="arrow"/>
          </a:ln>
        </p:spPr>
        <p:style>
          <a:lnRef idx="2">
            <a:schemeClr val="accent1"/>
          </a:lnRef>
          <a:fillRef idx="0">
            <a:srgbClr val="FFFFFF"/>
          </a:fillRef>
          <a:effectRef idx="0">
            <a:srgbClr val="FFFFFF"/>
          </a:effectRef>
          <a:fontRef idx="minor">
            <a:schemeClr val="tx1"/>
          </a:fontRef>
        </p:style>
      </p:cxnSp>
      <p:pic>
        <p:nvPicPr>
          <p:cNvPr id="19458" name="Picture 2">
            <a:extLst>
              <a:ext uri="{FF2B5EF4-FFF2-40B4-BE49-F238E27FC236}">
                <a16:creationId xmlns:a16="http://schemas.microsoft.com/office/drawing/2014/main" id="{88CB8495-B728-4EA9-23FE-845A4125F5B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745287" y="2624597"/>
            <a:ext cx="4432405" cy="3868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3D615641-47A1-5242-8B35-538AD9EEB207}"/>
              </a:ext>
            </a:extLst>
          </p:cNvPr>
          <p:cNvSpPr txBox="1"/>
          <p:nvPr/>
        </p:nvSpPr>
        <p:spPr>
          <a:xfrm>
            <a:off x="7273177" y="6436135"/>
            <a:ext cx="3574004" cy="369332"/>
          </a:xfrm>
          <a:prstGeom prst="rect">
            <a:avLst/>
          </a:prstGeom>
          <a:noFill/>
        </p:spPr>
        <p:txBody>
          <a:bodyPr wrap="square">
            <a:spAutoFit/>
          </a:bodyPr>
          <a:lstStyle/>
          <a:p>
            <a:pPr algn="ctr"/>
            <a:r>
              <a:rPr lang="zh-CN" altLang="en-US" sz="1800" b="1" kern="100" dirty="0">
                <a:effectLst/>
                <a:latin typeface="Times New Roman" panose="02020603050405020304" pitchFamily="18" charset="0"/>
                <a:ea typeface="微软雅黑" panose="020B0503020204020204" pitchFamily="34" charset="-122"/>
                <a:cs typeface="Times New Roman" panose="02020603050405020304" pitchFamily="18" charset="0"/>
              </a:rPr>
              <a:t>三分裂变模拟结果</a:t>
            </a:r>
            <a:endParaRPr lang="zh-CN" altLang="en-US"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a16="http://schemas.microsoft.com/office/drawing/2014/main" id="{015AE786-E05F-A78C-D788-F46E2D30715D}"/>
              </a:ext>
            </a:extLst>
          </p:cNvPr>
          <p:cNvSpPr txBox="1"/>
          <p:nvPr/>
        </p:nvSpPr>
        <p:spPr>
          <a:xfrm>
            <a:off x="220133" y="1012820"/>
            <a:ext cx="12193332" cy="461665"/>
          </a:xfrm>
          <a:prstGeom prst="rect">
            <a:avLst/>
          </a:prstGeom>
          <a:noFill/>
        </p:spPr>
        <p:txBody>
          <a:bodyPr wrap="square">
            <a:spAutoFit/>
          </a:bodyPr>
          <a:lstStyle/>
          <a:p>
            <a:pPr marL="457200" indent="-457200">
              <a:buFont typeface="+mj-ea"/>
              <a:buAutoNum type="circleNumDbPlain"/>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实验方案设计</a:t>
            </a:r>
            <a:endParaRPr lang="zh-CN" altLang="en-US" sz="2400" dirty="0">
              <a:latin typeface="Times New Roman" panose="02020603050405020304" pitchFamily="18" charset="0"/>
              <a:cs typeface="Times New Roman" panose="02020603050405020304" pitchFamily="18" charset="0"/>
            </a:endParaRPr>
          </a:p>
        </p:txBody>
      </p:sp>
      <p:sp>
        <p:nvSpPr>
          <p:cNvPr id="14" name="标题 4">
            <a:extLst>
              <a:ext uri="{FF2B5EF4-FFF2-40B4-BE49-F238E27FC236}">
                <a16:creationId xmlns:a16="http://schemas.microsoft.com/office/drawing/2014/main" id="{6F297E9C-59AF-1A28-8649-22105AF91239}"/>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3. </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实验方案设计与实验流程</a:t>
            </a:r>
          </a:p>
        </p:txBody>
      </p:sp>
    </p:spTree>
    <p:extLst>
      <p:ext uri="{BB962C8B-B14F-4D97-AF65-F5344CB8AC3E}">
        <p14:creationId xmlns:p14="http://schemas.microsoft.com/office/powerpoint/2010/main" val="1042739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CB07C-A33F-D07D-A323-E3C5B966535E}"/>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5323BB3B-1B2E-5CEB-5568-E8F4401C4B31}"/>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18</a:t>
            </a:fld>
            <a:endParaRPr lang="zh-CN" altLang="en-US" dirty="0"/>
          </a:p>
        </p:txBody>
      </p:sp>
      <p:cxnSp>
        <p:nvCxnSpPr>
          <p:cNvPr id="21" name="直接连接符 20">
            <a:extLst>
              <a:ext uri="{FF2B5EF4-FFF2-40B4-BE49-F238E27FC236}">
                <a16:creationId xmlns:a16="http://schemas.microsoft.com/office/drawing/2014/main" id="{4E87D21E-F781-8F8E-594D-7CB61BD1150F}"/>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15" name="图示 14">
            <a:extLst>
              <a:ext uri="{FF2B5EF4-FFF2-40B4-BE49-F238E27FC236}">
                <a16:creationId xmlns:a16="http://schemas.microsoft.com/office/drawing/2014/main" id="{B2B2936B-F31C-F6F9-444A-471727AFA878}"/>
              </a:ext>
            </a:extLst>
          </p:cNvPr>
          <p:cNvGraphicFramePr/>
          <p:nvPr>
            <p:extLst>
              <p:ext uri="{D42A27DB-BD31-4B8C-83A1-F6EECF244321}">
                <p14:modId xmlns:p14="http://schemas.microsoft.com/office/powerpoint/2010/main" val="2431037031"/>
              </p:ext>
            </p:extLst>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482" name="Picture 2">
            <a:extLst>
              <a:ext uri="{FF2B5EF4-FFF2-40B4-BE49-F238E27FC236}">
                <a16:creationId xmlns:a16="http://schemas.microsoft.com/office/drawing/2014/main" id="{DD04985E-2425-52F4-CC22-A0977491DD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7152" r="-154"/>
          <a:stretch>
            <a:fillRect/>
          </a:stretch>
        </p:blipFill>
        <p:spPr bwMode="auto">
          <a:xfrm>
            <a:off x="1070898" y="1920648"/>
            <a:ext cx="4994668" cy="355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2">
            <a:extLst>
              <a:ext uri="{FF2B5EF4-FFF2-40B4-BE49-F238E27FC236}">
                <a16:creationId xmlns:a16="http://schemas.microsoft.com/office/drawing/2014/main" id="{98936C17-078C-84A4-D5A4-0CE8EE9CE7B6}"/>
              </a:ext>
            </a:extLst>
          </p:cNvPr>
          <p:cNvSpPr txBox="1"/>
          <p:nvPr/>
        </p:nvSpPr>
        <p:spPr>
          <a:xfrm>
            <a:off x="1490799" y="5613060"/>
            <a:ext cx="9651999" cy="707886"/>
          </a:xfrm>
          <a:prstGeom prst="rect">
            <a:avLst/>
          </a:prstGeom>
          <a:noFill/>
        </p:spPr>
        <p:txBody>
          <a:bodyPr wrap="square">
            <a:spAutoFit/>
          </a:bodyPr>
          <a:lstStyle/>
          <a:p>
            <a:r>
              <a:rPr lang="zh-CN" alt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rPr>
              <a:t>为了更好的测量三分裂变粒子，增益将尽可能大，但是实验数据率又不应太高，否则会造成</a:t>
            </a:r>
            <a:r>
              <a:rPr lang="en-US" altLang="zh-CN" sz="2000" b="1" kern="100" dirty="0">
                <a:effectLst/>
                <a:latin typeface="微软雅黑" panose="020B0503020204020204" pitchFamily="34" charset="-122"/>
                <a:ea typeface="微软雅黑" panose="020B0503020204020204" pitchFamily="34" charset="-122"/>
              </a:rPr>
              <a:t>MTPC</a:t>
            </a:r>
            <a:r>
              <a:rPr lang="zh-CN" altLang="en-US" sz="2000" b="1" kern="100" dirty="0">
                <a:effectLst/>
                <a:latin typeface="微软雅黑" panose="020B0503020204020204" pitchFamily="34" charset="-122"/>
                <a:ea typeface="微软雅黑" panose="020B0503020204020204" pitchFamily="34" charset="-122"/>
              </a:rPr>
              <a:t>电子学</a:t>
            </a:r>
            <a:r>
              <a:rPr lang="zh-CN" alt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rPr>
              <a:t>堵死。</a:t>
            </a:r>
            <a:endParaRPr lang="zh-CN" altLang="en-US" sz="2000" b="1" dirty="0">
              <a:highlight>
                <a:srgbClr val="FFFF00"/>
              </a:highlight>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2FC4218E-C4BC-9165-887A-08F95310A9EC}"/>
              </a:ext>
            </a:extLst>
          </p:cNvPr>
          <p:cNvPicPr>
            <a:picLocks noChangeAspect="1"/>
          </p:cNvPicPr>
          <p:nvPr/>
        </p:nvPicPr>
        <p:blipFill>
          <a:blip r:embed="rId9">
            <a:extLst>
              <a:ext uri="{28A0092B-C50C-407E-A947-70E740481C1C}">
                <a14:useLocalDpi xmlns:a14="http://schemas.microsoft.com/office/drawing/2010/main" val="0"/>
              </a:ext>
            </a:extLst>
          </a:blip>
          <a:srcRect t="7579" r="7644"/>
          <a:stretch>
            <a:fillRect/>
          </a:stretch>
        </p:blipFill>
        <p:spPr>
          <a:xfrm>
            <a:off x="5815126" y="1858061"/>
            <a:ext cx="4815313" cy="3684354"/>
          </a:xfrm>
          <a:prstGeom prst="rect">
            <a:avLst/>
          </a:prstGeom>
        </p:spPr>
      </p:pic>
      <p:sp>
        <p:nvSpPr>
          <p:cNvPr id="3" name="文本框 2">
            <a:extLst>
              <a:ext uri="{FF2B5EF4-FFF2-40B4-BE49-F238E27FC236}">
                <a16:creationId xmlns:a16="http://schemas.microsoft.com/office/drawing/2014/main" id="{1768F1AD-F5A8-6D95-B1D1-6C8D72B87029}"/>
              </a:ext>
            </a:extLst>
          </p:cNvPr>
          <p:cNvSpPr txBox="1"/>
          <p:nvPr/>
        </p:nvSpPr>
        <p:spPr>
          <a:xfrm>
            <a:off x="220133" y="1012820"/>
            <a:ext cx="12193332" cy="461665"/>
          </a:xfrm>
          <a:prstGeom prst="rect">
            <a:avLst/>
          </a:prstGeom>
          <a:noFill/>
        </p:spPr>
        <p:txBody>
          <a:bodyPr wrap="square">
            <a:spAutoFit/>
          </a:bodyPr>
          <a:lstStyle/>
          <a:p>
            <a:pPr marL="457200" indent="-457200">
              <a:buFont typeface="+mj-ea"/>
              <a:buAutoNum type="circleNumDbPlain"/>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实验方案设计</a:t>
            </a:r>
            <a:endParaRPr lang="zh-CN" altLang="en-US" sz="2400" dirty="0">
              <a:latin typeface="Times New Roman" panose="02020603050405020304" pitchFamily="18" charset="0"/>
              <a:cs typeface="Times New Roman" panose="02020603050405020304" pitchFamily="18" charset="0"/>
            </a:endParaRPr>
          </a:p>
        </p:txBody>
      </p:sp>
      <p:sp>
        <p:nvSpPr>
          <p:cNvPr id="7" name="标题 4">
            <a:extLst>
              <a:ext uri="{FF2B5EF4-FFF2-40B4-BE49-F238E27FC236}">
                <a16:creationId xmlns:a16="http://schemas.microsoft.com/office/drawing/2014/main" id="{75881402-FAAE-818E-F15E-224B63DF3821}"/>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3. </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实验方案设计与实验流程</a:t>
            </a:r>
          </a:p>
        </p:txBody>
      </p:sp>
    </p:spTree>
    <p:extLst>
      <p:ext uri="{BB962C8B-B14F-4D97-AF65-F5344CB8AC3E}">
        <p14:creationId xmlns:p14="http://schemas.microsoft.com/office/powerpoint/2010/main" val="689252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87B39-88B6-0EB1-A24F-3FC948D49F11}"/>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E1B688D-1DA6-45BF-DC95-AB6EC83E90C0}"/>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19</a:t>
            </a:fld>
            <a:endParaRPr lang="zh-CN" altLang="en-US" dirty="0"/>
          </a:p>
        </p:txBody>
      </p:sp>
      <p:cxnSp>
        <p:nvCxnSpPr>
          <p:cNvPr id="21" name="直接连接符 20">
            <a:extLst>
              <a:ext uri="{FF2B5EF4-FFF2-40B4-BE49-F238E27FC236}">
                <a16:creationId xmlns:a16="http://schemas.microsoft.com/office/drawing/2014/main" id="{845BA952-DD31-0EB3-B1E6-EF5DA7FF818B}"/>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46144C21-1839-BC19-0281-E648437E1D0F}"/>
              </a:ext>
            </a:extLst>
          </p:cNvPr>
          <p:cNvSpPr txBox="1"/>
          <p:nvPr/>
        </p:nvSpPr>
        <p:spPr>
          <a:xfrm>
            <a:off x="127000" y="1572874"/>
            <a:ext cx="11844867" cy="2796856"/>
          </a:xfrm>
          <a:prstGeom prst="rect">
            <a:avLst/>
          </a:prstGeom>
          <a:noFill/>
        </p:spPr>
        <p:txBody>
          <a:bodyPr wrap="square">
            <a:spAutoFit/>
          </a:bodyPr>
          <a:lstStyle/>
          <a:p>
            <a:pPr indent="304800" algn="just">
              <a:lnSpc>
                <a:spcPct val="150000"/>
              </a:lnSpc>
              <a:buNone/>
            </a:pP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本工作基于</a:t>
            </a: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MTPC</a:t>
            </a:r>
            <a:r>
              <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探测器完成了两次三分裂变实验探索</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p>
            <a:pPr marL="1062000" indent="-342900" algn="just">
              <a:lnSpc>
                <a:spcPct val="150000"/>
              </a:lnSpc>
              <a:buFont typeface="Wingdings" panose="05000000000000000000" pitchFamily="2" charset="2"/>
              <a:buChar char="Ø"/>
            </a:pPr>
            <a:r>
              <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第一次为基于自发裂变源</a:t>
            </a:r>
            <a:r>
              <a:rPr lang="en-US" altLang="zh-CN" sz="2400" kern="100" baseline="30000" dirty="0">
                <a:effectLst/>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Cf</a:t>
            </a:r>
            <a:r>
              <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三分裂变实验探索</a:t>
            </a:r>
            <a:r>
              <a:rPr lang="zh-CN" altLang="en-US"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（未使用白光中子束流）；</a:t>
            </a:r>
            <a:endParaRPr lang="en-US" altLang="zh-CN"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marL="1062000" indent="-342900" algn="just">
              <a:lnSpc>
                <a:spcPct val="150000"/>
              </a:lnSpc>
              <a:buFont typeface="Wingdings" panose="05000000000000000000" pitchFamily="2" charset="2"/>
              <a:buChar char="Ø"/>
            </a:pPr>
            <a:r>
              <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第二次为基于白光中子源的</a:t>
            </a:r>
            <a:r>
              <a:rPr lang="en-US" altLang="zh-CN" sz="2400" kern="100" baseline="30000" dirty="0">
                <a:effectLst/>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三分裂变实验探索</a:t>
            </a:r>
            <a:r>
              <a:rPr lang="zh-CN" altLang="en-US"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（依托于白浩帆的中子诱发 </a:t>
            </a:r>
            <a:r>
              <a:rPr lang="en-US" altLang="zh-CN" sz="2400" kern="100" baseline="300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400" i="1"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i="1"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反应截面测量</a:t>
            </a:r>
            <a:r>
              <a:rPr lang="zh-CN" altLang="en-US" sz="2400" kern="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实验的束流时间</a:t>
            </a:r>
            <a:r>
              <a:rPr lang="zh-CN" altLang="en-US" sz="2400" kern="100" dirty="0">
                <a:solidFill>
                  <a:srgbClr val="FF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kern="100" dirty="0">
                <a:effectLst/>
                <a:latin typeface="Times New Roman" panose="02020603050405020304" pitchFamily="18" charset="0"/>
                <a:ea typeface="微软雅黑" panose="020B0503020204020204" pitchFamily="34" charset="-122"/>
                <a:cs typeface="Times New Roman" panose="02020603050405020304" pitchFamily="18" charset="0"/>
              </a:rPr>
              <a:t>由于本次</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实验在</a:t>
            </a:r>
            <a:r>
              <a:rPr lang="zh-CN" altLang="en-US" sz="2400" kern="100" dirty="0">
                <a:effectLst/>
                <a:latin typeface="Times New Roman" panose="02020603050405020304" pitchFamily="18" charset="0"/>
                <a:ea typeface="微软雅黑" panose="020B0503020204020204" pitchFamily="34" charset="-122"/>
                <a:cs typeface="Times New Roman" panose="02020603050405020304" pitchFamily="18" charset="0"/>
              </a:rPr>
              <a:t>白浩帆实验的基础上开展，为了更好地</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测量</a:t>
            </a:r>
            <a:r>
              <a:rPr lang="en-US" altLang="zh-CN" sz="2400"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400" i="1" kern="100"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i="1" kern="100"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反应截面</a:t>
            </a:r>
            <a:r>
              <a:rPr lang="zh-CN" altLang="en-US" sz="2400" kern="100" dirty="0">
                <a:effectLst/>
                <a:latin typeface="Times New Roman" panose="02020603050405020304" pitchFamily="18" charset="0"/>
                <a:ea typeface="微软雅黑" panose="020B0503020204020204" pitchFamily="34" charset="-122"/>
                <a:cs typeface="Times New Roman" panose="02020603050405020304" pitchFamily="18" charset="0"/>
              </a:rPr>
              <a:t>，所用气体压强并不高。</a:t>
            </a:r>
            <a:endParaRPr lang="zh-CN"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3B2DEA9B-9068-8E2A-456E-FD77347A692B}"/>
              </a:ext>
            </a:extLst>
          </p:cNvPr>
          <p:cNvGraphicFramePr>
            <a:graphicFrameLocks noGrp="1"/>
          </p:cNvGraphicFramePr>
          <p:nvPr>
            <p:extLst>
              <p:ext uri="{D42A27DB-BD31-4B8C-83A1-F6EECF244321}">
                <p14:modId xmlns:p14="http://schemas.microsoft.com/office/powerpoint/2010/main" val="1725549697"/>
              </p:ext>
            </p:extLst>
          </p:nvPr>
        </p:nvGraphicFramePr>
        <p:xfrm>
          <a:off x="378117" y="4560357"/>
          <a:ext cx="11705273" cy="1901880"/>
        </p:xfrm>
        <a:graphic>
          <a:graphicData uri="http://schemas.openxmlformats.org/drawingml/2006/table">
            <a:tbl>
              <a:tblPr firstRow="1" firstCol="1" bandRow="1">
                <a:tableStyleId>{3B4B98B0-60AC-42C2-AFA5-B58CD77FA1E5}</a:tableStyleId>
              </a:tblPr>
              <a:tblGrid>
                <a:gridCol w="1432560">
                  <a:extLst>
                    <a:ext uri="{9D8B030D-6E8A-4147-A177-3AD203B41FA5}">
                      <a16:colId xmlns:a16="http://schemas.microsoft.com/office/drawing/2014/main" val="3426395390"/>
                    </a:ext>
                  </a:extLst>
                </a:gridCol>
                <a:gridCol w="2145348">
                  <a:extLst>
                    <a:ext uri="{9D8B030D-6E8A-4147-A177-3AD203B41FA5}">
                      <a16:colId xmlns:a16="http://schemas.microsoft.com/office/drawing/2014/main" val="2689476495"/>
                    </a:ext>
                  </a:extLst>
                </a:gridCol>
                <a:gridCol w="2000885">
                  <a:extLst>
                    <a:ext uri="{9D8B030D-6E8A-4147-A177-3AD203B41FA5}">
                      <a16:colId xmlns:a16="http://schemas.microsoft.com/office/drawing/2014/main" val="1561568618"/>
                    </a:ext>
                  </a:extLst>
                </a:gridCol>
                <a:gridCol w="1432560">
                  <a:extLst>
                    <a:ext uri="{9D8B030D-6E8A-4147-A177-3AD203B41FA5}">
                      <a16:colId xmlns:a16="http://schemas.microsoft.com/office/drawing/2014/main" val="713515601"/>
                    </a:ext>
                  </a:extLst>
                </a:gridCol>
                <a:gridCol w="1432560">
                  <a:extLst>
                    <a:ext uri="{9D8B030D-6E8A-4147-A177-3AD203B41FA5}">
                      <a16:colId xmlns:a16="http://schemas.microsoft.com/office/drawing/2014/main" val="4287624677"/>
                    </a:ext>
                  </a:extLst>
                </a:gridCol>
                <a:gridCol w="3261360">
                  <a:extLst>
                    <a:ext uri="{9D8B030D-6E8A-4147-A177-3AD203B41FA5}">
                      <a16:colId xmlns:a16="http://schemas.microsoft.com/office/drawing/2014/main" val="3509405817"/>
                    </a:ext>
                  </a:extLst>
                </a:gridCol>
              </a:tblGrid>
              <a:tr h="694947">
                <a:tc>
                  <a:txBody>
                    <a:bodyPr/>
                    <a:lstStyle/>
                    <a:p>
                      <a:pPr algn="ctr">
                        <a:lnSpc>
                          <a:spcPts val="2400"/>
                        </a:lnSpc>
                        <a:spcBef>
                          <a:spcPts val="300"/>
                        </a:spcBef>
                        <a:spcAft>
                          <a:spcPts val="300"/>
                        </a:spcAft>
                        <a:buNone/>
                      </a:pP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实验序号</a:t>
                      </a:r>
                    </a:p>
                  </a:txBody>
                  <a:tcPr marL="68580" marR="68580" marT="0" marB="0" anchor="ctr"/>
                </a:tc>
                <a:tc>
                  <a:txBody>
                    <a:bodyPr/>
                    <a:lstStyle/>
                    <a:p>
                      <a:pPr algn="ctr">
                        <a:lnSpc>
                          <a:spcPts val="2400"/>
                        </a:lnSpc>
                        <a:spcBef>
                          <a:spcPts val="0"/>
                        </a:spcBef>
                        <a:spcAft>
                          <a:spcPts val="0"/>
                        </a:spcAft>
                        <a:buNone/>
                      </a:pPr>
                      <a:r>
                        <a:rPr lang="zh-CN" altLang="en-US"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样品</a:t>
                      </a:r>
                      <a:endParaRPr lang="zh-CN" sz="2400" b="0" kern="100" dirty="0">
                        <a:effectLst/>
                        <a:highlight>
                          <a:srgbClr val="FFFF00"/>
                        </a:highligh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0"/>
                        </a:spcBef>
                        <a:spcAft>
                          <a:spcPts val="0"/>
                        </a:spcAft>
                        <a:buNone/>
                      </a:pP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Mesh</a:t>
                      </a:r>
                      <a:r>
                        <a:rPr lang="zh-CN" altLang="en-US"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电压 </a:t>
                      </a: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0"/>
                        </a:spcBef>
                        <a:spcAft>
                          <a:spcPts val="0"/>
                        </a:spcAft>
                        <a:buNone/>
                      </a:pP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气体压强</a:t>
                      </a:r>
                    </a:p>
                    <a:p>
                      <a:pPr algn="ctr">
                        <a:lnSpc>
                          <a:spcPts val="2400"/>
                        </a:lnSpc>
                        <a:spcBef>
                          <a:spcPts val="0"/>
                        </a:spcBef>
                        <a:spcAft>
                          <a:spcPts val="0"/>
                        </a:spcAft>
                        <a:buNone/>
                      </a:pP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atm</a:t>
                      </a: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a:t>
                      </a:r>
                    </a:p>
                  </a:txBody>
                  <a:tcPr marL="68580" marR="68580" marT="0" marB="0" anchor="ctr"/>
                </a:tc>
                <a:tc>
                  <a:txBody>
                    <a:bodyPr/>
                    <a:lstStyle/>
                    <a:p>
                      <a:pPr algn="ctr">
                        <a:lnSpc>
                          <a:spcPts val="2400"/>
                        </a:lnSpc>
                        <a:spcBef>
                          <a:spcPts val="0"/>
                        </a:spcBef>
                        <a:spcAft>
                          <a:spcPts val="0"/>
                        </a:spcAft>
                        <a:buNone/>
                      </a:pP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测量时间</a:t>
                      </a:r>
                    </a:p>
                    <a:p>
                      <a:pPr algn="ctr">
                        <a:lnSpc>
                          <a:spcPts val="2400"/>
                        </a:lnSpc>
                        <a:spcBef>
                          <a:spcPts val="0"/>
                        </a:spcBef>
                        <a:spcAft>
                          <a:spcPts val="0"/>
                        </a:spcAft>
                        <a:buNone/>
                      </a:pP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a:t>
                      </a:r>
                    </a:p>
                  </a:txBody>
                  <a:tcPr marL="68580" marR="68580" marT="0" marB="0" anchor="ctr"/>
                </a:tc>
                <a:tc>
                  <a:txBody>
                    <a:bodyPr/>
                    <a:lstStyle/>
                    <a:p>
                      <a:pPr algn="ctr">
                        <a:lnSpc>
                          <a:spcPts val="2400"/>
                        </a:lnSpc>
                        <a:spcBef>
                          <a:spcPts val="300"/>
                        </a:spcBef>
                        <a:spcAft>
                          <a:spcPts val="300"/>
                        </a:spcAft>
                        <a:buNone/>
                      </a:pPr>
                      <a:r>
                        <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用途</a:t>
                      </a:r>
                    </a:p>
                  </a:txBody>
                  <a:tcPr marL="68580" marR="68580" marT="0" marB="0" anchor="ctr"/>
                </a:tc>
                <a:extLst>
                  <a:ext uri="{0D108BD9-81ED-4DB2-BD59-A6C34878D82A}">
                    <a16:rowId xmlns:a16="http://schemas.microsoft.com/office/drawing/2014/main" val="541134775"/>
                  </a:ext>
                </a:extLst>
              </a:tr>
              <a:tr h="582338">
                <a:tc>
                  <a:txBody>
                    <a:bodyPr/>
                    <a:lstStyle/>
                    <a:p>
                      <a:pPr algn="ctr">
                        <a:lnSpc>
                          <a:spcPts val="2400"/>
                        </a:lnSpc>
                        <a:spcBef>
                          <a:spcPts val="300"/>
                        </a:spcBef>
                        <a:spcAft>
                          <a:spcPts val="300"/>
                        </a:spcAft>
                        <a:buNone/>
                      </a:pPr>
                      <a:r>
                        <a:rPr lang="en-US" sz="2400" b="0" kern="100">
                          <a:effectLst/>
                          <a:latin typeface="Times New Roman" panose="02020603050405020304" pitchFamily="18" charset="0"/>
                          <a:ea typeface="微软雅黑" panose="020B0503020204020204" pitchFamily="34" charset="-122"/>
                          <a:cs typeface="Times New Roman" panose="02020603050405020304" pitchFamily="18" charset="0"/>
                        </a:rPr>
                        <a:t>No. 1</a:t>
                      </a:r>
                      <a:endParaRPr lang="zh-CN" sz="2400" b="0" kern="1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en-US" altLang="zh-CN" sz="2400" kern="100" baseline="30000" dirty="0">
                          <a:effectLst/>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kern="100" dirty="0">
                          <a:effectLst/>
                          <a:latin typeface="Times New Roman" panose="02020603050405020304" pitchFamily="18" charset="0"/>
                          <a:ea typeface="微软雅黑" panose="020B0503020204020204" pitchFamily="34" charset="-122"/>
                          <a:cs typeface="Times New Roman" panose="02020603050405020304" pitchFamily="18" charset="0"/>
                        </a:rPr>
                        <a:t>源</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zh-CN" altLang="en-US"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270</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en-US"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0.6</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3.13</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zh-CN" altLang="en-US"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测量</a:t>
                      </a:r>
                      <a:r>
                        <a:rPr lang="en-US" altLang="zh-CN" sz="2400" kern="100" baseline="30000" dirty="0">
                          <a:effectLst/>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kern="100" dirty="0">
                          <a:effectLst/>
                          <a:latin typeface="Times New Roman" panose="02020603050405020304" pitchFamily="18" charset="0"/>
                          <a:ea typeface="微软雅黑" panose="020B0503020204020204" pitchFamily="34" charset="-122"/>
                          <a:cs typeface="Times New Roman" panose="02020603050405020304" pitchFamily="18" charset="0"/>
                        </a:rPr>
                        <a:t>三分裂变事件</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76676698"/>
                  </a:ext>
                </a:extLst>
              </a:tr>
              <a:tr h="624595">
                <a:tc>
                  <a:txBody>
                    <a:bodyPr/>
                    <a:lstStyle/>
                    <a:p>
                      <a:pPr marL="0" marR="0" lvl="0" indent="0" algn="ctr" defTabSz="914400" rtl="0" eaLnBrk="1" fontAlgn="auto" latinLnBrk="0" hangingPunct="1">
                        <a:lnSpc>
                          <a:spcPts val="2400"/>
                        </a:lnSpc>
                        <a:spcBef>
                          <a:spcPts val="300"/>
                        </a:spcBef>
                        <a:spcAft>
                          <a:spcPts val="300"/>
                        </a:spcAft>
                        <a:buClrTx/>
                        <a:buSzTx/>
                        <a:buFontTx/>
                        <a:buNone/>
                        <a:tabLst/>
                        <a:defRPr/>
                      </a:pP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No. 2</a:t>
                      </a:r>
                      <a:endParaRPr lang="zh-CN"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en-US" altLang="zh-CN" sz="2400" kern="100" baseline="30000" dirty="0">
                          <a:effectLst/>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U(OH)</a:t>
                      </a:r>
                      <a:r>
                        <a:rPr lang="en-US" altLang="zh-CN" sz="2400" kern="100" baseline="-25000" dirty="0">
                          <a:effectLst/>
                          <a:latin typeface="Times New Roman" panose="02020603050405020304" pitchFamily="18" charset="0"/>
                          <a:ea typeface="微软雅黑" panose="020B0503020204020204" pitchFamily="34" charset="-122"/>
                          <a:cs typeface="Times New Roman" panose="02020603050405020304" pitchFamily="18" charset="0"/>
                        </a:rPr>
                        <a:t>4 </a:t>
                      </a:r>
                      <a:r>
                        <a:rPr lang="zh-CN" altLang="en-US" sz="2400" kern="100" dirty="0">
                          <a:effectLst/>
                          <a:latin typeface="Times New Roman" panose="02020603050405020304" pitchFamily="18" charset="0"/>
                          <a:ea typeface="微软雅黑" panose="020B0503020204020204" pitchFamily="34" charset="-122"/>
                          <a:cs typeface="Times New Roman" panose="02020603050405020304" pitchFamily="18" charset="0"/>
                        </a:rPr>
                        <a:t>样品</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zh-CN" altLang="en-US"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300</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en-US"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0.6</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7.18</a:t>
                      </a:r>
                      <a:endParaRPr 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ts val="2400"/>
                        </a:lnSpc>
                        <a:spcBef>
                          <a:spcPts val="300"/>
                        </a:spcBef>
                        <a:spcAft>
                          <a:spcPts val="300"/>
                        </a:spcAft>
                        <a:buNone/>
                      </a:pPr>
                      <a:r>
                        <a:rPr lang="zh-CN" altLang="en-US" sz="2400" b="0" kern="100" dirty="0">
                          <a:effectLst/>
                          <a:latin typeface="Times New Roman" panose="02020603050405020304" pitchFamily="18" charset="0"/>
                          <a:ea typeface="微软雅黑" panose="020B0503020204020204" pitchFamily="34" charset="-122"/>
                          <a:cs typeface="Times New Roman" panose="02020603050405020304" pitchFamily="18" charset="0"/>
                        </a:rPr>
                        <a:t>测量</a:t>
                      </a:r>
                      <a:r>
                        <a:rPr lang="en-US" altLang="zh-CN" sz="2400" kern="100" baseline="30000" dirty="0">
                          <a:effectLst/>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kern="100"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sz="2400" kern="100" dirty="0">
                          <a:effectLst/>
                          <a:latin typeface="Times New Roman" panose="02020603050405020304" pitchFamily="18" charset="0"/>
                          <a:ea typeface="微软雅黑" panose="020B0503020204020204" pitchFamily="34" charset="-122"/>
                          <a:cs typeface="Times New Roman" panose="02020603050405020304" pitchFamily="18" charset="0"/>
                        </a:rPr>
                        <a:t>三分裂变事件</a:t>
                      </a:r>
                      <a:endParaRPr lang="zh-CN" altLang="zh-CN" sz="2400" b="0"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993751822"/>
                  </a:ext>
                </a:extLst>
              </a:tr>
            </a:tbl>
          </a:graphicData>
        </a:graphic>
      </p:graphicFrame>
      <p:sp>
        <p:nvSpPr>
          <p:cNvPr id="5" name="文本框 4">
            <a:extLst>
              <a:ext uri="{FF2B5EF4-FFF2-40B4-BE49-F238E27FC236}">
                <a16:creationId xmlns:a16="http://schemas.microsoft.com/office/drawing/2014/main" id="{FB054A4C-7686-D552-B9BD-656FE512AAE5}"/>
              </a:ext>
            </a:extLst>
          </p:cNvPr>
          <p:cNvSpPr txBox="1"/>
          <p:nvPr/>
        </p:nvSpPr>
        <p:spPr>
          <a:xfrm>
            <a:off x="220133" y="1012820"/>
            <a:ext cx="12193332" cy="461665"/>
          </a:xfrm>
          <a:prstGeom prst="rect">
            <a:avLst/>
          </a:prstGeom>
          <a:noFill/>
        </p:spPr>
        <p:txBody>
          <a:bodyPr wrap="square">
            <a:spAutoFit/>
          </a:bodyPr>
          <a:lstStyle/>
          <a:p>
            <a:pPr marL="457200" indent="-457200">
              <a:buFont typeface="+mj-ea"/>
              <a:buAutoNum type="circleNumDbPlain" startAt="2"/>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实验流程</a:t>
            </a:r>
            <a:endParaRPr lang="zh-CN" altLang="en-US" sz="2400" dirty="0">
              <a:latin typeface="Times New Roman" panose="02020603050405020304" pitchFamily="18" charset="0"/>
              <a:cs typeface="Times New Roman" panose="02020603050405020304" pitchFamily="18" charset="0"/>
            </a:endParaRPr>
          </a:p>
        </p:txBody>
      </p:sp>
      <p:sp>
        <p:nvSpPr>
          <p:cNvPr id="8" name="标题 4">
            <a:extLst>
              <a:ext uri="{FF2B5EF4-FFF2-40B4-BE49-F238E27FC236}">
                <a16:creationId xmlns:a16="http://schemas.microsoft.com/office/drawing/2014/main" id="{60A327A8-C68C-1F88-9A77-4276F7A6D60F}"/>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3. </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实验方案设计与实验流程</a:t>
            </a:r>
          </a:p>
        </p:txBody>
      </p:sp>
    </p:spTree>
    <p:extLst>
      <p:ext uri="{BB962C8B-B14F-4D97-AF65-F5344CB8AC3E}">
        <p14:creationId xmlns:p14="http://schemas.microsoft.com/office/powerpoint/2010/main" val="466457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90001-60BE-D2CB-8F1E-9A7B594C22F9}"/>
            </a:ext>
          </a:extLst>
        </p:cNvPr>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50FC992E-5F6D-D65E-BCC4-960BF24E2253}"/>
              </a:ext>
            </a:extLst>
          </p:cNvPr>
          <p:cNvCxnSpPr>
            <a:cxnSpLocks/>
          </p:cNvCxnSpPr>
          <p:nvPr/>
        </p:nvCxnSpPr>
        <p:spPr>
          <a:xfrm>
            <a:off x="0" y="1073921"/>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11" name="标题 4">
            <a:extLst>
              <a:ext uri="{FF2B5EF4-FFF2-40B4-BE49-F238E27FC236}">
                <a16:creationId xmlns:a16="http://schemas.microsoft.com/office/drawing/2014/main" id="{6791DD26-113A-AB90-F012-0F4F6B86147B}"/>
              </a:ext>
            </a:extLst>
          </p:cNvPr>
          <p:cNvSpPr txBox="1">
            <a:spLocks/>
          </p:cNvSpPr>
          <p:nvPr/>
        </p:nvSpPr>
        <p:spPr>
          <a:xfrm>
            <a:off x="638594" y="174417"/>
            <a:ext cx="1537013" cy="740368"/>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zh-CN" altLang="en-US" sz="4000" b="1" dirty="0">
                <a:latin typeface="微软雅黑" panose="020B0503020204020204" pitchFamily="34" charset="-122"/>
                <a:ea typeface="微软雅黑" panose="020B0503020204020204" pitchFamily="34" charset="-122"/>
              </a:rPr>
              <a:t>目 录</a:t>
            </a:r>
          </a:p>
        </p:txBody>
      </p:sp>
      <p:sp>
        <p:nvSpPr>
          <p:cNvPr id="12" name="内容占位符 5">
            <a:extLst>
              <a:ext uri="{FF2B5EF4-FFF2-40B4-BE49-F238E27FC236}">
                <a16:creationId xmlns:a16="http://schemas.microsoft.com/office/drawing/2014/main" id="{B25D8014-F44B-CD9B-FDC6-75253E1B7D8F}"/>
              </a:ext>
            </a:extLst>
          </p:cNvPr>
          <p:cNvSpPr txBox="1">
            <a:spLocks/>
          </p:cNvSpPr>
          <p:nvPr/>
        </p:nvSpPr>
        <p:spPr>
          <a:xfrm>
            <a:off x="254000" y="1501502"/>
            <a:ext cx="11700933" cy="5182079"/>
          </a:xfrm>
          <a:prstGeom prst="rect">
            <a:avLst/>
          </a:prstGeom>
        </p:spPr>
        <p:txBody>
          <a:bodyPr vert="horz" lIns="91440" tIns="45720" rIns="91440" bIns="45720" rtlCol="0">
            <a:noAutofit/>
          </a:bodyPr>
          <a:lstStyle>
            <a:lvl1pPr marL="0" indent="0" algn="ctr" defTabSz="6858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1pPr>
            <a:lvl2pPr marL="342900" indent="0" algn="ctr" defTabSz="68580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2pPr>
            <a:lvl3pPr marL="685800" indent="0" algn="ctr" defTabSz="6858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0287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4pPr>
            <a:lvl5pPr marL="13716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5pPr>
            <a:lvl6pPr marL="17145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6pPr>
            <a:lvl7pPr marL="20574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7pPr>
            <a:lvl8pPr marL="24003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pPr algn="l">
              <a:lnSpc>
                <a:spcPct val="150000"/>
              </a:lnSpc>
              <a:spcBef>
                <a:spcPts val="0"/>
              </a:spcBef>
              <a:buFont typeface="Arial" pitchFamily="34" charset="0"/>
              <a:buAutoNum type="arabicPeriod"/>
            </a:pPr>
            <a:r>
              <a:rPr lang="en-US" altLang="zh-CN"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研究背景、意义与现状</a:t>
            </a:r>
            <a:endParaRPr lang="en-US" altLang="zh-CN"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实验装置</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实验方案设计与实验流程</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数据处理与结果分析</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总结</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8510ED64-9C4B-C7AD-D4AD-2A9B530E1DCF}"/>
              </a:ext>
            </a:extLst>
          </p:cNvPr>
          <p:cNvSpPr>
            <a:spLocks noGrp="1"/>
          </p:cNvSpPr>
          <p:nvPr>
            <p:ph type="sldNum" sz="quarter" idx="12"/>
          </p:nvPr>
        </p:nvSpPr>
        <p:spPr>
          <a:xfrm>
            <a:off x="9448800" y="6492875"/>
            <a:ext cx="2743200" cy="365125"/>
          </a:xfrm>
        </p:spPr>
        <p:txBody>
          <a:bodyPr/>
          <a:lstStyle/>
          <a:p>
            <a:fld id="{8DAF6019-372C-4F62-AF61-95628F3E2BE5}" type="slidenum">
              <a:rPr lang="zh-CN" altLang="en-US" smtClean="0"/>
              <a:t>2</a:t>
            </a:fld>
            <a:endParaRPr lang="zh-CN" altLang="en-US"/>
          </a:p>
        </p:txBody>
      </p:sp>
    </p:spTree>
    <p:extLst>
      <p:ext uri="{BB962C8B-B14F-4D97-AF65-F5344CB8AC3E}">
        <p14:creationId xmlns:p14="http://schemas.microsoft.com/office/powerpoint/2010/main" val="3268202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72FB-BB68-76BF-B11D-33E00FD36114}"/>
            </a:ext>
          </a:extLst>
        </p:cNvPr>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DB2E1F4F-4E5F-320F-FEB6-17B38ECD667F}"/>
              </a:ext>
            </a:extLst>
          </p:cNvPr>
          <p:cNvCxnSpPr>
            <a:cxnSpLocks/>
          </p:cNvCxnSpPr>
          <p:nvPr/>
        </p:nvCxnSpPr>
        <p:spPr>
          <a:xfrm>
            <a:off x="0" y="1073921"/>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11" name="标题 4">
            <a:extLst>
              <a:ext uri="{FF2B5EF4-FFF2-40B4-BE49-F238E27FC236}">
                <a16:creationId xmlns:a16="http://schemas.microsoft.com/office/drawing/2014/main" id="{F512D974-9E83-64E4-E0A1-2C76BA2240B5}"/>
              </a:ext>
            </a:extLst>
          </p:cNvPr>
          <p:cNvSpPr txBox="1">
            <a:spLocks/>
          </p:cNvSpPr>
          <p:nvPr/>
        </p:nvSpPr>
        <p:spPr>
          <a:xfrm>
            <a:off x="638594" y="174417"/>
            <a:ext cx="1537013" cy="740368"/>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zh-CN" altLang="en-US" sz="4000" b="1" dirty="0">
                <a:latin typeface="微软雅黑" panose="020B0503020204020204" pitchFamily="34" charset="-122"/>
                <a:ea typeface="微软雅黑" panose="020B0503020204020204" pitchFamily="34" charset="-122"/>
              </a:rPr>
              <a:t>目 录</a:t>
            </a:r>
          </a:p>
        </p:txBody>
      </p:sp>
      <p:sp>
        <p:nvSpPr>
          <p:cNvPr id="12" name="内容占位符 5">
            <a:extLst>
              <a:ext uri="{FF2B5EF4-FFF2-40B4-BE49-F238E27FC236}">
                <a16:creationId xmlns:a16="http://schemas.microsoft.com/office/drawing/2014/main" id="{1DFE0EDD-261B-D036-14B5-CE37DAE019FF}"/>
              </a:ext>
            </a:extLst>
          </p:cNvPr>
          <p:cNvSpPr txBox="1">
            <a:spLocks/>
          </p:cNvSpPr>
          <p:nvPr/>
        </p:nvSpPr>
        <p:spPr>
          <a:xfrm>
            <a:off x="254000" y="1501502"/>
            <a:ext cx="11700933" cy="5182079"/>
          </a:xfrm>
          <a:prstGeom prst="rect">
            <a:avLst/>
          </a:prstGeom>
        </p:spPr>
        <p:txBody>
          <a:bodyPr vert="horz" lIns="91440" tIns="45720" rIns="91440" bIns="45720" rtlCol="0">
            <a:noAutofit/>
          </a:bodyPr>
          <a:lstStyle>
            <a:lvl1pPr marL="0" indent="0" algn="ctr" defTabSz="6858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1pPr>
            <a:lvl2pPr marL="342900" indent="0" algn="ctr" defTabSz="68580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2pPr>
            <a:lvl3pPr marL="685800" indent="0" algn="ctr" defTabSz="6858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0287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4pPr>
            <a:lvl5pPr marL="13716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5pPr>
            <a:lvl6pPr marL="17145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6pPr>
            <a:lvl7pPr marL="20574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7pPr>
            <a:lvl8pPr marL="24003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pPr algn="l">
              <a:lnSpc>
                <a:spcPct val="150000"/>
              </a:lnSpc>
              <a:spcBef>
                <a:spcPts val="0"/>
              </a:spcBef>
              <a:buFont typeface="Arial" pitchFamily="34" charset="0"/>
              <a:buAutoNum type="arabicPeriod"/>
            </a:pPr>
            <a:r>
              <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研究背景、意义与现状</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实验装置</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实验方案设计与实验流程</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 数据处理与结果分析</a:t>
            </a:r>
            <a:endParaRPr lang="en-US" altLang="zh-CN"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总结</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F6AEC681-D4E7-0ED8-2F46-D259D911D33A}"/>
              </a:ext>
            </a:extLst>
          </p:cNvPr>
          <p:cNvSpPr>
            <a:spLocks noGrp="1"/>
          </p:cNvSpPr>
          <p:nvPr>
            <p:ph type="sldNum" sz="quarter" idx="12"/>
          </p:nvPr>
        </p:nvSpPr>
        <p:spPr>
          <a:xfrm>
            <a:off x="9448800" y="6492875"/>
            <a:ext cx="2743200" cy="365125"/>
          </a:xfrm>
        </p:spPr>
        <p:txBody>
          <a:bodyPr/>
          <a:lstStyle/>
          <a:p>
            <a:fld id="{8DAF6019-372C-4F62-AF61-95628F3E2BE5}" type="slidenum">
              <a:rPr lang="zh-CN" altLang="en-US" smtClean="0"/>
              <a:t>20</a:t>
            </a:fld>
            <a:endParaRPr lang="zh-CN" altLang="en-US"/>
          </a:p>
        </p:txBody>
      </p:sp>
    </p:spTree>
    <p:extLst>
      <p:ext uri="{BB962C8B-B14F-4D97-AF65-F5344CB8AC3E}">
        <p14:creationId xmlns:p14="http://schemas.microsoft.com/office/powerpoint/2010/main" val="3004814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43A78-BE5F-03D5-7E21-D1232DA59BC6}"/>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F3D0911-C4FC-B196-1AF2-75EF4A56AA22}"/>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21</a:t>
            </a:fld>
            <a:endParaRPr lang="zh-CN" altLang="en-US" dirty="0"/>
          </a:p>
        </p:txBody>
      </p:sp>
      <p:cxnSp>
        <p:nvCxnSpPr>
          <p:cNvPr id="21" name="直接连接符 20">
            <a:extLst>
              <a:ext uri="{FF2B5EF4-FFF2-40B4-BE49-F238E27FC236}">
                <a16:creationId xmlns:a16="http://schemas.microsoft.com/office/drawing/2014/main" id="{1980AFA5-1C3E-F6CA-0FFA-C3620E550751}"/>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4" name="标题 4">
            <a:extLst>
              <a:ext uri="{FF2B5EF4-FFF2-40B4-BE49-F238E27FC236}">
                <a16:creationId xmlns:a16="http://schemas.microsoft.com/office/drawing/2014/main" id="{C53B79D0-9D3C-6F93-0875-12A9D5014903}"/>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graphicFrame>
        <p:nvGraphicFramePr>
          <p:cNvPr id="3" name="图示 2">
            <a:extLst>
              <a:ext uri="{FF2B5EF4-FFF2-40B4-BE49-F238E27FC236}">
                <a16:creationId xmlns:a16="http://schemas.microsoft.com/office/drawing/2014/main" id="{46112322-B631-075C-C87B-EAFAAFE270AA}"/>
              </a:ext>
            </a:extLst>
          </p:cNvPr>
          <p:cNvGraphicFramePr/>
          <p:nvPr>
            <p:extLst>
              <p:ext uri="{D42A27DB-BD31-4B8C-83A1-F6EECF244321}">
                <p14:modId xmlns:p14="http://schemas.microsoft.com/office/powerpoint/2010/main" val="2503759510"/>
              </p:ext>
            </p:extLst>
          </p:nvPr>
        </p:nvGraphicFramePr>
        <p:xfrm>
          <a:off x="2965554"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506" name="Picture 2">
            <a:extLst>
              <a:ext uri="{FF2B5EF4-FFF2-40B4-BE49-F238E27FC236}">
                <a16:creationId xmlns:a16="http://schemas.microsoft.com/office/drawing/2014/main" id="{4E4F8DBF-9D42-EB10-B9A9-C5ED0115750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592" b="2026"/>
          <a:stretch>
            <a:fillRect/>
          </a:stretch>
        </p:blipFill>
        <p:spPr bwMode="auto">
          <a:xfrm>
            <a:off x="548621" y="1635207"/>
            <a:ext cx="4835392" cy="4316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
            <a:extLst>
              <a:ext uri="{FF2B5EF4-FFF2-40B4-BE49-F238E27FC236}">
                <a16:creationId xmlns:a16="http://schemas.microsoft.com/office/drawing/2014/main" id="{357A793B-93FC-445C-9454-CFE458AD4F1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882" r="859"/>
          <a:stretch>
            <a:fillRect/>
          </a:stretch>
        </p:blipFill>
        <p:spPr bwMode="auto">
          <a:xfrm>
            <a:off x="5767540" y="1729632"/>
            <a:ext cx="5670870" cy="421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D5C5163B-875B-9ECA-062C-041B55DE425B}"/>
              </a:ext>
            </a:extLst>
          </p:cNvPr>
          <p:cNvSpPr txBox="1"/>
          <p:nvPr/>
        </p:nvSpPr>
        <p:spPr>
          <a:xfrm>
            <a:off x="548621" y="1202540"/>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E4CB736E-E6D7-F66D-4088-F583B165162E}"/>
              </a:ext>
            </a:extLst>
          </p:cNvPr>
          <p:cNvSpPr txBox="1"/>
          <p:nvPr/>
        </p:nvSpPr>
        <p:spPr>
          <a:xfrm>
            <a:off x="1337337" y="6027039"/>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信号幅度与径迹长度二维谱</a:t>
            </a:r>
            <a:endParaRPr lang="zh-CN" altLang="en-US" b="1" dirty="0"/>
          </a:p>
        </p:txBody>
      </p:sp>
      <p:sp>
        <p:nvSpPr>
          <p:cNvPr id="9" name="文本框 8">
            <a:extLst>
              <a:ext uri="{FF2B5EF4-FFF2-40B4-BE49-F238E27FC236}">
                <a16:creationId xmlns:a16="http://schemas.microsoft.com/office/drawing/2014/main" id="{98CBBCA7-E850-43B4-76CB-413AAF9AA328}"/>
              </a:ext>
            </a:extLst>
          </p:cNvPr>
          <p:cNvSpPr txBox="1"/>
          <p:nvPr/>
        </p:nvSpPr>
        <p:spPr>
          <a:xfrm>
            <a:off x="7016421" y="5952099"/>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信号幅度谱</a:t>
            </a:r>
            <a:endParaRPr lang="zh-CN" altLang="en-US" b="1" dirty="0"/>
          </a:p>
        </p:txBody>
      </p:sp>
      <p:cxnSp>
        <p:nvCxnSpPr>
          <p:cNvPr id="12" name="直接连接符 11">
            <a:extLst>
              <a:ext uri="{FF2B5EF4-FFF2-40B4-BE49-F238E27FC236}">
                <a16:creationId xmlns:a16="http://schemas.microsoft.com/office/drawing/2014/main" id="{68F58535-02C1-98D4-3839-1BFAD1454983}"/>
              </a:ext>
            </a:extLst>
          </p:cNvPr>
          <p:cNvCxnSpPr>
            <a:cxnSpLocks/>
          </p:cNvCxnSpPr>
          <p:nvPr/>
        </p:nvCxnSpPr>
        <p:spPr>
          <a:xfrm flipV="1">
            <a:off x="6971449" y="4048760"/>
            <a:ext cx="0" cy="126618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699BB682-AB7F-FF10-B2B4-F351541C2E7D}"/>
              </a:ext>
            </a:extLst>
          </p:cNvPr>
          <p:cNvSpPr txBox="1"/>
          <p:nvPr/>
        </p:nvSpPr>
        <p:spPr>
          <a:xfrm>
            <a:off x="6890238" y="3634993"/>
            <a:ext cx="1017896" cy="400110"/>
          </a:xfrm>
          <a:prstGeom prst="rect">
            <a:avLst/>
          </a:prstGeom>
          <a:noFill/>
        </p:spPr>
        <p:txBody>
          <a:bodyPr wrap="square">
            <a:spAutoFit/>
          </a:bodyPr>
          <a:lstStyle/>
          <a:p>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936</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道</a:t>
            </a:r>
            <a:endParaRPr lang="zh-CN" altLang="en-US" sz="1600" dirty="0"/>
          </a:p>
        </p:txBody>
      </p:sp>
      <p:sp>
        <p:nvSpPr>
          <p:cNvPr id="19" name="文本框 18">
            <a:extLst>
              <a:ext uri="{FF2B5EF4-FFF2-40B4-BE49-F238E27FC236}">
                <a16:creationId xmlns:a16="http://schemas.microsoft.com/office/drawing/2014/main" id="{652B0593-FEDE-3386-E777-9C4E1325CA1A}"/>
              </a:ext>
            </a:extLst>
          </p:cNvPr>
          <p:cNvSpPr txBox="1"/>
          <p:nvPr/>
        </p:nvSpPr>
        <p:spPr>
          <a:xfrm>
            <a:off x="7677370" y="4266351"/>
            <a:ext cx="1700310" cy="830997"/>
          </a:xfrm>
          <a:prstGeom prst="rect">
            <a:avLst/>
          </a:prstGeom>
          <a:noFill/>
        </p:spPr>
        <p:txBody>
          <a:bodyPr wrap="square">
            <a:spAutoFit/>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817531</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个</a:t>
            </a:r>
            <a:endParaRPr lang="en-US" altLang="zh-CN" sz="2400" dirty="0">
              <a:latin typeface="Times New Roman" panose="02020603050405020304" pitchFamily="18" charset="0"/>
              <a:ea typeface="微软雅黑" panose="020B0503020204020204" pitchFamily="34" charset="-122"/>
              <a:cs typeface="Times New Roman" panose="02020603050405020304" pitchFamily="18" charset="0"/>
            </a:endParaRPr>
          </a:p>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裂变计数</a:t>
            </a:r>
            <a:endParaRPr lang="zh-CN" altLang="en-US" dirty="0"/>
          </a:p>
        </p:txBody>
      </p:sp>
    </p:spTree>
    <p:extLst>
      <p:ext uri="{BB962C8B-B14F-4D97-AF65-F5344CB8AC3E}">
        <p14:creationId xmlns:p14="http://schemas.microsoft.com/office/powerpoint/2010/main" val="2920947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F4A27-929B-3C43-CED9-D13591B2A00A}"/>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9FEB3A5-1C76-3B8C-AD3D-38E177FF699F}"/>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22</a:t>
            </a:fld>
            <a:endParaRPr lang="zh-CN" altLang="en-US" dirty="0"/>
          </a:p>
        </p:txBody>
      </p:sp>
      <p:cxnSp>
        <p:nvCxnSpPr>
          <p:cNvPr id="21" name="直接连接符 20">
            <a:extLst>
              <a:ext uri="{FF2B5EF4-FFF2-40B4-BE49-F238E27FC236}">
                <a16:creationId xmlns:a16="http://schemas.microsoft.com/office/drawing/2014/main" id="{5FE68EDD-43D0-0F75-A9E8-A027E4BE1671}"/>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4" name="标题 4">
            <a:extLst>
              <a:ext uri="{FF2B5EF4-FFF2-40B4-BE49-F238E27FC236}">
                <a16:creationId xmlns:a16="http://schemas.microsoft.com/office/drawing/2014/main" id="{C541556F-A68C-1727-8812-C799435A4971}"/>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pic>
        <p:nvPicPr>
          <p:cNvPr id="21508" name="Picture 4">
            <a:extLst>
              <a:ext uri="{FF2B5EF4-FFF2-40B4-BE49-F238E27FC236}">
                <a16:creationId xmlns:a16="http://schemas.microsoft.com/office/drawing/2014/main" id="{E170F7F7-E11F-5995-2019-CBF2F4A04A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308" y="1771564"/>
            <a:ext cx="9855384" cy="401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37AF84D1-9BCB-8BC5-467C-273CAF880C78}"/>
              </a:ext>
            </a:extLst>
          </p:cNvPr>
          <p:cNvSpPr txBox="1"/>
          <p:nvPr/>
        </p:nvSpPr>
        <p:spPr>
          <a:xfrm>
            <a:off x="548621" y="1202540"/>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id="{184B4A27-B551-FB77-12D4-6342E3263BA8}"/>
              </a:ext>
            </a:extLst>
          </p:cNvPr>
          <p:cNvSpPr txBox="1"/>
          <p:nvPr/>
        </p:nvSpPr>
        <p:spPr>
          <a:xfrm>
            <a:off x="1614593" y="5631557"/>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径迹起点分布二维谱</a:t>
            </a:r>
            <a:endParaRPr lang="zh-CN" altLang="en-US" b="1" dirty="0"/>
          </a:p>
        </p:txBody>
      </p:sp>
      <p:sp>
        <p:nvSpPr>
          <p:cNvPr id="11" name="文本框 10">
            <a:extLst>
              <a:ext uri="{FF2B5EF4-FFF2-40B4-BE49-F238E27FC236}">
                <a16:creationId xmlns:a16="http://schemas.microsoft.com/office/drawing/2014/main" id="{6915DA39-8E0C-D8FB-E895-96D7BC6AD542}"/>
              </a:ext>
            </a:extLst>
          </p:cNvPr>
          <p:cNvSpPr txBox="1"/>
          <p:nvPr/>
        </p:nvSpPr>
        <p:spPr>
          <a:xfrm>
            <a:off x="6920557" y="5631557"/>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径迹起点分布三维谱</a:t>
            </a:r>
            <a:endParaRPr lang="zh-CN" altLang="en-US" b="1" dirty="0"/>
          </a:p>
        </p:txBody>
      </p:sp>
      <p:graphicFrame>
        <p:nvGraphicFramePr>
          <p:cNvPr id="7" name="图示 6">
            <a:extLst>
              <a:ext uri="{FF2B5EF4-FFF2-40B4-BE49-F238E27FC236}">
                <a16:creationId xmlns:a16="http://schemas.microsoft.com/office/drawing/2014/main" id="{BFAAD2AE-81D7-9B25-BC13-85FC961BD249}"/>
              </a:ext>
            </a:extLst>
          </p:cNvPr>
          <p:cNvGraphicFramePr/>
          <p:nvPr>
            <p:extLst>
              <p:ext uri="{D42A27DB-BD31-4B8C-83A1-F6EECF244321}">
                <p14:modId xmlns:p14="http://schemas.microsoft.com/office/powerpoint/2010/main" val="2410122205"/>
              </p:ext>
            </p:extLst>
          </p:nvPr>
        </p:nvGraphicFramePr>
        <p:xfrm>
          <a:off x="2965554" y="1055129"/>
          <a:ext cx="7490778" cy="5773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54307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64640-D409-2B9B-4C9D-B27EAB358496}"/>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AC68B8B-9EE2-9122-F2AD-2FB82801B619}"/>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23</a:t>
            </a:fld>
            <a:endParaRPr lang="zh-CN" altLang="en-US" dirty="0"/>
          </a:p>
        </p:txBody>
      </p:sp>
      <p:cxnSp>
        <p:nvCxnSpPr>
          <p:cNvPr id="21" name="直接连接符 20">
            <a:extLst>
              <a:ext uri="{FF2B5EF4-FFF2-40B4-BE49-F238E27FC236}">
                <a16:creationId xmlns:a16="http://schemas.microsoft.com/office/drawing/2014/main" id="{ADC23D09-6BC0-255D-FC33-B862AB64C389}"/>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C8397399-CE90-BB65-52FA-E32E3F2BCE97}"/>
              </a:ext>
            </a:extLst>
          </p:cNvPr>
          <p:cNvGraphicFramePr/>
          <p:nvPr>
            <p:extLst>
              <p:ext uri="{D42A27DB-BD31-4B8C-83A1-F6EECF244321}">
                <p14:modId xmlns:p14="http://schemas.microsoft.com/office/powerpoint/2010/main" val="2091884760"/>
              </p:ext>
            </p:extLst>
          </p:nvPr>
        </p:nvGraphicFramePr>
        <p:xfrm>
          <a:off x="3744489" y="1133912"/>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65871AD8-2DBE-2BD7-9F9B-2ACE8A618219}"/>
              </a:ext>
            </a:extLst>
          </p:cNvPr>
          <p:cNvSpPr txBox="1"/>
          <p:nvPr/>
        </p:nvSpPr>
        <p:spPr>
          <a:xfrm>
            <a:off x="554102" y="1975403"/>
            <a:ext cx="10681165" cy="3971857"/>
          </a:xfrm>
          <a:prstGeom prst="rect">
            <a:avLst/>
          </a:prstGeom>
          <a:noFill/>
        </p:spPr>
        <p:txBody>
          <a:bodyPr wrap="square">
            <a:spAutoFit/>
          </a:bodyPr>
          <a:lstStyle/>
          <a:p>
            <a:pPr marL="342900" indent="-342900" algn="just">
              <a:lnSpc>
                <a:spcPct val="150000"/>
              </a:lnSpc>
              <a:spcAft>
                <a:spcPts val="600"/>
              </a:spcAft>
              <a:buFont typeface="Wingdings" panose="05000000000000000000" pitchFamily="2" charset="2"/>
              <a:buChar char="Ø"/>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理论上最简单筛选三分裂变事件的方法：</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a:p>
            <a:pPr marL="815850" indent="-457200" algn="just">
              <a:lnSpc>
                <a:spcPct val="150000"/>
              </a:lnSpc>
              <a:spcAft>
                <a:spcPts val="600"/>
              </a:spcAft>
              <a:buFont typeface="+mj-ea"/>
              <a:buAutoNum type="circleNumDbPlain"/>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识别出两条径迹</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a:p>
            <a:pPr marL="815850" indent="-457200" algn="just">
              <a:lnSpc>
                <a:spcPct val="150000"/>
              </a:lnSpc>
              <a:spcAft>
                <a:spcPts val="600"/>
              </a:spcAft>
              <a:buFont typeface="+mj-ea"/>
              <a:buAutoNum type="circleNumDbPlain"/>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确定其中一条信号幅度大的径迹为裂变碎片的径迹，另一条信号幅度小的径迹为三分裂变中轻带电粒子的径迹。</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a:p>
            <a:pPr marL="815850" indent="-457200" algn="just">
              <a:lnSpc>
                <a:spcPct val="150000"/>
              </a:lnSpc>
              <a:spcAft>
                <a:spcPts val="600"/>
              </a:spcAft>
              <a:buFont typeface="+mj-ea"/>
              <a:buAutoNum type="circleNumDbPlain"/>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两条径迹的起始时间相同</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a:p>
            <a:pPr marL="815850" indent="-457200" algn="just">
              <a:lnSpc>
                <a:spcPct val="150000"/>
              </a:lnSpc>
              <a:spcAft>
                <a:spcPts val="600"/>
              </a:spcAft>
              <a:buFont typeface="+mj-ea"/>
              <a:buAutoNum type="circleNumDbPlain"/>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两条径迹的起始位置几乎相同</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a:p>
            <a:pPr marL="815850" indent="-457200" algn="just">
              <a:lnSpc>
                <a:spcPct val="150000"/>
              </a:lnSpc>
              <a:spcAft>
                <a:spcPts val="600"/>
              </a:spcAft>
              <a:buFont typeface="+mj-ea"/>
              <a:buAutoNum type="circleNumDbPlain"/>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轻带电粒子径迹与裂变碎片径迹的夹角接近</a:t>
            </a:r>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90</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度</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162930F6-F0FF-E780-F4EC-DD472239298E}"/>
              </a:ext>
            </a:extLst>
          </p:cNvPr>
          <p:cNvSpPr txBox="1"/>
          <p:nvPr/>
        </p:nvSpPr>
        <p:spPr>
          <a:xfrm>
            <a:off x="435568" y="1243744"/>
            <a:ext cx="3967098"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标题 4">
            <a:extLst>
              <a:ext uri="{FF2B5EF4-FFF2-40B4-BE49-F238E27FC236}">
                <a16:creationId xmlns:a16="http://schemas.microsoft.com/office/drawing/2014/main" id="{A0996850-7503-4839-69F7-DE6209B957C7}"/>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Tree>
    <p:extLst>
      <p:ext uri="{BB962C8B-B14F-4D97-AF65-F5344CB8AC3E}">
        <p14:creationId xmlns:p14="http://schemas.microsoft.com/office/powerpoint/2010/main" val="3547028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33E70-EC88-DC76-43C2-E8C91FF77480}"/>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81ACA6C-7C03-CD16-5929-BE7269E7F68D}"/>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24</a:t>
            </a:fld>
            <a:endParaRPr lang="zh-CN" altLang="en-US" dirty="0"/>
          </a:p>
        </p:txBody>
      </p:sp>
      <p:cxnSp>
        <p:nvCxnSpPr>
          <p:cNvPr id="21" name="直接连接符 20">
            <a:extLst>
              <a:ext uri="{FF2B5EF4-FFF2-40B4-BE49-F238E27FC236}">
                <a16:creationId xmlns:a16="http://schemas.microsoft.com/office/drawing/2014/main" id="{1EE19662-69AA-9D94-FC67-EF213884A9B7}"/>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40B4B821-5237-1D79-A788-53F40F45A144}"/>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C8B3F461-1120-A210-9ACF-A14C78F79715}"/>
              </a:ext>
            </a:extLst>
          </p:cNvPr>
          <p:cNvSpPr txBox="1"/>
          <p:nvPr/>
        </p:nvSpPr>
        <p:spPr>
          <a:xfrm>
            <a:off x="554102" y="1975403"/>
            <a:ext cx="11417765" cy="4398255"/>
          </a:xfrm>
          <a:prstGeom prst="rect">
            <a:avLst/>
          </a:prstGeom>
          <a:noFill/>
        </p:spPr>
        <p:txBody>
          <a:bodyPr wrap="square">
            <a:spAutoFit/>
          </a:bodyPr>
          <a:lstStyle/>
          <a:p>
            <a:pPr marL="285750" indent="-285750" algn="just">
              <a:lnSpc>
                <a:spcPct val="150000"/>
              </a:lnSpc>
              <a:spcAft>
                <a:spcPts val="6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设定的限定条件如下：</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）具有</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条或</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条径迹；</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）三分裂变粒子的径迹起始时间</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Tmax,ternary</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与裂变碎片径迹起始点时间</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Tmax,fission</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之差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0.15 </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μs</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）可能的三分裂变中轻带电粒子的能量与径迹的比值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5.5</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）参数</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ratio &gt; 10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）信号起点距自发裂变源</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中心位置的距离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5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）可能的三分裂变中轻带电粒子的径迹长度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85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）两条径迹在</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XY</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平面上的投影之间的夹角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&gt; 60°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）两条径迹的起始点距离差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10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A062B959-7268-207F-89B3-E0299C051115}"/>
              </a:ext>
            </a:extLst>
          </p:cNvPr>
          <p:cNvSpPr txBox="1"/>
          <p:nvPr/>
        </p:nvSpPr>
        <p:spPr>
          <a:xfrm>
            <a:off x="395050" y="1248706"/>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标题 4">
            <a:extLst>
              <a:ext uri="{FF2B5EF4-FFF2-40B4-BE49-F238E27FC236}">
                <a16:creationId xmlns:a16="http://schemas.microsoft.com/office/drawing/2014/main" id="{2BF80A08-D278-E475-51BB-D767633B289F}"/>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Tree>
    <p:extLst>
      <p:ext uri="{BB962C8B-B14F-4D97-AF65-F5344CB8AC3E}">
        <p14:creationId xmlns:p14="http://schemas.microsoft.com/office/powerpoint/2010/main" val="2705069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A9D5C-AF59-5411-3522-D8BB4336578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7517333-0DBC-FCA9-835F-C30D8F70C59F}"/>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25</a:t>
            </a:fld>
            <a:endParaRPr lang="zh-CN" altLang="en-US" dirty="0"/>
          </a:p>
        </p:txBody>
      </p:sp>
      <p:cxnSp>
        <p:nvCxnSpPr>
          <p:cNvPr id="21" name="直接连接符 20">
            <a:extLst>
              <a:ext uri="{FF2B5EF4-FFF2-40B4-BE49-F238E27FC236}">
                <a16:creationId xmlns:a16="http://schemas.microsoft.com/office/drawing/2014/main" id="{742B027C-C560-D2C5-D4A4-9D140DB8FAB2}"/>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CF223BD0-BFE1-C74A-1072-C836FCC33A10}"/>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BAFAE078-5137-DD1F-882C-499CF3AC6060}"/>
              </a:ext>
            </a:extLst>
          </p:cNvPr>
          <p:cNvSpPr txBox="1"/>
          <p:nvPr/>
        </p:nvSpPr>
        <p:spPr>
          <a:xfrm>
            <a:off x="554103" y="1975403"/>
            <a:ext cx="1884298" cy="540148"/>
          </a:xfrm>
          <a:prstGeom prst="rect">
            <a:avLst/>
          </a:prstGeom>
          <a:noFill/>
        </p:spPr>
        <p:txBody>
          <a:bodyPr wrap="square">
            <a:spAutoFit/>
          </a:bodyPr>
          <a:lstStyle/>
          <a:p>
            <a:pPr marL="285750" indent="-285750" algn="just">
              <a:lnSpc>
                <a:spcPct val="150000"/>
              </a:lnSpc>
              <a:spcAft>
                <a:spcPts val="600"/>
              </a:spcAft>
              <a:buFont typeface="Arial" panose="020B0604020202020204" pitchFamily="34" charset="0"/>
              <a:buChar char="•"/>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干扰事件</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8461A559-7260-E429-C68F-9A7A83F3C7FB}"/>
              </a:ext>
            </a:extLst>
          </p:cNvPr>
          <p:cNvSpPr txBox="1"/>
          <p:nvPr/>
        </p:nvSpPr>
        <p:spPr>
          <a:xfrm>
            <a:off x="529803" y="1270526"/>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2530" name="Picture 2">
            <a:extLst>
              <a:ext uri="{FF2B5EF4-FFF2-40B4-BE49-F238E27FC236}">
                <a16:creationId xmlns:a16="http://schemas.microsoft.com/office/drawing/2014/main" id="{1F60DCC5-BBD0-130E-0DCE-6CB0B76E71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2462" y="2831029"/>
            <a:ext cx="32670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a:extLst>
              <a:ext uri="{FF2B5EF4-FFF2-40B4-BE49-F238E27FC236}">
                <a16:creationId xmlns:a16="http://schemas.microsoft.com/office/drawing/2014/main" id="{01922704-6E42-1174-DF3C-89F2D71CB5D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18001" y="2831029"/>
            <a:ext cx="3311525"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a:extLst>
              <a:ext uri="{FF2B5EF4-FFF2-40B4-BE49-F238E27FC236}">
                <a16:creationId xmlns:a16="http://schemas.microsoft.com/office/drawing/2014/main" id="{9438CBC9-EEF1-0381-8B49-67A915B035B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74000" y="2827854"/>
            <a:ext cx="32766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263642E5-3E22-6593-E7C8-DB0D1EFC697B}"/>
              </a:ext>
            </a:extLst>
          </p:cNvPr>
          <p:cNvSpPr txBox="1"/>
          <p:nvPr/>
        </p:nvSpPr>
        <p:spPr>
          <a:xfrm>
            <a:off x="1496252" y="5802871"/>
            <a:ext cx="5817658" cy="369332"/>
          </a:xfrm>
          <a:prstGeom prst="rect">
            <a:avLst/>
          </a:prstGeom>
          <a:noFill/>
        </p:spPr>
        <p:txBody>
          <a:bodyPr wrap="square">
            <a:spAutoFit/>
          </a:bodyPr>
          <a:lstStyle/>
          <a:p>
            <a:r>
              <a:rPr lang="zh-CN" altLang="zh-CN" sz="1800" b="1" kern="100" dirty="0">
                <a:effectLst/>
                <a:latin typeface="微软雅黑" panose="020B0503020204020204" pitchFamily="34" charset="-122"/>
                <a:ea typeface="微软雅黑" panose="020B0503020204020204" pitchFamily="34" charset="-122"/>
                <a:cs typeface="Times New Roman" panose="02020603050405020304" pitchFamily="18" charset="0"/>
              </a:rPr>
              <a:t>裂变碎片径迹起点与轻带电粒子径迹起点并不重合</a:t>
            </a:r>
            <a:endParaRPr lang="zh-CN" altLang="en-US" b="1" dirty="0">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227E62EE-70C0-F0F6-1AEF-ED41E23F52A2}"/>
              </a:ext>
            </a:extLst>
          </p:cNvPr>
          <p:cNvSpPr txBox="1"/>
          <p:nvPr/>
        </p:nvSpPr>
        <p:spPr>
          <a:xfrm>
            <a:off x="7510869" y="5802871"/>
            <a:ext cx="4902596" cy="369332"/>
          </a:xfrm>
          <a:prstGeom prst="rect">
            <a:avLst/>
          </a:prstGeom>
          <a:noFill/>
        </p:spPr>
        <p:txBody>
          <a:bodyPr wrap="square">
            <a:spAutoFit/>
          </a:bodyPr>
          <a:lstStyle/>
          <a:p>
            <a:r>
              <a:rPr lang="zh-CN" altLang="zh-CN" sz="1800" b="1" kern="100" dirty="0">
                <a:effectLst/>
                <a:latin typeface="Times New Roman" panose="02020603050405020304" pitchFamily="18" charset="0"/>
                <a:ea typeface="微软雅黑" panose="020B0503020204020204" pitchFamily="34" charset="-122"/>
                <a:cs typeface="Times New Roman" panose="02020603050405020304" pitchFamily="18" charset="0"/>
              </a:rPr>
              <a:t>裂变碎片径迹与轻带电粒子径迹</a:t>
            </a:r>
            <a:r>
              <a:rPr lang="zh-CN" altLang="en-US" b="1" kern="100" dirty="0">
                <a:latin typeface="Times New Roman" panose="02020603050405020304" pitchFamily="18" charset="0"/>
                <a:ea typeface="微软雅黑" panose="020B0503020204020204" pitchFamily="34" charset="-122"/>
                <a:cs typeface="Times New Roman" panose="02020603050405020304" pitchFamily="18" charset="0"/>
              </a:rPr>
              <a:t>夹角不为</a:t>
            </a:r>
            <a:r>
              <a:rPr lang="en-US" altLang="zh-CN" b="1" kern="100" dirty="0">
                <a:latin typeface="Times New Roman" panose="02020603050405020304" pitchFamily="18" charset="0"/>
                <a:ea typeface="微软雅黑" panose="020B0503020204020204" pitchFamily="34" charset="-122"/>
                <a:cs typeface="Times New Roman" panose="02020603050405020304" pitchFamily="18" charset="0"/>
              </a:rPr>
              <a:t>90°</a:t>
            </a:r>
            <a:endParaRPr lang="zh-CN" altLang="en-US"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标题 4">
            <a:extLst>
              <a:ext uri="{FF2B5EF4-FFF2-40B4-BE49-F238E27FC236}">
                <a16:creationId xmlns:a16="http://schemas.microsoft.com/office/drawing/2014/main" id="{6E1A682F-94FD-7D3F-21FB-788EBE89D20C}"/>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Tree>
    <p:extLst>
      <p:ext uri="{BB962C8B-B14F-4D97-AF65-F5344CB8AC3E}">
        <p14:creationId xmlns:p14="http://schemas.microsoft.com/office/powerpoint/2010/main" val="2211592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220A-77A0-E69E-2693-3F00EFFC3A6B}"/>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29967E9-E9EF-BD77-3A98-A81FF67FE0A4}"/>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26</a:t>
            </a:fld>
            <a:endParaRPr lang="zh-CN" altLang="en-US" dirty="0"/>
          </a:p>
        </p:txBody>
      </p:sp>
      <p:cxnSp>
        <p:nvCxnSpPr>
          <p:cNvPr id="21" name="直接连接符 20">
            <a:extLst>
              <a:ext uri="{FF2B5EF4-FFF2-40B4-BE49-F238E27FC236}">
                <a16:creationId xmlns:a16="http://schemas.microsoft.com/office/drawing/2014/main" id="{70009E84-9F9D-020B-9501-027557D5A890}"/>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77AEC104-96A5-6B45-50BE-C7BA76C4795F}"/>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789674D9-B8A0-039F-151B-05E54990B1AE}"/>
              </a:ext>
            </a:extLst>
          </p:cNvPr>
          <p:cNvSpPr txBox="1"/>
          <p:nvPr/>
        </p:nvSpPr>
        <p:spPr>
          <a:xfrm>
            <a:off x="554103" y="1975403"/>
            <a:ext cx="10960564" cy="540148"/>
          </a:xfrm>
          <a:prstGeom prst="rect">
            <a:avLst/>
          </a:prstGeom>
          <a:noFill/>
        </p:spPr>
        <p:txBody>
          <a:bodyPr wrap="square">
            <a:spAutoFit/>
          </a:bodyPr>
          <a:lstStyle/>
          <a:p>
            <a:pPr marL="285750" indent="-285750" algn="just">
              <a:lnSpc>
                <a:spcPct val="150000"/>
              </a:lnSpc>
              <a:spcAft>
                <a:spcPts val="600"/>
              </a:spcAft>
              <a:buFont typeface="Arial" panose="020B0604020202020204" pitchFamily="34" charset="0"/>
              <a:buChar char="•"/>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三分裂变事件</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96A65BB1-E617-424D-31D4-9535B70ED737}"/>
              </a:ext>
            </a:extLst>
          </p:cNvPr>
          <p:cNvSpPr txBox="1"/>
          <p:nvPr/>
        </p:nvSpPr>
        <p:spPr>
          <a:xfrm>
            <a:off x="472053" y="1258331"/>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id="{E0408295-5E8A-5711-9F22-471FC6E5C838}"/>
              </a:ext>
            </a:extLst>
          </p:cNvPr>
          <p:cNvSpPr txBox="1"/>
          <p:nvPr/>
        </p:nvSpPr>
        <p:spPr>
          <a:xfrm>
            <a:off x="836517" y="2381021"/>
            <a:ext cx="4429750" cy="2063642"/>
          </a:xfrm>
          <a:prstGeom prst="rect">
            <a:avLst/>
          </a:prstGeom>
          <a:noFill/>
        </p:spPr>
        <p:txBody>
          <a:bodyPr wrap="square">
            <a:spAutoFit/>
          </a:bodyPr>
          <a:lstStyle/>
          <a:p>
            <a:pPr algn="just">
              <a:lnSpc>
                <a:spcPct val="150000"/>
              </a:lnSpc>
              <a:spcAft>
                <a:spcPts val="600"/>
              </a:spcAft>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筛选出</a:t>
            </a:r>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13</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个三分裂变事件。其中，</a:t>
            </a:r>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12</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个被判定为低能的长射程</a:t>
            </a:r>
            <a:r>
              <a:rPr lang="en-US" altLang="zh-CN" sz="2200"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粒子事件，</a:t>
            </a:r>
            <a:r>
              <a:rPr lang="en-US" altLang="zh-CN" sz="22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个被判定为明显重于</a:t>
            </a:r>
            <a:r>
              <a:rPr lang="en-US" altLang="zh-CN" sz="2200"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粒子的轻带电粒子事件</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3554" name="Picture 2">
            <a:extLst>
              <a:ext uri="{FF2B5EF4-FFF2-40B4-BE49-F238E27FC236}">
                <a16:creationId xmlns:a16="http://schemas.microsoft.com/office/drawing/2014/main" id="{9DF3A23F-BCA4-073E-D7CB-99BA34D517C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6789" y="1724059"/>
            <a:ext cx="5758478" cy="510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标题 4">
            <a:extLst>
              <a:ext uri="{FF2B5EF4-FFF2-40B4-BE49-F238E27FC236}">
                <a16:creationId xmlns:a16="http://schemas.microsoft.com/office/drawing/2014/main" id="{31C95E61-973C-487E-3C37-A2563CA3D19B}"/>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
        <p:nvSpPr>
          <p:cNvPr id="14" name="文本框 13">
            <a:extLst>
              <a:ext uri="{FF2B5EF4-FFF2-40B4-BE49-F238E27FC236}">
                <a16:creationId xmlns:a16="http://schemas.microsoft.com/office/drawing/2014/main" id="{699FF9A3-A038-032B-9D2F-1B0D60825D27}"/>
              </a:ext>
            </a:extLst>
          </p:cNvPr>
          <p:cNvSpPr txBox="1"/>
          <p:nvPr/>
        </p:nvSpPr>
        <p:spPr>
          <a:xfrm>
            <a:off x="6892978" y="5336895"/>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15" name="文本框 14">
            <a:extLst>
              <a:ext uri="{FF2B5EF4-FFF2-40B4-BE49-F238E27FC236}">
                <a16:creationId xmlns:a16="http://schemas.microsoft.com/office/drawing/2014/main" id="{82A60446-C517-81B8-6E54-F3B78444DDA7}"/>
              </a:ext>
            </a:extLst>
          </p:cNvPr>
          <p:cNvSpPr txBox="1"/>
          <p:nvPr/>
        </p:nvSpPr>
        <p:spPr>
          <a:xfrm>
            <a:off x="6796661" y="5974407"/>
            <a:ext cx="1193800"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三分裂变中长射程</a:t>
            </a:r>
            <a:r>
              <a:rPr lang="en-US" altLang="zh-CN" sz="1400" b="1" i="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1400" b="1" dirty="0">
                <a:solidFill>
                  <a:srgbClr val="FF0000"/>
                </a:solidFill>
                <a:latin typeface="微软雅黑" panose="020B0503020204020204" pitchFamily="34" charset="-122"/>
                <a:ea typeface="微软雅黑" panose="020B0503020204020204" pitchFamily="34" charset="-122"/>
              </a:rPr>
              <a:t>粒子</a:t>
            </a:r>
          </a:p>
        </p:txBody>
      </p:sp>
      <p:sp>
        <p:nvSpPr>
          <p:cNvPr id="16" name="文本框 15">
            <a:extLst>
              <a:ext uri="{FF2B5EF4-FFF2-40B4-BE49-F238E27FC236}">
                <a16:creationId xmlns:a16="http://schemas.microsoft.com/office/drawing/2014/main" id="{3C0DBEF4-D8A5-9CA1-4331-AF92CFFB8352}"/>
              </a:ext>
            </a:extLst>
          </p:cNvPr>
          <p:cNvSpPr txBox="1"/>
          <p:nvPr/>
        </p:nvSpPr>
        <p:spPr>
          <a:xfrm>
            <a:off x="6796661" y="2381021"/>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17" name="文本框 16">
            <a:extLst>
              <a:ext uri="{FF2B5EF4-FFF2-40B4-BE49-F238E27FC236}">
                <a16:creationId xmlns:a16="http://schemas.microsoft.com/office/drawing/2014/main" id="{ADCE5F77-681C-02A7-8DA3-7C91E9515DEA}"/>
              </a:ext>
            </a:extLst>
          </p:cNvPr>
          <p:cNvSpPr txBox="1"/>
          <p:nvPr/>
        </p:nvSpPr>
        <p:spPr>
          <a:xfrm>
            <a:off x="6714974" y="3258789"/>
            <a:ext cx="1193800"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三分裂变中长射程</a:t>
            </a:r>
            <a:r>
              <a:rPr lang="en-US" altLang="zh-CN" sz="1400" b="1" i="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1400" b="1" dirty="0">
                <a:solidFill>
                  <a:srgbClr val="FF0000"/>
                </a:solidFill>
                <a:latin typeface="微软雅黑" panose="020B0503020204020204" pitchFamily="34" charset="-122"/>
                <a:ea typeface="微软雅黑" panose="020B0503020204020204" pitchFamily="34" charset="-122"/>
              </a:rPr>
              <a:t>粒子</a:t>
            </a:r>
          </a:p>
        </p:txBody>
      </p:sp>
      <p:sp>
        <p:nvSpPr>
          <p:cNvPr id="18" name="文本框 17">
            <a:extLst>
              <a:ext uri="{FF2B5EF4-FFF2-40B4-BE49-F238E27FC236}">
                <a16:creationId xmlns:a16="http://schemas.microsoft.com/office/drawing/2014/main" id="{96F3BF43-F9A1-A0B2-39B8-06D1D5854F95}"/>
              </a:ext>
            </a:extLst>
          </p:cNvPr>
          <p:cNvSpPr txBox="1"/>
          <p:nvPr/>
        </p:nvSpPr>
        <p:spPr>
          <a:xfrm>
            <a:off x="9592053" y="2453200"/>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19" name="文本框 18">
            <a:extLst>
              <a:ext uri="{FF2B5EF4-FFF2-40B4-BE49-F238E27FC236}">
                <a16:creationId xmlns:a16="http://schemas.microsoft.com/office/drawing/2014/main" id="{A36BF7D0-7DA3-8487-4E0C-47AB85AA77AE}"/>
              </a:ext>
            </a:extLst>
          </p:cNvPr>
          <p:cNvSpPr txBox="1"/>
          <p:nvPr/>
        </p:nvSpPr>
        <p:spPr>
          <a:xfrm>
            <a:off x="9722507" y="3218497"/>
            <a:ext cx="1193800"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三分裂变中长射程</a:t>
            </a:r>
            <a:r>
              <a:rPr lang="en-US" altLang="zh-CN" sz="1400" b="1" i="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1400" b="1" dirty="0">
                <a:solidFill>
                  <a:srgbClr val="FF0000"/>
                </a:solidFill>
                <a:latin typeface="微软雅黑" panose="020B0503020204020204" pitchFamily="34" charset="-122"/>
                <a:ea typeface="微软雅黑" panose="020B0503020204020204" pitchFamily="34" charset="-122"/>
              </a:rPr>
              <a:t>粒子</a:t>
            </a:r>
          </a:p>
        </p:txBody>
      </p:sp>
      <p:sp>
        <p:nvSpPr>
          <p:cNvPr id="20" name="文本框 19">
            <a:extLst>
              <a:ext uri="{FF2B5EF4-FFF2-40B4-BE49-F238E27FC236}">
                <a16:creationId xmlns:a16="http://schemas.microsoft.com/office/drawing/2014/main" id="{E4094342-5C51-DA4A-05B0-CE30C35C35EF}"/>
              </a:ext>
            </a:extLst>
          </p:cNvPr>
          <p:cNvSpPr txBox="1"/>
          <p:nvPr/>
        </p:nvSpPr>
        <p:spPr>
          <a:xfrm>
            <a:off x="9916584" y="5425318"/>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22" name="文本框 21">
            <a:extLst>
              <a:ext uri="{FF2B5EF4-FFF2-40B4-BE49-F238E27FC236}">
                <a16:creationId xmlns:a16="http://schemas.microsoft.com/office/drawing/2014/main" id="{64D680B1-4A80-0DCE-C620-2782C1894A05}"/>
              </a:ext>
            </a:extLst>
          </p:cNvPr>
          <p:cNvSpPr txBox="1"/>
          <p:nvPr/>
        </p:nvSpPr>
        <p:spPr>
          <a:xfrm>
            <a:off x="9622768" y="6039841"/>
            <a:ext cx="1193800"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三分裂变中长射程</a:t>
            </a:r>
            <a:r>
              <a:rPr lang="en-US" altLang="zh-CN" sz="1400" b="1" i="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1400" b="1" dirty="0">
                <a:solidFill>
                  <a:srgbClr val="FF0000"/>
                </a:solidFill>
                <a:latin typeface="微软雅黑" panose="020B0503020204020204" pitchFamily="34" charset="-122"/>
                <a:ea typeface="微软雅黑" panose="020B0503020204020204" pitchFamily="34" charset="-122"/>
              </a:rPr>
              <a:t>粒子</a:t>
            </a:r>
          </a:p>
        </p:txBody>
      </p:sp>
    </p:spTree>
    <p:extLst>
      <p:ext uri="{BB962C8B-B14F-4D97-AF65-F5344CB8AC3E}">
        <p14:creationId xmlns:p14="http://schemas.microsoft.com/office/powerpoint/2010/main" val="509816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AAAD-AE0C-56E5-0CDF-7AE436BFA63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5B945D5-CFF5-12F1-47E8-65B7C64AE216}"/>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27</a:t>
            </a:fld>
            <a:endParaRPr lang="zh-CN" altLang="en-US" dirty="0"/>
          </a:p>
        </p:txBody>
      </p:sp>
      <p:cxnSp>
        <p:nvCxnSpPr>
          <p:cNvPr id="21" name="直接连接符 20">
            <a:extLst>
              <a:ext uri="{FF2B5EF4-FFF2-40B4-BE49-F238E27FC236}">
                <a16:creationId xmlns:a16="http://schemas.microsoft.com/office/drawing/2014/main" id="{0FBD0F1F-764A-FCB4-03E1-9C18C38CD58F}"/>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152D4EBE-DDA9-B7DC-7A97-65DD97E37A1A}"/>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6215ABDE-0584-7730-6073-8B45BFBE7B43}"/>
              </a:ext>
            </a:extLst>
          </p:cNvPr>
          <p:cNvSpPr txBox="1"/>
          <p:nvPr/>
        </p:nvSpPr>
        <p:spPr>
          <a:xfrm>
            <a:off x="472053" y="1616058"/>
            <a:ext cx="10960564" cy="540148"/>
          </a:xfrm>
          <a:prstGeom prst="rect">
            <a:avLst/>
          </a:prstGeom>
          <a:noFill/>
        </p:spPr>
        <p:txBody>
          <a:bodyPr wrap="square">
            <a:spAutoFit/>
          </a:bodyPr>
          <a:lstStyle/>
          <a:p>
            <a:pPr marL="285750" indent="-285750" algn="just">
              <a:lnSpc>
                <a:spcPct val="150000"/>
              </a:lnSpc>
              <a:spcAft>
                <a:spcPts val="600"/>
              </a:spcAft>
              <a:buFont typeface="Arial" panose="020B0604020202020204" pitchFamily="34" charset="0"/>
              <a:buChar char="•"/>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三分裂变事件</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D16B8F3A-3A56-D432-F698-FFE074DB5103}"/>
              </a:ext>
            </a:extLst>
          </p:cNvPr>
          <p:cNvSpPr txBox="1"/>
          <p:nvPr/>
        </p:nvSpPr>
        <p:spPr>
          <a:xfrm>
            <a:off x="472053" y="1258331"/>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id="{26DBC245-65B7-81F6-1492-4B6BD8420820}"/>
              </a:ext>
            </a:extLst>
          </p:cNvPr>
          <p:cNvSpPr txBox="1"/>
          <p:nvPr/>
        </p:nvSpPr>
        <p:spPr>
          <a:xfrm>
            <a:off x="829885" y="6398654"/>
            <a:ext cx="5550746"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测量到可能的重于</a:t>
            </a:r>
            <a:r>
              <a:rPr lang="en-US" altLang="zh-CN" b="1"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粒子的轻带电粒子事件</a:t>
            </a:r>
            <a:endParaRPr lang="zh-CN" altLang="en-US" b="1" dirty="0"/>
          </a:p>
        </p:txBody>
      </p:sp>
      <p:pic>
        <p:nvPicPr>
          <p:cNvPr id="23555" name="Picture 3">
            <a:extLst>
              <a:ext uri="{FF2B5EF4-FFF2-40B4-BE49-F238E27FC236}">
                <a16:creationId xmlns:a16="http://schemas.microsoft.com/office/drawing/2014/main" id="{852F0869-B775-A766-0F0E-417557056B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97928" y="2218283"/>
            <a:ext cx="4749330" cy="4205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F9DB8265-F7CB-289B-C293-7E6CD0FD2824}"/>
              </a:ext>
            </a:extLst>
          </p:cNvPr>
          <p:cNvSpPr txBox="1"/>
          <p:nvPr/>
        </p:nvSpPr>
        <p:spPr>
          <a:xfrm>
            <a:off x="7566010" y="6410024"/>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信号幅度与径迹长度二维谱</a:t>
            </a:r>
            <a:endParaRPr lang="zh-CN" altLang="en-US" b="1" dirty="0">
              <a:highlight>
                <a:srgbClr val="FFFF00"/>
              </a:highlight>
            </a:endParaRPr>
          </a:p>
        </p:txBody>
      </p:sp>
      <p:sp>
        <p:nvSpPr>
          <p:cNvPr id="12" name="标题 4">
            <a:extLst>
              <a:ext uri="{FF2B5EF4-FFF2-40B4-BE49-F238E27FC236}">
                <a16:creationId xmlns:a16="http://schemas.microsoft.com/office/drawing/2014/main" id="{98352C3C-2355-D424-7CA1-26B4BFB04F1A}"/>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
        <p:nvSpPr>
          <p:cNvPr id="4" name="文本框 3">
            <a:extLst>
              <a:ext uri="{FF2B5EF4-FFF2-40B4-BE49-F238E27FC236}">
                <a16:creationId xmlns:a16="http://schemas.microsoft.com/office/drawing/2014/main" id="{68B9784B-09B5-3C1B-6E76-91DC1DA5EA90}"/>
              </a:ext>
            </a:extLst>
          </p:cNvPr>
          <p:cNvSpPr txBox="1"/>
          <p:nvPr/>
        </p:nvSpPr>
        <p:spPr>
          <a:xfrm>
            <a:off x="1800379" y="2789803"/>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6" name="文本框 5">
            <a:extLst>
              <a:ext uri="{FF2B5EF4-FFF2-40B4-BE49-F238E27FC236}">
                <a16:creationId xmlns:a16="http://schemas.microsoft.com/office/drawing/2014/main" id="{FE15BD9E-2732-DC62-71BE-15BBDE5402DA}"/>
              </a:ext>
            </a:extLst>
          </p:cNvPr>
          <p:cNvSpPr txBox="1"/>
          <p:nvPr/>
        </p:nvSpPr>
        <p:spPr>
          <a:xfrm>
            <a:off x="2137330" y="3306811"/>
            <a:ext cx="1375638"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三分裂变中重的轻带电粒子</a:t>
            </a:r>
          </a:p>
        </p:txBody>
      </p:sp>
      <p:sp>
        <p:nvSpPr>
          <p:cNvPr id="13" name="文本框 12">
            <a:extLst>
              <a:ext uri="{FF2B5EF4-FFF2-40B4-BE49-F238E27FC236}">
                <a16:creationId xmlns:a16="http://schemas.microsoft.com/office/drawing/2014/main" id="{ABEA3881-B578-0EA0-D150-17CB9A61FBB9}"/>
              </a:ext>
            </a:extLst>
          </p:cNvPr>
          <p:cNvSpPr txBox="1"/>
          <p:nvPr/>
        </p:nvSpPr>
        <p:spPr>
          <a:xfrm>
            <a:off x="1631349" y="5720134"/>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14" name="文本框 13">
            <a:extLst>
              <a:ext uri="{FF2B5EF4-FFF2-40B4-BE49-F238E27FC236}">
                <a16:creationId xmlns:a16="http://schemas.microsoft.com/office/drawing/2014/main" id="{E25BBEA4-11C7-5CD2-D332-68D112220646}"/>
              </a:ext>
            </a:extLst>
          </p:cNvPr>
          <p:cNvSpPr txBox="1"/>
          <p:nvPr/>
        </p:nvSpPr>
        <p:spPr>
          <a:xfrm>
            <a:off x="2484281" y="5012195"/>
            <a:ext cx="1375638"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三分裂变中重的轻带电粒子</a:t>
            </a:r>
          </a:p>
        </p:txBody>
      </p:sp>
      <p:sp>
        <p:nvSpPr>
          <p:cNvPr id="15" name="文本框 14">
            <a:extLst>
              <a:ext uri="{FF2B5EF4-FFF2-40B4-BE49-F238E27FC236}">
                <a16:creationId xmlns:a16="http://schemas.microsoft.com/office/drawing/2014/main" id="{22DD8F6B-942F-D189-B2A7-3EF7F5486AA1}"/>
              </a:ext>
            </a:extLst>
          </p:cNvPr>
          <p:cNvSpPr txBox="1"/>
          <p:nvPr/>
        </p:nvSpPr>
        <p:spPr>
          <a:xfrm>
            <a:off x="4202468" y="2849834"/>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16" name="文本框 15">
            <a:extLst>
              <a:ext uri="{FF2B5EF4-FFF2-40B4-BE49-F238E27FC236}">
                <a16:creationId xmlns:a16="http://schemas.microsoft.com/office/drawing/2014/main" id="{31558CC4-39F3-6778-4D9A-A2A970C0C236}"/>
              </a:ext>
            </a:extLst>
          </p:cNvPr>
          <p:cNvSpPr txBox="1"/>
          <p:nvPr/>
        </p:nvSpPr>
        <p:spPr>
          <a:xfrm>
            <a:off x="4571620" y="3306811"/>
            <a:ext cx="1375638"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三分裂变中重的轻带电粒子</a:t>
            </a:r>
          </a:p>
        </p:txBody>
      </p:sp>
      <p:sp>
        <p:nvSpPr>
          <p:cNvPr id="17" name="文本框 16">
            <a:extLst>
              <a:ext uri="{FF2B5EF4-FFF2-40B4-BE49-F238E27FC236}">
                <a16:creationId xmlns:a16="http://schemas.microsoft.com/office/drawing/2014/main" id="{315B4B53-5857-9B67-75F0-9FFFFCD8BE83}"/>
              </a:ext>
            </a:extLst>
          </p:cNvPr>
          <p:cNvSpPr txBox="1"/>
          <p:nvPr/>
        </p:nvSpPr>
        <p:spPr>
          <a:xfrm>
            <a:off x="4709391" y="5093368"/>
            <a:ext cx="1193800"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裂变碎片</a:t>
            </a:r>
          </a:p>
        </p:txBody>
      </p:sp>
      <p:sp>
        <p:nvSpPr>
          <p:cNvPr id="18" name="文本框 17">
            <a:extLst>
              <a:ext uri="{FF2B5EF4-FFF2-40B4-BE49-F238E27FC236}">
                <a16:creationId xmlns:a16="http://schemas.microsoft.com/office/drawing/2014/main" id="{EFE6F563-8F26-F243-77D6-2BBE43059004}"/>
              </a:ext>
            </a:extLst>
          </p:cNvPr>
          <p:cNvSpPr txBox="1"/>
          <p:nvPr/>
        </p:nvSpPr>
        <p:spPr>
          <a:xfrm>
            <a:off x="3930653" y="5740091"/>
            <a:ext cx="1375638" cy="523220"/>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三分裂变中重的轻带电粒子</a:t>
            </a:r>
          </a:p>
        </p:txBody>
      </p:sp>
      <p:pic>
        <p:nvPicPr>
          <p:cNvPr id="19" name="图片 18">
            <a:extLst>
              <a:ext uri="{FF2B5EF4-FFF2-40B4-BE49-F238E27FC236}">
                <a16:creationId xmlns:a16="http://schemas.microsoft.com/office/drawing/2014/main" id="{D8CAF201-04CC-1D4D-8AB6-D5674F2DF4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13288" y="1684734"/>
            <a:ext cx="6198755" cy="4739523"/>
          </a:xfrm>
          <a:prstGeom prst="rect">
            <a:avLst/>
          </a:prstGeom>
        </p:spPr>
      </p:pic>
    </p:spTree>
    <p:extLst>
      <p:ext uri="{BB962C8B-B14F-4D97-AF65-F5344CB8AC3E}">
        <p14:creationId xmlns:p14="http://schemas.microsoft.com/office/powerpoint/2010/main" val="3279581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B22B8-1171-7E19-A3C8-22F9A431E9D2}"/>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C0971852-E866-6020-2357-721DF1E686BE}"/>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28</a:t>
            </a:fld>
            <a:endParaRPr lang="zh-CN" altLang="en-US" dirty="0"/>
          </a:p>
        </p:txBody>
      </p:sp>
      <p:cxnSp>
        <p:nvCxnSpPr>
          <p:cNvPr id="21" name="直接连接符 20">
            <a:extLst>
              <a:ext uri="{FF2B5EF4-FFF2-40B4-BE49-F238E27FC236}">
                <a16:creationId xmlns:a16="http://schemas.microsoft.com/office/drawing/2014/main" id="{A6284689-8BE0-22B8-C0B5-AFCC6C72FDC2}"/>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34FA12D1-0DBB-B5ED-9C86-ECEC2EA8A09C}"/>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本框 4">
            <a:extLst>
              <a:ext uri="{FF2B5EF4-FFF2-40B4-BE49-F238E27FC236}">
                <a16:creationId xmlns:a16="http://schemas.microsoft.com/office/drawing/2014/main" id="{FCA5E94D-7399-C23C-F841-9DB0B96611F3}"/>
              </a:ext>
            </a:extLst>
          </p:cNvPr>
          <p:cNvSpPr txBox="1"/>
          <p:nvPr/>
        </p:nvSpPr>
        <p:spPr>
          <a:xfrm>
            <a:off x="529804" y="1191648"/>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b="1" kern="100" dirty="0">
                <a:latin typeface="Times New Roman" panose="02020603050405020304" pitchFamily="18" charset="0"/>
                <a:ea typeface="微软雅黑" panose="020B0503020204020204" pitchFamily="34" charset="-122"/>
                <a:cs typeface="Times New Roman" panose="02020603050405020304" pitchFamily="18" charset="0"/>
              </a:rPr>
              <a:t>源</a:t>
            </a:r>
            <a:endPar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id="{471B6D60-36E3-2A9B-AA58-7D6553C94D71}"/>
              </a:ext>
            </a:extLst>
          </p:cNvPr>
          <p:cNvSpPr txBox="1"/>
          <p:nvPr/>
        </p:nvSpPr>
        <p:spPr>
          <a:xfrm>
            <a:off x="4197340" y="5734163"/>
            <a:ext cx="4238917" cy="369332"/>
          </a:xfrm>
          <a:prstGeom prst="rect">
            <a:avLst/>
          </a:prstGeom>
          <a:noFill/>
        </p:spPr>
        <p:txBody>
          <a:bodyPr wrap="square">
            <a:spAutoFit/>
          </a:bodyPr>
          <a:lstStyle/>
          <a:p>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筛选出的轻带电粒子与裂变碎片的夹角</a:t>
            </a:r>
            <a:endParaRPr lang="zh-CN" altLang="en-US" b="1" dirty="0"/>
          </a:p>
        </p:txBody>
      </p:sp>
      <p:sp>
        <p:nvSpPr>
          <p:cNvPr id="8" name="文本框 7">
            <a:extLst>
              <a:ext uri="{FF2B5EF4-FFF2-40B4-BE49-F238E27FC236}">
                <a16:creationId xmlns:a16="http://schemas.microsoft.com/office/drawing/2014/main" id="{0D171558-9196-69D1-9504-561C97169BC6}"/>
              </a:ext>
            </a:extLst>
          </p:cNvPr>
          <p:cNvSpPr txBox="1"/>
          <p:nvPr/>
        </p:nvSpPr>
        <p:spPr>
          <a:xfrm>
            <a:off x="529803" y="1953639"/>
            <a:ext cx="11442063" cy="540148"/>
          </a:xfrm>
          <a:prstGeom prst="rect">
            <a:avLst/>
          </a:prstGeom>
          <a:noFill/>
        </p:spPr>
        <p:txBody>
          <a:bodyPr wrap="square">
            <a:spAutoFit/>
          </a:bodyPr>
          <a:lstStyle/>
          <a:p>
            <a:pPr algn="just">
              <a:lnSpc>
                <a:spcPct val="150000"/>
              </a:lnSpc>
              <a:spcAft>
                <a:spcPts val="600"/>
              </a:spcAft>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三分裂变中轻带电粒子与裂变碎片的夹角平均值为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86.8°</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，与文献测量值</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84.5±0.5°</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一致</a:t>
            </a:r>
            <a:r>
              <a:rPr lang="en-US" altLang="zh-CN" sz="2000" baseline="300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4579" name="图片 1">
            <a:extLst>
              <a:ext uri="{FF2B5EF4-FFF2-40B4-BE49-F238E27FC236}">
                <a16:creationId xmlns:a16="http://schemas.microsoft.com/office/drawing/2014/main" id="{BBB88506-833C-2A18-E6E7-05DD89E025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70984" t="31009" r="13078" b="44131"/>
          <a:stretch>
            <a:fillRect/>
          </a:stretch>
        </p:blipFill>
        <p:spPr bwMode="auto">
          <a:xfrm>
            <a:off x="4329636" y="2493787"/>
            <a:ext cx="3532727" cy="324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9E2B042B-69A1-1B45-6C37-F02220885254}"/>
              </a:ext>
            </a:extLst>
          </p:cNvPr>
          <p:cNvSpPr txBox="1"/>
          <p:nvPr/>
        </p:nvSpPr>
        <p:spPr>
          <a:xfrm>
            <a:off x="893898" y="6274311"/>
            <a:ext cx="10845800" cy="300339"/>
          </a:xfrm>
          <a:prstGeom prst="rect">
            <a:avLst/>
          </a:prstGeom>
          <a:noFill/>
        </p:spPr>
        <p:txBody>
          <a:bodyPr wrap="square">
            <a:spAutoFit/>
          </a:bodyPr>
          <a:lstStyle/>
          <a:p>
            <a:pPr lvl="0" algn="just">
              <a:lnSpc>
                <a:spcPts val="1600"/>
              </a:lnSpc>
              <a:spcBef>
                <a:spcPts val="300"/>
              </a:spcBef>
              <a:buSzPts val="1050"/>
            </a:pPr>
            <a:r>
              <a:rPr lang="en-US" altLang="zh-CN" sz="1800" kern="100" dirty="0">
                <a:effectLst/>
                <a:latin typeface="Times New Roman" panose="02020603050405020304" pitchFamily="18" charset="0"/>
                <a:ea typeface="宋体" panose="02010600030101010101" pitchFamily="2" charset="-122"/>
              </a:rPr>
              <a:t>[7] </a:t>
            </a:r>
            <a:r>
              <a:rPr lang="en-US" altLang="zh-CN" kern="100" dirty="0">
                <a:latin typeface="Times New Roman" panose="02020603050405020304" pitchFamily="18" charset="0"/>
                <a:ea typeface="宋体" panose="02010600030101010101" pitchFamily="2" charset="-122"/>
              </a:rPr>
              <a:t>D.E. </a:t>
            </a:r>
            <a:r>
              <a:rPr lang="en-US" altLang="zh-CN" sz="1800" kern="100" dirty="0" err="1">
                <a:effectLst/>
                <a:latin typeface="Times New Roman" panose="02020603050405020304" pitchFamily="18" charset="0"/>
                <a:ea typeface="宋体" panose="02010600030101010101" pitchFamily="2" charset="-122"/>
              </a:rPr>
              <a:t>Cumpstey</a:t>
            </a:r>
            <a:r>
              <a:rPr lang="en-US" altLang="zh-CN" sz="1800" kern="100" dirty="0">
                <a:effectLst/>
                <a:latin typeface="Times New Roman" panose="02020603050405020304" pitchFamily="18" charset="0"/>
                <a:ea typeface="宋体" panose="02010600030101010101" pitchFamily="2" charset="-122"/>
              </a:rPr>
              <a:t>, </a:t>
            </a:r>
            <a:r>
              <a:rPr lang="en-US" altLang="zh-CN" kern="100" dirty="0">
                <a:latin typeface="Times New Roman" panose="02020603050405020304" pitchFamily="18" charset="0"/>
                <a:ea typeface="宋体" panose="02010600030101010101" pitchFamily="2" charset="-122"/>
              </a:rPr>
              <a:t>D.G. </a:t>
            </a:r>
            <a:r>
              <a:rPr lang="en-US" altLang="zh-CN" sz="1800" kern="100" dirty="0">
                <a:effectLst/>
                <a:latin typeface="Times New Roman" panose="02020603050405020304" pitchFamily="18" charset="0"/>
                <a:ea typeface="宋体" panose="02010600030101010101" pitchFamily="2" charset="-122"/>
              </a:rPr>
              <a:t>Vass. </a:t>
            </a:r>
            <a:r>
              <a:rPr lang="en-US" altLang="zh-CN" kern="100" dirty="0" err="1">
                <a:latin typeface="Times New Roman" panose="02020603050405020304" pitchFamily="18" charset="0"/>
                <a:ea typeface="宋体" panose="02010600030101010101" pitchFamily="2" charset="-122"/>
              </a:rPr>
              <a:t>Nucl</a:t>
            </a:r>
            <a:r>
              <a:rPr lang="en-US" altLang="zh-CN" kern="100" dirty="0">
                <a:latin typeface="Times New Roman" panose="02020603050405020304" pitchFamily="18" charset="0"/>
                <a:ea typeface="宋体" panose="02010600030101010101" pitchFamily="2" charset="-122"/>
              </a:rPr>
              <a:t>. Phys. A 359 (1981) 377. </a:t>
            </a:r>
            <a:endParaRPr lang="zh-CN" altLang="zh-CN" sz="1800" kern="100" dirty="0">
              <a:effectLst/>
              <a:latin typeface="Times New Roman" panose="02020603050405020304" pitchFamily="18" charset="0"/>
              <a:ea typeface="宋体" panose="02010600030101010101" pitchFamily="2" charset="-122"/>
            </a:endParaRPr>
          </a:p>
        </p:txBody>
      </p:sp>
      <p:sp>
        <p:nvSpPr>
          <p:cNvPr id="7" name="标题 4">
            <a:extLst>
              <a:ext uri="{FF2B5EF4-FFF2-40B4-BE49-F238E27FC236}">
                <a16:creationId xmlns:a16="http://schemas.microsoft.com/office/drawing/2014/main" id="{B6CFC982-17FC-3E46-19AC-47B1AC6123CB}"/>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Tree>
    <p:extLst>
      <p:ext uri="{BB962C8B-B14F-4D97-AF65-F5344CB8AC3E}">
        <p14:creationId xmlns:p14="http://schemas.microsoft.com/office/powerpoint/2010/main" val="3939855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EE763-1AA5-6AD4-753E-16E0806B0AD9}"/>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4791A78-507E-F220-5DDA-4C7369EF333B}"/>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29</a:t>
            </a:fld>
            <a:endParaRPr lang="zh-CN" altLang="en-US" dirty="0"/>
          </a:p>
        </p:txBody>
      </p:sp>
      <p:cxnSp>
        <p:nvCxnSpPr>
          <p:cNvPr id="21" name="直接连接符 20">
            <a:extLst>
              <a:ext uri="{FF2B5EF4-FFF2-40B4-BE49-F238E27FC236}">
                <a16:creationId xmlns:a16="http://schemas.microsoft.com/office/drawing/2014/main" id="{559DF5D4-AEDC-707B-9541-C8E13DF47B66}"/>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068F50E9-4960-91B0-681F-90047B8CE013}"/>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文本框 7">
            <a:extLst>
              <a:ext uri="{FF2B5EF4-FFF2-40B4-BE49-F238E27FC236}">
                <a16:creationId xmlns:a16="http://schemas.microsoft.com/office/drawing/2014/main" id="{AC48DDCF-4433-493A-ABF4-723D4C8BD6FA}"/>
              </a:ext>
            </a:extLst>
          </p:cNvPr>
          <p:cNvSpPr txBox="1"/>
          <p:nvPr/>
        </p:nvSpPr>
        <p:spPr>
          <a:xfrm>
            <a:off x="529804" y="1210901"/>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U</a:t>
            </a:r>
          </a:p>
        </p:txBody>
      </p:sp>
      <p:pic>
        <p:nvPicPr>
          <p:cNvPr id="29702" name="Picture 6">
            <a:extLst>
              <a:ext uri="{FF2B5EF4-FFF2-40B4-BE49-F238E27FC236}">
                <a16:creationId xmlns:a16="http://schemas.microsoft.com/office/drawing/2014/main" id="{9ED11A54-F3BD-058B-AA3F-CE64DDB6F0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8739" y="1755921"/>
            <a:ext cx="4810642" cy="4119945"/>
          </a:xfrm>
          <a:prstGeom prst="rect">
            <a:avLst/>
          </a:prstGeom>
          <a:noFill/>
          <a:extLst>
            <a:ext uri="{909E8E84-426E-40DD-AFC4-6F175D3DCCD1}">
              <a14:hiddenFill xmlns:a14="http://schemas.microsoft.com/office/drawing/2010/main">
                <a:solidFill>
                  <a:srgbClr val="FFFFFF"/>
                </a:solidFill>
              </a14:hiddenFill>
            </a:ext>
          </a:extLst>
        </p:spPr>
      </p:pic>
      <p:pic>
        <p:nvPicPr>
          <p:cNvPr id="29701" name="Picture 5">
            <a:extLst>
              <a:ext uri="{FF2B5EF4-FFF2-40B4-BE49-F238E27FC236}">
                <a16:creationId xmlns:a16="http://schemas.microsoft.com/office/drawing/2014/main" id="{0633DDA4-39B3-5327-0F95-03AD33D765D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69400" y="1884808"/>
            <a:ext cx="5268498" cy="3945571"/>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69EB0914-1DD3-58E5-E395-8587E6BA8287}"/>
              </a:ext>
            </a:extLst>
          </p:cNvPr>
          <p:cNvSpPr txBox="1"/>
          <p:nvPr/>
        </p:nvSpPr>
        <p:spPr>
          <a:xfrm>
            <a:off x="1814900" y="5875866"/>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信号幅度与径迹长度二维谱</a:t>
            </a:r>
            <a:endParaRPr lang="zh-CN" altLang="en-US" b="1" dirty="0"/>
          </a:p>
        </p:txBody>
      </p:sp>
      <p:sp>
        <p:nvSpPr>
          <p:cNvPr id="9" name="文本框 8">
            <a:extLst>
              <a:ext uri="{FF2B5EF4-FFF2-40B4-BE49-F238E27FC236}">
                <a16:creationId xmlns:a16="http://schemas.microsoft.com/office/drawing/2014/main" id="{CCEFA9E1-0A2F-A461-F639-EECACE21B361}"/>
              </a:ext>
            </a:extLst>
          </p:cNvPr>
          <p:cNvSpPr txBox="1"/>
          <p:nvPr/>
        </p:nvSpPr>
        <p:spPr>
          <a:xfrm>
            <a:off x="7451778" y="5875866"/>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信号幅度谱</a:t>
            </a:r>
            <a:endParaRPr lang="zh-CN" altLang="en-US" b="1" dirty="0"/>
          </a:p>
        </p:txBody>
      </p:sp>
      <p:sp>
        <p:nvSpPr>
          <p:cNvPr id="12" name="标题 4">
            <a:extLst>
              <a:ext uri="{FF2B5EF4-FFF2-40B4-BE49-F238E27FC236}">
                <a16:creationId xmlns:a16="http://schemas.microsoft.com/office/drawing/2014/main" id="{46553D30-5A9B-FAB2-24F7-442540288CED}"/>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cxnSp>
        <p:nvCxnSpPr>
          <p:cNvPr id="4" name="直接连接符 3">
            <a:extLst>
              <a:ext uri="{FF2B5EF4-FFF2-40B4-BE49-F238E27FC236}">
                <a16:creationId xmlns:a16="http://schemas.microsoft.com/office/drawing/2014/main" id="{7243892A-0D0B-50D1-B353-65720C724AB2}"/>
              </a:ext>
            </a:extLst>
          </p:cNvPr>
          <p:cNvCxnSpPr>
            <a:cxnSpLocks/>
          </p:cNvCxnSpPr>
          <p:nvPr/>
        </p:nvCxnSpPr>
        <p:spPr>
          <a:xfrm flipV="1">
            <a:off x="7792716" y="3987581"/>
            <a:ext cx="0" cy="126618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13E70BAD-D3F5-F9A8-C032-65D2A23E1996}"/>
              </a:ext>
            </a:extLst>
          </p:cNvPr>
          <p:cNvSpPr txBox="1"/>
          <p:nvPr/>
        </p:nvSpPr>
        <p:spPr>
          <a:xfrm>
            <a:off x="7203505" y="3564728"/>
            <a:ext cx="1017896" cy="400110"/>
          </a:xfrm>
          <a:prstGeom prst="rect">
            <a:avLst/>
          </a:prstGeom>
          <a:noFill/>
        </p:spPr>
        <p:txBody>
          <a:bodyPr wrap="square">
            <a:spAutoFit/>
          </a:bodyPr>
          <a:lstStyle/>
          <a:p>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2300</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道</a:t>
            </a:r>
            <a:endParaRPr lang="zh-CN" altLang="en-US" sz="1600" dirty="0"/>
          </a:p>
        </p:txBody>
      </p:sp>
      <p:sp>
        <p:nvSpPr>
          <p:cNvPr id="13" name="文本框 12">
            <a:extLst>
              <a:ext uri="{FF2B5EF4-FFF2-40B4-BE49-F238E27FC236}">
                <a16:creationId xmlns:a16="http://schemas.microsoft.com/office/drawing/2014/main" id="{38A9924A-8E6D-2EE6-309D-EB712548BC1C}"/>
              </a:ext>
            </a:extLst>
          </p:cNvPr>
          <p:cNvSpPr txBox="1"/>
          <p:nvPr/>
        </p:nvSpPr>
        <p:spPr>
          <a:xfrm>
            <a:off x="8153494" y="4300235"/>
            <a:ext cx="1700310" cy="830997"/>
          </a:xfrm>
          <a:prstGeom prst="rect">
            <a:avLst/>
          </a:prstGeom>
          <a:noFill/>
        </p:spPr>
        <p:txBody>
          <a:bodyPr wrap="square">
            <a:spAutoFit/>
          </a:bodyPr>
          <a:lstStyle/>
          <a:p>
            <a:pPr algn="ct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22541</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个</a:t>
            </a:r>
            <a:endParaRPr lang="en-US" altLang="zh-CN" sz="2400" dirty="0">
              <a:latin typeface="Times New Roman" panose="02020603050405020304" pitchFamily="18" charset="0"/>
              <a:ea typeface="微软雅黑" panose="020B0503020204020204" pitchFamily="34" charset="-122"/>
              <a:cs typeface="Times New Roman" panose="02020603050405020304" pitchFamily="18" charset="0"/>
            </a:endParaRPr>
          </a:p>
          <a:p>
            <a:pPr algn="ct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裂变计数</a:t>
            </a:r>
            <a:endParaRPr lang="zh-CN" altLang="en-US" dirty="0"/>
          </a:p>
        </p:txBody>
      </p:sp>
    </p:spTree>
    <p:extLst>
      <p:ext uri="{BB962C8B-B14F-4D97-AF65-F5344CB8AC3E}">
        <p14:creationId xmlns:p14="http://schemas.microsoft.com/office/powerpoint/2010/main" val="2080108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D253B-751B-3AD4-AF09-C6EDDED6D9F0}"/>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35384E1-F846-C8D0-36C5-FE4B48FD5F0A}"/>
              </a:ext>
            </a:extLst>
          </p:cNvPr>
          <p:cNvSpPr>
            <a:spLocks noGrp="1"/>
          </p:cNvSpPr>
          <p:nvPr>
            <p:ph type="sldNum" sz="quarter" idx="12"/>
          </p:nvPr>
        </p:nvSpPr>
        <p:spPr>
          <a:xfrm>
            <a:off x="10095798" y="6471098"/>
            <a:ext cx="2057400" cy="365125"/>
          </a:xfrm>
        </p:spPr>
        <p:txBody>
          <a:bodyPr/>
          <a:lstStyle/>
          <a:p>
            <a:fld id="{8DAF6019-372C-4F62-AF61-95628F3E2BE5}" type="slidenum">
              <a:rPr lang="zh-CN" altLang="en-US" smtClean="0"/>
              <a:t>3</a:t>
            </a:fld>
            <a:endParaRPr lang="zh-CN" altLang="en-US" dirty="0"/>
          </a:p>
        </p:txBody>
      </p:sp>
      <p:sp>
        <p:nvSpPr>
          <p:cNvPr id="7" name="标题 4">
            <a:extLst>
              <a:ext uri="{FF2B5EF4-FFF2-40B4-BE49-F238E27FC236}">
                <a16:creationId xmlns:a16="http://schemas.microsoft.com/office/drawing/2014/main" id="{324C55F2-62B2-1C89-5499-F530977DEC2E}"/>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cxnSp>
        <p:nvCxnSpPr>
          <p:cNvPr id="8" name="直接连接符 7">
            <a:extLst>
              <a:ext uri="{FF2B5EF4-FFF2-40B4-BE49-F238E27FC236}">
                <a16:creationId xmlns:a16="http://schemas.microsoft.com/office/drawing/2014/main" id="{8F2D9450-78E1-CA7D-7B34-E3DE66C70CB9}"/>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26" name="图示 25">
            <a:extLst>
              <a:ext uri="{FF2B5EF4-FFF2-40B4-BE49-F238E27FC236}">
                <a16:creationId xmlns:a16="http://schemas.microsoft.com/office/drawing/2014/main" id="{57267DDA-A3C8-E5B5-D660-48A8C6B83FB4}"/>
              </a:ext>
            </a:extLst>
          </p:cNvPr>
          <p:cNvGraphicFramePr/>
          <p:nvPr>
            <p:extLst>
              <p:ext uri="{D42A27DB-BD31-4B8C-83A1-F6EECF244321}">
                <p14:modId xmlns:p14="http://schemas.microsoft.com/office/powerpoint/2010/main" val="2418116354"/>
              </p:ext>
            </p:extLst>
          </p:nvPr>
        </p:nvGraphicFramePr>
        <p:xfrm>
          <a:off x="747275" y="1004036"/>
          <a:ext cx="10579233" cy="498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组合 28">
            <a:extLst>
              <a:ext uri="{FF2B5EF4-FFF2-40B4-BE49-F238E27FC236}">
                <a16:creationId xmlns:a16="http://schemas.microsoft.com/office/drawing/2014/main" id="{E28660F2-9449-5EA5-0E13-E606A448B799}"/>
              </a:ext>
            </a:extLst>
          </p:cNvPr>
          <p:cNvGrpSpPr/>
          <p:nvPr/>
        </p:nvGrpSpPr>
        <p:grpSpPr>
          <a:xfrm>
            <a:off x="606404" y="1435831"/>
            <a:ext cx="12652396" cy="5023068"/>
            <a:chOff x="606404" y="1435831"/>
            <a:chExt cx="12652396" cy="5023068"/>
          </a:xfrm>
        </p:grpSpPr>
        <p:grpSp>
          <p:nvGrpSpPr>
            <p:cNvPr id="27" name="组合 26">
              <a:extLst>
                <a:ext uri="{FF2B5EF4-FFF2-40B4-BE49-F238E27FC236}">
                  <a16:creationId xmlns:a16="http://schemas.microsoft.com/office/drawing/2014/main" id="{EE80ACF4-A158-6279-71C4-88386B2B5FE7}"/>
                </a:ext>
              </a:extLst>
            </p:cNvPr>
            <p:cNvGrpSpPr/>
            <p:nvPr/>
          </p:nvGrpSpPr>
          <p:grpSpPr>
            <a:xfrm>
              <a:off x="606404" y="1835223"/>
              <a:ext cx="12652396" cy="4623676"/>
              <a:chOff x="567766" y="1901445"/>
              <a:chExt cx="12278365" cy="4623676"/>
            </a:xfrm>
          </p:grpSpPr>
          <p:sp>
            <p:nvSpPr>
              <p:cNvPr id="23" name="矩形: 圆角 22">
                <a:extLst>
                  <a:ext uri="{FF2B5EF4-FFF2-40B4-BE49-F238E27FC236}">
                    <a16:creationId xmlns:a16="http://schemas.microsoft.com/office/drawing/2014/main" id="{E925B294-49E9-CAC8-EF46-8F79AD4B16B3}"/>
                  </a:ext>
                </a:extLst>
              </p:cNvPr>
              <p:cNvSpPr/>
              <p:nvPr/>
            </p:nvSpPr>
            <p:spPr>
              <a:xfrm>
                <a:off x="567766" y="1901445"/>
                <a:ext cx="10513860" cy="4611477"/>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12" name="文本框 11">
                <a:extLst>
                  <a:ext uri="{FF2B5EF4-FFF2-40B4-BE49-F238E27FC236}">
                    <a16:creationId xmlns:a16="http://schemas.microsoft.com/office/drawing/2014/main" id="{457A62EB-4923-1CAB-590A-0844C2E533DF}"/>
                  </a:ext>
                </a:extLst>
              </p:cNvPr>
              <p:cNvSpPr txBox="1"/>
              <p:nvPr/>
            </p:nvSpPr>
            <p:spPr>
              <a:xfrm>
                <a:off x="809283" y="3444197"/>
                <a:ext cx="12036848" cy="461665"/>
              </a:xfrm>
              <a:prstGeom prst="rect">
                <a:avLst/>
              </a:prstGeom>
              <a:noFill/>
            </p:spPr>
            <p:txBody>
              <a:bodyPr wrap="square" rtlCol="0">
                <a:spAutoFit/>
              </a:bodyPr>
              <a:lstStyle/>
              <a:p>
                <a:r>
                  <a:rPr lang="zh-CN" altLang="en-US" sz="2400" dirty="0">
                    <a:solidFill>
                      <a:srgbClr val="000000"/>
                    </a:solidFill>
                    <a:latin typeface="微软雅黑" panose="020B0503020204020204" pitchFamily="34" charset="-122"/>
                    <a:ea typeface="微软雅黑" panose="020B0503020204020204" pitchFamily="34" charset="-122"/>
                  </a:rPr>
                  <a:t>无论是核能的军事应用，还是和平利用，</a:t>
                </a:r>
                <a:r>
                  <a:rPr lang="zh-CN" altLang="en-US" sz="2400" b="1" dirty="0">
                    <a:solidFill>
                      <a:srgbClr val="000000"/>
                    </a:solidFill>
                    <a:latin typeface="微软雅黑" panose="020B0503020204020204" pitchFamily="34" charset="-122"/>
                    <a:ea typeface="微软雅黑" panose="020B0503020204020204" pitchFamily="34" charset="-122"/>
                  </a:rPr>
                  <a:t>裂变相关研究</a:t>
                </a:r>
                <a:r>
                  <a:rPr lang="zh-CN" altLang="en-US" sz="2400" dirty="0">
                    <a:solidFill>
                      <a:srgbClr val="000000"/>
                    </a:solidFill>
                    <a:latin typeface="微软雅黑" panose="020B0503020204020204" pitchFamily="34" charset="-122"/>
                    <a:ea typeface="微软雅黑" panose="020B0503020204020204" pitchFamily="34" charset="-122"/>
                  </a:rPr>
                  <a:t>均是重大基础问题</a:t>
                </a:r>
                <a:endParaRPr lang="zh-CN" altLang="en-US" sz="24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id="{857FF453-68CE-05CD-21C8-2CDF76E50A00}"/>
                  </a:ext>
                </a:extLst>
              </p:cNvPr>
              <p:cNvSpPr txBox="1"/>
              <p:nvPr/>
            </p:nvSpPr>
            <p:spPr>
              <a:xfrm>
                <a:off x="4781389" y="6094234"/>
                <a:ext cx="1786451" cy="430887"/>
              </a:xfrm>
              <a:prstGeom prst="rect">
                <a:avLst/>
              </a:prstGeom>
              <a:noFill/>
            </p:spPr>
            <p:txBody>
              <a:bodyPr wrap="square" rtlCol="0">
                <a:spAutoFit/>
              </a:bodyPr>
              <a:lstStyle/>
              <a:p>
                <a:pPr algn="ctr"/>
                <a:r>
                  <a:rPr lang="zh-CN" altLang="en-US" sz="2200" b="1" dirty="0">
                    <a:latin typeface="微软雅黑" panose="020B0503020204020204" pitchFamily="34" charset="-122"/>
                    <a:ea typeface="微软雅黑" panose="020B0503020204020204" pitchFamily="34" charset="-122"/>
                  </a:rPr>
                  <a:t>核武器</a:t>
                </a:r>
              </a:p>
            </p:txBody>
          </p:sp>
          <p:sp>
            <p:nvSpPr>
              <p:cNvPr id="15" name="文本框 14">
                <a:extLst>
                  <a:ext uri="{FF2B5EF4-FFF2-40B4-BE49-F238E27FC236}">
                    <a16:creationId xmlns:a16="http://schemas.microsoft.com/office/drawing/2014/main" id="{0360EAC3-40AD-C6C9-D531-4BB3F8A66DAA}"/>
                  </a:ext>
                </a:extLst>
              </p:cNvPr>
              <p:cNvSpPr txBox="1"/>
              <p:nvPr/>
            </p:nvSpPr>
            <p:spPr>
              <a:xfrm>
                <a:off x="7718491" y="6043628"/>
                <a:ext cx="2284351" cy="430887"/>
              </a:xfrm>
              <a:prstGeom prst="rect">
                <a:avLst/>
              </a:prstGeom>
              <a:noFill/>
            </p:spPr>
            <p:txBody>
              <a:bodyPr wrap="square" rtlCol="0">
                <a:spAutoFit/>
              </a:bodyPr>
              <a:lstStyle/>
              <a:p>
                <a:pPr algn="ctr"/>
                <a:r>
                  <a:rPr lang="zh-CN" altLang="en-US" sz="2200" b="1" dirty="0">
                    <a:latin typeface="微软雅黑" panose="020B0503020204020204" pitchFamily="34" charset="-122"/>
                    <a:ea typeface="微软雅黑" panose="020B0503020204020204" pitchFamily="34" charset="-122"/>
                  </a:rPr>
                  <a:t>核电站</a:t>
                </a:r>
              </a:p>
            </p:txBody>
          </p:sp>
          <p:cxnSp>
            <p:nvCxnSpPr>
              <p:cNvPr id="22" name="直接连接符 21">
                <a:extLst>
                  <a:ext uri="{FF2B5EF4-FFF2-40B4-BE49-F238E27FC236}">
                    <a16:creationId xmlns:a16="http://schemas.microsoft.com/office/drawing/2014/main" id="{E712FF66-C35F-97FF-4A78-E327A0990460}"/>
                  </a:ext>
                </a:extLst>
              </p:cNvPr>
              <p:cNvCxnSpPr>
                <a:cxnSpLocks/>
              </p:cNvCxnSpPr>
              <p:nvPr/>
            </p:nvCxnSpPr>
            <p:spPr>
              <a:xfrm>
                <a:off x="771631" y="2875299"/>
                <a:ext cx="10246895" cy="0"/>
              </a:xfrm>
              <a:prstGeom prst="lin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 name="文本框 5">
              <a:extLst>
                <a:ext uri="{FF2B5EF4-FFF2-40B4-BE49-F238E27FC236}">
                  <a16:creationId xmlns:a16="http://schemas.microsoft.com/office/drawing/2014/main" id="{62608E85-DB4F-B802-67DE-555AAE881C5D}"/>
                </a:ext>
              </a:extLst>
            </p:cNvPr>
            <p:cNvSpPr txBox="1"/>
            <p:nvPr/>
          </p:nvSpPr>
          <p:spPr>
            <a:xfrm>
              <a:off x="839070" y="1435831"/>
              <a:ext cx="10513860" cy="1353512"/>
            </a:xfrm>
            <a:prstGeom prst="rect">
              <a:avLst/>
            </a:prstGeom>
            <a:noFill/>
          </p:spPr>
          <p:txBody>
            <a:bodyPr wrap="square">
              <a:spAutoFit/>
            </a:bodyPr>
            <a:lstStyle/>
            <a:p>
              <a:pPr>
                <a:lnSpc>
                  <a:spcPct val="150000"/>
                </a:lnSpc>
              </a:pP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原子核裂变：</a:t>
              </a:r>
              <a:endParaRPr lang="en-US" altLang="zh-CN" sz="2400" dirty="0">
                <a:latin typeface="Times New Roman" panose="02020603050405020304" pitchFamily="18" charset="0"/>
                <a:ea typeface="微软雅黑" panose="020B0503020204020204" pitchFamily="34" charset="-122"/>
                <a:cs typeface="Times New Roman" panose="02020603050405020304" pitchFamily="18" charset="0"/>
              </a:endParaRPr>
            </a:p>
            <a:p>
              <a:pPr algn="just">
                <a:lnSpc>
                  <a:spcPct val="120000"/>
                </a:lnSpc>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       是指由重原子核</a:t>
              </a:r>
              <a:r>
                <a:rPr lang="zh-CN" altLang="en-US" sz="20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分裂</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成两个或多个质量较小的原子核的核反应，其伴随有</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2~3</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个中子出射，并释放出</a:t>
              </a:r>
              <a:r>
                <a:rPr lang="zh-CN" altLang="en-US" sz="2000"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大量的能量</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18" name="图片 17">
            <a:extLst>
              <a:ext uri="{FF2B5EF4-FFF2-40B4-BE49-F238E27FC236}">
                <a16:creationId xmlns:a16="http://schemas.microsoft.com/office/drawing/2014/main" id="{E707B026-8AD8-899B-C5BB-58609E8ADF08}"/>
              </a:ext>
            </a:extLst>
          </p:cNvPr>
          <p:cNvPicPr>
            <a:picLocks noChangeAspect="1"/>
          </p:cNvPicPr>
          <p:nvPr/>
        </p:nvPicPr>
        <p:blipFill>
          <a:blip r:embed="rId8" cstate="print">
            <a:extLst>
              <a:ext uri="{28A0092B-C50C-407E-A947-70E740481C1C}">
                <a14:useLocalDpi xmlns:a14="http://schemas.microsoft.com/office/drawing/2010/main"/>
              </a:ext>
            </a:extLst>
          </a:blip>
          <a:srcRect t="13480" r="3472"/>
          <a:stretch>
            <a:fillRect/>
          </a:stretch>
        </p:blipFill>
        <p:spPr>
          <a:xfrm>
            <a:off x="925957" y="3832745"/>
            <a:ext cx="4279094" cy="2262199"/>
          </a:xfrm>
          <a:prstGeom prst="rect">
            <a:avLst/>
          </a:prstGeom>
        </p:spPr>
      </p:pic>
      <p:pic>
        <p:nvPicPr>
          <p:cNvPr id="21" name="图片 20">
            <a:extLst>
              <a:ext uri="{FF2B5EF4-FFF2-40B4-BE49-F238E27FC236}">
                <a16:creationId xmlns:a16="http://schemas.microsoft.com/office/drawing/2014/main" id="{2944B91B-F2FD-08F4-F64C-9FF768C85BD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205051" y="3794734"/>
            <a:ext cx="1376949" cy="2230029"/>
          </a:xfrm>
          <a:prstGeom prst="rect">
            <a:avLst/>
          </a:prstGeom>
        </p:spPr>
      </p:pic>
      <p:pic>
        <p:nvPicPr>
          <p:cNvPr id="24" name="Picture 14">
            <a:extLst>
              <a:ext uri="{FF2B5EF4-FFF2-40B4-BE49-F238E27FC236}">
                <a16:creationId xmlns:a16="http://schemas.microsoft.com/office/drawing/2014/main" id="{4EB81CD1-0640-3B8B-6964-254992FB7DF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74852" y="3797983"/>
            <a:ext cx="3985395" cy="2230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矩形: 圆角 24">
            <a:extLst>
              <a:ext uri="{FF2B5EF4-FFF2-40B4-BE49-F238E27FC236}">
                <a16:creationId xmlns:a16="http://schemas.microsoft.com/office/drawing/2014/main" id="{2D36E031-4E48-1F2B-703D-573D8D7D1B66}"/>
              </a:ext>
            </a:extLst>
          </p:cNvPr>
          <p:cNvSpPr/>
          <p:nvPr/>
        </p:nvSpPr>
        <p:spPr>
          <a:xfrm>
            <a:off x="3489608" y="2899589"/>
            <a:ext cx="2988000" cy="4616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92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二分裂变：</a:t>
            </a:r>
            <a:r>
              <a:rPr lang="en-US" altLang="zh-CN" sz="2000" b="1"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000" b="1" i="0" u="none" strike="noStrike" kern="1200" cap="none" spc="0" normalizeH="0" baseline="0" noProof="0" dirty="0">
                <a:ln>
                  <a:noFill/>
                </a:ln>
                <a:solidFill>
                  <a:srgbClr val="92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99.7%</a:t>
            </a:r>
            <a:endParaRPr lang="zh-CN" altLang="en-US" sz="2000" b="1" dirty="0">
              <a:solidFill>
                <a:srgbClr val="920000"/>
              </a:solidFill>
              <a:highlight>
                <a:srgbClr val="FFFF00"/>
              </a:highligh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8" name="矩形: 圆角 27">
            <a:extLst>
              <a:ext uri="{FF2B5EF4-FFF2-40B4-BE49-F238E27FC236}">
                <a16:creationId xmlns:a16="http://schemas.microsoft.com/office/drawing/2014/main" id="{1D5F87AD-C0D2-FFB3-AAC5-202DF11FAEC6}"/>
              </a:ext>
            </a:extLst>
          </p:cNvPr>
          <p:cNvSpPr/>
          <p:nvPr/>
        </p:nvSpPr>
        <p:spPr>
          <a:xfrm>
            <a:off x="7035739" y="2891258"/>
            <a:ext cx="2988000" cy="4616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zh-CN" altLang="en-US" sz="2000" b="1"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三</a:t>
            </a:r>
            <a:r>
              <a:rPr kumimoji="0" lang="zh-CN" altLang="en-US" sz="2000" b="1" i="0" u="none" strike="noStrike" kern="1200" cap="none" spc="0" normalizeH="0" baseline="0" noProof="0" dirty="0">
                <a:ln>
                  <a:noFill/>
                </a:ln>
                <a:solidFill>
                  <a:srgbClr val="92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分裂变：</a:t>
            </a:r>
            <a:r>
              <a:rPr lang="en-US" altLang="zh-CN" sz="2000" b="1"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sz="2000" b="1" i="0" u="none" strike="noStrike" kern="1200" cap="none" spc="0" normalizeH="0" baseline="0" noProof="0" dirty="0">
                <a:ln>
                  <a:noFill/>
                </a:ln>
                <a:solidFill>
                  <a:srgbClr val="92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0.3%</a:t>
            </a:r>
            <a:endParaRPr lang="zh-CN" altLang="en-US" sz="2000" b="1"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a:extLst>
              <a:ext uri="{FF2B5EF4-FFF2-40B4-BE49-F238E27FC236}">
                <a16:creationId xmlns:a16="http://schemas.microsoft.com/office/drawing/2014/main" id="{6DD9C990-A8D8-58BD-B8A0-D6709A038EE6}"/>
              </a:ext>
            </a:extLst>
          </p:cNvPr>
          <p:cNvSpPr txBox="1"/>
          <p:nvPr/>
        </p:nvSpPr>
        <p:spPr>
          <a:xfrm>
            <a:off x="2109729" y="6021912"/>
            <a:ext cx="1840871" cy="430887"/>
          </a:xfrm>
          <a:prstGeom prst="rect">
            <a:avLst/>
          </a:prstGeom>
          <a:noFill/>
        </p:spPr>
        <p:txBody>
          <a:bodyPr wrap="square" rtlCol="0">
            <a:spAutoFit/>
          </a:bodyPr>
          <a:lstStyle/>
          <a:p>
            <a:pPr algn="ctr"/>
            <a:r>
              <a:rPr lang="zh-CN" altLang="en-US" sz="2200" b="1" dirty="0">
                <a:latin typeface="微软雅黑" panose="020B0503020204020204" pitchFamily="34" charset="-122"/>
                <a:ea typeface="微软雅黑" panose="020B0503020204020204" pitchFamily="34" charset="-122"/>
              </a:rPr>
              <a:t>核裂变</a:t>
            </a:r>
          </a:p>
        </p:txBody>
      </p:sp>
      <p:sp>
        <p:nvSpPr>
          <p:cNvPr id="4" name="文本框 3">
            <a:extLst>
              <a:ext uri="{FF2B5EF4-FFF2-40B4-BE49-F238E27FC236}">
                <a16:creationId xmlns:a16="http://schemas.microsoft.com/office/drawing/2014/main" id="{477AC5C1-F9BE-BD7E-9292-2F4C6B458832}"/>
              </a:ext>
            </a:extLst>
          </p:cNvPr>
          <p:cNvSpPr txBox="1"/>
          <p:nvPr/>
        </p:nvSpPr>
        <p:spPr>
          <a:xfrm>
            <a:off x="925403" y="2899590"/>
            <a:ext cx="1458663" cy="461665"/>
          </a:xfrm>
          <a:prstGeom prst="rect">
            <a:avLst/>
          </a:prstGeom>
          <a:noFill/>
        </p:spPr>
        <p:txBody>
          <a:bodyPr wrap="square" rtlCol="0">
            <a:spAutoFit/>
          </a:bodyPr>
          <a:lstStyle/>
          <a:p>
            <a:r>
              <a:rPr lang="zh-CN" altLang="en-US" sz="2400" b="1" dirty="0">
                <a:solidFill>
                  <a:srgbClr val="000000"/>
                </a:solidFill>
                <a:latin typeface="微软雅黑" panose="020B0503020204020204" pitchFamily="34" charset="-122"/>
                <a:ea typeface="微软雅黑" panose="020B0503020204020204" pitchFamily="34" charset="-122"/>
              </a:rPr>
              <a:t>裂变占比：</a:t>
            </a:r>
            <a:endParaRPr lang="zh-CN" altLang="en-US" sz="24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16225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D0C45-DA21-115C-9651-406D05C0C59F}"/>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749B957-422E-CB3E-A2ED-F547EE193E0A}"/>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30</a:t>
            </a:fld>
            <a:endParaRPr lang="zh-CN" altLang="en-US" dirty="0"/>
          </a:p>
        </p:txBody>
      </p:sp>
      <p:cxnSp>
        <p:nvCxnSpPr>
          <p:cNvPr id="21" name="直接连接符 20">
            <a:extLst>
              <a:ext uri="{FF2B5EF4-FFF2-40B4-BE49-F238E27FC236}">
                <a16:creationId xmlns:a16="http://schemas.microsoft.com/office/drawing/2014/main" id="{1F3C34C1-CCA3-12DB-C12C-B350218EC45E}"/>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F9068520-A91D-ED4B-7CD0-18423077146E}"/>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文本框 7">
            <a:extLst>
              <a:ext uri="{FF2B5EF4-FFF2-40B4-BE49-F238E27FC236}">
                <a16:creationId xmlns:a16="http://schemas.microsoft.com/office/drawing/2014/main" id="{F30C31D6-755B-87B6-3365-13D7D9506DD9}"/>
              </a:ext>
            </a:extLst>
          </p:cNvPr>
          <p:cNvSpPr txBox="1"/>
          <p:nvPr/>
        </p:nvSpPr>
        <p:spPr>
          <a:xfrm>
            <a:off x="529804" y="1210901"/>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U</a:t>
            </a:r>
          </a:p>
        </p:txBody>
      </p:sp>
      <p:pic>
        <p:nvPicPr>
          <p:cNvPr id="29705" name="Picture 9">
            <a:extLst>
              <a:ext uri="{FF2B5EF4-FFF2-40B4-BE49-F238E27FC236}">
                <a16:creationId xmlns:a16="http://schemas.microsoft.com/office/drawing/2014/main" id="{D190B9B3-2EEF-6658-E8F8-98554157FC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27381" y="1848118"/>
            <a:ext cx="9730086" cy="395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a:extLst>
              <a:ext uri="{FF2B5EF4-FFF2-40B4-BE49-F238E27FC236}">
                <a16:creationId xmlns:a16="http://schemas.microsoft.com/office/drawing/2014/main" id="{BF99EF38-2A43-E2C9-3225-F5088D032536}"/>
              </a:ext>
            </a:extLst>
          </p:cNvPr>
          <p:cNvSpPr txBox="1"/>
          <p:nvPr/>
        </p:nvSpPr>
        <p:spPr>
          <a:xfrm>
            <a:off x="1898650" y="5833802"/>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径迹起点分布二维谱</a:t>
            </a:r>
            <a:endParaRPr lang="zh-CN" altLang="en-US" b="1" dirty="0"/>
          </a:p>
        </p:txBody>
      </p:sp>
      <p:sp>
        <p:nvSpPr>
          <p:cNvPr id="11" name="文本框 10">
            <a:extLst>
              <a:ext uri="{FF2B5EF4-FFF2-40B4-BE49-F238E27FC236}">
                <a16:creationId xmlns:a16="http://schemas.microsoft.com/office/drawing/2014/main" id="{C7CA7783-2690-289E-0BDF-D7442D6AEA9C}"/>
              </a:ext>
            </a:extLst>
          </p:cNvPr>
          <p:cNvSpPr txBox="1"/>
          <p:nvPr/>
        </p:nvSpPr>
        <p:spPr>
          <a:xfrm>
            <a:off x="7308172" y="5833802"/>
            <a:ext cx="356281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径迹起点分布三维谱</a:t>
            </a:r>
            <a:endParaRPr lang="zh-CN" altLang="en-US" b="1" dirty="0"/>
          </a:p>
        </p:txBody>
      </p:sp>
      <p:sp>
        <p:nvSpPr>
          <p:cNvPr id="12" name="标题 4">
            <a:extLst>
              <a:ext uri="{FF2B5EF4-FFF2-40B4-BE49-F238E27FC236}">
                <a16:creationId xmlns:a16="http://schemas.microsoft.com/office/drawing/2014/main" id="{B66CD9F2-90CE-73C5-5869-A16D5F9089E1}"/>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Tree>
    <p:extLst>
      <p:ext uri="{BB962C8B-B14F-4D97-AF65-F5344CB8AC3E}">
        <p14:creationId xmlns:p14="http://schemas.microsoft.com/office/powerpoint/2010/main" val="502494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D8A21-0D52-FBC1-44C6-9821B62FEFD1}"/>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F4AAEA1-2321-041B-2D93-A3C18EE016B7}"/>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31</a:t>
            </a:fld>
            <a:endParaRPr lang="zh-CN" altLang="en-US" dirty="0"/>
          </a:p>
        </p:txBody>
      </p:sp>
      <p:cxnSp>
        <p:nvCxnSpPr>
          <p:cNvPr id="21" name="直接连接符 20">
            <a:extLst>
              <a:ext uri="{FF2B5EF4-FFF2-40B4-BE49-F238E27FC236}">
                <a16:creationId xmlns:a16="http://schemas.microsoft.com/office/drawing/2014/main" id="{3621CD52-FB7B-DB9C-761E-B95E621FBD04}"/>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854CE4A6-9A73-D1BB-2DE8-F812934118B8}"/>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D8DE9F3C-FB86-3172-379A-DA49404850DD}"/>
              </a:ext>
            </a:extLst>
          </p:cNvPr>
          <p:cNvSpPr txBox="1"/>
          <p:nvPr/>
        </p:nvSpPr>
        <p:spPr>
          <a:xfrm>
            <a:off x="554102" y="1975403"/>
            <a:ext cx="11705631" cy="4398255"/>
          </a:xfrm>
          <a:prstGeom prst="rect">
            <a:avLst/>
          </a:prstGeom>
          <a:noFill/>
        </p:spPr>
        <p:txBody>
          <a:bodyPr wrap="square">
            <a:spAutoFit/>
          </a:bodyPr>
          <a:lstStyle/>
          <a:p>
            <a:pPr marL="285750" indent="-285750" algn="just">
              <a:lnSpc>
                <a:spcPct val="150000"/>
              </a:lnSpc>
              <a:spcAft>
                <a:spcPts val="600"/>
              </a:spcAft>
              <a:buFont typeface="Arial" panose="020B0604020202020204" pitchFamily="34" charset="0"/>
              <a:buChar char="•"/>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设定的限定条件如下：</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）具有</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条或</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条径迹；</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）三分裂变粒子的径迹起始时间</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Tmax,ternary</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与裂变碎片径迹起始点时间</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Tmax,fission</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之差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0.15 </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μs</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）可能的三分裂变中轻带电粒子的能量与径迹的比值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5.5</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）参数</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ratio &gt; 10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）信号起点距</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U(OH)</a:t>
            </a:r>
            <a:r>
              <a:rPr lang="en-US" altLang="zh-CN" baseline="-250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中心位置的距离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5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）可能的三分裂变中轻带电粒子的径迹长度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85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）两条径迹在</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XY</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平面上的投影之间的夹角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&gt; 60°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a:p>
            <a:pPr marL="358650" algn="just">
              <a:lnSpc>
                <a:spcPct val="150000"/>
              </a:lnSpc>
              <a:spcAft>
                <a:spcPts val="600"/>
              </a:spcAft>
            </a:pP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）两条径迹的起始点距离差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&lt; 10 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117E4A4F-BBC6-518C-AD41-69C2D36EC818}"/>
              </a:ext>
            </a:extLst>
          </p:cNvPr>
          <p:cNvSpPr txBox="1"/>
          <p:nvPr/>
        </p:nvSpPr>
        <p:spPr>
          <a:xfrm>
            <a:off x="529804" y="1143523"/>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U</a:t>
            </a:r>
          </a:p>
        </p:txBody>
      </p:sp>
      <p:sp>
        <p:nvSpPr>
          <p:cNvPr id="8" name="标题 4">
            <a:extLst>
              <a:ext uri="{FF2B5EF4-FFF2-40B4-BE49-F238E27FC236}">
                <a16:creationId xmlns:a16="http://schemas.microsoft.com/office/drawing/2014/main" id="{29628538-96B5-F86A-8F6A-77AC4DD6C74E}"/>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Tree>
    <p:extLst>
      <p:ext uri="{BB962C8B-B14F-4D97-AF65-F5344CB8AC3E}">
        <p14:creationId xmlns:p14="http://schemas.microsoft.com/office/powerpoint/2010/main" val="2324030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FDB46-4DDA-6BF4-59BF-BE31DAA9D1B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DE41CC7-8CE0-38FB-4005-80530574F510}"/>
              </a:ext>
            </a:extLst>
          </p:cNvPr>
          <p:cNvSpPr>
            <a:spLocks noGrp="1"/>
          </p:cNvSpPr>
          <p:nvPr>
            <p:ph type="sldNum" sz="quarter" idx="12"/>
          </p:nvPr>
        </p:nvSpPr>
        <p:spPr>
          <a:xfrm>
            <a:off x="10121900" y="6462237"/>
            <a:ext cx="2057400" cy="365125"/>
          </a:xfrm>
        </p:spPr>
        <p:txBody>
          <a:bodyPr/>
          <a:lstStyle/>
          <a:p>
            <a:fld id="{8DAF6019-372C-4F62-AF61-95628F3E2BE5}" type="slidenum">
              <a:rPr lang="zh-CN" altLang="en-US" smtClean="0"/>
              <a:t>32</a:t>
            </a:fld>
            <a:endParaRPr lang="zh-CN" altLang="en-US" dirty="0"/>
          </a:p>
        </p:txBody>
      </p:sp>
      <p:cxnSp>
        <p:nvCxnSpPr>
          <p:cNvPr id="21" name="直接连接符 20">
            <a:extLst>
              <a:ext uri="{FF2B5EF4-FFF2-40B4-BE49-F238E27FC236}">
                <a16:creationId xmlns:a16="http://schemas.microsoft.com/office/drawing/2014/main" id="{62E4F1E8-7881-2384-4B23-04DA3F5C3E20}"/>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3" name="图示 2">
            <a:extLst>
              <a:ext uri="{FF2B5EF4-FFF2-40B4-BE49-F238E27FC236}">
                <a16:creationId xmlns:a16="http://schemas.microsoft.com/office/drawing/2014/main" id="{38C15F38-D73A-111F-424F-06A13938E2D8}"/>
              </a:ext>
            </a:extLst>
          </p:cNvPr>
          <p:cNvGraphicFramePr/>
          <p:nvPr/>
        </p:nvGraphicFramePr>
        <p:xfrm>
          <a:off x="3744489" y="1055129"/>
          <a:ext cx="7490778" cy="577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本框 6">
            <a:extLst>
              <a:ext uri="{FF2B5EF4-FFF2-40B4-BE49-F238E27FC236}">
                <a16:creationId xmlns:a16="http://schemas.microsoft.com/office/drawing/2014/main" id="{16712AE5-5FE8-816A-BBD0-84D086358527}"/>
              </a:ext>
            </a:extLst>
          </p:cNvPr>
          <p:cNvSpPr txBox="1"/>
          <p:nvPr/>
        </p:nvSpPr>
        <p:spPr>
          <a:xfrm>
            <a:off x="554103" y="1975403"/>
            <a:ext cx="10960564" cy="540148"/>
          </a:xfrm>
          <a:prstGeom prst="rect">
            <a:avLst/>
          </a:prstGeom>
          <a:noFill/>
        </p:spPr>
        <p:txBody>
          <a:bodyPr wrap="square">
            <a:spAutoFit/>
          </a:bodyPr>
          <a:lstStyle/>
          <a:p>
            <a:pPr marL="285750" indent="-285750" algn="just">
              <a:lnSpc>
                <a:spcPct val="150000"/>
              </a:lnSpc>
              <a:spcAft>
                <a:spcPts val="600"/>
              </a:spcAft>
              <a:buFont typeface="Arial" panose="020B0604020202020204" pitchFamily="34" charset="0"/>
              <a:buChar char="•"/>
            </a:pPr>
            <a:r>
              <a:rPr lang="zh-CN" altLang="en-US" sz="2200" dirty="0">
                <a:latin typeface="Times New Roman" panose="02020603050405020304" pitchFamily="18" charset="0"/>
                <a:ea typeface="微软雅黑" panose="020B0503020204020204" pitchFamily="34" charset="-122"/>
                <a:cs typeface="Times New Roman" panose="02020603050405020304" pitchFamily="18" charset="0"/>
              </a:rPr>
              <a:t>三分裂变事件</a:t>
            </a:r>
            <a:endParaRPr lang="en-US" altLang="zh-CN" sz="22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B33B9178-4409-9BAA-597B-06A9DF0A1002}"/>
              </a:ext>
            </a:extLst>
          </p:cNvPr>
          <p:cNvSpPr txBox="1"/>
          <p:nvPr/>
        </p:nvSpPr>
        <p:spPr>
          <a:xfrm>
            <a:off x="529804" y="1182022"/>
            <a:ext cx="1756196" cy="357727"/>
          </a:xfrm>
          <a:prstGeom prst="rect">
            <a:avLst/>
          </a:prstGeom>
          <a:noFill/>
        </p:spPr>
        <p:txBody>
          <a:bodyPr wrap="square">
            <a:spAutoFit/>
          </a:bodyPr>
          <a:lstStyle/>
          <a:p>
            <a:pPr marL="342900" indent="-342900">
              <a:lnSpc>
                <a:spcPts val="2000"/>
              </a:lnSpc>
              <a:buFont typeface="Wingdings" panose="05000000000000000000" pitchFamily="2" charset="2"/>
              <a:buChar char="p"/>
            </a:pPr>
            <a:r>
              <a:rPr lang="en-US" altLang="zh-CN" sz="2400" b="1"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b="1" kern="100" dirty="0">
                <a:latin typeface="Times New Roman" panose="02020603050405020304" pitchFamily="18" charset="0"/>
                <a:ea typeface="微软雅黑" panose="020B0503020204020204" pitchFamily="34" charset="-122"/>
                <a:cs typeface="Times New Roman" panose="02020603050405020304" pitchFamily="18" charset="0"/>
              </a:rPr>
              <a:t>U</a:t>
            </a:r>
          </a:p>
        </p:txBody>
      </p:sp>
      <p:sp>
        <p:nvSpPr>
          <p:cNvPr id="8" name="文本框 7">
            <a:extLst>
              <a:ext uri="{FF2B5EF4-FFF2-40B4-BE49-F238E27FC236}">
                <a16:creationId xmlns:a16="http://schemas.microsoft.com/office/drawing/2014/main" id="{735ACFD8-307C-167C-97A5-09E6666E623B}"/>
              </a:ext>
            </a:extLst>
          </p:cNvPr>
          <p:cNvSpPr txBox="1"/>
          <p:nvPr/>
        </p:nvSpPr>
        <p:spPr>
          <a:xfrm>
            <a:off x="836517" y="2381021"/>
            <a:ext cx="10960564" cy="499432"/>
          </a:xfrm>
          <a:prstGeom prst="rect">
            <a:avLst/>
          </a:prstGeom>
          <a:noFill/>
        </p:spPr>
        <p:txBody>
          <a:bodyPr wrap="square">
            <a:spAutoFit/>
          </a:bodyPr>
          <a:lstStyle/>
          <a:p>
            <a:pPr algn="just">
              <a:lnSpc>
                <a:spcPct val="150000"/>
              </a:lnSpc>
              <a:spcAft>
                <a:spcPts val="600"/>
              </a:spcAft>
            </a:pP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筛选出</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个三分裂变事件，计算得到三分裂变中长射程</a:t>
            </a:r>
            <a:r>
              <a:rPr lang="en-US" altLang="zh-CN" sz="2000"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粒子和裂变碎片的夹角为</a:t>
            </a:r>
            <a:r>
              <a:rPr lang="en-US" altLang="zh-CN" sz="2000">
                <a:latin typeface="Times New Roman" panose="02020603050405020304" pitchFamily="18" charset="0"/>
                <a:ea typeface="微软雅黑" panose="020B0503020204020204" pitchFamily="34" charset="-122"/>
                <a:cs typeface="Times New Roman" panose="02020603050405020304" pitchFamily="18" charset="0"/>
              </a:rPr>
              <a:t>92.5°</a:t>
            </a: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5842" name="Picture 2">
            <a:extLst>
              <a:ext uri="{FF2B5EF4-FFF2-40B4-BE49-F238E27FC236}">
                <a16:creationId xmlns:a16="http://schemas.microsoft.com/office/drawing/2014/main" id="{5C74442E-8482-17AB-FC78-A506EC02B5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8431" y="3016469"/>
            <a:ext cx="3715137" cy="3265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42356570-6B6F-6803-6E7E-D2172F4DB916}"/>
              </a:ext>
            </a:extLst>
          </p:cNvPr>
          <p:cNvSpPr txBox="1"/>
          <p:nvPr/>
        </p:nvSpPr>
        <p:spPr>
          <a:xfrm>
            <a:off x="4809355" y="6282267"/>
            <a:ext cx="2783562"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三分裂变事件</a:t>
            </a:r>
            <a:endParaRPr lang="zh-CN" altLang="en-US" b="1" dirty="0"/>
          </a:p>
        </p:txBody>
      </p:sp>
      <p:sp>
        <p:nvSpPr>
          <p:cNvPr id="10" name="标题 4">
            <a:extLst>
              <a:ext uri="{FF2B5EF4-FFF2-40B4-BE49-F238E27FC236}">
                <a16:creationId xmlns:a16="http://schemas.microsoft.com/office/drawing/2014/main" id="{C5EA9E61-D7EC-8DB5-E70A-7BD9580B1B5F}"/>
              </a:ext>
            </a:extLst>
          </p:cNvPr>
          <p:cNvSpPr txBox="1">
            <a:spLocks/>
          </p:cNvSpPr>
          <p:nvPr/>
        </p:nvSpPr>
        <p:spPr>
          <a:xfrm>
            <a:off x="-1" y="-162184"/>
            <a:ext cx="11971868"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微软雅黑" panose="020B0503020204020204" pitchFamily="34" charset="-122"/>
                <a:ea typeface="微软雅黑" panose="020B0503020204020204" pitchFamily="34" charset="-122"/>
              </a:rPr>
              <a:t> </a:t>
            </a:r>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rPr>
              <a:t>数据处理与结果分析</a:t>
            </a:r>
          </a:p>
        </p:txBody>
      </p:sp>
    </p:spTree>
    <p:extLst>
      <p:ext uri="{BB962C8B-B14F-4D97-AF65-F5344CB8AC3E}">
        <p14:creationId xmlns:p14="http://schemas.microsoft.com/office/powerpoint/2010/main" val="739087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B214A-E3C3-4FA1-59AE-822F0181299B}"/>
            </a:ext>
          </a:extLst>
        </p:cNvPr>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F43E45DA-34A0-7D6A-CB76-71CCF53A58D4}"/>
              </a:ext>
            </a:extLst>
          </p:cNvPr>
          <p:cNvCxnSpPr>
            <a:cxnSpLocks/>
          </p:cNvCxnSpPr>
          <p:nvPr/>
        </p:nvCxnSpPr>
        <p:spPr>
          <a:xfrm>
            <a:off x="0" y="1073921"/>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11" name="标题 4">
            <a:extLst>
              <a:ext uri="{FF2B5EF4-FFF2-40B4-BE49-F238E27FC236}">
                <a16:creationId xmlns:a16="http://schemas.microsoft.com/office/drawing/2014/main" id="{7E55B740-F67F-E574-A8EB-3A8F4AF2D40C}"/>
              </a:ext>
            </a:extLst>
          </p:cNvPr>
          <p:cNvSpPr txBox="1">
            <a:spLocks/>
          </p:cNvSpPr>
          <p:nvPr/>
        </p:nvSpPr>
        <p:spPr>
          <a:xfrm>
            <a:off x="638594" y="174417"/>
            <a:ext cx="1537013" cy="740368"/>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zh-CN" altLang="en-US" sz="4000" b="1" dirty="0">
                <a:latin typeface="微软雅黑" panose="020B0503020204020204" pitchFamily="34" charset="-122"/>
                <a:ea typeface="微软雅黑" panose="020B0503020204020204" pitchFamily="34" charset="-122"/>
              </a:rPr>
              <a:t>目 录</a:t>
            </a:r>
          </a:p>
        </p:txBody>
      </p:sp>
      <p:sp>
        <p:nvSpPr>
          <p:cNvPr id="12" name="内容占位符 5">
            <a:extLst>
              <a:ext uri="{FF2B5EF4-FFF2-40B4-BE49-F238E27FC236}">
                <a16:creationId xmlns:a16="http://schemas.microsoft.com/office/drawing/2014/main" id="{8C28FCC0-821F-B956-CC85-2AB1A4870977}"/>
              </a:ext>
            </a:extLst>
          </p:cNvPr>
          <p:cNvSpPr txBox="1">
            <a:spLocks/>
          </p:cNvSpPr>
          <p:nvPr/>
        </p:nvSpPr>
        <p:spPr>
          <a:xfrm>
            <a:off x="254000" y="1501502"/>
            <a:ext cx="11700933" cy="5182079"/>
          </a:xfrm>
          <a:prstGeom prst="rect">
            <a:avLst/>
          </a:prstGeom>
        </p:spPr>
        <p:txBody>
          <a:bodyPr vert="horz" lIns="91440" tIns="45720" rIns="91440" bIns="45720" rtlCol="0">
            <a:noAutofit/>
          </a:bodyPr>
          <a:lstStyle>
            <a:lvl1pPr marL="0" indent="0" algn="ctr" defTabSz="6858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1pPr>
            <a:lvl2pPr marL="342900" indent="0" algn="ctr" defTabSz="68580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2pPr>
            <a:lvl3pPr marL="685800" indent="0" algn="ctr" defTabSz="6858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0287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4pPr>
            <a:lvl5pPr marL="13716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5pPr>
            <a:lvl6pPr marL="17145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6pPr>
            <a:lvl7pPr marL="20574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7pPr>
            <a:lvl8pPr marL="24003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pPr algn="l">
              <a:lnSpc>
                <a:spcPct val="150000"/>
              </a:lnSpc>
              <a:spcBef>
                <a:spcPts val="0"/>
              </a:spcBef>
              <a:buFont typeface="Arial" pitchFamily="34" charset="0"/>
              <a:buAutoNum type="arabicPeriod"/>
            </a:pPr>
            <a:r>
              <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研究背景、意义与现状</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实验装置</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Font typeface="Arial" pitchFamily="34" charset="0"/>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实验方案设计与实验流程</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数据处理与结果分析</a:t>
            </a:r>
            <a:endParaRPr lang="en-US" altLang="zh-CN" sz="32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algn="l">
              <a:lnSpc>
                <a:spcPct val="150000"/>
              </a:lnSpc>
              <a:spcBef>
                <a:spcPts val="0"/>
              </a:spcBef>
              <a:buAutoNum type="arabicPeriod"/>
            </a:pPr>
            <a:r>
              <a:rPr lang="zh-CN" altLang="en-US"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总结</a:t>
            </a:r>
            <a:endParaRPr lang="en-US" altLang="zh-CN" sz="32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F0187BD1-C87B-6D19-1358-0030BE4C3179}"/>
              </a:ext>
            </a:extLst>
          </p:cNvPr>
          <p:cNvSpPr>
            <a:spLocks noGrp="1"/>
          </p:cNvSpPr>
          <p:nvPr>
            <p:ph type="sldNum" sz="quarter" idx="12"/>
          </p:nvPr>
        </p:nvSpPr>
        <p:spPr>
          <a:xfrm>
            <a:off x="9448800" y="6492875"/>
            <a:ext cx="2743200" cy="365125"/>
          </a:xfrm>
        </p:spPr>
        <p:txBody>
          <a:bodyPr/>
          <a:lstStyle/>
          <a:p>
            <a:fld id="{8DAF6019-372C-4F62-AF61-95628F3E2BE5}" type="slidenum">
              <a:rPr lang="zh-CN" altLang="en-US" smtClean="0"/>
              <a:t>33</a:t>
            </a:fld>
            <a:endParaRPr lang="zh-CN" altLang="en-US"/>
          </a:p>
        </p:txBody>
      </p:sp>
    </p:spTree>
    <p:extLst>
      <p:ext uri="{BB962C8B-B14F-4D97-AF65-F5344CB8AC3E}">
        <p14:creationId xmlns:p14="http://schemas.microsoft.com/office/powerpoint/2010/main" val="3537102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F9618-F879-0212-38EA-236B772396C1}"/>
            </a:ext>
          </a:extLst>
        </p:cNvPr>
        <p:cNvGrpSpPr/>
        <p:nvPr/>
      </p:nvGrpSpPr>
      <p:grpSpPr>
        <a:xfrm>
          <a:off x="0" y="0"/>
          <a:ext cx="0" cy="0"/>
          <a:chOff x="0" y="0"/>
          <a:chExt cx="0" cy="0"/>
        </a:xfrm>
      </p:grpSpPr>
      <p:sp>
        <p:nvSpPr>
          <p:cNvPr id="11" name="标题 4">
            <a:extLst>
              <a:ext uri="{FF2B5EF4-FFF2-40B4-BE49-F238E27FC236}">
                <a16:creationId xmlns:a16="http://schemas.microsoft.com/office/drawing/2014/main" id="{78033604-46D7-4DDA-1FFA-09347CACFC8D}"/>
              </a:ext>
            </a:extLst>
          </p:cNvPr>
          <p:cNvSpPr txBox="1">
            <a:spLocks/>
          </p:cNvSpPr>
          <p:nvPr/>
        </p:nvSpPr>
        <p:spPr>
          <a:xfrm>
            <a:off x="127000" y="-156939"/>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5.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总结</a:t>
            </a:r>
          </a:p>
        </p:txBody>
      </p:sp>
      <p:sp>
        <p:nvSpPr>
          <p:cNvPr id="2" name="灯片编号占位符 1">
            <a:extLst>
              <a:ext uri="{FF2B5EF4-FFF2-40B4-BE49-F238E27FC236}">
                <a16:creationId xmlns:a16="http://schemas.microsoft.com/office/drawing/2014/main" id="{0E2F5537-94A4-E5D6-C82B-29C351A36088}"/>
              </a:ext>
            </a:extLst>
          </p:cNvPr>
          <p:cNvSpPr>
            <a:spLocks noGrp="1"/>
          </p:cNvSpPr>
          <p:nvPr>
            <p:ph type="sldNum" sz="quarter" idx="12"/>
          </p:nvPr>
        </p:nvSpPr>
        <p:spPr>
          <a:xfrm>
            <a:off x="10121900" y="6483538"/>
            <a:ext cx="2057400" cy="365125"/>
          </a:xfrm>
        </p:spPr>
        <p:txBody>
          <a:bodyPr/>
          <a:lstStyle/>
          <a:p>
            <a:fld id="{8DAF6019-372C-4F62-AF61-95628F3E2BE5}" type="slidenum">
              <a:rPr lang="zh-CN" altLang="en-US" smtClean="0"/>
              <a:t>34</a:t>
            </a:fld>
            <a:endParaRPr lang="zh-CN" altLang="en-US"/>
          </a:p>
        </p:txBody>
      </p:sp>
      <p:cxnSp>
        <p:nvCxnSpPr>
          <p:cNvPr id="4" name="直接连接符 3">
            <a:extLst>
              <a:ext uri="{FF2B5EF4-FFF2-40B4-BE49-F238E27FC236}">
                <a16:creationId xmlns:a16="http://schemas.microsoft.com/office/drawing/2014/main" id="{1811E3C4-ADE8-5D9A-F69A-A5CF1CBC216B}"/>
              </a:ext>
            </a:extLst>
          </p:cNvPr>
          <p:cNvCxnSpPr>
            <a:cxnSpLocks/>
          </p:cNvCxnSpPr>
          <p:nvPr/>
        </p:nvCxnSpPr>
        <p:spPr>
          <a:xfrm>
            <a:off x="0" y="877150"/>
            <a:ext cx="10579237" cy="0"/>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10" name="矩形: 圆角 9">
            <a:extLst>
              <a:ext uri="{FF2B5EF4-FFF2-40B4-BE49-F238E27FC236}">
                <a16:creationId xmlns:a16="http://schemas.microsoft.com/office/drawing/2014/main" id="{12354E63-568C-53D8-0AA3-78E68864C4E8}"/>
              </a:ext>
            </a:extLst>
          </p:cNvPr>
          <p:cNvSpPr/>
          <p:nvPr/>
        </p:nvSpPr>
        <p:spPr>
          <a:xfrm>
            <a:off x="12700" y="877150"/>
            <a:ext cx="11925299" cy="597151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lvl="0">
              <a:lnSpc>
                <a:spcPct val="200000"/>
              </a:lnSpc>
              <a:defRPr/>
            </a:pPr>
            <a:r>
              <a:rPr lang="zh-CN" altLang="en-US" sz="28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基于时间投影室探测器的三分裂变实验测量新方法：</a:t>
            </a:r>
            <a:endParaRPr lang="en-US" altLang="zh-CN" sz="28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endParaRPr>
          </a:p>
          <a:p>
            <a:pPr marL="961200" indent="-457200" algn="just">
              <a:lnSpc>
                <a:spcPct val="250000"/>
              </a:lnSpc>
              <a:spcAft>
                <a:spcPts val="600"/>
              </a:spcAft>
              <a:buFont typeface="+mj-lt"/>
              <a:buAutoNum type="arabicPeriod"/>
            </a:pP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成功测量到无束流条件下</a:t>
            </a:r>
            <a:r>
              <a:rPr lang="en-US" altLang="zh-CN" sz="2400"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三分裂变产生的轻带电粒子事件</a:t>
            </a:r>
            <a:endPar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endParaRPr>
          </a:p>
          <a:p>
            <a:pPr marL="961200" indent="-457200" algn="just">
              <a:lnSpc>
                <a:spcPct val="250000"/>
              </a:lnSpc>
              <a:spcAft>
                <a:spcPts val="600"/>
              </a:spcAft>
              <a:buFont typeface="+mj-lt"/>
              <a:buAutoNum type="arabicPeriod"/>
            </a:pP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在有限的束流时间条件下观测到一个</a:t>
            </a:r>
            <a:r>
              <a:rPr lang="en-US" altLang="zh-CN" sz="2400"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三分裂变产生的轻带电粒子事件</a:t>
            </a:r>
            <a:endPar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endParaRPr>
          </a:p>
          <a:p>
            <a:pPr marL="961200" indent="-457200" algn="just">
              <a:lnSpc>
                <a:spcPct val="250000"/>
              </a:lnSpc>
              <a:spcAft>
                <a:spcPts val="600"/>
              </a:spcAft>
              <a:buFont typeface="+mj-lt"/>
              <a:buAutoNum type="arabicPeriod"/>
            </a:pP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针对</a:t>
            </a:r>
            <a:r>
              <a:rPr lang="en-US" altLang="zh-CN" sz="2400" kern="100" baseline="30000" dirty="0">
                <a:latin typeface="Times New Roman" panose="02020603050405020304" pitchFamily="18" charset="0"/>
                <a:ea typeface="微软雅黑" panose="020B0503020204020204" pitchFamily="34" charset="-122"/>
                <a:cs typeface="Times New Roman" panose="02020603050405020304" pitchFamily="18" charset="0"/>
              </a:rPr>
              <a:t>252</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Cf</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的三分裂变测量结果显示，轻带电粒子与裂变碎片间存在近似</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90°</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的夹角分布特征；而</a:t>
            </a:r>
            <a:r>
              <a:rPr lang="en-US" altLang="zh-CN" sz="2400" kern="100"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的测量数据中，仅观测到一例符合条件的事件</a:t>
            </a:r>
            <a:endParaRPr lang="en-US" altLang="zh-CN" sz="2400" kern="100" dirty="0">
              <a:latin typeface="Times New Roman" panose="02020603050405020304" pitchFamily="18" charset="0"/>
              <a:ea typeface="微软雅黑" panose="020B0503020204020204" pitchFamily="34" charset="-122"/>
              <a:cs typeface="Times New Roman" panose="02020603050405020304" pitchFamily="18" charset="0"/>
            </a:endParaRPr>
          </a:p>
          <a:p>
            <a:pPr marL="961200" indent="-457200" algn="just">
              <a:lnSpc>
                <a:spcPct val="250000"/>
              </a:lnSpc>
              <a:spcAft>
                <a:spcPts val="600"/>
              </a:spcAft>
              <a:buFont typeface="+mj-lt"/>
              <a:buAutoNum type="arabicPeriod"/>
            </a:pPr>
            <a:r>
              <a:rPr lang="zh-CN" altLang="en-US" sz="2400" kern="100" dirty="0">
                <a:latin typeface="Times New Roman" panose="02020603050405020304" pitchFamily="18" charset="0"/>
                <a:ea typeface="微软雅黑" panose="020B0503020204020204" pitchFamily="34" charset="-122"/>
                <a:cs typeface="Times New Roman" panose="02020603050405020304" pitchFamily="18" charset="0"/>
              </a:rPr>
              <a:t>为今后基于时间投影室探测器开展三分裂变实验研究做了有益的探索</a:t>
            </a:r>
            <a:endParaRPr lang="zh-CN" altLang="zh-CN" sz="2400" kern="100" dirty="0">
              <a:latin typeface="Times New Roman" panose="02020603050405020304" pitchFamily="18" charset="0"/>
              <a:ea typeface="微软雅黑" panose="020B0503020204020204" pitchFamily="34" charset="-122"/>
              <a:cs typeface="Times New Roman" panose="02020603050405020304" pitchFamily="18" charset="0"/>
            </a:endParaRPr>
          </a:p>
          <a:p>
            <a:pPr lvl="0">
              <a:lnSpc>
                <a:spcPct val="150000"/>
              </a:lnSpc>
              <a:defRPr/>
            </a:pPr>
            <a:endParaRPr lang="en-US" altLang="zh-CN"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63477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3E217-F7F6-C3AA-A400-C3778DBDA053}"/>
            </a:ext>
          </a:extLst>
        </p:cNvPr>
        <p:cNvGrpSpPr/>
        <p:nvPr/>
      </p:nvGrpSpPr>
      <p:grpSpPr>
        <a:xfrm>
          <a:off x="0" y="0"/>
          <a:ext cx="0" cy="0"/>
          <a:chOff x="0" y="0"/>
          <a:chExt cx="0" cy="0"/>
        </a:xfrm>
      </p:grpSpPr>
      <p:sp>
        <p:nvSpPr>
          <p:cNvPr id="9" name="文本框 8">
            <a:extLst>
              <a:ext uri="{FF2B5EF4-FFF2-40B4-BE49-F238E27FC236}">
                <a16:creationId xmlns:a16="http://schemas.microsoft.com/office/drawing/2014/main" id="{D15A7E53-7679-6001-A626-3A77334ECF3D}"/>
              </a:ext>
            </a:extLst>
          </p:cNvPr>
          <p:cNvSpPr txBox="1"/>
          <p:nvPr/>
        </p:nvSpPr>
        <p:spPr>
          <a:xfrm>
            <a:off x="4197299" y="2688228"/>
            <a:ext cx="4143921" cy="2190343"/>
          </a:xfrm>
          <a:prstGeom prst="rect">
            <a:avLst/>
          </a:prstGeom>
          <a:noFill/>
        </p:spPr>
        <p:txBody>
          <a:bodyPr wrap="square">
            <a:spAutoFit/>
          </a:bodyPr>
          <a:lstStyle/>
          <a:p>
            <a:pPr algn="ctr">
              <a:lnSpc>
                <a:spcPct val="150000"/>
              </a:lnSpc>
            </a:pPr>
            <a:r>
              <a:rPr lang="zh-CN" altLang="en-US" sz="4800" b="1" dirty="0">
                <a:latin typeface="微软雅黑" panose="020B0503020204020204" pitchFamily="34" charset="-122"/>
                <a:ea typeface="微软雅黑" panose="020B0503020204020204" pitchFamily="34" charset="-122"/>
              </a:rPr>
              <a:t>谢谢</a:t>
            </a:r>
            <a:r>
              <a:rPr lang="en-US" altLang="zh-CN" sz="4800" b="1" dirty="0">
                <a:latin typeface="微软雅黑" panose="020B0503020204020204" pitchFamily="34" charset="-122"/>
                <a:ea typeface="微软雅黑" panose="020B0503020204020204" pitchFamily="34" charset="-122"/>
              </a:rPr>
              <a:t>!</a:t>
            </a:r>
          </a:p>
          <a:p>
            <a:pPr algn="ctr">
              <a:lnSpc>
                <a:spcPct val="150000"/>
              </a:lnSpc>
            </a:pPr>
            <a:r>
              <a:rPr lang="zh-CN" altLang="en-US" sz="4800" b="1" dirty="0">
                <a:latin typeface="微软雅黑" panose="020B0503020204020204" pitchFamily="34" charset="-122"/>
                <a:ea typeface="微软雅黑" panose="020B0503020204020204" pitchFamily="34" charset="-122"/>
              </a:rPr>
              <a:t>欢迎批评指正！</a:t>
            </a:r>
            <a:endParaRPr lang="zh-CN" altLang="zh-CN" sz="4800" b="1" dirty="0">
              <a:latin typeface="Calibri" panose="020F0502020204030204" pitchFamily="34" charset="0"/>
              <a:ea typeface="微软雅黑" panose="020B0503020204020204" pitchFamily="34" charset="-122"/>
              <a:cs typeface="Calibri" panose="020F0502020204030204" pitchFamily="34" charset="0"/>
            </a:endParaRPr>
          </a:p>
        </p:txBody>
      </p:sp>
      <p:cxnSp>
        <p:nvCxnSpPr>
          <p:cNvPr id="12" name="直接连接符 11">
            <a:extLst>
              <a:ext uri="{FF2B5EF4-FFF2-40B4-BE49-F238E27FC236}">
                <a16:creationId xmlns:a16="http://schemas.microsoft.com/office/drawing/2014/main" id="{F2C993C5-3D6A-894F-069E-B69F66887FD6}"/>
              </a:ext>
            </a:extLst>
          </p:cNvPr>
          <p:cNvCxnSpPr>
            <a:cxnSpLocks/>
          </p:cNvCxnSpPr>
          <p:nvPr/>
        </p:nvCxnSpPr>
        <p:spPr>
          <a:xfrm>
            <a:off x="0" y="1069031"/>
            <a:ext cx="10579237" cy="4894"/>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4" name="灯片编号占位符 3">
            <a:extLst>
              <a:ext uri="{FF2B5EF4-FFF2-40B4-BE49-F238E27FC236}">
                <a16:creationId xmlns:a16="http://schemas.microsoft.com/office/drawing/2014/main" id="{F00AADA4-39D4-F7F3-A583-5371DC546DFC}"/>
              </a:ext>
            </a:extLst>
          </p:cNvPr>
          <p:cNvSpPr>
            <a:spLocks noGrp="1"/>
          </p:cNvSpPr>
          <p:nvPr>
            <p:ph type="sldNum" sz="quarter" idx="12"/>
          </p:nvPr>
        </p:nvSpPr>
        <p:spPr>
          <a:xfrm>
            <a:off x="10134600" y="6492875"/>
            <a:ext cx="2057400" cy="365125"/>
          </a:xfrm>
        </p:spPr>
        <p:txBody>
          <a:bodyPr/>
          <a:lstStyle/>
          <a:p>
            <a:fld id="{8DAF6019-372C-4F62-AF61-95628F3E2BE5}" type="slidenum">
              <a:rPr lang="zh-CN" altLang="en-US" smtClean="0"/>
              <a:t>35</a:t>
            </a:fld>
            <a:endParaRPr lang="zh-CN" altLang="en-US" dirty="0"/>
          </a:p>
        </p:txBody>
      </p:sp>
      <p:pic>
        <p:nvPicPr>
          <p:cNvPr id="8" name="Picture 2" descr="新LOGO">
            <a:extLst>
              <a:ext uri="{FF2B5EF4-FFF2-40B4-BE49-F238E27FC236}">
                <a16:creationId xmlns:a16="http://schemas.microsoft.com/office/drawing/2014/main" id="{E9DE5220-ABEB-C6C2-CDDE-5DCA27196B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51673" y="124403"/>
            <a:ext cx="1111168" cy="103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4">
            <a:extLst>
              <a:ext uri="{FF2B5EF4-FFF2-40B4-BE49-F238E27FC236}">
                <a16:creationId xmlns:a16="http://schemas.microsoft.com/office/drawing/2014/main" id="{D3D95082-0153-70CA-88DB-406B512BC9DD}"/>
              </a:ext>
            </a:extLst>
          </p:cNvPr>
          <p:cNvPicPr>
            <a:picLocks noChangeAspect="1"/>
          </p:cNvPicPr>
          <p:nvPr/>
        </p:nvPicPr>
        <p:blipFill>
          <a:blip r:embed="rId4"/>
          <a:srcRect l="3520" t="12693" r="85364" b="77558"/>
          <a:stretch>
            <a:fillRect/>
          </a:stretch>
        </p:blipFill>
        <p:spPr>
          <a:xfrm>
            <a:off x="10908097" y="222255"/>
            <a:ext cx="1283903" cy="668622"/>
          </a:xfrm>
          <a:prstGeom prst="rect">
            <a:avLst/>
          </a:prstGeom>
        </p:spPr>
      </p:pic>
      <p:pic>
        <p:nvPicPr>
          <p:cNvPr id="13" name="图片 12">
            <a:extLst>
              <a:ext uri="{FF2B5EF4-FFF2-40B4-BE49-F238E27FC236}">
                <a16:creationId xmlns:a16="http://schemas.microsoft.com/office/drawing/2014/main" id="{990F0D3E-F797-143F-6004-5EE7D6E532C0}"/>
              </a:ext>
            </a:extLst>
          </p:cNvPr>
          <p:cNvPicPr>
            <a:picLocks noChangeAspect="1"/>
          </p:cNvPicPr>
          <p:nvPr/>
        </p:nvPicPr>
        <p:blipFill>
          <a:blip r:embed="rId5"/>
          <a:stretch>
            <a:fillRect/>
          </a:stretch>
        </p:blipFill>
        <p:spPr>
          <a:xfrm>
            <a:off x="9877940" y="97658"/>
            <a:ext cx="1087793" cy="1087793"/>
          </a:xfrm>
          <a:prstGeom prst="rect">
            <a:avLst/>
          </a:prstGeom>
        </p:spPr>
      </p:pic>
    </p:spTree>
    <p:extLst>
      <p:ext uri="{BB962C8B-B14F-4D97-AF65-F5344CB8AC3E}">
        <p14:creationId xmlns:p14="http://schemas.microsoft.com/office/powerpoint/2010/main" val="3610497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AD991-5C7C-AA10-44ED-0D0591C66775}"/>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83DA918-2301-9076-DB5B-897DB69F60B2}"/>
              </a:ext>
            </a:extLst>
          </p:cNvPr>
          <p:cNvSpPr>
            <a:spLocks noGrp="1"/>
          </p:cNvSpPr>
          <p:nvPr>
            <p:ph type="sldNum" sz="quarter" idx="12"/>
          </p:nvPr>
        </p:nvSpPr>
        <p:spPr>
          <a:xfrm>
            <a:off x="10095798" y="6471098"/>
            <a:ext cx="2057400" cy="365125"/>
          </a:xfrm>
        </p:spPr>
        <p:txBody>
          <a:bodyPr/>
          <a:lstStyle/>
          <a:p>
            <a:fld id="{8DAF6019-372C-4F62-AF61-95628F3E2BE5}" type="slidenum">
              <a:rPr lang="zh-CN" altLang="en-US" smtClean="0"/>
              <a:t>4</a:t>
            </a:fld>
            <a:endParaRPr lang="zh-CN" altLang="en-US" dirty="0"/>
          </a:p>
        </p:txBody>
      </p:sp>
      <p:sp>
        <p:nvSpPr>
          <p:cNvPr id="7" name="标题 4">
            <a:extLst>
              <a:ext uri="{FF2B5EF4-FFF2-40B4-BE49-F238E27FC236}">
                <a16:creationId xmlns:a16="http://schemas.microsoft.com/office/drawing/2014/main" id="{9B55E8DE-0F12-236D-B444-ED40142A7FD3}"/>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cxnSp>
        <p:nvCxnSpPr>
          <p:cNvPr id="8" name="直接连接符 7">
            <a:extLst>
              <a:ext uri="{FF2B5EF4-FFF2-40B4-BE49-F238E27FC236}">
                <a16:creationId xmlns:a16="http://schemas.microsoft.com/office/drawing/2014/main" id="{23C9F566-277F-DA9D-49C0-EC7400D2DBCA}"/>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graphicFrame>
        <p:nvGraphicFramePr>
          <p:cNvPr id="26" name="图示 25">
            <a:extLst>
              <a:ext uri="{FF2B5EF4-FFF2-40B4-BE49-F238E27FC236}">
                <a16:creationId xmlns:a16="http://schemas.microsoft.com/office/drawing/2014/main" id="{1CE7FEBE-664C-1434-75D5-CFB987FB55F1}"/>
              </a:ext>
            </a:extLst>
          </p:cNvPr>
          <p:cNvGraphicFramePr/>
          <p:nvPr/>
        </p:nvGraphicFramePr>
        <p:xfrm>
          <a:off x="747275" y="1004036"/>
          <a:ext cx="10579233" cy="498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组合 28">
            <a:extLst>
              <a:ext uri="{FF2B5EF4-FFF2-40B4-BE49-F238E27FC236}">
                <a16:creationId xmlns:a16="http://schemas.microsoft.com/office/drawing/2014/main" id="{2BADFD6B-3905-17AB-7857-21F13D96D182}"/>
              </a:ext>
            </a:extLst>
          </p:cNvPr>
          <p:cNvGrpSpPr/>
          <p:nvPr/>
        </p:nvGrpSpPr>
        <p:grpSpPr>
          <a:xfrm>
            <a:off x="623338" y="1470670"/>
            <a:ext cx="11074785" cy="5185101"/>
            <a:chOff x="623338" y="1478166"/>
            <a:chExt cx="11074785" cy="4968534"/>
          </a:xfrm>
        </p:grpSpPr>
        <p:grpSp>
          <p:nvGrpSpPr>
            <p:cNvPr id="27" name="组合 26">
              <a:extLst>
                <a:ext uri="{FF2B5EF4-FFF2-40B4-BE49-F238E27FC236}">
                  <a16:creationId xmlns:a16="http://schemas.microsoft.com/office/drawing/2014/main" id="{9A863EC9-BCBB-45C2-3794-63A90B61642D}"/>
                </a:ext>
              </a:extLst>
            </p:cNvPr>
            <p:cNvGrpSpPr/>
            <p:nvPr/>
          </p:nvGrpSpPr>
          <p:grpSpPr>
            <a:xfrm>
              <a:off x="623338" y="1835223"/>
              <a:ext cx="11074785" cy="4611477"/>
              <a:chOff x="584200" y="1901445"/>
              <a:chExt cx="10747391" cy="4611477"/>
            </a:xfrm>
          </p:grpSpPr>
          <p:sp>
            <p:nvSpPr>
              <p:cNvPr id="23" name="矩形: 圆角 22">
                <a:extLst>
                  <a:ext uri="{FF2B5EF4-FFF2-40B4-BE49-F238E27FC236}">
                    <a16:creationId xmlns:a16="http://schemas.microsoft.com/office/drawing/2014/main" id="{35F79CD7-29D3-7D29-1F02-288E1ADA0E36}"/>
                  </a:ext>
                </a:extLst>
              </p:cNvPr>
              <p:cNvSpPr/>
              <p:nvPr/>
            </p:nvSpPr>
            <p:spPr>
              <a:xfrm>
                <a:off x="584200" y="1901445"/>
                <a:ext cx="10513860" cy="4611477"/>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cxnSp>
            <p:nvCxnSpPr>
              <p:cNvPr id="22" name="直接连接符 21">
                <a:extLst>
                  <a:ext uri="{FF2B5EF4-FFF2-40B4-BE49-F238E27FC236}">
                    <a16:creationId xmlns:a16="http://schemas.microsoft.com/office/drawing/2014/main" id="{21184E57-C5C4-B699-3C3A-DA7F35C1EA4A}"/>
                  </a:ext>
                </a:extLst>
              </p:cNvPr>
              <p:cNvCxnSpPr>
                <a:cxnSpLocks/>
              </p:cNvCxnSpPr>
              <p:nvPr/>
            </p:nvCxnSpPr>
            <p:spPr>
              <a:xfrm>
                <a:off x="1084696" y="4892211"/>
                <a:ext cx="10246895" cy="0"/>
              </a:xfrm>
              <a:prstGeom prst="lin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 name="文本框 5">
              <a:extLst>
                <a:ext uri="{FF2B5EF4-FFF2-40B4-BE49-F238E27FC236}">
                  <a16:creationId xmlns:a16="http://schemas.microsoft.com/office/drawing/2014/main" id="{247F1642-C61A-0B46-AD67-8648167C356A}"/>
                </a:ext>
              </a:extLst>
            </p:cNvPr>
            <p:cNvSpPr txBox="1"/>
            <p:nvPr/>
          </p:nvSpPr>
          <p:spPr>
            <a:xfrm>
              <a:off x="779961" y="1478166"/>
              <a:ext cx="10513860" cy="580865"/>
            </a:xfrm>
            <a:prstGeom prst="rect">
              <a:avLst/>
            </a:prstGeom>
            <a:noFill/>
          </p:spPr>
          <p:txBody>
            <a:bodyPr wrap="square">
              <a:spAutoFit/>
            </a:bodyPr>
            <a:lstStyle/>
            <a:p>
              <a:pPr>
                <a:lnSpc>
                  <a:spcPct val="150000"/>
                </a:lnSpc>
              </a:pP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原子核三分裂变 </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(Ternary fission)</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4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4" name="TextBox 29">
            <a:extLst>
              <a:ext uri="{FF2B5EF4-FFF2-40B4-BE49-F238E27FC236}">
                <a16:creationId xmlns:a16="http://schemas.microsoft.com/office/drawing/2014/main" id="{B735AE49-B594-A9B6-A9CD-735BC35D4FBA}"/>
              </a:ext>
            </a:extLst>
          </p:cNvPr>
          <p:cNvSpPr txBox="1"/>
          <p:nvPr/>
        </p:nvSpPr>
        <p:spPr>
          <a:xfrm>
            <a:off x="3683000" y="2188896"/>
            <a:ext cx="8204200" cy="830997"/>
          </a:xfrm>
          <a:prstGeom prst="rect">
            <a:avLst/>
          </a:prstGeom>
          <a:noFill/>
        </p:spPr>
        <p:txBody>
          <a:bodyPr wrap="square" rtlCol="0">
            <a:spAutoFit/>
          </a:bodyPr>
          <a:lstStyle/>
          <a:p>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发现除了裂变碎片外，还有轻带电粒子出射（例如长射程</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粒子、氚等）</a:t>
            </a:r>
          </a:p>
        </p:txBody>
      </p:sp>
      <p:sp>
        <p:nvSpPr>
          <p:cNvPr id="11" name="TextBox 30">
            <a:extLst>
              <a:ext uri="{FF2B5EF4-FFF2-40B4-BE49-F238E27FC236}">
                <a16:creationId xmlns:a16="http://schemas.microsoft.com/office/drawing/2014/main" id="{E939429A-F6AD-A0D2-3294-476FEE7C582A}"/>
              </a:ext>
            </a:extLst>
          </p:cNvPr>
          <p:cNvSpPr txBox="1"/>
          <p:nvPr/>
        </p:nvSpPr>
        <p:spPr>
          <a:xfrm>
            <a:off x="2284606" y="2188896"/>
            <a:ext cx="1346200" cy="830997"/>
          </a:xfrm>
          <a:prstGeom prst="rect">
            <a:avLst/>
          </a:prstGeom>
          <a:noFill/>
        </p:spPr>
        <p:txBody>
          <a:bodyPr wrap="square" rtlCol="0">
            <a:spAutoFit/>
          </a:bodyPr>
          <a:lstStyle>
            <a:defPPr>
              <a:defRPr lang="zh-CN"/>
            </a:defPPr>
            <a:lvl1pPr algn="ctr"/>
          </a:lstStyle>
          <a:p>
            <a:pPr algn="l"/>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钱三强</a:t>
            </a:r>
            <a:endParaRPr lang="en-US" altLang="zh-CN" sz="2400" dirty="0">
              <a:latin typeface="Times New Roman" panose="02020603050405020304" pitchFamily="18" charset="0"/>
              <a:ea typeface="微软雅黑" panose="020B0503020204020204" pitchFamily="34" charset="-122"/>
              <a:cs typeface="Times New Roman" panose="02020603050405020304" pitchFamily="18" charset="0"/>
            </a:endParaRPr>
          </a:p>
          <a:p>
            <a:pPr algn="l"/>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何泽慧</a:t>
            </a:r>
          </a:p>
        </p:txBody>
      </p:sp>
      <p:sp>
        <p:nvSpPr>
          <p:cNvPr id="18" name="TextBox 33">
            <a:extLst>
              <a:ext uri="{FF2B5EF4-FFF2-40B4-BE49-F238E27FC236}">
                <a16:creationId xmlns:a16="http://schemas.microsoft.com/office/drawing/2014/main" id="{40570D05-0663-D9CB-37EC-9FBBFFC51A1B}"/>
              </a:ext>
            </a:extLst>
          </p:cNvPr>
          <p:cNvSpPr txBox="1"/>
          <p:nvPr/>
        </p:nvSpPr>
        <p:spPr>
          <a:xfrm>
            <a:off x="924661" y="2373561"/>
            <a:ext cx="1121568" cy="461665"/>
          </a:xfrm>
          <a:prstGeom prst="rect">
            <a:avLst/>
          </a:prstGeom>
          <a:noFill/>
        </p:spPr>
        <p:txBody>
          <a:bodyPr wrap="square" rtlCol="0">
            <a:spAutoFit/>
          </a:bodyPr>
          <a:lstStyle/>
          <a:p>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1947</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年</a:t>
            </a:r>
          </a:p>
        </p:txBody>
      </p:sp>
      <p:pic>
        <p:nvPicPr>
          <p:cNvPr id="24" name="图片 23">
            <a:extLst>
              <a:ext uri="{FF2B5EF4-FFF2-40B4-BE49-F238E27FC236}">
                <a16:creationId xmlns:a16="http://schemas.microsoft.com/office/drawing/2014/main" id="{DF4D74C1-A269-6AC7-8AF3-C2DCC4FE8E55}"/>
              </a:ext>
            </a:extLst>
          </p:cNvPr>
          <p:cNvPicPr>
            <a:picLocks noChangeAspect="1"/>
          </p:cNvPicPr>
          <p:nvPr/>
        </p:nvPicPr>
        <p:blipFill rotWithShape="1">
          <a:blip r:embed="rId8"/>
          <a:srcRect l="52820" t="39551" r="31458" b="49438"/>
          <a:stretch/>
        </p:blipFill>
        <p:spPr>
          <a:xfrm>
            <a:off x="1075750" y="3262492"/>
            <a:ext cx="2871093" cy="1192043"/>
          </a:xfrm>
          <a:prstGeom prst="rect">
            <a:avLst/>
          </a:prstGeom>
        </p:spPr>
      </p:pic>
      <p:pic>
        <p:nvPicPr>
          <p:cNvPr id="2050" name="Picture 2">
            <a:extLst>
              <a:ext uri="{FF2B5EF4-FFF2-40B4-BE49-F238E27FC236}">
                <a16:creationId xmlns:a16="http://schemas.microsoft.com/office/drawing/2014/main" id="{99272579-83FA-675D-3FF7-A0EEC7B226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47226" y="2943525"/>
            <a:ext cx="5148111" cy="148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30">
            <a:extLst>
              <a:ext uri="{FF2B5EF4-FFF2-40B4-BE49-F238E27FC236}">
                <a16:creationId xmlns:a16="http://schemas.microsoft.com/office/drawing/2014/main" id="{BD1A5B0A-469D-8541-ED65-FCC0586F74B0}"/>
              </a:ext>
            </a:extLst>
          </p:cNvPr>
          <p:cNvSpPr txBox="1"/>
          <p:nvPr/>
        </p:nvSpPr>
        <p:spPr>
          <a:xfrm>
            <a:off x="1039870" y="4424787"/>
            <a:ext cx="1346200" cy="400110"/>
          </a:xfrm>
          <a:prstGeom prst="rect">
            <a:avLst/>
          </a:prstGeom>
          <a:noFill/>
        </p:spPr>
        <p:txBody>
          <a:bodyPr wrap="square" rtlCol="0">
            <a:spAutoFit/>
          </a:bodyPr>
          <a:lstStyle>
            <a:defPPr>
              <a:defRPr lang="zh-CN"/>
            </a:defPPr>
            <a:lvl1pPr algn="ctr"/>
          </a:lstStyle>
          <a:p>
            <a:pPr algn="l"/>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裂变碎片</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8" name="TextBox 30">
            <a:extLst>
              <a:ext uri="{FF2B5EF4-FFF2-40B4-BE49-F238E27FC236}">
                <a16:creationId xmlns:a16="http://schemas.microsoft.com/office/drawing/2014/main" id="{D69A1F29-1469-B919-C604-3F76C321683B}"/>
              </a:ext>
            </a:extLst>
          </p:cNvPr>
          <p:cNvSpPr txBox="1"/>
          <p:nvPr/>
        </p:nvSpPr>
        <p:spPr>
          <a:xfrm>
            <a:off x="2802601" y="4424787"/>
            <a:ext cx="1346200" cy="400110"/>
          </a:xfrm>
          <a:prstGeom prst="rect">
            <a:avLst/>
          </a:prstGeom>
          <a:noFill/>
        </p:spPr>
        <p:txBody>
          <a:bodyPr wrap="square" rtlCol="0">
            <a:spAutoFit/>
          </a:bodyPr>
          <a:lstStyle>
            <a:defPPr>
              <a:defRPr lang="zh-CN"/>
            </a:defPPr>
            <a:lvl1pPr algn="ctr"/>
          </a:lstStyle>
          <a:p>
            <a:pPr algn="l"/>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裂变碎片</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 name="TextBox 30">
            <a:extLst>
              <a:ext uri="{FF2B5EF4-FFF2-40B4-BE49-F238E27FC236}">
                <a16:creationId xmlns:a16="http://schemas.microsoft.com/office/drawing/2014/main" id="{7EFD66ED-D0F9-6301-4364-8337B6599063}"/>
              </a:ext>
            </a:extLst>
          </p:cNvPr>
          <p:cNvSpPr txBox="1"/>
          <p:nvPr/>
        </p:nvSpPr>
        <p:spPr>
          <a:xfrm>
            <a:off x="2676133" y="3198810"/>
            <a:ext cx="1638410" cy="400110"/>
          </a:xfrm>
          <a:prstGeom prst="rect">
            <a:avLst/>
          </a:prstGeom>
          <a:noFill/>
        </p:spPr>
        <p:txBody>
          <a:bodyPr wrap="square" rtlCol="0">
            <a:spAutoFit/>
          </a:bodyPr>
          <a:lstStyle>
            <a:defPPr>
              <a:defRPr lang="zh-CN"/>
            </a:defPPr>
            <a:lvl1pPr algn="ctr"/>
          </a:lstStyle>
          <a:p>
            <a:pPr algn="l"/>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轻带电粒子</a:t>
            </a:r>
          </a:p>
        </p:txBody>
      </p:sp>
      <p:sp>
        <p:nvSpPr>
          <p:cNvPr id="34" name="文本框 33">
            <a:extLst>
              <a:ext uri="{FF2B5EF4-FFF2-40B4-BE49-F238E27FC236}">
                <a16:creationId xmlns:a16="http://schemas.microsoft.com/office/drawing/2014/main" id="{0EA84949-5CF6-02E7-B056-F1F12BF585DD}"/>
              </a:ext>
            </a:extLst>
          </p:cNvPr>
          <p:cNvSpPr txBox="1"/>
          <p:nvPr/>
        </p:nvSpPr>
        <p:spPr>
          <a:xfrm>
            <a:off x="1110916" y="4933961"/>
            <a:ext cx="10559042" cy="961289"/>
          </a:xfrm>
          <a:prstGeom prst="rect">
            <a:avLst/>
          </a:prstGeom>
          <a:noFill/>
        </p:spPr>
        <p:txBody>
          <a:bodyPr wrap="square">
            <a:spAutoFit/>
          </a:bodyPr>
          <a:lstStyle/>
          <a:p>
            <a:pPr algn="just">
              <a:lnSpc>
                <a:spcPct val="150000"/>
              </a:lnSpc>
            </a:pP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三分裂变</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对研究裂变中</a:t>
            </a:r>
            <a:r>
              <a:rPr lang="zh-CN" altLang="en-US" sz="20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断裂点特性</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具有独特的</a:t>
            </a:r>
            <a:r>
              <a:rPr lang="zh-CN" altLang="en-US" sz="20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探针作用</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，第三个带电粒子在断裂点与两个裂变碎片同时发射，其</a:t>
            </a:r>
            <a:r>
              <a:rPr lang="zh-CN" altLang="en-US" sz="2000" dirty="0">
                <a:solidFill>
                  <a:srgbClr val="920000"/>
                </a:solidFill>
                <a:latin typeface="微软雅黑" panose="020B0503020204020204" pitchFamily="34" charset="-122"/>
                <a:ea typeface="微软雅黑" panose="020B0503020204020204" pitchFamily="34" charset="-122"/>
                <a:cs typeface="Times New Roman" panose="02020603050405020304" pitchFamily="18" charset="0"/>
              </a:rPr>
              <a:t>质量、电荷、产额、能量分布和角分布等信息</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有助于了解裂变过程</a:t>
            </a:r>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TextBox 30">
            <a:extLst>
              <a:ext uri="{FF2B5EF4-FFF2-40B4-BE49-F238E27FC236}">
                <a16:creationId xmlns:a16="http://schemas.microsoft.com/office/drawing/2014/main" id="{D9C69BDB-73C8-1A5F-88A1-A6F00FCA3B43}"/>
              </a:ext>
            </a:extLst>
          </p:cNvPr>
          <p:cNvSpPr txBox="1"/>
          <p:nvPr/>
        </p:nvSpPr>
        <p:spPr>
          <a:xfrm>
            <a:off x="7431248" y="4505626"/>
            <a:ext cx="1687352" cy="369332"/>
          </a:xfrm>
          <a:prstGeom prst="rect">
            <a:avLst/>
          </a:prstGeom>
          <a:noFill/>
        </p:spPr>
        <p:txBody>
          <a:bodyPr wrap="square" rtlCol="0">
            <a:spAutoFit/>
          </a:bodyPr>
          <a:lstStyle>
            <a:defPPr>
              <a:defRPr lang="zh-CN"/>
            </a:defPPr>
            <a:lvl1pPr algn="ctr"/>
          </a:lstStyle>
          <a:p>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核乳胶照片</a:t>
            </a:r>
            <a:r>
              <a:rPr lang="en-US" altLang="zh-CN" b="1" baseline="30000" dirty="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en-US"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文本框 8">
            <a:extLst>
              <a:ext uri="{FF2B5EF4-FFF2-40B4-BE49-F238E27FC236}">
                <a16:creationId xmlns:a16="http://schemas.microsoft.com/office/drawing/2014/main" id="{DDB2DDB9-12B8-11D8-7E1A-7AAF773C410A}"/>
              </a:ext>
            </a:extLst>
          </p:cNvPr>
          <p:cNvSpPr txBox="1"/>
          <p:nvPr/>
        </p:nvSpPr>
        <p:spPr>
          <a:xfrm>
            <a:off x="1035185" y="6086624"/>
            <a:ext cx="10710504" cy="338554"/>
          </a:xfrm>
          <a:prstGeom prst="rect">
            <a:avLst/>
          </a:prstGeom>
          <a:noFill/>
        </p:spPr>
        <p:txBody>
          <a:bodyPr wrap="square">
            <a:spAutoFit/>
          </a:bodyPr>
          <a:lstStyle/>
          <a:p>
            <a:r>
              <a:rPr lang="en-US" altLang="zh-CN" sz="1600" kern="100" dirty="0">
                <a:effectLst/>
                <a:latin typeface="Times New Roman" panose="02020603050405020304" pitchFamily="18" charset="0"/>
                <a:ea typeface="宋体" panose="02010600030101010101" pitchFamily="2" charset="-122"/>
              </a:rPr>
              <a:t>[1] S. Tsien, Z. Ho, R. </a:t>
            </a:r>
            <a:r>
              <a:rPr lang="en-US" altLang="zh-CN" sz="1600" kern="100" dirty="0" err="1">
                <a:effectLst/>
                <a:latin typeface="Times New Roman" panose="02020603050405020304" pitchFamily="18" charset="0"/>
                <a:ea typeface="宋体" panose="02010600030101010101" pitchFamily="2" charset="-122"/>
              </a:rPr>
              <a:t>Chastel</a:t>
            </a:r>
            <a:r>
              <a:rPr lang="en-US" altLang="zh-CN" sz="1600" kern="100" dirty="0">
                <a:effectLst/>
                <a:latin typeface="Times New Roman" panose="02020603050405020304" pitchFamily="18" charset="0"/>
                <a:ea typeface="宋体" panose="02010600030101010101" pitchFamily="2" charset="-122"/>
              </a:rPr>
              <a:t>, et al., Phys. Rev. 71 (1947) 382.</a:t>
            </a:r>
            <a:endParaRPr lang="zh-CN" altLang="en-US" sz="1600" dirty="0">
              <a:highlight>
                <a:srgbClr val="FFFF00"/>
              </a:highlight>
            </a:endParaRPr>
          </a:p>
        </p:txBody>
      </p:sp>
    </p:spTree>
    <p:extLst>
      <p:ext uri="{BB962C8B-B14F-4D97-AF65-F5344CB8AC3E}">
        <p14:creationId xmlns:p14="http://schemas.microsoft.com/office/powerpoint/2010/main" val="1090005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69A15-3BBF-910E-808D-BB822BA332D4}"/>
            </a:ext>
          </a:extLst>
        </p:cNvPr>
        <p:cNvGrpSpPr/>
        <p:nvPr/>
      </p:nvGrpSpPr>
      <p:grpSpPr>
        <a:xfrm>
          <a:off x="0" y="0"/>
          <a:ext cx="0" cy="0"/>
          <a:chOff x="0" y="0"/>
          <a:chExt cx="0" cy="0"/>
        </a:xfrm>
      </p:grpSpPr>
      <p:graphicFrame>
        <p:nvGraphicFramePr>
          <p:cNvPr id="18" name="图示 17">
            <a:extLst>
              <a:ext uri="{FF2B5EF4-FFF2-40B4-BE49-F238E27FC236}">
                <a16:creationId xmlns:a16="http://schemas.microsoft.com/office/drawing/2014/main" id="{7BDE58A3-8082-2C52-7985-BB527F0CDE85}"/>
              </a:ext>
            </a:extLst>
          </p:cNvPr>
          <p:cNvGraphicFramePr/>
          <p:nvPr/>
        </p:nvGraphicFramePr>
        <p:xfrm>
          <a:off x="797990" y="978637"/>
          <a:ext cx="10579233" cy="4918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灯片编号占位符 1">
            <a:extLst>
              <a:ext uri="{FF2B5EF4-FFF2-40B4-BE49-F238E27FC236}">
                <a16:creationId xmlns:a16="http://schemas.microsoft.com/office/drawing/2014/main" id="{B7CEC2DF-3D52-8FE0-3F39-A6FB70AC9C71}"/>
              </a:ext>
            </a:extLst>
          </p:cNvPr>
          <p:cNvSpPr>
            <a:spLocks noGrp="1"/>
          </p:cNvSpPr>
          <p:nvPr>
            <p:ph type="sldNum" sz="quarter" idx="12"/>
          </p:nvPr>
        </p:nvSpPr>
        <p:spPr>
          <a:xfrm>
            <a:off x="10134600" y="6469051"/>
            <a:ext cx="2057400" cy="365125"/>
          </a:xfrm>
        </p:spPr>
        <p:txBody>
          <a:bodyPr/>
          <a:lstStyle/>
          <a:p>
            <a:fld id="{8DAF6019-372C-4F62-AF61-95628F3E2BE5}" type="slidenum">
              <a:rPr lang="zh-CN" altLang="en-US" smtClean="0"/>
              <a:t>5</a:t>
            </a:fld>
            <a:endParaRPr lang="zh-CN" altLang="en-US"/>
          </a:p>
        </p:txBody>
      </p:sp>
      <p:sp>
        <p:nvSpPr>
          <p:cNvPr id="7" name="标题 4">
            <a:extLst>
              <a:ext uri="{FF2B5EF4-FFF2-40B4-BE49-F238E27FC236}">
                <a16:creationId xmlns:a16="http://schemas.microsoft.com/office/drawing/2014/main" id="{DFE91196-D374-77E4-A418-ACEE744258F6}"/>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cxnSp>
        <p:nvCxnSpPr>
          <p:cNvPr id="8" name="直接连接符 7">
            <a:extLst>
              <a:ext uri="{FF2B5EF4-FFF2-40B4-BE49-F238E27FC236}">
                <a16:creationId xmlns:a16="http://schemas.microsoft.com/office/drawing/2014/main" id="{F63970CF-FA41-82FB-5F11-9CE336B6049D}"/>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4" name="矩形 3">
            <a:extLst>
              <a:ext uri="{FF2B5EF4-FFF2-40B4-BE49-F238E27FC236}">
                <a16:creationId xmlns:a16="http://schemas.microsoft.com/office/drawing/2014/main" id="{86AACBF8-7814-7D13-B63D-7309619A2F7B}"/>
              </a:ext>
            </a:extLst>
          </p:cNvPr>
          <p:cNvSpPr/>
          <p:nvPr/>
        </p:nvSpPr>
        <p:spPr>
          <a:xfrm>
            <a:off x="633203" y="1839777"/>
            <a:ext cx="11397930" cy="973280"/>
          </a:xfrm>
          <a:prstGeom prst="rect">
            <a:avLst/>
          </a:prstGeom>
        </p:spPr>
        <p:txBody>
          <a:bodyPr wrap="square">
            <a:spAutoFit/>
          </a:bodyPr>
          <a:lstStyle/>
          <a:p>
            <a:pPr marL="285750" indent="-285750" algn="just">
              <a:lnSpc>
                <a:spcPct val="125000"/>
              </a:lnSpc>
              <a:buFont typeface="Arial" panose="020B0604020202020204" pitchFamily="34" charset="0"/>
              <a:buChar char="•"/>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研究发现，三分裂变中出射的轻带电粒子有长射程</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粒子、</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H </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He</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Li</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Li</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Li</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Be</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400" baseline="300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Be</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等。其中，最多的是</a:t>
            </a:r>
            <a:r>
              <a:rPr lang="zh-CN" altLang="en-US"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长射程</a:t>
            </a:r>
            <a:r>
              <a:rPr lang="en-US" altLang="zh-CN" sz="2400" b="1" i="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粒子</a:t>
            </a:r>
            <a:r>
              <a:rPr lang="en-US" altLang="zh-CN"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约占</a:t>
            </a:r>
            <a:r>
              <a:rPr lang="en-US" altLang="zh-CN"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90%)</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，其次是</a:t>
            </a:r>
            <a:r>
              <a:rPr lang="zh-CN" altLang="en-US" sz="2400" b="1" dirty="0">
                <a:solidFill>
                  <a:srgbClr val="920000"/>
                </a:solidFill>
                <a:latin typeface="Times New Roman" panose="02020603050405020304" pitchFamily="18" charset="0"/>
                <a:ea typeface="微软雅黑" panose="020B0503020204020204" pitchFamily="34" charset="-122"/>
                <a:cs typeface="Times New Roman" panose="02020603050405020304" pitchFamily="18" charset="0"/>
              </a:rPr>
              <a:t>氚</a:t>
            </a:r>
            <a:r>
              <a:rPr lang="en-US" altLang="zh-CN" sz="2400" b="1" baseline="30000" dirty="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en-US" sz="2400" baseline="30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a:extLst>
              <a:ext uri="{FF2B5EF4-FFF2-40B4-BE49-F238E27FC236}">
                <a16:creationId xmlns:a16="http://schemas.microsoft.com/office/drawing/2014/main" id="{A6FA515D-B912-9815-B719-456C3C9AFF99}"/>
              </a:ext>
            </a:extLst>
          </p:cNvPr>
          <p:cNvSpPr txBox="1"/>
          <p:nvPr/>
        </p:nvSpPr>
        <p:spPr>
          <a:xfrm>
            <a:off x="686231" y="5915155"/>
            <a:ext cx="11076516" cy="297517"/>
          </a:xfrm>
          <a:prstGeom prst="rect">
            <a:avLst/>
          </a:prstGeom>
          <a:noFill/>
        </p:spPr>
        <p:txBody>
          <a:bodyPr wrap="square">
            <a:spAutoFit/>
          </a:bodyPr>
          <a:lstStyle/>
          <a:p>
            <a:pPr lvl="0" algn="just">
              <a:lnSpc>
                <a:spcPts val="1600"/>
              </a:lnSpc>
              <a:spcBef>
                <a:spcPts val="300"/>
              </a:spcBef>
              <a:buSzPts val="1050"/>
            </a:pPr>
            <a:r>
              <a:rPr lang="en-US" altLang="zh-CN" sz="1600" kern="100" dirty="0">
                <a:effectLst/>
                <a:latin typeface="Times New Roman" panose="02020603050405020304" pitchFamily="18" charset="0"/>
                <a:ea typeface="宋体" panose="02010600030101010101" pitchFamily="2" charset="-122"/>
              </a:rPr>
              <a:t>[2] S.L. Whetstone, T.D. Thomas, Phys. Rev. 154 (1967) 1174.</a:t>
            </a:r>
            <a:endParaRPr lang="zh-CN" altLang="zh-CN" sz="1600" kern="100" dirty="0">
              <a:effectLst/>
              <a:latin typeface="Times New Roman" panose="02020603050405020304" pitchFamily="18" charset="0"/>
              <a:ea typeface="宋体" panose="02010600030101010101" pitchFamily="2" charset="-122"/>
            </a:endParaRPr>
          </a:p>
        </p:txBody>
      </p:sp>
      <p:sp>
        <p:nvSpPr>
          <p:cNvPr id="9" name="文本框 8">
            <a:extLst>
              <a:ext uri="{FF2B5EF4-FFF2-40B4-BE49-F238E27FC236}">
                <a16:creationId xmlns:a16="http://schemas.microsoft.com/office/drawing/2014/main" id="{15A0D29F-EFF6-20D5-23C7-4D00BCF3567C}"/>
              </a:ext>
            </a:extLst>
          </p:cNvPr>
          <p:cNvSpPr txBox="1"/>
          <p:nvPr/>
        </p:nvSpPr>
        <p:spPr>
          <a:xfrm>
            <a:off x="7128932" y="5365146"/>
            <a:ext cx="1773021" cy="369332"/>
          </a:xfrm>
          <a:prstGeom prst="rect">
            <a:avLst/>
          </a:prstGeom>
          <a:noFill/>
        </p:spPr>
        <p:txBody>
          <a:bodyPr wrap="square">
            <a:spAutoFit/>
          </a:bodyPr>
          <a:lstStyle/>
          <a:p>
            <a:pPr algn="ctr"/>
            <a:r>
              <a:rPr lang="zh-CN" altLang="zh-CN" b="1" dirty="0">
                <a:latin typeface="Segoe UI Emoji" panose="020B0502040204020203" pitchFamily="34" charset="0"/>
                <a:ea typeface="微软雅黑" panose="020B0503020204020204" pitchFamily="34" charset="-122"/>
                <a:cs typeface="Times New Roman" panose="02020603050405020304" pitchFamily="18" charset="0"/>
              </a:rPr>
              <a:t>△</a:t>
            </a:r>
            <a:r>
              <a:rPr lang="en-US" altLang="zh-CN" b="1" i="1" dirty="0">
                <a:latin typeface="Times New Roman" panose="02020603050405020304" pitchFamily="18" charset="0"/>
                <a:ea typeface="微软雅黑" panose="020B0503020204020204" pitchFamily="34" charset="-122"/>
                <a:cs typeface="Times New Roman" panose="02020603050405020304" pitchFamily="18" charset="0"/>
              </a:rPr>
              <a:t>E-E</a:t>
            </a:r>
            <a:r>
              <a:rPr lang="zh-CN" altLang="zh-CN" b="1" dirty="0">
                <a:latin typeface="Times New Roman" panose="02020603050405020304" pitchFamily="18" charset="0"/>
                <a:ea typeface="微软雅黑" panose="020B0503020204020204" pitchFamily="34" charset="-122"/>
                <a:cs typeface="Times New Roman" panose="02020603050405020304" pitchFamily="18" charset="0"/>
              </a:rPr>
              <a:t>二维谱</a:t>
            </a:r>
            <a:endParaRPr lang="zh-CN" altLang="en-US" b="1" dirty="0">
              <a:highlight>
                <a:srgbClr val="FFFF00"/>
              </a:highlight>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图片 10">
            <a:extLst>
              <a:ext uri="{FF2B5EF4-FFF2-40B4-BE49-F238E27FC236}">
                <a16:creationId xmlns:a16="http://schemas.microsoft.com/office/drawing/2014/main" id="{B2B97FFF-4EB4-9780-CB0C-4541B0AB353B}"/>
              </a:ext>
            </a:extLst>
          </p:cNvPr>
          <p:cNvPicPr>
            <a:picLocks noChangeAspect="1"/>
          </p:cNvPicPr>
          <p:nvPr/>
        </p:nvPicPr>
        <p:blipFill>
          <a:blip r:embed="rId8"/>
          <a:stretch>
            <a:fillRect/>
          </a:stretch>
        </p:blipFill>
        <p:spPr>
          <a:xfrm>
            <a:off x="2290979" y="2832328"/>
            <a:ext cx="3933510" cy="2506522"/>
          </a:xfrm>
          <a:prstGeom prst="rect">
            <a:avLst/>
          </a:prstGeom>
        </p:spPr>
      </p:pic>
      <p:pic>
        <p:nvPicPr>
          <p:cNvPr id="6" name="图片 5">
            <a:extLst>
              <a:ext uri="{FF2B5EF4-FFF2-40B4-BE49-F238E27FC236}">
                <a16:creationId xmlns:a16="http://schemas.microsoft.com/office/drawing/2014/main" id="{5B8B6070-D5F7-7BFA-88B2-F0E4B34BCC63}"/>
              </a:ext>
            </a:extLst>
          </p:cNvPr>
          <p:cNvPicPr>
            <a:picLocks noChangeAspect="1"/>
          </p:cNvPicPr>
          <p:nvPr/>
        </p:nvPicPr>
        <p:blipFill>
          <a:blip r:embed="rId9"/>
          <a:stretch>
            <a:fillRect/>
          </a:stretch>
        </p:blipFill>
        <p:spPr>
          <a:xfrm>
            <a:off x="6406835" y="2828758"/>
            <a:ext cx="3314285" cy="2553771"/>
          </a:xfrm>
          <a:prstGeom prst="rect">
            <a:avLst/>
          </a:prstGeom>
        </p:spPr>
      </p:pic>
      <p:sp>
        <p:nvSpPr>
          <p:cNvPr id="16" name="矩形 15">
            <a:extLst>
              <a:ext uri="{FF2B5EF4-FFF2-40B4-BE49-F238E27FC236}">
                <a16:creationId xmlns:a16="http://schemas.microsoft.com/office/drawing/2014/main" id="{F8028B9A-FE39-F00B-BF95-C38182AB3433}"/>
              </a:ext>
            </a:extLst>
          </p:cNvPr>
          <p:cNvSpPr/>
          <p:nvPr/>
        </p:nvSpPr>
        <p:spPr>
          <a:xfrm>
            <a:off x="6992882" y="2959196"/>
            <a:ext cx="272100" cy="2285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230AC334-301A-372A-27CA-FF4169C4405D}"/>
              </a:ext>
            </a:extLst>
          </p:cNvPr>
          <p:cNvSpPr txBox="1"/>
          <p:nvPr/>
        </p:nvSpPr>
        <p:spPr>
          <a:xfrm>
            <a:off x="3519948" y="5368195"/>
            <a:ext cx="1709149" cy="369332"/>
          </a:xfrm>
          <a:prstGeom prst="rect">
            <a:avLst/>
          </a:prstGeom>
          <a:noFill/>
        </p:spPr>
        <p:txBody>
          <a:bodyPr wrap="square">
            <a:spAutoFit/>
          </a:bodyPr>
          <a:lstStyle/>
          <a:p>
            <a:pPr algn="ctr"/>
            <a:r>
              <a:rPr lang="zh-CN" altLang="en-US" b="1" dirty="0">
                <a:latin typeface="Segoe UI Emoji" panose="020B0502040204020203" pitchFamily="34" charset="0"/>
                <a:ea typeface="微软雅黑" panose="020B0503020204020204" pitchFamily="34" charset="-122"/>
                <a:cs typeface="Times New Roman" panose="02020603050405020304" pitchFamily="18" charset="0"/>
              </a:rPr>
              <a:t>探测器望远镜</a:t>
            </a:r>
            <a:endParaRPr lang="zh-CN" altLang="en-US"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矩形 9">
            <a:extLst>
              <a:ext uri="{FF2B5EF4-FFF2-40B4-BE49-F238E27FC236}">
                <a16:creationId xmlns:a16="http://schemas.microsoft.com/office/drawing/2014/main" id="{F9DEBAA1-17E8-5B7F-2C51-7862522D3B1D}"/>
              </a:ext>
            </a:extLst>
          </p:cNvPr>
          <p:cNvSpPr/>
          <p:nvPr/>
        </p:nvSpPr>
        <p:spPr>
          <a:xfrm>
            <a:off x="7030387" y="2943665"/>
            <a:ext cx="170513" cy="2216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23617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9ABC6-6C89-36F4-A497-724B8F5B8AA5}"/>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925896F-BD8F-399A-AE0E-F18600C0D088}"/>
              </a:ext>
            </a:extLst>
          </p:cNvPr>
          <p:cNvSpPr>
            <a:spLocks noGrp="1"/>
          </p:cNvSpPr>
          <p:nvPr>
            <p:ph type="sldNum" sz="quarter" idx="12"/>
          </p:nvPr>
        </p:nvSpPr>
        <p:spPr>
          <a:xfrm>
            <a:off x="10109200" y="6491438"/>
            <a:ext cx="2057400" cy="365125"/>
          </a:xfrm>
        </p:spPr>
        <p:txBody>
          <a:bodyPr/>
          <a:lstStyle/>
          <a:p>
            <a:fld id="{8DAF6019-372C-4F62-AF61-95628F3E2BE5}" type="slidenum">
              <a:rPr lang="zh-CN" altLang="en-US" smtClean="0"/>
              <a:t>6</a:t>
            </a:fld>
            <a:endParaRPr lang="zh-CN" altLang="en-US"/>
          </a:p>
        </p:txBody>
      </p:sp>
      <p:grpSp>
        <p:nvGrpSpPr>
          <p:cNvPr id="13" name="组合 12">
            <a:extLst>
              <a:ext uri="{FF2B5EF4-FFF2-40B4-BE49-F238E27FC236}">
                <a16:creationId xmlns:a16="http://schemas.microsoft.com/office/drawing/2014/main" id="{9F38E9CA-AF77-E255-079D-A94342EB2994}"/>
              </a:ext>
            </a:extLst>
          </p:cNvPr>
          <p:cNvGrpSpPr/>
          <p:nvPr/>
        </p:nvGrpSpPr>
        <p:grpSpPr>
          <a:xfrm>
            <a:off x="874978" y="1997103"/>
            <a:ext cx="10668522" cy="4285185"/>
            <a:chOff x="951978" y="2372489"/>
            <a:chExt cx="10668522" cy="4285185"/>
          </a:xfrm>
        </p:grpSpPr>
        <p:sp>
          <p:nvSpPr>
            <p:cNvPr id="14" name="矩形: 圆角 13">
              <a:extLst>
                <a:ext uri="{FF2B5EF4-FFF2-40B4-BE49-F238E27FC236}">
                  <a16:creationId xmlns:a16="http://schemas.microsoft.com/office/drawing/2014/main" id="{4C7CBB8D-1AFB-66F6-417D-3DB3AC254820}"/>
                </a:ext>
              </a:extLst>
            </p:cNvPr>
            <p:cNvSpPr/>
            <p:nvPr/>
          </p:nvSpPr>
          <p:spPr>
            <a:xfrm>
              <a:off x="951978" y="2372489"/>
              <a:ext cx="10668522" cy="4285185"/>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sz="2000" dirty="0">
                <a:solidFill>
                  <a:prstClr val="white"/>
                </a:solidFill>
                <a:latin typeface="+mj-lt"/>
                <a:ea typeface="+mj-ea"/>
              </a:endParaRPr>
            </a:p>
          </p:txBody>
        </p:sp>
        <p:sp>
          <p:nvSpPr>
            <p:cNvPr id="3" name="文本框 2">
              <a:extLst>
                <a:ext uri="{FF2B5EF4-FFF2-40B4-BE49-F238E27FC236}">
                  <a16:creationId xmlns:a16="http://schemas.microsoft.com/office/drawing/2014/main" id="{C84A39E3-8F4B-5ADD-D65D-863EDDEF3E9B}"/>
                </a:ext>
              </a:extLst>
            </p:cNvPr>
            <p:cNvSpPr txBox="1"/>
            <p:nvPr/>
          </p:nvSpPr>
          <p:spPr>
            <a:xfrm>
              <a:off x="1403235" y="2490717"/>
              <a:ext cx="7376698" cy="581057"/>
            </a:xfrm>
            <a:prstGeom prst="rect">
              <a:avLst/>
            </a:prstGeom>
            <a:noFill/>
          </p:spPr>
          <p:txBody>
            <a:bodyPr wrap="square">
              <a:spAutoFit/>
            </a:bodyPr>
            <a:lstStyle/>
            <a:p>
              <a:pPr marL="342900" indent="-342900">
                <a:lnSpc>
                  <a:spcPct val="150000"/>
                </a:lnSpc>
                <a:buFont typeface="Wingdings" panose="05000000000000000000" pitchFamily="2" charset="2"/>
                <a:buChar char="p"/>
              </a:pP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三分裂变的定量研究有助于理解核裂变反应机制</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a:extLst>
                <a:ext uri="{FF2B5EF4-FFF2-40B4-BE49-F238E27FC236}">
                  <a16:creationId xmlns:a16="http://schemas.microsoft.com/office/drawing/2014/main" id="{49D45A97-5C2A-20CE-A616-499F0FDD2F6D}"/>
                </a:ext>
              </a:extLst>
            </p:cNvPr>
            <p:cNvSpPr/>
            <p:nvPr/>
          </p:nvSpPr>
          <p:spPr>
            <a:xfrm>
              <a:off x="5555717" y="5366342"/>
              <a:ext cx="326362" cy="4058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2" name="文本框 11">
              <a:extLst>
                <a:ext uri="{FF2B5EF4-FFF2-40B4-BE49-F238E27FC236}">
                  <a16:creationId xmlns:a16="http://schemas.microsoft.com/office/drawing/2014/main" id="{05A2F04F-F512-B221-DD1F-A9D00C8C6EED}"/>
                </a:ext>
              </a:extLst>
            </p:cNvPr>
            <p:cNvSpPr txBox="1"/>
            <p:nvPr/>
          </p:nvSpPr>
          <p:spPr>
            <a:xfrm>
              <a:off x="1688336" y="3350430"/>
              <a:ext cx="5169854" cy="1422954"/>
            </a:xfrm>
            <a:prstGeom prst="rect">
              <a:avLst/>
            </a:prstGeom>
            <a:noFill/>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三分裂变的定量研究包括：三分裂变中各种轻带电粒子出射的概率和能量分布，其随裂变核和入射中子能量而改变</a:t>
              </a:r>
              <a:endParaRPr lang="en-US" altLang="zh-CN" sz="20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6" name="标题 4">
            <a:extLst>
              <a:ext uri="{FF2B5EF4-FFF2-40B4-BE49-F238E27FC236}">
                <a16:creationId xmlns:a16="http://schemas.microsoft.com/office/drawing/2014/main" id="{3AA1C436-4B3E-1291-69A4-151A541C1DE6}"/>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cxnSp>
        <p:nvCxnSpPr>
          <p:cNvPr id="17" name="直接连接符 16">
            <a:extLst>
              <a:ext uri="{FF2B5EF4-FFF2-40B4-BE49-F238E27FC236}">
                <a16:creationId xmlns:a16="http://schemas.microsoft.com/office/drawing/2014/main" id="{D83E6835-2527-3ACB-2BF1-3A5E6F7D72D4}"/>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D25C3505-5AF1-90A5-0612-190547E9E3C9}"/>
              </a:ext>
            </a:extLst>
          </p:cNvPr>
          <p:cNvSpPr txBox="1"/>
          <p:nvPr/>
        </p:nvSpPr>
        <p:spPr>
          <a:xfrm>
            <a:off x="874978" y="1718447"/>
            <a:ext cx="4671848" cy="523220"/>
          </a:xfrm>
          <a:prstGeom prst="rect">
            <a:avLst/>
          </a:prstGeom>
          <a:noFill/>
        </p:spPr>
        <p:txBody>
          <a:bodyPr wrap="square">
            <a:spAutoFit/>
          </a:bodyPr>
          <a:lstStyle/>
          <a:p>
            <a:pPr marL="342900" indent="-342900">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核裂变反应机制</a:t>
            </a:r>
          </a:p>
        </p:txBody>
      </p:sp>
      <p:graphicFrame>
        <p:nvGraphicFramePr>
          <p:cNvPr id="4" name="图示 3">
            <a:extLst>
              <a:ext uri="{FF2B5EF4-FFF2-40B4-BE49-F238E27FC236}">
                <a16:creationId xmlns:a16="http://schemas.microsoft.com/office/drawing/2014/main" id="{6332848B-69F8-ACD8-EBE1-B941BE8C29CA}"/>
              </a:ext>
            </a:extLst>
          </p:cNvPr>
          <p:cNvGraphicFramePr/>
          <p:nvPr>
            <p:extLst>
              <p:ext uri="{D42A27DB-BD31-4B8C-83A1-F6EECF244321}">
                <p14:modId xmlns:p14="http://schemas.microsoft.com/office/powerpoint/2010/main" val="1453697469"/>
              </p:ext>
            </p:extLst>
          </p:nvPr>
        </p:nvGraphicFramePr>
        <p:xfrm>
          <a:off x="797990" y="978637"/>
          <a:ext cx="10579233" cy="4918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文本框 7">
            <a:extLst>
              <a:ext uri="{FF2B5EF4-FFF2-40B4-BE49-F238E27FC236}">
                <a16:creationId xmlns:a16="http://schemas.microsoft.com/office/drawing/2014/main" id="{B216D1C9-D8EB-362E-5313-10595D221113}"/>
              </a:ext>
            </a:extLst>
          </p:cNvPr>
          <p:cNvSpPr txBox="1"/>
          <p:nvPr/>
        </p:nvSpPr>
        <p:spPr>
          <a:xfrm>
            <a:off x="7620563" y="5610526"/>
            <a:ext cx="3062307" cy="646331"/>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三分裂变中长射程</a:t>
            </a:r>
            <a:r>
              <a:rPr lang="en-US" altLang="zh-CN" b="1"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粒子产额随</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b="1"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的变化关系</a:t>
            </a:r>
            <a:r>
              <a:rPr lang="en-US" altLang="zh-CN" b="1" baseline="30000" dirty="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en-US" b="1"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图片 8">
            <a:extLst>
              <a:ext uri="{FF2B5EF4-FFF2-40B4-BE49-F238E27FC236}">
                <a16:creationId xmlns:a16="http://schemas.microsoft.com/office/drawing/2014/main" id="{9C4FD77C-D110-53B5-D7EA-B8571DAFCC51}"/>
              </a:ext>
            </a:extLst>
          </p:cNvPr>
          <p:cNvPicPr>
            <a:picLocks noChangeAspect="1"/>
          </p:cNvPicPr>
          <p:nvPr/>
        </p:nvPicPr>
        <p:blipFill>
          <a:blip r:embed="rId8"/>
          <a:srcRect l="27216" t="36750" r="40010" b="21307"/>
          <a:stretch>
            <a:fillRect/>
          </a:stretch>
        </p:blipFill>
        <p:spPr>
          <a:xfrm>
            <a:off x="6903372" y="2655557"/>
            <a:ext cx="3962378" cy="3031263"/>
          </a:xfrm>
          <a:prstGeom prst="rect">
            <a:avLst/>
          </a:prstGeom>
        </p:spPr>
      </p:pic>
      <p:sp>
        <p:nvSpPr>
          <p:cNvPr id="15" name="文本框 14">
            <a:extLst>
              <a:ext uri="{FF2B5EF4-FFF2-40B4-BE49-F238E27FC236}">
                <a16:creationId xmlns:a16="http://schemas.microsoft.com/office/drawing/2014/main" id="{7E805A10-12ED-9355-024A-4080FEEAF821}"/>
              </a:ext>
            </a:extLst>
          </p:cNvPr>
          <p:cNvSpPr txBox="1"/>
          <p:nvPr/>
        </p:nvSpPr>
        <p:spPr>
          <a:xfrm>
            <a:off x="1090084" y="5823297"/>
            <a:ext cx="11076516" cy="297517"/>
          </a:xfrm>
          <a:prstGeom prst="rect">
            <a:avLst/>
          </a:prstGeom>
          <a:noFill/>
        </p:spPr>
        <p:txBody>
          <a:bodyPr wrap="square">
            <a:spAutoFit/>
          </a:bodyPr>
          <a:lstStyle/>
          <a:p>
            <a:pPr lvl="0" algn="just">
              <a:lnSpc>
                <a:spcPts val="1600"/>
              </a:lnSpc>
              <a:spcBef>
                <a:spcPts val="300"/>
              </a:spcBef>
              <a:buSzPts val="1050"/>
            </a:pPr>
            <a:r>
              <a:rPr lang="en-US" altLang="zh-CN" sz="1600" kern="100" dirty="0">
                <a:effectLst/>
                <a:latin typeface="Times New Roman" panose="02020603050405020304" pitchFamily="18" charset="0"/>
                <a:ea typeface="宋体" panose="02010600030101010101" pitchFamily="2" charset="-122"/>
              </a:rPr>
              <a:t>[3] S. </a:t>
            </a:r>
            <a:r>
              <a:rPr lang="en-US" altLang="zh-CN" sz="1600" kern="100" dirty="0" err="1">
                <a:effectLst/>
                <a:latin typeface="Times New Roman" panose="02020603050405020304" pitchFamily="18" charset="0"/>
                <a:ea typeface="宋体" panose="02010600030101010101" pitchFamily="2" charset="-122"/>
              </a:rPr>
              <a:t>Vermote</a:t>
            </a:r>
            <a:r>
              <a:rPr lang="en-US" altLang="zh-CN" sz="1600" kern="100" dirty="0">
                <a:effectLst/>
                <a:latin typeface="Times New Roman" panose="02020603050405020304" pitchFamily="18" charset="0"/>
                <a:ea typeface="宋体" panose="02010600030101010101" pitchFamily="2" charset="-122"/>
              </a:rPr>
              <a:t>, C. </a:t>
            </a:r>
            <a:r>
              <a:rPr lang="en-US" altLang="zh-CN" sz="1600" kern="100" dirty="0" err="1">
                <a:effectLst/>
                <a:latin typeface="Times New Roman" panose="02020603050405020304" pitchFamily="18" charset="0"/>
                <a:ea typeface="宋体" panose="02010600030101010101" pitchFamily="2" charset="-122"/>
              </a:rPr>
              <a:t>Wagemans</a:t>
            </a:r>
            <a:r>
              <a:rPr lang="en-US" altLang="zh-CN" sz="1600" kern="100" dirty="0">
                <a:effectLst/>
                <a:latin typeface="Times New Roman" panose="02020603050405020304" pitchFamily="18" charset="0"/>
                <a:ea typeface="宋体" panose="02010600030101010101" pitchFamily="2" charset="-122"/>
              </a:rPr>
              <a:t>, O. Serot, et al., </a:t>
            </a:r>
            <a:r>
              <a:rPr lang="en-US" altLang="zh-CN" sz="1600" kern="100" dirty="0" err="1">
                <a:effectLst/>
                <a:latin typeface="Times New Roman" panose="02020603050405020304" pitchFamily="18" charset="0"/>
                <a:ea typeface="宋体" panose="02010600030101010101" pitchFamily="2" charset="-122"/>
              </a:rPr>
              <a:t>Nucl</a:t>
            </a:r>
            <a:r>
              <a:rPr lang="en-US" altLang="zh-CN" sz="1600" kern="100" dirty="0">
                <a:effectLst/>
                <a:latin typeface="Times New Roman" panose="02020603050405020304" pitchFamily="18" charset="0"/>
                <a:ea typeface="宋体" panose="02010600030101010101" pitchFamily="2" charset="-122"/>
              </a:rPr>
              <a:t>. Phys. 837 (2010) 176.</a:t>
            </a:r>
            <a:endParaRPr lang="zh-CN" altLang="zh-CN" sz="16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034306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DB28A-6ADF-538F-D799-A7CE9D75C7B1}"/>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C0132AF-4173-FF0B-6830-442AB9894528}"/>
              </a:ext>
            </a:extLst>
          </p:cNvPr>
          <p:cNvSpPr>
            <a:spLocks noGrp="1"/>
          </p:cNvSpPr>
          <p:nvPr>
            <p:ph type="sldNum" sz="quarter" idx="12"/>
          </p:nvPr>
        </p:nvSpPr>
        <p:spPr>
          <a:xfrm>
            <a:off x="10109200" y="6491438"/>
            <a:ext cx="2057400" cy="365125"/>
          </a:xfrm>
        </p:spPr>
        <p:txBody>
          <a:bodyPr/>
          <a:lstStyle/>
          <a:p>
            <a:fld id="{8DAF6019-372C-4F62-AF61-95628F3E2BE5}" type="slidenum">
              <a:rPr lang="zh-CN" altLang="en-US" smtClean="0"/>
              <a:t>7</a:t>
            </a:fld>
            <a:endParaRPr lang="zh-CN" altLang="en-US"/>
          </a:p>
        </p:txBody>
      </p:sp>
      <p:grpSp>
        <p:nvGrpSpPr>
          <p:cNvPr id="13" name="组合 12">
            <a:extLst>
              <a:ext uri="{FF2B5EF4-FFF2-40B4-BE49-F238E27FC236}">
                <a16:creationId xmlns:a16="http://schemas.microsoft.com/office/drawing/2014/main" id="{5587E164-AC4F-02AC-78F1-5290CA20DA5D}"/>
              </a:ext>
            </a:extLst>
          </p:cNvPr>
          <p:cNvGrpSpPr/>
          <p:nvPr/>
        </p:nvGrpSpPr>
        <p:grpSpPr>
          <a:xfrm>
            <a:off x="865351" y="1939352"/>
            <a:ext cx="10668522" cy="4285185"/>
            <a:chOff x="951978" y="2372489"/>
            <a:chExt cx="10668522" cy="4285185"/>
          </a:xfrm>
        </p:grpSpPr>
        <p:sp>
          <p:nvSpPr>
            <p:cNvPr id="14" name="矩形: 圆角 13">
              <a:extLst>
                <a:ext uri="{FF2B5EF4-FFF2-40B4-BE49-F238E27FC236}">
                  <a16:creationId xmlns:a16="http://schemas.microsoft.com/office/drawing/2014/main" id="{3541BCE5-DF0F-D20D-5663-129817015C86}"/>
                </a:ext>
              </a:extLst>
            </p:cNvPr>
            <p:cNvSpPr/>
            <p:nvPr/>
          </p:nvSpPr>
          <p:spPr>
            <a:xfrm>
              <a:off x="951978" y="2372489"/>
              <a:ext cx="10668522" cy="4285185"/>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sz="2000" dirty="0">
                <a:solidFill>
                  <a:prstClr val="white"/>
                </a:solidFill>
                <a:latin typeface="+mj-lt"/>
                <a:ea typeface="+mj-ea"/>
              </a:endParaRPr>
            </a:p>
          </p:txBody>
        </p:sp>
        <p:sp>
          <p:nvSpPr>
            <p:cNvPr id="3" name="文本框 2">
              <a:extLst>
                <a:ext uri="{FF2B5EF4-FFF2-40B4-BE49-F238E27FC236}">
                  <a16:creationId xmlns:a16="http://schemas.microsoft.com/office/drawing/2014/main" id="{7598FD31-412C-7316-49E3-2BF103670F69}"/>
                </a:ext>
              </a:extLst>
            </p:cNvPr>
            <p:cNvSpPr txBox="1"/>
            <p:nvPr/>
          </p:nvSpPr>
          <p:spPr>
            <a:xfrm>
              <a:off x="1403235" y="2490717"/>
              <a:ext cx="8011698" cy="580865"/>
            </a:xfrm>
            <a:prstGeom prst="rect">
              <a:avLst/>
            </a:prstGeom>
            <a:noFill/>
          </p:spPr>
          <p:txBody>
            <a:bodyPr wrap="square">
              <a:spAutoFit/>
            </a:bodyPr>
            <a:lstStyle/>
            <a:p>
              <a:pPr marL="342900" indent="-342900">
                <a:lnSpc>
                  <a:spcPct val="150000"/>
                </a:lnSpc>
                <a:buFont typeface="Wingdings" panose="05000000000000000000" pitchFamily="2" charset="2"/>
                <a:buChar char="p"/>
              </a:pP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探寻三分裂变中长射程</a:t>
              </a:r>
              <a:r>
                <a:rPr lang="el-GR" altLang="zh-CN" sz="2400"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粒子的产生与</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α</a:t>
              </a:r>
              <a:r>
                <a:rPr lang="zh-CN" altLang="en-US" sz="2400" dirty="0">
                  <a:latin typeface="Times New Roman" panose="02020603050405020304" pitchFamily="18" charset="0"/>
                  <a:ea typeface="微软雅黑" panose="020B0503020204020204" pitchFamily="34" charset="-122"/>
                  <a:cs typeface="Times New Roman" panose="02020603050405020304" pitchFamily="18" charset="0"/>
                </a:rPr>
                <a:t>集团效应的关系</a:t>
              </a:r>
              <a:endParaRPr lang="en-US" altLang="zh-CN" sz="24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a:extLst>
                <a:ext uri="{FF2B5EF4-FFF2-40B4-BE49-F238E27FC236}">
                  <a16:creationId xmlns:a16="http://schemas.microsoft.com/office/drawing/2014/main" id="{8F91DB14-F958-18BA-10AF-A63DA24511CB}"/>
                </a:ext>
              </a:extLst>
            </p:cNvPr>
            <p:cNvSpPr/>
            <p:nvPr/>
          </p:nvSpPr>
          <p:spPr>
            <a:xfrm>
              <a:off x="5555717" y="5366342"/>
              <a:ext cx="326362" cy="4058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grpSp>
      <p:cxnSp>
        <p:nvCxnSpPr>
          <p:cNvPr id="17" name="直接连接符 16">
            <a:extLst>
              <a:ext uri="{FF2B5EF4-FFF2-40B4-BE49-F238E27FC236}">
                <a16:creationId xmlns:a16="http://schemas.microsoft.com/office/drawing/2014/main" id="{EFE831BE-8339-CB45-0E4E-E6A18B1EB02E}"/>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4358C2D0-4C60-4270-3761-E061337F1BAF}"/>
              </a:ext>
            </a:extLst>
          </p:cNvPr>
          <p:cNvSpPr txBox="1"/>
          <p:nvPr/>
        </p:nvSpPr>
        <p:spPr>
          <a:xfrm>
            <a:off x="865350" y="1660696"/>
            <a:ext cx="5279489" cy="523220"/>
          </a:xfrm>
          <a:prstGeom prst="rect">
            <a:avLst/>
          </a:prstGeom>
          <a:noFill/>
        </p:spPr>
        <p:txBody>
          <a:bodyPr wrap="square">
            <a:spAutoFit/>
          </a:bodyPr>
          <a:lstStyle/>
          <a:p>
            <a:pPr marL="342900" indent="-342900">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核结构演化和复杂反应过程</a:t>
            </a:r>
          </a:p>
        </p:txBody>
      </p:sp>
      <p:graphicFrame>
        <p:nvGraphicFramePr>
          <p:cNvPr id="4" name="图示 3">
            <a:extLst>
              <a:ext uri="{FF2B5EF4-FFF2-40B4-BE49-F238E27FC236}">
                <a16:creationId xmlns:a16="http://schemas.microsoft.com/office/drawing/2014/main" id="{C5AECC49-1457-B612-8290-82520AA3ED6A}"/>
              </a:ext>
            </a:extLst>
          </p:cNvPr>
          <p:cNvGraphicFramePr/>
          <p:nvPr/>
        </p:nvGraphicFramePr>
        <p:xfrm>
          <a:off x="797990" y="978637"/>
          <a:ext cx="10579233" cy="4918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图片 6">
            <a:extLst>
              <a:ext uri="{FF2B5EF4-FFF2-40B4-BE49-F238E27FC236}">
                <a16:creationId xmlns:a16="http://schemas.microsoft.com/office/drawing/2014/main" id="{3C31CAA0-60E5-D55B-9C2F-8295719F8144}"/>
              </a:ext>
            </a:extLst>
          </p:cNvPr>
          <p:cNvPicPr>
            <a:picLocks noChangeAspect="1"/>
          </p:cNvPicPr>
          <p:nvPr/>
        </p:nvPicPr>
        <p:blipFill>
          <a:blip r:embed="rId8"/>
          <a:srcRect l="10886" t="38161" r="48136" b="20123"/>
          <a:stretch>
            <a:fillRect/>
          </a:stretch>
        </p:blipFill>
        <p:spPr>
          <a:xfrm>
            <a:off x="7303069" y="2564378"/>
            <a:ext cx="4336634" cy="2638995"/>
          </a:xfrm>
          <a:prstGeom prst="rect">
            <a:avLst/>
          </a:prstGeom>
        </p:spPr>
      </p:pic>
      <p:sp>
        <p:nvSpPr>
          <p:cNvPr id="8" name="文本框 7">
            <a:extLst>
              <a:ext uri="{FF2B5EF4-FFF2-40B4-BE49-F238E27FC236}">
                <a16:creationId xmlns:a16="http://schemas.microsoft.com/office/drawing/2014/main" id="{E1EDD1A9-B556-99BC-4023-F462A7657EA8}"/>
              </a:ext>
            </a:extLst>
          </p:cNvPr>
          <p:cNvSpPr txBox="1"/>
          <p:nvPr/>
        </p:nvSpPr>
        <p:spPr>
          <a:xfrm>
            <a:off x="2798260" y="5280592"/>
            <a:ext cx="7406480" cy="369332"/>
          </a:xfrm>
          <a:prstGeom prst="rect">
            <a:avLst/>
          </a:prstGeom>
          <a:noFill/>
        </p:spPr>
        <p:txBody>
          <a:bodyPr wrap="square">
            <a:spAutoFit/>
          </a:bodyPr>
          <a:lstStyle/>
          <a:p>
            <a:pPr algn="ct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基于密度泛函理论计算得到的</a:t>
            </a:r>
            <a:r>
              <a:rPr lang="en-US" altLang="zh-CN" b="1" baseline="30000" dirty="0">
                <a:latin typeface="Times New Roman" panose="02020603050405020304" pitchFamily="18" charset="0"/>
                <a:ea typeface="微软雅黑" panose="020B0503020204020204" pitchFamily="34" charset="-122"/>
                <a:cs typeface="Times New Roman" panose="02020603050405020304" pitchFamily="18" charset="0"/>
              </a:rPr>
              <a:t>240</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Pu</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的自洽形变势能面及局域化函数</a:t>
            </a:r>
            <a:r>
              <a:rPr lang="en-US" altLang="zh-CN" b="1" baseline="30000" dirty="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en-US" b="1" baseline="300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 name="图片 14">
            <a:extLst>
              <a:ext uri="{FF2B5EF4-FFF2-40B4-BE49-F238E27FC236}">
                <a16:creationId xmlns:a16="http://schemas.microsoft.com/office/drawing/2014/main" id="{A3087BC6-2148-E646-F934-8213176DA884}"/>
              </a:ext>
            </a:extLst>
          </p:cNvPr>
          <p:cNvPicPr>
            <a:picLocks noChangeAspect="1"/>
          </p:cNvPicPr>
          <p:nvPr/>
        </p:nvPicPr>
        <p:blipFill>
          <a:blip r:embed="rId9"/>
          <a:srcRect l="21071" t="43057" r="18562" b="11771"/>
          <a:stretch>
            <a:fillRect/>
          </a:stretch>
        </p:blipFill>
        <p:spPr>
          <a:xfrm>
            <a:off x="1316608" y="2606855"/>
            <a:ext cx="6092290" cy="2725091"/>
          </a:xfrm>
          <a:prstGeom prst="rect">
            <a:avLst/>
          </a:prstGeom>
        </p:spPr>
      </p:pic>
      <p:sp>
        <p:nvSpPr>
          <p:cNvPr id="9" name="文本框 8">
            <a:extLst>
              <a:ext uri="{FF2B5EF4-FFF2-40B4-BE49-F238E27FC236}">
                <a16:creationId xmlns:a16="http://schemas.microsoft.com/office/drawing/2014/main" id="{5671A148-A278-4C3B-AB55-4B3B9B858F05}"/>
              </a:ext>
            </a:extLst>
          </p:cNvPr>
          <p:cNvSpPr txBox="1"/>
          <p:nvPr/>
        </p:nvSpPr>
        <p:spPr>
          <a:xfrm>
            <a:off x="951977" y="5788449"/>
            <a:ext cx="11786124" cy="307777"/>
          </a:xfrm>
          <a:prstGeom prst="rect">
            <a:avLst/>
          </a:prstGeom>
          <a:noFill/>
        </p:spPr>
        <p:txBody>
          <a:bodyPr wrap="square">
            <a:spAutoFit/>
          </a:bodyPr>
          <a:lstStyle/>
          <a:p>
            <a:pPr algn="just"/>
            <a:r>
              <a:rPr lang="en-US" altLang="zh-CN" sz="1400" kern="100" dirty="0">
                <a:effectLst/>
                <a:latin typeface="Times New Roman" panose="02020603050405020304" pitchFamily="18" charset="0"/>
                <a:ea typeface="宋体" panose="02010600030101010101" pitchFamily="2" charset="-122"/>
              </a:rPr>
              <a:t>[4] Ren Z X, </a:t>
            </a:r>
            <a:r>
              <a:rPr lang="en-US" altLang="zh-CN" sz="1400" kern="100" dirty="0" err="1">
                <a:effectLst/>
                <a:latin typeface="Times New Roman" panose="02020603050405020304" pitchFamily="18" charset="0"/>
                <a:ea typeface="宋体" panose="02010600030101010101" pitchFamily="2" charset="-122"/>
              </a:rPr>
              <a:t>Vretenar</a:t>
            </a:r>
            <a:r>
              <a:rPr lang="en-US" altLang="zh-CN" sz="1400" kern="100" dirty="0">
                <a:effectLst/>
                <a:latin typeface="Times New Roman" panose="02020603050405020304" pitchFamily="18" charset="0"/>
                <a:ea typeface="宋体" panose="02010600030101010101" pitchFamily="2" charset="-122"/>
              </a:rPr>
              <a:t> D, et al. </a:t>
            </a:r>
            <a:r>
              <a:rPr lang="en-US" altLang="zh-CN" sz="1400" kern="100" dirty="0">
                <a:latin typeface="Times New Roman" panose="02020603050405020304" pitchFamily="18" charset="0"/>
                <a:ea typeface="宋体" panose="02010600030101010101" pitchFamily="2" charset="-122"/>
              </a:rPr>
              <a:t>Phys. Rev. Lett. 128 (2022) 172501. </a:t>
            </a:r>
            <a:endParaRPr lang="zh-CN" altLang="en-US" sz="1400" dirty="0"/>
          </a:p>
        </p:txBody>
      </p:sp>
      <p:sp>
        <p:nvSpPr>
          <p:cNvPr id="5" name="标题 4">
            <a:extLst>
              <a:ext uri="{FF2B5EF4-FFF2-40B4-BE49-F238E27FC236}">
                <a16:creationId xmlns:a16="http://schemas.microsoft.com/office/drawing/2014/main" id="{0EE9BEE4-3A8A-E6E4-59BA-7DF83F008C83}"/>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spTree>
    <p:extLst>
      <p:ext uri="{BB962C8B-B14F-4D97-AF65-F5344CB8AC3E}">
        <p14:creationId xmlns:p14="http://schemas.microsoft.com/office/powerpoint/2010/main" val="439824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81BEB-3D86-267D-3456-F869517C7BCA}"/>
            </a:ext>
          </a:extLst>
        </p:cNvPr>
        <p:cNvGrpSpPr/>
        <p:nvPr/>
      </p:nvGrpSpPr>
      <p:grpSpPr>
        <a:xfrm>
          <a:off x="0" y="0"/>
          <a:ext cx="0" cy="0"/>
          <a:chOff x="0" y="0"/>
          <a:chExt cx="0" cy="0"/>
        </a:xfrm>
      </p:grpSpPr>
      <p:graphicFrame>
        <p:nvGraphicFramePr>
          <p:cNvPr id="18" name="图示 17">
            <a:extLst>
              <a:ext uri="{FF2B5EF4-FFF2-40B4-BE49-F238E27FC236}">
                <a16:creationId xmlns:a16="http://schemas.microsoft.com/office/drawing/2014/main" id="{ECCB0F6A-4BA2-435C-C428-DA986168BBF2}"/>
              </a:ext>
            </a:extLst>
          </p:cNvPr>
          <p:cNvGraphicFramePr/>
          <p:nvPr>
            <p:extLst>
              <p:ext uri="{D42A27DB-BD31-4B8C-83A1-F6EECF244321}">
                <p14:modId xmlns:p14="http://schemas.microsoft.com/office/powerpoint/2010/main" val="2951213581"/>
              </p:ext>
            </p:extLst>
          </p:nvPr>
        </p:nvGraphicFramePr>
        <p:xfrm>
          <a:off x="797990" y="978637"/>
          <a:ext cx="10579233" cy="4918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组合 10">
            <a:extLst>
              <a:ext uri="{FF2B5EF4-FFF2-40B4-BE49-F238E27FC236}">
                <a16:creationId xmlns:a16="http://schemas.microsoft.com/office/drawing/2014/main" id="{95EDC2DE-57C8-CC54-49F7-A5D97478580B}"/>
              </a:ext>
            </a:extLst>
          </p:cNvPr>
          <p:cNvGrpSpPr/>
          <p:nvPr/>
        </p:nvGrpSpPr>
        <p:grpSpPr>
          <a:xfrm>
            <a:off x="1347392" y="2448377"/>
            <a:ext cx="4531589" cy="3779725"/>
            <a:chOff x="1347392" y="2871888"/>
            <a:chExt cx="4531589" cy="3779725"/>
          </a:xfrm>
        </p:grpSpPr>
        <p:sp>
          <p:nvSpPr>
            <p:cNvPr id="5" name="矩形: 圆角 4">
              <a:extLst>
                <a:ext uri="{FF2B5EF4-FFF2-40B4-BE49-F238E27FC236}">
                  <a16:creationId xmlns:a16="http://schemas.microsoft.com/office/drawing/2014/main" id="{CF2D7148-E9F0-A11D-8C66-B0C066CF686D}"/>
                </a:ext>
              </a:extLst>
            </p:cNvPr>
            <p:cNvSpPr/>
            <p:nvPr/>
          </p:nvSpPr>
          <p:spPr>
            <a:xfrm>
              <a:off x="1347392" y="2871888"/>
              <a:ext cx="4531589" cy="3779725"/>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33" name="文本框 32">
              <a:extLst>
                <a:ext uri="{FF2B5EF4-FFF2-40B4-BE49-F238E27FC236}">
                  <a16:creationId xmlns:a16="http://schemas.microsoft.com/office/drawing/2014/main" id="{04AD1C2B-CCCC-2D9D-6001-7AE53D298976}"/>
                </a:ext>
              </a:extLst>
            </p:cNvPr>
            <p:cNvSpPr txBox="1"/>
            <p:nvPr/>
          </p:nvSpPr>
          <p:spPr>
            <a:xfrm>
              <a:off x="1407734" y="2871888"/>
              <a:ext cx="4327514" cy="728789"/>
            </a:xfrm>
            <a:prstGeom prst="rect">
              <a:avLst/>
            </a:prstGeom>
            <a:noFill/>
          </p:spPr>
          <p:txBody>
            <a:bodyPr wrap="square">
              <a:spAutoFit/>
            </a:bodyPr>
            <a:lstStyle/>
            <a:p>
              <a:pPr marL="285750" indent="-285750" algn="just">
                <a:lnSpc>
                  <a:spcPct val="120000"/>
                </a:lnSpc>
                <a:buFont typeface="Wingdings" panose="05000000000000000000" pitchFamily="2" charset="2"/>
                <a:buChar char="p"/>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易裂变核</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235</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三分裂变的氚产额数据在聚变裂变诊断中具有重要作用</a:t>
              </a:r>
              <a:endParaRPr lang="zh-CN" altLang="en-US" dirty="0">
                <a:latin typeface="Times New Roman" panose="02020603050405020304" pitchFamily="18" charset="0"/>
                <a:cs typeface="Times New Roman" panose="02020603050405020304" pitchFamily="18" charset="0"/>
              </a:endParaRPr>
            </a:p>
          </p:txBody>
        </p:sp>
      </p:grpSp>
      <p:sp>
        <p:nvSpPr>
          <p:cNvPr id="2" name="灯片编号占位符 1">
            <a:extLst>
              <a:ext uri="{FF2B5EF4-FFF2-40B4-BE49-F238E27FC236}">
                <a16:creationId xmlns:a16="http://schemas.microsoft.com/office/drawing/2014/main" id="{F95438E3-9A47-EECE-A7BD-7D2814039809}"/>
              </a:ext>
            </a:extLst>
          </p:cNvPr>
          <p:cNvSpPr>
            <a:spLocks noGrp="1"/>
          </p:cNvSpPr>
          <p:nvPr>
            <p:ph type="sldNum" sz="quarter" idx="12"/>
          </p:nvPr>
        </p:nvSpPr>
        <p:spPr>
          <a:xfrm>
            <a:off x="10134600" y="6469051"/>
            <a:ext cx="2057400" cy="365125"/>
          </a:xfrm>
        </p:spPr>
        <p:txBody>
          <a:bodyPr/>
          <a:lstStyle/>
          <a:p>
            <a:fld id="{8DAF6019-372C-4F62-AF61-95628F3E2BE5}" type="slidenum">
              <a:rPr lang="zh-CN" altLang="en-US" smtClean="0"/>
              <a:t>8</a:t>
            </a:fld>
            <a:endParaRPr lang="zh-CN" altLang="en-US"/>
          </a:p>
        </p:txBody>
      </p:sp>
      <p:sp>
        <p:nvSpPr>
          <p:cNvPr id="6" name="文本框 5">
            <a:extLst>
              <a:ext uri="{FF2B5EF4-FFF2-40B4-BE49-F238E27FC236}">
                <a16:creationId xmlns:a16="http://schemas.microsoft.com/office/drawing/2014/main" id="{B16B518E-0063-150B-79A8-DD5D5CB6EB3C}"/>
              </a:ext>
            </a:extLst>
          </p:cNvPr>
          <p:cNvSpPr txBox="1"/>
          <p:nvPr/>
        </p:nvSpPr>
        <p:spPr>
          <a:xfrm>
            <a:off x="797991" y="1742124"/>
            <a:ext cx="4671848" cy="523220"/>
          </a:xfrm>
          <a:prstGeom prst="rect">
            <a:avLst/>
          </a:prstGeom>
          <a:noFill/>
        </p:spPr>
        <p:txBody>
          <a:bodyPr wrap="square">
            <a:spAutoFit/>
          </a:bodyPr>
          <a:lstStyle/>
          <a:p>
            <a:pPr marL="342900" indent="-342900">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核能应用</a:t>
            </a:r>
          </a:p>
        </p:txBody>
      </p:sp>
      <p:grpSp>
        <p:nvGrpSpPr>
          <p:cNvPr id="13" name="组合 12">
            <a:extLst>
              <a:ext uri="{FF2B5EF4-FFF2-40B4-BE49-F238E27FC236}">
                <a16:creationId xmlns:a16="http://schemas.microsoft.com/office/drawing/2014/main" id="{D675B751-774B-74AA-D846-726F412C2F63}"/>
              </a:ext>
            </a:extLst>
          </p:cNvPr>
          <p:cNvGrpSpPr/>
          <p:nvPr/>
        </p:nvGrpSpPr>
        <p:grpSpPr>
          <a:xfrm>
            <a:off x="6313018" y="2409285"/>
            <a:ext cx="4671848" cy="3835861"/>
            <a:chOff x="6313018" y="2832796"/>
            <a:chExt cx="4671848" cy="3835861"/>
          </a:xfrm>
        </p:grpSpPr>
        <p:sp>
          <p:nvSpPr>
            <p:cNvPr id="12" name="矩形: 圆角 11">
              <a:extLst>
                <a:ext uri="{FF2B5EF4-FFF2-40B4-BE49-F238E27FC236}">
                  <a16:creationId xmlns:a16="http://schemas.microsoft.com/office/drawing/2014/main" id="{4AE03D4A-6DD3-5D9E-638E-DC52F02CEBEA}"/>
                </a:ext>
              </a:extLst>
            </p:cNvPr>
            <p:cNvSpPr/>
            <p:nvPr/>
          </p:nvSpPr>
          <p:spPr>
            <a:xfrm>
              <a:off x="6313018" y="2832796"/>
              <a:ext cx="4671848" cy="3835861"/>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30" name="文本框 29">
              <a:extLst>
                <a:ext uri="{FF2B5EF4-FFF2-40B4-BE49-F238E27FC236}">
                  <a16:creationId xmlns:a16="http://schemas.microsoft.com/office/drawing/2014/main" id="{1207CD86-5B85-1499-31BF-FFF1829B9459}"/>
                </a:ext>
              </a:extLst>
            </p:cNvPr>
            <p:cNvSpPr txBox="1"/>
            <p:nvPr/>
          </p:nvSpPr>
          <p:spPr>
            <a:xfrm>
              <a:off x="6380445" y="2885127"/>
              <a:ext cx="4241122" cy="646331"/>
            </a:xfrm>
            <a:prstGeom prst="rect">
              <a:avLst/>
            </a:prstGeom>
            <a:noFill/>
          </p:spPr>
          <p:txBody>
            <a:bodyPr wrap="square">
              <a:spAutoFit/>
            </a:bodyPr>
            <a:lstStyle/>
            <a:p>
              <a:pPr marL="285750" indent="-285750">
                <a:buFont typeface="Wingdings" panose="05000000000000000000" pitchFamily="2" charset="2"/>
                <a:buChar char="p"/>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三分裂变中产生的氚也是核反应堆中放射性氚气体的最主要来源</a:t>
              </a:r>
              <a:endParaRPr lang="zh-CN" altLang="en-US" dirty="0"/>
            </a:p>
          </p:txBody>
        </p:sp>
      </p:grpSp>
      <p:cxnSp>
        <p:nvCxnSpPr>
          <p:cNvPr id="8" name="直接连接符 7">
            <a:extLst>
              <a:ext uri="{FF2B5EF4-FFF2-40B4-BE49-F238E27FC236}">
                <a16:creationId xmlns:a16="http://schemas.microsoft.com/office/drawing/2014/main" id="{95FC9E98-0695-51CC-D436-5617C7F745B2}"/>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pic>
        <p:nvPicPr>
          <p:cNvPr id="14" name="图片 13">
            <a:extLst>
              <a:ext uri="{FF2B5EF4-FFF2-40B4-BE49-F238E27FC236}">
                <a16:creationId xmlns:a16="http://schemas.microsoft.com/office/drawing/2014/main" id="{4472D4FA-2EE6-E214-FF79-AE8527FCE7E6}"/>
              </a:ext>
            </a:extLst>
          </p:cNvPr>
          <p:cNvPicPr>
            <a:picLocks noChangeAspect="1"/>
          </p:cNvPicPr>
          <p:nvPr/>
        </p:nvPicPr>
        <p:blipFill>
          <a:blip r:embed="rId8"/>
          <a:srcRect l="24923" t="16534" r="29246" b="34691"/>
          <a:stretch>
            <a:fillRect/>
          </a:stretch>
        </p:blipFill>
        <p:spPr>
          <a:xfrm>
            <a:off x="1647269" y="3244899"/>
            <a:ext cx="4058365" cy="2587864"/>
          </a:xfrm>
          <a:prstGeom prst="rect">
            <a:avLst/>
          </a:prstGeom>
        </p:spPr>
      </p:pic>
      <p:pic>
        <p:nvPicPr>
          <p:cNvPr id="16" name="图片 15">
            <a:extLst>
              <a:ext uri="{FF2B5EF4-FFF2-40B4-BE49-F238E27FC236}">
                <a16:creationId xmlns:a16="http://schemas.microsoft.com/office/drawing/2014/main" id="{24832662-A9C4-27D7-17F3-AE45EEF6AF3A}"/>
              </a:ext>
            </a:extLst>
          </p:cNvPr>
          <p:cNvPicPr>
            <a:picLocks noChangeAspect="1"/>
          </p:cNvPicPr>
          <p:nvPr/>
        </p:nvPicPr>
        <p:blipFill>
          <a:blip r:embed="rId9"/>
          <a:srcRect l="21890" t="24444" r="50423" b="21975"/>
          <a:stretch>
            <a:fillRect/>
          </a:stretch>
        </p:blipFill>
        <p:spPr>
          <a:xfrm>
            <a:off x="6854003" y="3244899"/>
            <a:ext cx="3437252" cy="2587864"/>
          </a:xfrm>
          <a:prstGeom prst="rect">
            <a:avLst/>
          </a:prstGeom>
        </p:spPr>
      </p:pic>
      <p:sp>
        <p:nvSpPr>
          <p:cNvPr id="3" name="文本框 2">
            <a:extLst>
              <a:ext uri="{FF2B5EF4-FFF2-40B4-BE49-F238E27FC236}">
                <a16:creationId xmlns:a16="http://schemas.microsoft.com/office/drawing/2014/main" id="{ECEFA1C6-9338-FEB8-D24B-443433D720D6}"/>
              </a:ext>
            </a:extLst>
          </p:cNvPr>
          <p:cNvSpPr txBox="1"/>
          <p:nvPr/>
        </p:nvSpPr>
        <p:spPr>
          <a:xfrm>
            <a:off x="2692750" y="5832763"/>
            <a:ext cx="1840871" cy="430887"/>
          </a:xfrm>
          <a:prstGeom prst="rect">
            <a:avLst/>
          </a:prstGeom>
          <a:noFill/>
        </p:spPr>
        <p:txBody>
          <a:bodyPr wrap="square" rtlCol="0">
            <a:spAutoFit/>
          </a:bodyPr>
          <a:lstStyle/>
          <a:p>
            <a:pPr algn="ctr"/>
            <a:r>
              <a:rPr lang="zh-CN" altLang="en-US" sz="2200" b="1" dirty="0">
                <a:latin typeface="微软雅黑" panose="020B0503020204020204" pitchFamily="34" charset="-122"/>
                <a:ea typeface="微软雅黑" panose="020B0503020204020204" pitchFamily="34" charset="-122"/>
              </a:rPr>
              <a:t>核武器</a:t>
            </a:r>
          </a:p>
        </p:txBody>
      </p:sp>
      <p:sp>
        <p:nvSpPr>
          <p:cNvPr id="4" name="文本框 3">
            <a:extLst>
              <a:ext uri="{FF2B5EF4-FFF2-40B4-BE49-F238E27FC236}">
                <a16:creationId xmlns:a16="http://schemas.microsoft.com/office/drawing/2014/main" id="{FD52DBDF-5876-8E37-F93D-1D2CD37D9FD1}"/>
              </a:ext>
            </a:extLst>
          </p:cNvPr>
          <p:cNvSpPr txBox="1"/>
          <p:nvPr/>
        </p:nvSpPr>
        <p:spPr>
          <a:xfrm>
            <a:off x="7759035" y="5832763"/>
            <a:ext cx="1840871" cy="430887"/>
          </a:xfrm>
          <a:prstGeom prst="rect">
            <a:avLst/>
          </a:prstGeom>
          <a:noFill/>
        </p:spPr>
        <p:txBody>
          <a:bodyPr wrap="square" rtlCol="0">
            <a:spAutoFit/>
          </a:bodyPr>
          <a:lstStyle/>
          <a:p>
            <a:pPr algn="ctr"/>
            <a:r>
              <a:rPr lang="zh-CN" altLang="en-US" sz="2200" b="1" dirty="0">
                <a:latin typeface="微软雅黑" panose="020B0503020204020204" pitchFamily="34" charset="-122"/>
                <a:ea typeface="微软雅黑" panose="020B0503020204020204" pitchFamily="34" charset="-122"/>
              </a:rPr>
              <a:t>核电站</a:t>
            </a:r>
          </a:p>
        </p:txBody>
      </p:sp>
      <p:sp>
        <p:nvSpPr>
          <p:cNvPr id="9" name="标题 4">
            <a:extLst>
              <a:ext uri="{FF2B5EF4-FFF2-40B4-BE49-F238E27FC236}">
                <a16:creationId xmlns:a16="http://schemas.microsoft.com/office/drawing/2014/main" id="{54BA6BE3-CC6B-525B-6915-B2DD962AC50E}"/>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spTree>
    <p:extLst>
      <p:ext uri="{BB962C8B-B14F-4D97-AF65-F5344CB8AC3E}">
        <p14:creationId xmlns:p14="http://schemas.microsoft.com/office/powerpoint/2010/main" val="1618498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F9937-ED43-8B9C-F56F-EC8AD8D2DDC9}"/>
            </a:ext>
          </a:extLst>
        </p:cNvPr>
        <p:cNvGrpSpPr/>
        <p:nvPr/>
      </p:nvGrpSpPr>
      <p:grpSpPr>
        <a:xfrm>
          <a:off x="0" y="0"/>
          <a:ext cx="0" cy="0"/>
          <a:chOff x="0" y="0"/>
          <a:chExt cx="0" cy="0"/>
        </a:xfrm>
      </p:grpSpPr>
      <p:graphicFrame>
        <p:nvGraphicFramePr>
          <p:cNvPr id="18" name="图示 17">
            <a:extLst>
              <a:ext uri="{FF2B5EF4-FFF2-40B4-BE49-F238E27FC236}">
                <a16:creationId xmlns:a16="http://schemas.microsoft.com/office/drawing/2014/main" id="{AD7A9789-31AC-6C2F-F249-12BB2837176E}"/>
              </a:ext>
            </a:extLst>
          </p:cNvPr>
          <p:cNvGraphicFramePr/>
          <p:nvPr/>
        </p:nvGraphicFramePr>
        <p:xfrm>
          <a:off x="806382" y="953236"/>
          <a:ext cx="10579234" cy="560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灯片编号占位符 1">
            <a:extLst>
              <a:ext uri="{FF2B5EF4-FFF2-40B4-BE49-F238E27FC236}">
                <a16:creationId xmlns:a16="http://schemas.microsoft.com/office/drawing/2014/main" id="{E61F66CC-3B89-8B5E-AE49-CAE4BD15562F}"/>
              </a:ext>
            </a:extLst>
          </p:cNvPr>
          <p:cNvSpPr>
            <a:spLocks noGrp="1"/>
          </p:cNvSpPr>
          <p:nvPr>
            <p:ph type="sldNum" sz="quarter" idx="12"/>
          </p:nvPr>
        </p:nvSpPr>
        <p:spPr>
          <a:xfrm>
            <a:off x="10109544" y="6463947"/>
            <a:ext cx="2057400" cy="365125"/>
          </a:xfrm>
        </p:spPr>
        <p:txBody>
          <a:bodyPr/>
          <a:lstStyle/>
          <a:p>
            <a:fld id="{8DAF6019-372C-4F62-AF61-95628F3E2BE5}" type="slidenum">
              <a:rPr lang="zh-CN" altLang="en-US" smtClean="0"/>
              <a:t>9</a:t>
            </a:fld>
            <a:endParaRPr lang="zh-CN" altLang="en-US"/>
          </a:p>
        </p:txBody>
      </p:sp>
      <p:grpSp>
        <p:nvGrpSpPr>
          <p:cNvPr id="8" name="组合 7">
            <a:extLst>
              <a:ext uri="{FF2B5EF4-FFF2-40B4-BE49-F238E27FC236}">
                <a16:creationId xmlns:a16="http://schemas.microsoft.com/office/drawing/2014/main" id="{BA9FEE89-1238-A076-F815-8EFFADE54DC0}"/>
              </a:ext>
            </a:extLst>
          </p:cNvPr>
          <p:cNvGrpSpPr/>
          <p:nvPr/>
        </p:nvGrpSpPr>
        <p:grpSpPr>
          <a:xfrm>
            <a:off x="211667" y="1819635"/>
            <a:ext cx="10950682" cy="4603667"/>
            <a:chOff x="1118551" y="2089143"/>
            <a:chExt cx="10145398" cy="4603667"/>
          </a:xfrm>
        </p:grpSpPr>
        <p:sp>
          <p:nvSpPr>
            <p:cNvPr id="22" name="矩形: 圆角 21">
              <a:extLst>
                <a:ext uri="{FF2B5EF4-FFF2-40B4-BE49-F238E27FC236}">
                  <a16:creationId xmlns:a16="http://schemas.microsoft.com/office/drawing/2014/main" id="{13980E0A-0466-29F9-E80C-5201933B5503}"/>
                </a:ext>
              </a:extLst>
            </p:cNvPr>
            <p:cNvSpPr/>
            <p:nvPr/>
          </p:nvSpPr>
          <p:spPr>
            <a:xfrm>
              <a:off x="1118551" y="2114543"/>
              <a:ext cx="10145398" cy="4578267"/>
            </a:xfrm>
            <a:prstGeom prst="roundRect">
              <a:avLst>
                <a:gd name="adj" fmla="val 4899"/>
              </a:avLst>
            </a:prstGeom>
            <a:solidFill>
              <a:schemeClr val="bg1"/>
            </a:solidFill>
            <a:ln>
              <a:noFill/>
            </a:ln>
            <a:effectLst>
              <a:outerShdw blurRad="444500" dist="622300" dir="8100000" algn="tr" rotWithShape="0">
                <a:schemeClr val="accent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dirty="0">
                <a:solidFill>
                  <a:prstClr val="white"/>
                </a:solidFill>
                <a:latin typeface="+mj-lt"/>
                <a:ea typeface="+mj-ea"/>
              </a:endParaRPr>
            </a:p>
          </p:txBody>
        </p:sp>
        <p:sp>
          <p:nvSpPr>
            <p:cNvPr id="7" name="文本框 6">
              <a:extLst>
                <a:ext uri="{FF2B5EF4-FFF2-40B4-BE49-F238E27FC236}">
                  <a16:creationId xmlns:a16="http://schemas.microsoft.com/office/drawing/2014/main" id="{2B7C769D-08DF-0F02-FE70-96B48F6CD147}"/>
                </a:ext>
              </a:extLst>
            </p:cNvPr>
            <p:cNvSpPr txBox="1"/>
            <p:nvPr/>
          </p:nvSpPr>
          <p:spPr>
            <a:xfrm>
              <a:off x="1118551" y="2089143"/>
              <a:ext cx="4671848" cy="461665"/>
            </a:xfrm>
            <a:prstGeom prst="rect">
              <a:avLst/>
            </a:prstGeom>
            <a:noFill/>
          </p:spPr>
          <p:txBody>
            <a:bodyPr wrap="square">
              <a:spAutoFit/>
            </a:bodyPr>
            <a:lstStyle/>
            <a:p>
              <a:pPr marL="342900" indent="-342900">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rPr>
                <a:t>三分裂变测量方法与难点：</a:t>
              </a:r>
            </a:p>
          </p:txBody>
        </p:sp>
      </p:grpSp>
      <p:grpSp>
        <p:nvGrpSpPr>
          <p:cNvPr id="10" name="组合 9">
            <a:extLst>
              <a:ext uri="{FF2B5EF4-FFF2-40B4-BE49-F238E27FC236}">
                <a16:creationId xmlns:a16="http://schemas.microsoft.com/office/drawing/2014/main" id="{00D1A80A-0574-62A6-6AF4-6889699CBCA1}"/>
              </a:ext>
            </a:extLst>
          </p:cNvPr>
          <p:cNvGrpSpPr/>
          <p:nvPr/>
        </p:nvGrpSpPr>
        <p:grpSpPr>
          <a:xfrm>
            <a:off x="7198366" y="4246173"/>
            <a:ext cx="6959155" cy="2164715"/>
            <a:chOff x="6148654" y="2556379"/>
            <a:chExt cx="6551345" cy="2164715"/>
          </a:xfrm>
        </p:grpSpPr>
        <p:sp>
          <p:nvSpPr>
            <p:cNvPr id="9" name="文本框 8">
              <a:extLst>
                <a:ext uri="{FF2B5EF4-FFF2-40B4-BE49-F238E27FC236}">
                  <a16:creationId xmlns:a16="http://schemas.microsoft.com/office/drawing/2014/main" id="{FAD72F82-154B-DAED-AC98-81BE61206EBE}"/>
                </a:ext>
              </a:extLst>
            </p:cNvPr>
            <p:cNvSpPr txBox="1"/>
            <p:nvPr/>
          </p:nvSpPr>
          <p:spPr>
            <a:xfrm>
              <a:off x="7523139" y="2556379"/>
              <a:ext cx="5176860" cy="348813"/>
            </a:xfrm>
            <a:prstGeom prst="rect">
              <a:avLst/>
            </a:prstGeom>
            <a:noFill/>
          </p:spPr>
          <p:txBody>
            <a:bodyPr wrap="square">
              <a:spAutoFit/>
            </a:bodyPr>
            <a:lstStyle/>
            <a:p>
              <a:pPr marL="285750" indent="-285750">
                <a:lnSpc>
                  <a:spcPts val="2000"/>
                </a:lnSpc>
                <a:buFont typeface="Arial" panose="020B0604020202020204" pitchFamily="34" charset="0"/>
                <a:buChar char="•"/>
              </a:pPr>
              <a:r>
                <a:rPr lang="zh-CN" altLang="en-US" sz="2000" b="1" dirty="0">
                  <a:latin typeface="微软雅黑" panose="020B0503020204020204" pitchFamily="34" charset="-122"/>
                  <a:ea typeface="微软雅黑" panose="020B0503020204020204" pitchFamily="34" charset="-122"/>
                </a:rPr>
                <a:t>三分裂变</a:t>
              </a: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测量难点</a:t>
              </a:r>
              <a:endParaRPr lang="en-US" altLang="zh-CN" sz="2000" b="1"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文本框 15">
              <a:extLst>
                <a:ext uri="{FF2B5EF4-FFF2-40B4-BE49-F238E27FC236}">
                  <a16:creationId xmlns:a16="http://schemas.microsoft.com/office/drawing/2014/main" id="{97EE0886-682E-4F3A-D5CE-421FA98E376E}"/>
                </a:ext>
              </a:extLst>
            </p:cNvPr>
            <p:cNvSpPr txBox="1"/>
            <p:nvPr/>
          </p:nvSpPr>
          <p:spPr>
            <a:xfrm>
              <a:off x="7708437" y="2899657"/>
              <a:ext cx="3117635" cy="1289905"/>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产额</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较</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低</a:t>
              </a:r>
              <a:endParaRPr lang="en-US" altLang="zh-CN" kern="100" dirty="0">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中子源强度有限</a:t>
              </a:r>
              <a:endPar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zh-CN" altLang="en-US"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快中子能区受本底干扰严重</a:t>
              </a:r>
              <a:endPar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9" name="文本框 18">
              <a:extLst>
                <a:ext uri="{FF2B5EF4-FFF2-40B4-BE49-F238E27FC236}">
                  <a16:creationId xmlns:a16="http://schemas.microsoft.com/office/drawing/2014/main" id="{F96D6BFB-C10F-0DE3-5E04-DF9BB29F5471}"/>
                </a:ext>
              </a:extLst>
            </p:cNvPr>
            <p:cNvSpPr txBox="1"/>
            <p:nvPr/>
          </p:nvSpPr>
          <p:spPr>
            <a:xfrm>
              <a:off x="6148654" y="4320984"/>
              <a:ext cx="4628033" cy="400110"/>
            </a:xfrm>
            <a:prstGeom prst="rect">
              <a:avLst/>
            </a:prstGeom>
            <a:noFill/>
          </p:spPr>
          <p:txBody>
            <a:bodyPr wrap="square">
              <a:spAutoFit/>
            </a:bodyPr>
            <a:lstStyle/>
            <a:p>
              <a:pPr algn="just"/>
              <a:r>
                <a:rPr lang="zh-CN" altLang="en-US" sz="2000" b="1" kern="100" dirty="0">
                  <a:latin typeface="微软雅黑" panose="020B0503020204020204" pitchFamily="34" charset="-122"/>
                  <a:ea typeface="微软雅黑" panose="020B0503020204020204" pitchFamily="34" charset="-122"/>
                  <a:cs typeface="Arial" panose="020B0604020202020204" pitchFamily="34" charset="0"/>
                </a:rPr>
                <a:t>三</a:t>
              </a:r>
              <a:r>
                <a:rPr lang="zh-CN" altLang="en-US" sz="2000" b="1" kern="100" dirty="0">
                  <a:latin typeface="Times New Roman" panose="02020603050405020304" pitchFamily="18" charset="0"/>
                  <a:ea typeface="微软雅黑" panose="020B0503020204020204" pitchFamily="34" charset="-122"/>
                  <a:cs typeface="Times New Roman" panose="02020603050405020304" pitchFamily="18" charset="0"/>
                </a:rPr>
                <a:t>分裂变中轻带电粒子</a:t>
              </a:r>
              <a:r>
                <a:rPr lang="zh-CN" altLang="en-US" sz="2000" b="1" kern="100" dirty="0">
                  <a:latin typeface="微软雅黑" panose="020B0503020204020204" pitchFamily="34" charset="-122"/>
                  <a:ea typeface="微软雅黑" panose="020B0503020204020204" pitchFamily="34" charset="-122"/>
                  <a:cs typeface="Arial" panose="020B0604020202020204" pitchFamily="34" charset="0"/>
                </a:rPr>
                <a:t>产额数据</a:t>
              </a:r>
              <a:r>
                <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rPr>
                <a:t>缺乏</a:t>
              </a:r>
              <a:endParaRPr lang="en-US" altLang="zh-CN" sz="20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cxnSp>
        <p:nvCxnSpPr>
          <p:cNvPr id="6" name="直接连接符 5">
            <a:extLst>
              <a:ext uri="{FF2B5EF4-FFF2-40B4-BE49-F238E27FC236}">
                <a16:creationId xmlns:a16="http://schemas.microsoft.com/office/drawing/2014/main" id="{DD3B7240-83A4-6EEA-2EB0-1934A820C8F9}"/>
              </a:ext>
            </a:extLst>
          </p:cNvPr>
          <p:cNvCxnSpPr>
            <a:cxnSpLocks/>
          </p:cNvCxnSpPr>
          <p:nvPr/>
        </p:nvCxnSpPr>
        <p:spPr>
          <a:xfrm>
            <a:off x="0" y="914430"/>
            <a:ext cx="10579233" cy="1"/>
          </a:xfrm>
          <a:prstGeom prst="line">
            <a:avLst/>
          </a:prstGeom>
          <a:ln w="19050" cap="sq" cmpd="thickThin">
            <a:gradFill flip="none" rotWithShape="1">
              <a:gsLst>
                <a:gs pos="0">
                  <a:srgbClr val="C00000"/>
                </a:gs>
                <a:gs pos="74000">
                  <a:schemeClr val="bg1">
                    <a:lumMod val="95000"/>
                  </a:schemeClr>
                </a:gs>
                <a:gs pos="83000">
                  <a:schemeClr val="bg1"/>
                </a:gs>
                <a:gs pos="100000">
                  <a:schemeClr val="bg1"/>
                </a:gs>
              </a:gsLst>
              <a:path path="circle">
                <a:fillToRect t="100000" r="100000"/>
              </a:path>
              <a:tileRect l="-100000" b="-100000"/>
            </a:gradFill>
          </a:ln>
        </p:spPr>
        <p:style>
          <a:lnRef idx="1">
            <a:schemeClr val="accent1"/>
          </a:lnRef>
          <a:fillRef idx="0">
            <a:schemeClr val="accent1"/>
          </a:fillRef>
          <a:effectRef idx="0">
            <a:schemeClr val="accent1"/>
          </a:effectRef>
          <a:fontRef idx="minor">
            <a:schemeClr val="tx1"/>
          </a:fontRef>
        </p:style>
      </p:cxnSp>
      <p:pic>
        <p:nvPicPr>
          <p:cNvPr id="3075" name="Picture 3">
            <a:extLst>
              <a:ext uri="{FF2B5EF4-FFF2-40B4-BE49-F238E27FC236}">
                <a16:creationId xmlns:a16="http://schemas.microsoft.com/office/drawing/2014/main" id="{E98702A4-0783-27C5-29AD-FF321EDEF5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9026" y="2248603"/>
            <a:ext cx="3447825" cy="99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a:extLst>
              <a:ext uri="{FF2B5EF4-FFF2-40B4-BE49-F238E27FC236}">
                <a16:creationId xmlns:a16="http://schemas.microsoft.com/office/drawing/2014/main" id="{DD2D8A4A-DC12-C096-6775-B654142BA5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7262" y="3549439"/>
            <a:ext cx="2970317" cy="1201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a:extLst>
              <a:ext uri="{FF2B5EF4-FFF2-40B4-BE49-F238E27FC236}">
                <a16:creationId xmlns:a16="http://schemas.microsoft.com/office/drawing/2014/main" id="{DF5C75FD-14F2-F27C-F4C1-656F62600FA2}"/>
              </a:ext>
            </a:extLst>
          </p:cNvPr>
          <p:cNvPicPr>
            <a:picLocks noChangeAspect="1"/>
          </p:cNvPicPr>
          <p:nvPr/>
        </p:nvPicPr>
        <p:blipFill>
          <a:blip r:embed="rId10"/>
          <a:stretch>
            <a:fillRect/>
          </a:stretch>
        </p:blipFill>
        <p:spPr>
          <a:xfrm>
            <a:off x="6347070" y="1880703"/>
            <a:ext cx="2777001" cy="1899714"/>
          </a:xfrm>
          <a:prstGeom prst="rect">
            <a:avLst/>
          </a:prstGeom>
        </p:spPr>
      </p:pic>
      <p:pic>
        <p:nvPicPr>
          <p:cNvPr id="3078" name="Picture 6">
            <a:extLst>
              <a:ext uri="{FF2B5EF4-FFF2-40B4-BE49-F238E27FC236}">
                <a16:creationId xmlns:a16="http://schemas.microsoft.com/office/drawing/2014/main" id="{89F86401-92A8-E25E-3A9D-9977C6AED57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4385" y="5063674"/>
            <a:ext cx="2937109" cy="9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a:extLst>
              <a:ext uri="{FF2B5EF4-FFF2-40B4-BE49-F238E27FC236}">
                <a16:creationId xmlns:a16="http://schemas.microsoft.com/office/drawing/2014/main" id="{A477DC31-802A-DC6E-6636-05865321FEB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88693" y="4072832"/>
            <a:ext cx="2312635" cy="1745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4">
            <a:extLst>
              <a:ext uri="{FF2B5EF4-FFF2-40B4-BE49-F238E27FC236}">
                <a16:creationId xmlns:a16="http://schemas.microsoft.com/office/drawing/2014/main" id="{118EF9A6-9F4A-17CF-70A3-3DDE77AB5132}"/>
              </a:ext>
            </a:extLst>
          </p:cNvPr>
          <p:cNvPicPr>
            <a:picLocks noChangeAspect="1"/>
          </p:cNvPicPr>
          <p:nvPr/>
        </p:nvPicPr>
        <p:blipFill>
          <a:blip r:embed="rId13"/>
          <a:srcRect l="70392" t="45309" r="14977" b="9380"/>
          <a:stretch>
            <a:fillRect/>
          </a:stretch>
        </p:blipFill>
        <p:spPr>
          <a:xfrm>
            <a:off x="4620184" y="1871454"/>
            <a:ext cx="1008022" cy="1866167"/>
          </a:xfrm>
          <a:prstGeom prst="rect">
            <a:avLst/>
          </a:prstGeom>
        </p:spPr>
      </p:pic>
      <p:pic>
        <p:nvPicPr>
          <p:cNvPr id="20" name="图片 19">
            <a:extLst>
              <a:ext uri="{FF2B5EF4-FFF2-40B4-BE49-F238E27FC236}">
                <a16:creationId xmlns:a16="http://schemas.microsoft.com/office/drawing/2014/main" id="{F0BA67AE-6F42-B576-8FCF-1FE36844EC5C}"/>
              </a:ext>
            </a:extLst>
          </p:cNvPr>
          <p:cNvPicPr>
            <a:picLocks noChangeAspect="1"/>
          </p:cNvPicPr>
          <p:nvPr/>
        </p:nvPicPr>
        <p:blipFill>
          <a:blip r:embed="rId14"/>
          <a:srcRect l="7008" t="22637" r="45867" b="13899"/>
          <a:stretch>
            <a:fillRect/>
          </a:stretch>
        </p:blipFill>
        <p:spPr>
          <a:xfrm>
            <a:off x="3688240" y="4134168"/>
            <a:ext cx="2312635" cy="1866167"/>
          </a:xfrm>
          <a:prstGeom prst="rect">
            <a:avLst/>
          </a:prstGeom>
        </p:spPr>
      </p:pic>
      <p:sp>
        <p:nvSpPr>
          <p:cNvPr id="24" name="文本框 23">
            <a:extLst>
              <a:ext uri="{FF2B5EF4-FFF2-40B4-BE49-F238E27FC236}">
                <a16:creationId xmlns:a16="http://schemas.microsoft.com/office/drawing/2014/main" id="{7B19851A-FF20-B92F-252B-B0E9A4EDDC9E}"/>
              </a:ext>
            </a:extLst>
          </p:cNvPr>
          <p:cNvSpPr txBox="1"/>
          <p:nvPr/>
        </p:nvSpPr>
        <p:spPr>
          <a:xfrm>
            <a:off x="1629395" y="3202547"/>
            <a:ext cx="1128015" cy="377411"/>
          </a:xfrm>
          <a:prstGeom prst="rect">
            <a:avLst/>
          </a:prstGeom>
          <a:noFill/>
        </p:spPr>
        <p:txBody>
          <a:bodyPr wrap="square">
            <a:spAutoFit/>
          </a:bodyPr>
          <a:lstStyle/>
          <a:p>
            <a:pPr algn="just">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核乳胶法</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5" name="文本框 24">
            <a:extLst>
              <a:ext uri="{FF2B5EF4-FFF2-40B4-BE49-F238E27FC236}">
                <a16:creationId xmlns:a16="http://schemas.microsoft.com/office/drawing/2014/main" id="{0492BE12-A66D-EF1F-0AF0-7BF834C958BA}"/>
              </a:ext>
            </a:extLst>
          </p:cNvPr>
          <p:cNvSpPr txBox="1"/>
          <p:nvPr/>
        </p:nvSpPr>
        <p:spPr>
          <a:xfrm>
            <a:off x="1279850" y="4629441"/>
            <a:ext cx="1814467" cy="377411"/>
          </a:xfrm>
          <a:prstGeom prst="rect">
            <a:avLst/>
          </a:prstGeom>
          <a:noFill/>
        </p:spPr>
        <p:txBody>
          <a:bodyPr wrap="square">
            <a:spAutoFit/>
          </a:bodyPr>
          <a:lstStyle/>
          <a:p>
            <a:pPr algn="just">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磁飞行时间谱仪法</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6" name="文本框 25">
            <a:extLst>
              <a:ext uri="{FF2B5EF4-FFF2-40B4-BE49-F238E27FC236}">
                <a16:creationId xmlns:a16="http://schemas.microsoft.com/office/drawing/2014/main" id="{BA22C17A-F2FD-B87F-48F7-16CCE3EBDC39}"/>
              </a:ext>
            </a:extLst>
          </p:cNvPr>
          <p:cNvSpPr txBox="1"/>
          <p:nvPr/>
        </p:nvSpPr>
        <p:spPr>
          <a:xfrm>
            <a:off x="4493448" y="6033477"/>
            <a:ext cx="1000373" cy="377411"/>
          </a:xfrm>
          <a:prstGeom prst="rect">
            <a:avLst/>
          </a:prstGeom>
          <a:noFill/>
        </p:spPr>
        <p:txBody>
          <a:bodyPr wrap="square">
            <a:spAutoFit/>
          </a:bodyPr>
          <a:lstStyle/>
          <a:p>
            <a:pPr algn="just">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5.</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放化法</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7" name="文本框 26">
            <a:extLst>
              <a:ext uri="{FF2B5EF4-FFF2-40B4-BE49-F238E27FC236}">
                <a16:creationId xmlns:a16="http://schemas.microsoft.com/office/drawing/2014/main" id="{67CE3238-DCCA-3493-C10C-43A606553BDE}"/>
              </a:ext>
            </a:extLst>
          </p:cNvPr>
          <p:cNvSpPr txBox="1"/>
          <p:nvPr/>
        </p:nvSpPr>
        <p:spPr>
          <a:xfrm>
            <a:off x="4611041" y="3639638"/>
            <a:ext cx="1128015" cy="377411"/>
          </a:xfrm>
          <a:prstGeom prst="rect">
            <a:avLst/>
          </a:prstGeom>
          <a:noFill/>
        </p:spPr>
        <p:txBody>
          <a:bodyPr wrap="square">
            <a:spAutoFit/>
          </a:bodyPr>
          <a:lstStyle/>
          <a:p>
            <a:pPr algn="just">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4.</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电离室法</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9" name="文本框 28">
            <a:extLst>
              <a:ext uri="{FF2B5EF4-FFF2-40B4-BE49-F238E27FC236}">
                <a16:creationId xmlns:a16="http://schemas.microsoft.com/office/drawing/2014/main" id="{BD2A0A09-274C-348A-7BE9-D52716913271}"/>
              </a:ext>
            </a:extLst>
          </p:cNvPr>
          <p:cNvSpPr txBox="1"/>
          <p:nvPr/>
        </p:nvSpPr>
        <p:spPr>
          <a:xfrm>
            <a:off x="1365005" y="6018247"/>
            <a:ext cx="1656794" cy="377411"/>
          </a:xfrm>
          <a:prstGeom prst="rect">
            <a:avLst/>
          </a:prstGeom>
          <a:noFill/>
        </p:spPr>
        <p:txBody>
          <a:bodyPr wrap="square">
            <a:spAutoFit/>
          </a:bodyPr>
          <a:lstStyle/>
          <a:p>
            <a:pPr algn="just">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闪烁体探测器法</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0" name="文本框 29">
            <a:extLst>
              <a:ext uri="{FF2B5EF4-FFF2-40B4-BE49-F238E27FC236}">
                <a16:creationId xmlns:a16="http://schemas.microsoft.com/office/drawing/2014/main" id="{111B6DEB-67D6-3D0E-2E7B-422ED75B9BD0}"/>
              </a:ext>
            </a:extLst>
          </p:cNvPr>
          <p:cNvSpPr txBox="1"/>
          <p:nvPr/>
        </p:nvSpPr>
        <p:spPr>
          <a:xfrm>
            <a:off x="6973891" y="3695421"/>
            <a:ext cx="1627437" cy="377411"/>
          </a:xfrm>
          <a:prstGeom prst="rect">
            <a:avLst/>
          </a:prstGeom>
          <a:noFill/>
        </p:spPr>
        <p:txBody>
          <a:bodyPr wrap="square">
            <a:spAutoFit/>
          </a:bodyPr>
          <a:lstStyle/>
          <a:p>
            <a:pPr algn="just">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探测器望远镜法</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1" name="文本框 30">
            <a:extLst>
              <a:ext uri="{FF2B5EF4-FFF2-40B4-BE49-F238E27FC236}">
                <a16:creationId xmlns:a16="http://schemas.microsoft.com/office/drawing/2014/main" id="{05434CE2-963F-9001-75B5-A8933806B05C}"/>
              </a:ext>
            </a:extLst>
          </p:cNvPr>
          <p:cNvSpPr txBox="1"/>
          <p:nvPr/>
        </p:nvSpPr>
        <p:spPr>
          <a:xfrm>
            <a:off x="9265916" y="3556601"/>
            <a:ext cx="2490356" cy="700576"/>
          </a:xfrm>
          <a:prstGeom prst="rect">
            <a:avLst/>
          </a:prstGeom>
          <a:noFill/>
        </p:spPr>
        <p:txBody>
          <a:bodyPr wrap="square">
            <a:spAutoFit/>
          </a:bodyPr>
          <a:lstStyle/>
          <a:p>
            <a:pPr algn="ctr">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8.</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屏栅电离室</a:t>
            </a: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挡膜</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高气压</a:t>
            </a: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高保真模拟</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标题 4">
            <a:extLst>
              <a:ext uri="{FF2B5EF4-FFF2-40B4-BE49-F238E27FC236}">
                <a16:creationId xmlns:a16="http://schemas.microsoft.com/office/drawing/2014/main" id="{D6A5955A-FE93-32A8-CF49-0CBC968C0528}"/>
              </a:ext>
            </a:extLst>
          </p:cNvPr>
          <p:cNvSpPr txBox="1">
            <a:spLocks/>
          </p:cNvSpPr>
          <p:nvPr/>
        </p:nvSpPr>
        <p:spPr>
          <a:xfrm>
            <a:off x="0" y="-162184"/>
            <a:ext cx="7893686" cy="1296096"/>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just"/>
            <a:r>
              <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1. </a:t>
            </a:r>
            <a:r>
              <a:rPr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研究背景、意义与现状</a:t>
            </a:r>
          </a:p>
        </p:txBody>
      </p:sp>
      <p:pic>
        <p:nvPicPr>
          <p:cNvPr id="13" name="图片 12">
            <a:extLst>
              <a:ext uri="{FF2B5EF4-FFF2-40B4-BE49-F238E27FC236}">
                <a16:creationId xmlns:a16="http://schemas.microsoft.com/office/drawing/2014/main" id="{919383CC-92D3-A8CE-D2DC-03FCAA3E2307}"/>
              </a:ext>
            </a:extLst>
          </p:cNvPr>
          <p:cNvPicPr>
            <a:picLocks noChangeAspect="1"/>
          </p:cNvPicPr>
          <p:nvPr/>
        </p:nvPicPr>
        <p:blipFill>
          <a:blip r:embed="rId15"/>
          <a:srcRect l="51625" t="40984" r="26972" b="23837"/>
          <a:stretch>
            <a:fillRect/>
          </a:stretch>
        </p:blipFill>
        <p:spPr>
          <a:xfrm>
            <a:off x="9510742" y="1599835"/>
            <a:ext cx="2056691" cy="2020643"/>
          </a:xfrm>
          <a:prstGeom prst="rect">
            <a:avLst/>
          </a:prstGeom>
        </p:spPr>
      </p:pic>
      <p:sp>
        <p:nvSpPr>
          <p:cNvPr id="17" name="文本框 16">
            <a:extLst>
              <a:ext uri="{FF2B5EF4-FFF2-40B4-BE49-F238E27FC236}">
                <a16:creationId xmlns:a16="http://schemas.microsoft.com/office/drawing/2014/main" id="{1B669E02-1BAC-580F-983B-35CBC4E72E59}"/>
              </a:ext>
            </a:extLst>
          </p:cNvPr>
          <p:cNvSpPr txBox="1"/>
          <p:nvPr/>
        </p:nvSpPr>
        <p:spPr>
          <a:xfrm>
            <a:off x="6698324" y="5698844"/>
            <a:ext cx="1495829" cy="377411"/>
          </a:xfrm>
          <a:prstGeom prst="rect">
            <a:avLst/>
          </a:prstGeom>
          <a:noFill/>
        </p:spPr>
        <p:txBody>
          <a:bodyPr wrap="square">
            <a:spAutoFit/>
          </a:bodyPr>
          <a:lstStyle/>
          <a:p>
            <a:pPr algn="just">
              <a:lnSpc>
                <a:spcPct val="150000"/>
              </a:lnSpc>
            </a:pPr>
            <a:r>
              <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rPr>
              <a:t>7.</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时间投影室法</a:t>
            </a:r>
            <a:endParaRPr lang="en-US" altLang="zh-CN" sz="14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2443652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21.95,&quot;left&quot;:21.2,&quot;top&quot;:167.1,&quot;width&quot;:807.8}"/>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25895</TotalTime>
  <Words>2696</Words>
  <Application>Microsoft Office PowerPoint</Application>
  <PresentationFormat>宽屏</PresentationFormat>
  <Paragraphs>402</Paragraphs>
  <Slides>35</Slides>
  <Notes>35</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35</vt:i4>
      </vt:variant>
    </vt:vector>
  </HeadingPairs>
  <TitlesOfParts>
    <vt:vector size="45" baseType="lpstr">
      <vt:lpstr>等线</vt:lpstr>
      <vt:lpstr>黑体</vt:lpstr>
      <vt:lpstr>微软雅黑</vt:lpstr>
      <vt:lpstr>Arial</vt:lpstr>
      <vt:lpstr>Calibri</vt:lpstr>
      <vt:lpstr>Calibri Light</vt:lpstr>
      <vt:lpstr>Segoe UI Emoji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LIU JIE</dc:creator>
  <cp:lastModifiedBy>泽鹏 邬</cp:lastModifiedBy>
  <cp:revision>882</cp:revision>
  <dcterms:created xsi:type="dcterms:W3CDTF">2021-12-06T13:05:55Z</dcterms:created>
  <dcterms:modified xsi:type="dcterms:W3CDTF">2026-07-16T07:18:57Z</dcterms:modified>
</cp:coreProperties>
</file>