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F"/>
    <a:srgbClr val="B7FFC0"/>
    <a:srgbClr val="FF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903" autoAdjust="0"/>
  </p:normalViewPr>
  <p:slideViewPr>
    <p:cSldViewPr snapToGrid="0" showGuides="1">
      <p:cViewPr varScale="1">
        <p:scale>
          <a:sx n="99" d="100"/>
          <a:sy n="99" d="100"/>
        </p:scale>
        <p:origin x="9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932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018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6370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611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4024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9614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260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273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7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02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253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10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856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61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20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18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2026/4/24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959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D5C6F0-B088-45A5-A12A-EB7F38F0CF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SCD</a:t>
            </a:r>
            <a:r>
              <a:rPr lang="zh-CN" altLang="en-US" dirty="0"/>
              <a:t>重核束流实验</a:t>
            </a:r>
            <a:br>
              <a:rPr lang="en-US" altLang="zh-CN" dirty="0"/>
            </a:br>
            <a:r>
              <a:rPr lang="zh-CN" altLang="en-US" dirty="0"/>
              <a:t>的硅微条探测器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6CA3680-3E26-43EF-8FE0-5AF8504979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</a:p>
        </p:txBody>
      </p:sp>
    </p:spTree>
    <p:extLst>
      <p:ext uri="{BB962C8B-B14F-4D97-AF65-F5344CB8AC3E}">
        <p14:creationId xmlns:p14="http://schemas.microsoft.com/office/powerpoint/2010/main" val="822137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001D5F44-0CF8-449B-BAE2-8620071383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353890"/>
              </p:ext>
            </p:extLst>
          </p:nvPr>
        </p:nvGraphicFramePr>
        <p:xfrm>
          <a:off x="609598" y="1285874"/>
          <a:ext cx="10694128" cy="4113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7042">
                  <a:extLst>
                    <a:ext uri="{9D8B030D-6E8A-4147-A177-3AD203B41FA5}">
                      <a16:colId xmlns:a16="http://schemas.microsoft.com/office/drawing/2014/main" val="733084206"/>
                    </a:ext>
                  </a:extLst>
                </a:gridCol>
                <a:gridCol w="1427042">
                  <a:extLst>
                    <a:ext uri="{9D8B030D-6E8A-4147-A177-3AD203B41FA5}">
                      <a16:colId xmlns:a16="http://schemas.microsoft.com/office/drawing/2014/main" val="1340558395"/>
                    </a:ext>
                  </a:extLst>
                </a:gridCol>
                <a:gridCol w="2613348">
                  <a:extLst>
                    <a:ext uri="{9D8B030D-6E8A-4147-A177-3AD203B41FA5}">
                      <a16:colId xmlns:a16="http://schemas.microsoft.com/office/drawing/2014/main" val="963756603"/>
                    </a:ext>
                  </a:extLst>
                </a:gridCol>
                <a:gridCol w="2613348">
                  <a:extLst>
                    <a:ext uri="{9D8B030D-6E8A-4147-A177-3AD203B41FA5}">
                      <a16:colId xmlns:a16="http://schemas.microsoft.com/office/drawing/2014/main" val="3300718696"/>
                    </a:ext>
                  </a:extLst>
                </a:gridCol>
                <a:gridCol w="2613348">
                  <a:extLst>
                    <a:ext uri="{9D8B030D-6E8A-4147-A177-3AD203B41FA5}">
                      <a16:colId xmlns:a16="http://schemas.microsoft.com/office/drawing/2014/main" val="2964043030"/>
                    </a:ext>
                  </a:extLst>
                </a:gridCol>
              </a:tblGrid>
              <a:tr h="46197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数量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每个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的硅微条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每个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状态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955079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Ladder_TP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顶面、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滨松</a:t>
                      </a:r>
                      <a:r>
                        <a:rPr lang="en-US" altLang="zh-CN" dirty="0"/>
                        <a:t>×6</a:t>
                      </a:r>
                      <a:endParaRPr lang="zh-CN" altLang="en-US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IDE1140</a:t>
                      </a:r>
                      <a:r>
                        <a:rPr lang="zh-CN" altLang="en-US" dirty="0"/>
                        <a:t>级联</a:t>
                      </a:r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片</a:t>
                      </a:r>
                      <a:r>
                        <a:rPr lang="en-US" altLang="zh-CN" dirty="0"/>
                        <a:t>×1</a:t>
                      </a:r>
                      <a:r>
                        <a:rPr lang="zh-CN" altLang="en-US" dirty="0"/>
                        <a:t>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未完成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4208390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/>
                        <a:t>Ladder_TZ</a:t>
                      </a:r>
                      <a:endParaRPr lang="en-US" altLang="zh-CN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顶面、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未完成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0923328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/>
                        <a:t>Ladder_LP</a:t>
                      </a:r>
                      <a:endParaRPr lang="en-US" altLang="zh-CN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侧面、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滨松</a:t>
                      </a:r>
                      <a:r>
                        <a:rPr lang="en-US" altLang="zh-CN" dirty="0"/>
                        <a:t>×7</a:t>
                      </a:r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未完成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255839"/>
                  </a:ext>
                </a:extLst>
              </a:tr>
              <a:tr h="797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/>
                        <a:t>Ladder_LP</a:t>
                      </a:r>
                      <a:endParaRPr lang="en-US" altLang="zh-CN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侧面、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00B050"/>
                          </a:solidFill>
                        </a:rPr>
                        <a:t>已完成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922917"/>
                  </a:ext>
                </a:extLst>
              </a:tr>
              <a:tr h="46197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枣庄</a:t>
                      </a:r>
                      <a:r>
                        <a:rPr lang="en-US" altLang="zh-CN" dirty="0"/>
                        <a:t>×1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IDE1160×1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未完成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1500041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1AADDEDF-2B7B-4CA1-B008-00B4E046D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硅微条探测器</a:t>
            </a:r>
          </a:p>
        </p:txBody>
      </p:sp>
    </p:spTree>
    <p:extLst>
      <p:ext uri="{BB962C8B-B14F-4D97-AF65-F5344CB8AC3E}">
        <p14:creationId xmlns:p14="http://schemas.microsoft.com/office/powerpoint/2010/main" val="162635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799BEC56-E431-4CD7-BCDF-1A06B000E9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862692"/>
              </p:ext>
            </p:extLst>
          </p:nvPr>
        </p:nvGraphicFramePr>
        <p:xfrm>
          <a:off x="346509" y="1453865"/>
          <a:ext cx="10623648" cy="4181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0968">
                  <a:extLst>
                    <a:ext uri="{9D8B030D-6E8A-4147-A177-3AD203B41FA5}">
                      <a16:colId xmlns:a16="http://schemas.microsoft.com/office/drawing/2014/main" val="1266643200"/>
                    </a:ext>
                  </a:extLst>
                </a:gridCol>
                <a:gridCol w="1149668">
                  <a:extLst>
                    <a:ext uri="{9D8B030D-6E8A-4147-A177-3AD203B41FA5}">
                      <a16:colId xmlns:a16="http://schemas.microsoft.com/office/drawing/2014/main" val="880961841"/>
                    </a:ext>
                  </a:extLst>
                </a:gridCol>
                <a:gridCol w="5227487">
                  <a:extLst>
                    <a:ext uri="{9D8B030D-6E8A-4147-A177-3AD203B41FA5}">
                      <a16:colId xmlns:a16="http://schemas.microsoft.com/office/drawing/2014/main" val="1770286966"/>
                    </a:ext>
                  </a:extLst>
                </a:gridCol>
                <a:gridCol w="1585525">
                  <a:extLst>
                    <a:ext uri="{9D8B030D-6E8A-4147-A177-3AD203B41FA5}">
                      <a16:colId xmlns:a16="http://schemas.microsoft.com/office/drawing/2014/main" val="252192963"/>
                    </a:ext>
                  </a:extLst>
                </a:gridCol>
              </a:tblGrid>
              <a:tr h="41081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物料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所需数量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准备情况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484928"/>
                  </a:ext>
                </a:extLst>
              </a:tr>
              <a:tr h="70907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硅微条探测器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19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旧晶圆：</a:t>
                      </a:r>
                      <a:r>
                        <a:rPr lang="en-US" altLang="zh-CN" dirty="0"/>
                        <a:t>10</a:t>
                      </a:r>
                      <a:r>
                        <a:rPr lang="zh-CN" altLang="en-US" dirty="0"/>
                        <a:t>片好</a:t>
                      </a:r>
                      <a:r>
                        <a:rPr lang="en-US" altLang="zh-CN" dirty="0"/>
                        <a:t>+2</a:t>
                      </a:r>
                      <a:r>
                        <a:rPr lang="zh-CN" altLang="en-US" dirty="0"/>
                        <a:t>片差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新晶圆：</a:t>
                      </a:r>
                      <a:r>
                        <a:rPr lang="en-US" altLang="zh-CN" dirty="0"/>
                        <a:t>40</a:t>
                      </a:r>
                      <a:r>
                        <a:rPr lang="zh-CN" altLang="en-US" dirty="0"/>
                        <a:t>片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385339"/>
                  </a:ext>
                </a:extLst>
              </a:tr>
              <a:tr h="4108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IDE1140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48</a:t>
                      </a:r>
                      <a:r>
                        <a:rPr lang="zh-CN" altLang="en-US" dirty="0"/>
                        <a:t>片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徐蒴桐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073111"/>
                  </a:ext>
                </a:extLst>
              </a:tr>
              <a:tr h="70907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硅电容</a:t>
                      </a:r>
                    </a:p>
                  </a:txBody>
                  <a:tcPr anchor="ctr"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最少</a:t>
                      </a:r>
                      <a:r>
                        <a:rPr lang="en-US" altLang="zh-CN" dirty="0"/>
                        <a:t>10</a:t>
                      </a:r>
                      <a:r>
                        <a:rPr lang="zh-CN" altLang="en-US" dirty="0"/>
                        <a:t>片，正在联系厂家制作</a:t>
                      </a:r>
                    </a:p>
                  </a:txBody>
                  <a:tcPr anchor="ctr">
                    <a:solidFill>
                      <a:srgbClr val="FFA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A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74714"/>
                  </a:ext>
                </a:extLst>
              </a:tr>
              <a:tr h="41081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PCB(</a:t>
                      </a:r>
                      <a:r>
                        <a:rPr lang="zh-CN" altLang="en-US" dirty="0"/>
                        <a:t>方案阶段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套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正在联系厂家制作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张子良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161458"/>
                  </a:ext>
                </a:extLst>
              </a:tr>
              <a:tr h="41081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组装工装</a:t>
                      </a:r>
                      <a:r>
                        <a:rPr lang="en-US" altLang="zh-CN" dirty="0"/>
                        <a:t>(</a:t>
                      </a:r>
                      <a:r>
                        <a:rPr lang="zh-CN" altLang="en-US" dirty="0"/>
                        <a:t>方案阶段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套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复用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王昊洋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鲁兵</a:t>
                      </a:r>
                    </a:p>
                  </a:txBody>
                  <a:tcPr anchor="ctr">
                    <a:solidFill>
                      <a:srgbClr val="B7F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983092"/>
                  </a:ext>
                </a:extLst>
              </a:tr>
              <a:tr h="70907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储存和束流工装</a:t>
                      </a:r>
                      <a:r>
                        <a:rPr lang="en-US" altLang="zh-CN" dirty="0"/>
                        <a:t>(</a:t>
                      </a:r>
                      <a:r>
                        <a:rPr lang="zh-CN" altLang="en-US" dirty="0"/>
                        <a:t>含压条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套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修改方案阶段设计，最好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兼容键合机高度</a:t>
                      </a:r>
                      <a:r>
                        <a:rPr lang="zh-CN" altLang="en-US" dirty="0"/>
                        <a:t>。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王昊洋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31501"/>
                  </a:ext>
                </a:extLst>
              </a:tr>
              <a:tr h="410812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胶水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请昊洋检查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王昊洋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145436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E4C4730D-AE06-4199-A99C-E7D5A4B9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SCD Ladder</a:t>
            </a:r>
            <a:r>
              <a:rPr lang="zh-CN" altLang="en-US" dirty="0"/>
              <a:t>的物料准备情况</a:t>
            </a:r>
          </a:p>
        </p:txBody>
      </p:sp>
    </p:spTree>
    <p:extLst>
      <p:ext uri="{BB962C8B-B14F-4D97-AF65-F5344CB8AC3E}">
        <p14:creationId xmlns:p14="http://schemas.microsoft.com/office/powerpoint/2010/main" val="200626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799BEC56-E431-4CD7-BCDF-1A06B000E9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857958"/>
              </p:ext>
            </p:extLst>
          </p:nvPr>
        </p:nvGraphicFramePr>
        <p:xfrm>
          <a:off x="239026" y="1407160"/>
          <a:ext cx="11713947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46150">
                  <a:extLst>
                    <a:ext uri="{9D8B030D-6E8A-4147-A177-3AD203B41FA5}">
                      <a16:colId xmlns:a16="http://schemas.microsoft.com/office/drawing/2014/main" val="1266643200"/>
                    </a:ext>
                  </a:extLst>
                </a:gridCol>
                <a:gridCol w="1375497">
                  <a:extLst>
                    <a:ext uri="{9D8B030D-6E8A-4147-A177-3AD203B41FA5}">
                      <a16:colId xmlns:a16="http://schemas.microsoft.com/office/drawing/2014/main" val="880961841"/>
                    </a:ext>
                  </a:extLst>
                </a:gridCol>
                <a:gridCol w="5573638">
                  <a:extLst>
                    <a:ext uri="{9D8B030D-6E8A-4147-A177-3AD203B41FA5}">
                      <a16:colId xmlns:a16="http://schemas.microsoft.com/office/drawing/2014/main" val="1770286966"/>
                    </a:ext>
                  </a:extLst>
                </a:gridCol>
                <a:gridCol w="1318662">
                  <a:extLst>
                    <a:ext uri="{9D8B030D-6E8A-4147-A177-3AD203B41FA5}">
                      <a16:colId xmlns:a16="http://schemas.microsoft.com/office/drawing/2014/main" val="252192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物料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所需数量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准备情况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484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硅微条探测器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枣庄已完成生产，正在测试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385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IDE1160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上周提交</a:t>
                      </a:r>
                      <a:r>
                        <a:rPr lang="en-US" altLang="zh-CN" dirty="0"/>
                        <a:t>《</a:t>
                      </a:r>
                      <a:r>
                        <a:rPr lang="zh-CN" altLang="en-US" dirty="0"/>
                        <a:t>最终用户证明</a:t>
                      </a:r>
                      <a:r>
                        <a:rPr lang="en-US" altLang="zh-CN" dirty="0"/>
                        <a:t>》</a:t>
                      </a:r>
                      <a:r>
                        <a:rPr lang="zh-CN" altLang="en-US" dirty="0"/>
                        <a:t>，联系厂家发货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073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PCB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正在基于</a:t>
                      </a:r>
                      <a:r>
                        <a:rPr lang="en-US" altLang="zh-CN" dirty="0"/>
                        <a:t>2024</a:t>
                      </a:r>
                      <a:r>
                        <a:rPr lang="zh-CN" altLang="en-US" dirty="0"/>
                        <a:t>年版本修改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车永娥</a:t>
                      </a:r>
                    </a:p>
                  </a:txBody>
                  <a:tcPr anchor="ctr">
                    <a:solidFill>
                      <a:srgbClr val="FF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74714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E4C4730D-AE06-4199-A99C-E7D5A4B9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PID</a:t>
            </a:r>
            <a:r>
              <a:rPr lang="zh-CN" altLang="en-US" dirty="0"/>
              <a:t>的物料准备情况</a:t>
            </a:r>
          </a:p>
        </p:txBody>
      </p:sp>
    </p:spTree>
    <p:extLst>
      <p:ext uri="{BB962C8B-B14F-4D97-AF65-F5344CB8AC3E}">
        <p14:creationId xmlns:p14="http://schemas.microsoft.com/office/powerpoint/2010/main" val="2057478248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47</TotalTime>
  <Words>267</Words>
  <Application>Microsoft Office PowerPoint</Application>
  <PresentationFormat>宽屏</PresentationFormat>
  <Paragraphs>82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Calibri Light</vt:lpstr>
      <vt:lpstr>Wingdings</vt:lpstr>
      <vt:lpstr>IHEP</vt:lpstr>
      <vt:lpstr>自定义设计方案</vt:lpstr>
      <vt:lpstr>SCD重核束流实验 的硅微条探测器</vt:lpstr>
      <vt:lpstr>硅微条探测器</vt:lpstr>
      <vt:lpstr>SCD Ladder的物料准备情况</vt:lpstr>
      <vt:lpstr>PID的物料准备情况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SCD重核束流实验设置</dc:title>
  <dc:creator>Yuodaa</dc:creator>
  <cp:lastModifiedBy>乔锐</cp:lastModifiedBy>
  <cp:revision>40</cp:revision>
  <dcterms:created xsi:type="dcterms:W3CDTF">2023-08-09T12:44:00Z</dcterms:created>
  <dcterms:modified xsi:type="dcterms:W3CDTF">2026-04-24T01:07:40Z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