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1" r:id="rId4"/>
    <p:sldId id="265" r:id="rId5"/>
    <p:sldId id="264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54B75D-6E55-49CA-9B66-813E1515C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3F86795-627A-4EA7-8607-DBC9007CA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80417D-BDD7-4442-A0B1-46FE854BE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61B0A8-EC61-428B-A07F-2B593538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E2F12-9562-4870-8F9D-702120AA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02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BF01C1-7E72-4662-B9F1-A2953A40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CB8263-D332-4473-A7E7-E2C03C41C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EE7A20-FCC0-40B4-BAC2-C4A0E0F2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0606A0-8585-4831-8005-36DB930D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CCBCB3-4EEE-4401-90CE-6D35A5F9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84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F5AF878-55C0-4133-AA23-C20143638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B98F37-0DF2-45D8-BD8D-6EEB81467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E7C653-28A7-46FC-93DA-6AEFC210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170637-8D47-436D-9EB2-2591E254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2FA2A-AD7B-4B86-AEE3-E45107CE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83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3C139-521D-4CF8-826F-B0B8D028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140CFA-CE99-4DB3-86D2-25CF41F30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B80FC6-8703-4135-BA69-6646721F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D7EF5-5D7F-40DB-832B-81089CDF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5428CF-5B52-466D-8E6F-F3700257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15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33F4A-4EDD-4E76-BC85-BA602535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C607ED-39F0-4E99-B929-DC0EB935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338D49-50E9-437F-939E-F855B873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31EACA-2EC8-4236-9BB7-6553EFC87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274423-C5C9-4115-8F15-34F84661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1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2381D-3012-4614-A103-F94E84B3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CE0487-4615-4D1B-A08A-CD7178615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C01071-57C5-4BF3-9116-2F6DF6082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D490B1-A67A-4605-950C-DCFC0844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232126-8BF7-4405-8C70-8C6EEA96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136D78-4924-47C3-9487-F94EF9A0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95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A77496-5FFE-4BE5-A826-A1CC7C71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92F88E-6F16-430F-9250-917ACE56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C96FC7-F123-45E3-A084-1741AC8B7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44E0D2-779A-4A59-A940-EB89A7AFD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5232197-D544-4744-820F-BA7ECCD41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15D3AFA-2662-4F34-878C-414282B3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1D6870-FDF8-486E-9CFD-27E69A0C1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2091CF-9056-498E-97B8-765C914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17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CDB15-D154-4CA2-8531-362CFEC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1D5A1D2-525C-4673-BEED-00321445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D32268-E4AF-4269-941A-B8DDB2EB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F55D7B-2DF6-4BAA-8D06-6C74C79A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68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061886-8F18-4218-A5A2-ECCB7C33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6701BE5-E177-4677-862C-96E858B0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FE653F-F02B-419F-9637-E52CC180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82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D142BA-7F42-432C-BE4A-A288410A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49FDA8-E92A-46CD-A86D-44C140F4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EA1585-5D81-4A95-A7DE-14DA637E4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011100-C477-460E-95D2-1D0C6B3D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06A33D-88BC-4FE1-A015-9A53E814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E77F28-BA0B-4A84-8940-4A3DC997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CA3A3-2C38-4A1B-A26D-AA5FFB3B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0016C37-A731-43CA-8F4F-CFA5F6040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EBD680-CDA5-417D-BAD7-5B59DBC83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C14D9D-3A19-4B52-B404-7B7FBD1E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D58F18-3985-4E1D-8B59-48251F16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BF09C1-6F73-402A-B6F0-B4E03BF9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04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198BF09-4169-48C1-B72B-4A30136A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916BE7-E035-49A6-981B-FECEC3C02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0BD478-1835-4CB6-96D9-FD45B244E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FEA5-CF04-471D-A2BA-177EBA0641BB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D63B4E-7FE1-4492-8039-3D437639F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DC4464-AEA7-42E5-96EE-40690B37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48B32-C4ED-48CB-8A89-A4B8DAE32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8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657297"/>
            <a:ext cx="12192000" cy="31690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2598003"/>
            <a:ext cx="121373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6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charset="0"/>
              </a:rPr>
              <a:t>Z</a:t>
            </a:r>
            <a:r>
              <a:rPr lang="zh-CN" altLang="en-US" sz="4800" b="1" spc="6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charset="0"/>
              </a:rPr>
              <a:t>型柔性板条间电容仿真与实测</a:t>
            </a:r>
            <a:endParaRPr lang="en-US" altLang="zh-CN" sz="4800" b="1" spc="600" dirty="0">
              <a:solidFill>
                <a:schemeClr val="bg1"/>
              </a:solidFill>
              <a:latin typeface="+mj-ea"/>
              <a:ea typeface="+mj-ea"/>
              <a:cs typeface="Times New Roman" panose="02020603050405020304" charset="0"/>
            </a:endParaRPr>
          </a:p>
          <a:p>
            <a:pPr algn="ctr"/>
            <a:endParaRPr lang="en-US" altLang="zh-CN" sz="2800" b="1" spc="600" dirty="0">
              <a:solidFill>
                <a:schemeClr val="bg1"/>
              </a:solidFill>
              <a:latin typeface="+mj-ea"/>
              <a:ea typeface="+mj-ea"/>
              <a:cs typeface="Times New Roman" panose="02020603050405020304" charset="0"/>
            </a:endParaRPr>
          </a:p>
          <a:p>
            <a:pPr algn="ctr"/>
            <a:r>
              <a:rPr lang="zh-CN" altLang="en-US" sz="2800" b="1" spc="6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charset="0"/>
              </a:rPr>
              <a:t>唐远平</a:t>
            </a:r>
            <a:endParaRPr lang="en-US" altLang="zh-CN" sz="2800" b="1" spc="600" dirty="0">
              <a:solidFill>
                <a:schemeClr val="bg1"/>
              </a:solidFill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13247" y="5373370"/>
            <a:ext cx="3002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2026</a:t>
            </a:r>
            <a:r>
              <a:rPr lang="zh-CN" altLang="en-US" sz="28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</a:t>
            </a:r>
            <a:r>
              <a:rPr lang="en-US" altLang="zh-CN" sz="28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en-US" sz="28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月</a:t>
            </a:r>
            <a:r>
              <a:rPr lang="en-US" altLang="zh-CN" sz="28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24</a:t>
            </a:r>
            <a:r>
              <a:rPr lang="zh-CN" altLang="en-US" sz="28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日</a:t>
            </a:r>
            <a:endParaRPr lang="en-US" altLang="zh-CN" sz="2800" b="1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1579225" y="6381750"/>
            <a:ext cx="510540" cy="29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阿里巴巴普惠体 R" panose="00020600040101010101"/>
                <a:cs typeface="Times New Roman" panose="02020603050405020304" charset="0"/>
              </a:rPr>
              <a:t>1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阿里巴巴普惠体 R" panose="00020600040101010101"/>
              <a:cs typeface="Times New Roman" panose="0202060305040502030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0"/>
            <a:ext cx="12192000" cy="834161"/>
            <a:chOff x="0" y="0"/>
            <a:chExt cx="12192000" cy="834161"/>
          </a:xfrm>
        </p:grpSpPr>
        <p:sp>
          <p:nvSpPr>
            <p:cNvPr id="22" name="矩形 21"/>
            <p:cNvSpPr/>
            <p:nvPr/>
          </p:nvSpPr>
          <p:spPr>
            <a:xfrm>
              <a:off x="0" y="0"/>
              <a:ext cx="12192000" cy="8341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08610" y="207010"/>
              <a:ext cx="396748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前情提要</a:t>
              </a: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171450" y="981216"/>
            <a:ext cx="11663045" cy="12743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噪声贡献分析中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型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ladder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型柔性板条间电容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数值由于没有参考值，因而需要仿真与实测进行确认并为后续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种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SCD Ladder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噪声水平仿真提供参考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324397" y="4003675"/>
            <a:ext cx="2999231" cy="6299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理论分析相关文献公式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513372-1AD3-484F-80DA-4A611D8B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557305"/>
            <a:ext cx="7698343" cy="3522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197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1462385" y="6381750"/>
            <a:ext cx="510540" cy="29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阿里巴巴普惠体 R" panose="00020600040101010101"/>
                <a:cs typeface="Times New Roman" panose="02020603050405020304" charset="0"/>
              </a:rPr>
              <a:t>2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阿里巴巴普惠体 R" panose="00020600040101010101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12192000" cy="834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8610" y="207010"/>
            <a:ext cx="755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Z</a:t>
            </a:r>
            <a:r>
              <a:rPr lang="zh-CN" altLang="en-US" dirty="0"/>
              <a:t>型柔性板组成说明</a:t>
            </a:r>
            <a:endParaRPr lang="zh-CN" altLang="en-US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95768" y="4202789"/>
            <a:ext cx="4787012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分为四层，从底部到顶部依次为：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100um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厚的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FR-4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材料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、铜走线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25um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厚的绝缘胶水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12.5um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厚的聚酰亚胺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54B5D7-B051-4960-B090-79587274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1022350"/>
            <a:ext cx="5819792" cy="3500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AE4275-32AE-4A1B-9C8F-AFFB0036C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3" b="33451"/>
          <a:stretch/>
        </p:blipFill>
        <p:spPr>
          <a:xfrm>
            <a:off x="6974978" y="1022350"/>
            <a:ext cx="3956254" cy="2332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8021949-0A29-41A3-A61C-D2398B4F446A}"/>
              </a:ext>
            </a:extLst>
          </p:cNvPr>
          <p:cNvSpPr txBox="1"/>
          <p:nvPr/>
        </p:nvSpPr>
        <p:spPr>
          <a:xfrm>
            <a:off x="706763" y="4710620"/>
            <a:ext cx="502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型柔性板设计图（部分）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C405820-8E22-4438-822D-E3791862E95F}"/>
              </a:ext>
            </a:extLst>
          </p:cNvPr>
          <p:cNvSpPr txBox="1"/>
          <p:nvPr/>
        </p:nvSpPr>
        <p:spPr>
          <a:xfrm>
            <a:off x="7211147" y="3455847"/>
            <a:ext cx="395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型柔性板实物图（部分）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1462385" y="6381750"/>
            <a:ext cx="510540" cy="29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阿里巴巴普惠体 R" panose="00020600040101010101"/>
                <a:cs typeface="Times New Roman" panose="02020603050405020304" charset="0"/>
              </a:rPr>
              <a:t>3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阿里巴巴普惠体 R" panose="00020600040101010101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12192000" cy="834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8610" y="207010"/>
            <a:ext cx="962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仿真思路</a:t>
            </a:r>
            <a:endParaRPr lang="zh-C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8609" y="1061615"/>
            <a:ext cx="1173890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Z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型柔性板上通道呈斜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45°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走线分布，因而在仿真相邻两通道之间电容时采取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一定切分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形成长条状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045064-7FD8-4C4F-8D25-F021F616B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16" y="2638710"/>
            <a:ext cx="5432067" cy="2650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37F436-DC85-42C6-9502-FBB09E4A6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036" y="2260060"/>
            <a:ext cx="5803906" cy="329104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C0B8520-EE21-4D1F-B06F-0360A984B8B8}"/>
              </a:ext>
            </a:extLst>
          </p:cNvPr>
          <p:cNvCxnSpPr>
            <a:cxnSpLocks/>
          </p:cNvCxnSpPr>
          <p:nvPr/>
        </p:nvCxnSpPr>
        <p:spPr>
          <a:xfrm>
            <a:off x="2357252" y="2790701"/>
            <a:ext cx="2737262" cy="235725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5794968-BB3A-4035-9794-C6ACAAE38E40}"/>
              </a:ext>
            </a:extLst>
          </p:cNvPr>
          <p:cNvCxnSpPr>
            <a:cxnSpLocks/>
          </p:cNvCxnSpPr>
          <p:nvPr/>
        </p:nvCxnSpPr>
        <p:spPr>
          <a:xfrm>
            <a:off x="2174699" y="2790701"/>
            <a:ext cx="2737262" cy="235725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44B802E-7184-474A-ABD0-47546C7B5426}"/>
              </a:ext>
            </a:extLst>
          </p:cNvPr>
          <p:cNvCxnSpPr>
            <a:cxnSpLocks/>
          </p:cNvCxnSpPr>
          <p:nvPr/>
        </p:nvCxnSpPr>
        <p:spPr>
          <a:xfrm flipH="1">
            <a:off x="2174699" y="2707574"/>
            <a:ext cx="289432" cy="267195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1C0C932D-4396-41BE-AD82-399F5E995F80}"/>
              </a:ext>
            </a:extLst>
          </p:cNvPr>
          <p:cNvCxnSpPr>
            <a:cxnSpLocks/>
          </p:cNvCxnSpPr>
          <p:nvPr/>
        </p:nvCxnSpPr>
        <p:spPr>
          <a:xfrm flipH="1">
            <a:off x="4858522" y="4950583"/>
            <a:ext cx="289432" cy="267195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A7176372-E604-4FB8-88F2-94C014712438}"/>
              </a:ext>
            </a:extLst>
          </p:cNvPr>
          <p:cNvSpPr txBox="1"/>
          <p:nvPr/>
        </p:nvSpPr>
        <p:spPr>
          <a:xfrm>
            <a:off x="1180465" y="5857940"/>
            <a:ext cx="402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型柔性板设计图（部分）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C3ABE14-F9E5-4891-8246-BEF245122205}"/>
              </a:ext>
            </a:extLst>
          </p:cNvPr>
          <p:cNvSpPr txBox="1"/>
          <p:nvPr/>
        </p:nvSpPr>
        <p:spPr>
          <a:xfrm>
            <a:off x="6985572" y="5857940"/>
            <a:ext cx="402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型柔性板几何构建</a:t>
            </a:r>
          </a:p>
        </p:txBody>
      </p:sp>
    </p:spTree>
    <p:extLst>
      <p:ext uri="{BB962C8B-B14F-4D97-AF65-F5344CB8AC3E}">
        <p14:creationId xmlns:p14="http://schemas.microsoft.com/office/powerpoint/2010/main" val="221036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1462385" y="6381750"/>
            <a:ext cx="510540" cy="29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阿里巴巴普惠体 R" panose="00020600040101010101"/>
                <a:cs typeface="Times New Roman" panose="02020603050405020304" charset="0"/>
              </a:rPr>
              <a:t>4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阿里巴巴普惠体 R" panose="00020600040101010101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12192000" cy="834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8610" y="207010"/>
            <a:ext cx="8069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ea"/>
              </a:rPr>
              <a:t>仿真结果分析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738FED6-47CE-4337-907A-3253E6CF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937240"/>
            <a:ext cx="5858693" cy="1019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C647DD-BAE0-4570-B173-B49E4564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" y="2298199"/>
            <a:ext cx="6011114" cy="2619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A4DEB0B-EB62-42F5-9E34-E7D1A2E19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555" y="1746130"/>
            <a:ext cx="3934374" cy="2333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5ACCE3B-85E0-4294-B106-21089D04BC81}"/>
              </a:ext>
            </a:extLst>
          </p:cNvPr>
          <p:cNvSpPr txBox="1"/>
          <p:nvPr/>
        </p:nvSpPr>
        <p:spPr>
          <a:xfrm>
            <a:off x="7775935" y="4222940"/>
            <a:ext cx="357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仿真结果（部分）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6A61F27-C9B4-4F97-9D6E-3D8E7336A010}"/>
              </a:ext>
            </a:extLst>
          </p:cNvPr>
          <p:cNvSpPr txBox="1"/>
          <p:nvPr/>
        </p:nvSpPr>
        <p:spPr>
          <a:xfrm>
            <a:off x="474345" y="5543890"/>
            <a:ext cx="10570845" cy="5900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固定通道条宽，改变胶水与聚酰亚胺的厚度下，条间电容在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7-8pF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之间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1462385" y="6381750"/>
            <a:ext cx="510540" cy="29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阿里巴巴普惠体 R" panose="00020600040101010101"/>
                <a:cs typeface="Times New Roman" panose="02020603050405020304" charset="0"/>
              </a:rPr>
              <a:t>5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阿里巴巴普惠体 R" panose="00020600040101010101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12192000" cy="834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8610" y="207010"/>
            <a:ext cx="936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利用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LCR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表进行实测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8610" y="1001304"/>
            <a:ext cx="578739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第一次测量：待测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Z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型柔性板大部分通道无法测量，测出的结果达到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11pF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3906" y="3225869"/>
            <a:ext cx="5896798" cy="8461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+mn-ea"/>
              </a:rPr>
              <a:t>第二次测量：更换待测物在三号厅进行测试，但测试仪器未校准，结果无法确认</a:t>
            </a:r>
          </a:p>
        </p:txBody>
      </p:sp>
      <p:sp>
        <p:nvSpPr>
          <p:cNvPr id="8" name="下箭头 7"/>
          <p:cNvSpPr/>
          <p:nvPr/>
        </p:nvSpPr>
        <p:spPr>
          <a:xfrm>
            <a:off x="495681" y="1923349"/>
            <a:ext cx="356235" cy="1168978"/>
          </a:xfrm>
          <a:prstGeom prst="downArrow">
            <a:avLst/>
          </a:prstGeom>
          <a:solidFill>
            <a:srgbClr val="1E386B"/>
          </a:solidFill>
          <a:ln>
            <a:solidFill>
              <a:srgbClr val="1E386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069611-956F-4D00-A763-E1E4D4CEE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62" y="1041400"/>
            <a:ext cx="2000812" cy="2667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0448421-FF7E-49E2-9D70-A4DB6E8FABC9}"/>
              </a:ext>
            </a:extLst>
          </p:cNvPr>
          <p:cNvSpPr txBox="1"/>
          <p:nvPr/>
        </p:nvSpPr>
        <p:spPr>
          <a:xfrm>
            <a:off x="8231729" y="5920085"/>
            <a:ext cx="27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三号厅测试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EFC22D8-C16A-47E6-8AE0-92D4A598D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b="19238"/>
          <a:stretch/>
        </p:blipFill>
        <p:spPr>
          <a:xfrm>
            <a:off x="8149405" y="3825044"/>
            <a:ext cx="2488035" cy="1898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43A5DE1-C89E-403C-AB05-3BF4D5A91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23" y="1041400"/>
            <a:ext cx="2000812" cy="2667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4F2542C-1A7A-4022-92F7-EE51CE87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9" t="35209" r="1869" b="28665"/>
          <a:stretch/>
        </p:blipFill>
        <p:spPr>
          <a:xfrm>
            <a:off x="495681" y="4393897"/>
            <a:ext cx="4126832" cy="1987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AA21D3D-5890-474A-A91C-37296897EB69}"/>
              </a:ext>
            </a:extLst>
          </p:cNvPr>
          <p:cNvSpPr txBox="1"/>
          <p:nvPr/>
        </p:nvSpPr>
        <p:spPr>
          <a:xfrm>
            <a:off x="4800999" y="4980714"/>
            <a:ext cx="2999231" cy="6299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1 MHz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下的测试结果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1462385" y="6381750"/>
            <a:ext cx="510540" cy="29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阿里巴巴普惠体 R" panose="00020600040101010101"/>
                <a:cs typeface="Times New Roman" panose="02020603050405020304" charset="0"/>
              </a:rPr>
              <a:t>6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阿里巴巴普惠体 R" panose="00020600040101010101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12192000" cy="834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8610" y="207010"/>
            <a:ext cx="936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利用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LCR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表进行实测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8609" y="1001304"/>
            <a:ext cx="625250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第三次测量：搭建仪器进行校准并进行测试，测得结果在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7pF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左右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3906" y="3225869"/>
            <a:ext cx="5896798" cy="8461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+mn-ea"/>
              </a:rPr>
              <a:t>第四次测量：多次测试丰富实测数据，但实测结果在</a:t>
            </a:r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+mn-ea"/>
              </a:rPr>
              <a:t>10pF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+mn-ea"/>
              </a:rPr>
              <a:t>左右</a:t>
            </a:r>
          </a:p>
        </p:txBody>
      </p:sp>
      <p:sp>
        <p:nvSpPr>
          <p:cNvPr id="8" name="下箭头 7"/>
          <p:cNvSpPr/>
          <p:nvPr/>
        </p:nvSpPr>
        <p:spPr>
          <a:xfrm>
            <a:off x="495681" y="1923349"/>
            <a:ext cx="356235" cy="1168978"/>
          </a:xfrm>
          <a:prstGeom prst="downArrow">
            <a:avLst/>
          </a:prstGeom>
          <a:solidFill>
            <a:srgbClr val="1E386B"/>
          </a:solidFill>
          <a:ln>
            <a:solidFill>
              <a:srgbClr val="1E386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0448421-FF7E-49E2-9D70-A4DB6E8FABC9}"/>
              </a:ext>
            </a:extLst>
          </p:cNvPr>
          <p:cNvSpPr txBox="1"/>
          <p:nvPr/>
        </p:nvSpPr>
        <p:spPr>
          <a:xfrm>
            <a:off x="8231729" y="5920085"/>
            <a:ext cx="27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四号厅测试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AA21D3D-5890-474A-A91C-37296897EB69}"/>
              </a:ext>
            </a:extLst>
          </p:cNvPr>
          <p:cNvSpPr txBox="1"/>
          <p:nvPr/>
        </p:nvSpPr>
        <p:spPr>
          <a:xfrm>
            <a:off x="3719340" y="5088051"/>
            <a:ext cx="2999231" cy="6299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2 MHz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下的测试结果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B84B40-7CA9-4080-8F20-DEA1D57FC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" t="27273" r="892" b="17878"/>
          <a:stretch/>
        </p:blipFill>
        <p:spPr>
          <a:xfrm>
            <a:off x="6654313" y="1039247"/>
            <a:ext cx="2291833" cy="1676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C3623D8-E466-4070-B6EF-1C0F68815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5" b="30744"/>
          <a:stretch/>
        </p:blipFill>
        <p:spPr>
          <a:xfrm>
            <a:off x="9264960" y="1039247"/>
            <a:ext cx="2547178" cy="1676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25CF54B-2DC8-4964-A27B-E65CF4409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38" y="2993606"/>
            <a:ext cx="3530929" cy="26481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14ED7EE-DDA5-4040-92AF-22FC84E38A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39594"/>
          <a:stretch/>
        </p:blipFill>
        <p:spPr>
          <a:xfrm>
            <a:off x="415487" y="4199690"/>
            <a:ext cx="3199976" cy="21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9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1462385" y="6381750"/>
            <a:ext cx="510540" cy="29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阿里巴巴普惠体 R" panose="00020600040101010101"/>
                <a:cs typeface="Times New Roman" panose="02020603050405020304" charset="0"/>
              </a:rPr>
              <a:t>7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阿里巴巴普惠体 R" panose="00020600040101010101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12192000" cy="834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8610" y="207010"/>
            <a:ext cx="5989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异常分析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8689" y="959060"/>
            <a:ext cx="932307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怀疑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Z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型柔性板尺寸参数有异常，因此利用影像测量仪进行了实测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EBF5B4-FD55-4B84-BC1C-93D625D92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b="13587"/>
          <a:stretch/>
        </p:blipFill>
        <p:spPr>
          <a:xfrm>
            <a:off x="1105535" y="1675117"/>
            <a:ext cx="3169412" cy="2489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11EC9-CFC5-464A-B293-A90390C93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 b="4611"/>
          <a:stretch/>
        </p:blipFill>
        <p:spPr>
          <a:xfrm>
            <a:off x="4583161" y="1766003"/>
            <a:ext cx="3333894" cy="2199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44EFFF6-8A76-4A29-BB22-8510A0694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61" y="1666533"/>
            <a:ext cx="3333894" cy="2398571"/>
          </a:xfrm>
          <a:prstGeom prst="rect">
            <a:avLst/>
          </a:prstGeom>
        </p:spPr>
      </p:pic>
      <p:sp>
        <p:nvSpPr>
          <p:cNvPr id="17" name="下箭头 7">
            <a:extLst>
              <a:ext uri="{FF2B5EF4-FFF2-40B4-BE49-F238E27FC236}">
                <a16:creationId xmlns:a16="http://schemas.microsoft.com/office/drawing/2014/main" id="{42273159-666B-4801-B1BC-D08847637098}"/>
              </a:ext>
            </a:extLst>
          </p:cNvPr>
          <p:cNvSpPr/>
          <p:nvPr/>
        </p:nvSpPr>
        <p:spPr>
          <a:xfrm>
            <a:off x="599726" y="1598791"/>
            <a:ext cx="356235" cy="3290201"/>
          </a:xfrm>
          <a:prstGeom prst="downArrow">
            <a:avLst/>
          </a:prstGeom>
          <a:solidFill>
            <a:srgbClr val="1E386B"/>
          </a:solidFill>
          <a:ln>
            <a:solidFill>
              <a:srgbClr val="1E386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AF3132E-EA97-4D92-A37D-B17CE66EBD29}"/>
              </a:ext>
            </a:extLst>
          </p:cNvPr>
          <p:cNvSpPr txBox="1"/>
          <p:nvPr/>
        </p:nvSpPr>
        <p:spPr>
          <a:xfrm>
            <a:off x="178689" y="4963925"/>
            <a:ext cx="6575679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、大部分通道宽度在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60~62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微米之间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、焊盘厚度在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15~20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微米之间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、胶水和聚酰亚胺厚度总和在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11~40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微米之间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354</Words>
  <Application>Microsoft Office PowerPoint</Application>
  <PresentationFormat>宽屏</PresentationFormat>
  <Paragraphs>44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3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Win11</dc:creator>
  <cp:lastModifiedBy>Win11</cp:lastModifiedBy>
  <cp:revision>13</cp:revision>
  <dcterms:created xsi:type="dcterms:W3CDTF">2026-04-23T11:51:51Z</dcterms:created>
  <dcterms:modified xsi:type="dcterms:W3CDTF">2026-04-24T01:17:21Z</dcterms:modified>
</cp:coreProperties>
</file>