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6" r:id="rId3"/>
    <p:sldId id="382" r:id="rId5"/>
    <p:sldId id="340" r:id="rId6"/>
    <p:sldId id="383" r:id="rId7"/>
    <p:sldId id="384" r:id="rId8"/>
  </p:sldIdLst>
  <p:sldSz cx="12192000" cy="6858000"/>
  <p:notesSz cx="6858000" cy="9144000"/>
  <p:embeddedFontLst>
    <p:embeddedFont>
      <p:font typeface="SDK_SC_Web" panose="00020600040101010101" pitchFamily="18" charset="-128"/>
      <p:regular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87203944" name="Alice Grin.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E08B5"/>
    <a:srgbClr val="385CB0"/>
    <a:srgbClr val="533EA9"/>
    <a:srgbClr val="A379BB"/>
    <a:srgbClr val="7200F3"/>
    <a:srgbClr val="EC51F8"/>
    <a:srgbClr val="530C6F"/>
    <a:srgbClr val="F97907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font" Target="fonts/font1.fntdata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1E6D-4FA2-45A8-A1C3-19C68DA44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FD72-BF15-4DB3-A2CA-508164D883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BBAA-B8B8-4628-B26F-5DDA5FA43D4B}" type="datetime3">
              <a:rPr lang="en-US" altLang="ja-JP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098"/>
          <a:stretch>
            <a:fillRect/>
          </a:stretch>
        </p:blipFill>
        <p:spPr bwMode="auto">
          <a:xfrm>
            <a:off x="7133421" y="0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31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图片 334" descr="5a01ea7f-1b8d-43de-a7f0-2b3d6ea8e62c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0735" y="-63500"/>
            <a:ext cx="1112520" cy="65532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8521700" y="66217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391-079A-43A1-868F-B088B691165F}" type="datetime3">
              <a:rPr lang="en-US" altLang="ja-JP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391-079A-43A1-868F-B088B691165F}" type="datetime3">
              <a:rPr lang="en-US" altLang="ja-JP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391-079A-43A1-868F-B088B691165F}" type="datetime3">
              <a:rPr lang="en-US" altLang="ja-JP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391-079A-43A1-868F-B088B691165F}" type="datetime3">
              <a:rPr lang="en-US" altLang="ja-JP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18558"/>
            <a:ext cx="9144000" cy="16914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BBAA-B8B8-4628-B26F-5DDA5FA43D4B}" type="datetime3">
              <a:rPr lang="en-US" altLang="ja-JP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098"/>
          <a:stretch>
            <a:fillRect/>
          </a:stretch>
        </p:blipFill>
        <p:spPr bwMode="auto">
          <a:xfrm>
            <a:off x="7133421" y="0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31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图片 334" descr="5a01ea7f-1b8d-43de-a7f0-2b3d6ea8e62c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0735" y="-63500"/>
            <a:ext cx="1112520" cy="655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0F8-03B8-4B85-929C-6606A479D1A8}" type="datetime3">
              <a:rPr lang="en-US" altLang="ja-JP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527268" y="65290"/>
            <a:ext cx="5481638" cy="489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391-079A-43A1-868F-B088B691165F}" type="datetime3">
              <a:rPr lang="en-US" altLang="ja-JP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3868467" y="3198168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SDK_SC_Web" panose="00020600040101010101" pitchFamily="18" charset="-128"/>
                <a:ea typeface="SDK_SC_Web" panose="00020600040101010101" pitchFamily="18" charset="-128"/>
                <a:cs typeface="SDK_SC_Web" panose="00020600040101010101" pitchFamily="18" charset="-128"/>
              </a:rPr>
              <a:t>Thanks for your attention!</a:t>
            </a:r>
            <a:endParaRPr lang="zh-CN" altLang="en-US" sz="2400">
              <a:latin typeface="SDK_SC_Web" panose="00020600040101010101" pitchFamily="18" charset="-128"/>
              <a:ea typeface="SDK_SC_Web" panose="00020600040101010101" pitchFamily="18" charset="-128"/>
              <a:cs typeface="SDK_SC_Web" panose="00020600040101010101" pitchFamily="18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098"/>
          <a:stretch>
            <a:fillRect/>
          </a:stretch>
        </p:blipFill>
        <p:spPr bwMode="auto">
          <a:xfrm>
            <a:off x="7133421" y="0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31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图片 334" descr="5a01ea7f-1b8d-43de-a7f0-2b3d6ea8e62c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0735" y="-63500"/>
            <a:ext cx="1112520" cy="6553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3431" y="6629403"/>
            <a:ext cx="27432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fld id="{5AE97391-079A-43A1-868F-B088B691165F}" type="datetime3">
              <a:rPr lang="en-US" altLang="ja-JP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625250"/>
            <a:ext cx="41148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r>
              <a:rPr lang="en-US" altLang="en-GB">
                <a:sym typeface="+mn-ea"/>
              </a:rPr>
              <a:t>caiym@</a:t>
            </a:r>
            <a:r>
              <a:rPr lang="en-US" altLang="en-GB">
                <a:sym typeface="+mn-ea"/>
              </a:rPr>
              <a:t>ihep.ac.cn</a:t>
            </a:r>
            <a:endParaRPr lang="en-US" altLang="en-GB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32985" y="6625250"/>
            <a:ext cx="27432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99644"/>
            <a:ext cx="12192000" cy="0"/>
          </a:xfrm>
          <a:prstGeom prst="line">
            <a:avLst/>
          </a:prstGeom>
          <a:ln w="19050" cap="flat" cmpd="sng">
            <a:solidFill>
              <a:schemeClr val="accent6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-41031" y="609000"/>
            <a:ext cx="12233031" cy="0"/>
          </a:xfrm>
          <a:prstGeom prst="line">
            <a:avLst/>
          </a:prstGeom>
          <a:ln w="19050" cap="flat" cmpd="sng">
            <a:solidFill>
              <a:schemeClr val="accent6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0"/>
            <a:ext cx="12192000" cy="601578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188710"/>
            <a:ext cx="12192000" cy="62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81050" y="1968500"/>
            <a:ext cx="10629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COFFEE3 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左侧阵列研究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进展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——TDAC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功能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验证测试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5892" y="3586273"/>
            <a:ext cx="5680710" cy="9772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蔡孟柯</a:t>
            </a:r>
            <a:r>
              <a:rPr lang="en-US" altLang="zh-CN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，</a:t>
            </a:r>
            <a:r>
              <a:rPr lang="zh-CN" altLang="en-US" sz="2400" b="1" u="sng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蔡雨漫</a:t>
            </a:r>
            <a:r>
              <a:rPr lang="en-US" altLang="zh-CN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，</a:t>
            </a:r>
            <a:r>
              <a:rPr lang="zh-CN" altLang="en-US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刘康</a:t>
            </a:r>
            <a:r>
              <a:rPr lang="en-US" altLang="zh-CN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，</a:t>
            </a:r>
            <a:r>
              <a:rPr lang="zh-CN" altLang="en-US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王博新</a:t>
            </a:r>
            <a:r>
              <a:rPr lang="en-US" altLang="zh-CN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，</a:t>
            </a:r>
            <a:r>
              <a:rPr lang="zh-CN" altLang="en-US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徐子骏</a:t>
            </a:r>
            <a:endParaRPr lang="en-US" altLang="zh-CN" sz="2400" b="1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2026/04/28</a:t>
            </a:r>
            <a:endParaRPr lang="en-US" altLang="zh-CN" sz="2400" b="1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CE17-F198-411C-9436-301A6155AFCE}" type="datetime3">
              <a:rPr lang="en-US" altLang="ja-JP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22" name="文本框 21"/>
          <p:cNvSpPr txBox="1"/>
          <p:nvPr/>
        </p:nvSpPr>
        <p:spPr>
          <a:xfrm>
            <a:off x="-48260" y="794385"/>
            <a:ext cx="113887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之前使用的是载板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v2.0-1，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与晓敏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晓旭排查发现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：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由于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PCB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板上引脚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54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对应的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Xload 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打线松动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（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悬空状态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），TDAC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一直无法配置</a:t>
            </a:r>
            <a:endParaRPr lang="zh-CN" altLang="en-US" sz="2200" smtClean="0">
              <a:solidFill>
                <a:srgbClr val="C00000"/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Xload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配置为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0x7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时实测为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0V，Xload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配置为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0x6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时实测为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1.2V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Xload 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低电位有效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，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需要通过对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ZCU 102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的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0xA0010000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的最低位写1（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0x7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）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来实现</a:t>
            </a:r>
            <a:endParaRPr lang="zh-CN" altLang="en-US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准备将打线有问题的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v2.0-1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和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v2.0-2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两块板子寄出去修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准备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2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块新的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v2.0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载板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打线</a:t>
            </a:r>
            <a:endParaRPr lang="zh-CN" altLang="en-US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3675" y="60960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研究背景</a:t>
            </a:r>
            <a:endParaRPr lang="zh-CN" altLang="en-US" sz="3200" b="1" smtClean="0">
              <a:solidFill>
                <a:schemeClr val="accent4">
                  <a:lumMod val="75000"/>
                </a:schemeClr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8" name="图片 7" descr="7f75b1836bf097fd75a3202584c42d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6130" y="3093085"/>
            <a:ext cx="5373370" cy="3021965"/>
          </a:xfrm>
          <a:prstGeom prst="rect">
            <a:avLst/>
          </a:prstGeom>
        </p:spPr>
      </p:pic>
      <p:pic>
        <p:nvPicPr>
          <p:cNvPr id="11" name="图片 10" descr="acb217131884bee1f83b495221b93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3915" y="2917190"/>
            <a:ext cx="4296410" cy="32226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46530" y="6172835"/>
            <a:ext cx="309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v2.0-1 </a:t>
            </a:r>
            <a:r>
              <a:rPr lang="zh-CN" altLang="en-US"/>
              <a:t>引脚</a:t>
            </a:r>
            <a:r>
              <a:rPr lang="en-US" altLang="zh-CN"/>
              <a:t>54</a:t>
            </a:r>
            <a:r>
              <a:rPr lang="zh-CN" altLang="en-US"/>
              <a:t>的打线</a:t>
            </a:r>
            <a:r>
              <a:rPr lang="zh-CN" altLang="en-US"/>
              <a:t>悬空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54265" y="6186170"/>
            <a:ext cx="309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v2.0-2 </a:t>
            </a:r>
            <a:r>
              <a:rPr lang="zh-CN" altLang="en-US"/>
              <a:t>引脚</a:t>
            </a:r>
            <a:r>
              <a:rPr lang="en-US" altLang="zh-CN"/>
              <a:t>59</a:t>
            </a:r>
            <a:r>
              <a:rPr lang="zh-CN" altLang="en-US"/>
              <a:t>的打线</a:t>
            </a:r>
            <a:r>
              <a:rPr lang="zh-CN" altLang="en-US"/>
              <a:t>松动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CE17-F198-411C-9436-301A6155AFCE}" type="datetime3">
              <a:rPr lang="en-US" altLang="ja-JP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22" name="文本框 21"/>
          <p:cNvSpPr txBox="1"/>
          <p:nvPr/>
        </p:nvSpPr>
        <p:spPr>
          <a:xfrm>
            <a:off x="0" y="794385"/>
            <a:ext cx="1198372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现在使用的是载板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v2.1-1，</a:t>
            </a:r>
            <a:r>
              <a:rPr lang="zh-CN" altLang="en-US" sz="2200" smtClean="0">
                <a:solidFill>
                  <a:srgbClr val="FF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打线正常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，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分别配置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TDAC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寄存器为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0000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1000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0100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0010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0001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1111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，观察第一个双列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C1R0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的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TOT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宽度变化</a:t>
            </a:r>
            <a:endParaRPr lang="zh-CN" altLang="en-US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0" lvl="1" indent="-285750" algn="l">
              <a:buFont typeface="Wingdings" panose="05000000000000000000" charset="0"/>
              <a:buChar char=""/>
            </a:pP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1000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为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LSB，0001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为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MSB，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D&lt;0:3&gt;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为控制信号，控制相应位上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 DAC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单元的选通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/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关断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(</a:t>
            </a:r>
            <a:r>
              <a:rPr lang="zh-CN" altLang="en-US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高有效</a:t>
            </a:r>
            <a:r>
              <a:rPr lang="en-US" altLang="zh-CN" sz="220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)</a:t>
            </a:r>
            <a:endParaRPr lang="en-US" altLang="zh-CN" sz="2200" smtClean="0">
              <a:solidFill>
                <a:srgbClr val="C00000"/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将</a:t>
            </a:r>
            <a:r>
              <a:rPr lang="en-US" altLang="zh-CN" sz="220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Iref </a:t>
            </a:r>
            <a:r>
              <a:rPr lang="zh-CN" altLang="en-US" sz="220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复制为相应倍数后从</a:t>
            </a:r>
            <a:r>
              <a:rPr lang="en-US" altLang="zh-CN" sz="220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Itune </a:t>
            </a:r>
            <a:r>
              <a:rPr lang="zh-CN" altLang="en-US" sz="220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端输出</a:t>
            </a:r>
            <a:r>
              <a:rPr lang="en-US" altLang="zh-CN" sz="220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：Itune=D0*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I0 + D1*2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I0 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+ D2*4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I0 + 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D3*8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I0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  <a:p>
            <a:pPr marL="1200150" lvl="2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solidFill>
                  <a:srgbClr val="FF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单像素分配到的电流</a:t>
            </a:r>
            <a:r>
              <a:rPr lang="en-US" altLang="zh-CN" sz="2200" smtClean="0">
                <a:solidFill>
                  <a:srgbClr val="FF0000"/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I0 = Iref/(12*48)</a:t>
            </a:r>
            <a:endParaRPr lang="en-US" altLang="zh-CN" sz="2200" smtClean="0">
              <a:solidFill>
                <a:srgbClr val="FF0000"/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TDAC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值越大，比较器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TOT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宽度越宽，等效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Th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越低</a:t>
            </a:r>
            <a:endParaRPr lang="zh-CN" altLang="en-US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3675" y="60960"/>
            <a:ext cx="2962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TDAC</a:t>
            </a: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功能</a:t>
            </a: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验证</a:t>
            </a:r>
            <a:endParaRPr lang="zh-CN" altLang="en-US" sz="3200" b="1" smtClean="0">
              <a:solidFill>
                <a:schemeClr val="accent4">
                  <a:lumMod val="75000"/>
                </a:schemeClr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2" name="图片 11" descr="7f9258e1b93f34c0c8a9a10f351911c9"/>
          <p:cNvPicPr>
            <a:picLocks noChangeAspect="1"/>
          </p:cNvPicPr>
          <p:nvPr/>
        </p:nvPicPr>
        <p:blipFill>
          <a:blip r:embed="rId1"/>
          <a:srcRect l="2484" r="10000" b="17358"/>
          <a:stretch>
            <a:fillRect/>
          </a:stretch>
        </p:blipFill>
        <p:spPr>
          <a:xfrm>
            <a:off x="1073785" y="2912110"/>
            <a:ext cx="9214485" cy="1540510"/>
          </a:xfrm>
          <a:prstGeom prst="rect">
            <a:avLst/>
          </a:prstGeom>
        </p:spPr>
      </p:pic>
      <p:pic>
        <p:nvPicPr>
          <p:cNvPr id="144683672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4577080"/>
            <a:ext cx="1783715" cy="1402715"/>
          </a:xfrm>
          <a:prstGeom prst="rect">
            <a:avLst/>
          </a:prstGeom>
        </p:spPr>
      </p:pic>
      <p:pic>
        <p:nvPicPr>
          <p:cNvPr id="52704023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80" y="4599305"/>
            <a:ext cx="1775460" cy="1396365"/>
          </a:xfrm>
          <a:prstGeom prst="rect">
            <a:avLst/>
          </a:prstGeom>
        </p:spPr>
      </p:pic>
      <p:pic>
        <p:nvPicPr>
          <p:cNvPr id="1658415331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030" y="4593590"/>
            <a:ext cx="1781810" cy="1402080"/>
          </a:xfrm>
          <a:prstGeom prst="rect">
            <a:avLst/>
          </a:prstGeom>
        </p:spPr>
      </p:pic>
      <p:pic>
        <p:nvPicPr>
          <p:cNvPr id="1551879934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930" y="4599305"/>
            <a:ext cx="1776095" cy="1397000"/>
          </a:xfrm>
          <a:prstGeom prst="rect">
            <a:avLst/>
          </a:prstGeom>
        </p:spPr>
      </p:pic>
      <p:pic>
        <p:nvPicPr>
          <p:cNvPr id="1293250891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115" y="4599940"/>
            <a:ext cx="1775460" cy="1396365"/>
          </a:xfrm>
          <a:prstGeom prst="rect">
            <a:avLst/>
          </a:prstGeom>
        </p:spPr>
      </p:pic>
      <p:pic>
        <p:nvPicPr>
          <p:cNvPr id="918833736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65" y="4600575"/>
            <a:ext cx="1774190" cy="13957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9770" y="6223000"/>
            <a:ext cx="771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0000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2691765" y="622300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1000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4792345" y="622300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0100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6892925" y="622300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0010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8661400" y="622300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0001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0805160" y="622300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1001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CE17-F198-411C-9436-301A6155AFCE}" type="datetime3">
              <a:rPr lang="en-US" altLang="ja-JP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22" name="文本框 21"/>
          <p:cNvSpPr txBox="1"/>
          <p:nvPr/>
        </p:nvSpPr>
        <p:spPr>
          <a:xfrm>
            <a:off x="0" y="794385"/>
            <a:ext cx="119837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改变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总输入参考电流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Iref （0、5uA、10uA、15uA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20uA、25uA、30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uA）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单像素分配得到的参考电流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I0（0、8nA、17nA、26nA、34nA、43nA、52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nA）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Iref = 0 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时相当于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TDAC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无配置</a:t>
            </a:r>
            <a:endParaRPr lang="zh-CN" altLang="en-US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3675" y="60960"/>
            <a:ext cx="2962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altLang="zh-CN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TDAC</a:t>
            </a: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功能</a:t>
            </a: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验证</a:t>
            </a:r>
            <a:endParaRPr lang="zh-CN" altLang="en-US" sz="3200" b="1" smtClean="0">
              <a:solidFill>
                <a:schemeClr val="accent4">
                  <a:lumMod val="75000"/>
                </a:schemeClr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2" name="图片 1" descr="d73b8c2bfd28d607a4c5f60ab7fecb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7525" y="4277995"/>
            <a:ext cx="3710940" cy="2037080"/>
          </a:xfrm>
          <a:prstGeom prst="rect">
            <a:avLst/>
          </a:prstGeom>
        </p:spPr>
      </p:pic>
      <p:pic>
        <p:nvPicPr>
          <p:cNvPr id="3" name="图片 2" descr="595d74957d80df6824ecf541c47109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1820545"/>
            <a:ext cx="3851275" cy="2114550"/>
          </a:xfrm>
          <a:prstGeom prst="rect">
            <a:avLst/>
          </a:prstGeom>
        </p:spPr>
      </p:pic>
      <p:pic>
        <p:nvPicPr>
          <p:cNvPr id="6" name="图片 5" descr="8d620e515639ee242e9a19eae8a1d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35" y="1820545"/>
            <a:ext cx="3850640" cy="2114550"/>
          </a:xfrm>
          <a:prstGeom prst="rect">
            <a:avLst/>
          </a:prstGeom>
        </p:spPr>
      </p:pic>
      <p:pic>
        <p:nvPicPr>
          <p:cNvPr id="8" name="图片 7" descr="9e1f34518386ac18400c155f03047fd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815" y="1820545"/>
            <a:ext cx="3938905" cy="2162810"/>
          </a:xfrm>
          <a:prstGeom prst="rect">
            <a:avLst/>
          </a:prstGeom>
        </p:spPr>
      </p:pic>
      <p:pic>
        <p:nvPicPr>
          <p:cNvPr id="9" name="图片 8" descr="03c14e8cc5602238a7b3c2cd141ec32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" y="4213225"/>
            <a:ext cx="3851910" cy="2115185"/>
          </a:xfrm>
          <a:prstGeom prst="rect">
            <a:avLst/>
          </a:prstGeom>
        </p:spPr>
      </p:pic>
      <p:pic>
        <p:nvPicPr>
          <p:cNvPr id="10" name="图片 9" descr="232aa55a5716b59085456029ad47cdc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740" y="4254500"/>
            <a:ext cx="3734435" cy="20504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6475" y="3886200"/>
            <a:ext cx="1337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Iref = 5</a:t>
            </a:r>
            <a:r>
              <a:rPr lang="en-US" altLang="zh-CN"/>
              <a:t>uA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4999990" y="3844925"/>
            <a:ext cx="1337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Iref = 10uA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9128760" y="3844925"/>
            <a:ext cx="1337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Iref = 15uA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837565" y="6239510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Iref = 20uA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4999990" y="6239510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Iref = 25uA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9040495" y="6231255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Iref = 30uA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CE17-F198-411C-9436-301A6155AFCE}" type="datetime3">
              <a:rPr lang="en-US" altLang="ja-JP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GB">
                <a:sym typeface="+mn-ea"/>
              </a:rPr>
              <a:t>caiym@ihep.ac.cn</a:t>
            </a:r>
            <a:endParaRPr lang="en-US" altLang="en-GB"/>
          </a:p>
        </p:txBody>
      </p:sp>
      <p:sp>
        <p:nvSpPr>
          <p:cNvPr id="35" name="文本框 34"/>
          <p:cNvSpPr txBox="1"/>
          <p:nvPr/>
        </p:nvSpPr>
        <p:spPr>
          <a:xfrm>
            <a:off x="193675" y="60960"/>
            <a:ext cx="2218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下一步</a:t>
            </a:r>
            <a:r>
              <a:rPr lang="zh-CN" altLang="en-US" sz="3200" b="1" smtClean="0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  <a:sym typeface="+mn-ea"/>
              </a:rPr>
              <a:t>计划</a:t>
            </a:r>
            <a:endParaRPr lang="zh-CN" altLang="en-US" sz="3200" b="1" smtClean="0">
              <a:solidFill>
                <a:schemeClr val="accent4">
                  <a:lumMod val="75000"/>
                </a:schemeClr>
              </a:solidFill>
              <a:latin typeface="Times New Roman Regular" panose="02020503050405090304" charset="0"/>
              <a:ea typeface="微软雅黑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794385"/>
            <a:ext cx="11983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使用电荷注入做整个双列的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 S-Curve，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再调节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TDAC</a:t>
            </a:r>
            <a:endParaRPr lang="en-US" altLang="zh-CN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  <a:p>
            <a:pPr marL="742950" lvl="1" indent="-285750" algn="l">
              <a:buFont typeface="Wingdings" panose="05000000000000000000" charset="0"/>
              <a:buChar char=""/>
            </a:pP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找到最佳</a:t>
            </a:r>
            <a:r>
              <a:rPr lang="en-US" altLang="zh-CN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Th（V50%）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后做铁</a:t>
            </a:r>
            <a:r>
              <a:rPr lang="zh-CN" altLang="en-US" sz="2200" smtClean="0">
                <a:latin typeface="Times New Roman Regular" panose="02020503050405090304" charset="0"/>
                <a:ea typeface="微软雅黑" charset="0"/>
                <a:cs typeface="Times New Roman Regular" panose="02020503050405090304" charset="0"/>
              </a:rPr>
              <a:t>源测试</a:t>
            </a:r>
            <a:endParaRPr lang="zh-CN" altLang="en-US" sz="2200" smtClean="0">
              <a:latin typeface="Times New Roman Regular" panose="02020503050405090304" charset="0"/>
              <a:ea typeface="微软雅黑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3&quot;:[4364884]}"/>
  <p:tag name="resource_record_key" val="{&quot;13&quot;:[4364884],&quot;29&quot;:[50000077]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顶峰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noFill/>
        <a:noFill/>
        <a:no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WPS 演示</Application>
  <PresentationFormat>宽屏</PresentationFormat>
  <Paragraphs>87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9" baseType="lpstr">
      <vt:lpstr>Arial</vt:lpstr>
      <vt:lpstr>宋体</vt:lpstr>
      <vt:lpstr>Wingdings</vt:lpstr>
      <vt:lpstr>汉仪书宋二KW</vt:lpstr>
      <vt:lpstr>微软雅黑</vt:lpstr>
      <vt:lpstr>汉仪旗黑</vt:lpstr>
      <vt:lpstr>SDK_SC_Web</vt:lpstr>
      <vt:lpstr>Times New Roman Regular</vt:lpstr>
      <vt:lpstr>微软雅黑</vt:lpstr>
      <vt:lpstr>Wingdings</vt:lpstr>
      <vt:lpstr>Times New Roman Bold Italic</vt:lpstr>
      <vt:lpstr>Book Antiqua</vt:lpstr>
      <vt:lpstr>苹方-简</vt:lpstr>
      <vt:lpstr>宋体</vt:lpstr>
      <vt:lpstr>Arial Unicode MS</vt:lpstr>
      <vt:lpstr>等线</vt:lpstr>
      <vt:lpstr>汉仪中等线KW</vt:lpstr>
      <vt:lpstr>Calibri</vt:lpstr>
      <vt:lpstr>Helvetica Neue</vt:lpstr>
      <vt:lpstr>Calibri</vt:lpstr>
      <vt:lpstr>Arial Regular</vt:lpstr>
      <vt:lpstr>Apple Chancery</vt:lpstr>
      <vt:lpstr>Apple Color Emoji</vt:lpstr>
      <vt:lpstr>顶峰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Alice Grin.</cp:lastModifiedBy>
  <cp:revision>84</cp:revision>
  <dcterms:created xsi:type="dcterms:W3CDTF">2026-04-28T09:03:54Z</dcterms:created>
  <dcterms:modified xsi:type="dcterms:W3CDTF">2026-04-28T09:03:54Z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CF668350F079B3FBFA77F069E2740E6F_43</vt:lpwstr>
  </property>
  <property fmtid="{D5CDD505-2E9C-101B-9397-08002B2CF9AE}" pid="3" name="KSOProductBuildVer">
    <vt:lpwstr>2052-7.4.1.8983</vt:lpwstr>
  </property>
</Properties>
</file>