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1"/>
    <p:restoredTop sz="96405"/>
  </p:normalViewPr>
  <p:slideViewPr>
    <p:cSldViewPr snapToGrid="0">
      <p:cViewPr varScale="1">
        <p:scale>
          <a:sx n="128" d="100"/>
          <a:sy n="128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1515D-E04E-D910-9A47-BAB90D84C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CA874A-0BFE-E52B-111B-CE44BFB311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en-GB" altLang="zh-CN"/>
              <a:t>Click to edit Master subtitle style</a:t>
            </a:r>
            <a:endParaRPr kumimoji="1"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FF9B9-1D6C-F6BB-53D0-1EECE3823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026F6-3546-027C-5FC8-0F345B895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95C4-A7DC-B589-0F80-5103BC2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6439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40D5-A58C-9B62-A026-A8336A39D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B4D7E5-6CDA-08BA-4C67-A69B539FF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20D20-830B-6EFD-93EB-7CF4F5DE3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E30F6-194D-3AB1-01E4-C809E0A8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8DEAC-D332-5A18-6526-4E4AAEED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7265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8E3526-77DD-47C4-D414-EBB6AEB03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D924B6-8D4E-1166-FA9D-05B983D30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B351A-BCC9-B063-E75A-0993CC3F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B6900-6A36-B839-2C6F-D13331300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F4862-3990-D793-8483-45976DF31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96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3288-3038-CBEF-9BF1-7B7238737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C0793-F7D4-A19E-6A9F-7C1994ACE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7276D-A4C3-C2AC-75CA-6071AECF6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A529D-2AE4-FF8B-ACFE-5AE9EFD0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92EFC-B9B9-9E0F-462B-FA6DBE2E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0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52B4A-AC8B-483B-CF99-EF6A109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6647E-2B66-0263-9DD8-A7FEB0417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2DF2A-472D-D44E-C82B-B2219C436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90D4D-44F2-42A6-FDE7-6C9A958FF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E9C4E-E18A-74A1-F0F3-A21BE1F74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6571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34350-817D-D278-9434-67F43037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632B6-8952-EC86-2ED7-19498CE33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C97219-E197-6985-8B6E-8FA4A2B76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929AF-DA0B-A464-492F-2C5C70926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E4BE2-94C5-5003-C53D-B69D0FA80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5BF00B-7434-417A-618F-F58FEC78E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3666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CA675-C5A4-ACE8-7956-08C6A3F73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98698-264B-091F-27D3-ED3D34D24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4D1EB7-8841-32CD-32F7-A9994FF7F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CB98C-5213-E85D-EB12-801D2A353A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AF8627-491E-3AC6-4373-2A366218D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3235FC-9987-0CAC-B1C3-E9F72E989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04342A-EB28-D71E-E611-FF5213F4F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6F9020-D28B-56ED-73E4-39D7199DC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177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1EA56-172A-512D-D589-45E1B868F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0EA094-1AF8-9808-551B-3C752FEA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77645A-4CC2-F0E9-E3F8-99DBE9B96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02767-C8FE-066D-6284-89BF8545F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398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E6D991-9DF9-C7AE-B1F8-893BBE76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AE212C-615E-EF70-FBD4-4FB9D45D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5D03E3-0F39-7CD6-6CAE-B6951A464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4341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9711C-F541-155C-FF4D-637537EB4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7B177-F837-C860-232B-F017A4F9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0A90A-0C50-6315-7876-E7C73BA27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5FA38-483F-8D33-48F5-7214F2E12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4A500-0CC6-6757-EDCB-8904BE59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30401-45C0-0369-429D-2A0F2C438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211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C0D6B-8C61-E262-EAD1-E347B376B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911BC-3855-D199-9EAC-6FFE3DC84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87453F-474D-6C8F-9B64-122B3ED62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en-GB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728B7-6BC1-7051-BCC8-E87FCED3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2943F6-5916-34A2-753F-5C1B9092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939D7-9525-B77B-5B71-10D56FE0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835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5A7CF3-7C6C-962C-5CBD-542E99A4B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GB" altLang="zh-CN"/>
              <a:t>Click to edit Master title style</a:t>
            </a:r>
            <a:endParaRPr kumimoji="1"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DA90A3-C3FA-5690-5123-092CAC962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GB" altLang="zh-CN"/>
              <a:t>Click to edit Master text styles</a:t>
            </a:r>
          </a:p>
          <a:p>
            <a:pPr lvl="1"/>
            <a:r>
              <a:rPr kumimoji="1" lang="en-GB" altLang="zh-CN"/>
              <a:t>Second level</a:t>
            </a:r>
          </a:p>
          <a:p>
            <a:pPr lvl="2"/>
            <a:r>
              <a:rPr kumimoji="1" lang="en-GB" altLang="zh-CN"/>
              <a:t>Third level</a:t>
            </a:r>
          </a:p>
          <a:p>
            <a:pPr lvl="3"/>
            <a:r>
              <a:rPr kumimoji="1" lang="en-GB" altLang="zh-CN"/>
              <a:t>Fourth level</a:t>
            </a:r>
          </a:p>
          <a:p>
            <a:pPr lvl="4"/>
            <a:r>
              <a:rPr kumimoji="1" lang="en-GB" altLang="zh-CN"/>
              <a:t>Fifth level</a:t>
            </a:r>
            <a:endParaRPr kumimoji="1"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68D3C-D94F-582C-047B-7EF16176F1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2659-4F07-204F-8DFC-BFE4360DCCEF}" type="datetimeFigureOut">
              <a:rPr kumimoji="1" lang="zh-CN" altLang="en-US" smtClean="0"/>
              <a:t>2026/5/13</a:t>
            </a:fld>
            <a:endParaRPr kumimoji="1"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6D8EF-88A4-7951-091A-DCDDF7FC0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D6B21-0666-641F-3513-1FCD496090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E33DA-2556-5A46-8E95-CA4DDC1C7EC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778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7948-C2F8-4D43-E170-DF8EFE5B35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pt-BR" altLang="zh-CN" dirty="0"/>
              <a:t>Detector </a:t>
            </a:r>
            <a:r>
              <a:rPr kumimoji="1" lang="pt-BR" altLang="zh-CN" dirty="0" err="1"/>
              <a:t>names</a:t>
            </a:r>
            <a:r>
              <a:rPr kumimoji="1" lang="pt-BR" altLang="zh-CN" dirty="0"/>
              <a:t> candidates</a:t>
            </a:r>
            <a:endParaRPr kumimoji="1"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C2A0A-5622-B412-5E50-B33583ABC2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pt-BR" altLang="zh-CN" dirty="0" err="1"/>
              <a:t>Shanzhen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78442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D8A9-1BF1-31F9-802E-76B74A85C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37</a:t>
            </a:r>
            <a:r>
              <a:rPr kumimoji="1" lang="zh-CN" altLang="en-US" dirty="0"/>
              <a:t> </a:t>
            </a:r>
            <a:r>
              <a:rPr kumimoji="1" lang="en-US" altLang="zh-CN" dirty="0"/>
              <a:t>name candidates</a:t>
            </a:r>
            <a:endParaRPr kumimoji="1"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7C92A-CABB-A140-E2B2-2C224A18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9</a:t>
            </a:r>
            <a:r>
              <a:rPr kumimoji="1" lang="en-GB" altLang="zh-CN" dirty="0"/>
              <a:t> violate one or more of the provided guidelines</a:t>
            </a:r>
          </a:p>
          <a:p>
            <a:endParaRPr kumimoji="1" lang="en-GB" altLang="zh-C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71525-9B98-7BF7-C03C-EAB2CC0BD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254188"/>
              </p:ext>
            </p:extLst>
          </p:nvPr>
        </p:nvGraphicFramePr>
        <p:xfrm>
          <a:off x="1972144" y="2278009"/>
          <a:ext cx="7636935" cy="40338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45645">
                  <a:extLst>
                    <a:ext uri="{9D8B030D-6E8A-4147-A177-3AD203B41FA5}">
                      <a16:colId xmlns:a16="http://schemas.microsoft.com/office/drawing/2014/main" val="4180646002"/>
                    </a:ext>
                  </a:extLst>
                </a:gridCol>
                <a:gridCol w="1207716">
                  <a:extLst>
                    <a:ext uri="{9D8B030D-6E8A-4147-A177-3AD203B41FA5}">
                      <a16:colId xmlns:a16="http://schemas.microsoft.com/office/drawing/2014/main" val="1912507137"/>
                    </a:ext>
                  </a:extLst>
                </a:gridCol>
                <a:gridCol w="3883574">
                  <a:extLst>
                    <a:ext uri="{9D8B030D-6E8A-4147-A177-3AD203B41FA5}">
                      <a16:colId xmlns:a16="http://schemas.microsoft.com/office/drawing/2014/main" val="2867893842"/>
                    </a:ext>
                  </a:extLst>
                </a:gridCol>
              </a:tblGrid>
              <a:tr h="600438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Future Omnipotent Crystal </a:t>
                      </a:r>
                      <a:r>
                        <a:rPr lang="en-GB" sz="1000" dirty="0" err="1">
                          <a:effectLst/>
                        </a:rPr>
                        <a:t>apparatUS</a:t>
                      </a:r>
                      <a:r>
                        <a:rPr lang="en-GB" sz="1000" dirty="0">
                          <a:effectLst/>
                        </a:rPr>
                        <a:t> (can change to Omni‑purpose)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FOCUS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Already used – Fermilab experiment FOCUS (photoproduction of charm)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505378351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Large Unified Calorimeter and Imaging Detector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LUCID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Already used – ATLAS luminosity detector LUCID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1922194988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effectLst/>
                        </a:rPr>
                        <a:t>Electroweak Precision Detector 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effectLst/>
                        </a:rPr>
                        <a:t>EPD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effectLst/>
                        </a:rPr>
                        <a:t>Already used – STAR</a:t>
                      </a:r>
                      <a:r>
                        <a:rPr lang="en-US" sz="1000">
                          <a:effectLst/>
                        </a:rPr>
                        <a:t> </a:t>
                      </a:r>
                      <a:r>
                        <a:rPr lang="en-GB" sz="1000">
                          <a:effectLst/>
                        </a:rPr>
                        <a:t>Event Plane Detector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92810711"/>
                  </a:ext>
                </a:extLst>
              </a:tr>
              <a:tr h="494995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Collider Observatory for Bosons, Resonances, and Accuracy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COBRA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Already used – COBRA double‑beta decay experiment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3124780263"/>
                  </a:ext>
                </a:extLst>
              </a:tr>
              <a:tr h="494995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AppaRatus for Cepc Higgs factory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ARCH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Contains “</a:t>
                      </a:r>
                      <a:r>
                        <a:rPr lang="en-GB" sz="1000" dirty="0" err="1">
                          <a:effectLst/>
                        </a:rPr>
                        <a:t>Cepc</a:t>
                      </a:r>
                      <a:r>
                        <a:rPr lang="en-GB" sz="1000" dirty="0">
                          <a:effectLst/>
                        </a:rPr>
                        <a:t>” (CEPC) explicitly; also mentions Higgs alone without Z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728467279"/>
                  </a:ext>
                </a:extLst>
              </a:tr>
              <a:tr h="494995"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High‑precision Apparatus for fundamentaL Observables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HALO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Already used – HALO supernova neutrino experiment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1218965067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Large Unified New‑physics Apparatus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effectLst/>
                        </a:rPr>
                        <a:t>LUNA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Already used – LUNA nuclear astrophysics experiment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4270981785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C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omprehensive 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H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iggs 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E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xperiment 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F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acility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CHEF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mentions Higgs alone without Z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57440430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T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he Detect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or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 for 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C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EPC </a:t>
                      </a:r>
                      <a:r>
                        <a:rPr lang="en-GB" sz="1000" dirty="0">
                          <a:solidFill>
                            <a:srgbClr val="FE2419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H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iggs measurements 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TORCH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Contains “</a:t>
                      </a:r>
                      <a:r>
                        <a:rPr lang="en-GB" sz="1000" dirty="0" err="1">
                          <a:effectLst/>
                        </a:rPr>
                        <a:t>Cepc</a:t>
                      </a:r>
                      <a:r>
                        <a:rPr lang="en-GB" sz="1000" dirty="0">
                          <a:effectLst/>
                        </a:rPr>
                        <a:t>” (CEPC) explicitly; also mentions Higgs alone without Z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3357196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00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D8A9-1BF1-31F9-802E-76B74A85C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37</a:t>
            </a:r>
            <a:r>
              <a:rPr kumimoji="1" lang="zh-CN" altLang="en-US" dirty="0"/>
              <a:t> </a:t>
            </a:r>
            <a:r>
              <a:rPr kumimoji="1" lang="en-US" altLang="zh-CN" dirty="0"/>
              <a:t>name candidates</a:t>
            </a:r>
            <a:endParaRPr kumimoji="1"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7C92A-CABB-A140-E2B2-2C224A18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4</a:t>
            </a:r>
            <a:r>
              <a:rPr kumimoji="1" lang="en-GB" altLang="zh-CN" dirty="0"/>
              <a:t> has nationality bias </a:t>
            </a:r>
          </a:p>
          <a:p>
            <a:endParaRPr kumimoji="1" lang="en-GB" altLang="zh-C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71525-9B98-7BF7-C03C-EAB2CC0BD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293406"/>
              </p:ext>
            </p:extLst>
          </p:nvPr>
        </p:nvGraphicFramePr>
        <p:xfrm>
          <a:off x="1980309" y="2813286"/>
          <a:ext cx="7636935" cy="216851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45645">
                  <a:extLst>
                    <a:ext uri="{9D8B030D-6E8A-4147-A177-3AD203B41FA5}">
                      <a16:colId xmlns:a16="http://schemas.microsoft.com/office/drawing/2014/main" val="4180646002"/>
                    </a:ext>
                  </a:extLst>
                </a:gridCol>
                <a:gridCol w="1207716">
                  <a:extLst>
                    <a:ext uri="{9D8B030D-6E8A-4147-A177-3AD203B41FA5}">
                      <a16:colId xmlns:a16="http://schemas.microsoft.com/office/drawing/2014/main" val="1912507137"/>
                    </a:ext>
                  </a:extLst>
                </a:gridCol>
                <a:gridCol w="3883574">
                  <a:extLst>
                    <a:ext uri="{9D8B030D-6E8A-4147-A177-3AD203B41FA5}">
                      <a16:colId xmlns:a16="http://schemas.microsoft.com/office/drawing/2014/main" val="2867893842"/>
                    </a:ext>
                  </a:extLst>
                </a:gridCol>
              </a:tblGrid>
              <a:tr h="600438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Pioneering Apparatus for Novel </a:t>
                      </a:r>
                      <a:r>
                        <a:rPr lang="en-GB" sz="1000" dirty="0" err="1">
                          <a:effectLst/>
                        </a:rPr>
                        <a:t>Groundbreaking</a:t>
                      </a:r>
                      <a:r>
                        <a:rPr lang="en-GB" sz="1000" dirty="0">
                          <a:effectLst/>
                        </a:rPr>
                        <a:t> </a:t>
                      </a:r>
                      <a:r>
                        <a:rPr lang="en-GB" sz="1000" dirty="0" err="1">
                          <a:effectLst/>
                        </a:rPr>
                        <a:t>Unraveling</a:t>
                      </a:r>
                      <a:r>
                        <a:rPr lang="en-GB" sz="1000" dirty="0">
                          <a:effectLst/>
                        </a:rPr>
                        <a:t>, </a:t>
                      </a:r>
                    </a:p>
                    <a:p>
                      <a:r>
                        <a:rPr lang="en-GB" sz="1000" dirty="0">
                          <a:effectLst/>
                        </a:rPr>
                        <a:t>Precision Apparatus for Novel Glass‑crystal calorimetry and Understanding, P</a:t>
                      </a:r>
                    </a:p>
                    <a:p>
                      <a:r>
                        <a:rPr lang="en-GB" sz="1000" dirty="0">
                          <a:effectLst/>
                        </a:rPr>
                        <a:t>article Apparatus for Next Generation Understanding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PANGU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Nationality bias (Chinese)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505378351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Spectrometer for Higgs Top Z experiment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effectLst/>
                        </a:rPr>
                        <a:t>Spitze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Nationality bias (German)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1922194988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N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ew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E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xperiment for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Z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 and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H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iggs boson 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A</a:t>
                      </a:r>
                      <a:r>
                        <a:rPr lang="en-GB" sz="1000" dirty="0"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ccuracy 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</a:rPr>
                        <a:t>NEZHA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Nationality bias (Chinese)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653407403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kumimoji="1" lang="en-GB" altLang="zh-CN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Ge</a:t>
                      </a:r>
                      <a:r>
                        <a:rPr kumimoji="1" lang="en-GB" altLang="zh-CN" sz="1000" dirty="0"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neral Purpose Detector for </a:t>
                      </a:r>
                      <a:r>
                        <a:rPr kumimoji="1" lang="en-GB" altLang="zh-CN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Z</a:t>
                      </a:r>
                      <a:r>
                        <a:rPr kumimoji="1" lang="en-GB" altLang="zh-CN" sz="1000" dirty="0"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 and </a:t>
                      </a:r>
                      <a:r>
                        <a:rPr kumimoji="1" lang="en-GB" altLang="zh-CN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Hi</a:t>
                      </a:r>
                      <a:r>
                        <a:rPr kumimoji="1" lang="en-GB" altLang="zh-CN" sz="1000" dirty="0"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ggs factory 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1000" dirty="0">
                          <a:solidFill>
                            <a:srgbClr val="FF0000"/>
                          </a:solidFill>
                          <a:latin typeface="SimHei" panose="02010609060101010101" pitchFamily="49" charset="-122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GEZHI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Nationality bias (Chinese)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887253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941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D8A9-1BF1-31F9-802E-76B74A85C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37</a:t>
            </a:r>
            <a:r>
              <a:rPr kumimoji="1" lang="zh-CN" altLang="en-US" dirty="0"/>
              <a:t> </a:t>
            </a:r>
            <a:r>
              <a:rPr kumimoji="1" lang="en-US" altLang="zh-CN" dirty="0"/>
              <a:t>name candidates</a:t>
            </a:r>
            <a:endParaRPr kumimoji="1"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7C92A-CABB-A140-E2B2-2C224A18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/>
              <a:t>6</a:t>
            </a:r>
            <a:r>
              <a:rPr kumimoji="1" lang="en-GB" altLang="zh-CN" dirty="0"/>
              <a:t> </a:t>
            </a:r>
            <a:r>
              <a:rPr kumimoji="1" lang="en-US" altLang="zh-CN" dirty="0"/>
              <a:t>not</a:t>
            </a:r>
            <a:r>
              <a:rPr kumimoji="1" lang="en-GB" altLang="zh-CN" dirty="0"/>
              <a:t> </a:t>
            </a:r>
            <a:r>
              <a:rPr kumimoji="1" lang="en-US" altLang="zh-CN" dirty="0"/>
              <a:t>describing a particle detector </a:t>
            </a:r>
            <a:endParaRPr kumimoji="1" lang="en-GB" altLang="zh-CN" dirty="0"/>
          </a:p>
          <a:p>
            <a:endParaRPr kumimoji="1" lang="en-GB" altLang="zh-C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71525-9B98-7BF7-C03C-EAB2CC0BD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497104"/>
              </p:ext>
            </p:extLst>
          </p:nvPr>
        </p:nvGraphicFramePr>
        <p:xfrm>
          <a:off x="1980309" y="2813286"/>
          <a:ext cx="7636935" cy="24904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45645">
                  <a:extLst>
                    <a:ext uri="{9D8B030D-6E8A-4147-A177-3AD203B41FA5}">
                      <a16:colId xmlns:a16="http://schemas.microsoft.com/office/drawing/2014/main" val="4180646002"/>
                    </a:ext>
                  </a:extLst>
                </a:gridCol>
                <a:gridCol w="1207716">
                  <a:extLst>
                    <a:ext uri="{9D8B030D-6E8A-4147-A177-3AD203B41FA5}">
                      <a16:colId xmlns:a16="http://schemas.microsoft.com/office/drawing/2014/main" val="1912507137"/>
                    </a:ext>
                  </a:extLst>
                </a:gridCol>
                <a:gridCol w="3883574">
                  <a:extLst>
                    <a:ext uri="{9D8B030D-6E8A-4147-A177-3AD203B41FA5}">
                      <a16:colId xmlns:a16="http://schemas.microsoft.com/office/drawing/2014/main" val="2867893842"/>
                    </a:ext>
                  </a:extLst>
                </a:gridCol>
              </a:tblGrid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Multi‑Object Scintillator Array for Imaging and Calorimetry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MOSAIC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Scintillator Array 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1922194988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Leaping Exploration with Advanced Precision 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LEAP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effectLst/>
                        </a:rPr>
                        <a:t>Exploration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92810711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W </a:t>
                      </a:r>
                      <a:r>
                        <a:rPr lang="en-GB" sz="1000" dirty="0" err="1">
                          <a:effectLst/>
                        </a:rPr>
                        <a:t>HIggs</a:t>
                      </a:r>
                      <a:r>
                        <a:rPr lang="en-GB" sz="1000" dirty="0">
                          <a:effectLst/>
                        </a:rPr>
                        <a:t> and Z boson </a:t>
                      </a:r>
                      <a:r>
                        <a:rPr lang="en-GB" sz="1000" dirty="0" err="1">
                          <a:effectLst/>
                        </a:rPr>
                        <a:t>DOMinance</a:t>
                      </a:r>
                      <a:endParaRPr lang="en-GB" sz="1000" dirty="0">
                        <a:effectLst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WHIZDOM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 err="1">
                          <a:effectLst/>
                        </a:rPr>
                        <a:t>DOMinance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147268346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Advanced HEP Experimental Analysis Device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AHEAD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Analysis device?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869824367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Advanced Multimodal Observatory for Emerging New Physics Arena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AMOENA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Multimodal Observatory ?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2099511772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Crystal Calorimeter for Circular Collider, </a:t>
                      </a:r>
                    </a:p>
                    <a:p>
                      <a:r>
                        <a:rPr lang="en-GB" sz="1000" dirty="0">
                          <a:effectLst/>
                        </a:rPr>
                        <a:t>Crystal Calorimeter based detector for Circular Collider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C4 or 4C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effectLst/>
                        </a:rPr>
                        <a:t>Calorimeter</a:t>
                      </a: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30927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636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D8A9-1BF1-31F9-802E-76B74A85C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37</a:t>
            </a:r>
            <a:r>
              <a:rPr kumimoji="1" lang="zh-CN" altLang="en-US" dirty="0"/>
              <a:t> </a:t>
            </a:r>
            <a:r>
              <a:rPr kumimoji="1" lang="en-US" altLang="zh-CN" dirty="0"/>
              <a:t>name candidates</a:t>
            </a:r>
            <a:endParaRPr kumimoji="1"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7C92A-CABB-A140-E2B2-2C224A18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GB" altLang="zh-CN" dirty="0"/>
              <a:t>2 </a:t>
            </a:r>
            <a:r>
              <a:rPr kumimoji="1" lang="en-US" altLang="zh-CN" dirty="0"/>
              <a:t>sounds weird ? </a:t>
            </a:r>
            <a:endParaRPr kumimoji="1" lang="en-GB" altLang="zh-CN" dirty="0"/>
          </a:p>
          <a:p>
            <a:endParaRPr kumimoji="1" lang="en-GB" altLang="zh-C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A71525-9B98-7BF7-C03C-EAB2CC0BD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10712"/>
              </p:ext>
            </p:extLst>
          </p:nvPr>
        </p:nvGraphicFramePr>
        <p:xfrm>
          <a:off x="1980309" y="2813286"/>
          <a:ext cx="7636935" cy="98999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45645">
                  <a:extLst>
                    <a:ext uri="{9D8B030D-6E8A-4147-A177-3AD203B41FA5}">
                      <a16:colId xmlns:a16="http://schemas.microsoft.com/office/drawing/2014/main" val="4180646002"/>
                    </a:ext>
                  </a:extLst>
                </a:gridCol>
                <a:gridCol w="1207716">
                  <a:extLst>
                    <a:ext uri="{9D8B030D-6E8A-4147-A177-3AD203B41FA5}">
                      <a16:colId xmlns:a16="http://schemas.microsoft.com/office/drawing/2014/main" val="1912507137"/>
                    </a:ext>
                  </a:extLst>
                </a:gridCol>
                <a:gridCol w="3883574">
                  <a:extLst>
                    <a:ext uri="{9D8B030D-6E8A-4147-A177-3AD203B41FA5}">
                      <a16:colId xmlns:a16="http://schemas.microsoft.com/office/drawing/2014/main" val="2867893842"/>
                    </a:ext>
                  </a:extLst>
                </a:gridCol>
              </a:tblGrid>
              <a:tr h="600438">
                <a:tc>
                  <a:txBody>
                    <a:bodyPr/>
                    <a:lstStyle/>
                    <a:p>
                      <a:r>
                        <a:rPr lang="en-GB" sz="1000" dirty="0" err="1">
                          <a:effectLst/>
                        </a:rPr>
                        <a:t>reFEreNce</a:t>
                      </a:r>
                      <a:r>
                        <a:rPr lang="en-GB" sz="1000" dirty="0">
                          <a:effectLst/>
                        </a:rPr>
                        <a:t> detector for a Future Electron </a:t>
                      </a:r>
                      <a:r>
                        <a:rPr lang="en-GB" sz="1000" dirty="0" err="1">
                          <a:effectLst/>
                        </a:rPr>
                        <a:t>PositoN</a:t>
                      </a:r>
                      <a:r>
                        <a:rPr lang="en-GB" sz="1000" dirty="0">
                          <a:effectLst/>
                        </a:rPr>
                        <a:t> collider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FENFEN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effectLst/>
                        </a:rPr>
                        <a:t>FENFEN weird</a:t>
                      </a:r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505378351"/>
                  </a:ext>
                </a:extLst>
              </a:tr>
              <a:tr h="389552"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Luminescent Unveiling Collider Experiment</a:t>
                      </a: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effectLst/>
                        </a:rPr>
                        <a:t>LUCE</a:t>
                      </a:r>
                    </a:p>
                  </a:txBody>
                  <a:tcPr marL="67990" marR="67990" marT="42494" marB="42494" anchor="ctr"/>
                </a:tc>
                <a:tc>
                  <a:txBody>
                    <a:bodyPr/>
                    <a:lstStyle/>
                    <a:p>
                      <a:endParaRPr lang="en-GB" sz="1000" dirty="0">
                        <a:effectLst/>
                      </a:endParaRPr>
                    </a:p>
                  </a:txBody>
                  <a:tcPr marL="67990" marR="40794" marT="42494" marB="42494" anchor="ctr"/>
                </a:tc>
                <a:extLst>
                  <a:ext uri="{0D108BD9-81ED-4DB2-BD59-A6C34878D82A}">
                    <a16:rowId xmlns:a16="http://schemas.microsoft.com/office/drawing/2014/main" val="1922194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993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80D90-CCB7-7817-FC4C-1952044C8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-160866"/>
            <a:ext cx="10515600" cy="1325563"/>
          </a:xfrm>
        </p:spPr>
        <p:txBody>
          <a:bodyPr/>
          <a:lstStyle/>
          <a:p>
            <a:r>
              <a:rPr kumimoji="1" lang="en-US" altLang="zh-CN" dirty="0"/>
              <a:t>16 remains</a:t>
            </a:r>
            <a:endParaRPr kumimoji="1"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8C312-1F59-6514-B631-D4C2DEB4C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330" y="750660"/>
            <a:ext cx="10515600" cy="4351338"/>
          </a:xfrm>
        </p:spPr>
        <p:txBody>
          <a:bodyPr/>
          <a:lstStyle/>
          <a:p>
            <a:r>
              <a:rPr kumimoji="1" lang="en-US" altLang="zh-CN" dirty="0"/>
              <a:t>Not necessarily ideal, but not yet excluded (personal biased opinion )</a:t>
            </a:r>
            <a:endParaRPr kumimoji="1" lang="zh-CN" alt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3D34A5-517D-9905-7F33-18E6E98E6D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28627"/>
              </p:ext>
            </p:extLst>
          </p:nvPr>
        </p:nvGraphicFramePr>
        <p:xfrm>
          <a:off x="994486" y="1325535"/>
          <a:ext cx="10203028" cy="5400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586250">
                  <a:extLst>
                    <a:ext uri="{9D8B030D-6E8A-4147-A177-3AD203B41FA5}">
                      <a16:colId xmlns:a16="http://schemas.microsoft.com/office/drawing/2014/main" val="4180646002"/>
                    </a:ext>
                  </a:extLst>
                </a:gridCol>
                <a:gridCol w="3616778">
                  <a:extLst>
                    <a:ext uri="{9D8B030D-6E8A-4147-A177-3AD203B41FA5}">
                      <a16:colId xmlns:a16="http://schemas.microsoft.com/office/drawing/2014/main" val="19125071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05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EXtended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Crystal </a:t>
                      </a:r>
                      <a:r>
                        <a:rPr lang="en-GB" sz="105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e+e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Detector, </a:t>
                      </a:r>
                      <a:r>
                        <a:rPr lang="en-GB" sz="105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EXtended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Crystal Electron-positron Event Detector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EXCEED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505378351"/>
                  </a:ext>
                </a:extLst>
              </a:tr>
              <a:tr h="280635">
                <a:tc>
                  <a:txBody>
                    <a:bodyPr/>
                    <a:lstStyle/>
                    <a:p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Fundamental Interaction Non‑compact‑crystal‑glass Detector</a:t>
                      </a:r>
                    </a:p>
                    <a:p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Fundamental Interaction Novel Detector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1922194988"/>
                  </a:ext>
                </a:extLst>
              </a:tr>
              <a:tr h="177373">
                <a:tc>
                  <a:txBody>
                    <a:bodyPr/>
                    <a:lstStyle/>
                    <a:p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Electron Positron Optimized Crystal Apparatus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EPOCA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1479290725"/>
                  </a:ext>
                </a:extLst>
              </a:tr>
              <a:tr h="177373">
                <a:tc>
                  <a:txBody>
                    <a:bodyPr/>
                    <a:lstStyle/>
                    <a:p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Solenoidal Omni‑purpose Large‑aperture Reference detector (or Solenoidal Omni‑purpose Large </a:t>
                      </a:r>
                      <a:r>
                        <a:rPr lang="en-GB" sz="105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appaRatus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40794" marR="67990" marT="42494" marB="42494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SOLAR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806284060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+mn-lt"/>
                        </a:rPr>
                        <a:t>Large Unified Multipurpose Instrument for New physics Analysis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GB" sz="1050" b="1" dirty="0">
                          <a:effectLst/>
                          <a:latin typeface="+mn-lt"/>
                        </a:rPr>
                        <a:t>LUMINA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337654592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r>
                        <a:rPr lang="en-GB" sz="1050" dirty="0">
                          <a:effectLst/>
                          <a:latin typeface="+mn-lt"/>
                        </a:rPr>
                        <a:t>Innovative Radiation Imaging System or Integrated </a:t>
                      </a:r>
                      <a:r>
                        <a:rPr lang="en-GB" sz="1050" dirty="0" err="1">
                          <a:effectLst/>
                          <a:latin typeface="+mn-lt"/>
                        </a:rPr>
                        <a:t>Reconstructor</a:t>
                      </a:r>
                      <a:r>
                        <a:rPr lang="en-GB" sz="1050" dirty="0">
                          <a:effectLst/>
                          <a:latin typeface="+mn-lt"/>
                        </a:rPr>
                        <a:t> for Imaging and Sampling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IRIS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466986656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r>
                        <a:rPr lang="en-GB" sz="1050" dirty="0" err="1">
                          <a:effectLst/>
                          <a:latin typeface="+mn-lt"/>
                        </a:rPr>
                        <a:t>ELEctron</a:t>
                      </a:r>
                      <a:r>
                        <a:rPr lang="en-GB" sz="1050" dirty="0">
                          <a:effectLst/>
                          <a:latin typeface="+mn-lt"/>
                        </a:rPr>
                        <a:t> Collider </a:t>
                      </a:r>
                      <a:r>
                        <a:rPr lang="en-GB" sz="1050" dirty="0" err="1">
                          <a:effectLst/>
                          <a:latin typeface="+mn-lt"/>
                        </a:rPr>
                        <a:t>TRanslucent</a:t>
                      </a:r>
                      <a:r>
                        <a:rPr lang="en-GB" sz="1050" dirty="0">
                          <a:effectLst/>
                          <a:latin typeface="+mn-lt"/>
                        </a:rPr>
                        <a:t> Apparatus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ELECTRA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946361875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Experimental Era Detector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</a:t>
                      </a:r>
                      <a:endParaRPr lang="en-GB" sz="500" dirty="0">
                        <a:effectLst/>
                        <a:latin typeface="+mn-lt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1668600458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LUminous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Calorimetry Integrated Apparatus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LUCIA</a:t>
                      </a: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910144677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Symmetric Precision Apparatus for Ring Collider 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dirty="0">
                          <a:effectLst/>
                          <a:latin typeface="+mn-lt"/>
                        </a:rPr>
                        <a:t>SPARC</a:t>
                      </a:r>
                      <a:endParaRPr lang="en-GB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158754869"/>
                  </a:ext>
                </a:extLst>
              </a:tr>
              <a:tr h="280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</a:t>
                      </a:r>
                      <a:r>
                        <a:rPr lang="en-GB" sz="1050" dirty="0"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L</a:t>
                      </a:r>
                      <a:r>
                        <a:rPr lang="en-GB" sz="1050" dirty="0"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arge 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P</a:t>
                      </a:r>
                      <a:r>
                        <a:rPr lang="en-GB" sz="1050" dirty="0"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article P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h</a:t>
                      </a:r>
                      <a:r>
                        <a:rPr lang="en-GB" sz="1050" dirty="0"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ysics </a:t>
                      </a:r>
                      <a:r>
                        <a:rPr lang="en-GB" sz="105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</a:t>
                      </a:r>
                      <a:r>
                        <a:rPr lang="en-GB" sz="1050" dirty="0">
                          <a:effectLst/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pparatus 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ALPHA</a:t>
                      </a:r>
                      <a:r>
                        <a:rPr lang="zh-CN" altLang="en-US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（</a:t>
                      </a:r>
                      <a:r>
                        <a:rPr lang="en-US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conflict with</a:t>
                      </a:r>
                      <a:r>
                        <a:rPr lang="zh-CN" altLang="en-US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CERN</a:t>
                      </a:r>
                      <a:r>
                        <a:rPr lang="zh-CN" altLang="en-US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r>
                        <a:rPr lang="zh-CN" altLang="en-US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concept</a:t>
                      </a:r>
                      <a:r>
                        <a:rPr lang="zh-CN" altLang="en-US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ALFA</a:t>
                      </a:r>
                      <a:r>
                        <a:rPr lang="zh-CN" altLang="en-US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en-GB" altLang="zh-CN" sz="105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Advanced, Lightweight and Fine-grained Apparatus</a:t>
                      </a:r>
                      <a:r>
                        <a:rPr lang="zh-CN" altLang="en-US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lang="en-GB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1729183526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effectLst/>
                          <a:latin typeface="+mn-lt"/>
                        </a:rPr>
                        <a:t>Advanced positron electron </a:t>
                      </a:r>
                      <a:r>
                        <a:rPr lang="en-GB" sz="1050" dirty="0" err="1">
                          <a:effectLst/>
                          <a:latin typeface="+mn-lt"/>
                        </a:rPr>
                        <a:t>eXperiment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05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APEX</a:t>
                      </a: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2732171247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1" lang="en-GB" altLang="zh-CN" sz="1050" dirty="0"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dvanced </a:t>
                      </a:r>
                      <a:r>
                        <a:rPr kumimoji="1" lang="en-GB" altLang="zh-CN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D</a:t>
                      </a:r>
                      <a:r>
                        <a:rPr kumimoji="1" lang="en-GB" altLang="zh-CN" sz="1050" dirty="0"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etector for </a:t>
                      </a:r>
                      <a:r>
                        <a:rPr kumimoji="1" lang="en-GB" altLang="zh-CN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E</a:t>
                      </a:r>
                      <a:r>
                        <a:rPr kumimoji="1" lang="en-GB" altLang="zh-CN" sz="1050" dirty="0"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lectron-</a:t>
                      </a:r>
                      <a:r>
                        <a:rPr kumimoji="1" lang="en-GB" altLang="zh-CN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P</a:t>
                      </a:r>
                      <a:r>
                        <a:rPr kumimoji="1" lang="en-GB" altLang="zh-CN" sz="1050" dirty="0"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ositron Facili</a:t>
                      </a:r>
                      <a:r>
                        <a:rPr kumimoji="1" lang="en-GB" altLang="zh-CN" sz="1050" dirty="0">
                          <a:solidFill>
                            <a:srgbClr val="FF0000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t</a:t>
                      </a:r>
                      <a:r>
                        <a:rPr kumimoji="1" lang="en-GB" altLang="zh-CN" sz="1050" dirty="0"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y 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en-GB" altLang="zh-CN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ADEPT</a:t>
                      </a:r>
                      <a:endParaRPr lang="en-GB" sz="1050" b="1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2650822252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C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omprehensive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H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igh-precision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I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nstrument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for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C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haracterizing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H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igh-energy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I</a:t>
                      </a:r>
                      <a:r>
                        <a:rPr lang="en-GB" sz="1050" dirty="0">
                          <a:latin typeface="+mn-lt"/>
                          <a:ea typeface="SimHei" panose="02010609060101010101" pitchFamily="49" charset="-122"/>
                        </a:rPr>
                        <a:t>nteractions</a:t>
                      </a:r>
                      <a:r>
                        <a:rPr lang="en-GB" sz="1050" dirty="0">
                          <a:solidFill>
                            <a:srgbClr val="FE2419"/>
                          </a:solidFill>
                          <a:latin typeface="+mn-lt"/>
                          <a:ea typeface="SimHei" panose="02010609060101010101" pitchFamily="49" charset="-122"/>
                        </a:rPr>
                        <a:t> </a:t>
                      </a:r>
                      <a:endParaRPr lang="en-GB" sz="1050" dirty="0"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chi</a:t>
                      </a:r>
                      <a:r>
                        <a:rPr lang="en-GB" sz="1050" baseline="3000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2</a:t>
                      </a:r>
                      <a:r>
                        <a:rPr lang="en-US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, </a:t>
                      </a:r>
                      <a:r>
                        <a:rPr lang="el-GR" sz="1050" i="1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χ</a:t>
                      </a:r>
                      <a:r>
                        <a:rPr lang="en-US" sz="1050" baseline="3000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2</a:t>
                      </a:r>
                      <a:endParaRPr lang="en-GB" sz="1050" dirty="0">
                        <a:solidFill>
                          <a:schemeClr val="tx1"/>
                        </a:solidFill>
                        <a:latin typeface="+mn-lt"/>
                        <a:ea typeface="SimHei" panose="02010609060101010101" pitchFamily="49" charset="-122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4172401937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Higgs and Electroweak Laboratory for Innovative </a:t>
                      </a:r>
                      <a:r>
                        <a:rPr kumimoji="1" lang="en-GB" altLang="zh-CN" sz="1050" dirty="0" err="1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ObservationS</a:t>
                      </a:r>
                      <a:r>
                        <a:rPr kumimoji="1" lang="en-GB" altLang="zh-CN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 </a:t>
                      </a:r>
                      <a:endParaRPr lang="en-GB" sz="105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GB" altLang="zh-CN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  <a:cs typeface="Tahoma" panose="020B0604030504040204" pitchFamily="34" charset="0"/>
                        </a:rPr>
                        <a:t>HELIOS</a:t>
                      </a:r>
                      <a:endParaRPr lang="en-GB" sz="1050" dirty="0">
                        <a:solidFill>
                          <a:schemeClr val="tx1"/>
                        </a:solidFill>
                        <a:latin typeface="+mn-lt"/>
                        <a:ea typeface="SimHei" panose="02010609060101010101" pitchFamily="49" charset="-122"/>
                      </a:endParaRP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3996372352"/>
                  </a:ext>
                </a:extLst>
              </a:tr>
              <a:tr h="2428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Translucent Electron Collider Apparatus 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solidFill>
                            <a:schemeClr val="tx1"/>
                          </a:solidFill>
                          <a:latin typeface="+mn-lt"/>
                          <a:ea typeface="SimHei" panose="02010609060101010101" pitchFamily="49" charset="-122"/>
                        </a:rPr>
                        <a:t>TECA</a:t>
                      </a:r>
                    </a:p>
                  </a:txBody>
                  <a:tcPr marL="67990" marR="67990" marT="42494" marB="42494" anchor="ctr"/>
                </a:tc>
                <a:extLst>
                  <a:ext uri="{0D108BD9-81ED-4DB2-BD59-A6C34878D82A}">
                    <a16:rowId xmlns:a16="http://schemas.microsoft.com/office/drawing/2014/main" val="2025839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938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509</Words>
  <Application>Microsoft Macintosh PowerPoint</Application>
  <PresentationFormat>Widescreen</PresentationFormat>
  <Paragraphs>110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SimHei</vt:lpstr>
      <vt:lpstr>Arial</vt:lpstr>
      <vt:lpstr>Calibri</vt:lpstr>
      <vt:lpstr>Calibri Light</vt:lpstr>
      <vt:lpstr>Office Theme</vt:lpstr>
      <vt:lpstr>Detector names candidates</vt:lpstr>
      <vt:lpstr>37 name candidates</vt:lpstr>
      <vt:lpstr>37 name candidates</vt:lpstr>
      <vt:lpstr>37 name candidates</vt:lpstr>
      <vt:lpstr>37 name candidates</vt:lpstr>
      <vt:lpstr>16 remains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Shanzhen Chen</dc:creator>
  <cp:lastModifiedBy>Joao Guimaraes da Costa</cp:lastModifiedBy>
  <cp:revision>5</cp:revision>
  <dcterms:created xsi:type="dcterms:W3CDTF">2026-05-12T14:28:22Z</dcterms:created>
  <dcterms:modified xsi:type="dcterms:W3CDTF">2026-05-13T04:35:12Z</dcterms:modified>
</cp:coreProperties>
</file>