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62" r:id="rId4"/>
    <p:sldId id="289" r:id="rId5"/>
    <p:sldId id="263" r:id="rId6"/>
    <p:sldId id="275" r:id="rId7"/>
    <p:sldId id="265" r:id="rId8"/>
    <p:sldId id="260" r:id="rId9"/>
    <p:sldId id="271" r:id="rId10"/>
    <p:sldId id="272" r:id="rId11"/>
    <p:sldId id="283" r:id="rId12"/>
    <p:sldId id="277" r:id="rId13"/>
    <p:sldId id="282" r:id="rId14"/>
    <p:sldId id="287" r:id="rId15"/>
    <p:sldId id="286" r:id="rId16"/>
    <p:sldId id="28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BA9"/>
    <a:srgbClr val="B5C2E0"/>
    <a:srgbClr val="C0504E"/>
    <a:srgbClr val="4B81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2" autoAdjust="0"/>
    <p:restoredTop sz="88534" autoAdjust="0"/>
  </p:normalViewPr>
  <p:slideViewPr>
    <p:cSldViewPr snapToGrid="0">
      <p:cViewPr varScale="1">
        <p:scale>
          <a:sx n="97" d="100"/>
          <a:sy n="97" d="100"/>
        </p:scale>
        <p:origin x="648"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92"/>
    </p:cViewPr>
  </p:sorterViewPr>
  <p:notesViewPr>
    <p:cSldViewPr snapToGrid="0">
      <p:cViewPr varScale="1">
        <p:scale>
          <a:sx n="83" d="100"/>
          <a:sy n="83" d="100"/>
        </p:scale>
        <p:origin x="3284"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C7C0C-ADB3-44C6-802A-345DF68AE4B9}" type="datetimeFigureOut">
              <a:rPr lang="zh-CN" altLang="en-US" smtClean="0"/>
              <a:t>2026/5/12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6FBF3-808F-4DAB-B188-A009A037BA6C}" type="slidenum">
              <a:rPr lang="zh-CN" altLang="en-US" smtClean="0"/>
              <a:t>‹#›</a:t>
            </a:fld>
            <a:endParaRPr lang="zh-CN" altLang="en-US"/>
          </a:p>
        </p:txBody>
      </p:sp>
    </p:spTree>
    <p:extLst>
      <p:ext uri="{BB962C8B-B14F-4D97-AF65-F5344CB8AC3E}">
        <p14:creationId xmlns:p14="http://schemas.microsoft.com/office/powerpoint/2010/main" val="54697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Good afternoon, everyone. I'm Li </a:t>
            </a:r>
            <a:r>
              <a:rPr lang="en-US" altLang="zh-CN" sz="1200" kern="1200" dirty="0" err="1">
                <a:solidFill>
                  <a:schemeClr val="tx1"/>
                </a:solidFill>
                <a:effectLst/>
                <a:latin typeface="+mn-lt"/>
                <a:ea typeface="+mn-ea"/>
                <a:cs typeface="+mn-cs"/>
              </a:rPr>
              <a:t>Changru</a:t>
            </a:r>
            <a:r>
              <a:rPr lang="en-US" altLang="zh-CN" sz="1200" kern="1200" dirty="0">
                <a:solidFill>
                  <a:schemeClr val="tx1"/>
                </a:solidFill>
                <a:effectLst/>
                <a:latin typeface="+mn-lt"/>
                <a:ea typeface="+mn-ea"/>
                <a:cs typeface="+mn-cs"/>
              </a:rPr>
              <a:t>. Today I'll give a brief report on the current status of the Endcap RICH simulation at CEPC.</a:t>
            </a:r>
            <a:endParaRPr lang="en-US" sz="1200" dirty="0">
              <a:latin typeface="Aptos"/>
            </a:endParaRPr>
          </a:p>
        </p:txBody>
      </p:sp>
      <p:sp>
        <p:nvSpPr>
          <p:cNvPr id="4" name="灯片编号占位符 3"/>
          <p:cNvSpPr>
            <a:spLocks noGrp="1"/>
          </p:cNvSpPr>
          <p:nvPr>
            <p:ph type="sldNum" sz="quarter" idx="5"/>
          </p:nvPr>
        </p:nvSpPr>
        <p:spPr/>
        <p:txBody>
          <a:bodyPr/>
          <a:lstStyle/>
          <a:p>
            <a:r>
              <a:rPr lang="en-US"/>
              <a:t>1</a:t>
            </a:r>
          </a:p>
        </p:txBody>
      </p:sp>
    </p:spTree>
    <p:extLst>
      <p:ext uri="{BB962C8B-B14F-4D97-AF65-F5344CB8AC3E}">
        <p14:creationId xmlns:p14="http://schemas.microsoft.com/office/powerpoint/2010/main" val="418388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769AA-485F-B4B8-6A3A-471D1D2AEA1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681E4F1-65C6-2DBF-CD68-DAF7BC97B2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EBBE9C-D338-017D-0EBF-64830961C090}"/>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Another important optical effect is reflection from the side walls. The inner walls of the RICH volume are lined with a reflector — and as just said, the specific material is still under discussion. The reflector is necessary because at larger incident angles, a significant fraction of Cherenkov photons would otherwise escape the detector volume without reaching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plane. The reflector redirects these photons back toward the detection plane, recovering what would otherwise be lost acceptance.</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left panel illustrates this geometry. Without a reflective wall, photons emitted at larger angles simply exit the detector and are lost, creating a detection gap in some region. The right panel shows a simulated event at 22 degrees incident angle where the reflector is in place. The detected pattern is dominated by reflected photons — you can see complex, overlapping arc-like structures rather than a single clean ring.</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This poses a real reconstruction challenge. Algorithms that work well for clean direct rings at smaller angles will struggle with these reflected topologies. A more robust approach for the large-angle region is clearly needed, and this is part of the algorithm development in our next steps.</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D6E5732C-19AB-BB6B-7467-74123213E25E}"/>
              </a:ext>
            </a:extLst>
          </p:cNvPr>
          <p:cNvSpPr>
            <a:spLocks noGrp="1"/>
          </p:cNvSpPr>
          <p:nvPr>
            <p:ph type="sldNum" sz="quarter" idx="5"/>
          </p:nvPr>
        </p:nvSpPr>
        <p:spPr/>
        <p:txBody>
          <a:bodyPr/>
          <a:lstStyle/>
          <a:p>
            <a:r>
              <a:rPr lang="en-US"/>
              <a:t>9</a:t>
            </a:r>
          </a:p>
        </p:txBody>
      </p:sp>
    </p:spTree>
    <p:extLst>
      <p:ext uri="{BB962C8B-B14F-4D97-AF65-F5344CB8AC3E}">
        <p14:creationId xmlns:p14="http://schemas.microsoft.com/office/powerpoint/2010/main" val="376717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A664D-4113-6C3B-CB31-EE5E51189F9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F7FC734-2DD1-6098-E01E-7FBE601DFC6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E87EA81-4FC7-1395-2891-91A43716FC52}"/>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Now moving to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readout.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 Silicon Photomultiplier — is an array of independent avalanche photodiodes, each operating in Geiger mode. The pixel pitch, or granularity, is the physical size of each pixel. Smaller pixels give better spatial resolution but require more readout channels.</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physics target is 3-sigma K-pi separation at 20 GeV/c. Working forward from this target, the Cherenkov angle resolution must be better than roughly 0.7 </a:t>
            </a:r>
            <a:r>
              <a:rPr lang="en-US" altLang="zh-CN" sz="1200" kern="1200" dirty="0" err="1">
                <a:solidFill>
                  <a:schemeClr val="tx1"/>
                </a:solidFill>
                <a:effectLst/>
                <a:latin typeface="+mn-lt"/>
                <a:ea typeface="+mn-ea"/>
                <a:cs typeface="+mn-cs"/>
              </a:rPr>
              <a:t>mrad</a:t>
            </a:r>
            <a:r>
              <a:rPr lang="en-US" altLang="zh-CN" sz="1200" kern="1200" dirty="0">
                <a:solidFill>
                  <a:schemeClr val="tx1"/>
                </a:solidFill>
                <a:effectLst/>
                <a:latin typeface="+mn-lt"/>
                <a:ea typeface="+mn-ea"/>
                <a:cs typeface="+mn-cs"/>
              </a:rPr>
              <a:t>.</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Here we consider the spatial resolution depending on the pixel pitch. Given our 30-centimeter drift distance, the required angular resolution translates into a pixel pitch of about 1 millimeter. This is the value we've adopted for the current simulation.</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Before digitization, every optical photon reaching the sensitive plane is treated as an ideal hit. The real detector effects — PDE, dark noise, and the 1-millimeter granularity — are applied in the digitization step that follows.</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56A56812-8B26-75E7-2256-F02676B4774D}"/>
              </a:ext>
            </a:extLst>
          </p:cNvPr>
          <p:cNvSpPr>
            <a:spLocks noGrp="1"/>
          </p:cNvSpPr>
          <p:nvPr>
            <p:ph type="sldNum" sz="quarter" idx="5"/>
          </p:nvPr>
        </p:nvSpPr>
        <p:spPr/>
        <p:txBody>
          <a:bodyPr/>
          <a:lstStyle/>
          <a:p>
            <a:r>
              <a:rPr lang="en-US"/>
              <a:t>10</a:t>
            </a:r>
          </a:p>
        </p:txBody>
      </p:sp>
    </p:spTree>
    <p:extLst>
      <p:ext uri="{BB962C8B-B14F-4D97-AF65-F5344CB8AC3E}">
        <p14:creationId xmlns:p14="http://schemas.microsoft.com/office/powerpoint/2010/main" val="51938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FA070-92E8-7CC1-FD38-0FEB58B3CFE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94153BB-93EC-83DD-97EB-F8CF740FA3D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DE499FD-E6EE-50F4-968F-538B6036B88C}"/>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This slide shows the photon detection efficiency used in our simulation. PDE is the probability that a photon arriving at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surface actually produces a detectable signal. It combines three factors: the quantum efficiency of the silicon, the probability that this charge triggers a Geiger avalanche, and the geometric fill factor of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surface. PDE depends strongly on wavelength, so we need a curve, not a single number.</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plot has wavelength on the horizontal axis, from about 200 to 900 nanometers, and PDE on the vertical axis, from zero to about 50 percent. The curve rises from low efficiency in the UV, peaks near 450 nanometers, and falls toward longer wavelengths — typical for silicon photodetectors.</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A word on where this curve comes from, because it's an implementation detail worth noting. Hamamatsu provides the peak wavelength — around 450 nanometers — and the peak PDE value — roughly 50 percent — directly in their specifications. The general curve shape also appears in their datasheets. But the detailed, wavelength-by-wavelength values are not tabulated. For our simulation, I read off PDE values at several specific points from the published Hamamatsu curve and interpolated to construct the continuous curve you see here. So the shape comes from Hamamatsu, but the numerical implementation is a manual interpolation. If anyone here happens to have access to more detailed Hamamatsu PDE data or functional forms, I would be grateful for the reference.</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In the code, PDE is implemented as an optical-surface transmittance — photons that are not detected are simply removed during optical transport. This is a computational optimization.</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A0FA9BF8-9FE1-66F2-BD7E-9CD1DF02BA5C}"/>
              </a:ext>
            </a:extLst>
          </p:cNvPr>
          <p:cNvSpPr>
            <a:spLocks noGrp="1"/>
          </p:cNvSpPr>
          <p:nvPr>
            <p:ph type="sldNum" sz="quarter" idx="5"/>
          </p:nvPr>
        </p:nvSpPr>
        <p:spPr/>
        <p:txBody>
          <a:bodyPr/>
          <a:lstStyle/>
          <a:p>
            <a:r>
              <a:rPr lang="en-US"/>
              <a:t>11</a:t>
            </a:r>
          </a:p>
        </p:txBody>
      </p:sp>
    </p:spTree>
    <p:extLst>
      <p:ext uri="{BB962C8B-B14F-4D97-AF65-F5344CB8AC3E}">
        <p14:creationId xmlns:p14="http://schemas.microsoft.com/office/powerpoint/2010/main" val="411126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E9D6-3D38-1468-2030-0E24C056A3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3ED7755-C8E1-1886-3DFA-93F35E7591D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0A13A2E-17C3-A2EA-5DEC-C729ABDD091D}"/>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After PDE, we add dark noise to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plane. A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pixel in Geiger mode can fire even in complete darkness — this happens because thermal vibrations in the silicon occasionally generate an electron-hole pair that triggers an avalanche, identical to a real photon signal. These dark hits are indistinguishable from single-photon signals at the pixel level, which is why they directly affect PID performance. Dark noise is intrinsic to silicon detectors — it can be reduced by cooling, but not eliminated.</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total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active area is about 0.8 square meters. The readout time window is 5 nanoseconds. Cherenkov photons from a single track all arrive within a very narrow time and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itself has a fast response with a rise time of about 1 nanosecond. A 5-nanosecond window comfortably captures all signal photons while keeping the dark-noise integration short. Extending the window further would only add more dark counts without gaining signal.</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For the dark count rate, we use 100 kilohertz per square millimeter — a conservative estimate. The table shows typical Hamamatsu values for several tile sizes. The key point is that the dark count normalized by area is nearly constant, around 50 to 55 kHz per square millimeter across different sizes.</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As with other parameters, I should note that the specific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model is not yet selected. The PDE curve, dark count rate, and time window are all provisional — reasonable values for this phase of the study — and will be updated when a model is chosen.</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82E9B5C8-42A3-7950-FEE9-ACB6CFEDEA2A}"/>
              </a:ext>
            </a:extLst>
          </p:cNvPr>
          <p:cNvSpPr>
            <a:spLocks noGrp="1"/>
          </p:cNvSpPr>
          <p:nvPr>
            <p:ph type="sldNum" sz="quarter" idx="5"/>
          </p:nvPr>
        </p:nvSpPr>
        <p:spPr/>
        <p:txBody>
          <a:bodyPr/>
          <a:lstStyle/>
          <a:p>
            <a:r>
              <a:rPr lang="en-US"/>
              <a:t>12</a:t>
            </a:r>
          </a:p>
        </p:txBody>
      </p:sp>
    </p:spTree>
    <p:extLst>
      <p:ext uri="{BB962C8B-B14F-4D97-AF65-F5344CB8AC3E}">
        <p14:creationId xmlns:p14="http://schemas.microsoft.com/office/powerpoint/2010/main" val="67797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E9078-A8B4-9BA8-B86E-DECFEF8E02A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FAC434-4F71-57AB-9C25-02F5E0CB00C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AB521B9-F3BD-43C2-7D44-95EC8EB5A2CB}"/>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Before showing the performance results, I should explain the reconstruction method — This is not a mature reconstruction algorithm. It is an ideal performance benchmark — its purpose is to establish the upper limit of what the detector hardware can deliver. Any realistic reconstruction algorithm will approach this number but won't exceed it.</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simulation input is realistic — it includes the focusing aerogel, Rayleigh scattering, absorption, boundary refraction and reflection, the PDE, and dark noise. Everything I've described so far is in the simulation. The reconstruction, however, makes one crucial idealization: it assumes that true signal photons and dark-noise hits can be perfectly separated. In a real detector, we don't know hit-by-hit which ones are signal and which are noise. This assumption is one of the biggest gaps between the benchmark and reality.</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workflow has three steps. First, a circle fit is used as a pre-selection filter — its purpose is to reject photons with large-angle Rayleigh scattering and photons produced in air. The circle fit is not the final angle measurement. Second, for each photon that passes the pre-selection, the Cherenkov angle is computed using the hit position together with the truth-level primary-particle position and momentum at the aerogel plane — this is another idealization, since in a real experiment we don't know the exact particle trajectory. Third, the event-level Cherenkov angle is the mean of all selected photons.</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So the results I'll show next represent the detector hardware potential under a best-case pattern recognition assumption. They are not a prediction of final PID performance. Quantifying the gap between this benchmark and realistic reconstruction is a main focus of our ongoing work.</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25B50943-2DCE-F4A2-B15E-307859531908}"/>
              </a:ext>
            </a:extLst>
          </p:cNvPr>
          <p:cNvSpPr>
            <a:spLocks noGrp="1"/>
          </p:cNvSpPr>
          <p:nvPr>
            <p:ph type="sldNum" sz="quarter" idx="5"/>
          </p:nvPr>
        </p:nvSpPr>
        <p:spPr/>
        <p:txBody>
          <a:bodyPr/>
          <a:lstStyle/>
          <a:p>
            <a:r>
              <a:rPr lang="en-US"/>
              <a:t>13</a:t>
            </a:r>
          </a:p>
        </p:txBody>
      </p:sp>
    </p:spTree>
    <p:extLst>
      <p:ext uri="{BB962C8B-B14F-4D97-AF65-F5344CB8AC3E}">
        <p14:creationId xmlns:p14="http://schemas.microsoft.com/office/powerpoint/2010/main" val="2870504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C34B-ADF9-B54E-CAA1-C31875A14C3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3072A9E-0DB0-82D2-457D-F95FE72F61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EA60531-6F2B-536C-B3C1-D4314E04B314}"/>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Here are the K-pi separation results from the ideal benchmark.</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horizontal axis is particle momentum in GeV/c. The vertical axis is separation power in units of sigma — the angular difference between kaon and pion Cherenkov angles divided by the angular resolution. The evaluation is at a fixed 15-degree incident angle, where the rings are direct and complete, with no wall reflection. </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As expected, the separation power decreases with momentum. At low momentum, the pion and kaon have substantially different velocities, so their Cherenkov angles are well separated. As momentum increases, both particles approach the speed of light, the velocities converge, and the angular difference shrinks — this is the fundamental limitation of any Cherenkov-based PID.</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key number: at 20 GeV/c, the separation power is about 3.2 sigma, meeting our target. Now, this is obtained under the ideal reconstruction assumption — it shows that the detector hardware has the intrinsic capability. The actual performance after realistic reconstruction will be lower. Quantifying that degradation is what we will work on in the next stage.</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8D5695B-ADDD-7204-B5B1-B91847177A59}"/>
              </a:ext>
            </a:extLst>
          </p:cNvPr>
          <p:cNvSpPr>
            <a:spLocks noGrp="1"/>
          </p:cNvSpPr>
          <p:nvPr>
            <p:ph type="sldNum" sz="quarter" idx="5"/>
          </p:nvPr>
        </p:nvSpPr>
        <p:spPr/>
        <p:txBody>
          <a:bodyPr/>
          <a:lstStyle/>
          <a:p>
            <a:r>
              <a:rPr lang="en-US"/>
              <a:t>14</a:t>
            </a:r>
          </a:p>
        </p:txBody>
      </p:sp>
    </p:spTree>
    <p:extLst>
      <p:ext uri="{BB962C8B-B14F-4D97-AF65-F5344CB8AC3E}">
        <p14:creationId xmlns:p14="http://schemas.microsoft.com/office/powerpoint/2010/main" val="4142867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C34B-ADF9-B54E-CAA1-C31875A14C3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3072A9E-0DB0-82D2-457D-F95FE72F61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EA60531-6F2B-536C-B3C1-D4314E04B314}"/>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To summarize what we've covered.</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simulation chain is now fully established. The DD4hep geometry is implemented in CEPCSW, and the first material-budget study confirms that the RICH must coexist with the tracking system — material budget is a hard constraint. The optical response includes the focusing aerogel with gradient refractive index, Rayleigh scattering, absorption, and boundary reflection.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digitization includes wavelength-dependent PDE and a dark-noise model with conservative parameters.</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Under the ideal reconstruction benchmark, the detector reaches about 3.2-sigma K-pi separation at 20 GeV/c. This meets the physics requirement at the level of hardware potential.</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Now, the next steps. First: dark noise impact quantification — we need to remove the perfect signal-noise separation assumption and systematically quantify how dark noise degrades PID. Second: reconstruction algorithm development — a realistic method combining robust ring finding with a maximum-likelihood angle fit, designed to handle both noisy direct rings and complex reflected topologies. Third: full-chain PID evaluation — realistic detector response together with realistic reconstruction, to provide the final end-to-end performance prediction.</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Thank you very much. I'm happy to take questions.</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8D5695B-ADDD-7204-B5B1-B91847177A59}"/>
              </a:ext>
            </a:extLst>
          </p:cNvPr>
          <p:cNvSpPr>
            <a:spLocks noGrp="1"/>
          </p:cNvSpPr>
          <p:nvPr>
            <p:ph type="sldNum" sz="quarter" idx="5"/>
          </p:nvPr>
        </p:nvSpPr>
        <p:spPr/>
        <p:txBody>
          <a:bodyPr/>
          <a:lstStyle/>
          <a:p>
            <a:r>
              <a:rPr lang="en-US"/>
              <a:t>15</a:t>
            </a:r>
          </a:p>
        </p:txBody>
      </p:sp>
    </p:spTree>
    <p:extLst>
      <p:ext uri="{BB962C8B-B14F-4D97-AF65-F5344CB8AC3E}">
        <p14:creationId xmlns:p14="http://schemas.microsoft.com/office/powerpoint/2010/main" val="414286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FE49-727E-1D30-AC11-6944C0E67C2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C0FE5A-F762-4EFD-02DF-98DC47201EB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2F1A868-6F05-00C0-E117-1AA8CB90EA63}"/>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I'll start with the physics motivation, but keep it brief since everyone here is familiar with the CEPC physics program. The point relevant to this study is that CEPC flavor physics requires 3-sigma kaon-pion separation up to around 20 GeV/c. This requirement drives the study of an additional Endcap RICH detector.</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A6DEFDDA-D6B2-5C18-0CE4-47D4B1260811}"/>
              </a:ext>
            </a:extLst>
          </p:cNvPr>
          <p:cNvSpPr>
            <a:spLocks noGrp="1"/>
          </p:cNvSpPr>
          <p:nvPr>
            <p:ph type="sldNum" sz="quarter" idx="5"/>
          </p:nvPr>
        </p:nvSpPr>
        <p:spPr/>
        <p:txBody>
          <a:bodyPr/>
          <a:lstStyle/>
          <a:p>
            <a:r>
              <a:rPr lang="en-US"/>
              <a:t>2</a:t>
            </a:r>
          </a:p>
        </p:txBody>
      </p:sp>
    </p:spTree>
    <p:extLst>
      <p:ext uri="{BB962C8B-B14F-4D97-AF65-F5344CB8AC3E}">
        <p14:creationId xmlns:p14="http://schemas.microsoft.com/office/powerpoint/2010/main" val="307578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E49AE-F667-5D79-1FDC-9549967D717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EEA1C3-274F-18F8-46B0-833C67DD488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526E28F-B69F-74AF-A74C-831C8E160BBF}"/>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The baseline PID strategy at CEPC relies on </a:t>
            </a:r>
            <a:r>
              <a:rPr lang="en-US" altLang="zh-CN" sz="1200" kern="1200" dirty="0" err="1">
                <a:solidFill>
                  <a:schemeClr val="tx1"/>
                </a:solidFill>
                <a:effectLst/>
                <a:latin typeface="+mn-lt"/>
                <a:ea typeface="+mn-ea"/>
                <a:cs typeface="+mn-cs"/>
              </a:rPr>
              <a:t>dN</a:t>
            </a:r>
            <a:r>
              <a:rPr lang="en-US" altLang="zh-CN" sz="1200" kern="1200" dirty="0">
                <a:solidFill>
                  <a:schemeClr val="tx1"/>
                </a:solidFill>
                <a:effectLst/>
                <a:latin typeface="+mn-lt"/>
                <a:ea typeface="+mn-ea"/>
                <a:cs typeface="+mn-cs"/>
              </a:rPr>
              <a:t>/dx — the cluster-counting method — together with time-of-flight.</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This figure is a heat map of kaon identification efficiency. The horizontal axis is </a:t>
            </a:r>
            <a:r>
              <a:rPr lang="en-US" altLang="zh-CN" sz="1200" kern="1200" dirty="0" err="1">
                <a:solidFill>
                  <a:schemeClr val="tx1"/>
                </a:solidFill>
                <a:effectLst/>
                <a:latin typeface="+mn-lt"/>
                <a:ea typeface="+mn-ea"/>
                <a:cs typeface="+mn-cs"/>
              </a:rPr>
              <a:t>cosθ</a:t>
            </a:r>
            <a:r>
              <a:rPr lang="en-US" altLang="zh-CN" sz="1200" kern="1200" dirty="0">
                <a:solidFill>
                  <a:schemeClr val="tx1"/>
                </a:solidFill>
                <a:effectLst/>
                <a:latin typeface="+mn-lt"/>
                <a:ea typeface="+mn-ea"/>
                <a:cs typeface="+mn-cs"/>
              </a:rPr>
              <a:t>, where θ is the polar angle. The vertical axis is the particle momentum. The color represents kaon efficiency: blue is low, red is high. The efficiency drops significantly in the forward region — the right side of the plot, at large </a:t>
            </a:r>
            <a:r>
              <a:rPr lang="en-US" altLang="zh-CN" sz="1200" kern="1200" dirty="0" err="1">
                <a:solidFill>
                  <a:schemeClr val="tx1"/>
                </a:solidFill>
                <a:effectLst/>
                <a:latin typeface="+mn-lt"/>
                <a:ea typeface="+mn-ea"/>
                <a:cs typeface="+mn-cs"/>
              </a:rPr>
              <a:t>cosθ</a:t>
            </a:r>
            <a:r>
              <a:rPr lang="en-US" altLang="zh-CN" sz="1200" kern="1200" dirty="0">
                <a:solidFill>
                  <a:schemeClr val="tx1"/>
                </a:solidFill>
                <a:effectLst/>
                <a:latin typeface="+mn-lt"/>
                <a:ea typeface="+mn-ea"/>
                <a:cs typeface="+mn-cs"/>
              </a:rPr>
              <a:t> — for kaons above roughly 3 GeV/c. The forward region is challenging for </a:t>
            </a:r>
            <a:r>
              <a:rPr lang="en-US" altLang="zh-CN" sz="1200" kern="1200" dirty="0" err="1">
                <a:solidFill>
                  <a:schemeClr val="tx1"/>
                </a:solidFill>
                <a:effectLst/>
                <a:latin typeface="+mn-lt"/>
                <a:ea typeface="+mn-ea"/>
                <a:cs typeface="+mn-cs"/>
              </a:rPr>
              <a:t>dN</a:t>
            </a:r>
            <a:r>
              <a:rPr lang="en-US" altLang="zh-CN" sz="1200" kern="1200" dirty="0">
                <a:solidFill>
                  <a:schemeClr val="tx1"/>
                </a:solidFill>
                <a:effectLst/>
                <a:latin typeface="+mn-lt"/>
                <a:ea typeface="+mn-ea"/>
                <a:cs typeface="+mn-cs"/>
              </a:rPr>
              <a:t>/dx because tracks at small polar angles pass through fewer sensitive layers of the tracker.</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This is where an Endcap RICH can provide complementary information. A RICH measures the Cherenkov angle, which depends on velocity — at high momentum, velocity-based separation maintains discrimination power where </a:t>
            </a:r>
            <a:r>
              <a:rPr lang="en-US" altLang="zh-CN" sz="1200" kern="1200" dirty="0" err="1">
                <a:solidFill>
                  <a:schemeClr val="tx1"/>
                </a:solidFill>
                <a:effectLst/>
                <a:latin typeface="+mn-lt"/>
                <a:ea typeface="+mn-ea"/>
                <a:cs typeface="+mn-cs"/>
              </a:rPr>
              <a:t>dN</a:t>
            </a:r>
            <a:r>
              <a:rPr lang="en-US" altLang="zh-CN" sz="1200" kern="1200" dirty="0">
                <a:solidFill>
                  <a:schemeClr val="tx1"/>
                </a:solidFill>
                <a:effectLst/>
                <a:latin typeface="+mn-lt"/>
                <a:ea typeface="+mn-ea"/>
                <a:cs typeface="+mn-cs"/>
              </a:rPr>
              <a:t>/dx loses it.</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We are considering two options for the detector placement. Option 1, marked by the lined boundary, covers a larger angular range but would influence the performance of tracking system. Option 2, marked by the dotted boundary, covers a smaller angular range with less impact on the tracker. The final location has not been decided; for the studies shown today, Option 1 is used as the working baseline.</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51748F8-6CC5-825D-6DF3-16503ECA4B7A}"/>
              </a:ext>
            </a:extLst>
          </p:cNvPr>
          <p:cNvSpPr>
            <a:spLocks noGrp="1"/>
          </p:cNvSpPr>
          <p:nvPr>
            <p:ph type="sldNum" sz="quarter" idx="5"/>
          </p:nvPr>
        </p:nvSpPr>
        <p:spPr/>
        <p:txBody>
          <a:bodyPr/>
          <a:lstStyle/>
          <a:p>
            <a:r>
              <a:rPr lang="en-US"/>
              <a:t>3</a:t>
            </a:r>
          </a:p>
        </p:txBody>
      </p:sp>
    </p:spTree>
    <p:extLst>
      <p:ext uri="{BB962C8B-B14F-4D97-AF65-F5344CB8AC3E}">
        <p14:creationId xmlns:p14="http://schemas.microsoft.com/office/powerpoint/2010/main" val="404178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D5912-94E4-F65B-174E-04A1337C3B3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1DD4E5A-7663-57B9-D587-8C15CF9FBDC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EFE6C1-DAEB-F527-0EE0-0628D664FA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 quick word on the software we use. The simulation is built within CEPCSW, the CEPC offline software based on the Key4hep common stack. DD4hep handles the detector geometry and optical surface definitions. Geant4 handles particle tracking and optical photon transport. EDM4hep provides a common event data model across the full chain.</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For optical processes, we generate Cherenkov photons and transport them with full wavelength, time, and polarization information. The transport includes absorption, boundary refraction and reflection at material interfaces, and Rayleigh scattering — which I'll come back to later. Scintillation, wavelength-shifting, and Mie scattering are disabled; they are not relevant at this stage.</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On the detector side,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is modeled with photon detection efficiency and dark noise. The PID performance metric is separation power — the angular difference between two particle types divided by the angular resolution.</a:t>
            </a:r>
            <a:endParaRPr lang="zh-CN" altLang="zh-CN" sz="1200" kern="1200" dirty="0">
              <a:solidFill>
                <a:schemeClr val="tx1"/>
              </a:solidFill>
              <a:effectLst/>
              <a:latin typeface="+mn-lt"/>
              <a:ea typeface="+mn-ea"/>
              <a:cs typeface="+mn-cs"/>
            </a:endParaRPr>
          </a:p>
          <a:p>
            <a:endParaRPr lang="en-US" sz="1200" dirty="0"/>
          </a:p>
        </p:txBody>
      </p:sp>
      <p:sp>
        <p:nvSpPr>
          <p:cNvPr id="4" name="灯片编号占位符 3">
            <a:extLst>
              <a:ext uri="{FF2B5EF4-FFF2-40B4-BE49-F238E27FC236}">
                <a16:creationId xmlns:a16="http://schemas.microsoft.com/office/drawing/2014/main" id="{CB30F4DE-25F3-3515-15DC-290FBC0E97F2}"/>
              </a:ext>
            </a:extLst>
          </p:cNvPr>
          <p:cNvSpPr>
            <a:spLocks noGrp="1"/>
          </p:cNvSpPr>
          <p:nvPr>
            <p:ph type="sldNum" sz="quarter" idx="5"/>
          </p:nvPr>
        </p:nvSpPr>
        <p:spPr/>
        <p:txBody>
          <a:bodyPr/>
          <a:lstStyle/>
          <a:p>
            <a:fld id="{DE4E8567-5669-4FEE-A456-45807CFF3847}" type="slidenum">
              <a:rPr lang="zh-CN" altLang="en-US" smtClean="0"/>
              <a:t>4</a:t>
            </a:fld>
            <a:endParaRPr lang="zh-CN" altLang="en-US"/>
          </a:p>
        </p:txBody>
      </p:sp>
    </p:spTree>
    <p:extLst>
      <p:ext uri="{BB962C8B-B14F-4D97-AF65-F5344CB8AC3E}">
        <p14:creationId xmlns:p14="http://schemas.microsoft.com/office/powerpoint/2010/main" val="108235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0B4AC-FD38-A4B1-ED95-B48FFD7B022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B47E7A8-049D-E971-9F58-5E702F8A952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4F7EA68-F1E6-2581-E5D4-5892F0930A97}"/>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Here is the detector geometry as currently implemented. The model includes three aerogel layers as the radiator, a photon-detection plane of </a:t>
            </a:r>
            <a:r>
              <a:rPr lang="en-US" altLang="zh-CN" sz="1200" kern="1200" dirty="0" err="1">
                <a:solidFill>
                  <a:schemeClr val="tx1"/>
                </a:solidFill>
                <a:effectLst/>
                <a:latin typeface="+mn-lt"/>
                <a:ea typeface="+mn-ea"/>
                <a:cs typeface="+mn-cs"/>
              </a:rPr>
              <a:t>SiPMs</a:t>
            </a:r>
            <a:r>
              <a:rPr lang="en-US" altLang="zh-CN" sz="1200" kern="1200" dirty="0">
                <a:solidFill>
                  <a:schemeClr val="tx1"/>
                </a:solidFill>
                <a:effectLst/>
                <a:latin typeface="+mn-lt"/>
                <a:ea typeface="+mn-ea"/>
                <a:cs typeface="+mn-cs"/>
              </a:rPr>
              <a:t> on a PCB substrate, a carbon-fiber outer shell, a reflector lining the inner walls — the specific reflector material is still under discussion — and simplified support and cooling structures. The drift distance from the rear surface of the aerogel to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plane is 30 centimeters.</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table summarizes the material budget. The aerogel — 6 centimeters of SiO2 — contributes well below 1% of a radiation length.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layer, 1 millimeter of silicon, about 1% X0. The PCB, also 1 millimeter, about 0.5%. The carbon-fiber shell, only 0.4 millimeters, about 0.1%. Support structures and other materials are estimated at 1 to 3 percent.</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Two things to keep in mind: the mechanical support and cooling are still simplified and will be refined with a detailed engineering design; the specific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model has not been selected. The numbers here are provisional values for the current phase of the study.</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3B009CC4-5DC3-F753-AB76-69CBD87A9AAD}"/>
              </a:ext>
            </a:extLst>
          </p:cNvPr>
          <p:cNvSpPr>
            <a:spLocks noGrp="1"/>
          </p:cNvSpPr>
          <p:nvPr>
            <p:ph type="sldNum" sz="quarter" idx="5"/>
          </p:nvPr>
        </p:nvSpPr>
        <p:spPr/>
        <p:txBody>
          <a:bodyPr/>
          <a:lstStyle/>
          <a:p>
            <a:r>
              <a:rPr lang="en-US"/>
              <a:t>4</a:t>
            </a:r>
          </a:p>
        </p:txBody>
      </p:sp>
    </p:spTree>
    <p:extLst>
      <p:ext uri="{BB962C8B-B14F-4D97-AF65-F5344CB8AC3E}">
        <p14:creationId xmlns:p14="http://schemas.microsoft.com/office/powerpoint/2010/main" val="187466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154E5-03A0-B130-C99F-7A2DD4F73F1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D2E8216-D58F-544E-100F-08117D14200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5EFD338-FE3F-A5DC-05A3-DC7EB014EA16}"/>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The RICH material budget must be strictly controlled — it is a hard design constraint. The reason is that the RICH sits in front of part of the tracking system, outside the fourth endcap of the inner tracker. Any material added here increases multiple Coulomb scattering and directly degrades the transverse momentum resolution.</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This plot shows the tracker momentum resolution decomposed into two physical contributions. The horizontal axis is the particle momentum. The vertical axis is the transverse momentum resolution. We compare the baseline without the RICH against configurations with different assumed RICH material budgets. The spatial resolution term stays nearly unchanged while the multiple scattering term clearly increases with additional material, and the effect is most visible at lower momentum where multiple scattering dominates the total resolution.</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takeaway is that the RICH cannot be optimized for PID alone. It has to coexist with the tracking system. Every fraction of a percent of radiation length we add degrades the momentum resolution — this is a central constraint on the overall design.</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C88DA0D9-5CD0-8734-81F5-D582D4CF9410}"/>
              </a:ext>
            </a:extLst>
          </p:cNvPr>
          <p:cNvSpPr>
            <a:spLocks noGrp="1"/>
          </p:cNvSpPr>
          <p:nvPr>
            <p:ph type="sldNum" sz="quarter" idx="5"/>
          </p:nvPr>
        </p:nvSpPr>
        <p:spPr/>
        <p:txBody>
          <a:bodyPr/>
          <a:lstStyle/>
          <a:p>
            <a:r>
              <a:rPr lang="en-US"/>
              <a:t>5</a:t>
            </a:r>
          </a:p>
        </p:txBody>
      </p:sp>
    </p:spTree>
    <p:extLst>
      <p:ext uri="{BB962C8B-B14F-4D97-AF65-F5344CB8AC3E}">
        <p14:creationId xmlns:p14="http://schemas.microsoft.com/office/powerpoint/2010/main" val="414580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D52D8-FA28-F123-8995-F7EE2972B9D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EDFBDEE-31C3-A8A1-ECA9-EFECCAA448C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CAB5EA6-D9C8-19F8-530E-A3F9D5193BD3}"/>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Now I'll turn to the radiator — the core of the RICH design. The key quantity is the separation power, which for two particle types — here, pion and kaon — is:</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err="1">
                <a:solidFill>
                  <a:schemeClr val="tx1"/>
                </a:solidFill>
                <a:effectLst/>
                <a:latin typeface="+mn-lt"/>
                <a:ea typeface="+mn-ea"/>
                <a:cs typeface="+mn-cs"/>
              </a:rPr>
              <a:t>N_σ</a:t>
            </a:r>
            <a:r>
              <a:rPr lang="en-US" altLang="zh-CN" sz="1200" kern="1200" dirty="0">
                <a:solidFill>
                  <a:schemeClr val="tx1"/>
                </a:solidFill>
                <a:effectLst/>
                <a:latin typeface="+mn-lt"/>
                <a:ea typeface="+mn-ea"/>
                <a:cs typeface="+mn-cs"/>
              </a:rPr>
              <a:t> = |θ_π − </a:t>
            </a:r>
            <a:r>
              <a:rPr lang="en-US" altLang="zh-CN" sz="1200" kern="1200" dirty="0" err="1">
                <a:solidFill>
                  <a:schemeClr val="tx1"/>
                </a:solidFill>
                <a:effectLst/>
                <a:latin typeface="+mn-lt"/>
                <a:ea typeface="+mn-ea"/>
                <a:cs typeface="+mn-cs"/>
              </a:rPr>
              <a:t>θ_K</a:t>
            </a:r>
            <a:r>
              <a:rPr lang="en-US" altLang="zh-CN" sz="1200" kern="1200" dirty="0">
                <a:solidFill>
                  <a:schemeClr val="tx1"/>
                </a:solidFill>
                <a:effectLst/>
                <a:latin typeface="+mn-lt"/>
                <a:ea typeface="+mn-ea"/>
                <a:cs typeface="+mn-cs"/>
              </a:rPr>
              <a:t>| / </a:t>
            </a:r>
            <a:r>
              <a:rPr lang="en-US" altLang="zh-CN" sz="1200" kern="1200" dirty="0" err="1">
                <a:solidFill>
                  <a:schemeClr val="tx1"/>
                </a:solidFill>
                <a:effectLst/>
                <a:latin typeface="+mn-lt"/>
                <a:ea typeface="+mn-ea"/>
                <a:cs typeface="+mn-cs"/>
              </a:rPr>
              <a:t>σ_θ</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where θ_π and </a:t>
            </a:r>
            <a:r>
              <a:rPr lang="en-US" altLang="zh-CN" sz="1200" kern="1200" dirty="0" err="1">
                <a:solidFill>
                  <a:schemeClr val="tx1"/>
                </a:solidFill>
                <a:effectLst/>
                <a:latin typeface="+mn-lt"/>
                <a:ea typeface="+mn-ea"/>
                <a:cs typeface="+mn-cs"/>
              </a:rPr>
              <a:t>θ_K</a:t>
            </a:r>
            <a:r>
              <a:rPr lang="en-US" altLang="zh-CN" sz="1200" kern="1200" dirty="0">
                <a:solidFill>
                  <a:schemeClr val="tx1"/>
                </a:solidFill>
                <a:effectLst/>
                <a:latin typeface="+mn-lt"/>
                <a:ea typeface="+mn-ea"/>
                <a:cs typeface="+mn-cs"/>
              </a:rPr>
              <a:t> are the Cherenkov angles for the two particles, and </a:t>
            </a:r>
            <a:r>
              <a:rPr lang="en-US" altLang="zh-CN" sz="1200" kern="1200" dirty="0" err="1">
                <a:solidFill>
                  <a:schemeClr val="tx1"/>
                </a:solidFill>
                <a:effectLst/>
                <a:latin typeface="+mn-lt"/>
                <a:ea typeface="+mn-ea"/>
                <a:cs typeface="+mn-cs"/>
              </a:rPr>
              <a:t>σ_θ</a:t>
            </a:r>
            <a:r>
              <a:rPr lang="en-US" altLang="zh-CN" sz="1200" kern="1200" dirty="0">
                <a:solidFill>
                  <a:schemeClr val="tx1"/>
                </a:solidFill>
                <a:effectLst/>
                <a:latin typeface="+mn-lt"/>
                <a:ea typeface="+mn-ea"/>
                <a:cs typeface="+mn-cs"/>
              </a:rPr>
              <a:t> is the single-particle Cherenkov angle resolution. The numerator — the angular difference between pion and kaon — is set by the particle masses m_π and </a:t>
            </a:r>
            <a:r>
              <a:rPr lang="en-US" altLang="zh-CN" sz="1200" kern="1200" dirty="0" err="1">
                <a:solidFill>
                  <a:schemeClr val="tx1"/>
                </a:solidFill>
                <a:effectLst/>
                <a:latin typeface="+mn-lt"/>
                <a:ea typeface="+mn-ea"/>
                <a:cs typeface="+mn-cs"/>
              </a:rPr>
              <a:t>m_K</a:t>
            </a:r>
            <a:r>
              <a:rPr lang="en-US" altLang="zh-CN" sz="1200" kern="1200" dirty="0">
                <a:solidFill>
                  <a:schemeClr val="tx1"/>
                </a:solidFill>
                <a:effectLst/>
                <a:latin typeface="+mn-lt"/>
                <a:ea typeface="+mn-ea"/>
                <a:cs typeface="+mn-cs"/>
              </a:rPr>
              <a:t>, and the momentum p at which we need the separation. These are given by the physics we are trying to measure. For a fixed momentum, lowering the aerogel refractive index n increases this angular difference — and that is why we take n around 1.008.</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denominator, </a:t>
            </a:r>
            <a:r>
              <a:rPr lang="en-US" altLang="zh-CN" sz="1200" kern="1200" dirty="0" err="1">
                <a:solidFill>
                  <a:schemeClr val="tx1"/>
                </a:solidFill>
                <a:effectLst/>
                <a:latin typeface="+mn-lt"/>
                <a:ea typeface="+mn-ea"/>
                <a:cs typeface="+mn-cs"/>
              </a:rPr>
              <a:t>σ_θ</a:t>
            </a:r>
            <a:r>
              <a:rPr lang="en-US" altLang="zh-CN" sz="1200" kern="1200" dirty="0">
                <a:solidFill>
                  <a:schemeClr val="tx1"/>
                </a:solidFill>
                <a:effectLst/>
                <a:latin typeface="+mn-lt"/>
                <a:ea typeface="+mn-ea"/>
                <a:cs typeface="+mn-cs"/>
              </a:rPr>
              <a:t>, is what the detector design can control. It has several contributions. Photon statistics — more detected photons reduce the statistical uncertainty on the angle. Chromatic dispersion — the refractive index varies with photon wavelength, which broadens the ring. Emission-point uncertainty — the photon can be emitted at any depth along the track through the 6-centimeter radiator, and this depth maps into the measured Cherenkov angle. And the spatial resolution of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detection plane.</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Now, the straightforward way to improve photon statistics is to use a thicker radiator — the Cherenkov photon yield is proportional to thickness. But a thicker radiator also increases the emission-point uncertainty. These two effects work against each other.</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Our solution is a focusing aerogel with a gradient refractive index. By choosing the gradient profile appropriately, photons emitted at different layers can be focused to converge on the detection plane. This suppresses the effective emission-point uncertainty while still allowing a thicker radiator and higher photon yield.</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2784218B-2BCA-374F-E0CE-D5DC82595338}"/>
              </a:ext>
            </a:extLst>
          </p:cNvPr>
          <p:cNvSpPr>
            <a:spLocks noGrp="1"/>
          </p:cNvSpPr>
          <p:nvPr>
            <p:ph type="sldNum" sz="quarter" idx="5"/>
          </p:nvPr>
        </p:nvSpPr>
        <p:spPr/>
        <p:txBody>
          <a:bodyPr/>
          <a:lstStyle/>
          <a:p>
            <a:r>
              <a:rPr lang="en-US"/>
              <a:t>6</a:t>
            </a:r>
          </a:p>
        </p:txBody>
      </p:sp>
    </p:spTree>
    <p:extLst>
      <p:ext uri="{BB962C8B-B14F-4D97-AF65-F5344CB8AC3E}">
        <p14:creationId xmlns:p14="http://schemas.microsoft.com/office/powerpoint/2010/main" val="334116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D7A49-D7EE-07B0-60BB-EB65138B716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BB697C2-38F6-0709-A97F-CCD1C2F5AA0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CBDFFAE-49C3-CC66-0EA6-9D90EA820169}"/>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Here we verify the focusing effect directly in the optical simulation. This example uses a 10 GeV pion at a 15-degree incident angle. To isolate the pure optical effect, Rayleigh scattering is off and the detection efficiency is 100% — before any detector response is applied.</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two images show the hit distribution on the </a:t>
            </a:r>
            <a:r>
              <a:rPr lang="en-US" altLang="zh-CN" sz="1200" kern="1200" dirty="0" err="1">
                <a:solidFill>
                  <a:schemeClr val="tx1"/>
                </a:solidFill>
                <a:effectLst/>
                <a:latin typeface="+mn-lt"/>
                <a:ea typeface="+mn-ea"/>
                <a:cs typeface="+mn-cs"/>
              </a:rPr>
              <a:t>SiPM</a:t>
            </a:r>
            <a:r>
              <a:rPr lang="en-US" altLang="zh-CN" sz="1200" kern="1200" dirty="0">
                <a:solidFill>
                  <a:schemeClr val="tx1"/>
                </a:solidFill>
                <a:effectLst/>
                <a:latin typeface="+mn-lt"/>
                <a:ea typeface="+mn-ea"/>
                <a:cs typeface="+mn-cs"/>
              </a:rPr>
              <a:t> plane. Left: uniform refractive index, no gradient. Right: gradient refractive index applied. Each panel has a global view of the full detector plane and a zoomed inset focusing on the ring region.</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difference is clear in the zoomed views. Without the gradient, the ring has a visible width — part of that comes from photons emitted at different depths. With the gradient, the ring is noticeably narrower and sharper. Photons from different emission depths are focused more tightly onto the same radius.</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This confirms the design expectation: the focusing aerogel sharpens the ring, which improves the single-photon angular resolution and in turn the PID separation power.</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FEAC904A-588A-63C4-1FDB-2E4B1A66FB8A}"/>
              </a:ext>
            </a:extLst>
          </p:cNvPr>
          <p:cNvSpPr>
            <a:spLocks noGrp="1"/>
          </p:cNvSpPr>
          <p:nvPr>
            <p:ph type="sldNum" sz="quarter" idx="5"/>
          </p:nvPr>
        </p:nvSpPr>
        <p:spPr/>
        <p:txBody>
          <a:bodyPr/>
          <a:lstStyle/>
          <a:p>
            <a:r>
              <a:rPr lang="en-US"/>
              <a:t>7</a:t>
            </a:r>
          </a:p>
        </p:txBody>
      </p:sp>
    </p:spTree>
    <p:extLst>
      <p:ext uri="{BB962C8B-B14F-4D97-AF65-F5344CB8AC3E}">
        <p14:creationId xmlns:p14="http://schemas.microsoft.com/office/powerpoint/2010/main" val="101489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6D8ED-33DE-D5A6-8F9C-025982EA8E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815A40-33DA-0D18-F304-C833FFF363D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C1420F9-166B-790D-A663-E386DF71A19C}"/>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Next, Rayleigh scattering. This is an optical process that is important for getting the simulation right. The aerogel, and the air is nano-porous at the microscopic level, there are unavoidable density fluctuations, which create tiny random variations in the refractive index. When a Cherenkov photon encounters such a fluctuation, it gets elastically scattered: the direction changes, but the wavelength and energy stay the same.</a:t>
            </a:r>
            <a:br>
              <a:rPr lang="en-US" altLang="zh-CN" sz="1200" kern="1200" dirty="0">
                <a:solidFill>
                  <a:schemeClr val="tx1"/>
                </a:solidFill>
                <a:effectLst/>
                <a:latin typeface="+mn-lt"/>
                <a:ea typeface="+mn-ea"/>
                <a:cs typeface="+mn-cs"/>
              </a:rPr>
            </a:b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 two images compare the same event — Rayleigh off on the left, Rayleigh on </a:t>
            </a:r>
            <a:r>
              <a:rPr lang="en-US" altLang="zh-CN" sz="1200" kern="1200" dirty="0" err="1">
                <a:solidFill>
                  <a:schemeClr val="tx1"/>
                </a:solidFill>
                <a:effectLst/>
                <a:latin typeface="+mn-lt"/>
                <a:ea typeface="+mn-ea"/>
                <a:cs typeface="+mn-cs"/>
              </a:rPr>
              <a:t>on</a:t>
            </a:r>
            <a:r>
              <a:rPr lang="en-US" altLang="zh-CN" sz="1200" kern="1200" dirty="0">
                <a:solidFill>
                  <a:schemeClr val="tx1"/>
                </a:solidFill>
                <a:effectLst/>
                <a:latin typeface="+mn-lt"/>
                <a:ea typeface="+mn-ea"/>
                <a:cs typeface="+mn-cs"/>
              </a:rPr>
              <a:t> the right. With Rayleigh active, two things happen: fewer photons land exactly on the ring, and additional background hits appear across the detector plane. The ring structure itself, though, is still clearly visible.</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B783E7A-4C3E-784C-C446-C6E89BDEB9DB}"/>
              </a:ext>
            </a:extLst>
          </p:cNvPr>
          <p:cNvSpPr>
            <a:spLocks noGrp="1"/>
          </p:cNvSpPr>
          <p:nvPr>
            <p:ph type="sldNum" sz="quarter" idx="5"/>
          </p:nvPr>
        </p:nvSpPr>
        <p:spPr/>
        <p:txBody>
          <a:bodyPr/>
          <a:lstStyle/>
          <a:p>
            <a:r>
              <a:rPr lang="en-US"/>
              <a:t>8</a:t>
            </a:r>
          </a:p>
        </p:txBody>
      </p:sp>
    </p:spTree>
    <p:extLst>
      <p:ext uri="{BB962C8B-B14F-4D97-AF65-F5344CB8AC3E}">
        <p14:creationId xmlns:p14="http://schemas.microsoft.com/office/powerpoint/2010/main" val="344970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2A89D-2AB2-9290-ED7E-EFA3944D9BC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BD70195-8951-D3E8-FC71-67B30F616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D8F7183-D53E-C7ED-14B4-5C71D109F1D5}"/>
              </a:ext>
            </a:extLst>
          </p:cNvPr>
          <p:cNvSpPr>
            <a:spLocks noGrp="1"/>
          </p:cNvSpPr>
          <p:nvPr>
            <p:ph type="dt" sz="half" idx="10"/>
          </p:nvPr>
        </p:nvSpPr>
        <p:spPr/>
        <p:txBody>
          <a:bodyPr/>
          <a:lstStyle/>
          <a:p>
            <a:fld id="{5DA3FFB3-F90B-49C1-89B5-756FEDCA842A}" type="datetime1">
              <a:rPr lang="zh-CN" altLang="en-US" smtClean="0"/>
              <a:t>2026/5/12</a:t>
            </a:fld>
            <a:endParaRPr lang="zh-CN" altLang="en-US" dirty="0"/>
          </a:p>
        </p:txBody>
      </p:sp>
      <p:sp>
        <p:nvSpPr>
          <p:cNvPr id="5" name="页脚占位符 4">
            <a:extLst>
              <a:ext uri="{FF2B5EF4-FFF2-40B4-BE49-F238E27FC236}">
                <a16:creationId xmlns:a16="http://schemas.microsoft.com/office/drawing/2014/main" id="{8BCE2868-66C9-DECB-3ED3-77959E9856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D36130-42F5-59B4-6B1A-9EFC05D824A6}"/>
              </a:ext>
            </a:extLst>
          </p:cNvPr>
          <p:cNvSpPr>
            <a:spLocks noGrp="1"/>
          </p:cNvSpPr>
          <p:nvPr>
            <p:ph type="sldNum" sz="quarter" idx="12"/>
          </p:nvPr>
        </p:nvSpPr>
        <p:spPr/>
        <p:txBody>
          <a:bodyPr/>
          <a:lstStyle/>
          <a:p>
            <a:fld id="{10248707-EC14-479A-97AD-0486694D6014}" type="slidenum">
              <a:rPr lang="zh-CN" altLang="en-US" smtClean="0"/>
              <a:t>‹#›</a:t>
            </a:fld>
            <a:endParaRPr lang="zh-CN" altLang="en-US" dirty="0"/>
          </a:p>
        </p:txBody>
      </p:sp>
    </p:spTree>
    <p:extLst>
      <p:ext uri="{BB962C8B-B14F-4D97-AF65-F5344CB8AC3E}">
        <p14:creationId xmlns:p14="http://schemas.microsoft.com/office/powerpoint/2010/main" val="233904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B98ACE-AAE4-CB60-C30F-169AA2B2D8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BF2A1E1-7317-E1B5-7174-A4BDCA05ABB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6EA7A5D-E89B-508D-BE81-50A681C93D24}"/>
              </a:ext>
            </a:extLst>
          </p:cNvPr>
          <p:cNvSpPr>
            <a:spLocks noGrp="1"/>
          </p:cNvSpPr>
          <p:nvPr>
            <p:ph type="dt" sz="half" idx="10"/>
          </p:nvPr>
        </p:nvSpPr>
        <p:spPr/>
        <p:txBody>
          <a:bodyPr/>
          <a:lstStyle/>
          <a:p>
            <a:fld id="{B99FAFB9-6BC4-4772-B6A0-D8A0A4BEA3EA}" type="datetime1">
              <a:rPr lang="zh-CN" altLang="en-US" smtClean="0"/>
              <a:t>2026/5/12</a:t>
            </a:fld>
            <a:endParaRPr lang="zh-CN" altLang="en-US"/>
          </a:p>
        </p:txBody>
      </p:sp>
      <p:sp>
        <p:nvSpPr>
          <p:cNvPr id="5" name="页脚占位符 4">
            <a:extLst>
              <a:ext uri="{FF2B5EF4-FFF2-40B4-BE49-F238E27FC236}">
                <a16:creationId xmlns:a16="http://schemas.microsoft.com/office/drawing/2014/main" id="{D9CE06E0-4D53-553E-2A0A-2733BA21D4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97A04B-2764-8C76-9599-8C1963809C46}"/>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206359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092F6B-427C-F792-7CD1-91035A05BA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3BAC96-D784-E509-D2AD-D0B959A017A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D1F442-FE93-CD40-643F-56AB10564057}"/>
              </a:ext>
            </a:extLst>
          </p:cNvPr>
          <p:cNvSpPr>
            <a:spLocks noGrp="1"/>
          </p:cNvSpPr>
          <p:nvPr>
            <p:ph type="dt" sz="half" idx="10"/>
          </p:nvPr>
        </p:nvSpPr>
        <p:spPr/>
        <p:txBody>
          <a:bodyPr/>
          <a:lstStyle/>
          <a:p>
            <a:fld id="{780B8891-DF06-47D0-9461-945AF49548D7}" type="datetime1">
              <a:rPr lang="zh-CN" altLang="en-US" smtClean="0"/>
              <a:t>2026/5/12</a:t>
            </a:fld>
            <a:endParaRPr lang="zh-CN" altLang="en-US"/>
          </a:p>
        </p:txBody>
      </p:sp>
      <p:sp>
        <p:nvSpPr>
          <p:cNvPr id="5" name="页脚占位符 4">
            <a:extLst>
              <a:ext uri="{FF2B5EF4-FFF2-40B4-BE49-F238E27FC236}">
                <a16:creationId xmlns:a16="http://schemas.microsoft.com/office/drawing/2014/main" id="{ED6C8618-8425-3F61-02E8-C3688BE8B1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BF9064-9782-A46C-F51F-5D2E1A38DB5B}"/>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288786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5562F-AF98-4A57-32EA-9B0A36F921E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1592F3B-9BF2-CCB0-289A-552F48C0EE8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175819-F82A-5272-0D99-D53F40B54FFA}"/>
              </a:ext>
            </a:extLst>
          </p:cNvPr>
          <p:cNvSpPr>
            <a:spLocks noGrp="1"/>
          </p:cNvSpPr>
          <p:nvPr>
            <p:ph type="dt" sz="half" idx="10"/>
          </p:nvPr>
        </p:nvSpPr>
        <p:spPr/>
        <p:txBody>
          <a:bodyPr/>
          <a:lstStyle/>
          <a:p>
            <a:fld id="{3E4819FD-00D6-4723-B4A2-D967B372A730}" type="datetime1">
              <a:rPr lang="zh-CN" altLang="en-US" smtClean="0"/>
              <a:t>2026/5/12</a:t>
            </a:fld>
            <a:endParaRPr lang="zh-CN" altLang="en-US"/>
          </a:p>
        </p:txBody>
      </p:sp>
      <p:sp>
        <p:nvSpPr>
          <p:cNvPr id="5" name="页脚占位符 4">
            <a:extLst>
              <a:ext uri="{FF2B5EF4-FFF2-40B4-BE49-F238E27FC236}">
                <a16:creationId xmlns:a16="http://schemas.microsoft.com/office/drawing/2014/main" id="{78B4D20A-469F-97CD-6ACB-8E41AA7A63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758611-D5F9-21DF-0723-DC73CF4B626B}"/>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167407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9500EA-C663-21F9-3628-496BB88840F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03DC80-9DBC-76EB-C1B1-83B452666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3B9ED3D-8E36-AEE2-50BF-096947A3559A}"/>
              </a:ext>
            </a:extLst>
          </p:cNvPr>
          <p:cNvSpPr>
            <a:spLocks noGrp="1"/>
          </p:cNvSpPr>
          <p:nvPr>
            <p:ph type="dt" sz="half" idx="10"/>
          </p:nvPr>
        </p:nvSpPr>
        <p:spPr/>
        <p:txBody>
          <a:bodyPr/>
          <a:lstStyle/>
          <a:p>
            <a:fld id="{C0857BE1-86D0-4F3D-8857-D11515010A38}" type="datetime1">
              <a:rPr lang="zh-CN" altLang="en-US" smtClean="0"/>
              <a:t>2026/5/12</a:t>
            </a:fld>
            <a:endParaRPr lang="zh-CN" altLang="en-US"/>
          </a:p>
        </p:txBody>
      </p:sp>
      <p:sp>
        <p:nvSpPr>
          <p:cNvPr id="5" name="页脚占位符 4">
            <a:extLst>
              <a:ext uri="{FF2B5EF4-FFF2-40B4-BE49-F238E27FC236}">
                <a16:creationId xmlns:a16="http://schemas.microsoft.com/office/drawing/2014/main" id="{546D471E-C2B4-D314-F12D-10711230AD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229C37-717A-77EE-3180-166F2F5A5B97}"/>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295373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2D1396-799C-70FA-FCC9-D89449B74C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E8D112-F98C-D3EB-B4CC-0807CD546D9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C827E03-B261-5B47-0322-46056FCBC32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C757EC8-9CD0-7CE6-F23D-EB20F2816E4A}"/>
              </a:ext>
            </a:extLst>
          </p:cNvPr>
          <p:cNvSpPr>
            <a:spLocks noGrp="1"/>
          </p:cNvSpPr>
          <p:nvPr>
            <p:ph type="dt" sz="half" idx="10"/>
          </p:nvPr>
        </p:nvSpPr>
        <p:spPr/>
        <p:txBody>
          <a:bodyPr/>
          <a:lstStyle/>
          <a:p>
            <a:fld id="{636EC28F-1C41-4726-927D-9955A0C1AA2D}" type="datetime1">
              <a:rPr lang="zh-CN" altLang="en-US" smtClean="0"/>
              <a:t>2026/5/12</a:t>
            </a:fld>
            <a:endParaRPr lang="zh-CN" altLang="en-US"/>
          </a:p>
        </p:txBody>
      </p:sp>
      <p:sp>
        <p:nvSpPr>
          <p:cNvPr id="6" name="页脚占位符 5">
            <a:extLst>
              <a:ext uri="{FF2B5EF4-FFF2-40B4-BE49-F238E27FC236}">
                <a16:creationId xmlns:a16="http://schemas.microsoft.com/office/drawing/2014/main" id="{71820FBF-06E7-3FA9-84A4-16CFF13CE5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122B09-4E88-C02F-5E9A-94C9FFEE7D61}"/>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370729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E8FF6D-11E9-391A-CF47-38DD6FB8A0A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5A9D739-AA2B-C5EE-428F-FC7651F4E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E3E7FBD-A96B-4FF9-AE10-5E2F2EE708A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9DDB6F2-5AD0-AE39-3D92-A3A79B1AF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BCA616F-6C58-2DE0-754D-74D1D40DD9D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0C4A0AB-A3BC-803E-C204-F0AA0062AF1D}"/>
              </a:ext>
            </a:extLst>
          </p:cNvPr>
          <p:cNvSpPr>
            <a:spLocks noGrp="1"/>
          </p:cNvSpPr>
          <p:nvPr>
            <p:ph type="dt" sz="half" idx="10"/>
          </p:nvPr>
        </p:nvSpPr>
        <p:spPr/>
        <p:txBody>
          <a:bodyPr/>
          <a:lstStyle/>
          <a:p>
            <a:fld id="{69DC1C15-17E0-425F-972F-AE3A75BC5EEB}" type="datetime1">
              <a:rPr lang="zh-CN" altLang="en-US" smtClean="0"/>
              <a:t>2026/5/12</a:t>
            </a:fld>
            <a:endParaRPr lang="zh-CN" altLang="en-US"/>
          </a:p>
        </p:txBody>
      </p:sp>
      <p:sp>
        <p:nvSpPr>
          <p:cNvPr id="8" name="页脚占位符 7">
            <a:extLst>
              <a:ext uri="{FF2B5EF4-FFF2-40B4-BE49-F238E27FC236}">
                <a16:creationId xmlns:a16="http://schemas.microsoft.com/office/drawing/2014/main" id="{7A698172-7DCB-FD7C-183E-5C0A35AB28C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73CCD9-E93A-5605-CBB9-7268F9A7584D}"/>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181824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69822-754C-1BE7-BAE1-CB3F687256A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CB8B8A-176D-7DF0-BD84-DDF954F1996A}"/>
              </a:ext>
            </a:extLst>
          </p:cNvPr>
          <p:cNvSpPr>
            <a:spLocks noGrp="1"/>
          </p:cNvSpPr>
          <p:nvPr>
            <p:ph type="dt" sz="half" idx="10"/>
          </p:nvPr>
        </p:nvSpPr>
        <p:spPr/>
        <p:txBody>
          <a:bodyPr/>
          <a:lstStyle/>
          <a:p>
            <a:fld id="{1A452712-B0F2-4936-A0D9-BEF3E0DFBD7A}" type="datetime1">
              <a:rPr lang="zh-CN" altLang="en-US" smtClean="0"/>
              <a:t>2026/5/12</a:t>
            </a:fld>
            <a:endParaRPr lang="zh-CN" altLang="en-US"/>
          </a:p>
        </p:txBody>
      </p:sp>
      <p:sp>
        <p:nvSpPr>
          <p:cNvPr id="4" name="页脚占位符 3">
            <a:extLst>
              <a:ext uri="{FF2B5EF4-FFF2-40B4-BE49-F238E27FC236}">
                <a16:creationId xmlns:a16="http://schemas.microsoft.com/office/drawing/2014/main" id="{CDCE3CA3-A818-0277-D942-A06CC3D3BD2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90C2D2-FBE7-D566-28F3-58AE02739A3B}"/>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3746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44EC68-9184-E524-6D7A-1EE97785CB75}"/>
              </a:ext>
            </a:extLst>
          </p:cNvPr>
          <p:cNvSpPr>
            <a:spLocks noGrp="1"/>
          </p:cNvSpPr>
          <p:nvPr>
            <p:ph type="dt" sz="half" idx="10"/>
          </p:nvPr>
        </p:nvSpPr>
        <p:spPr/>
        <p:txBody>
          <a:bodyPr/>
          <a:lstStyle/>
          <a:p>
            <a:fld id="{DA523D61-05C0-4272-B44A-4B08151B25B1}" type="datetime1">
              <a:rPr lang="zh-CN" altLang="en-US" smtClean="0"/>
              <a:t>2026/5/12</a:t>
            </a:fld>
            <a:endParaRPr lang="zh-CN" altLang="en-US"/>
          </a:p>
        </p:txBody>
      </p:sp>
      <p:sp>
        <p:nvSpPr>
          <p:cNvPr id="3" name="页脚占位符 2">
            <a:extLst>
              <a:ext uri="{FF2B5EF4-FFF2-40B4-BE49-F238E27FC236}">
                <a16:creationId xmlns:a16="http://schemas.microsoft.com/office/drawing/2014/main" id="{22A9E7F2-9D97-AC59-CBB9-C219B84F09E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8372A0F-E218-31FF-311B-B4227A841C0B}"/>
              </a:ext>
            </a:extLst>
          </p:cNvPr>
          <p:cNvSpPr>
            <a:spLocks noGrp="1"/>
          </p:cNvSpPr>
          <p:nvPr>
            <p:ph type="sldNum" sz="quarter" idx="12"/>
          </p:nvPr>
        </p:nvSpPr>
        <p:spPr/>
        <p:txBody>
          <a:bodyPr/>
          <a:lstStyle/>
          <a:p>
            <a:fld id="{10248707-EC14-479A-97AD-0486694D6014}" type="slidenum">
              <a:rPr lang="zh-CN" altLang="en-US" smtClean="0"/>
              <a:t>‹#›</a:t>
            </a:fld>
            <a:endParaRPr lang="zh-CN" altLang="en-US" dirty="0"/>
          </a:p>
        </p:txBody>
      </p:sp>
    </p:spTree>
    <p:extLst>
      <p:ext uri="{BB962C8B-B14F-4D97-AF65-F5344CB8AC3E}">
        <p14:creationId xmlns:p14="http://schemas.microsoft.com/office/powerpoint/2010/main" val="367782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88F86E-2C13-FAB8-5062-850E3FB6A0C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CC74311-50B9-927F-5F65-6C1C69F69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89C0803-73C9-71D2-A468-5C3159EE4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846D05F-D7D8-B8C5-66F4-62769F9C7398}"/>
              </a:ext>
            </a:extLst>
          </p:cNvPr>
          <p:cNvSpPr>
            <a:spLocks noGrp="1"/>
          </p:cNvSpPr>
          <p:nvPr>
            <p:ph type="dt" sz="half" idx="10"/>
          </p:nvPr>
        </p:nvSpPr>
        <p:spPr/>
        <p:txBody>
          <a:bodyPr/>
          <a:lstStyle/>
          <a:p>
            <a:fld id="{4F9B8754-C595-4614-BCA8-00F15F193D81}" type="datetime1">
              <a:rPr lang="zh-CN" altLang="en-US" smtClean="0"/>
              <a:t>2026/5/12</a:t>
            </a:fld>
            <a:endParaRPr lang="zh-CN" altLang="en-US"/>
          </a:p>
        </p:txBody>
      </p:sp>
      <p:sp>
        <p:nvSpPr>
          <p:cNvPr id="6" name="页脚占位符 5">
            <a:extLst>
              <a:ext uri="{FF2B5EF4-FFF2-40B4-BE49-F238E27FC236}">
                <a16:creationId xmlns:a16="http://schemas.microsoft.com/office/drawing/2014/main" id="{14CDB8A8-CD8A-32BA-F47C-B6ED070C6C5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AA51CE-DBE4-051C-A011-1F87CF5B7243}"/>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149668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8784CF-F394-B283-06AE-9ACBFCB4A6F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62AB9B1-60DB-893D-6B32-9611D8C92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189AE85-CAD3-CDC6-474B-BFAD8AA89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EC297A4-ACAD-D0B8-46A7-9C889C1B4A5F}"/>
              </a:ext>
            </a:extLst>
          </p:cNvPr>
          <p:cNvSpPr>
            <a:spLocks noGrp="1"/>
          </p:cNvSpPr>
          <p:nvPr>
            <p:ph type="dt" sz="half" idx="10"/>
          </p:nvPr>
        </p:nvSpPr>
        <p:spPr/>
        <p:txBody>
          <a:bodyPr/>
          <a:lstStyle/>
          <a:p>
            <a:fld id="{2B7F4AEA-9559-4953-9219-E624A20C81E2}" type="datetime1">
              <a:rPr lang="zh-CN" altLang="en-US" smtClean="0"/>
              <a:t>2026/5/12</a:t>
            </a:fld>
            <a:endParaRPr lang="zh-CN" altLang="en-US"/>
          </a:p>
        </p:txBody>
      </p:sp>
      <p:sp>
        <p:nvSpPr>
          <p:cNvPr id="6" name="页脚占位符 5">
            <a:extLst>
              <a:ext uri="{FF2B5EF4-FFF2-40B4-BE49-F238E27FC236}">
                <a16:creationId xmlns:a16="http://schemas.microsoft.com/office/drawing/2014/main" id="{300E7DE4-B769-8125-75E0-59F9F1F18F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5515E3-0951-7194-97AF-A3C7D4D0F4C6}"/>
              </a:ext>
            </a:extLst>
          </p:cNvPr>
          <p:cNvSpPr>
            <a:spLocks noGrp="1"/>
          </p:cNvSpPr>
          <p:nvPr>
            <p:ph type="sldNum" sz="quarter" idx="12"/>
          </p:nvPr>
        </p:nvSpPr>
        <p:spPr/>
        <p:txBody>
          <a:body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41960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060F7A-46BB-AFE2-4334-AF239689B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F7016AD-58D1-A45F-2106-4F70152D9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9F9FDC-1B50-E8A0-B037-346995D12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652B7-1120-4241-8F37-0FF83EACDA93}" type="datetime1">
              <a:rPr lang="zh-CN" altLang="en-US" smtClean="0"/>
              <a:t>2026/5/12</a:t>
            </a:fld>
            <a:endParaRPr lang="zh-CN" altLang="en-US"/>
          </a:p>
        </p:txBody>
      </p:sp>
      <p:sp>
        <p:nvSpPr>
          <p:cNvPr id="5" name="页脚占位符 4">
            <a:extLst>
              <a:ext uri="{FF2B5EF4-FFF2-40B4-BE49-F238E27FC236}">
                <a16:creationId xmlns:a16="http://schemas.microsoft.com/office/drawing/2014/main" id="{4675A365-9D6B-3894-655B-BB0AC52171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99D91F4-EB22-F2F2-3D1E-8AAF6B975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48707-EC14-479A-97AD-0486694D6014}" type="slidenum">
              <a:rPr lang="zh-CN" altLang="en-US" smtClean="0"/>
              <a:t>‹#›</a:t>
            </a:fld>
            <a:endParaRPr lang="zh-CN" altLang="en-US"/>
          </a:p>
        </p:txBody>
      </p:sp>
    </p:spTree>
    <p:extLst>
      <p:ext uri="{BB962C8B-B14F-4D97-AF65-F5344CB8AC3E}">
        <p14:creationId xmlns:p14="http://schemas.microsoft.com/office/powerpoint/2010/main" val="794007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40.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hare.hamamatsu.com.cn/specialDetail/2018.html" TargetMode="External"/><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hare.hamamatsu.com.cn/specialDetail/2018.html" TargetMode="External"/><Relationship Id="rId5" Type="http://schemas.openxmlformats.org/officeDocument/2006/relationships/image" Target="../media/image40.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0.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1.png"/><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4.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0.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1CA07A2-E9EA-B838-779F-11DC7A308B75}"/>
              </a:ext>
            </a:extLst>
          </p:cNvPr>
          <p:cNvPicPr>
            <a:picLocks noChangeAspect="1"/>
          </p:cNvPicPr>
          <p:nvPr/>
        </p:nvPicPr>
        <p:blipFill rotWithShape="1">
          <a:blip r:embed="rId3"/>
          <a:srcRect l="11896" t="29997" r="11156" b="31045"/>
          <a:stretch/>
        </p:blipFill>
        <p:spPr>
          <a:xfrm>
            <a:off x="88983" y="4802459"/>
            <a:ext cx="3553750" cy="1373429"/>
          </a:xfrm>
          <a:prstGeom prst="rect">
            <a:avLst/>
          </a:prstGeom>
        </p:spPr>
      </p:pic>
      <p:pic>
        <p:nvPicPr>
          <p:cNvPr id="9" name="图片 8">
            <a:extLst>
              <a:ext uri="{FF2B5EF4-FFF2-40B4-BE49-F238E27FC236}">
                <a16:creationId xmlns:a16="http://schemas.microsoft.com/office/drawing/2014/main" id="{7AA9E70F-D07F-35E0-5AD6-5969B989FB4E}"/>
              </a:ext>
            </a:extLst>
          </p:cNvPr>
          <p:cNvPicPr>
            <a:picLocks noChangeAspect="1"/>
          </p:cNvPicPr>
          <p:nvPr/>
        </p:nvPicPr>
        <p:blipFill>
          <a:blip r:embed="rId4"/>
          <a:stretch>
            <a:fillRect/>
          </a:stretch>
        </p:blipFill>
        <p:spPr>
          <a:xfrm>
            <a:off x="7836348" y="136525"/>
            <a:ext cx="4162440" cy="795847"/>
          </a:xfrm>
          <a:prstGeom prst="rect">
            <a:avLst/>
          </a:prstGeom>
        </p:spPr>
      </p:pic>
      <p:pic>
        <p:nvPicPr>
          <p:cNvPr id="3" name="图片 2">
            <a:extLst>
              <a:ext uri="{FF2B5EF4-FFF2-40B4-BE49-F238E27FC236}">
                <a16:creationId xmlns:a16="http://schemas.microsoft.com/office/drawing/2014/main" id="{273647EC-E9D2-F8DA-728D-B013ED0598C6}"/>
              </a:ext>
            </a:extLst>
          </p:cNvPr>
          <p:cNvPicPr>
            <a:picLocks noChangeAspect="1"/>
          </p:cNvPicPr>
          <p:nvPr/>
        </p:nvPicPr>
        <p:blipFill>
          <a:blip r:embed="rId5"/>
          <a:stretch>
            <a:fillRect/>
          </a:stretch>
        </p:blipFill>
        <p:spPr>
          <a:xfrm>
            <a:off x="490578" y="382246"/>
            <a:ext cx="2284002" cy="1335803"/>
          </a:xfrm>
          <a:prstGeom prst="rect">
            <a:avLst/>
          </a:prstGeom>
        </p:spPr>
      </p:pic>
      <p:sp>
        <p:nvSpPr>
          <p:cNvPr id="11" name="文本框 10">
            <a:extLst>
              <a:ext uri="{FF2B5EF4-FFF2-40B4-BE49-F238E27FC236}">
                <a16:creationId xmlns:a16="http://schemas.microsoft.com/office/drawing/2014/main" id="{0D2FE5EC-6F26-85B8-40FA-70DBB14E483A}"/>
              </a:ext>
            </a:extLst>
          </p:cNvPr>
          <p:cNvSpPr txBox="1"/>
          <p:nvPr/>
        </p:nvSpPr>
        <p:spPr>
          <a:xfrm>
            <a:off x="0" y="2229045"/>
            <a:ext cx="12192000" cy="707886"/>
          </a:xfrm>
          <a:prstGeom prst="rect">
            <a:avLst/>
          </a:prstGeom>
          <a:noFill/>
        </p:spPr>
        <p:txBody>
          <a:bodyPr wrap="square" rtlCol="0">
            <a:spAutoFit/>
          </a:bodyPr>
          <a:lstStyle/>
          <a:p>
            <a:pPr algn="ctr"/>
            <a:r>
              <a:rPr lang="en-US" altLang="zh-CN" sz="4000" b="1" dirty="0">
                <a:solidFill>
                  <a:srgbClr val="4B81C9"/>
                </a:solidFill>
                <a:latin typeface="Merriweather" panose="00000500000000000000" pitchFamily="2" charset="0"/>
                <a:ea typeface="仿宋_GB2312" panose="02010609030101010101" pitchFamily="49" charset="-122"/>
                <a:cs typeface="Times New Roman" panose="02020603050405020304" pitchFamily="18" charset="0"/>
              </a:rPr>
              <a:t>Status of Simulation of Endcap RICH at CEPC</a:t>
            </a:r>
          </a:p>
        </p:txBody>
      </p:sp>
      <p:sp>
        <p:nvSpPr>
          <p:cNvPr id="7" name="灯片编号占位符 6">
            <a:extLst>
              <a:ext uri="{FF2B5EF4-FFF2-40B4-BE49-F238E27FC236}">
                <a16:creationId xmlns:a16="http://schemas.microsoft.com/office/drawing/2014/main" id="{9D6EAC44-464D-ECCA-C5DB-CEE00ED1DE79}"/>
              </a:ext>
            </a:extLst>
          </p:cNvPr>
          <p:cNvSpPr>
            <a:spLocks noGrp="1"/>
          </p:cNvSpPr>
          <p:nvPr>
            <p:ph type="sldNum" sz="quarter" idx="12"/>
          </p:nvPr>
        </p:nvSpPr>
        <p:spPr/>
        <p:txBody>
          <a:bodyPr/>
          <a:lstStyle/>
          <a:p>
            <a:fld id="{10248707-EC14-479A-97AD-0486694D6014}" type="slidenum">
              <a:rPr lang="zh-CN" altLang="en-US" smtClean="0"/>
              <a:t>1</a:t>
            </a:fld>
            <a:endParaRPr lang="zh-CN" altLang="en-US" dirty="0"/>
          </a:p>
        </p:txBody>
      </p:sp>
      <p:sp>
        <p:nvSpPr>
          <p:cNvPr id="10" name="文本框 9">
            <a:extLst>
              <a:ext uri="{FF2B5EF4-FFF2-40B4-BE49-F238E27FC236}">
                <a16:creationId xmlns:a16="http://schemas.microsoft.com/office/drawing/2014/main" id="{06D42B61-8144-3FB4-41FF-C611A0CE1D81}"/>
              </a:ext>
            </a:extLst>
          </p:cNvPr>
          <p:cNvSpPr txBox="1"/>
          <p:nvPr/>
        </p:nvSpPr>
        <p:spPr>
          <a:xfrm>
            <a:off x="3016823" y="5153794"/>
            <a:ext cx="5681114" cy="932884"/>
          </a:xfrm>
          <a:prstGeom prst="rect">
            <a:avLst/>
          </a:prstGeom>
          <a:noFill/>
        </p:spPr>
        <p:txBody>
          <a:bodyPr wrap="square">
            <a:spAutoFit/>
          </a:bodyPr>
          <a:lstStyle/>
          <a:p>
            <a:pPr algn="ctr">
              <a:lnSpc>
                <a:spcPct val="160000"/>
              </a:lnSpc>
            </a:pPr>
            <a:r>
              <a:rPr lang="en-US" altLang="zh-CN" b="1" dirty="0">
                <a:latin typeface="DM Sans"/>
              </a:rPr>
              <a:t>CEPC Physics and Detector Plenary Meeting</a:t>
            </a:r>
          </a:p>
          <a:p>
            <a:pPr marL="0" marR="0" lvl="0" indent="0" algn="ctr" rtl="0">
              <a:lnSpc>
                <a:spcPct val="160000"/>
              </a:lnSpc>
              <a:spcBef>
                <a:spcPts val="0"/>
              </a:spcBef>
              <a:spcAft>
                <a:spcPts val="0"/>
              </a:spcAft>
              <a:buNone/>
            </a:pPr>
            <a:r>
              <a:rPr lang="en-US" altLang="zh-CN" sz="1800" b="1" i="0" u="none" strike="noStrike" cap="none" dirty="0">
                <a:latin typeface="DM Sans"/>
                <a:ea typeface="DM Sans"/>
                <a:cs typeface="DM Sans"/>
                <a:sym typeface="DM Sans"/>
              </a:rPr>
              <a:t>May 13, 2026</a:t>
            </a:r>
            <a:endParaRPr lang="en-US" altLang="zh-CN" dirty="0"/>
          </a:p>
        </p:txBody>
      </p:sp>
      <p:sp>
        <p:nvSpPr>
          <p:cNvPr id="8" name="文本框 7">
            <a:extLst>
              <a:ext uri="{FF2B5EF4-FFF2-40B4-BE49-F238E27FC236}">
                <a16:creationId xmlns:a16="http://schemas.microsoft.com/office/drawing/2014/main" id="{57CC17F7-23B6-52B3-EE14-53F0C4CC5A75}"/>
              </a:ext>
            </a:extLst>
          </p:cNvPr>
          <p:cNvSpPr txBox="1"/>
          <p:nvPr/>
        </p:nvSpPr>
        <p:spPr>
          <a:xfrm>
            <a:off x="0" y="3567992"/>
            <a:ext cx="12192000" cy="954107"/>
          </a:xfrm>
          <a:prstGeom prst="rect">
            <a:avLst/>
          </a:prstGeom>
          <a:noFill/>
        </p:spPr>
        <p:txBody>
          <a:bodyPr wrap="square">
            <a:spAutoFit/>
          </a:bodyPr>
          <a:lstStyle/>
          <a:p>
            <a:pPr algn="ctr"/>
            <a:r>
              <a:rPr lang="en-US" altLang="zh-CN" sz="2800" b="1" dirty="0">
                <a:solidFill>
                  <a:srgbClr val="1B5BA9"/>
                </a:solidFill>
                <a:latin typeface="Calibri" panose="020F0502020204030204" pitchFamily="34" charset="0"/>
                <a:ea typeface="Calibri" panose="020F0502020204030204" pitchFamily="34" charset="0"/>
                <a:cs typeface="Calibri" panose="020F0502020204030204" pitchFamily="34" charset="0"/>
              </a:rPr>
              <a:t>Li Changru</a:t>
            </a:r>
            <a:r>
              <a:rPr lang="en-US" altLang="zh-CN" sz="2800" b="1" dirty="0">
                <a:solidFill>
                  <a:srgbClr val="B5C2E0"/>
                </a:solidFill>
                <a:latin typeface="Calibri" panose="020F0502020204030204" pitchFamily="34" charset="0"/>
                <a:ea typeface="Calibri" panose="020F0502020204030204" pitchFamily="34" charset="0"/>
                <a:cs typeface="Calibri" panose="020F0502020204030204" pitchFamily="34" charset="0"/>
              </a:rPr>
              <a:t>,</a:t>
            </a:r>
            <a:r>
              <a:rPr lang="zh-CN" altLang="en-US" sz="2800" b="1" dirty="0">
                <a:solidFill>
                  <a:srgbClr val="B5C2E0"/>
                </a:solidFill>
                <a:latin typeface="Calibri" panose="020F0502020204030204" pitchFamily="34" charset="0"/>
                <a:ea typeface="Calibri" panose="020F0502020204030204" pitchFamily="34" charset="0"/>
                <a:cs typeface="Calibri" panose="020F0502020204030204" pitchFamily="34" charset="0"/>
              </a:rPr>
              <a:t>  </a:t>
            </a:r>
            <a:r>
              <a:rPr lang="en-US" altLang="zh-CN" sz="2800" b="1" dirty="0">
                <a:solidFill>
                  <a:srgbClr val="B5C2E0"/>
                </a:solidFill>
                <a:latin typeface="Calibri" panose="020F0502020204030204" pitchFamily="34" charset="0"/>
                <a:ea typeface="Calibri" panose="020F0502020204030204" pitchFamily="34" charset="0"/>
                <a:cs typeface="Calibri" panose="020F0502020204030204" pitchFamily="34" charset="0"/>
              </a:rPr>
              <a:t>Sun Shengsen,  Dong Haojie,  </a:t>
            </a:r>
          </a:p>
          <a:p>
            <a:pPr algn="ctr"/>
            <a:r>
              <a:rPr lang="en-US" altLang="zh-CN" sz="2800" b="1" dirty="0">
                <a:solidFill>
                  <a:srgbClr val="B5C2E0"/>
                </a:solidFill>
                <a:latin typeface="Calibri" panose="020F0502020204030204" pitchFamily="34" charset="0"/>
                <a:ea typeface="Calibri" panose="020F0502020204030204" pitchFamily="34" charset="0"/>
                <a:cs typeface="Calibri" panose="020F0502020204030204" pitchFamily="34" charset="0"/>
              </a:rPr>
              <a:t>Wang Jian,  Qin Zhonghua,  Wang Yifang </a:t>
            </a:r>
          </a:p>
        </p:txBody>
      </p:sp>
      <p:pic>
        <p:nvPicPr>
          <p:cNvPr id="15" name="图片 14">
            <a:extLst>
              <a:ext uri="{FF2B5EF4-FFF2-40B4-BE49-F238E27FC236}">
                <a16:creationId xmlns:a16="http://schemas.microsoft.com/office/drawing/2014/main" id="{49FABA38-3E01-E2FF-A436-D5840F68D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6235" y="271355"/>
            <a:ext cx="1711080" cy="526186"/>
          </a:xfrm>
          <a:prstGeom prst="rect">
            <a:avLst/>
          </a:prstGeom>
        </p:spPr>
      </p:pic>
    </p:spTree>
    <p:extLst>
      <p:ext uri="{BB962C8B-B14F-4D97-AF65-F5344CB8AC3E}">
        <p14:creationId xmlns:p14="http://schemas.microsoft.com/office/powerpoint/2010/main" val="9878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EE6F2-9E60-4FE8-9F14-EB6491E73FD2}"/>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B7C0D1E0-7860-9773-7BB2-7FBAA0FB28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3764" y="993467"/>
            <a:ext cx="7544301" cy="3678673"/>
          </a:xfrm>
          <a:prstGeom prst="rect">
            <a:avLst/>
          </a:prstGeom>
        </p:spPr>
      </p:pic>
      <p:sp>
        <p:nvSpPr>
          <p:cNvPr id="9" name="文本框 8">
            <a:extLst>
              <a:ext uri="{FF2B5EF4-FFF2-40B4-BE49-F238E27FC236}">
                <a16:creationId xmlns:a16="http://schemas.microsoft.com/office/drawing/2014/main" id="{05067332-5D94-20F8-F976-0E18AF6BAF86}"/>
              </a:ext>
            </a:extLst>
          </p:cNvPr>
          <p:cNvSpPr txBox="1"/>
          <p:nvPr/>
        </p:nvSpPr>
        <p:spPr>
          <a:xfrm>
            <a:off x="2865997" y="5382116"/>
            <a:ext cx="6460006" cy="461665"/>
          </a:xfrm>
          <a:prstGeom prst="rect">
            <a:avLst/>
          </a:prstGeom>
          <a:noFill/>
        </p:spPr>
        <p:txBody>
          <a:bodyPr wrap="square" rtlCol="0">
            <a:spAutoFit/>
          </a:bodyPr>
          <a:lstStyle/>
          <a:p>
            <a:r>
              <a:rPr lang="en-US" altLang="zh-CN" sz="2400" b="1" dirty="0">
                <a:solidFill>
                  <a:srgbClr val="1B5BA9"/>
                </a:solidFill>
                <a:latin typeface="Calibri" panose="020F0502020204030204" pitchFamily="34" charset="0"/>
                <a:ea typeface="Calibri" panose="020F0502020204030204" pitchFamily="34" charset="0"/>
                <a:cs typeface="Calibri" panose="020F0502020204030204" pitchFamily="34" charset="0"/>
              </a:rPr>
              <a:t>More complex topology after reflected by ESR</a:t>
            </a:r>
            <a:endParaRPr lang="zh-CN" altLang="en-US" sz="2400" b="1" dirty="0">
              <a:solidFill>
                <a:srgbClr val="1B5BA9"/>
              </a:solidFill>
              <a:latin typeface="Calibri" panose="020F0502020204030204" pitchFamily="34" charset="0"/>
              <a:cs typeface="Calibri" panose="020F0502020204030204" pitchFamily="34" charset="0"/>
            </a:endParaRPr>
          </a:p>
        </p:txBody>
      </p:sp>
      <p:sp>
        <p:nvSpPr>
          <p:cNvPr id="5" name="灯片编号占位符 4">
            <a:extLst>
              <a:ext uri="{FF2B5EF4-FFF2-40B4-BE49-F238E27FC236}">
                <a16:creationId xmlns:a16="http://schemas.microsoft.com/office/drawing/2014/main" id="{EA621F88-393E-5391-C56A-C00333DE01E6}"/>
              </a:ext>
            </a:extLst>
          </p:cNvPr>
          <p:cNvSpPr>
            <a:spLocks noGrp="1"/>
          </p:cNvSpPr>
          <p:nvPr>
            <p:ph type="sldNum" sz="quarter" idx="12"/>
          </p:nvPr>
        </p:nvSpPr>
        <p:spPr/>
        <p:txBody>
          <a:bodyPr/>
          <a:lstStyle/>
          <a:p>
            <a:fld id="{10248707-EC14-479A-97AD-0486694D6014}" type="slidenum">
              <a:rPr lang="zh-CN" altLang="en-US" smtClean="0"/>
              <a:t>10</a:t>
            </a:fld>
            <a:endParaRPr lang="zh-CN" altLang="en-US" dirty="0"/>
          </a:p>
        </p:txBody>
      </p:sp>
      <p:sp>
        <p:nvSpPr>
          <p:cNvPr id="2" name="Shape 12">
            <a:extLst>
              <a:ext uri="{FF2B5EF4-FFF2-40B4-BE49-F238E27FC236}">
                <a16:creationId xmlns:a16="http://schemas.microsoft.com/office/drawing/2014/main" id="{2EA7550F-1C6B-E781-8921-4CDEF7BD9221}"/>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3" name="Text 13">
            <a:extLst>
              <a:ext uri="{FF2B5EF4-FFF2-40B4-BE49-F238E27FC236}">
                <a16:creationId xmlns:a16="http://schemas.microsoft.com/office/drawing/2014/main" id="{785DC210-BEB0-3FF3-5547-A68F5AB7B0FA}"/>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Reflection</a:t>
            </a:r>
            <a:endParaRPr lang="en-US" sz="2400" dirty="0"/>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50F34B52-33E7-2558-16BB-9AF8BBCD7C2E}"/>
                  </a:ext>
                </a:extLst>
              </p:cNvPr>
              <p:cNvSpPr txBox="1"/>
              <p:nvPr/>
            </p:nvSpPr>
            <p:spPr>
              <a:xfrm>
                <a:off x="326670" y="6136700"/>
                <a:ext cx="4137094" cy="646331"/>
              </a:xfrm>
              <a:prstGeom prst="rect">
                <a:avLst/>
              </a:prstGeom>
              <a:noFill/>
            </p:spPr>
            <p:txBody>
              <a:bodyPr wrap="square" rtlCol="0">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𝜋</m:t>
                        </m:r>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𝑝</m:t>
                    </m:r>
                    <m:r>
                      <a:rPr lang="en-US" altLang="zh-CN" b="0" i="1" smtClean="0">
                        <a:solidFill>
                          <a:schemeClr val="tx1"/>
                        </a:solidFill>
                        <a:latin typeface="Cambria Math" panose="02040503050406030204" pitchFamily="18" charset="0"/>
                      </a:rPr>
                      <m:t>=10 </m:t>
                    </m:r>
                    <m:r>
                      <m:rPr>
                        <m:sty m:val="p"/>
                      </m:rPr>
                      <a:rPr lang="en-US" altLang="zh-CN" b="0" i="0" smtClean="0">
                        <a:solidFill>
                          <a:schemeClr val="tx1"/>
                        </a:solidFill>
                        <a:latin typeface="Cambria Math" panose="02040503050406030204" pitchFamily="18" charset="0"/>
                      </a:rPr>
                      <m:t>GeV</m:t>
                    </m:r>
                    <m:r>
                      <a:rPr lang="en-US" altLang="zh-CN" b="0" i="0" smtClean="0">
                        <a:solidFill>
                          <a:schemeClr val="tx1"/>
                        </a:solidFill>
                        <a:latin typeface="Cambria Math" panose="02040503050406030204" pitchFamily="18" charset="0"/>
                      </a:rPr>
                      <m:t>,</m:t>
                    </m:r>
                    <m:r>
                      <a:rPr lang="en-US" altLang="zh-CN" b="0" i="0" smtClean="0">
                        <a:solidFill>
                          <a:srgbClr val="C0504E"/>
                        </a:solidFill>
                        <a:latin typeface="Cambria Math" panose="02040503050406030204" pitchFamily="18" charset="0"/>
                      </a:rPr>
                      <m:t> </m:t>
                    </m:r>
                    <m:r>
                      <a:rPr lang="en-US" altLang="zh-CN" b="0" i="1" smtClean="0">
                        <a:solidFill>
                          <a:srgbClr val="C0504E"/>
                        </a:solidFill>
                        <a:latin typeface="Cambria Math" panose="02040503050406030204" pitchFamily="18" charset="0"/>
                      </a:rPr>
                      <m:t>𝜃</m:t>
                    </m:r>
                    <m:r>
                      <a:rPr lang="en-US" altLang="zh-CN" b="0" i="1" smtClean="0">
                        <a:solidFill>
                          <a:srgbClr val="C0504E"/>
                        </a:solidFill>
                        <a:latin typeface="Cambria Math" panose="02040503050406030204" pitchFamily="18" charset="0"/>
                      </a:rPr>
                      <m:t>=22°</m:t>
                    </m:r>
                  </m:oMath>
                </a14:m>
                <a:r>
                  <a:rPr lang="en-US" altLang="zh-CN" dirty="0">
                    <a:solidFill>
                      <a:srgbClr val="C0504E"/>
                    </a:solidFill>
                    <a:latin typeface="Times New Roman" panose="02020603050405020304" pitchFamily="18" charset="0"/>
                    <a:ea typeface="Calibri" panose="020F0502020204030204" pitchFamily="34" charset="0"/>
                    <a:cs typeface="Times New Roman" panose="02020603050405020304" pitchFamily="18" charset="0"/>
                  </a:rPr>
                  <a:t> </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Gradient-</a:t>
                </a:r>
                <a14:m>
                  <m:oMath xmlns:m="http://schemas.openxmlformats.org/officeDocument/2006/math">
                    <m:r>
                      <a:rPr lang="en-US" altLang="zh-CN"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𝑛</m:t>
                    </m:r>
                  </m:oMath>
                </a14:m>
                <a:endPar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altLang="zh-CN" dirty="0" err="1">
                    <a:solidFill>
                      <a:schemeClr val="tx1"/>
                    </a:solidFill>
                    <a:latin typeface="Calibri" panose="020F0502020204030204" pitchFamily="34" charset="0"/>
                    <a:ea typeface="Calibri" panose="020F0502020204030204" pitchFamily="34" charset="0"/>
                    <a:cs typeface="Calibri" panose="020F0502020204030204" pitchFamily="34" charset="0"/>
                  </a:rPr>
                  <a:t>SiPM</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 Efficiency is 100% before digitization</a:t>
                </a:r>
              </a:p>
            </p:txBody>
          </p:sp>
        </mc:Choice>
        <mc:Fallback>
          <p:sp>
            <p:nvSpPr>
              <p:cNvPr id="11" name="文本框 10">
                <a:extLst>
                  <a:ext uri="{FF2B5EF4-FFF2-40B4-BE49-F238E27FC236}">
                    <a16:creationId xmlns:a16="http://schemas.microsoft.com/office/drawing/2014/main" id="{50F34B52-33E7-2558-16BB-9AF8BBCD7C2E}"/>
                  </a:ext>
                </a:extLst>
              </p:cNvPr>
              <p:cNvSpPr txBox="1">
                <a:spLocks noRot="1" noChangeAspect="1" noMove="1" noResize="1" noEditPoints="1" noAdjustHandles="1" noChangeArrowheads="1" noChangeShapeType="1" noTextEdit="1"/>
              </p:cNvSpPr>
              <p:nvPr/>
            </p:nvSpPr>
            <p:spPr>
              <a:xfrm>
                <a:off x="326670" y="6136700"/>
                <a:ext cx="4137094" cy="646331"/>
              </a:xfrm>
              <a:prstGeom prst="rect">
                <a:avLst/>
              </a:prstGeom>
              <a:blipFill>
                <a:blip r:embed="rId4"/>
                <a:stretch>
                  <a:fillRect l="-1327" t="-5660" r="-295" b="-14151"/>
                </a:stretch>
              </a:blipFill>
            </p:spPr>
            <p:txBody>
              <a:bodyPr/>
              <a:lstStyle/>
              <a:p>
                <a:r>
                  <a:rPr lang="zh-CN" altLang="en-US">
                    <a:noFill/>
                  </a:rPr>
                  <a:t> </a:t>
                </a:r>
              </a:p>
            </p:txBody>
          </p:sp>
        </mc:Fallback>
      </mc:AlternateContent>
      <p:sp>
        <p:nvSpPr>
          <p:cNvPr id="6" name="椭圆 5">
            <a:extLst>
              <a:ext uri="{FF2B5EF4-FFF2-40B4-BE49-F238E27FC236}">
                <a16:creationId xmlns:a16="http://schemas.microsoft.com/office/drawing/2014/main" id="{7C874350-5C1D-CB14-F16F-BC37765793A7}"/>
              </a:ext>
            </a:extLst>
          </p:cNvPr>
          <p:cNvSpPr/>
          <p:nvPr/>
        </p:nvSpPr>
        <p:spPr>
          <a:xfrm>
            <a:off x="646113" y="1365224"/>
            <a:ext cx="868351" cy="2940553"/>
          </a:xfrm>
          <a:prstGeom prst="ellipse">
            <a:avLst/>
          </a:prstGeom>
          <a:solidFill>
            <a:srgbClr val="B5C2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3F3CCDD-516C-152A-07DE-AAB93E0F7A55}"/>
              </a:ext>
            </a:extLst>
          </p:cNvPr>
          <p:cNvSpPr/>
          <p:nvPr/>
        </p:nvSpPr>
        <p:spPr>
          <a:xfrm>
            <a:off x="3957227" y="1365224"/>
            <a:ext cx="144725" cy="294055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F92676A-9728-0A13-464B-37EBF26785C8}"/>
              </a:ext>
            </a:extLst>
          </p:cNvPr>
          <p:cNvSpPr/>
          <p:nvPr/>
        </p:nvSpPr>
        <p:spPr>
          <a:xfrm>
            <a:off x="951103" y="2398036"/>
            <a:ext cx="258369" cy="8749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BAC450BD-A8C1-9C4F-8B39-CF8E00F5B545}"/>
              </a:ext>
            </a:extLst>
          </p:cNvPr>
          <p:cNvSpPr/>
          <p:nvPr/>
        </p:nvSpPr>
        <p:spPr>
          <a:xfrm>
            <a:off x="3957227" y="2392644"/>
            <a:ext cx="144660" cy="8803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18D7677A-C7B2-1EB5-F835-4F6CA43F408D}"/>
              </a:ext>
            </a:extLst>
          </p:cNvPr>
          <p:cNvCxnSpPr/>
          <p:nvPr/>
        </p:nvCxnSpPr>
        <p:spPr>
          <a:xfrm flipV="1">
            <a:off x="1080288" y="1365224"/>
            <a:ext cx="1302527" cy="874930"/>
          </a:xfrm>
          <a:prstGeom prst="line">
            <a:avLst/>
          </a:prstGeom>
          <a:ln w="381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7CD9A3FD-CDF3-E78F-F027-E7211B22A739}"/>
              </a:ext>
            </a:extLst>
          </p:cNvPr>
          <p:cNvCxnSpPr>
            <a:cxnSpLocks/>
          </p:cNvCxnSpPr>
          <p:nvPr/>
        </p:nvCxnSpPr>
        <p:spPr>
          <a:xfrm flipV="1">
            <a:off x="1080287" y="1811364"/>
            <a:ext cx="2861612" cy="427115"/>
          </a:xfrm>
          <a:prstGeom prst="line">
            <a:avLst/>
          </a:prstGeom>
          <a:ln w="38100">
            <a:solidFill>
              <a:srgbClr val="1B5BA9"/>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BA86088-D14B-0683-BB4A-D5BB0892BBFF}"/>
              </a:ext>
            </a:extLst>
          </p:cNvPr>
          <p:cNvCxnSpPr>
            <a:cxnSpLocks/>
          </p:cNvCxnSpPr>
          <p:nvPr/>
        </p:nvCxnSpPr>
        <p:spPr>
          <a:xfrm>
            <a:off x="2398143" y="1363549"/>
            <a:ext cx="1551420" cy="672825"/>
          </a:xfrm>
          <a:prstGeom prst="line">
            <a:avLst/>
          </a:prstGeom>
          <a:ln w="381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5DC6C83-3D0A-1712-7A55-979DC3F82330}"/>
              </a:ext>
            </a:extLst>
          </p:cNvPr>
          <p:cNvCxnSpPr>
            <a:stCxn id="6" idx="0"/>
            <a:endCxn id="13" idx="0"/>
          </p:cNvCxnSpPr>
          <p:nvPr/>
        </p:nvCxnSpPr>
        <p:spPr>
          <a:xfrm>
            <a:off x="1080289" y="1365224"/>
            <a:ext cx="29493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93A6C8-5DB1-F8EE-0AA5-7C1D1B66E21D}"/>
              </a:ext>
            </a:extLst>
          </p:cNvPr>
          <p:cNvCxnSpPr/>
          <p:nvPr/>
        </p:nvCxnSpPr>
        <p:spPr>
          <a:xfrm>
            <a:off x="1080288" y="4305777"/>
            <a:ext cx="29493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B1FA1155-2D2F-43F4-A3F0-BB99232B5848}"/>
              </a:ext>
            </a:extLst>
          </p:cNvPr>
          <p:cNvCxnSpPr/>
          <p:nvPr/>
        </p:nvCxnSpPr>
        <p:spPr>
          <a:xfrm flipV="1">
            <a:off x="1080288" y="1365224"/>
            <a:ext cx="2427436" cy="874930"/>
          </a:xfrm>
          <a:prstGeom prst="line">
            <a:avLst/>
          </a:prstGeom>
          <a:ln w="38100">
            <a:solidFill>
              <a:schemeClr val="tx1"/>
            </a:solidFill>
            <a:prstDash val="lgDash"/>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CB3A310E-3C46-98E9-0498-520050921E7D}"/>
              </a:ext>
            </a:extLst>
          </p:cNvPr>
          <p:cNvCxnSpPr>
            <a:cxnSpLocks/>
          </p:cNvCxnSpPr>
          <p:nvPr/>
        </p:nvCxnSpPr>
        <p:spPr>
          <a:xfrm flipV="1">
            <a:off x="2382815" y="862796"/>
            <a:ext cx="651263" cy="492079"/>
          </a:xfrm>
          <a:prstGeom prst="line">
            <a:avLst/>
          </a:prstGeom>
          <a:ln w="381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B40642F3-4734-13CC-043B-589DC8327692}"/>
              </a:ext>
            </a:extLst>
          </p:cNvPr>
          <p:cNvSpPr txBox="1"/>
          <p:nvPr/>
        </p:nvSpPr>
        <p:spPr>
          <a:xfrm>
            <a:off x="3034078" y="926212"/>
            <a:ext cx="617075" cy="372583"/>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TPC</a:t>
            </a:r>
            <a:endParaRPr lang="zh-CN" altLang="en-US" dirty="0">
              <a:latin typeface="Calibri" panose="020F0502020204030204" pitchFamily="34" charset="0"/>
              <a:cs typeface="Calibri" panose="020F0502020204030204" pitchFamily="34" charset="0"/>
            </a:endParaRPr>
          </a:p>
        </p:txBody>
      </p:sp>
      <p:sp>
        <p:nvSpPr>
          <p:cNvPr id="40" name="文本框 39">
            <a:extLst>
              <a:ext uri="{FF2B5EF4-FFF2-40B4-BE49-F238E27FC236}">
                <a16:creationId xmlns:a16="http://schemas.microsoft.com/office/drawing/2014/main" id="{34F09532-C4EF-EB0D-6106-FF14FA7B53F1}"/>
              </a:ext>
            </a:extLst>
          </p:cNvPr>
          <p:cNvSpPr txBox="1"/>
          <p:nvPr/>
        </p:nvSpPr>
        <p:spPr>
          <a:xfrm>
            <a:off x="1080287" y="4327531"/>
            <a:ext cx="3055982"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Conceptual diagram, not to scale</a:t>
            </a:r>
            <a:endParaRPr lang="zh-CN" altLang="en-US" sz="1600" dirty="0">
              <a:latin typeface="Calibri" panose="020F0502020204030204" pitchFamily="34" charset="0"/>
              <a:cs typeface="Calibri" panose="020F0502020204030204" pitchFamily="34" charset="0"/>
            </a:endParaRPr>
          </a:p>
        </p:txBody>
      </p:sp>
      <p:sp>
        <p:nvSpPr>
          <p:cNvPr id="4" name="文本框 3">
            <a:extLst>
              <a:ext uri="{FF2B5EF4-FFF2-40B4-BE49-F238E27FC236}">
                <a16:creationId xmlns:a16="http://schemas.microsoft.com/office/drawing/2014/main" id="{9586E514-7936-0F83-E216-700F20372743}"/>
              </a:ext>
            </a:extLst>
          </p:cNvPr>
          <p:cNvSpPr txBox="1"/>
          <p:nvPr/>
        </p:nvSpPr>
        <p:spPr>
          <a:xfrm>
            <a:off x="10480183" y="2240296"/>
            <a:ext cx="1065704" cy="338554"/>
          </a:xfrm>
          <a:prstGeom prst="rect">
            <a:avLst/>
          </a:prstGeom>
          <a:noFill/>
        </p:spPr>
        <p:txBody>
          <a:bodyPr wrap="square" rtlCol="0">
            <a:spAutoFit/>
          </a:bodyPr>
          <a:lstStyle/>
          <a:p>
            <a:r>
              <a:rPr lang="en-US" altLang="zh-CN" sz="1600" dirty="0">
                <a:solidFill>
                  <a:srgbClr val="1B5BA9"/>
                </a:solidFill>
                <a:latin typeface="Calibri" panose="020F0502020204030204" pitchFamily="34" charset="0"/>
                <a:ea typeface="Calibri" panose="020F0502020204030204" pitchFamily="34" charset="0"/>
                <a:cs typeface="Calibri" panose="020F0502020204030204" pitchFamily="34" charset="0"/>
              </a:rPr>
              <a:t>Direct hits</a:t>
            </a:r>
            <a:endParaRPr lang="zh-CN" altLang="en-US" sz="1600" dirty="0">
              <a:solidFill>
                <a:srgbClr val="1B5BA9"/>
              </a:solidFill>
              <a:latin typeface="Calibri" panose="020F0502020204030204" pitchFamily="34" charset="0"/>
              <a:cs typeface="Calibri" panose="020F0502020204030204" pitchFamily="34" charset="0"/>
            </a:endParaRPr>
          </a:p>
        </p:txBody>
      </p:sp>
      <p:sp>
        <p:nvSpPr>
          <p:cNvPr id="8" name="文本框 7">
            <a:extLst>
              <a:ext uri="{FF2B5EF4-FFF2-40B4-BE49-F238E27FC236}">
                <a16:creationId xmlns:a16="http://schemas.microsoft.com/office/drawing/2014/main" id="{A349284E-36E5-3056-99DD-668993D073A7}"/>
              </a:ext>
            </a:extLst>
          </p:cNvPr>
          <p:cNvSpPr txBox="1"/>
          <p:nvPr/>
        </p:nvSpPr>
        <p:spPr>
          <a:xfrm>
            <a:off x="3880500" y="1605387"/>
            <a:ext cx="1065704" cy="338554"/>
          </a:xfrm>
          <a:prstGeom prst="rect">
            <a:avLst/>
          </a:prstGeom>
          <a:noFill/>
        </p:spPr>
        <p:txBody>
          <a:bodyPr wrap="square" rtlCol="0">
            <a:spAutoFit/>
          </a:bodyPr>
          <a:lstStyle/>
          <a:p>
            <a:r>
              <a:rPr lang="en-US" altLang="zh-CN" sz="1600" dirty="0">
                <a:solidFill>
                  <a:srgbClr val="1B5BA9"/>
                </a:solidFill>
                <a:latin typeface="Calibri" panose="020F0502020204030204" pitchFamily="34" charset="0"/>
                <a:ea typeface="Calibri" panose="020F0502020204030204" pitchFamily="34" charset="0"/>
                <a:cs typeface="Calibri" panose="020F0502020204030204" pitchFamily="34" charset="0"/>
              </a:rPr>
              <a:t>Direct hits</a:t>
            </a:r>
            <a:endParaRPr lang="zh-CN" altLang="en-US" sz="1600" dirty="0">
              <a:solidFill>
                <a:srgbClr val="1B5BA9"/>
              </a:solidFill>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E0F5AE7D-4782-6885-3C80-32449661805B}"/>
              </a:ext>
            </a:extLst>
          </p:cNvPr>
          <p:cNvSpPr txBox="1"/>
          <p:nvPr/>
        </p:nvSpPr>
        <p:spPr>
          <a:xfrm>
            <a:off x="8946647" y="3111998"/>
            <a:ext cx="1401203" cy="338554"/>
          </a:xfrm>
          <a:prstGeom prst="rect">
            <a:avLst/>
          </a:prstGeom>
          <a:noFill/>
        </p:spPr>
        <p:txBody>
          <a:bodyPr wrap="square" rtlCol="0">
            <a:spAutoFit/>
          </a:bodyPr>
          <a:lstStyle/>
          <a:p>
            <a:r>
              <a:rPr lang="en-US" altLang="zh-CN" sz="1600" dirty="0">
                <a:solidFill>
                  <a:schemeClr val="accent2"/>
                </a:solidFill>
                <a:latin typeface="Calibri" panose="020F0502020204030204" pitchFamily="34" charset="0"/>
                <a:ea typeface="Calibri" panose="020F0502020204030204" pitchFamily="34" charset="0"/>
                <a:cs typeface="Calibri" panose="020F0502020204030204" pitchFamily="34" charset="0"/>
              </a:rPr>
              <a:t>Reflected hits</a:t>
            </a:r>
            <a:endParaRPr lang="zh-CN" altLang="en-US" sz="1600" dirty="0">
              <a:solidFill>
                <a:schemeClr val="accent2"/>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EF2A2B3B-CE49-29E5-1882-43FD81CAA8B1}"/>
              </a:ext>
            </a:extLst>
          </p:cNvPr>
          <p:cNvSpPr txBox="1"/>
          <p:nvPr/>
        </p:nvSpPr>
        <p:spPr>
          <a:xfrm>
            <a:off x="3880500" y="1845549"/>
            <a:ext cx="1401203" cy="338554"/>
          </a:xfrm>
          <a:prstGeom prst="rect">
            <a:avLst/>
          </a:prstGeom>
          <a:noFill/>
        </p:spPr>
        <p:txBody>
          <a:bodyPr wrap="square" rtlCol="0">
            <a:spAutoFit/>
          </a:bodyPr>
          <a:lstStyle/>
          <a:p>
            <a:r>
              <a:rPr lang="en-US" altLang="zh-CN" sz="1600" dirty="0">
                <a:solidFill>
                  <a:schemeClr val="accent2"/>
                </a:solidFill>
                <a:latin typeface="Calibri" panose="020F0502020204030204" pitchFamily="34" charset="0"/>
                <a:ea typeface="Calibri" panose="020F0502020204030204" pitchFamily="34" charset="0"/>
                <a:cs typeface="Calibri" panose="020F0502020204030204" pitchFamily="34" charset="0"/>
              </a:rPr>
              <a:t>Reflected hits</a:t>
            </a:r>
            <a:endParaRPr lang="zh-CN" altLang="en-US" sz="16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75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4CDCC-E883-1FED-8238-57B1A7960452}"/>
            </a:ext>
          </a:extLst>
        </p:cNvPr>
        <p:cNvGrpSpPr/>
        <p:nvPr/>
      </p:nvGrpSpPr>
      <p:grpSpPr>
        <a:xfrm>
          <a:off x="0" y="0"/>
          <a:ext cx="0" cy="0"/>
          <a:chOff x="0" y="0"/>
          <a:chExt cx="0" cy="0"/>
        </a:xfrm>
      </p:grpSpPr>
      <p:sp>
        <p:nvSpPr>
          <p:cNvPr id="9" name="灯片编号占位符 8">
            <a:extLst>
              <a:ext uri="{FF2B5EF4-FFF2-40B4-BE49-F238E27FC236}">
                <a16:creationId xmlns:a16="http://schemas.microsoft.com/office/drawing/2014/main" id="{5EA7F9FC-36C4-EC66-EDFB-67095AA95144}"/>
              </a:ext>
            </a:extLst>
          </p:cNvPr>
          <p:cNvSpPr>
            <a:spLocks noGrp="1"/>
          </p:cNvSpPr>
          <p:nvPr>
            <p:ph type="sldNum" sz="quarter" idx="12"/>
          </p:nvPr>
        </p:nvSpPr>
        <p:spPr/>
        <p:txBody>
          <a:bodyPr/>
          <a:lstStyle/>
          <a:p>
            <a:fld id="{10248707-EC14-479A-97AD-0486694D6014}" type="slidenum">
              <a:rPr lang="zh-CN" altLang="en-US" smtClean="0"/>
              <a:t>11</a:t>
            </a:fld>
            <a:endParaRPr lang="zh-CN" altLang="en-US" dirty="0"/>
          </a:p>
        </p:txBody>
      </p:sp>
      <p:sp>
        <p:nvSpPr>
          <p:cNvPr id="12" name="Shape 12">
            <a:extLst>
              <a:ext uri="{FF2B5EF4-FFF2-40B4-BE49-F238E27FC236}">
                <a16:creationId xmlns:a16="http://schemas.microsoft.com/office/drawing/2014/main" id="{B7B2D3A2-8C0C-F9C0-F220-E42E09472CC8}"/>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13" name="Text 13">
            <a:extLst>
              <a:ext uri="{FF2B5EF4-FFF2-40B4-BE49-F238E27FC236}">
                <a16:creationId xmlns:a16="http://schemas.microsoft.com/office/drawing/2014/main" id="{C3F1A853-E0E6-0300-E52D-56B08CE6C56C}"/>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err="1">
                <a:solidFill>
                  <a:srgbClr val="1E2A36"/>
                </a:solidFill>
                <a:latin typeface="Microsoft YaHei" pitchFamily="34" charset="0"/>
                <a:ea typeface="Microsoft YaHei" pitchFamily="34" charset="-122"/>
                <a:cs typeface="Microsoft YaHei" pitchFamily="34" charset="-120"/>
              </a:rPr>
              <a:t>SiPM</a:t>
            </a:r>
            <a:r>
              <a:rPr lang="en-US" sz="2400" b="1" dirty="0">
                <a:solidFill>
                  <a:srgbClr val="1E2A36"/>
                </a:solidFill>
                <a:latin typeface="Microsoft YaHei" pitchFamily="34" charset="0"/>
                <a:ea typeface="Microsoft YaHei" pitchFamily="34" charset="-122"/>
                <a:cs typeface="Microsoft YaHei" pitchFamily="34" charset="-120"/>
              </a:rPr>
              <a:t> Granularity</a:t>
            </a:r>
            <a:endParaRPr lang="en-US" sz="2400" dirty="0"/>
          </a:p>
        </p:txBody>
      </p:sp>
      <p:pic>
        <p:nvPicPr>
          <p:cNvPr id="21" name="图片 20">
            <a:extLst>
              <a:ext uri="{FF2B5EF4-FFF2-40B4-BE49-F238E27FC236}">
                <a16:creationId xmlns:a16="http://schemas.microsoft.com/office/drawing/2014/main" id="{6E06CB6C-6C0E-CBA0-F011-FA241A3D574F}"/>
              </a:ext>
            </a:extLst>
          </p:cNvPr>
          <p:cNvPicPr>
            <a:picLocks noChangeAspect="1"/>
          </p:cNvPicPr>
          <p:nvPr/>
        </p:nvPicPr>
        <p:blipFill>
          <a:blip r:embed="rId3"/>
          <a:stretch>
            <a:fillRect/>
          </a:stretch>
        </p:blipFill>
        <p:spPr>
          <a:xfrm>
            <a:off x="5503560" y="1484979"/>
            <a:ext cx="6214079" cy="3810105"/>
          </a:xfrm>
          <a:prstGeom prst="rect">
            <a:avLst/>
          </a:prstGeom>
        </p:spPr>
      </p:pic>
      <p:sp>
        <p:nvSpPr>
          <p:cNvPr id="23" name="文本框 22">
            <a:extLst>
              <a:ext uri="{FF2B5EF4-FFF2-40B4-BE49-F238E27FC236}">
                <a16:creationId xmlns:a16="http://schemas.microsoft.com/office/drawing/2014/main" id="{7C1F43BB-F638-EE04-FFE0-AEAE9EC0AA05}"/>
              </a:ext>
            </a:extLst>
          </p:cNvPr>
          <p:cNvSpPr txBox="1"/>
          <p:nvPr/>
        </p:nvSpPr>
        <p:spPr>
          <a:xfrm>
            <a:off x="7905557" y="5525729"/>
            <a:ext cx="1904564" cy="369332"/>
          </a:xfrm>
          <a:prstGeom prst="rect">
            <a:avLst/>
          </a:prstGeom>
          <a:noFill/>
        </p:spPr>
        <p:txBody>
          <a:bodyPr wrap="square">
            <a:spAutoFit/>
          </a:bodyPr>
          <a:lstStyle/>
          <a:p>
            <a:r>
              <a:rPr lang="en-US" altLang="zh-CN" dirty="0"/>
              <a:t>By Qin Zhonghua</a:t>
            </a:r>
            <a:endParaRPr lang="zh-CN" altLang="en-US" dirty="0"/>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8196CA6B-FD14-D242-2CAA-E91E58A73AB6}"/>
                  </a:ext>
                </a:extLst>
              </p:cNvPr>
              <p:cNvSpPr txBox="1"/>
              <p:nvPr/>
            </p:nvSpPr>
            <p:spPr>
              <a:xfrm>
                <a:off x="411480" y="1597218"/>
                <a:ext cx="4857832" cy="4683398"/>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To achieve </a:t>
                </a:r>
                <a14:m>
                  <m:oMath xmlns:m="http://schemas.openxmlformats.org/officeDocument/2006/math">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𝜎</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𝐾</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𝜋</m:t>
                    </m:r>
                  </m:oMath>
                </a14:m>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ea typeface="Calibri" panose="020F0502020204030204" pitchFamily="34" charset="0"/>
                    <a:cs typeface="Calibri" panose="020F0502020204030204" pitchFamily="34" charset="0"/>
                  </a:rPr>
                  <a:t>separation at </a:t>
                </a:r>
                <a14:m>
                  <m:oMath xmlns:m="http://schemas.openxmlformats.org/officeDocument/2006/math">
                    <m:r>
                      <a:rPr lang="en-US" altLang="zh-CN" sz="2400" b="0" i="1" smtClean="0">
                        <a:latin typeface="Cambria Math" panose="02040503050406030204" pitchFamily="18" charset="0"/>
                      </a:rPr>
                      <m:t>20 </m:t>
                    </m:r>
                    <m:r>
                      <m:rPr>
                        <m:sty m:val="p"/>
                      </m:rPr>
                      <a:rPr lang="en-US" altLang="zh-CN" sz="2400" b="0" i="0" smtClean="0">
                        <a:latin typeface="Cambria Math" panose="02040503050406030204" pitchFamily="18" charset="0"/>
                      </a:rPr>
                      <m:t>GeV</m:t>
                    </m:r>
                  </m:oMath>
                </a14:m>
                <a:r>
                  <a:rPr lang="en-US" altLang="zh-CN" sz="2400" dirty="0">
                    <a:latin typeface="Calibri" panose="020F0502020204030204" pitchFamily="34" charset="0"/>
                    <a:ea typeface="Calibri" panose="020F0502020204030204" pitchFamily="34" charset="0"/>
                    <a:cs typeface="Calibri" panose="020F0502020204030204" pitchFamily="34" charset="0"/>
                  </a:rPr>
                  <a:t>, a Cherenkov angle resolution better than </a:t>
                </a:r>
                <a14:m>
                  <m:oMath xmlns:m="http://schemas.openxmlformats.org/officeDocument/2006/math">
                    <m:r>
                      <a:rPr lang="en-US" altLang="zh-CN" sz="2400" b="1" i="1" smtClean="0">
                        <a:solidFill>
                          <a:srgbClr val="C0504E"/>
                        </a:solidFill>
                        <a:latin typeface="Cambria Math" panose="02040503050406030204" pitchFamily="18" charset="0"/>
                      </a:rPr>
                      <m:t>𝟎</m:t>
                    </m:r>
                    <m:r>
                      <a:rPr lang="en-US" altLang="zh-CN" sz="2400" b="1" i="1" smtClean="0">
                        <a:solidFill>
                          <a:srgbClr val="C0504E"/>
                        </a:solidFill>
                        <a:latin typeface="Cambria Math" panose="02040503050406030204" pitchFamily="18" charset="0"/>
                      </a:rPr>
                      <m:t>.</m:t>
                    </m:r>
                    <m:r>
                      <a:rPr lang="en-US" altLang="zh-CN" sz="2400" b="1" i="1" smtClean="0">
                        <a:solidFill>
                          <a:srgbClr val="C0504E"/>
                        </a:solidFill>
                        <a:latin typeface="Cambria Math" panose="02040503050406030204" pitchFamily="18" charset="0"/>
                      </a:rPr>
                      <m:t>𝟕</m:t>
                    </m:r>
                    <m:r>
                      <a:rPr lang="en-US" altLang="zh-CN" sz="2400" b="1" i="1" smtClean="0">
                        <a:solidFill>
                          <a:srgbClr val="C0504E"/>
                        </a:solidFill>
                        <a:latin typeface="Cambria Math" panose="02040503050406030204" pitchFamily="18" charset="0"/>
                      </a:rPr>
                      <m:t> </m:t>
                    </m:r>
                    <m:r>
                      <a:rPr lang="en-US" altLang="zh-CN" sz="2400" b="1" i="0" smtClean="0">
                        <a:solidFill>
                          <a:srgbClr val="C0504E"/>
                        </a:solidFill>
                        <a:latin typeface="Cambria Math" panose="02040503050406030204" pitchFamily="18" charset="0"/>
                      </a:rPr>
                      <m:t>𝐦𝐫𝐚𝐝</m:t>
                    </m:r>
                  </m:oMath>
                </a14:m>
                <a:r>
                  <a:rPr lang="zh-CN" altLang="en-US" sz="2400" b="1" dirty="0">
                    <a:solidFill>
                      <a:srgbClr val="C0504E"/>
                    </a:solidFill>
                    <a:latin typeface="Calibri" panose="020F0502020204030204" pitchFamily="34" charset="0"/>
                    <a:cs typeface="Calibri" panose="020F0502020204030204" pitchFamily="34" charset="0"/>
                  </a:rPr>
                  <a:t> </a:t>
                </a:r>
                <a:r>
                  <a:rPr lang="en-US" altLang="zh-CN" sz="2400" dirty="0">
                    <a:latin typeface="Calibri" panose="020F0502020204030204" pitchFamily="34" charset="0"/>
                    <a:ea typeface="Calibri" panose="020F0502020204030204" pitchFamily="34" charset="0"/>
                    <a:cs typeface="Calibri" panose="020F0502020204030204" pitchFamily="34" charset="0"/>
                  </a:rPr>
                  <a:t>is needed</a:t>
                </a:r>
              </a:p>
              <a:p>
                <a:pPr/>
                <a14:m>
                  <m:oMathPara xmlns:m="http://schemas.openxmlformats.org/officeDocument/2006/math">
                    <m:oMathParaPr>
                      <m:jc m:val="centerGroup"/>
                    </m:oMathParaPr>
                    <m:oMath xmlns:m="http://schemas.openxmlformats.org/officeDocument/2006/math">
                      <m:r>
                        <a:rPr lang="en-US" altLang="zh-CN" sz="2400" b="1" i="1">
                          <a:solidFill>
                            <a:srgbClr val="1B5BA9"/>
                          </a:solidFill>
                          <a:latin typeface="Cambria Math" panose="02040503050406030204" pitchFamily="18" charset="0"/>
                          <a:cs typeface="Calibri" panose="020F0502020204030204" pitchFamily="34" charset="0"/>
                        </a:rPr>
                        <m:t>𝝈</m:t>
                      </m:r>
                      <m:d>
                        <m:dPr>
                          <m:begChr m:val="["/>
                          <m:endChr m:val="]"/>
                          <m:ctrlPr>
                            <a:rPr lang="en-US" altLang="zh-CN" sz="2400" b="1" i="1">
                              <a:solidFill>
                                <a:srgbClr val="1B5BA9"/>
                              </a:solidFill>
                              <a:latin typeface="Cambria Math" panose="02040503050406030204" pitchFamily="18" charset="0"/>
                              <a:cs typeface="Calibri" panose="020F0502020204030204" pitchFamily="34" charset="0"/>
                            </a:rPr>
                          </m:ctrlPr>
                        </m:dPr>
                        <m:e>
                          <m:sSub>
                            <m:sSubPr>
                              <m:ctrlPr>
                                <a:rPr lang="en-US" altLang="zh-CN" sz="2400" b="1" i="1">
                                  <a:solidFill>
                                    <a:srgbClr val="1B5BA9"/>
                                  </a:solidFill>
                                  <a:latin typeface="Cambria Math" panose="02040503050406030204" pitchFamily="18" charset="0"/>
                                  <a:cs typeface="Calibri" panose="020F0502020204030204" pitchFamily="34" charset="0"/>
                                </a:rPr>
                              </m:ctrlPr>
                            </m:sSubPr>
                            <m:e>
                              <m:r>
                                <a:rPr lang="en-US" altLang="zh-CN" sz="2400" b="1" i="1">
                                  <a:solidFill>
                                    <a:srgbClr val="1B5BA9"/>
                                  </a:solidFill>
                                  <a:latin typeface="Cambria Math" panose="02040503050406030204" pitchFamily="18" charset="0"/>
                                  <a:cs typeface="Calibri" panose="020F0502020204030204" pitchFamily="34" charset="0"/>
                                </a:rPr>
                                <m:t>𝜽</m:t>
                              </m:r>
                            </m:e>
                            <m:sub>
                              <m:r>
                                <a:rPr lang="en-US" altLang="zh-CN" sz="2400" b="1" i="1">
                                  <a:solidFill>
                                    <a:srgbClr val="1B5BA9"/>
                                  </a:solidFill>
                                  <a:latin typeface="Cambria Math" panose="02040503050406030204" pitchFamily="18" charset="0"/>
                                  <a:cs typeface="Calibri" panose="020F0502020204030204" pitchFamily="34" charset="0"/>
                                </a:rPr>
                                <m:t>𝒄</m:t>
                              </m:r>
                            </m:sub>
                          </m:sSub>
                          <m:d>
                            <m:dPr>
                              <m:ctrlPr>
                                <a:rPr lang="en-US" altLang="zh-CN" sz="2400" b="1" i="1">
                                  <a:solidFill>
                                    <a:srgbClr val="1B5BA9"/>
                                  </a:solidFill>
                                  <a:latin typeface="Cambria Math" panose="02040503050406030204" pitchFamily="18" charset="0"/>
                                  <a:cs typeface="Calibri" panose="020F0502020204030204" pitchFamily="34" charset="0"/>
                                </a:rPr>
                              </m:ctrlPr>
                            </m:dPr>
                            <m:e>
                              <m:r>
                                <a:rPr lang="en-US" altLang="zh-CN" sz="2400" b="1" i="1">
                                  <a:solidFill>
                                    <a:srgbClr val="1B5BA9"/>
                                  </a:solidFill>
                                  <a:latin typeface="Cambria Math" panose="02040503050406030204" pitchFamily="18" charset="0"/>
                                  <a:cs typeface="Calibri" panose="020F0502020204030204" pitchFamily="34" charset="0"/>
                                </a:rPr>
                                <m:t>𝒕𝒐𝒕</m:t>
                              </m:r>
                            </m:e>
                          </m:d>
                        </m:e>
                      </m:d>
                      <m:r>
                        <a:rPr lang="en-US" altLang="zh-CN" sz="2400" b="1" i="1">
                          <a:solidFill>
                            <a:srgbClr val="1B5BA9"/>
                          </a:solidFill>
                          <a:latin typeface="Cambria Math" panose="02040503050406030204" pitchFamily="18" charset="0"/>
                          <a:cs typeface="Calibri" panose="020F0502020204030204" pitchFamily="34" charset="0"/>
                        </a:rPr>
                        <m:t>=</m:t>
                      </m:r>
                      <m:f>
                        <m:fPr>
                          <m:ctrlPr>
                            <a:rPr lang="en-US" altLang="zh-CN" sz="2400" b="1" i="1">
                              <a:solidFill>
                                <a:srgbClr val="1B5BA9"/>
                              </a:solidFill>
                              <a:latin typeface="Cambria Math" panose="02040503050406030204" pitchFamily="18" charset="0"/>
                              <a:cs typeface="Calibri" panose="020F0502020204030204" pitchFamily="34" charset="0"/>
                            </a:rPr>
                          </m:ctrlPr>
                        </m:fPr>
                        <m:num>
                          <m:r>
                            <a:rPr lang="en-US" altLang="zh-CN" sz="2400" b="1" i="1">
                              <a:solidFill>
                                <a:srgbClr val="1B5BA9"/>
                              </a:solidFill>
                              <a:latin typeface="Cambria Math" panose="02040503050406030204" pitchFamily="18" charset="0"/>
                              <a:cs typeface="Calibri" panose="020F0502020204030204" pitchFamily="34" charset="0"/>
                            </a:rPr>
                            <m:t>𝟏</m:t>
                          </m:r>
                        </m:num>
                        <m:den>
                          <m:rad>
                            <m:radPr>
                              <m:degHide m:val="on"/>
                              <m:ctrlPr>
                                <a:rPr lang="en-US" altLang="zh-CN" sz="2400" b="1" i="1">
                                  <a:solidFill>
                                    <a:srgbClr val="1B5BA9"/>
                                  </a:solidFill>
                                  <a:latin typeface="Cambria Math" panose="02040503050406030204" pitchFamily="18" charset="0"/>
                                  <a:cs typeface="Calibri" panose="020F0502020204030204" pitchFamily="34" charset="0"/>
                                </a:rPr>
                              </m:ctrlPr>
                            </m:radPr>
                            <m:deg/>
                            <m:e>
                              <m:sSub>
                                <m:sSubPr>
                                  <m:ctrlPr>
                                    <a:rPr lang="en-US" altLang="zh-CN" sz="2400" b="1" i="1">
                                      <a:solidFill>
                                        <a:srgbClr val="1B5BA9"/>
                                      </a:solidFill>
                                      <a:latin typeface="Cambria Math" panose="02040503050406030204" pitchFamily="18" charset="0"/>
                                      <a:cs typeface="Calibri" panose="020F0502020204030204" pitchFamily="34" charset="0"/>
                                    </a:rPr>
                                  </m:ctrlPr>
                                </m:sSubPr>
                                <m:e>
                                  <m:r>
                                    <a:rPr lang="en-US" altLang="zh-CN" sz="2400" b="1" i="1">
                                      <a:solidFill>
                                        <a:srgbClr val="1B5BA9"/>
                                      </a:solidFill>
                                      <a:latin typeface="Cambria Math" panose="02040503050406030204" pitchFamily="18" charset="0"/>
                                      <a:cs typeface="Calibri" panose="020F0502020204030204" pitchFamily="34" charset="0"/>
                                    </a:rPr>
                                    <m:t>𝑵</m:t>
                                  </m:r>
                                </m:e>
                                <m:sub>
                                  <m:r>
                                    <a:rPr lang="en-US" altLang="zh-CN" sz="2400" b="1" i="1">
                                      <a:solidFill>
                                        <a:srgbClr val="1B5BA9"/>
                                      </a:solidFill>
                                      <a:latin typeface="Cambria Math" panose="02040503050406030204" pitchFamily="18" charset="0"/>
                                      <a:cs typeface="Calibri" panose="020F0502020204030204" pitchFamily="34" charset="0"/>
                                    </a:rPr>
                                    <m:t>𝒑</m:t>
                                  </m:r>
                                  <m:r>
                                    <a:rPr lang="en-US" altLang="zh-CN" sz="2400" b="1" i="1">
                                      <a:solidFill>
                                        <a:srgbClr val="1B5BA9"/>
                                      </a:solidFill>
                                      <a:latin typeface="Cambria Math" panose="02040503050406030204" pitchFamily="18" charset="0"/>
                                      <a:cs typeface="Calibri" panose="020F0502020204030204" pitchFamily="34" charset="0"/>
                                    </a:rPr>
                                    <m:t>.</m:t>
                                  </m:r>
                                  <m:r>
                                    <a:rPr lang="en-US" altLang="zh-CN" sz="2400" b="1" i="1">
                                      <a:solidFill>
                                        <a:srgbClr val="1B5BA9"/>
                                      </a:solidFill>
                                      <a:latin typeface="Cambria Math" panose="02040503050406030204" pitchFamily="18" charset="0"/>
                                      <a:cs typeface="Calibri" panose="020F0502020204030204" pitchFamily="34" charset="0"/>
                                    </a:rPr>
                                    <m:t>𝒆</m:t>
                                  </m:r>
                                  <m:r>
                                    <a:rPr lang="en-US" altLang="zh-CN" sz="2400" b="1" i="1">
                                      <a:solidFill>
                                        <a:srgbClr val="1B5BA9"/>
                                      </a:solidFill>
                                      <a:latin typeface="Cambria Math" panose="02040503050406030204" pitchFamily="18" charset="0"/>
                                      <a:cs typeface="Calibri" panose="020F0502020204030204" pitchFamily="34" charset="0"/>
                                    </a:rPr>
                                    <m:t>.</m:t>
                                  </m:r>
                                </m:sub>
                              </m:sSub>
                            </m:e>
                          </m:rad>
                        </m:den>
                      </m:f>
                      <m:rad>
                        <m:radPr>
                          <m:degHide m:val="on"/>
                          <m:ctrlPr>
                            <a:rPr lang="en-US" altLang="zh-CN" sz="2400" b="1" i="1">
                              <a:solidFill>
                                <a:srgbClr val="1B5BA9"/>
                              </a:solidFill>
                              <a:latin typeface="Cambria Math" panose="02040503050406030204" pitchFamily="18" charset="0"/>
                              <a:cs typeface="Calibri" panose="020F0502020204030204" pitchFamily="34" charset="0"/>
                            </a:rPr>
                          </m:ctrlPr>
                        </m:radPr>
                        <m:deg/>
                        <m:e>
                          <m:sSubSup>
                            <m:sSubSupPr>
                              <m:ctrlPr>
                                <a:rPr lang="en-US" altLang="zh-CN" sz="2400" b="1" i="1" smtClean="0">
                                  <a:solidFill>
                                    <a:srgbClr val="C0504E"/>
                                  </a:solidFill>
                                  <a:latin typeface="Cambria Math" panose="02040503050406030204" pitchFamily="18" charset="0"/>
                                  <a:cs typeface="Calibri" panose="020F0502020204030204" pitchFamily="34" charset="0"/>
                                </a:rPr>
                              </m:ctrlPr>
                            </m:sSubSupPr>
                            <m:e>
                              <m:r>
                                <a:rPr lang="en-US" altLang="zh-CN" sz="2400" b="1" i="1">
                                  <a:solidFill>
                                    <a:srgbClr val="C0504E"/>
                                  </a:solidFill>
                                  <a:latin typeface="Cambria Math" panose="02040503050406030204" pitchFamily="18" charset="0"/>
                                  <a:cs typeface="Calibri" panose="020F0502020204030204" pitchFamily="34" charset="0"/>
                                </a:rPr>
                                <m:t>𝝈</m:t>
                              </m:r>
                            </m:e>
                            <m:sub>
                              <m:r>
                                <a:rPr lang="en-US" altLang="zh-CN" sz="2400" b="1" i="1">
                                  <a:solidFill>
                                    <a:srgbClr val="C0504E"/>
                                  </a:solidFill>
                                  <a:latin typeface="Cambria Math" panose="02040503050406030204" pitchFamily="18" charset="0"/>
                                  <a:cs typeface="Calibri" panose="020F0502020204030204" pitchFamily="34" charset="0"/>
                                </a:rPr>
                                <m:t>𝑺𝒊𝑷𝑴</m:t>
                              </m:r>
                            </m:sub>
                            <m:sup>
                              <m:r>
                                <a:rPr lang="en-US" altLang="zh-CN" sz="2400" b="1" i="1">
                                  <a:solidFill>
                                    <a:srgbClr val="C0504E"/>
                                  </a:solidFill>
                                  <a:latin typeface="Cambria Math" panose="02040503050406030204" pitchFamily="18" charset="0"/>
                                  <a:cs typeface="Calibri" panose="020F0502020204030204" pitchFamily="34" charset="0"/>
                                </a:rPr>
                                <m:t>𝟐</m:t>
                              </m:r>
                            </m:sup>
                          </m:sSubSup>
                          <m:r>
                            <a:rPr lang="en-US" altLang="zh-CN" sz="2400" b="1" i="1">
                              <a:solidFill>
                                <a:srgbClr val="1B5BA9"/>
                              </a:solidFill>
                              <a:latin typeface="Cambria Math" panose="02040503050406030204" pitchFamily="18" charset="0"/>
                              <a:cs typeface="Calibri" panose="020F0502020204030204" pitchFamily="34" charset="0"/>
                            </a:rPr>
                            <m:t>+</m:t>
                          </m:r>
                          <m:sSubSup>
                            <m:sSubSupPr>
                              <m:ctrlPr>
                                <a:rPr lang="en-US" altLang="zh-CN" sz="2400" b="1" i="1">
                                  <a:solidFill>
                                    <a:srgbClr val="1B5BA9"/>
                                  </a:solidFill>
                                  <a:latin typeface="Cambria Math" panose="02040503050406030204" pitchFamily="18" charset="0"/>
                                  <a:cs typeface="Calibri" panose="020F0502020204030204" pitchFamily="34" charset="0"/>
                                </a:rPr>
                              </m:ctrlPr>
                            </m:sSubSupPr>
                            <m:e>
                              <m:r>
                                <a:rPr lang="en-US" altLang="zh-CN" sz="2400" b="1" i="1">
                                  <a:solidFill>
                                    <a:srgbClr val="1B5BA9"/>
                                  </a:solidFill>
                                  <a:latin typeface="Cambria Math" panose="02040503050406030204" pitchFamily="18" charset="0"/>
                                  <a:cs typeface="Calibri" panose="020F0502020204030204" pitchFamily="34" charset="0"/>
                                </a:rPr>
                                <m:t>𝝈</m:t>
                              </m:r>
                            </m:e>
                            <m:sub>
                              <m:r>
                                <a:rPr lang="en-US" altLang="zh-CN" sz="2400" b="1" i="1">
                                  <a:solidFill>
                                    <a:srgbClr val="1B5BA9"/>
                                  </a:solidFill>
                                  <a:latin typeface="Cambria Math" panose="02040503050406030204" pitchFamily="18" charset="0"/>
                                  <a:cs typeface="Calibri" panose="020F0502020204030204" pitchFamily="34" charset="0"/>
                                </a:rPr>
                                <m:t>𝒆𝒎𝒊𝒔𝒔𝒊𝒐𝒏</m:t>
                              </m:r>
                            </m:sub>
                            <m:sup>
                              <m:r>
                                <a:rPr lang="en-US" altLang="zh-CN" sz="2400" b="1" i="1">
                                  <a:solidFill>
                                    <a:srgbClr val="1B5BA9"/>
                                  </a:solidFill>
                                  <a:latin typeface="Cambria Math" panose="02040503050406030204" pitchFamily="18" charset="0"/>
                                  <a:cs typeface="Calibri" panose="020F0502020204030204" pitchFamily="34" charset="0"/>
                                </a:rPr>
                                <m:t>𝟐</m:t>
                              </m:r>
                            </m:sup>
                          </m:sSubSup>
                          <m:r>
                            <a:rPr lang="en-US" altLang="zh-CN" sz="2400" b="1" i="1" smtClean="0">
                              <a:solidFill>
                                <a:srgbClr val="1B5BA9"/>
                              </a:solidFill>
                              <a:latin typeface="Cambria Math" panose="02040503050406030204" pitchFamily="18" charset="0"/>
                              <a:cs typeface="Calibri" panose="020F0502020204030204" pitchFamily="34" charset="0"/>
                            </a:rPr>
                            <m:t>+</m:t>
                          </m:r>
                          <m:sSubSup>
                            <m:sSubSupPr>
                              <m:ctrlPr>
                                <a:rPr lang="en-US" altLang="zh-CN" sz="2400" b="1" i="1">
                                  <a:solidFill>
                                    <a:srgbClr val="1B5BA9"/>
                                  </a:solidFill>
                                  <a:latin typeface="Cambria Math" panose="02040503050406030204" pitchFamily="18" charset="0"/>
                                  <a:cs typeface="Calibri" panose="020F0502020204030204" pitchFamily="34" charset="0"/>
                                </a:rPr>
                              </m:ctrlPr>
                            </m:sSubSupPr>
                            <m:e>
                              <m:r>
                                <a:rPr lang="en-US" altLang="zh-CN" sz="2400" b="1" i="1">
                                  <a:solidFill>
                                    <a:srgbClr val="1B5BA9"/>
                                  </a:solidFill>
                                  <a:latin typeface="Cambria Math" panose="02040503050406030204" pitchFamily="18" charset="0"/>
                                  <a:cs typeface="Calibri" panose="020F0502020204030204" pitchFamily="34" charset="0"/>
                                </a:rPr>
                                <m:t>𝝈</m:t>
                              </m:r>
                            </m:e>
                            <m:sub>
                              <m:r>
                                <a:rPr lang="en-US" altLang="zh-CN" sz="2400" b="1" i="1">
                                  <a:solidFill>
                                    <a:srgbClr val="1B5BA9"/>
                                  </a:solidFill>
                                  <a:latin typeface="Cambria Math" panose="02040503050406030204" pitchFamily="18" charset="0"/>
                                  <a:cs typeface="Calibri" panose="020F0502020204030204" pitchFamily="34" charset="0"/>
                                </a:rPr>
                                <m:t>𝒓𝒆𝒄</m:t>
                              </m:r>
                            </m:sub>
                            <m:sup>
                              <m:r>
                                <a:rPr lang="en-US" altLang="zh-CN" sz="2400" b="1" i="1">
                                  <a:solidFill>
                                    <a:srgbClr val="1B5BA9"/>
                                  </a:solidFill>
                                  <a:latin typeface="Cambria Math" panose="02040503050406030204" pitchFamily="18" charset="0"/>
                                  <a:cs typeface="Calibri" panose="020F0502020204030204" pitchFamily="34" charset="0"/>
                                </a:rPr>
                                <m:t>𝟐</m:t>
                              </m:r>
                            </m:sup>
                          </m:sSubSup>
                        </m:e>
                      </m:rad>
                    </m:oMath>
                  </m:oMathPara>
                </a14:m>
                <a:endParaRPr lang="en-US" altLang="zh-CN" sz="2400" dirty="0"/>
              </a:p>
              <a:p>
                <a:pPr/>
                <a14:m>
                  <m:oMathPara xmlns:m="http://schemas.openxmlformats.org/officeDocument/2006/math">
                    <m:oMathParaPr>
                      <m:jc m:val="centerGroup"/>
                    </m:oMathParaPr>
                    <m:oMath xmlns:m="http://schemas.openxmlformats.org/officeDocument/2006/math">
                      <m:sSub>
                        <m:sSubPr>
                          <m:ctrlPr>
                            <a:rPr lang="en-US" altLang="zh-CN" sz="2400" b="1" i="1" smtClean="0">
                              <a:solidFill>
                                <a:srgbClr val="C0504E"/>
                              </a:solidFill>
                              <a:latin typeface="Cambria Math" panose="02040503050406030204" pitchFamily="18" charset="0"/>
                            </a:rPr>
                          </m:ctrlPr>
                        </m:sSubPr>
                        <m:e>
                          <m:r>
                            <a:rPr lang="en-US" altLang="zh-CN" sz="2400" b="1" i="1">
                              <a:solidFill>
                                <a:srgbClr val="C0504E"/>
                              </a:solidFill>
                              <a:latin typeface="Cambria Math" panose="02040503050406030204" pitchFamily="18" charset="0"/>
                            </a:rPr>
                            <m:t>𝝈</m:t>
                          </m:r>
                        </m:e>
                        <m:sub>
                          <m:r>
                            <a:rPr lang="en-US" altLang="zh-CN" sz="2400" b="1" i="1">
                              <a:solidFill>
                                <a:srgbClr val="C0504E"/>
                              </a:solidFill>
                              <a:latin typeface="Cambria Math" panose="02040503050406030204" pitchFamily="18" charset="0"/>
                            </a:rPr>
                            <m:t>𝑺𝒊𝑷𝑴</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m:rPr>
                                  <m:sty m:val="p"/>
                                </m:rPr>
                                <a:rPr lang="en-US" altLang="zh-CN" sz="2400">
                                  <a:latin typeface="Cambria Math" panose="02040503050406030204" pitchFamily="18" charset="0"/>
                                </a:rPr>
                                <m:t>Δ</m:t>
                              </m:r>
                            </m:e>
                            <m:sub>
                              <m:r>
                                <a:rPr lang="en-US" altLang="zh-CN" sz="2400" i="1">
                                  <a:latin typeface="Cambria Math" panose="02040503050406030204" pitchFamily="18" charset="0"/>
                                </a:rPr>
                                <m:t>𝑐h𝑎𝑛𝑛𝑒𝑙</m:t>
                              </m:r>
                            </m:sub>
                          </m:sSub>
                        </m:num>
                        <m:den>
                          <m:r>
                            <a:rPr lang="en-US" altLang="zh-CN" sz="2400" i="1">
                              <a:latin typeface="Cambria Math" panose="02040503050406030204" pitchFamily="18" charset="0"/>
                            </a:rPr>
                            <m:t>𝐿</m:t>
                          </m:r>
                          <m:rad>
                            <m:radPr>
                              <m:degHide m:val="on"/>
                              <m:ctrlPr>
                                <a:rPr lang="en-US" altLang="zh-CN" sz="2400" i="1">
                                  <a:latin typeface="Cambria Math" panose="02040503050406030204" pitchFamily="18" charset="0"/>
                                </a:rPr>
                              </m:ctrlPr>
                            </m:radPr>
                            <m:deg/>
                            <m:e>
                              <m:r>
                                <a:rPr lang="en-US" altLang="zh-CN" sz="2400" i="1">
                                  <a:latin typeface="Cambria Math" panose="02040503050406030204" pitchFamily="18" charset="0"/>
                                </a:rPr>
                                <m:t>12</m:t>
                              </m:r>
                            </m:e>
                          </m:rad>
                        </m:den>
                      </m:f>
                    </m:oMath>
                  </m:oMathPara>
                </a14:m>
                <a:endParaRPr lang="en-US" altLang="zh-CN" sz="2400" dirty="0"/>
              </a:p>
              <a:p>
                <a:endParaRPr lang="en-US" altLang="zh-CN" sz="2400" dirty="0"/>
              </a:p>
              <a:p>
                <a:pPr/>
                <a14:m>
                  <m:oMathPara xmlns:m="http://schemas.openxmlformats.org/officeDocument/2006/math">
                    <m:oMathParaPr>
                      <m:jc m:val="centerGroup"/>
                    </m:oMathParaPr>
                    <m:oMath xmlns:m="http://schemas.openxmlformats.org/officeDocument/2006/math">
                      <m:r>
                        <m:rPr>
                          <m:sty m:val="p"/>
                        </m:rPr>
                        <a:rPr lang="en-US" altLang="zh-CN" sz="2400" dirty="0">
                          <a:latin typeface="Cambria Math" panose="02040503050406030204" pitchFamily="18" charset="0"/>
                        </a:rPr>
                        <m:t>Spatial</m:t>
                      </m:r>
                      <m:r>
                        <a:rPr lang="en-US" altLang="zh-CN" sz="2400" dirty="0">
                          <a:latin typeface="Cambria Math" panose="02040503050406030204" pitchFamily="18" charset="0"/>
                        </a:rPr>
                        <m:t> </m:t>
                      </m:r>
                      <m:r>
                        <m:rPr>
                          <m:sty m:val="p"/>
                        </m:rPr>
                        <a:rPr lang="en-US" altLang="zh-CN" sz="2400" dirty="0">
                          <a:latin typeface="Cambria Math" panose="02040503050406030204" pitchFamily="18" charset="0"/>
                        </a:rPr>
                        <m:t>resolution</m:t>
                      </m:r>
                      <m:r>
                        <a:rPr lang="en-US" altLang="zh-CN" sz="2400" dirty="0">
                          <a:latin typeface="Cambria Math" panose="02040503050406030204" pitchFamily="18" charset="0"/>
                        </a:rPr>
                        <m:t> </m:t>
                      </m:r>
                      <m:r>
                        <m:rPr>
                          <m:sty m:val="p"/>
                        </m:rPr>
                        <a:rPr lang="en-US" altLang="zh-CN" sz="2400" dirty="0">
                          <a:latin typeface="Cambria Math" panose="02040503050406030204" pitchFamily="18" charset="0"/>
                        </a:rPr>
                        <m:t>of</m:t>
                      </m:r>
                      <m:r>
                        <a:rPr lang="en-US" altLang="zh-CN" sz="2400" dirty="0">
                          <a:latin typeface="Cambria Math" panose="02040503050406030204" pitchFamily="18" charset="0"/>
                        </a:rPr>
                        <m:t> </m:t>
                      </m:r>
                      <m:r>
                        <m:rPr>
                          <m:sty m:val="p"/>
                        </m:rPr>
                        <a:rPr lang="en-US" altLang="zh-CN" sz="2400" dirty="0" err="1">
                          <a:latin typeface="Cambria Math" panose="02040503050406030204" pitchFamily="18" charset="0"/>
                        </a:rPr>
                        <m:t>SiPM</m:t>
                      </m:r>
                      <m:r>
                        <a:rPr lang="en-US" altLang="zh-CN" sz="2400" i="1" dirty="0">
                          <a:latin typeface="Cambria Math" panose="02040503050406030204" pitchFamily="18" charset="0"/>
                        </a:rPr>
                        <m:t>≤ 1 </m:t>
                      </m:r>
                      <m:r>
                        <m:rPr>
                          <m:sty m:val="p"/>
                        </m:rPr>
                        <a:rPr lang="en-US" altLang="zh-CN" sz="2400" dirty="0">
                          <a:latin typeface="Cambria Math" panose="02040503050406030204" pitchFamily="18" charset="0"/>
                        </a:rPr>
                        <m:t>mm</m:t>
                      </m:r>
                    </m:oMath>
                  </m:oMathPara>
                </a14:m>
                <a:endParaRPr lang="zh-CN" altLang="en-US" sz="2400" dirty="0"/>
              </a:p>
              <a:p>
                <a:endParaRPr lang="zh-CN" altLang="en-US" sz="2400" dirty="0"/>
              </a:p>
              <a:p>
                <a:endParaRPr lang="zh-CN" altLang="en-US" sz="2400" dirty="0">
                  <a:latin typeface="Calibri" panose="020F0502020204030204" pitchFamily="34" charset="0"/>
                  <a:cs typeface="Calibri" panose="020F0502020204030204" pitchFamily="34" charset="0"/>
                </a:endParaRPr>
              </a:p>
            </p:txBody>
          </p:sp>
        </mc:Choice>
        <mc:Fallback xmlns="">
          <p:sp>
            <p:nvSpPr>
              <p:cNvPr id="24" name="文本框 23">
                <a:extLst>
                  <a:ext uri="{FF2B5EF4-FFF2-40B4-BE49-F238E27FC236}">
                    <a16:creationId xmlns:a16="http://schemas.microsoft.com/office/drawing/2014/main" id="{8196CA6B-FD14-D242-2CAA-E91E58A73AB6}"/>
                  </a:ext>
                </a:extLst>
              </p:cNvPr>
              <p:cNvSpPr txBox="1">
                <a:spLocks noRot="1" noChangeAspect="1" noMove="1" noResize="1" noEditPoints="1" noAdjustHandles="1" noChangeArrowheads="1" noChangeShapeType="1" noTextEdit="1"/>
              </p:cNvSpPr>
              <p:nvPr/>
            </p:nvSpPr>
            <p:spPr>
              <a:xfrm>
                <a:off x="411480" y="1597218"/>
                <a:ext cx="4857832" cy="4683398"/>
              </a:xfrm>
              <a:prstGeom prst="rect">
                <a:avLst/>
              </a:prstGeom>
              <a:blipFill>
                <a:blip r:embed="rId4"/>
                <a:stretch>
                  <a:fillRect l="-2010" t="-1042" r="-30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7305C54-B900-84AD-A217-7BD9AFA2A61F}"/>
                  </a:ext>
                </a:extLst>
              </p:cNvPr>
              <p:cNvSpPr txBox="1"/>
              <p:nvPr/>
            </p:nvSpPr>
            <p:spPr>
              <a:xfrm>
                <a:off x="5563148" y="424160"/>
                <a:ext cx="6094902" cy="9816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cs typeface="Calibri" panose="020F0502020204030204" pitchFamily="34" charset="0"/>
                            </a:rPr>
                            <m:t>𝑵</m:t>
                          </m:r>
                        </m:e>
                        <m:sub>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cs typeface="Calibri" panose="020F0502020204030204" pitchFamily="34" charset="0"/>
                            </a:rPr>
                            <m:t>𝝈</m:t>
                          </m:r>
                        </m:sub>
                      </m:sSub>
                      <m:r>
                        <a:rPr kumimoji="0" lang="en-US" altLang="zh-CN" sz="2400" b="1" i="1" u="none" strike="noStrike" kern="1200" cap="none" spc="0" normalizeH="0" baseline="0" noProof="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m:t>
                      </m:r>
                      <m:f>
                        <m:fPr>
                          <m:ctrlP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ctrlPr>
                        </m:fPr>
                        <m:num>
                          <m:d>
                            <m:dPr>
                              <m:begChr m:val="|"/>
                              <m:endChr m:val="|"/>
                              <m:ctrlP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ctrlPr>
                            </m:dPr>
                            <m:e>
                              <m:sSubSup>
                                <m:sSubSupPr>
                                  <m:ctrlP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ctrlPr>
                                </m:sSubSupPr>
                                <m:e>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𝒎</m:t>
                                  </m:r>
                                </m:e>
                                <m:sub>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𝟏</m:t>
                                  </m:r>
                                </m:sub>
                                <m:sup>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𝟐</m:t>
                                  </m:r>
                                </m:sup>
                              </m:sSubSup>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m:t>
                              </m:r>
                              <m:sSubSup>
                                <m:sSubSupPr>
                                  <m:ctrlP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ctrlPr>
                                </m:sSubSupPr>
                                <m:e>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𝒎</m:t>
                                  </m:r>
                                </m:e>
                                <m:sub>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𝟐</m:t>
                                  </m:r>
                                </m:sub>
                                <m:sup>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𝟐</m:t>
                                  </m:r>
                                </m:sup>
                              </m:sSubSup>
                            </m:e>
                          </m:d>
                        </m:num>
                        <m:den>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𝟐</m:t>
                          </m:r>
                          <m:sSup>
                            <m:sSupPr>
                              <m:ctrlP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ctrlPr>
                            </m:sSupPr>
                            <m:e>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𝒑</m:t>
                              </m:r>
                            </m:e>
                            <m:sup>
                              <m:r>
                                <a:rPr kumimoji="0" lang="en-US" altLang="zh-CN" sz="2400" b="1" i="1" u="none" strike="noStrike" kern="1200" cap="none" spc="0" normalizeH="0" baseline="0" noProof="0" smtClean="0">
                                  <a:ln>
                                    <a:noFill/>
                                  </a:ln>
                                  <a:solidFill>
                                    <a:srgbClr val="1B5BA9"/>
                                  </a:solidFill>
                                  <a:effectLst/>
                                  <a:uLnTx/>
                                  <a:uFillTx/>
                                  <a:latin typeface="Cambria Math" panose="02040503050406030204" pitchFamily="18" charset="0"/>
                                  <a:ea typeface="Cambria Math" panose="02040503050406030204" pitchFamily="18" charset="0"/>
                                  <a:cs typeface="Calibri" panose="020F0502020204030204" pitchFamily="34" charset="0"/>
                                </a:rPr>
                                <m:t>𝟐</m:t>
                              </m:r>
                            </m:sup>
                          </m:sSup>
                          <m: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t>𝝈</m:t>
                          </m:r>
                          <m:d>
                            <m:dPr>
                              <m:begChr m:val="["/>
                              <m:endChr m:val="]"/>
                              <m:ctrlP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ctrlPr>
                            </m:dPr>
                            <m:e>
                              <m:sSub>
                                <m:sSubPr>
                                  <m:ctrlP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t>𝜽</m:t>
                                  </m:r>
                                </m:e>
                                <m:sub>
                                  <m: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t>𝒄</m:t>
                                  </m:r>
                                </m:sub>
                              </m:sSub>
                              <m:d>
                                <m:dPr>
                                  <m:ctrlP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ctrlPr>
                                </m:dPr>
                                <m:e>
                                  <m: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t>𝒕𝒐𝒕</m:t>
                                  </m:r>
                                </m:e>
                              </m:d>
                            </m:e>
                          </m:d>
                          <m:rad>
                            <m:radPr>
                              <m:degHide m:val="on"/>
                              <m:ctrlP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ctrlPr>
                            </m:radPr>
                            <m:deg/>
                            <m:e>
                              <m:sSup>
                                <m:sSupPr>
                                  <m:ctrlP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ctrlPr>
                                </m:sSupPr>
                                <m:e>
                                  <m: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t>𝒏</m:t>
                                  </m:r>
                                </m:e>
                                <m:sup>
                                  <m: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t>𝟐</m:t>
                                  </m:r>
                                </m:sup>
                              </m:sSup>
                              <m: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t>−</m:t>
                              </m:r>
                              <m:r>
                                <a:rPr kumimoji="0" lang="en-US" altLang="zh-CN" sz="2400" b="1" i="1" u="none" strike="noStrike" kern="1200" cap="none" spc="0" normalizeH="0" baseline="0" noProof="0">
                                  <a:ln>
                                    <a:noFill/>
                                  </a:ln>
                                  <a:solidFill>
                                    <a:srgbClr val="C0504E"/>
                                  </a:solidFill>
                                  <a:effectLst/>
                                  <a:uLnTx/>
                                  <a:uFillTx/>
                                  <a:latin typeface="Cambria Math" panose="02040503050406030204" pitchFamily="18" charset="0"/>
                                  <a:ea typeface="Cambria Math" panose="02040503050406030204" pitchFamily="18" charset="0"/>
                                  <a:cs typeface="Calibri" panose="020F0502020204030204" pitchFamily="34" charset="0"/>
                                </a:rPr>
                                <m:t>𝟏</m:t>
                              </m:r>
                            </m:e>
                          </m:rad>
                        </m:den>
                      </m:f>
                    </m:oMath>
                  </m:oMathPara>
                </a14:m>
                <a:endParaRPr lang="zh-CN" altLang="en-US" dirty="0"/>
              </a:p>
            </p:txBody>
          </p:sp>
        </mc:Choice>
        <mc:Fallback xmlns="">
          <p:sp>
            <p:nvSpPr>
              <p:cNvPr id="5" name="文本框 4">
                <a:extLst>
                  <a:ext uri="{FF2B5EF4-FFF2-40B4-BE49-F238E27FC236}">
                    <a16:creationId xmlns:a16="http://schemas.microsoft.com/office/drawing/2014/main" id="{07305C54-B900-84AD-A217-7BD9AFA2A61F}"/>
                  </a:ext>
                </a:extLst>
              </p:cNvPr>
              <p:cNvSpPr txBox="1">
                <a:spLocks noRot="1" noChangeAspect="1" noMove="1" noResize="1" noEditPoints="1" noAdjustHandles="1" noChangeArrowheads="1" noChangeShapeType="1" noTextEdit="1"/>
              </p:cNvSpPr>
              <p:nvPr/>
            </p:nvSpPr>
            <p:spPr>
              <a:xfrm>
                <a:off x="5563148" y="424160"/>
                <a:ext cx="6094902" cy="981679"/>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867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96838-54A1-C79C-15BD-B811AA56856C}"/>
            </a:ext>
          </a:extLst>
        </p:cNvPr>
        <p:cNvGrpSpPr/>
        <p:nvPr/>
      </p:nvGrpSpPr>
      <p:grpSpPr>
        <a:xfrm>
          <a:off x="0" y="0"/>
          <a:ext cx="0" cy="0"/>
          <a:chOff x="0" y="0"/>
          <a:chExt cx="0" cy="0"/>
        </a:xfrm>
      </p:grpSpPr>
      <p:sp>
        <p:nvSpPr>
          <p:cNvPr id="9" name="灯片编号占位符 8">
            <a:extLst>
              <a:ext uri="{FF2B5EF4-FFF2-40B4-BE49-F238E27FC236}">
                <a16:creationId xmlns:a16="http://schemas.microsoft.com/office/drawing/2014/main" id="{FD91480F-8CF0-002C-746D-82467EBA8BE1}"/>
              </a:ext>
            </a:extLst>
          </p:cNvPr>
          <p:cNvSpPr>
            <a:spLocks noGrp="1"/>
          </p:cNvSpPr>
          <p:nvPr>
            <p:ph type="sldNum" sz="quarter" idx="12"/>
          </p:nvPr>
        </p:nvSpPr>
        <p:spPr/>
        <p:txBody>
          <a:bodyPr/>
          <a:lstStyle/>
          <a:p>
            <a:fld id="{10248707-EC14-479A-97AD-0486694D6014}" type="slidenum">
              <a:rPr lang="zh-CN" altLang="en-US" smtClean="0"/>
              <a:t>12</a:t>
            </a:fld>
            <a:endParaRPr lang="zh-CN" altLang="en-US" dirty="0"/>
          </a:p>
        </p:txBody>
      </p:sp>
      <p:pic>
        <p:nvPicPr>
          <p:cNvPr id="10" name="图片 9">
            <a:extLst>
              <a:ext uri="{FF2B5EF4-FFF2-40B4-BE49-F238E27FC236}">
                <a16:creationId xmlns:a16="http://schemas.microsoft.com/office/drawing/2014/main" id="{84C781EB-34AA-4059-F564-42AD0D697B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5644" y="3277093"/>
            <a:ext cx="5258306" cy="2564000"/>
          </a:xfrm>
          <a:prstGeom prst="rect">
            <a:avLst/>
          </a:prstGeom>
        </p:spPr>
      </p:pic>
      <p:pic>
        <p:nvPicPr>
          <p:cNvPr id="8" name="图片 7">
            <a:extLst>
              <a:ext uri="{FF2B5EF4-FFF2-40B4-BE49-F238E27FC236}">
                <a16:creationId xmlns:a16="http://schemas.microsoft.com/office/drawing/2014/main" id="{D2E13189-26A9-C5C1-570F-B32B59781A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155" y="3429000"/>
            <a:ext cx="4443082" cy="2644869"/>
          </a:xfrm>
          <a:prstGeom prst="rect">
            <a:avLst/>
          </a:prstGeom>
        </p:spPr>
      </p:pic>
      <p:sp>
        <p:nvSpPr>
          <p:cNvPr id="2" name="Shape 12">
            <a:extLst>
              <a:ext uri="{FF2B5EF4-FFF2-40B4-BE49-F238E27FC236}">
                <a16:creationId xmlns:a16="http://schemas.microsoft.com/office/drawing/2014/main" id="{BA2779DD-4E6B-8455-F1C7-2F2E5EE2D79B}"/>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3" name="Text 13">
            <a:extLst>
              <a:ext uri="{FF2B5EF4-FFF2-40B4-BE49-F238E27FC236}">
                <a16:creationId xmlns:a16="http://schemas.microsoft.com/office/drawing/2014/main" id="{A3809E82-1AC7-9571-B0B1-6DB6CDACD9CB}"/>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Photon Detection Efficiency</a:t>
            </a:r>
            <a:endParaRPr lang="en-US" sz="2400" dirty="0"/>
          </a:p>
        </p:txBody>
      </p:sp>
      <p:pic>
        <p:nvPicPr>
          <p:cNvPr id="17" name="图片 16">
            <a:extLst>
              <a:ext uri="{FF2B5EF4-FFF2-40B4-BE49-F238E27FC236}">
                <a16:creationId xmlns:a16="http://schemas.microsoft.com/office/drawing/2014/main" id="{8030619B-6A51-C19B-322F-9A314B6811EA}"/>
              </a:ext>
            </a:extLst>
          </p:cNvPr>
          <p:cNvPicPr>
            <a:picLocks noChangeAspect="1"/>
          </p:cNvPicPr>
          <p:nvPr/>
        </p:nvPicPr>
        <p:blipFill>
          <a:blip r:embed="rId5"/>
          <a:stretch>
            <a:fillRect/>
          </a:stretch>
        </p:blipFill>
        <p:spPr>
          <a:xfrm>
            <a:off x="672677" y="790673"/>
            <a:ext cx="3646561" cy="2006467"/>
          </a:xfrm>
          <a:prstGeom prst="rect">
            <a:avLst/>
          </a:prstGeom>
        </p:spPr>
      </p:pic>
      <p:sp>
        <p:nvSpPr>
          <p:cNvPr id="20" name="文本框 19">
            <a:extLst>
              <a:ext uri="{FF2B5EF4-FFF2-40B4-BE49-F238E27FC236}">
                <a16:creationId xmlns:a16="http://schemas.microsoft.com/office/drawing/2014/main" id="{955A486B-04AA-274E-FD6B-6D76EA58F9F1}"/>
              </a:ext>
            </a:extLst>
          </p:cNvPr>
          <p:cNvSpPr txBox="1"/>
          <p:nvPr/>
        </p:nvSpPr>
        <p:spPr>
          <a:xfrm>
            <a:off x="326670" y="2805292"/>
            <a:ext cx="4350305" cy="307777"/>
          </a:xfrm>
          <a:prstGeom prst="rect">
            <a:avLst/>
          </a:prstGeom>
          <a:noFill/>
        </p:spPr>
        <p:txBody>
          <a:bodyPr wrap="square">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http://share.hamamatsu.com.cn/specialDetail/2018.html</a:t>
            </a:r>
            <a:endParaRPr lang="zh-CN" altLang="en-US" sz="1400" dirty="0">
              <a:latin typeface="Calibri" panose="020F0502020204030204" pitchFamily="34" charset="0"/>
              <a:cs typeface="Calibri" panose="020F0502020204030204" pitchFamily="34" charset="0"/>
            </a:endParaRPr>
          </a:p>
        </p:txBody>
      </p:sp>
      <p:sp>
        <p:nvSpPr>
          <p:cNvPr id="21" name="文本框 20">
            <a:extLst>
              <a:ext uri="{FF2B5EF4-FFF2-40B4-BE49-F238E27FC236}">
                <a16:creationId xmlns:a16="http://schemas.microsoft.com/office/drawing/2014/main" id="{64C7B387-7488-B37B-6D30-4DEA80EE62E4}"/>
              </a:ext>
            </a:extLst>
          </p:cNvPr>
          <p:cNvSpPr txBox="1"/>
          <p:nvPr/>
        </p:nvSpPr>
        <p:spPr>
          <a:xfrm>
            <a:off x="3129268" y="3841713"/>
            <a:ext cx="1189970"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PDE Curve</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BC01EEA-4A79-B9AD-82D0-C7966F1583A9}"/>
                  </a:ext>
                </a:extLst>
              </p:cNvPr>
              <p:cNvSpPr txBox="1"/>
              <p:nvPr/>
            </p:nvSpPr>
            <p:spPr>
              <a:xfrm>
                <a:off x="5889099" y="5915481"/>
                <a:ext cx="5104851" cy="696088"/>
              </a:xfrm>
              <a:prstGeom prst="rect">
                <a:avLst/>
              </a:prstGeom>
              <a:noFill/>
            </p:spPr>
            <p:txBody>
              <a:bodyPr wrap="square" rtlCol="0">
                <a:spAutoFit/>
              </a:bodyPr>
              <a:lstStyle/>
              <a:p>
                <a:r>
                  <a:rPr lang="en-US" altLang="zh-CN" u="sng" dirty="0">
                    <a:latin typeface="Calibri" panose="020F0502020204030204" pitchFamily="34" charset="0"/>
                    <a:ea typeface="Calibri" panose="020F0502020204030204" pitchFamily="34" charset="0"/>
                    <a:cs typeface="Calibri" panose="020F0502020204030204" pitchFamily="34" charset="0"/>
                  </a:rPr>
                  <a:t>Peak sensitivity wavelength </a:t>
                </a:r>
                <a14:m>
                  <m:oMath xmlns:m="http://schemas.openxmlformats.org/officeDocument/2006/math">
                    <m:sSub>
                      <m:sSubPr>
                        <m:ctrlPr>
                          <a:rPr lang="en-US" altLang="zh-CN" b="1" i="1" u="sng" smtClean="0">
                            <a:solidFill>
                              <a:srgbClr val="1B5BA9"/>
                            </a:solidFill>
                            <a:latin typeface="Cambria Math" panose="02040503050406030204" pitchFamily="18" charset="0"/>
                          </a:rPr>
                        </m:ctrlPr>
                      </m:sSubPr>
                      <m:e>
                        <m:r>
                          <a:rPr lang="en-US" altLang="zh-CN" b="1" i="1" u="sng" smtClean="0">
                            <a:solidFill>
                              <a:srgbClr val="1B5BA9"/>
                            </a:solidFill>
                            <a:latin typeface="Cambria Math" panose="02040503050406030204" pitchFamily="18" charset="0"/>
                          </a:rPr>
                          <m:t>𝝀</m:t>
                        </m:r>
                      </m:e>
                      <m:sub>
                        <m:r>
                          <a:rPr lang="en-US" altLang="zh-CN" b="1" i="1" u="sng" smtClean="0">
                            <a:solidFill>
                              <a:srgbClr val="1B5BA9"/>
                            </a:solidFill>
                            <a:latin typeface="Cambria Math" panose="02040503050406030204" pitchFamily="18" charset="0"/>
                          </a:rPr>
                          <m:t>𝒑</m:t>
                        </m:r>
                      </m:sub>
                    </m:sSub>
                    <m:r>
                      <a:rPr lang="en-US" altLang="zh-CN" b="1" i="1" u="sng" smtClean="0">
                        <a:solidFill>
                          <a:srgbClr val="1B5BA9"/>
                        </a:solidFill>
                        <a:latin typeface="Cambria Math" panose="02040503050406030204" pitchFamily="18" charset="0"/>
                      </a:rPr>
                      <m:t>=</m:t>
                    </m:r>
                    <m:r>
                      <a:rPr lang="en-US" altLang="zh-CN" b="1" i="1" u="sng" smtClean="0">
                        <a:solidFill>
                          <a:srgbClr val="1B5BA9"/>
                        </a:solidFill>
                        <a:latin typeface="Cambria Math" panose="02040503050406030204" pitchFamily="18" charset="0"/>
                      </a:rPr>
                      <m:t>𝟒𝟓𝟎</m:t>
                    </m:r>
                    <m:r>
                      <a:rPr lang="en-US" altLang="zh-CN" b="1" i="1" u="sng" smtClean="0">
                        <a:solidFill>
                          <a:srgbClr val="1B5BA9"/>
                        </a:solidFill>
                        <a:latin typeface="Cambria Math" panose="02040503050406030204" pitchFamily="18" charset="0"/>
                      </a:rPr>
                      <m:t> </m:t>
                    </m:r>
                    <m:r>
                      <a:rPr lang="en-US" altLang="zh-CN" b="1" i="0" u="sng" smtClean="0">
                        <a:solidFill>
                          <a:srgbClr val="1B5BA9"/>
                        </a:solidFill>
                        <a:latin typeface="Cambria Math" panose="02040503050406030204" pitchFamily="18" charset="0"/>
                      </a:rPr>
                      <m:t>𝐧𝐦</m:t>
                    </m:r>
                  </m:oMath>
                </a14:m>
                <a:endParaRPr lang="en-US" altLang="zh-CN" b="1" u="sng" dirty="0">
                  <a:latin typeface="Calibri" panose="020F0502020204030204" pitchFamily="34" charset="0"/>
                  <a:ea typeface="Calibri" panose="020F0502020204030204" pitchFamily="34" charset="0"/>
                  <a:cs typeface="Calibri" panose="020F0502020204030204" pitchFamily="34" charset="0"/>
                </a:endParaRPr>
              </a:p>
              <a:p>
                <a:r>
                  <a:rPr lang="en-US" altLang="zh-CN" u="sng" dirty="0">
                    <a:latin typeface="Calibri" panose="020F0502020204030204" pitchFamily="34" charset="0"/>
                    <a:ea typeface="Calibri" panose="020F0502020204030204" pitchFamily="34" charset="0"/>
                    <a:cs typeface="Calibri" panose="020F0502020204030204" pitchFamily="34" charset="0"/>
                  </a:rPr>
                  <a:t>Photon detection efficiency PDE (</a:t>
                </a:r>
                <a14:m>
                  <m:oMath xmlns:m="http://schemas.openxmlformats.org/officeDocument/2006/math">
                    <m:r>
                      <a:rPr lang="en-US" altLang="zh-CN" b="0" i="1" u="sng" smtClean="0">
                        <a:latin typeface="Cambria Math" panose="02040503050406030204" pitchFamily="18" charset="0"/>
                      </a:rPr>
                      <m:t>𝜆</m:t>
                    </m:r>
                    <m:r>
                      <a:rPr lang="en-US" altLang="zh-CN" b="0" i="1" u="sng" smtClean="0">
                        <a:latin typeface="Cambria Math" panose="02040503050406030204" pitchFamily="18" charset="0"/>
                      </a:rPr>
                      <m:t>=</m:t>
                    </m:r>
                    <m:sSub>
                      <m:sSubPr>
                        <m:ctrlPr>
                          <a:rPr lang="en-US" altLang="zh-CN" b="0" i="1" u="sng" smtClean="0">
                            <a:latin typeface="Cambria Math" panose="02040503050406030204" pitchFamily="18" charset="0"/>
                          </a:rPr>
                        </m:ctrlPr>
                      </m:sSubPr>
                      <m:e>
                        <m:r>
                          <a:rPr lang="en-US" altLang="zh-CN" b="0" i="1" u="sng" smtClean="0">
                            <a:latin typeface="Cambria Math" panose="02040503050406030204" pitchFamily="18" charset="0"/>
                          </a:rPr>
                          <m:t>𝜆</m:t>
                        </m:r>
                      </m:e>
                      <m:sub>
                        <m:r>
                          <a:rPr lang="en-US" altLang="zh-CN" b="0" i="1" u="sng" smtClean="0">
                            <a:latin typeface="Cambria Math" panose="02040503050406030204" pitchFamily="18" charset="0"/>
                          </a:rPr>
                          <m:t>𝑝</m:t>
                        </m:r>
                      </m:sub>
                    </m:sSub>
                  </m:oMath>
                </a14:m>
                <a:r>
                  <a:rPr lang="en-US" altLang="zh-CN" u="sng"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altLang="zh-CN" b="1" i="1" u="sng" smtClean="0">
                            <a:solidFill>
                              <a:srgbClr val="1B5BA9"/>
                            </a:solidFill>
                            <a:latin typeface="Cambria Math" panose="02040503050406030204" pitchFamily="18" charset="0"/>
                          </a:rPr>
                        </m:ctrlPr>
                      </m:sSubPr>
                      <m:e>
                        <m:r>
                          <a:rPr lang="en-US" altLang="zh-CN" b="1" i="1" u="sng" smtClean="0">
                            <a:solidFill>
                              <a:srgbClr val="1B5BA9"/>
                            </a:solidFill>
                            <a:latin typeface="Cambria Math" panose="02040503050406030204" pitchFamily="18" charset="0"/>
                          </a:rPr>
                          <m:t>𝜺</m:t>
                        </m:r>
                      </m:e>
                      <m:sub>
                        <m:r>
                          <a:rPr lang="en-US" altLang="zh-CN" b="1" i="1" u="sng" smtClean="0">
                            <a:solidFill>
                              <a:srgbClr val="1B5BA9"/>
                            </a:solidFill>
                            <a:latin typeface="Cambria Math" panose="02040503050406030204" pitchFamily="18" charset="0"/>
                          </a:rPr>
                          <m:t>𝒑</m:t>
                        </m:r>
                      </m:sub>
                    </m:sSub>
                    <m:r>
                      <a:rPr lang="en-US" altLang="zh-CN" b="1" i="1" u="sng" smtClean="0">
                        <a:solidFill>
                          <a:srgbClr val="1B5BA9"/>
                        </a:solidFill>
                        <a:latin typeface="Cambria Math" panose="02040503050406030204" pitchFamily="18" charset="0"/>
                      </a:rPr>
                      <m:t>=</m:t>
                    </m:r>
                    <m:r>
                      <a:rPr lang="en-US" altLang="zh-CN" b="1" i="1" u="sng" smtClean="0">
                        <a:solidFill>
                          <a:srgbClr val="1B5BA9"/>
                        </a:solidFill>
                        <a:latin typeface="Cambria Math" panose="02040503050406030204" pitchFamily="18" charset="0"/>
                      </a:rPr>
                      <m:t>𝟓𝟎</m:t>
                    </m:r>
                    <m:r>
                      <a:rPr lang="en-US" altLang="zh-CN" b="1" i="1" u="sng" smtClean="0">
                        <a:solidFill>
                          <a:srgbClr val="1B5BA9"/>
                        </a:solidFill>
                        <a:latin typeface="Cambria Math" panose="02040503050406030204" pitchFamily="18" charset="0"/>
                      </a:rPr>
                      <m:t>%</m:t>
                    </m:r>
                  </m:oMath>
                </a14:m>
                <a:endParaRPr lang="zh-CN" altLang="en-US" b="1" u="sng" dirty="0">
                  <a:latin typeface="Calibri" panose="020F0502020204030204" pitchFamily="34" charset="0"/>
                  <a:cs typeface="Calibri" panose="020F0502020204030204" pitchFamily="34" charset="0"/>
                </a:endParaRPr>
              </a:p>
            </p:txBody>
          </p:sp>
        </mc:Choice>
        <mc:Fallback xmlns="">
          <p:sp>
            <p:nvSpPr>
              <p:cNvPr id="22" name="文本框 21">
                <a:extLst>
                  <a:ext uri="{FF2B5EF4-FFF2-40B4-BE49-F238E27FC236}">
                    <a16:creationId xmlns:a16="http://schemas.microsoft.com/office/drawing/2014/main" id="{DBC01EEA-4A79-B9AD-82D0-C7966F1583A9}"/>
                  </a:ext>
                </a:extLst>
              </p:cNvPr>
              <p:cNvSpPr txBox="1">
                <a:spLocks noRot="1" noChangeAspect="1" noMove="1" noResize="1" noEditPoints="1" noAdjustHandles="1" noChangeArrowheads="1" noChangeShapeType="1" noTextEdit="1"/>
              </p:cNvSpPr>
              <p:nvPr/>
            </p:nvSpPr>
            <p:spPr>
              <a:xfrm>
                <a:off x="5889099" y="5915481"/>
                <a:ext cx="5104851" cy="696088"/>
              </a:xfrm>
              <a:prstGeom prst="rect">
                <a:avLst/>
              </a:prstGeom>
              <a:blipFill>
                <a:blip r:embed="rId7"/>
                <a:stretch>
                  <a:fillRect l="-956" t="-3478" b="-956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D00B6F20-77D2-FCFE-089D-6309A0F1EC9A}"/>
                  </a:ext>
                </a:extLst>
              </p:cNvPr>
              <p:cNvSpPr txBox="1"/>
              <p:nvPr/>
            </p:nvSpPr>
            <p:spPr>
              <a:xfrm>
                <a:off x="326670" y="6136700"/>
                <a:ext cx="5468916" cy="646331"/>
              </a:xfrm>
              <a:prstGeom prst="rect">
                <a:avLst/>
              </a:prstGeom>
              <a:noFill/>
            </p:spPr>
            <p:txBody>
              <a:bodyPr wrap="square" rtlCol="0">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𝜋</m:t>
                        </m:r>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𝑝</m:t>
                    </m:r>
                    <m:r>
                      <a:rPr lang="en-US" altLang="zh-CN" b="0" i="1" smtClean="0">
                        <a:solidFill>
                          <a:schemeClr val="tx1"/>
                        </a:solidFill>
                        <a:latin typeface="Cambria Math" panose="02040503050406030204" pitchFamily="18" charset="0"/>
                      </a:rPr>
                      <m:t>=10 </m:t>
                    </m:r>
                    <m:r>
                      <m:rPr>
                        <m:sty m:val="p"/>
                      </m:rPr>
                      <a:rPr lang="en-US" altLang="zh-CN" b="0" i="0" smtClean="0">
                        <a:solidFill>
                          <a:schemeClr val="tx1"/>
                        </a:solidFill>
                        <a:latin typeface="Cambria Math" panose="02040503050406030204" pitchFamily="18" charset="0"/>
                      </a:rPr>
                      <m:t>GeV</m:t>
                    </m:r>
                    <m:r>
                      <a:rPr lang="en-US" altLang="zh-CN" b="0" i="0"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𝜃</m:t>
                    </m:r>
                    <m:r>
                      <a:rPr lang="en-US" altLang="zh-CN" b="0" i="1" smtClean="0">
                        <a:solidFill>
                          <a:schemeClr val="tx1"/>
                        </a:solidFill>
                        <a:latin typeface="Cambria Math" panose="02040503050406030204" pitchFamily="18" charset="0"/>
                      </a:rPr>
                      <m:t>=15°</m:t>
                    </m:r>
                  </m:oMath>
                </a14:m>
                <a:r>
                  <a:rPr lang="en-US" altLang="zh-CN"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Rayleigh On </a:t>
                </a:r>
              </a:p>
              <a:p>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Effective PDE Modeling via optical surface Transmittance</a:t>
                </a:r>
              </a:p>
            </p:txBody>
          </p:sp>
        </mc:Choice>
        <mc:Fallback>
          <p:sp>
            <p:nvSpPr>
              <p:cNvPr id="23" name="文本框 22">
                <a:extLst>
                  <a:ext uri="{FF2B5EF4-FFF2-40B4-BE49-F238E27FC236}">
                    <a16:creationId xmlns:a16="http://schemas.microsoft.com/office/drawing/2014/main" id="{D00B6F20-77D2-FCFE-089D-6309A0F1EC9A}"/>
                  </a:ext>
                </a:extLst>
              </p:cNvPr>
              <p:cNvSpPr txBox="1">
                <a:spLocks noRot="1" noChangeAspect="1" noMove="1" noResize="1" noEditPoints="1" noAdjustHandles="1" noChangeArrowheads="1" noChangeShapeType="1" noTextEdit="1"/>
              </p:cNvSpPr>
              <p:nvPr/>
            </p:nvSpPr>
            <p:spPr>
              <a:xfrm>
                <a:off x="326670" y="6136700"/>
                <a:ext cx="5468916" cy="646331"/>
              </a:xfrm>
              <a:prstGeom prst="rect">
                <a:avLst/>
              </a:prstGeom>
              <a:blipFill>
                <a:blip r:embed="rId8"/>
                <a:stretch>
                  <a:fillRect l="-1003" t="-5660" r="-334" b="-1415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658E8634-DBD0-C81C-A3E4-FB86BCA3FCE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735645" y="246431"/>
            <a:ext cx="5258306" cy="2564001"/>
          </a:xfrm>
          <a:prstGeom prst="rect">
            <a:avLst/>
          </a:prstGeom>
        </p:spPr>
      </p:pic>
      <p:sp>
        <p:nvSpPr>
          <p:cNvPr id="5" name="箭头: 右 4">
            <a:extLst>
              <a:ext uri="{FF2B5EF4-FFF2-40B4-BE49-F238E27FC236}">
                <a16:creationId xmlns:a16="http://schemas.microsoft.com/office/drawing/2014/main" id="{0897F5F7-A9AF-5A36-D88D-914EB66FAF1F}"/>
              </a:ext>
            </a:extLst>
          </p:cNvPr>
          <p:cNvSpPr/>
          <p:nvPr/>
        </p:nvSpPr>
        <p:spPr>
          <a:xfrm rot="5400000">
            <a:off x="8279120" y="2843101"/>
            <a:ext cx="471801" cy="3961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B0A4D4A5-C016-038F-3211-DE4D9098BFBE}"/>
              </a:ext>
            </a:extLst>
          </p:cNvPr>
          <p:cNvSpPr txBox="1"/>
          <p:nvPr/>
        </p:nvSpPr>
        <p:spPr>
          <a:xfrm>
            <a:off x="8713112" y="2824528"/>
            <a:ext cx="598636"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PDE</a:t>
            </a:r>
            <a:endParaRPr lang="zh-CN" altLang="en-US"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10B7ACFC-CF4E-52DA-594A-583E34E992BD}"/>
              </a:ext>
            </a:extLst>
          </p:cNvPr>
          <p:cNvSpPr txBox="1"/>
          <p:nvPr/>
        </p:nvSpPr>
        <p:spPr>
          <a:xfrm>
            <a:off x="6321858" y="564552"/>
            <a:ext cx="1105174" cy="307777"/>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101 photons</a:t>
            </a:r>
            <a:endParaRPr lang="zh-CN" altLang="en-US" sz="1400" dirty="0">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4703A515-9490-865B-9C92-FDABBE3ECDB4}"/>
              </a:ext>
            </a:extLst>
          </p:cNvPr>
          <p:cNvSpPr txBox="1"/>
          <p:nvPr/>
        </p:nvSpPr>
        <p:spPr>
          <a:xfrm>
            <a:off x="6321858" y="3625595"/>
            <a:ext cx="1105174" cy="307777"/>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22 photons</a:t>
            </a:r>
            <a:endParaRPr lang="zh-C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24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7E3D-52CC-5513-481A-A61B7C3FBDE1}"/>
            </a:ext>
          </a:extLst>
        </p:cNvPr>
        <p:cNvGrpSpPr/>
        <p:nvPr/>
      </p:nvGrpSpPr>
      <p:grpSpPr>
        <a:xfrm>
          <a:off x="0" y="0"/>
          <a:ext cx="0" cy="0"/>
          <a:chOff x="0" y="0"/>
          <a:chExt cx="0" cy="0"/>
        </a:xfrm>
      </p:grpSpPr>
      <p:sp>
        <p:nvSpPr>
          <p:cNvPr id="9" name="灯片编号占位符 8">
            <a:extLst>
              <a:ext uri="{FF2B5EF4-FFF2-40B4-BE49-F238E27FC236}">
                <a16:creationId xmlns:a16="http://schemas.microsoft.com/office/drawing/2014/main" id="{F356FE53-F614-BA97-9AB0-491110EF4FA2}"/>
              </a:ext>
            </a:extLst>
          </p:cNvPr>
          <p:cNvSpPr>
            <a:spLocks noGrp="1"/>
          </p:cNvSpPr>
          <p:nvPr>
            <p:ph type="sldNum" sz="quarter" idx="12"/>
          </p:nvPr>
        </p:nvSpPr>
        <p:spPr/>
        <p:txBody>
          <a:bodyPr/>
          <a:lstStyle/>
          <a:p>
            <a:fld id="{10248707-EC14-479A-97AD-0486694D6014}" type="slidenum">
              <a:rPr lang="zh-CN" altLang="en-US" smtClean="0"/>
              <a:t>13</a:t>
            </a:fld>
            <a:endParaRPr lang="zh-CN" altLang="en-US" dirty="0"/>
          </a:p>
        </p:txBody>
      </p:sp>
      <p:sp>
        <p:nvSpPr>
          <p:cNvPr id="14" name="文本框 13">
            <a:extLst>
              <a:ext uri="{FF2B5EF4-FFF2-40B4-BE49-F238E27FC236}">
                <a16:creationId xmlns:a16="http://schemas.microsoft.com/office/drawing/2014/main" id="{D801A437-46BD-72E3-E99F-3FCEC74CF455}"/>
              </a:ext>
            </a:extLst>
          </p:cNvPr>
          <p:cNvSpPr txBox="1"/>
          <p:nvPr/>
        </p:nvSpPr>
        <p:spPr>
          <a:xfrm>
            <a:off x="7343689" y="3917058"/>
            <a:ext cx="3843988" cy="1200329"/>
          </a:xfrm>
          <a:prstGeom prst="rect">
            <a:avLst/>
          </a:prstGeom>
          <a:noFill/>
        </p:spPr>
        <p:txBody>
          <a:bodyPr wrap="square" rtlCol="0">
            <a:spAutoFit/>
          </a:bodyPr>
          <a:lstStyle/>
          <a:p>
            <a:r>
              <a:rPr lang="en-US" altLang="zh-CN" sz="2400" dirty="0">
                <a:latin typeface="Calibri" panose="020F0502020204030204" pitchFamily="34" charset="0"/>
                <a:cs typeface="Calibri" panose="020F0502020204030204" pitchFamily="34" charset="0"/>
              </a:rPr>
              <a:t>Area</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0.808</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m^2</a:t>
            </a:r>
          </a:p>
          <a:p>
            <a:r>
              <a:rPr lang="en-US" altLang="zh-CN" sz="2400" dirty="0">
                <a:latin typeface="Calibri" panose="020F0502020204030204" pitchFamily="34" charset="0"/>
                <a:cs typeface="Calibri" panose="020F0502020204030204" pitchFamily="34" charset="0"/>
              </a:rPr>
              <a:t>Time Window = 5 ns</a:t>
            </a:r>
          </a:p>
          <a:p>
            <a:r>
              <a:rPr lang="en-US" altLang="zh-CN" sz="2400" dirty="0">
                <a:latin typeface="Calibri" panose="020F0502020204030204" pitchFamily="34" charset="0"/>
                <a:cs typeface="Calibri" panose="020F0502020204030204" pitchFamily="34" charset="0"/>
              </a:rPr>
              <a:t>Dark Rate = 100 kHz / mm^2</a:t>
            </a:r>
          </a:p>
        </p:txBody>
      </p:sp>
      <p:pic>
        <p:nvPicPr>
          <p:cNvPr id="3" name="图片 2">
            <a:extLst>
              <a:ext uri="{FF2B5EF4-FFF2-40B4-BE49-F238E27FC236}">
                <a16:creationId xmlns:a16="http://schemas.microsoft.com/office/drawing/2014/main" id="{0CF3CCDE-01D6-A997-191A-89F8CBD107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156" y="3211279"/>
            <a:ext cx="6091616" cy="2964655"/>
          </a:xfrm>
          <a:prstGeom prst="rect">
            <a:avLst/>
          </a:prstGeom>
        </p:spPr>
      </p:pic>
      <p:sp>
        <p:nvSpPr>
          <p:cNvPr id="2" name="Shape 12">
            <a:extLst>
              <a:ext uri="{FF2B5EF4-FFF2-40B4-BE49-F238E27FC236}">
                <a16:creationId xmlns:a16="http://schemas.microsoft.com/office/drawing/2014/main" id="{B628A532-80A6-CBB5-FDFA-351266745E54}"/>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4" name="Text 13">
            <a:extLst>
              <a:ext uri="{FF2B5EF4-FFF2-40B4-BE49-F238E27FC236}">
                <a16:creationId xmlns:a16="http://schemas.microsoft.com/office/drawing/2014/main" id="{5B0EE9E0-DA91-F16C-9F02-91DADB195157}"/>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Dark Noise</a:t>
            </a:r>
            <a:endParaRPr lang="en-US" sz="2400"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5D7B41E1-B9FE-D6EA-4903-FB5959F6FD55}"/>
                  </a:ext>
                </a:extLst>
              </p:cNvPr>
              <p:cNvSpPr txBox="1"/>
              <p:nvPr/>
            </p:nvSpPr>
            <p:spPr>
              <a:xfrm>
                <a:off x="326670" y="6320654"/>
                <a:ext cx="4949221" cy="369332"/>
              </a:xfrm>
              <a:prstGeom prst="rect">
                <a:avLst/>
              </a:prstGeom>
              <a:noFill/>
            </p:spPr>
            <p:txBody>
              <a:bodyPr wrap="square" rtlCol="0">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𝜋</m:t>
                        </m:r>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𝑝</m:t>
                    </m:r>
                    <m:r>
                      <a:rPr lang="en-US" altLang="zh-CN" b="0" i="1" smtClean="0">
                        <a:solidFill>
                          <a:schemeClr val="tx1"/>
                        </a:solidFill>
                        <a:latin typeface="Cambria Math" panose="02040503050406030204" pitchFamily="18" charset="0"/>
                      </a:rPr>
                      <m:t>=10 </m:t>
                    </m:r>
                    <m:r>
                      <m:rPr>
                        <m:sty m:val="p"/>
                      </m:rPr>
                      <a:rPr lang="en-US" altLang="zh-CN" b="0" i="0" smtClean="0">
                        <a:solidFill>
                          <a:schemeClr val="tx1"/>
                        </a:solidFill>
                        <a:latin typeface="Cambria Math" panose="02040503050406030204" pitchFamily="18" charset="0"/>
                      </a:rPr>
                      <m:t>GeV</m:t>
                    </m:r>
                    <m:r>
                      <a:rPr lang="en-US" altLang="zh-CN" b="0" i="0"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𝜃</m:t>
                    </m:r>
                    <m:r>
                      <a:rPr lang="en-US" altLang="zh-CN" b="0" i="1" smtClean="0">
                        <a:solidFill>
                          <a:schemeClr val="tx1"/>
                        </a:solidFill>
                        <a:latin typeface="Cambria Math" panose="02040503050406030204" pitchFamily="18" charset="0"/>
                      </a:rPr>
                      <m:t>=15°</m:t>
                    </m:r>
                  </m:oMath>
                </a14:m>
                <a:r>
                  <a:rPr lang="en-US" altLang="zh-CN"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Rayleigh On </a:t>
                </a:r>
              </a:p>
            </p:txBody>
          </p:sp>
        </mc:Choice>
        <mc:Fallback>
          <p:sp>
            <p:nvSpPr>
              <p:cNvPr id="8" name="文本框 7">
                <a:extLst>
                  <a:ext uri="{FF2B5EF4-FFF2-40B4-BE49-F238E27FC236}">
                    <a16:creationId xmlns:a16="http://schemas.microsoft.com/office/drawing/2014/main" id="{5D7B41E1-B9FE-D6EA-4903-FB5959F6FD55}"/>
                  </a:ext>
                </a:extLst>
              </p:cNvPr>
              <p:cNvSpPr txBox="1">
                <a:spLocks noRot="1" noChangeAspect="1" noMove="1" noResize="1" noEditPoints="1" noAdjustHandles="1" noChangeArrowheads="1" noChangeShapeType="1" noTextEdit="1"/>
              </p:cNvSpPr>
              <p:nvPr/>
            </p:nvSpPr>
            <p:spPr>
              <a:xfrm>
                <a:off x="326670" y="6320654"/>
                <a:ext cx="4949221" cy="369332"/>
              </a:xfrm>
              <a:prstGeom prst="rect">
                <a:avLst/>
              </a:prstGeom>
              <a:blipFill>
                <a:blip r:embed="rId4"/>
                <a:stretch>
                  <a:fillRect t="-10000" b="-26667"/>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F5D24371-E7C8-6218-F89D-C962674FD4AE}"/>
              </a:ext>
            </a:extLst>
          </p:cNvPr>
          <p:cNvSpPr txBox="1"/>
          <p:nvPr/>
        </p:nvSpPr>
        <p:spPr>
          <a:xfrm>
            <a:off x="6360781" y="2522548"/>
            <a:ext cx="4499638"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Dark count rate is independent from </a:t>
            </a:r>
            <a:r>
              <a:rPr lang="en-US" altLang="zh-CN" dirty="0" err="1">
                <a:latin typeface="Calibri" panose="020F0502020204030204" pitchFamily="34" charset="0"/>
                <a:ea typeface="Calibri" panose="020F0502020204030204" pitchFamily="34" charset="0"/>
                <a:cs typeface="Calibri" panose="020F0502020204030204" pitchFamily="34" charset="0"/>
              </a:rPr>
              <a:t>SiPM</a:t>
            </a:r>
            <a:r>
              <a:rPr lang="en-US" altLang="zh-CN" dirty="0">
                <a:latin typeface="Calibri" panose="020F0502020204030204" pitchFamily="34" charset="0"/>
                <a:ea typeface="Calibri" panose="020F0502020204030204" pitchFamily="34" charset="0"/>
                <a:cs typeface="Calibri" panose="020F0502020204030204" pitchFamily="34" charset="0"/>
              </a:rPr>
              <a:t> size</a:t>
            </a:r>
            <a:endParaRPr lang="zh-CN" altLang="en-US" dirty="0">
              <a:latin typeface="Calibri" panose="020F0502020204030204" pitchFamily="34" charset="0"/>
              <a:cs typeface="Calibri" panose="020F0502020204030204" pitchFamily="34" charset="0"/>
            </a:endParaRPr>
          </a:p>
        </p:txBody>
      </p:sp>
      <p:graphicFrame>
        <p:nvGraphicFramePr>
          <p:cNvPr id="16" name="Refined academic dark-count table"/>
          <p:cNvGraphicFramePr>
            <a:graphicFrameLocks noGrp="1"/>
          </p:cNvGraphicFramePr>
          <p:nvPr>
            <p:extLst>
              <p:ext uri="{D42A27DB-BD31-4B8C-83A1-F6EECF244321}">
                <p14:modId xmlns:p14="http://schemas.microsoft.com/office/powerpoint/2010/main" val="1180846265"/>
              </p:ext>
            </p:extLst>
          </p:nvPr>
        </p:nvGraphicFramePr>
        <p:xfrm>
          <a:off x="4846322" y="588178"/>
          <a:ext cx="7040880" cy="1752600"/>
        </p:xfrm>
        <a:graphic>
          <a:graphicData uri="http://schemas.openxmlformats.org/drawingml/2006/table">
            <a:tbl>
              <a:tblPr firstRow="1" bandRow="1">
                <a:tableStyleId>{5C22544A-7EE6-4342-B048-85BDC9FD1C3A}</a:tableStyleId>
              </a:tblPr>
              <a:tblGrid>
                <a:gridCol w="1610000">
                  <a:extLst>
                    <a:ext uri="{9D8B030D-6E8A-4147-A177-3AD203B41FA5}">
                      <a16:colId xmlns:a16="http://schemas.microsoft.com/office/drawing/2014/main" val="20000"/>
                    </a:ext>
                  </a:extLst>
                </a:gridCol>
                <a:gridCol w="1670000">
                  <a:extLst>
                    <a:ext uri="{9D8B030D-6E8A-4147-A177-3AD203B41FA5}">
                      <a16:colId xmlns:a16="http://schemas.microsoft.com/office/drawing/2014/main" val="20001"/>
                    </a:ext>
                  </a:extLst>
                </a:gridCol>
                <a:gridCol w="1930000">
                  <a:extLst>
                    <a:ext uri="{9D8B030D-6E8A-4147-A177-3AD203B41FA5}">
                      <a16:colId xmlns:a16="http://schemas.microsoft.com/office/drawing/2014/main" val="20002"/>
                    </a:ext>
                  </a:extLst>
                </a:gridCol>
                <a:gridCol w="1830880">
                  <a:extLst>
                    <a:ext uri="{9D8B030D-6E8A-4147-A177-3AD203B41FA5}">
                      <a16:colId xmlns:a16="http://schemas.microsoft.com/office/drawing/2014/main" val="20003"/>
                    </a:ext>
                  </a:extLst>
                </a:gridCol>
              </a:tblGrid>
              <a:tr h="620000">
                <a:tc>
                  <a:txBody>
                    <a:bodyPr/>
                    <a:lstStyle/>
                    <a:p>
                      <a:pPr algn="ctr"/>
                      <a:r>
                        <a:rPr sz="1600" b="1" dirty="0">
                          <a:solidFill>
                            <a:srgbClr val="FFFFFF"/>
                          </a:solidFill>
                          <a:latin typeface="Calibri" panose="020F0502020204030204" pitchFamily="34" charset="0"/>
                          <a:ea typeface="Calibri" panose="020F0502020204030204" pitchFamily="34" charset="0"/>
                          <a:cs typeface="Calibri" panose="020F0502020204030204" pitchFamily="34" charset="0"/>
                        </a:rPr>
                        <a:t>Type no.</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1D4E89"/>
                    </a:solidFill>
                  </a:tcPr>
                </a:tc>
                <a:tc>
                  <a:txBody>
                    <a:bodyPr/>
                    <a:lstStyle/>
                    <a:p>
                      <a:pPr algn="ctr"/>
                      <a:r>
                        <a:rPr sz="1600" b="1" dirty="0">
                          <a:solidFill>
                            <a:srgbClr val="FFFFFF"/>
                          </a:solidFill>
                          <a:latin typeface="Calibri" panose="020F0502020204030204" pitchFamily="34" charset="0"/>
                          <a:ea typeface="Calibri" panose="020F0502020204030204" pitchFamily="34" charset="0"/>
                          <a:cs typeface="Calibri" panose="020F0502020204030204" pitchFamily="34" charset="0"/>
                        </a:rPr>
                        <a:t>Size</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1D4E89"/>
                    </a:solidFill>
                  </a:tcPr>
                </a:tc>
                <a:tc>
                  <a:txBody>
                    <a:bodyPr/>
                    <a:lstStyle/>
                    <a:p>
                      <a:pPr algn="ctr"/>
                      <a:r>
                        <a:rPr sz="1600" b="1">
                          <a:solidFill>
                            <a:srgbClr val="FFFFFF"/>
                          </a:solidFill>
                          <a:latin typeface="Calibri" panose="020F0502020204030204" pitchFamily="34" charset="0"/>
                          <a:ea typeface="Calibri" panose="020F0502020204030204" pitchFamily="34" charset="0"/>
                          <a:cs typeface="Calibri" panose="020F0502020204030204" pitchFamily="34" charset="0"/>
                        </a:rPr>
                        <a:t>Typ. Dark count</a:t>
                      </a:r>
                    </a:p>
                    <a:p>
                      <a:pPr algn="ctr"/>
                      <a:r>
                        <a:rPr sz="1600" b="1">
                          <a:solidFill>
                            <a:srgbClr val="FFFFFF"/>
                          </a:solidFill>
                          <a:latin typeface="Calibri" panose="020F0502020204030204" pitchFamily="34" charset="0"/>
                          <a:ea typeface="Calibri" panose="020F0502020204030204" pitchFamily="34" charset="0"/>
                          <a:cs typeface="Calibri" panose="020F0502020204030204" pitchFamily="34" charset="0"/>
                        </a:rPr>
                        <a:t>(kHz / tile)</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1D4E89"/>
                    </a:solidFill>
                  </a:tcPr>
                </a:tc>
                <a:tc>
                  <a:txBody>
                    <a:bodyPr/>
                    <a:lstStyle/>
                    <a:p>
                      <a:pPr algn="ctr"/>
                      <a:r>
                        <a:rPr sz="1600" b="1">
                          <a:solidFill>
                            <a:srgbClr val="FFFFFF"/>
                          </a:solidFill>
                          <a:latin typeface="Calibri" panose="020F0502020204030204" pitchFamily="34" charset="0"/>
                          <a:ea typeface="Calibri" panose="020F0502020204030204" pitchFamily="34" charset="0"/>
                          <a:cs typeface="Calibri" panose="020F0502020204030204" pitchFamily="34" charset="0"/>
                        </a:rPr>
                        <a:t>Typ. Dark count</a:t>
                      </a:r>
                    </a:p>
                    <a:p>
                      <a:pPr algn="ctr"/>
                      <a:r>
                        <a:rPr sz="1600" b="1">
                          <a:solidFill>
                            <a:srgbClr val="FFFFFF"/>
                          </a:solidFill>
                          <a:latin typeface="Calibri" panose="020F0502020204030204" pitchFamily="34" charset="0"/>
                          <a:ea typeface="Calibri" panose="020F0502020204030204" pitchFamily="34" charset="0"/>
                          <a:cs typeface="Calibri" panose="020F0502020204030204" pitchFamily="34" charset="0"/>
                        </a:rPr>
                        <a:t>(kHz / mm^2)</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1D4E89"/>
                    </a:solidFill>
                  </a:tcPr>
                </a:tc>
                <a:extLst>
                  <a:ext uri="{0D108BD9-81ED-4DB2-BD59-A6C34878D82A}">
                    <a16:rowId xmlns:a16="http://schemas.microsoft.com/office/drawing/2014/main" val="10000"/>
                  </a:ext>
                </a:extLst>
              </a:tr>
              <a:tr h="377533">
                <a:tc>
                  <a:txBody>
                    <a:bodyPr/>
                    <a:lstStyle/>
                    <a:p>
                      <a:pPr algn="ctr"/>
                      <a:r>
                        <a:rPr sz="1600" b="0">
                          <a:solidFill>
                            <a:srgbClr val="121821"/>
                          </a:solidFill>
                          <a:latin typeface="Calibri" panose="020F0502020204030204" pitchFamily="34" charset="0"/>
                          <a:ea typeface="Calibri" panose="020F0502020204030204" pitchFamily="34" charset="0"/>
                          <a:cs typeface="Calibri" panose="020F0502020204030204" pitchFamily="34" charset="0"/>
                        </a:rPr>
                        <a:t>S13360-1375</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EBF0F8"/>
                    </a:solidFill>
                  </a:tcPr>
                </a:tc>
                <a:tc>
                  <a:txBody>
                    <a:bodyPr/>
                    <a:lstStyle/>
                    <a:p>
                      <a:pPr algn="ctr"/>
                      <a:r>
                        <a:rPr sz="1600" b="0" dirty="0">
                          <a:solidFill>
                            <a:srgbClr val="121821"/>
                          </a:solidFill>
                          <a:latin typeface="Calibri" panose="020F0502020204030204" pitchFamily="34" charset="0"/>
                          <a:ea typeface="Calibri" panose="020F0502020204030204" pitchFamily="34" charset="0"/>
                          <a:cs typeface="Calibri" panose="020F0502020204030204" pitchFamily="34" charset="0"/>
                        </a:rPr>
                        <a:t>1.3 × 1.3 mm</a:t>
                      </a:r>
                      <a:r>
                        <a:rPr sz="1600" b="0" baseline="30000" dirty="0">
                          <a:solidFill>
                            <a:srgbClr val="121821"/>
                          </a:solidFill>
                          <a:latin typeface="Calibri" panose="020F0502020204030204" pitchFamily="34" charset="0"/>
                          <a:ea typeface="Calibri" panose="020F0502020204030204" pitchFamily="34" charset="0"/>
                          <a:cs typeface="Calibri" panose="020F0502020204030204" pitchFamily="34" charset="0"/>
                        </a:rPr>
                        <a:t>2</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EBF0F8"/>
                    </a:solidFill>
                  </a:tcPr>
                </a:tc>
                <a:tc>
                  <a:txBody>
                    <a:bodyPr/>
                    <a:lstStyle/>
                    <a:p>
                      <a:pPr algn="ctr"/>
                      <a:r>
                        <a:rPr sz="1600" b="0" dirty="0">
                          <a:solidFill>
                            <a:srgbClr val="121821"/>
                          </a:solidFill>
                          <a:latin typeface="Calibri" panose="020F0502020204030204" pitchFamily="34" charset="0"/>
                          <a:ea typeface="Calibri" panose="020F0502020204030204" pitchFamily="34" charset="0"/>
                          <a:cs typeface="Calibri" panose="020F0502020204030204" pitchFamily="34" charset="0"/>
                        </a:rPr>
                        <a:t>90</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EBF0F8"/>
                    </a:solidFill>
                  </a:tcPr>
                </a:tc>
                <a:tc>
                  <a:txBody>
                    <a:bodyPr/>
                    <a:lstStyle/>
                    <a:p>
                      <a:pPr algn="ctr"/>
                      <a:r>
                        <a:rPr sz="1600" b="0">
                          <a:solidFill>
                            <a:srgbClr val="121821"/>
                          </a:solidFill>
                          <a:latin typeface="Calibri" panose="020F0502020204030204" pitchFamily="34" charset="0"/>
                          <a:ea typeface="Calibri" panose="020F0502020204030204" pitchFamily="34" charset="0"/>
                          <a:cs typeface="Calibri" panose="020F0502020204030204" pitchFamily="34" charset="0"/>
                        </a:rPr>
                        <a:t>53.25</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EBF0F8"/>
                    </a:solidFill>
                  </a:tcPr>
                </a:tc>
                <a:extLst>
                  <a:ext uri="{0D108BD9-81ED-4DB2-BD59-A6C34878D82A}">
                    <a16:rowId xmlns:a16="http://schemas.microsoft.com/office/drawing/2014/main" val="10001"/>
                  </a:ext>
                </a:extLst>
              </a:tr>
              <a:tr h="377533">
                <a:tc>
                  <a:txBody>
                    <a:bodyPr/>
                    <a:lstStyle/>
                    <a:p>
                      <a:pPr algn="ctr"/>
                      <a:r>
                        <a:rPr sz="1600" b="0">
                          <a:solidFill>
                            <a:srgbClr val="121821"/>
                          </a:solidFill>
                          <a:latin typeface="Calibri" panose="020F0502020204030204" pitchFamily="34" charset="0"/>
                          <a:ea typeface="Calibri" panose="020F0502020204030204" pitchFamily="34" charset="0"/>
                          <a:cs typeface="Calibri" panose="020F0502020204030204" pitchFamily="34" charset="0"/>
                        </a:rPr>
                        <a:t>S13360-3075</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F7F9FC"/>
                    </a:solidFill>
                  </a:tcPr>
                </a:tc>
                <a:tc>
                  <a:txBody>
                    <a:bodyPr/>
                    <a:lstStyle/>
                    <a:p>
                      <a:pPr algn="ctr"/>
                      <a:r>
                        <a:rPr sz="1600" b="0" dirty="0">
                          <a:solidFill>
                            <a:srgbClr val="121821"/>
                          </a:solidFill>
                          <a:latin typeface="Calibri" panose="020F0502020204030204" pitchFamily="34" charset="0"/>
                          <a:ea typeface="Calibri" panose="020F0502020204030204" pitchFamily="34" charset="0"/>
                          <a:cs typeface="Calibri" panose="020F0502020204030204" pitchFamily="34" charset="0"/>
                        </a:rPr>
                        <a:t>3.0 × 3.0 mm</a:t>
                      </a:r>
                      <a:r>
                        <a:rPr sz="1600" b="0" baseline="30000" dirty="0">
                          <a:solidFill>
                            <a:srgbClr val="121821"/>
                          </a:solidFill>
                          <a:latin typeface="Calibri" panose="020F0502020204030204" pitchFamily="34" charset="0"/>
                          <a:ea typeface="Calibri" panose="020F0502020204030204" pitchFamily="34" charset="0"/>
                          <a:cs typeface="Calibri" panose="020F0502020204030204" pitchFamily="34" charset="0"/>
                        </a:rPr>
                        <a:t>2</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F7F9FC"/>
                    </a:solidFill>
                  </a:tcPr>
                </a:tc>
                <a:tc>
                  <a:txBody>
                    <a:bodyPr/>
                    <a:lstStyle/>
                    <a:p>
                      <a:pPr algn="ctr"/>
                      <a:r>
                        <a:rPr sz="1600" b="0">
                          <a:solidFill>
                            <a:srgbClr val="121821"/>
                          </a:solidFill>
                          <a:latin typeface="Calibri" panose="020F0502020204030204" pitchFamily="34" charset="0"/>
                          <a:ea typeface="Calibri" panose="020F0502020204030204" pitchFamily="34" charset="0"/>
                          <a:cs typeface="Calibri" panose="020F0502020204030204" pitchFamily="34" charset="0"/>
                        </a:rPr>
                        <a:t>500</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F7F9FC"/>
                    </a:solidFill>
                  </a:tcPr>
                </a:tc>
                <a:tc>
                  <a:txBody>
                    <a:bodyPr/>
                    <a:lstStyle/>
                    <a:p>
                      <a:pPr algn="ctr"/>
                      <a:r>
                        <a:rPr sz="1600" b="0" dirty="0">
                          <a:solidFill>
                            <a:srgbClr val="121821"/>
                          </a:solidFill>
                          <a:latin typeface="Calibri" panose="020F0502020204030204" pitchFamily="34" charset="0"/>
                          <a:ea typeface="Calibri" panose="020F0502020204030204" pitchFamily="34" charset="0"/>
                          <a:cs typeface="Calibri" panose="020F0502020204030204" pitchFamily="34" charset="0"/>
                        </a:rPr>
                        <a:t>55.56</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F7F9FC"/>
                    </a:solidFill>
                  </a:tcPr>
                </a:tc>
                <a:extLst>
                  <a:ext uri="{0D108BD9-81ED-4DB2-BD59-A6C34878D82A}">
                    <a16:rowId xmlns:a16="http://schemas.microsoft.com/office/drawing/2014/main" val="10002"/>
                  </a:ext>
                </a:extLst>
              </a:tr>
              <a:tr h="377534">
                <a:tc>
                  <a:txBody>
                    <a:bodyPr/>
                    <a:lstStyle/>
                    <a:p>
                      <a:pPr algn="ctr"/>
                      <a:r>
                        <a:rPr sz="1600" b="0">
                          <a:solidFill>
                            <a:srgbClr val="121821"/>
                          </a:solidFill>
                          <a:latin typeface="Calibri" panose="020F0502020204030204" pitchFamily="34" charset="0"/>
                          <a:ea typeface="Calibri" panose="020F0502020204030204" pitchFamily="34" charset="0"/>
                          <a:cs typeface="Calibri" panose="020F0502020204030204" pitchFamily="34" charset="0"/>
                        </a:rPr>
                        <a:t>S13360-6075</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EBF0F8"/>
                    </a:solidFill>
                  </a:tcPr>
                </a:tc>
                <a:tc>
                  <a:txBody>
                    <a:bodyPr/>
                    <a:lstStyle/>
                    <a:p>
                      <a:pPr algn="ctr"/>
                      <a:r>
                        <a:rPr sz="1600" b="0" dirty="0">
                          <a:solidFill>
                            <a:srgbClr val="121821"/>
                          </a:solidFill>
                          <a:latin typeface="Calibri" panose="020F0502020204030204" pitchFamily="34" charset="0"/>
                          <a:ea typeface="Calibri" panose="020F0502020204030204" pitchFamily="34" charset="0"/>
                          <a:cs typeface="Calibri" panose="020F0502020204030204" pitchFamily="34" charset="0"/>
                        </a:rPr>
                        <a:t>6.0 × 6.0 mm</a:t>
                      </a:r>
                      <a:r>
                        <a:rPr sz="1600" b="0" baseline="30000" dirty="0">
                          <a:solidFill>
                            <a:srgbClr val="121821"/>
                          </a:solidFill>
                          <a:latin typeface="Calibri" panose="020F0502020204030204" pitchFamily="34" charset="0"/>
                          <a:ea typeface="Calibri" panose="020F0502020204030204" pitchFamily="34" charset="0"/>
                          <a:cs typeface="Calibri" panose="020F0502020204030204" pitchFamily="34" charset="0"/>
                        </a:rPr>
                        <a:t>2</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EBF0F8"/>
                    </a:solidFill>
                  </a:tcPr>
                </a:tc>
                <a:tc>
                  <a:txBody>
                    <a:bodyPr/>
                    <a:lstStyle/>
                    <a:p>
                      <a:pPr algn="ctr"/>
                      <a:r>
                        <a:rPr sz="1600" b="0">
                          <a:solidFill>
                            <a:srgbClr val="121821"/>
                          </a:solidFill>
                          <a:latin typeface="Calibri" panose="020F0502020204030204" pitchFamily="34" charset="0"/>
                          <a:ea typeface="Calibri" panose="020F0502020204030204" pitchFamily="34" charset="0"/>
                          <a:cs typeface="Calibri" panose="020F0502020204030204" pitchFamily="34" charset="0"/>
                        </a:rPr>
                        <a:t>2000</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EBF0F8"/>
                    </a:solidFill>
                  </a:tcPr>
                </a:tc>
                <a:tc>
                  <a:txBody>
                    <a:bodyPr/>
                    <a:lstStyle/>
                    <a:p>
                      <a:pPr algn="ctr"/>
                      <a:r>
                        <a:rPr sz="1600" b="0" dirty="0">
                          <a:solidFill>
                            <a:srgbClr val="121821"/>
                          </a:solidFill>
                          <a:latin typeface="Calibri" panose="020F0502020204030204" pitchFamily="34" charset="0"/>
                          <a:ea typeface="Calibri" panose="020F0502020204030204" pitchFamily="34" charset="0"/>
                          <a:cs typeface="Calibri" panose="020F0502020204030204" pitchFamily="34" charset="0"/>
                        </a:rPr>
                        <a:t>55.56</a:t>
                      </a:r>
                    </a:p>
                  </a:txBody>
                  <a:tcPr marL="55000" marR="55000" marT="20000" marB="20000" anchor="ctr">
                    <a:lnL w="12700">
                      <a:solidFill>
                        <a:srgbClr val="FFFFFF"/>
                      </a:solidFill>
                    </a:lnL>
                    <a:lnR w="12700">
                      <a:solidFill>
                        <a:srgbClr val="FFFFFF"/>
                      </a:solidFill>
                    </a:lnR>
                    <a:lnT w="12700">
                      <a:solidFill>
                        <a:srgbClr val="FFFFFF"/>
                      </a:solidFill>
                    </a:lnT>
                    <a:lnB w="12700">
                      <a:solidFill>
                        <a:srgbClr val="FFFFFF"/>
                      </a:solidFill>
                    </a:lnB>
                    <a:solidFill>
                      <a:srgbClr val="EBF0F8"/>
                    </a:solidFill>
                  </a:tcPr>
                </a:tc>
                <a:extLst>
                  <a:ext uri="{0D108BD9-81ED-4DB2-BD59-A6C34878D82A}">
                    <a16:rowId xmlns:a16="http://schemas.microsoft.com/office/drawing/2014/main" val="10003"/>
                  </a:ext>
                </a:extLst>
              </a:tr>
            </a:tbl>
          </a:graphicData>
        </a:graphic>
      </p:graphicFrame>
      <p:pic>
        <p:nvPicPr>
          <p:cNvPr id="11" name="图片 10">
            <a:extLst>
              <a:ext uri="{FF2B5EF4-FFF2-40B4-BE49-F238E27FC236}">
                <a16:creationId xmlns:a16="http://schemas.microsoft.com/office/drawing/2014/main" id="{C70FA6CF-AAEE-B93E-7397-44DFBA11F40F}"/>
              </a:ext>
            </a:extLst>
          </p:cNvPr>
          <p:cNvPicPr>
            <a:picLocks noChangeAspect="1"/>
          </p:cNvPicPr>
          <p:nvPr/>
        </p:nvPicPr>
        <p:blipFill>
          <a:blip r:embed="rId5"/>
          <a:stretch>
            <a:fillRect/>
          </a:stretch>
        </p:blipFill>
        <p:spPr>
          <a:xfrm>
            <a:off x="672677" y="790673"/>
            <a:ext cx="3646561" cy="2006467"/>
          </a:xfrm>
          <a:prstGeom prst="rect">
            <a:avLst/>
          </a:prstGeom>
        </p:spPr>
      </p:pic>
      <p:sp>
        <p:nvSpPr>
          <p:cNvPr id="12" name="文本框 11">
            <a:extLst>
              <a:ext uri="{FF2B5EF4-FFF2-40B4-BE49-F238E27FC236}">
                <a16:creationId xmlns:a16="http://schemas.microsoft.com/office/drawing/2014/main" id="{11952BDE-40AF-A233-058A-609D857D3259}"/>
              </a:ext>
            </a:extLst>
          </p:cNvPr>
          <p:cNvSpPr txBox="1"/>
          <p:nvPr/>
        </p:nvSpPr>
        <p:spPr>
          <a:xfrm>
            <a:off x="326670" y="2805292"/>
            <a:ext cx="4350305" cy="307777"/>
          </a:xfrm>
          <a:prstGeom prst="rect">
            <a:avLst/>
          </a:prstGeom>
          <a:noFill/>
        </p:spPr>
        <p:txBody>
          <a:bodyPr wrap="square">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http://share.hamamatsu.com.cn/specialDetail/2018.html</a:t>
            </a:r>
            <a:endParaRPr lang="zh-CN"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360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6B442-A9C8-B550-D20C-B0523AA44B3D}"/>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E271F4FF-1D2B-9B12-0150-5355D430A153}"/>
              </a:ext>
            </a:extLst>
          </p:cNvPr>
          <p:cNvSpPr>
            <a:spLocks noGrp="1"/>
          </p:cNvSpPr>
          <p:nvPr>
            <p:ph type="sldNum" sz="quarter" idx="12"/>
          </p:nvPr>
        </p:nvSpPr>
        <p:spPr/>
        <p:txBody>
          <a:bodyPr/>
          <a:lstStyle/>
          <a:p>
            <a:fld id="{10248707-EC14-479A-97AD-0486694D6014}" type="slidenum">
              <a:rPr lang="zh-CN" altLang="en-US" smtClean="0"/>
              <a:t>14</a:t>
            </a:fld>
            <a:endParaRPr lang="zh-CN" altLang="en-US" dirty="0"/>
          </a:p>
        </p:txBody>
      </p:sp>
      <p:sp>
        <p:nvSpPr>
          <p:cNvPr id="2" name="文本框 1">
            <a:extLst>
              <a:ext uri="{FF2B5EF4-FFF2-40B4-BE49-F238E27FC236}">
                <a16:creationId xmlns:a16="http://schemas.microsoft.com/office/drawing/2014/main" id="{1B75ABED-6FC2-B8F7-9755-A438A62CBAB9}"/>
              </a:ext>
            </a:extLst>
          </p:cNvPr>
          <p:cNvSpPr txBox="1"/>
          <p:nvPr/>
        </p:nvSpPr>
        <p:spPr>
          <a:xfrm>
            <a:off x="5700198" y="2973444"/>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7DDF94E-2396-F520-4DF0-EBF5A4778A88}"/>
                  </a:ext>
                </a:extLst>
              </p:cNvPr>
              <p:cNvSpPr txBox="1"/>
              <p:nvPr/>
            </p:nvSpPr>
            <p:spPr>
              <a:xfrm>
                <a:off x="6511600" y="4922548"/>
                <a:ext cx="4842200" cy="1200329"/>
              </a:xfrm>
              <a:prstGeom prst="rect">
                <a:avLst/>
              </a:prstGeom>
              <a:noFill/>
            </p:spPr>
            <p:txBody>
              <a:bodyPr wrap="square" rtlCol="0">
                <a:spAutoFit/>
              </a:bodyPr>
              <a:lstStyle/>
              <a:p>
                <a:r>
                  <a:rPr lang="en-US" altLang="zh-CN" sz="2400" b="1" dirty="0">
                    <a:solidFill>
                      <a:srgbClr val="4B81C9"/>
                    </a:solidFill>
                    <a:latin typeface="Calibri" panose="020F0502020204030204" pitchFamily="34" charset="0"/>
                    <a:ea typeface="Calibri" panose="020F0502020204030204" pitchFamily="34" charset="0"/>
                    <a:cs typeface="Calibri" panose="020F0502020204030204" pitchFamily="34" charset="0"/>
                  </a:rPr>
                  <a:t>Step 1: Pre-selection via Circle Fit</a:t>
                </a:r>
                <a:endParaRPr lang="en-US" altLang="zh-CN" sz="2400" dirty="0">
                  <a:solidFill>
                    <a:srgbClr val="4B81C9"/>
                  </a:solidFill>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rgbClr val="4B81C9"/>
                    </a:solidFill>
                    <a:latin typeface="Calibri" panose="020F0502020204030204" pitchFamily="34" charset="0"/>
                    <a:ea typeface="Calibri" panose="020F0502020204030204" pitchFamily="34" charset="0"/>
                    <a:cs typeface="Calibri" panose="020F0502020204030204" pitchFamily="34" charset="0"/>
                  </a:rPr>
                  <a:t>Step 2: Single-Photon </a:t>
                </a:r>
                <a14:m>
                  <m:oMath xmlns:m="http://schemas.openxmlformats.org/officeDocument/2006/math">
                    <m:sSub>
                      <m:sSubPr>
                        <m:ctrlPr>
                          <a:rPr lang="en-US" altLang="zh-CN" sz="2400" b="1" i="1" smtClean="0">
                            <a:solidFill>
                              <a:srgbClr val="4B81C9"/>
                            </a:solidFill>
                            <a:latin typeface="Cambria Math" panose="02040503050406030204" pitchFamily="18" charset="0"/>
                          </a:rPr>
                        </m:ctrlPr>
                      </m:sSubPr>
                      <m:e>
                        <m:r>
                          <a:rPr lang="en-US" altLang="zh-CN" sz="2400" b="1" i="1" smtClean="0">
                            <a:solidFill>
                              <a:srgbClr val="4B81C9"/>
                            </a:solidFill>
                            <a:latin typeface="Cambria Math" panose="02040503050406030204" pitchFamily="18" charset="0"/>
                          </a:rPr>
                          <m:t>𝜽</m:t>
                        </m:r>
                      </m:e>
                      <m:sub>
                        <m:r>
                          <a:rPr lang="en-US" altLang="zh-CN" sz="2400" b="1" i="1" smtClean="0">
                            <a:solidFill>
                              <a:srgbClr val="4B81C9"/>
                            </a:solidFill>
                            <a:latin typeface="Cambria Math" panose="02040503050406030204" pitchFamily="18" charset="0"/>
                          </a:rPr>
                          <m:t>𝑪</m:t>
                        </m:r>
                      </m:sub>
                    </m:sSub>
                  </m:oMath>
                </a14:m>
                <a:r>
                  <a:rPr lang="en-US" altLang="zh-CN" sz="2400" b="1" dirty="0">
                    <a:solidFill>
                      <a:srgbClr val="4B81C9"/>
                    </a:solidFill>
                    <a:latin typeface="Calibri" panose="020F0502020204030204" pitchFamily="34" charset="0"/>
                    <a:ea typeface="Calibri" panose="020F0502020204030204" pitchFamily="34" charset="0"/>
                    <a:cs typeface="Calibri" panose="020F0502020204030204" pitchFamily="34" charset="0"/>
                  </a:rPr>
                  <a:t> Calculation</a:t>
                </a:r>
                <a:endParaRPr lang="en-US" altLang="zh-CN" sz="2400" strike="sngStrike" dirty="0">
                  <a:solidFill>
                    <a:srgbClr val="4B81C9"/>
                  </a:solidFill>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rgbClr val="4B81C9"/>
                    </a:solidFill>
                    <a:latin typeface="Calibri" panose="020F0502020204030204" pitchFamily="34" charset="0"/>
                    <a:ea typeface="Calibri" panose="020F0502020204030204" pitchFamily="34" charset="0"/>
                    <a:cs typeface="Calibri" panose="020F0502020204030204" pitchFamily="34" charset="0"/>
                  </a:rPr>
                  <a:t>Step 3: Event-Level Aggregation</a:t>
                </a:r>
              </a:p>
            </p:txBody>
          </p:sp>
        </mc:Choice>
        <mc:Fallback xmlns="">
          <p:sp>
            <p:nvSpPr>
              <p:cNvPr id="7" name="文本框 6">
                <a:extLst>
                  <a:ext uri="{FF2B5EF4-FFF2-40B4-BE49-F238E27FC236}">
                    <a16:creationId xmlns:a16="http://schemas.microsoft.com/office/drawing/2014/main" id="{77DDF94E-2396-F520-4DF0-EBF5A4778A88}"/>
                  </a:ext>
                </a:extLst>
              </p:cNvPr>
              <p:cNvSpPr txBox="1">
                <a:spLocks noRot="1" noChangeAspect="1" noMove="1" noResize="1" noEditPoints="1" noAdjustHandles="1" noChangeArrowheads="1" noChangeShapeType="1" noTextEdit="1"/>
              </p:cNvSpPr>
              <p:nvPr/>
            </p:nvSpPr>
            <p:spPr>
              <a:xfrm>
                <a:off x="6511600" y="4922548"/>
                <a:ext cx="4842200" cy="1200329"/>
              </a:xfrm>
              <a:prstGeom prst="rect">
                <a:avLst/>
              </a:prstGeom>
              <a:blipFill>
                <a:blip r:embed="rId3"/>
                <a:stretch>
                  <a:fillRect l="-1887" t="-4082" r="-629" b="-11224"/>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809EC6C2-99DA-A356-ED78-316E4226657C}"/>
              </a:ext>
            </a:extLst>
          </p:cNvPr>
          <p:cNvSpPr txBox="1"/>
          <p:nvPr/>
        </p:nvSpPr>
        <p:spPr>
          <a:xfrm>
            <a:off x="484632" y="985100"/>
            <a:ext cx="4842264" cy="3416320"/>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Realistic detector response with:</a:t>
            </a:r>
          </a:p>
          <a:p>
            <a:pPr marL="342900" indent="-34290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Focusing aerogel</a:t>
            </a:r>
          </a:p>
          <a:p>
            <a:pPr marL="342900" indent="-34290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Rayleigh scattering</a:t>
            </a:r>
          </a:p>
          <a:p>
            <a:pPr marL="342900" indent="-34290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Absorption</a:t>
            </a:r>
          </a:p>
          <a:p>
            <a:pPr marL="342900" indent="-34290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Boundary (refraction &amp; reflection)</a:t>
            </a:r>
          </a:p>
          <a:p>
            <a:pPr marL="342900" indent="-342900">
              <a:buFont typeface="Arial" panose="020B0604020202020204" pitchFamily="34" charset="0"/>
              <a:buChar char="•"/>
            </a:pPr>
            <a:r>
              <a:rPr lang="en-US" altLang="zh-CN" sz="2400" dirty="0" err="1">
                <a:latin typeface="Calibri" panose="020F0502020204030204" pitchFamily="34" charset="0"/>
                <a:cs typeface="Calibri" panose="020F0502020204030204" pitchFamily="34" charset="0"/>
              </a:rPr>
              <a:t>SiPM</a:t>
            </a:r>
            <a:r>
              <a:rPr lang="en-US" altLang="zh-CN" sz="2400" dirty="0">
                <a:latin typeface="Calibri" panose="020F0502020204030204" pitchFamily="34" charset="0"/>
                <a:cs typeface="Calibri" panose="020F0502020204030204" pitchFamily="34" charset="0"/>
              </a:rPr>
              <a:t> PDE</a:t>
            </a:r>
          </a:p>
          <a:p>
            <a:pPr marL="342900" indent="-342900">
              <a:buFont typeface="Arial" panose="020B0604020202020204" pitchFamily="34" charset="0"/>
              <a:buChar char="•"/>
            </a:pPr>
            <a:r>
              <a:rPr lang="en-US" altLang="zh-CN" sz="2400" dirty="0">
                <a:solidFill>
                  <a:srgbClr val="B5C2E0"/>
                </a:solidFill>
                <a:latin typeface="Calibri" panose="020F0502020204030204" pitchFamily="34" charset="0"/>
                <a:cs typeface="Calibri" panose="020F0502020204030204" pitchFamily="34" charset="0"/>
              </a:rPr>
              <a:t>Dark Noise</a:t>
            </a:r>
          </a:p>
          <a:p>
            <a:r>
              <a:rPr lang="en-US" altLang="zh-CN" sz="2400" dirty="0">
                <a:latin typeface="Calibri" panose="020F0502020204030204" pitchFamily="34" charset="0"/>
                <a:cs typeface="Calibri" panose="020F0502020204030204" pitchFamily="34" charset="0"/>
              </a:rPr>
              <a:t>Assuming photon hits and dark noise can be separated completely</a:t>
            </a:r>
            <a:endParaRPr lang="zh-CN" altLang="en-US" sz="2400" dirty="0">
              <a:latin typeface="Calibri" panose="020F0502020204030204" pitchFamily="34" charset="0"/>
              <a:cs typeface="Calibri" panose="020F0502020204030204" pitchFamily="34" charset="0"/>
            </a:endParaRPr>
          </a:p>
        </p:txBody>
      </p:sp>
      <p:sp>
        <p:nvSpPr>
          <p:cNvPr id="6" name="Shape 12">
            <a:extLst>
              <a:ext uri="{FF2B5EF4-FFF2-40B4-BE49-F238E27FC236}">
                <a16:creationId xmlns:a16="http://schemas.microsoft.com/office/drawing/2014/main" id="{8013852E-677E-86AF-1F52-890DC62323D6}"/>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9" name="Text 13">
            <a:extLst>
              <a:ext uri="{FF2B5EF4-FFF2-40B4-BE49-F238E27FC236}">
                <a16:creationId xmlns:a16="http://schemas.microsoft.com/office/drawing/2014/main" id="{5810CACB-4F12-6734-0E8F-B087851FAE84}"/>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Simplified Reconstruction</a:t>
            </a:r>
            <a:endParaRPr lang="en-US" sz="2400"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57D4AD0-AA8F-B9C1-27D0-CD75078A5753}"/>
                  </a:ext>
                </a:extLst>
              </p:cNvPr>
              <p:cNvSpPr txBox="1"/>
              <p:nvPr/>
            </p:nvSpPr>
            <p:spPr>
              <a:xfrm>
                <a:off x="219776" y="5109041"/>
                <a:ext cx="5876224" cy="8273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altLang="zh-CN" sz="2000" b="1" i="1" u="none" strike="noStrike" kern="1200" cap="none" spc="0" normalizeH="0" baseline="0" noProof="0" smtClean="0">
                          <a:ln>
                            <a:noFill/>
                          </a:ln>
                          <a:solidFill>
                            <a:srgbClr val="1B5BA9"/>
                          </a:solidFill>
                          <a:effectLst/>
                          <a:uLnTx/>
                          <a:uFillTx/>
                          <a:latin typeface="Cambria Math" panose="02040503050406030204" pitchFamily="18" charset="0"/>
                          <a:cs typeface="Calibri" panose="020F0502020204030204" pitchFamily="34" charset="0"/>
                        </a:rPr>
                        <m:t>𝝈</m:t>
                      </m:r>
                      <m:d>
                        <m:dPr>
                          <m:begChr m:val="["/>
                          <m:endChr m:val="]"/>
                          <m:ctrlP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ctrlPr>
                        </m:dPr>
                        <m:e>
                          <m:sSub>
                            <m:sSubPr>
                              <m:ctrlP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ctrlPr>
                            </m:sSubPr>
                            <m:e>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𝜽</m:t>
                              </m:r>
                            </m:e>
                            <m:sub>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𝒄</m:t>
                              </m:r>
                            </m:sub>
                          </m:sSub>
                          <m:d>
                            <m:dPr>
                              <m:ctrlP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ctrlPr>
                            </m:dPr>
                            <m:e>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𝒕𝒐𝒕</m:t>
                              </m:r>
                            </m:e>
                          </m:d>
                        </m:e>
                      </m:d>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m:t>
                      </m:r>
                      <m:f>
                        <m:fPr>
                          <m:ctrlP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ctrlPr>
                        </m:fPr>
                        <m:num>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𝟏</m:t>
                          </m:r>
                        </m:num>
                        <m:den>
                          <m:rad>
                            <m:radPr>
                              <m:degHide m:val="on"/>
                              <m:ctrlP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ctrlPr>
                            </m:radPr>
                            <m:deg/>
                            <m:e>
                              <m:sSub>
                                <m:sSubPr>
                                  <m:ctrlP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ctrlPr>
                                </m:sSubPr>
                                <m:e>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𝑵</m:t>
                                  </m:r>
                                </m:e>
                                <m:sub>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𝒑</m:t>
                                  </m:r>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m:t>
                                  </m:r>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𝒆</m:t>
                                  </m:r>
                                  <m:r>
                                    <a:rPr kumimoji="0" lang="en-US" altLang="zh-CN" sz="2000" b="1" i="1" u="none" strike="noStrike" kern="1200" cap="none" spc="0" normalizeH="0" baseline="0" noProof="0">
                                      <a:ln>
                                        <a:noFill/>
                                      </a:ln>
                                      <a:solidFill>
                                        <a:srgbClr val="1B5BA9"/>
                                      </a:solidFill>
                                      <a:effectLst/>
                                      <a:uLnTx/>
                                      <a:uFillTx/>
                                      <a:latin typeface="Cambria Math" panose="02040503050406030204" pitchFamily="18" charset="0"/>
                                      <a:cs typeface="Calibri" panose="020F0502020204030204" pitchFamily="34" charset="0"/>
                                    </a:rPr>
                                    <m:t>.</m:t>
                                  </m:r>
                                </m:sub>
                              </m:sSub>
                            </m:e>
                          </m:rad>
                        </m:den>
                      </m:f>
                      <m:rad>
                        <m:radPr>
                          <m:degHide m:val="on"/>
                          <m:ctrlPr>
                            <a:rPr kumimoji="0" lang="en-US" altLang="zh-CN" sz="2000" b="1" i="1" u="none" strike="noStrike" kern="1200" cap="none" spc="0" normalizeH="0" baseline="0" noProof="0" smtClean="0">
                              <a:ln>
                                <a:noFill/>
                              </a:ln>
                              <a:solidFill>
                                <a:srgbClr val="1B5BA9"/>
                              </a:solidFill>
                              <a:effectLst/>
                              <a:uLnTx/>
                              <a:uFillTx/>
                              <a:latin typeface="Cambria Math" panose="02040503050406030204" pitchFamily="18" charset="0"/>
                              <a:cs typeface="Calibri" panose="020F0502020204030204" pitchFamily="34" charset="0"/>
                            </a:rPr>
                          </m:ctrlPr>
                        </m:radPr>
                        <m:deg/>
                        <m:e>
                          <m:sSubSup>
                            <m:sSubSupPr>
                              <m:ctrlPr>
                                <a:rPr lang="en-US" altLang="zh-CN" sz="2000" b="1" i="1">
                                  <a:solidFill>
                                    <a:srgbClr val="1B5BA9"/>
                                  </a:solidFill>
                                  <a:latin typeface="Cambria Math" panose="02040503050406030204" pitchFamily="18" charset="0"/>
                                  <a:cs typeface="Calibri" panose="020F0502020204030204" pitchFamily="34" charset="0"/>
                                </a:rPr>
                              </m:ctrlPr>
                            </m:sSubSupPr>
                            <m:e>
                              <m:r>
                                <a:rPr lang="en-US" altLang="zh-CN" sz="2000" b="1" i="1">
                                  <a:solidFill>
                                    <a:srgbClr val="1B5BA9"/>
                                  </a:solidFill>
                                  <a:latin typeface="Cambria Math" panose="02040503050406030204" pitchFamily="18" charset="0"/>
                                  <a:cs typeface="Calibri" panose="020F0502020204030204" pitchFamily="34" charset="0"/>
                                </a:rPr>
                                <m:t>𝝈</m:t>
                              </m:r>
                            </m:e>
                            <m:sub>
                              <m:r>
                                <a:rPr lang="en-US" altLang="zh-CN" sz="2000" b="1" i="1">
                                  <a:solidFill>
                                    <a:srgbClr val="1B5BA9"/>
                                  </a:solidFill>
                                  <a:latin typeface="Cambria Math" panose="02040503050406030204" pitchFamily="18" charset="0"/>
                                  <a:cs typeface="Calibri" panose="020F0502020204030204" pitchFamily="34" charset="0"/>
                                </a:rPr>
                                <m:t>𝑺𝒊𝑷𝑴</m:t>
                              </m:r>
                            </m:sub>
                            <m:sup>
                              <m:r>
                                <a:rPr lang="en-US" altLang="zh-CN" sz="2000" b="1" i="1">
                                  <a:solidFill>
                                    <a:srgbClr val="1B5BA9"/>
                                  </a:solidFill>
                                  <a:latin typeface="Cambria Math" panose="02040503050406030204" pitchFamily="18" charset="0"/>
                                  <a:cs typeface="Calibri" panose="020F0502020204030204" pitchFamily="34" charset="0"/>
                                </a:rPr>
                                <m:t>𝟐</m:t>
                              </m:r>
                            </m:sup>
                          </m:sSubSup>
                          <m:r>
                            <a:rPr lang="en-US" altLang="zh-CN" sz="2000" b="1" i="1">
                              <a:solidFill>
                                <a:srgbClr val="1B5BA9"/>
                              </a:solidFill>
                              <a:latin typeface="Cambria Math" panose="02040503050406030204" pitchFamily="18" charset="0"/>
                              <a:cs typeface="Calibri" panose="020F0502020204030204" pitchFamily="34" charset="0"/>
                            </a:rPr>
                            <m:t>+</m:t>
                          </m:r>
                          <m:sSubSup>
                            <m:sSubSupPr>
                              <m:ctrlPr>
                                <a:rPr lang="en-US" altLang="zh-CN" sz="2000" b="1" i="1">
                                  <a:solidFill>
                                    <a:srgbClr val="1B5BA9"/>
                                  </a:solidFill>
                                  <a:latin typeface="Cambria Math" panose="02040503050406030204" pitchFamily="18" charset="0"/>
                                  <a:cs typeface="Calibri" panose="020F0502020204030204" pitchFamily="34" charset="0"/>
                                </a:rPr>
                              </m:ctrlPr>
                            </m:sSubSupPr>
                            <m:e>
                              <m:r>
                                <a:rPr lang="en-US" altLang="zh-CN" sz="2000" b="1" i="1">
                                  <a:solidFill>
                                    <a:srgbClr val="1B5BA9"/>
                                  </a:solidFill>
                                  <a:latin typeface="Cambria Math" panose="02040503050406030204" pitchFamily="18" charset="0"/>
                                  <a:cs typeface="Calibri" panose="020F0502020204030204" pitchFamily="34" charset="0"/>
                                </a:rPr>
                                <m:t>𝝈</m:t>
                              </m:r>
                            </m:e>
                            <m:sub>
                              <m:r>
                                <a:rPr lang="en-US" altLang="zh-CN" sz="2000" b="1" i="1">
                                  <a:solidFill>
                                    <a:srgbClr val="1B5BA9"/>
                                  </a:solidFill>
                                  <a:latin typeface="Cambria Math" panose="02040503050406030204" pitchFamily="18" charset="0"/>
                                  <a:cs typeface="Calibri" panose="020F0502020204030204" pitchFamily="34" charset="0"/>
                                </a:rPr>
                                <m:t>𝒆𝒎𝒊𝒔𝒔𝒊𝒐𝒏</m:t>
                              </m:r>
                            </m:sub>
                            <m:sup>
                              <m:r>
                                <a:rPr lang="en-US" altLang="zh-CN" sz="2000" b="1" i="1">
                                  <a:solidFill>
                                    <a:srgbClr val="1B5BA9"/>
                                  </a:solidFill>
                                  <a:latin typeface="Cambria Math" panose="02040503050406030204" pitchFamily="18" charset="0"/>
                                  <a:cs typeface="Calibri" panose="020F0502020204030204" pitchFamily="34" charset="0"/>
                                </a:rPr>
                                <m:t>𝟐</m:t>
                              </m:r>
                            </m:sup>
                          </m:sSubSup>
                          <m:r>
                            <a:rPr lang="en-US" altLang="zh-CN" sz="2000" b="1" i="1">
                              <a:solidFill>
                                <a:srgbClr val="B5C2E0"/>
                              </a:solidFill>
                              <a:latin typeface="Cambria Math" panose="02040503050406030204" pitchFamily="18" charset="0"/>
                              <a:cs typeface="Calibri" panose="020F0502020204030204" pitchFamily="34" charset="0"/>
                            </a:rPr>
                            <m:t>+</m:t>
                          </m:r>
                          <m:sSubSup>
                            <m:sSubSupPr>
                              <m:ctrlPr>
                                <a:rPr lang="en-US" altLang="zh-CN" sz="2000" b="1" i="1">
                                  <a:solidFill>
                                    <a:srgbClr val="B5C2E0"/>
                                  </a:solidFill>
                                  <a:latin typeface="Cambria Math" panose="02040503050406030204" pitchFamily="18" charset="0"/>
                                  <a:cs typeface="Calibri" panose="020F0502020204030204" pitchFamily="34" charset="0"/>
                                </a:rPr>
                              </m:ctrlPr>
                            </m:sSubSupPr>
                            <m:e>
                              <m:r>
                                <a:rPr lang="en-US" altLang="zh-CN" sz="2000" b="1" i="1">
                                  <a:solidFill>
                                    <a:srgbClr val="B5C2E0"/>
                                  </a:solidFill>
                                  <a:latin typeface="Cambria Math" panose="02040503050406030204" pitchFamily="18" charset="0"/>
                                  <a:cs typeface="Calibri" panose="020F0502020204030204" pitchFamily="34" charset="0"/>
                                </a:rPr>
                                <m:t>𝝈</m:t>
                              </m:r>
                            </m:e>
                            <m:sub>
                              <m:r>
                                <a:rPr lang="en-US" altLang="zh-CN" sz="2000" b="1" i="1">
                                  <a:solidFill>
                                    <a:srgbClr val="B5C2E0"/>
                                  </a:solidFill>
                                  <a:latin typeface="Cambria Math" panose="02040503050406030204" pitchFamily="18" charset="0"/>
                                  <a:cs typeface="Calibri" panose="020F0502020204030204" pitchFamily="34" charset="0"/>
                                </a:rPr>
                                <m:t>𝒓𝒆𝒄</m:t>
                              </m:r>
                            </m:sub>
                            <m:sup>
                              <m:r>
                                <a:rPr lang="en-US" altLang="zh-CN" sz="2000" b="1" i="1">
                                  <a:solidFill>
                                    <a:srgbClr val="B5C2E0"/>
                                  </a:solidFill>
                                  <a:latin typeface="Cambria Math" panose="02040503050406030204" pitchFamily="18" charset="0"/>
                                  <a:cs typeface="Calibri" panose="020F0502020204030204" pitchFamily="34" charset="0"/>
                                </a:rPr>
                                <m:t>𝟐</m:t>
                              </m:r>
                            </m:sup>
                          </m:sSubSup>
                        </m:e>
                      </m:rad>
                    </m:oMath>
                  </m:oMathPara>
                </a14:m>
                <a:endParaRPr lang="zh-CN" altLang="en-US" sz="1600" dirty="0"/>
              </a:p>
            </p:txBody>
          </p:sp>
        </mc:Choice>
        <mc:Fallback xmlns="">
          <p:sp>
            <p:nvSpPr>
              <p:cNvPr id="14" name="文本框 13">
                <a:extLst>
                  <a:ext uri="{FF2B5EF4-FFF2-40B4-BE49-F238E27FC236}">
                    <a16:creationId xmlns:a16="http://schemas.microsoft.com/office/drawing/2014/main" id="{057D4AD0-AA8F-B9C1-27D0-CD75078A5753}"/>
                  </a:ext>
                </a:extLst>
              </p:cNvPr>
              <p:cNvSpPr txBox="1">
                <a:spLocks noRot="1" noChangeAspect="1" noMove="1" noResize="1" noEditPoints="1" noAdjustHandles="1" noChangeArrowheads="1" noChangeShapeType="1" noTextEdit="1"/>
              </p:cNvSpPr>
              <p:nvPr/>
            </p:nvSpPr>
            <p:spPr>
              <a:xfrm>
                <a:off x="219776" y="5109041"/>
                <a:ext cx="5876224" cy="827342"/>
              </a:xfrm>
              <a:prstGeom prst="rect">
                <a:avLst/>
              </a:prstGeom>
              <a:blipFill>
                <a:blip r:embed="rId4"/>
                <a:stretch>
                  <a:fillRect/>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3A38E800-58CF-BD10-88EC-7573A1A0F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079" y="225531"/>
            <a:ext cx="4533042" cy="4562237"/>
          </a:xfrm>
          <a:prstGeom prst="rect">
            <a:avLst/>
          </a:prstGeom>
        </p:spPr>
      </p:pic>
    </p:spTree>
    <p:extLst>
      <p:ext uri="{BB962C8B-B14F-4D97-AF65-F5344CB8AC3E}">
        <p14:creationId xmlns:p14="http://schemas.microsoft.com/office/powerpoint/2010/main" val="352977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E38EC-11D2-72B1-1407-7405300D2D79}"/>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3BC7BEA5-29BB-DAE7-86E8-95928865F5C6}"/>
              </a:ext>
            </a:extLst>
          </p:cNvPr>
          <p:cNvSpPr>
            <a:spLocks noGrp="1"/>
          </p:cNvSpPr>
          <p:nvPr>
            <p:ph type="sldNum" sz="quarter" idx="12"/>
          </p:nvPr>
        </p:nvSpPr>
        <p:spPr/>
        <p:txBody>
          <a:bodyPr/>
          <a:lstStyle/>
          <a:p>
            <a:fld id="{10248707-EC14-479A-97AD-0486694D6014}" type="slidenum">
              <a:rPr lang="zh-CN" altLang="en-US" smtClean="0"/>
              <a:t>15</a:t>
            </a:fld>
            <a:endParaRPr lang="zh-CN" altLang="en-US" dirty="0"/>
          </a:p>
        </p:txBody>
      </p:sp>
      <p:pic>
        <p:nvPicPr>
          <p:cNvPr id="6" name="图片 5">
            <a:extLst>
              <a:ext uri="{FF2B5EF4-FFF2-40B4-BE49-F238E27FC236}">
                <a16:creationId xmlns:a16="http://schemas.microsoft.com/office/drawing/2014/main" id="{FD0D5D3E-F8CF-56FC-E37A-13952AEC03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739" y="955433"/>
            <a:ext cx="5810849" cy="4036021"/>
          </a:xfrm>
          <a:prstGeom prst="rect">
            <a:avLst/>
          </a:prstGeom>
        </p:spPr>
      </p:pic>
      <p:pic>
        <p:nvPicPr>
          <p:cNvPr id="11" name="图片 10">
            <a:extLst>
              <a:ext uri="{FF2B5EF4-FFF2-40B4-BE49-F238E27FC236}">
                <a16:creationId xmlns:a16="http://schemas.microsoft.com/office/drawing/2014/main" id="{53B8E0EA-4726-F35D-46C1-6B0347651E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45414" y="955433"/>
            <a:ext cx="5819789" cy="4036021"/>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8D8EEFF-79CF-3C31-FB10-878F5B6B8DFC}"/>
                  </a:ext>
                </a:extLst>
              </p:cNvPr>
              <p:cNvSpPr txBox="1"/>
              <p:nvPr/>
            </p:nvSpPr>
            <p:spPr>
              <a:xfrm>
                <a:off x="4010093" y="5333244"/>
                <a:ext cx="41718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𝑵</m:t>
                          </m:r>
                        </m:e>
                        <m:sub>
                          <m:r>
                            <a:rPr lang="en-US" altLang="zh-CN" sz="2400" b="1" i="1" smtClean="0">
                              <a:latin typeface="Cambria Math" panose="02040503050406030204" pitchFamily="18" charset="0"/>
                            </a:rPr>
                            <m:t>𝝈</m:t>
                          </m:r>
                        </m:sub>
                      </m:sSub>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𝟑</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𝟐𝟏</m:t>
                      </m:r>
                      <m:r>
                        <a:rPr lang="en-US" altLang="zh-CN" sz="2400" b="1" i="1" smtClean="0">
                          <a:latin typeface="Cambria Math" panose="02040503050406030204" pitchFamily="18" charset="0"/>
                        </a:rPr>
                        <m:t>&gt;</m:t>
                      </m:r>
                      <m:r>
                        <a:rPr lang="en-US" altLang="zh-CN" sz="2400" b="1" i="1" smtClean="0">
                          <a:latin typeface="Cambria Math" panose="02040503050406030204" pitchFamily="18" charset="0"/>
                        </a:rPr>
                        <m:t>𝟑</m:t>
                      </m:r>
                      <m:r>
                        <a:rPr lang="en-US" altLang="zh-CN" sz="2400" b="1" i="1" smtClean="0">
                          <a:latin typeface="Cambria Math" panose="02040503050406030204" pitchFamily="18" charset="0"/>
                        </a:rPr>
                        <m:t> @ </m:t>
                      </m:r>
                      <m:r>
                        <a:rPr lang="en-US" altLang="zh-CN" sz="2400" b="1" i="1" smtClean="0">
                          <a:latin typeface="Cambria Math" panose="02040503050406030204" pitchFamily="18" charset="0"/>
                        </a:rPr>
                        <m:t>𝟐𝟎</m:t>
                      </m:r>
                      <m:r>
                        <a:rPr lang="en-US" altLang="zh-CN" sz="2400" b="1" i="1" smtClean="0">
                          <a:latin typeface="Cambria Math" panose="02040503050406030204" pitchFamily="18" charset="0"/>
                        </a:rPr>
                        <m:t> </m:t>
                      </m:r>
                      <m:r>
                        <a:rPr lang="en-US" altLang="zh-CN" sz="2400" b="1" i="0" smtClean="0">
                          <a:latin typeface="Cambria Math" panose="02040503050406030204" pitchFamily="18" charset="0"/>
                        </a:rPr>
                        <m:t>𝐆𝐞𝐕</m:t>
                      </m:r>
                    </m:oMath>
                  </m:oMathPara>
                </a14:m>
                <a:endParaRPr lang="zh-CN" altLang="en-US" sz="2400" b="1" dirty="0"/>
              </a:p>
            </p:txBody>
          </p:sp>
        </mc:Choice>
        <mc:Fallback xmlns="">
          <p:sp>
            <p:nvSpPr>
              <p:cNvPr id="12" name="文本框 11">
                <a:extLst>
                  <a:ext uri="{FF2B5EF4-FFF2-40B4-BE49-F238E27FC236}">
                    <a16:creationId xmlns:a16="http://schemas.microsoft.com/office/drawing/2014/main" id="{38D8EEFF-79CF-3C31-FB10-878F5B6B8DFC}"/>
                  </a:ext>
                </a:extLst>
              </p:cNvPr>
              <p:cNvSpPr txBox="1">
                <a:spLocks noRot="1" noChangeAspect="1" noMove="1" noResize="1" noEditPoints="1" noAdjustHandles="1" noChangeArrowheads="1" noChangeShapeType="1" noTextEdit="1"/>
              </p:cNvSpPr>
              <p:nvPr/>
            </p:nvSpPr>
            <p:spPr>
              <a:xfrm>
                <a:off x="4010093" y="5333244"/>
                <a:ext cx="4171814" cy="461665"/>
              </a:xfrm>
              <a:prstGeom prst="rect">
                <a:avLst/>
              </a:prstGeom>
              <a:blipFill>
                <a:blip r:embed="rId5"/>
                <a:stretch>
                  <a:fillRect b="-2632"/>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8CF8D351-5665-C13C-C344-5B034C50B46B}"/>
              </a:ext>
            </a:extLst>
          </p:cNvPr>
          <p:cNvSpPr txBox="1"/>
          <p:nvPr/>
        </p:nvSpPr>
        <p:spPr>
          <a:xfrm>
            <a:off x="5700198" y="2973444"/>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7FACBBE6-A70E-9884-F45D-F831900216EA}"/>
                  </a:ext>
                </a:extLst>
              </p:cNvPr>
              <p:cNvSpPr txBox="1"/>
              <p:nvPr/>
            </p:nvSpPr>
            <p:spPr>
              <a:xfrm>
                <a:off x="326670" y="6136700"/>
                <a:ext cx="383089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𝜋</m:t>
                          </m:r>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 &amp; </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𝐾</m:t>
                          </m:r>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𝑝</m:t>
                      </m:r>
                      <m:r>
                        <a:rPr lang="en-US" altLang="zh-CN" b="0" i="1" smtClean="0">
                          <a:solidFill>
                            <a:schemeClr val="tx1"/>
                          </a:solidFill>
                          <a:latin typeface="Cambria Math" panose="02040503050406030204" pitchFamily="18" charset="0"/>
                        </a:rPr>
                        <m:t>=10 </m:t>
                      </m:r>
                      <m:r>
                        <m:rPr>
                          <m:sty m:val="p"/>
                        </m:rPr>
                        <a:rPr lang="en-US" altLang="zh-CN" b="0" i="0" smtClean="0">
                          <a:solidFill>
                            <a:schemeClr val="tx1"/>
                          </a:solidFill>
                          <a:latin typeface="Cambria Math" panose="02040503050406030204" pitchFamily="18" charset="0"/>
                        </a:rPr>
                        <m:t>GeV</m:t>
                      </m:r>
                      <m:r>
                        <a:rPr lang="en-US" altLang="zh-CN" b="0" i="0"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𝜃</m:t>
                      </m:r>
                      <m:r>
                        <a:rPr lang="en-US" altLang="zh-CN" b="0" i="1" smtClean="0">
                          <a:solidFill>
                            <a:schemeClr val="tx1"/>
                          </a:solidFill>
                          <a:latin typeface="Cambria Math" panose="02040503050406030204" pitchFamily="18" charset="0"/>
                        </a:rPr>
                        <m:t>=15°</m:t>
                      </m:r>
                    </m:oMath>
                  </m:oMathPara>
                </a14:m>
                <a:endPar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en-US" altLang="zh-CN" b="0" i="1" smtClean="0">
                        <a:solidFill>
                          <a:schemeClr val="tx1"/>
                        </a:solidFill>
                        <a:latin typeface="Cambria Math" panose="02040503050406030204" pitchFamily="18" charset="0"/>
                        <a:ea typeface="Calibri" panose="020F0502020204030204" pitchFamily="34" charset="0"/>
                        <a:cs typeface="Calibri" panose="020F0502020204030204" pitchFamily="34" charset="0"/>
                      </a:rPr>
                      <m:t>𝜃</m:t>
                    </m:r>
                  </m:oMath>
                </a14:m>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 is fixed for full ring without reflection</a:t>
                </a:r>
              </a:p>
            </p:txBody>
          </p:sp>
        </mc:Choice>
        <mc:Fallback>
          <p:sp>
            <p:nvSpPr>
              <p:cNvPr id="4" name="文本框 3">
                <a:extLst>
                  <a:ext uri="{FF2B5EF4-FFF2-40B4-BE49-F238E27FC236}">
                    <a16:creationId xmlns:a16="http://schemas.microsoft.com/office/drawing/2014/main" id="{7FACBBE6-A70E-9884-F45D-F831900216EA}"/>
                  </a:ext>
                </a:extLst>
              </p:cNvPr>
              <p:cNvSpPr txBox="1">
                <a:spLocks noRot="1" noChangeAspect="1" noMove="1" noResize="1" noEditPoints="1" noAdjustHandles="1" noChangeArrowheads="1" noChangeShapeType="1" noTextEdit="1"/>
              </p:cNvSpPr>
              <p:nvPr/>
            </p:nvSpPr>
            <p:spPr>
              <a:xfrm>
                <a:off x="326670" y="6136700"/>
                <a:ext cx="3830890" cy="646331"/>
              </a:xfrm>
              <a:prstGeom prst="rect">
                <a:avLst/>
              </a:prstGeom>
              <a:blipFill>
                <a:blip r:embed="rId6"/>
                <a:stretch>
                  <a:fillRect r="-1274" b="-14151"/>
                </a:stretch>
              </a:blipFill>
            </p:spPr>
            <p:txBody>
              <a:bodyPr/>
              <a:lstStyle/>
              <a:p>
                <a:r>
                  <a:rPr lang="zh-CN" altLang="en-US">
                    <a:noFill/>
                  </a:rPr>
                  <a:t> </a:t>
                </a:r>
              </a:p>
            </p:txBody>
          </p:sp>
        </mc:Fallback>
      </mc:AlternateContent>
      <p:sp>
        <p:nvSpPr>
          <p:cNvPr id="7" name="Shape 12">
            <a:extLst>
              <a:ext uri="{FF2B5EF4-FFF2-40B4-BE49-F238E27FC236}">
                <a16:creationId xmlns:a16="http://schemas.microsoft.com/office/drawing/2014/main" id="{EC2418E1-F4C9-1CA9-D04C-74BA1B5FE43C}"/>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9" name="Text 13">
            <a:extLst>
              <a:ext uri="{FF2B5EF4-FFF2-40B4-BE49-F238E27FC236}">
                <a16:creationId xmlns:a16="http://schemas.microsoft.com/office/drawing/2014/main" id="{EEFCA5D6-56F4-E2B7-5C1D-BC010B08AF3A}"/>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Performance Evaluation</a:t>
            </a:r>
            <a:endParaRPr lang="en-US" sz="2400" dirty="0"/>
          </a:p>
        </p:txBody>
      </p:sp>
    </p:spTree>
    <p:extLst>
      <p:ext uri="{BB962C8B-B14F-4D97-AF65-F5344CB8AC3E}">
        <p14:creationId xmlns:p14="http://schemas.microsoft.com/office/powerpoint/2010/main" val="161204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5488" y="804672"/>
            <a:ext cx="7772400" cy="424732"/>
          </a:xfrm>
          <a:prstGeom prst="rect">
            <a:avLst/>
          </a:prstGeom>
          <a:noFill/>
        </p:spPr>
        <p:txBody>
          <a:bodyPr wrap="square" lIns="27432" tIns="27432" rIns="27432" bIns="27432" anchor="t">
            <a:spAutoFit/>
          </a:bodyPr>
          <a:lstStyle/>
          <a:p>
            <a:pPr algn="l"/>
            <a:r>
              <a:rPr sz="2400" b="1" dirty="0">
                <a:solidFill>
                  <a:srgbClr val="2761AB"/>
                </a:solidFill>
                <a:latin typeface="Calibri" panose="020F0502020204030204" pitchFamily="34" charset="0"/>
                <a:ea typeface="Calibri" panose="020F0502020204030204" pitchFamily="34" charset="0"/>
                <a:cs typeface="Calibri" panose="020F0502020204030204" pitchFamily="34" charset="0"/>
              </a:rPr>
              <a:t>Progress: simulation chain established</a:t>
            </a:r>
          </a:p>
        </p:txBody>
      </p:sp>
      <p:sp>
        <p:nvSpPr>
          <p:cNvPr id="8" name="Rounded Rectangle 7"/>
          <p:cNvSpPr/>
          <p:nvPr/>
        </p:nvSpPr>
        <p:spPr>
          <a:xfrm>
            <a:off x="502920" y="1351387"/>
            <a:ext cx="2481445" cy="474493"/>
          </a:xfrm>
          <a:prstGeom prst="roundRect">
            <a:avLst/>
          </a:prstGeom>
          <a:solidFill>
            <a:schemeClr val="bg1">
              <a:lumMod val="95000"/>
            </a:schemeClr>
          </a:solidFill>
          <a:ln w="15875">
            <a:solidFill>
              <a:srgbClr val="D6DEE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a:solidFill>
                  <a:srgbClr val="142F4A"/>
                </a:solidFill>
                <a:latin typeface="Calibri" panose="020F0502020204030204" pitchFamily="34" charset="0"/>
                <a:ea typeface="Calibri" panose="020F0502020204030204" pitchFamily="34" charset="0"/>
                <a:cs typeface="Calibri" panose="020F0502020204030204" pitchFamily="34" charset="0"/>
              </a:rPr>
              <a:t>Geometry &amp; material</a:t>
            </a:r>
          </a:p>
        </p:txBody>
      </p:sp>
      <p:sp>
        <p:nvSpPr>
          <p:cNvPr id="13" name="Rounded Rectangle 12"/>
          <p:cNvSpPr/>
          <p:nvPr/>
        </p:nvSpPr>
        <p:spPr>
          <a:xfrm>
            <a:off x="3413403" y="1351387"/>
            <a:ext cx="2481444" cy="474493"/>
          </a:xfrm>
          <a:prstGeom prst="roundRect">
            <a:avLst/>
          </a:prstGeom>
          <a:solidFill>
            <a:schemeClr val="accent5">
              <a:lumMod val="20000"/>
              <a:lumOff val="80000"/>
            </a:schemeClr>
          </a:solidFill>
          <a:ln w="15875">
            <a:solidFill>
              <a:srgbClr val="D6DEE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a:solidFill>
                  <a:srgbClr val="142F4A"/>
                </a:solidFill>
                <a:latin typeface="Calibri" panose="020F0502020204030204" pitchFamily="34" charset="0"/>
                <a:ea typeface="Calibri" panose="020F0502020204030204" pitchFamily="34" charset="0"/>
                <a:cs typeface="Calibri" panose="020F0502020204030204" pitchFamily="34" charset="0"/>
              </a:rPr>
              <a:t>Optical response</a:t>
            </a:r>
          </a:p>
        </p:txBody>
      </p:sp>
      <p:sp>
        <p:nvSpPr>
          <p:cNvPr id="18" name="Rounded Rectangle 17"/>
          <p:cNvSpPr/>
          <p:nvPr/>
        </p:nvSpPr>
        <p:spPr>
          <a:xfrm>
            <a:off x="6278843" y="1351387"/>
            <a:ext cx="2481445" cy="474493"/>
          </a:xfrm>
          <a:prstGeom prst="roundRect">
            <a:avLst/>
          </a:prstGeom>
          <a:solidFill>
            <a:schemeClr val="accent5">
              <a:lumMod val="20000"/>
              <a:lumOff val="80000"/>
            </a:schemeClr>
          </a:solidFill>
          <a:ln w="15875">
            <a:solidFill>
              <a:srgbClr val="D6DEE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err="1">
                <a:solidFill>
                  <a:srgbClr val="142F4A"/>
                </a:solidFill>
                <a:latin typeface="Calibri" panose="020F0502020204030204" pitchFamily="34" charset="0"/>
                <a:ea typeface="Calibri" panose="020F0502020204030204" pitchFamily="34" charset="0"/>
                <a:cs typeface="Calibri" panose="020F0502020204030204" pitchFamily="34" charset="0"/>
              </a:rPr>
              <a:t>SiPM</a:t>
            </a:r>
            <a:r>
              <a:rPr lang="en-US" altLang="zh-CN" sz="2000" b="1" dirty="0">
                <a:solidFill>
                  <a:srgbClr val="142F4A"/>
                </a:solidFill>
                <a:latin typeface="Calibri" panose="020F0502020204030204" pitchFamily="34" charset="0"/>
                <a:ea typeface="Calibri" panose="020F0502020204030204" pitchFamily="34" charset="0"/>
                <a:cs typeface="Calibri" panose="020F0502020204030204" pitchFamily="34" charset="0"/>
              </a:rPr>
              <a:t> digitization</a:t>
            </a:r>
          </a:p>
        </p:txBody>
      </p:sp>
      <p:sp>
        <p:nvSpPr>
          <p:cNvPr id="23" name="Rounded Rectangle 22"/>
          <p:cNvSpPr/>
          <p:nvPr/>
        </p:nvSpPr>
        <p:spPr>
          <a:xfrm>
            <a:off x="9177156" y="1351387"/>
            <a:ext cx="2481444" cy="474493"/>
          </a:xfrm>
          <a:prstGeom prst="roundRect">
            <a:avLst/>
          </a:prstGeom>
          <a:solidFill>
            <a:schemeClr val="bg1">
              <a:lumMod val="95000"/>
            </a:schemeClr>
          </a:solidFill>
          <a:ln w="15875">
            <a:solidFill>
              <a:srgbClr val="D6DEE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000" b="1" dirty="0">
                <a:solidFill>
                  <a:srgbClr val="142F4A"/>
                </a:solidFill>
                <a:latin typeface="Calibri" panose="020F0502020204030204" pitchFamily="34" charset="0"/>
                <a:ea typeface="Calibri" panose="020F0502020204030204" pitchFamily="34" charset="0"/>
                <a:cs typeface="Calibri" panose="020F0502020204030204" pitchFamily="34" charset="0"/>
              </a:rPr>
              <a:t>PID potential</a:t>
            </a:r>
          </a:p>
        </p:txBody>
      </p:sp>
      <p:sp>
        <p:nvSpPr>
          <p:cNvPr id="28" name="TextBox 27"/>
          <p:cNvSpPr txBox="1"/>
          <p:nvPr/>
        </p:nvSpPr>
        <p:spPr>
          <a:xfrm>
            <a:off x="502920" y="2549691"/>
            <a:ext cx="11155680" cy="1163395"/>
          </a:xfrm>
          <a:prstGeom prst="rect">
            <a:avLst/>
          </a:prstGeom>
          <a:noFill/>
        </p:spPr>
        <p:txBody>
          <a:bodyPr wrap="square" lIns="27432" tIns="27432" rIns="27432" bIns="27432" anchor="t">
            <a:spAutoFit/>
          </a:bodyPr>
          <a:lstStyle/>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Focusing aerogel: thicker radiator increases photon yield; gradient n suppresses emission-point uncertainty</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Optical processes: Cherenkov, boundary (refraction / reflection), absorption and Rayleigh scattering included</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1 mm spatial resolution </a:t>
            </a:r>
            <a:r>
              <a:rPr lang="en-US" dirty="0" err="1">
                <a:latin typeface="Calibri" panose="020F0502020204030204" pitchFamily="34" charset="0"/>
                <a:ea typeface="Calibri" panose="020F0502020204030204" pitchFamily="34" charset="0"/>
                <a:cs typeface="Calibri" panose="020F0502020204030204" pitchFamily="34" charset="0"/>
              </a:rPr>
              <a:t>SiPM</a:t>
            </a:r>
            <a:r>
              <a:rPr lang="en-US" dirty="0">
                <a:latin typeface="Calibri" panose="020F0502020204030204" pitchFamily="34" charset="0"/>
                <a:ea typeface="Calibri" panose="020F0502020204030204" pitchFamily="34" charset="0"/>
                <a:cs typeface="Calibri" panose="020F0502020204030204" pitchFamily="34" charset="0"/>
              </a:rPr>
              <a:t>, parameters from Hamamatsu (PDE, DCR and time window), results acceptable</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K/π separation ~3.2σ @ 20 GeV achieved, Detector configuration proven feasible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0" name="Rounded Rectangle 29"/>
          <p:cNvSpPr/>
          <p:nvPr/>
        </p:nvSpPr>
        <p:spPr>
          <a:xfrm>
            <a:off x="502920" y="4345015"/>
            <a:ext cx="11155680" cy="530352"/>
          </a:xfrm>
          <a:prstGeom prst="roundRect">
            <a:avLst/>
          </a:prstGeom>
          <a:solidFill>
            <a:srgbClr val="FFFFFF"/>
          </a:solidFill>
          <a:ln w="15875">
            <a:solidFill>
              <a:srgbClr val="D6DEE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502920" y="4345015"/>
            <a:ext cx="109728" cy="530352"/>
          </a:xfrm>
          <a:prstGeom prst="rect">
            <a:avLst/>
          </a:prstGeom>
          <a:solidFill>
            <a:srgbClr val="4B81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4B81C9"/>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p:cNvSpPr txBox="1"/>
          <p:nvPr/>
        </p:nvSpPr>
        <p:spPr>
          <a:xfrm>
            <a:off x="804672" y="4473031"/>
            <a:ext cx="438912" cy="286232"/>
          </a:xfrm>
          <a:prstGeom prst="rect">
            <a:avLst/>
          </a:prstGeom>
          <a:noFill/>
        </p:spPr>
        <p:txBody>
          <a:bodyPr wrap="square" lIns="27432" tIns="27432" rIns="27432" bIns="27432" anchor="t">
            <a:spAutoFit/>
          </a:bodyPr>
          <a:lstStyle/>
          <a:p>
            <a:pPr algn="ctr"/>
            <a:r>
              <a:rPr sz="1500" b="1" dirty="0">
                <a:solidFill>
                  <a:srgbClr val="4B81C9"/>
                </a:solidFill>
                <a:latin typeface="Calibri" panose="020F0502020204030204" pitchFamily="34" charset="0"/>
                <a:ea typeface="Calibri" panose="020F0502020204030204" pitchFamily="34" charset="0"/>
                <a:cs typeface="Calibri" panose="020F0502020204030204" pitchFamily="34" charset="0"/>
              </a:rPr>
              <a:t>01</a:t>
            </a:r>
          </a:p>
        </p:txBody>
      </p:sp>
      <p:sp>
        <p:nvSpPr>
          <p:cNvPr id="33" name="TextBox 32"/>
          <p:cNvSpPr txBox="1"/>
          <p:nvPr/>
        </p:nvSpPr>
        <p:spPr>
          <a:xfrm>
            <a:off x="1325880" y="4418168"/>
            <a:ext cx="4251960" cy="363176"/>
          </a:xfrm>
          <a:prstGeom prst="rect">
            <a:avLst/>
          </a:prstGeom>
          <a:noFill/>
        </p:spPr>
        <p:txBody>
          <a:bodyPr wrap="square" lIns="27432" tIns="27432" rIns="27432" bIns="27432" anchor="t">
            <a:spAutoFit/>
          </a:bodyPr>
          <a:lstStyle/>
          <a:p>
            <a:pPr algn="l"/>
            <a:r>
              <a:rPr sz="2000" b="1">
                <a:solidFill>
                  <a:srgbClr val="142F4A"/>
                </a:solidFill>
                <a:latin typeface="Calibri" panose="020F0502020204030204" pitchFamily="34" charset="0"/>
                <a:ea typeface="Calibri" panose="020F0502020204030204" pitchFamily="34" charset="0"/>
                <a:cs typeface="Calibri" panose="020F0502020204030204" pitchFamily="34" charset="0"/>
              </a:rPr>
              <a:t>Dark-noise impact assessment</a:t>
            </a:r>
          </a:p>
        </p:txBody>
      </p:sp>
      <p:sp>
        <p:nvSpPr>
          <p:cNvPr id="34" name="TextBox 33"/>
          <p:cNvSpPr txBox="1"/>
          <p:nvPr/>
        </p:nvSpPr>
        <p:spPr>
          <a:xfrm>
            <a:off x="5623560" y="4485541"/>
            <a:ext cx="5577840" cy="264688"/>
          </a:xfrm>
          <a:prstGeom prst="rect">
            <a:avLst/>
          </a:prstGeom>
          <a:noFill/>
        </p:spPr>
        <p:txBody>
          <a:bodyPr wrap="square" lIns="27432" tIns="9144" rIns="27432" bIns="9144">
            <a:spAutoFit/>
          </a:bodyPr>
          <a:lstStyle/>
          <a:p>
            <a:pPr>
              <a:lnSpc>
                <a:spcPct val="100000"/>
              </a:lnSpc>
              <a:spcAft>
                <a:spcPts val="0"/>
              </a:spcAft>
              <a:defRPr sz="1500">
                <a:solidFill>
                  <a:srgbClr val="232323"/>
                </a:solidFill>
                <a:latin typeface="Aptos"/>
              </a:defRPr>
            </a:pPr>
            <a:r>
              <a:rPr sz="1600" dirty="0">
                <a:latin typeface="Calibri" panose="020F0502020204030204" pitchFamily="34" charset="0"/>
                <a:ea typeface="Calibri" panose="020F0502020204030204" pitchFamily="34" charset="0"/>
                <a:cs typeface="Calibri" panose="020F0502020204030204" pitchFamily="34" charset="0"/>
              </a:rPr>
              <a:t>quantify PID degradation versus </a:t>
            </a:r>
            <a:r>
              <a:rPr lang="en-US" sz="1600" dirty="0">
                <a:latin typeface="Calibri" panose="020F0502020204030204" pitchFamily="34" charset="0"/>
                <a:ea typeface="Calibri" panose="020F0502020204030204" pitchFamily="34" charset="0"/>
                <a:cs typeface="Calibri" panose="020F0502020204030204" pitchFamily="34" charset="0"/>
              </a:rPr>
              <a:t>dark counts</a:t>
            </a: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35" name="Rounded Rectangle 34"/>
          <p:cNvSpPr/>
          <p:nvPr/>
        </p:nvSpPr>
        <p:spPr>
          <a:xfrm>
            <a:off x="502920" y="5003384"/>
            <a:ext cx="11155680" cy="530352"/>
          </a:xfrm>
          <a:prstGeom prst="roundRect">
            <a:avLst/>
          </a:prstGeom>
          <a:solidFill>
            <a:srgbClr val="FFFFFF"/>
          </a:solidFill>
          <a:ln w="15875">
            <a:solidFill>
              <a:srgbClr val="D6DEE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p:cNvSpPr/>
          <p:nvPr/>
        </p:nvSpPr>
        <p:spPr>
          <a:xfrm>
            <a:off x="502920" y="5003384"/>
            <a:ext cx="109728" cy="530352"/>
          </a:xfrm>
          <a:prstGeom prst="rect">
            <a:avLst/>
          </a:prstGeom>
          <a:solidFill>
            <a:srgbClr val="1B5B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p:cNvSpPr txBox="1"/>
          <p:nvPr/>
        </p:nvSpPr>
        <p:spPr>
          <a:xfrm>
            <a:off x="804672" y="5131400"/>
            <a:ext cx="438912" cy="286232"/>
          </a:xfrm>
          <a:prstGeom prst="rect">
            <a:avLst/>
          </a:prstGeom>
          <a:noFill/>
        </p:spPr>
        <p:txBody>
          <a:bodyPr wrap="square" lIns="27432" tIns="27432" rIns="27432" bIns="27432" anchor="t">
            <a:spAutoFit/>
          </a:bodyPr>
          <a:lstStyle/>
          <a:p>
            <a:pPr algn="ctr"/>
            <a:r>
              <a:rPr sz="1500" b="1" dirty="0">
                <a:solidFill>
                  <a:srgbClr val="1B5BA9"/>
                </a:solidFill>
                <a:latin typeface="Calibri" panose="020F0502020204030204" pitchFamily="34" charset="0"/>
                <a:ea typeface="Calibri" panose="020F0502020204030204" pitchFamily="34" charset="0"/>
                <a:cs typeface="Calibri" panose="020F0502020204030204" pitchFamily="34" charset="0"/>
              </a:rPr>
              <a:t>02</a:t>
            </a:r>
          </a:p>
        </p:txBody>
      </p:sp>
      <p:sp>
        <p:nvSpPr>
          <p:cNvPr id="38" name="TextBox 37"/>
          <p:cNvSpPr txBox="1"/>
          <p:nvPr/>
        </p:nvSpPr>
        <p:spPr>
          <a:xfrm>
            <a:off x="1325880" y="5076536"/>
            <a:ext cx="4251960" cy="363176"/>
          </a:xfrm>
          <a:prstGeom prst="rect">
            <a:avLst/>
          </a:prstGeom>
          <a:noFill/>
        </p:spPr>
        <p:txBody>
          <a:bodyPr wrap="square" lIns="27432" tIns="27432" rIns="27432" bIns="27432" anchor="t">
            <a:spAutoFit/>
          </a:bodyPr>
          <a:lstStyle/>
          <a:p>
            <a:pPr algn="l"/>
            <a:r>
              <a:rPr sz="2000" b="1">
                <a:solidFill>
                  <a:srgbClr val="142F4A"/>
                </a:solidFill>
                <a:latin typeface="Calibri" panose="020F0502020204030204" pitchFamily="34" charset="0"/>
                <a:ea typeface="Calibri" panose="020F0502020204030204" pitchFamily="34" charset="0"/>
                <a:cs typeface="Calibri" panose="020F0502020204030204" pitchFamily="34" charset="0"/>
              </a:rPr>
              <a:t>Reconstruction algorithm development</a:t>
            </a:r>
          </a:p>
        </p:txBody>
      </p:sp>
      <p:sp>
        <p:nvSpPr>
          <p:cNvPr id="39" name="TextBox 38"/>
          <p:cNvSpPr txBox="1"/>
          <p:nvPr/>
        </p:nvSpPr>
        <p:spPr>
          <a:xfrm>
            <a:off x="5623560" y="5131400"/>
            <a:ext cx="5852160" cy="264688"/>
          </a:xfrm>
          <a:prstGeom prst="rect">
            <a:avLst/>
          </a:prstGeom>
          <a:noFill/>
        </p:spPr>
        <p:txBody>
          <a:bodyPr wrap="square" lIns="27432" tIns="9144" rIns="27432" bIns="9144">
            <a:spAutoFit/>
          </a:bodyPr>
          <a:lstStyle/>
          <a:p>
            <a:pPr>
              <a:lnSpc>
                <a:spcPct val="100000"/>
              </a:lnSpc>
              <a:spcAft>
                <a:spcPts val="0"/>
              </a:spcAft>
              <a:defRPr sz="1500">
                <a:solidFill>
                  <a:srgbClr val="232323"/>
                </a:solidFill>
                <a:latin typeface="Aptos"/>
              </a:defRPr>
            </a:pPr>
            <a:r>
              <a:rPr sz="1600" dirty="0">
                <a:latin typeface="Calibri" panose="020F0502020204030204" pitchFamily="34" charset="0"/>
                <a:ea typeface="Calibri" panose="020F0502020204030204" pitchFamily="34" charset="0"/>
                <a:cs typeface="Calibri" panose="020F0502020204030204" pitchFamily="34" charset="0"/>
              </a:rPr>
              <a:t>Maximum Likelihood + Hough Transform for noisy and reflected rings</a:t>
            </a:r>
          </a:p>
        </p:txBody>
      </p:sp>
      <p:sp>
        <p:nvSpPr>
          <p:cNvPr id="40" name="Rounded Rectangle 39"/>
          <p:cNvSpPr/>
          <p:nvPr/>
        </p:nvSpPr>
        <p:spPr>
          <a:xfrm>
            <a:off x="502920" y="5661752"/>
            <a:ext cx="11155680" cy="530352"/>
          </a:xfrm>
          <a:prstGeom prst="roundRect">
            <a:avLst/>
          </a:prstGeom>
          <a:solidFill>
            <a:srgbClr val="FFFFFF"/>
          </a:solidFill>
          <a:ln w="15875">
            <a:solidFill>
              <a:srgbClr val="D6DEE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p:cNvSpPr/>
          <p:nvPr/>
        </p:nvSpPr>
        <p:spPr>
          <a:xfrm>
            <a:off x="502920" y="5661752"/>
            <a:ext cx="109728" cy="530352"/>
          </a:xfrm>
          <a:prstGeom prst="rect">
            <a:avLst/>
          </a:prstGeom>
          <a:solidFill>
            <a:srgbClr val="C050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C0504E"/>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TextBox 41"/>
          <p:cNvSpPr txBox="1"/>
          <p:nvPr/>
        </p:nvSpPr>
        <p:spPr>
          <a:xfrm>
            <a:off x="804672" y="5789768"/>
            <a:ext cx="438912" cy="286232"/>
          </a:xfrm>
          <a:prstGeom prst="rect">
            <a:avLst/>
          </a:prstGeom>
          <a:noFill/>
        </p:spPr>
        <p:txBody>
          <a:bodyPr wrap="square" lIns="27432" tIns="27432" rIns="27432" bIns="27432" anchor="t">
            <a:spAutoFit/>
          </a:bodyPr>
          <a:lstStyle/>
          <a:p>
            <a:pPr algn="ctr"/>
            <a:r>
              <a:rPr sz="1500" b="1" dirty="0">
                <a:solidFill>
                  <a:srgbClr val="C0504E"/>
                </a:solidFill>
                <a:latin typeface="Calibri" panose="020F0502020204030204" pitchFamily="34" charset="0"/>
                <a:ea typeface="Calibri" panose="020F0502020204030204" pitchFamily="34" charset="0"/>
                <a:cs typeface="Calibri" panose="020F0502020204030204" pitchFamily="34" charset="0"/>
              </a:rPr>
              <a:t>03</a:t>
            </a:r>
          </a:p>
        </p:txBody>
      </p:sp>
      <p:sp>
        <p:nvSpPr>
          <p:cNvPr id="43" name="TextBox 42"/>
          <p:cNvSpPr txBox="1"/>
          <p:nvPr/>
        </p:nvSpPr>
        <p:spPr>
          <a:xfrm>
            <a:off x="1325880" y="5734904"/>
            <a:ext cx="4251960" cy="363176"/>
          </a:xfrm>
          <a:prstGeom prst="rect">
            <a:avLst/>
          </a:prstGeom>
          <a:noFill/>
        </p:spPr>
        <p:txBody>
          <a:bodyPr wrap="square" lIns="27432" tIns="27432" rIns="27432" bIns="27432" anchor="t">
            <a:spAutoFit/>
          </a:bodyPr>
          <a:lstStyle/>
          <a:p>
            <a:pPr algn="l"/>
            <a:r>
              <a:rPr sz="2000" b="1">
                <a:solidFill>
                  <a:srgbClr val="142F4A"/>
                </a:solidFill>
                <a:latin typeface="Calibri" panose="020F0502020204030204" pitchFamily="34" charset="0"/>
                <a:ea typeface="Calibri" panose="020F0502020204030204" pitchFamily="34" charset="0"/>
                <a:cs typeface="Calibri" panose="020F0502020204030204" pitchFamily="34" charset="0"/>
              </a:rPr>
              <a:t>Full-chain PID evaluation</a:t>
            </a:r>
          </a:p>
        </p:txBody>
      </p:sp>
      <p:sp>
        <p:nvSpPr>
          <p:cNvPr id="44" name="TextBox 43"/>
          <p:cNvSpPr txBox="1"/>
          <p:nvPr/>
        </p:nvSpPr>
        <p:spPr>
          <a:xfrm>
            <a:off x="5623560" y="5789768"/>
            <a:ext cx="5577840" cy="264688"/>
          </a:xfrm>
          <a:prstGeom prst="rect">
            <a:avLst/>
          </a:prstGeom>
          <a:noFill/>
        </p:spPr>
        <p:txBody>
          <a:bodyPr wrap="square" lIns="27432" tIns="9144" rIns="27432" bIns="9144">
            <a:spAutoFit/>
          </a:bodyPr>
          <a:lstStyle/>
          <a:p>
            <a:pPr>
              <a:lnSpc>
                <a:spcPct val="100000"/>
              </a:lnSpc>
              <a:spcAft>
                <a:spcPts val="0"/>
              </a:spcAft>
              <a:defRPr sz="1500">
                <a:solidFill>
                  <a:srgbClr val="232323"/>
                </a:solidFill>
                <a:latin typeface="Aptos"/>
              </a:defRPr>
            </a:pPr>
            <a:r>
              <a:rPr sz="1600" dirty="0">
                <a:latin typeface="Calibri" panose="020F0502020204030204" pitchFamily="34" charset="0"/>
                <a:ea typeface="Calibri" panose="020F0502020204030204" pitchFamily="34" charset="0"/>
                <a:cs typeface="Calibri" panose="020F0502020204030204" pitchFamily="34" charset="0"/>
              </a:rPr>
              <a:t>performance after realistic</a:t>
            </a:r>
            <a:r>
              <a:rPr lang="en-US" sz="1600" dirty="0">
                <a:latin typeface="Calibri" panose="020F0502020204030204" pitchFamily="34" charset="0"/>
                <a:ea typeface="Calibri" panose="020F0502020204030204" pitchFamily="34" charset="0"/>
                <a:cs typeface="Calibri" panose="020F0502020204030204" pitchFamily="34" charset="0"/>
              </a:rPr>
              <a:t> response and</a:t>
            </a:r>
            <a:r>
              <a:rPr sz="1600" dirty="0">
                <a:latin typeface="Calibri" panose="020F0502020204030204" pitchFamily="34" charset="0"/>
                <a:ea typeface="Calibri" panose="020F0502020204030204" pitchFamily="34" charset="0"/>
                <a:cs typeface="Calibri" panose="020F0502020204030204" pitchFamily="34" charset="0"/>
              </a:rPr>
              <a:t> reconstruction</a:t>
            </a:r>
          </a:p>
        </p:txBody>
      </p:sp>
      <p:sp>
        <p:nvSpPr>
          <p:cNvPr id="47" name="Shape 12">
            <a:extLst>
              <a:ext uri="{FF2B5EF4-FFF2-40B4-BE49-F238E27FC236}">
                <a16:creationId xmlns:a16="http://schemas.microsoft.com/office/drawing/2014/main" id="{5DE123D4-E901-C677-0273-44CFE3D612DD}"/>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48" name="Text 13">
            <a:extLst>
              <a:ext uri="{FF2B5EF4-FFF2-40B4-BE49-F238E27FC236}">
                <a16:creationId xmlns:a16="http://schemas.microsoft.com/office/drawing/2014/main" id="{5F44AE1E-C788-68F0-7054-80EFE98131A8}"/>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微软雅黑" panose="020B0503020204020204" pitchFamily="34" charset="-122"/>
                <a:ea typeface="微软雅黑" panose="020B0503020204020204" pitchFamily="34" charset="-122"/>
                <a:cs typeface="Times New Roman" panose="02020603050405020304" pitchFamily="18" charset="0"/>
              </a:rPr>
              <a:t>Summary</a:t>
            </a:r>
            <a:endParaRPr lang="en-US"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 name="灯片编号占位符 4">
            <a:extLst>
              <a:ext uri="{FF2B5EF4-FFF2-40B4-BE49-F238E27FC236}">
                <a16:creationId xmlns:a16="http://schemas.microsoft.com/office/drawing/2014/main" id="{1AD5015D-21F7-A1FF-6B63-FCC7F2AAD43A}"/>
              </a:ext>
            </a:extLst>
          </p:cNvPr>
          <p:cNvSpPr>
            <a:spLocks noGrp="1"/>
          </p:cNvSpPr>
          <p:nvPr>
            <p:ph type="sldNum" sz="quarter" idx="12"/>
          </p:nvPr>
        </p:nvSpPr>
        <p:spPr>
          <a:xfrm>
            <a:off x="8610600" y="6356350"/>
            <a:ext cx="2743200" cy="365125"/>
          </a:xfrm>
        </p:spPr>
        <p:txBody>
          <a:bodyPr/>
          <a:lstStyle/>
          <a:p>
            <a:fld id="{10248707-EC14-479A-97AD-0486694D6014}" type="slidenum">
              <a:rPr lang="zh-CN" altLang="en-US" smtClean="0"/>
              <a:t>16</a:t>
            </a:fld>
            <a:endParaRPr lang="zh-CN" altLang="en-US" dirty="0"/>
          </a:p>
        </p:txBody>
      </p:sp>
      <p:sp>
        <p:nvSpPr>
          <p:cNvPr id="2" name="文本框 1">
            <a:extLst>
              <a:ext uri="{FF2B5EF4-FFF2-40B4-BE49-F238E27FC236}">
                <a16:creationId xmlns:a16="http://schemas.microsoft.com/office/drawing/2014/main" id="{5923C38C-2FD7-435C-BBFF-E9C61406E381}"/>
              </a:ext>
            </a:extLst>
          </p:cNvPr>
          <p:cNvSpPr txBox="1"/>
          <p:nvPr/>
        </p:nvSpPr>
        <p:spPr>
          <a:xfrm>
            <a:off x="9348811" y="6320120"/>
            <a:ext cx="1372940" cy="400110"/>
          </a:xfrm>
          <a:prstGeom prst="rect">
            <a:avLst/>
          </a:prstGeom>
          <a:noFill/>
        </p:spPr>
        <p:txBody>
          <a:bodyPr wrap="none" rtlCol="0">
            <a:spAutoFit/>
          </a:bodyPr>
          <a:lstStyle/>
          <a:p>
            <a:r>
              <a:rPr lang="en-US" altLang="zh-CN" sz="2000" b="1" dirty="0">
                <a:solidFill>
                  <a:srgbClr val="FF0000"/>
                </a:solidFill>
                <a:latin typeface="Calibri" panose="020F0502020204030204" pitchFamily="34" charset="0"/>
                <a:cs typeface="Calibri" panose="020F0502020204030204" pitchFamily="34" charset="0"/>
              </a:rPr>
              <a:t>Thank you!</a:t>
            </a:r>
            <a:endParaRPr lang="zh-CN" altLang="en-US" sz="2000" b="1" dirty="0">
              <a:solidFill>
                <a:srgbClr val="FF0000"/>
              </a:solidFill>
              <a:latin typeface="Calibri" panose="020F0502020204030204" pitchFamily="34" charset="0"/>
              <a:cs typeface="Calibri" panose="020F0502020204030204" pitchFamily="34" charset="0"/>
            </a:endParaRPr>
          </a:p>
        </p:txBody>
      </p:sp>
      <p:sp>
        <p:nvSpPr>
          <p:cNvPr id="10" name="TextBox 27">
            <a:extLst>
              <a:ext uri="{FF2B5EF4-FFF2-40B4-BE49-F238E27FC236}">
                <a16:creationId xmlns:a16="http://schemas.microsoft.com/office/drawing/2014/main" id="{8BF06DF2-30AD-180B-ABB3-F4BD2FB0C50F}"/>
              </a:ext>
            </a:extLst>
          </p:cNvPr>
          <p:cNvSpPr txBox="1"/>
          <p:nvPr/>
        </p:nvSpPr>
        <p:spPr>
          <a:xfrm>
            <a:off x="475488" y="3816684"/>
            <a:ext cx="7680960" cy="424732"/>
          </a:xfrm>
          <a:prstGeom prst="rect">
            <a:avLst/>
          </a:prstGeom>
          <a:noFill/>
        </p:spPr>
        <p:txBody>
          <a:bodyPr wrap="square" lIns="27432" tIns="27432" rIns="27432" bIns="27432" anchor="t">
            <a:spAutoFit/>
          </a:bodyPr>
          <a:lstStyle/>
          <a:p>
            <a:pPr algn="l"/>
            <a:r>
              <a:rPr sz="2400" b="1" dirty="0">
                <a:solidFill>
                  <a:srgbClr val="2761AB"/>
                </a:solidFill>
                <a:latin typeface="Calibri" panose="020F0502020204030204" pitchFamily="34" charset="0"/>
                <a:ea typeface="Calibri" panose="020F0502020204030204" pitchFamily="34" charset="0"/>
                <a:cs typeface="Calibri" panose="020F0502020204030204" pitchFamily="34" charset="0"/>
              </a:rPr>
              <a:t>Next step: evaluation + reconstruction</a:t>
            </a:r>
          </a:p>
        </p:txBody>
      </p:sp>
      <p:sp>
        <p:nvSpPr>
          <p:cNvPr id="15" name="文本框 14">
            <a:extLst>
              <a:ext uri="{FF2B5EF4-FFF2-40B4-BE49-F238E27FC236}">
                <a16:creationId xmlns:a16="http://schemas.microsoft.com/office/drawing/2014/main" id="{882D07B0-2171-8ADB-67D9-3D907B8F33A0}"/>
              </a:ext>
            </a:extLst>
          </p:cNvPr>
          <p:cNvSpPr txBox="1"/>
          <p:nvPr/>
        </p:nvSpPr>
        <p:spPr>
          <a:xfrm>
            <a:off x="411480" y="2044058"/>
            <a:ext cx="6094902" cy="461665"/>
          </a:xfrm>
          <a:prstGeom prst="rect">
            <a:avLst/>
          </a:prstGeom>
          <a:noFill/>
        </p:spPr>
        <p:txBody>
          <a:bodyPr wrap="square">
            <a:spAutoFit/>
          </a:bodyPr>
          <a:lstStyle/>
          <a:p>
            <a:pPr algn="l"/>
            <a:r>
              <a:rPr lang="en-US" altLang="zh-CN" sz="2400" b="1" dirty="0">
                <a:solidFill>
                  <a:srgbClr val="2761AB"/>
                </a:solidFill>
                <a:latin typeface="Calibri" panose="020F0502020204030204" pitchFamily="34" charset="0"/>
                <a:ea typeface="Calibri" panose="020F0502020204030204" pitchFamily="34" charset="0"/>
                <a:cs typeface="Calibri" panose="020F0502020204030204" pitchFamily="34" charset="0"/>
              </a:rPr>
              <a:t>Outlook: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A04B1-5A8F-19D1-C844-D4D8C3797B05}"/>
            </a:ext>
          </a:extLst>
        </p:cNvPr>
        <p:cNvGrpSpPr/>
        <p:nvPr/>
      </p:nvGrpSpPr>
      <p:grpSpPr>
        <a:xfrm>
          <a:off x="0" y="0"/>
          <a:ext cx="0" cy="0"/>
          <a:chOff x="0" y="0"/>
          <a:chExt cx="0" cy="0"/>
        </a:xfrm>
      </p:grpSpPr>
      <p:sp>
        <p:nvSpPr>
          <p:cNvPr id="30" name="文本框 29">
            <a:extLst>
              <a:ext uri="{FF2B5EF4-FFF2-40B4-BE49-F238E27FC236}">
                <a16:creationId xmlns:a16="http://schemas.microsoft.com/office/drawing/2014/main" id="{72A9F293-C4B7-5435-F403-981E1B52C64C}"/>
              </a:ext>
            </a:extLst>
          </p:cNvPr>
          <p:cNvSpPr txBox="1"/>
          <p:nvPr/>
        </p:nvSpPr>
        <p:spPr>
          <a:xfrm>
            <a:off x="5946371" y="2971303"/>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2AFCCC0-0CDB-8DB5-22BE-4FED42F6B67C}"/>
                  </a:ext>
                </a:extLst>
              </p:cNvPr>
              <p:cNvSpPr>
                <a:spLocks noChangeArrowheads="1"/>
              </p:cNvSpPr>
              <p:nvPr/>
            </p:nvSpPr>
            <p:spPr bwMode="auto">
              <a:xfrm>
                <a:off x="1342958" y="3391789"/>
                <a:ext cx="9506079" cy="31239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zh-CN" sz="2000" b="1" i="0" strike="noStrike" cap="none" normalizeH="0" baseline="0" dirty="0">
                    <a:ln>
                      <a:noFill/>
                    </a:ln>
                    <a:solidFill>
                      <a:srgbClr val="4B81C9"/>
                    </a:solidFill>
                    <a:effectLst/>
                    <a:latin typeface="Calibri" panose="020F0502020204030204" pitchFamily="34" charset="0"/>
                    <a:ea typeface="Google Sans Text"/>
                    <a:cs typeface="Calibri" panose="020F0502020204030204" pitchFamily="34" charset="0"/>
                  </a:rPr>
                  <a:t>The CEPC Project:</a:t>
                </a:r>
                <a:endParaRPr kumimoji="0" lang="zh-CN" altLang="zh-CN" sz="2000" b="0" i="0" strike="noStrike" cap="none" normalizeH="0" baseline="0" dirty="0">
                  <a:ln>
                    <a:noFill/>
                  </a:ln>
                  <a:solidFill>
                    <a:srgbClr val="4B81C9"/>
                  </a:solidFill>
                  <a:effectLst/>
                  <a:latin typeface="Calibri" panose="020F0502020204030204" pitchFamily="34" charset="0"/>
                  <a:ea typeface="Google Sans Text"/>
                  <a:cs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zh-CN" altLang="zh-CN" sz="2000" b="0" i="0"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A proposed Circular Electron Positron Collider acting as a Higgs factory.</a:t>
                </a:r>
              </a:p>
              <a:p>
                <a:pPr marL="742950" lvl="1" indent="-285750" eaLnBrk="0" fontAlgn="base" hangingPunct="0">
                  <a:spcBef>
                    <a:spcPct val="0"/>
                  </a:spcBef>
                  <a:spcAft>
                    <a:spcPct val="0"/>
                  </a:spcAft>
                  <a:buFont typeface="Arial" panose="020B0604020202020204" pitchFamily="34" charset="0"/>
                  <a:buChar char="•"/>
                </a:pPr>
                <a:r>
                  <a:rPr kumimoji="0" lang="zh-CN" altLang="zh-CN" sz="2000" b="0" i="0"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Provides an extremely clean environment for precision measurements.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zh-CN" sz="2000" b="1" i="0" strike="noStrike" cap="none" normalizeH="0" baseline="0" dirty="0">
                    <a:ln>
                      <a:noFill/>
                    </a:ln>
                    <a:solidFill>
                      <a:srgbClr val="4B81C9"/>
                    </a:solidFill>
                    <a:effectLst/>
                    <a:latin typeface="Calibri" panose="020F0502020204030204" pitchFamily="34" charset="0"/>
                    <a:ea typeface="Google Sans Text"/>
                    <a:cs typeface="Calibri" panose="020F0502020204030204" pitchFamily="34" charset="0"/>
                  </a:rPr>
                  <a:t>Core Physics Objectives:</a:t>
                </a:r>
                <a:endParaRPr kumimoji="0" lang="zh-CN" altLang="zh-CN" sz="2000" b="0" i="0" strike="noStrike" cap="none" normalizeH="0" baseline="0" dirty="0">
                  <a:ln>
                    <a:noFill/>
                  </a:ln>
                  <a:solidFill>
                    <a:srgbClr val="4B81C9"/>
                  </a:solidFill>
                  <a:effectLst/>
                  <a:latin typeface="Calibri" panose="020F0502020204030204" pitchFamily="34" charset="0"/>
                  <a:ea typeface="Google Sans Text"/>
                  <a:cs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zh-CN" altLang="zh-CN" sz="2000" b="0" i="0"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Unprecedented precision in Higgs, Electroweak, and Top quark properties.</a:t>
                </a:r>
              </a:p>
              <a:p>
                <a:pPr marL="742950" lvl="1" indent="-285750" eaLnBrk="0" fontAlgn="base" hangingPunct="0">
                  <a:spcBef>
                    <a:spcPct val="0"/>
                  </a:spcBef>
                  <a:spcAft>
                    <a:spcPct val="0"/>
                  </a:spcAft>
                  <a:buFont typeface="Arial" panose="020B0604020202020204" pitchFamily="34" charset="0"/>
                  <a:buChar char="•"/>
                </a:pPr>
                <a:r>
                  <a:rPr kumimoji="0" lang="zh-CN" altLang="zh-CN" sz="2000" b="0" i="0"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Searching for signals of New Physics (Beyond Standard Model).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CN" altLang="zh-CN" sz="2000" b="1" i="0" u="none" strike="noStrike" cap="none" normalizeH="0" baseline="0" dirty="0">
                    <a:ln>
                      <a:noFill/>
                    </a:ln>
                    <a:solidFill>
                      <a:srgbClr val="4B81C9"/>
                    </a:solidFill>
                    <a:effectLst/>
                    <a:latin typeface="Calibri" panose="020F0502020204030204" pitchFamily="34" charset="0"/>
                    <a:ea typeface="Google Sans Text"/>
                    <a:cs typeface="Calibri" panose="020F0502020204030204" pitchFamily="34" charset="0"/>
                  </a:rPr>
                  <a:t>Requirements for Flavor Physics:</a:t>
                </a:r>
                <a:endParaRPr kumimoji="0" lang="zh-CN" altLang="zh-CN" sz="2000" b="0" i="0" u="none" strike="noStrike" cap="none" normalizeH="0" baseline="0" dirty="0">
                  <a:ln>
                    <a:noFill/>
                  </a:ln>
                  <a:solidFill>
                    <a:srgbClr val="4B81C9"/>
                  </a:solidFill>
                  <a:effectLst/>
                  <a:latin typeface="Calibri" panose="020F0502020204030204" pitchFamily="34" charset="0"/>
                  <a:ea typeface="Google Sans Text"/>
                  <a:cs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kumimoji="0" lang="zh-CN" altLang="zh-CN" sz="2000" b="0" i="0" u="none"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Demands exceptional Particle Identification (PID) capabilities.</a:t>
                </a:r>
              </a:p>
              <a:p>
                <a:pPr marL="742950" lvl="1" indent="-285750" eaLnBrk="0" fontAlgn="base" hangingPunct="0">
                  <a:spcBef>
                    <a:spcPct val="0"/>
                  </a:spcBef>
                  <a:spcAft>
                    <a:spcPct val="0"/>
                  </a:spcAft>
                  <a:buFont typeface="Arial" panose="020B0604020202020204" pitchFamily="34" charset="0"/>
                  <a:buChar char="•"/>
                </a:pPr>
                <a:r>
                  <a:rPr kumimoji="0" lang="zh-CN" altLang="zh-CN" sz="2000" b="0" i="0" u="none"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Achieve </a:t>
                </a:r>
                <a14:m>
                  <m:oMath xmlns:m="http://schemas.openxmlformats.org/officeDocument/2006/math">
                    <m:r>
                      <a:rPr kumimoji="0" lang="zh-CN" altLang="zh-CN" sz="2000" b="1" i="1" u="none" strike="noStrike" cap="none" normalizeH="0" baseline="0" dirty="0" smtClean="0">
                        <a:ln>
                          <a:noFill/>
                        </a:ln>
                        <a:solidFill>
                          <a:srgbClr val="C0504E"/>
                        </a:solidFill>
                        <a:effectLst/>
                        <a:latin typeface="Cambria Math" panose="02040503050406030204" pitchFamily="18" charset="0"/>
                        <a:ea typeface="Google Sans Text"/>
                        <a:cs typeface="Calibri" panose="020F0502020204030204" pitchFamily="34" charset="0"/>
                      </a:rPr>
                      <m:t>𝟑</m:t>
                    </m:r>
                    <m:r>
                      <a:rPr kumimoji="0" lang="zh-CN" altLang="zh-CN" sz="2000" b="1" i="1" u="none" strike="noStrike" cap="none" normalizeH="0" baseline="0" dirty="0" smtClean="0">
                        <a:ln>
                          <a:noFill/>
                        </a:ln>
                        <a:solidFill>
                          <a:srgbClr val="C0504E"/>
                        </a:solidFill>
                        <a:effectLst/>
                        <a:latin typeface="Cambria Math" panose="02040503050406030204" pitchFamily="18" charset="0"/>
                        <a:ea typeface="Google Sans Text"/>
                        <a:cs typeface="Calibri" panose="020F0502020204030204" pitchFamily="34" charset="0"/>
                      </a:rPr>
                      <m:t>𝝈</m:t>
                    </m:r>
                    <m:r>
                      <a:rPr kumimoji="0" lang="en-US" altLang="zh-CN" sz="2000" b="1" i="1" u="none" strike="noStrike" cap="none" normalizeH="0" baseline="0" dirty="0" smtClean="0">
                        <a:ln>
                          <a:noFill/>
                        </a:ln>
                        <a:solidFill>
                          <a:srgbClr val="C0504E"/>
                        </a:solidFill>
                        <a:effectLst/>
                        <a:latin typeface="Cambria Math" panose="02040503050406030204" pitchFamily="18" charset="0"/>
                        <a:ea typeface="Google Sans Text"/>
                        <a:cs typeface="Calibri" panose="020F0502020204030204" pitchFamily="34" charset="0"/>
                      </a:rPr>
                      <m:t> </m:t>
                    </m:r>
                    <m:r>
                      <a:rPr kumimoji="0" lang="zh-CN" altLang="zh-CN" sz="2000" b="1" i="1" u="none" strike="noStrike" cap="none" normalizeH="0" baseline="0" dirty="0" smtClean="0">
                        <a:ln>
                          <a:noFill/>
                        </a:ln>
                        <a:solidFill>
                          <a:srgbClr val="C0504E"/>
                        </a:solidFill>
                        <a:effectLst/>
                        <a:latin typeface="Cambria Math" panose="02040503050406030204" pitchFamily="18" charset="0"/>
                        <a:ea typeface="Google Sans Text"/>
                        <a:cs typeface="Calibri" panose="020F0502020204030204" pitchFamily="34" charset="0"/>
                      </a:rPr>
                      <m:t>𝑲</m:t>
                    </m:r>
                    <m:r>
                      <a:rPr kumimoji="0" lang="zh-CN" altLang="zh-CN" sz="2000" b="1" i="1" u="none" strike="noStrike" cap="none" normalizeH="0" baseline="0" dirty="0" smtClean="0">
                        <a:ln>
                          <a:noFill/>
                        </a:ln>
                        <a:solidFill>
                          <a:srgbClr val="C0504E"/>
                        </a:solidFill>
                        <a:effectLst/>
                        <a:latin typeface="Cambria Math" panose="02040503050406030204" pitchFamily="18" charset="0"/>
                        <a:ea typeface="Google Sans Text"/>
                        <a:cs typeface="Calibri" panose="020F0502020204030204" pitchFamily="34" charset="0"/>
                      </a:rPr>
                      <m:t>/</m:t>
                    </m:r>
                    <m:r>
                      <a:rPr kumimoji="0" lang="zh-CN" altLang="zh-CN" sz="2000" b="1" i="1" u="none" strike="noStrike" cap="none" normalizeH="0" baseline="0" dirty="0" smtClean="0">
                        <a:ln>
                          <a:noFill/>
                        </a:ln>
                        <a:solidFill>
                          <a:srgbClr val="C0504E"/>
                        </a:solidFill>
                        <a:effectLst/>
                        <a:latin typeface="Cambria Math" panose="02040503050406030204" pitchFamily="18" charset="0"/>
                        <a:ea typeface="Google Sans Text"/>
                        <a:cs typeface="Calibri" panose="020F0502020204030204" pitchFamily="34" charset="0"/>
                      </a:rPr>
                      <m:t>𝝅</m:t>
                    </m:r>
                    <m:r>
                      <a:rPr kumimoji="0" lang="zh-CN" altLang="zh-CN" sz="2000" b="1" i="1" u="none" strike="noStrike" cap="none" normalizeH="0" baseline="0" dirty="0" smtClean="0">
                        <a:ln>
                          <a:noFill/>
                        </a:ln>
                        <a:solidFill>
                          <a:srgbClr val="C0504E"/>
                        </a:solidFill>
                        <a:effectLst/>
                        <a:latin typeface="Cambria Math" panose="02040503050406030204" pitchFamily="18" charset="0"/>
                        <a:ea typeface="Google Sans Text"/>
                        <a:cs typeface="Calibri" panose="020F0502020204030204" pitchFamily="34" charset="0"/>
                      </a:rPr>
                      <m:t> </m:t>
                    </m:r>
                  </m:oMath>
                </a14:m>
                <a:r>
                  <a:rPr kumimoji="0" lang="zh-CN" altLang="zh-CN" sz="2000" b="1" i="0" u="none" strike="noStrike" cap="none" normalizeH="0" baseline="0" dirty="0">
                    <a:ln>
                      <a:noFill/>
                    </a:ln>
                    <a:solidFill>
                      <a:srgbClr val="C0504E"/>
                    </a:solidFill>
                    <a:effectLst/>
                    <a:latin typeface="Calibri" panose="020F0502020204030204" pitchFamily="34" charset="0"/>
                    <a:ea typeface="Google Sans Text"/>
                    <a:cs typeface="Calibri" panose="020F0502020204030204" pitchFamily="34" charset="0"/>
                  </a:rPr>
                  <a:t>separation for moment</a:t>
                </a:r>
                <a:r>
                  <a:rPr kumimoji="0" lang="en-US" altLang="zh-CN" sz="2000" b="1" i="0" u="none" strike="noStrike" cap="none" normalizeH="0" baseline="0" dirty="0">
                    <a:ln>
                      <a:noFill/>
                    </a:ln>
                    <a:solidFill>
                      <a:srgbClr val="C0504E"/>
                    </a:solidFill>
                    <a:effectLst/>
                    <a:latin typeface="Calibri" panose="020F0502020204030204" pitchFamily="34" charset="0"/>
                    <a:ea typeface="Google Sans Text"/>
                    <a:cs typeface="Calibri" panose="020F0502020204030204" pitchFamily="34" charset="0"/>
                  </a:rPr>
                  <a:t>um</a:t>
                </a:r>
                <a:r>
                  <a:rPr kumimoji="0" lang="zh-CN" altLang="zh-CN" sz="2000" b="1" i="0" u="none" strike="noStrike" cap="none" normalizeH="0" baseline="0" dirty="0">
                    <a:ln>
                      <a:noFill/>
                    </a:ln>
                    <a:solidFill>
                      <a:srgbClr val="C0504E"/>
                    </a:solidFill>
                    <a:effectLst/>
                    <a:latin typeface="Calibri" panose="020F0502020204030204" pitchFamily="34" charset="0"/>
                    <a:ea typeface="Google Sans Text"/>
                    <a:cs typeface="Calibri" panose="020F0502020204030204" pitchFamily="34" charset="0"/>
                  </a:rPr>
                  <a:t> up to 20 GeV</a:t>
                </a:r>
                <a:r>
                  <a:rPr kumimoji="0" lang="zh-CN" altLang="zh-CN" sz="2000" b="0" i="0" u="none"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mc:Choice>
        <mc:Fallback xmlns="">
          <p:sp>
            <p:nvSpPr>
              <p:cNvPr id="2" name="Rectangle 1">
                <a:extLst>
                  <a:ext uri="{FF2B5EF4-FFF2-40B4-BE49-F238E27FC236}">
                    <a16:creationId xmlns:a16="http://schemas.microsoft.com/office/drawing/2014/main" id="{42AFCCC0-0CDB-8DB5-22BE-4FED42F6B67C}"/>
                  </a:ext>
                </a:extLst>
              </p:cNvPr>
              <p:cNvSpPr>
                <a:spLocks noRot="1" noChangeAspect="1" noMove="1" noResize="1" noEditPoints="1" noAdjustHandles="1" noChangeArrowheads="1" noChangeShapeType="1" noTextEdit="1"/>
              </p:cNvSpPr>
              <p:nvPr/>
            </p:nvSpPr>
            <p:spPr bwMode="auto">
              <a:xfrm>
                <a:off x="1342958" y="3391789"/>
                <a:ext cx="9506079" cy="3123932"/>
              </a:xfrm>
              <a:prstGeom prst="rect">
                <a:avLst/>
              </a:prstGeom>
              <a:blipFill>
                <a:blip r:embed="rId3"/>
                <a:stretch>
                  <a:fillRect l="-577" t="-194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3867F219-E562-C9DE-F3E9-F3A03D17A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240" y="1044910"/>
            <a:ext cx="6781513" cy="1866521"/>
          </a:xfrm>
          <a:prstGeom prst="rect">
            <a:avLst/>
          </a:prstGeom>
        </p:spPr>
      </p:pic>
      <p:sp>
        <p:nvSpPr>
          <p:cNvPr id="18" name="灯片编号占位符 17">
            <a:extLst>
              <a:ext uri="{FF2B5EF4-FFF2-40B4-BE49-F238E27FC236}">
                <a16:creationId xmlns:a16="http://schemas.microsoft.com/office/drawing/2014/main" id="{FF57DC75-BCD7-154F-E1E2-087CCDA45961}"/>
              </a:ext>
            </a:extLst>
          </p:cNvPr>
          <p:cNvSpPr>
            <a:spLocks noGrp="1"/>
          </p:cNvSpPr>
          <p:nvPr>
            <p:ph type="sldNum" sz="quarter" idx="12"/>
          </p:nvPr>
        </p:nvSpPr>
        <p:spPr/>
        <p:txBody>
          <a:bodyPr/>
          <a:lstStyle/>
          <a:p>
            <a:fld id="{10248707-EC14-479A-97AD-0486694D6014}" type="slidenum">
              <a:rPr lang="zh-CN" altLang="en-US" smtClean="0"/>
              <a:t>2</a:t>
            </a:fld>
            <a:endParaRPr lang="zh-CN" altLang="en-US" dirty="0"/>
          </a:p>
        </p:txBody>
      </p:sp>
      <p:sp>
        <p:nvSpPr>
          <p:cNvPr id="17" name="Shape 12">
            <a:extLst>
              <a:ext uri="{FF2B5EF4-FFF2-40B4-BE49-F238E27FC236}">
                <a16:creationId xmlns:a16="http://schemas.microsoft.com/office/drawing/2014/main" id="{307A06D0-052A-F8F5-694C-7418B8C2B5B8}"/>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19" name="Text 13">
            <a:extLst>
              <a:ext uri="{FF2B5EF4-FFF2-40B4-BE49-F238E27FC236}">
                <a16:creationId xmlns:a16="http://schemas.microsoft.com/office/drawing/2014/main" id="{C8DE4450-4F72-35C6-25B0-7D7AC3BF32AE}"/>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Introduction</a:t>
            </a:r>
            <a:endParaRPr lang="en-US" sz="2400" dirty="0"/>
          </a:p>
        </p:txBody>
      </p:sp>
    </p:spTree>
    <p:extLst>
      <p:ext uri="{BB962C8B-B14F-4D97-AF65-F5344CB8AC3E}">
        <p14:creationId xmlns:p14="http://schemas.microsoft.com/office/powerpoint/2010/main" val="165197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CE50-6F11-8685-D0DC-FA55C43F2996}"/>
            </a:ext>
          </a:extLst>
        </p:cNvPr>
        <p:cNvGrpSpPr/>
        <p:nvPr/>
      </p:nvGrpSpPr>
      <p:grpSpPr>
        <a:xfrm>
          <a:off x="0" y="0"/>
          <a:ext cx="0" cy="0"/>
          <a:chOff x="0" y="0"/>
          <a:chExt cx="0" cy="0"/>
        </a:xfrm>
      </p:grpSpPr>
      <p:sp>
        <p:nvSpPr>
          <p:cNvPr id="30" name="文本框 29">
            <a:extLst>
              <a:ext uri="{FF2B5EF4-FFF2-40B4-BE49-F238E27FC236}">
                <a16:creationId xmlns:a16="http://schemas.microsoft.com/office/drawing/2014/main" id="{5DB36C22-5890-69EA-B116-B67FCE656EB6}"/>
              </a:ext>
            </a:extLst>
          </p:cNvPr>
          <p:cNvSpPr txBox="1"/>
          <p:nvPr/>
        </p:nvSpPr>
        <p:spPr>
          <a:xfrm>
            <a:off x="5946371" y="2339776"/>
            <a:ext cx="65" cy="276999"/>
          </a:xfrm>
          <a:prstGeom prst="rect">
            <a:avLst/>
          </a:prstGeom>
          <a:noFill/>
        </p:spPr>
        <p:txBody>
          <a:bodyPr wrap="none" lIns="0" tIns="0" rIns="0" bIns="0" rtlCol="0">
            <a:spAutoFit/>
          </a:bodyPr>
          <a:lstStyle/>
          <a:p>
            <a:endParaRPr lang="zh-CN" altLang="en-US" dirty="0"/>
          </a:p>
        </p:txBody>
      </p:sp>
      <p:sp>
        <p:nvSpPr>
          <p:cNvPr id="16" name="Rectangle 1">
            <a:extLst>
              <a:ext uri="{FF2B5EF4-FFF2-40B4-BE49-F238E27FC236}">
                <a16:creationId xmlns:a16="http://schemas.microsoft.com/office/drawing/2014/main" id="{3E769C3B-8CF2-C7BE-0E20-26DA6186E7B1}"/>
              </a:ext>
            </a:extLst>
          </p:cNvPr>
          <p:cNvSpPr>
            <a:spLocks noChangeArrowheads="1"/>
          </p:cNvSpPr>
          <p:nvPr/>
        </p:nvSpPr>
        <p:spPr bwMode="auto">
          <a:xfrm>
            <a:off x="306960" y="5426253"/>
            <a:ext cx="4929312"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zh-CN" sz="2000" dirty="0">
                <a:latin typeface="Calibri" panose="020F0502020204030204" pitchFamily="34" charset="0"/>
                <a:ea typeface="Google Sans Text"/>
                <a:cs typeface="Calibri" panose="020F0502020204030204" pitchFamily="34" charset="0"/>
              </a:rPr>
              <a:t>Baseline PID: </a:t>
            </a:r>
            <a:r>
              <a:rPr kumimoji="0" lang="zh-CN" altLang="zh-CN" sz="2000" b="0" i="0" u="none"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d</a:t>
            </a:r>
            <a:r>
              <a:rPr lang="en-US" altLang="zh-CN" sz="2000" dirty="0">
                <a:latin typeface="Calibri" panose="020F0502020204030204" pitchFamily="34" charset="0"/>
                <a:ea typeface="Google Sans Text"/>
                <a:cs typeface="Calibri" panose="020F0502020204030204" pitchFamily="34" charset="0"/>
              </a:rPr>
              <a:t>E (</a:t>
            </a:r>
            <a:r>
              <a:rPr lang="en-US" altLang="zh-CN" sz="2000" dirty="0" err="1">
                <a:latin typeface="Calibri" panose="020F0502020204030204" pitchFamily="34" charset="0"/>
                <a:ea typeface="Google Sans Text"/>
                <a:cs typeface="Calibri" panose="020F0502020204030204" pitchFamily="34" charset="0"/>
              </a:rPr>
              <a:t>dN</a:t>
            </a:r>
            <a:r>
              <a:rPr lang="en-US" altLang="zh-CN" sz="2000" dirty="0">
                <a:latin typeface="Calibri" panose="020F0502020204030204" pitchFamily="34" charset="0"/>
                <a:ea typeface="Google Sans Text"/>
                <a:cs typeface="Calibri" panose="020F0502020204030204" pitchFamily="34" charset="0"/>
              </a:rPr>
              <a:t>) </a:t>
            </a:r>
            <a:r>
              <a:rPr kumimoji="0" lang="zh-CN" altLang="zh-CN" sz="2000" b="0" i="0" u="none"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/dx + ToF.</a:t>
            </a:r>
          </a:p>
          <a:p>
            <a:pPr marR="0" lvl="0" algn="l" defTabSz="914400" rtl="0" eaLnBrk="0" fontAlgn="base" latinLnBrk="0" hangingPunct="0">
              <a:lnSpc>
                <a:spcPct val="100000"/>
              </a:lnSpc>
              <a:spcBef>
                <a:spcPct val="0"/>
              </a:spcBef>
              <a:spcAft>
                <a:spcPct val="0"/>
              </a:spcAft>
              <a:buClrTx/>
              <a:buSzTx/>
              <a:tabLst/>
            </a:pPr>
            <a:r>
              <a:rPr kumimoji="0" lang="zh-CN" altLang="zh-CN" sz="2000" b="0" i="0" u="none"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rPr>
              <a:t>Significant efficiency drop in the forward region for Kaons with momentum over 3 GeV.</a:t>
            </a:r>
            <a:endParaRPr kumimoji="0" lang="en-US" altLang="zh-CN" sz="2000" b="0" i="0" u="none" strike="noStrike" cap="none" normalizeH="0" baseline="0" dirty="0">
              <a:ln>
                <a:noFill/>
              </a:ln>
              <a:solidFill>
                <a:schemeClr val="tx1"/>
              </a:solidFill>
              <a:effectLst/>
              <a:latin typeface="Calibri" panose="020F0502020204030204" pitchFamily="34" charset="0"/>
              <a:ea typeface="Google Sans Text"/>
              <a:cs typeface="Calibri" panose="020F0502020204030204" pitchFamily="34" charset="0"/>
            </a:endParaRPr>
          </a:p>
        </p:txBody>
      </p:sp>
      <p:grpSp>
        <p:nvGrpSpPr>
          <p:cNvPr id="4" name="组合 3">
            <a:extLst>
              <a:ext uri="{FF2B5EF4-FFF2-40B4-BE49-F238E27FC236}">
                <a16:creationId xmlns:a16="http://schemas.microsoft.com/office/drawing/2014/main" id="{410E73F0-8078-FF68-9D01-53B8692094BC}"/>
              </a:ext>
            </a:extLst>
          </p:cNvPr>
          <p:cNvGrpSpPr/>
          <p:nvPr/>
        </p:nvGrpSpPr>
        <p:grpSpPr>
          <a:xfrm>
            <a:off x="5690347" y="-3290"/>
            <a:ext cx="5034085" cy="3532836"/>
            <a:chOff x="5946371" y="3105780"/>
            <a:chExt cx="5034085" cy="3532836"/>
          </a:xfrm>
        </p:grpSpPr>
        <p:pic>
          <p:nvPicPr>
            <p:cNvPr id="19" name="图片 18">
              <a:extLst>
                <a:ext uri="{FF2B5EF4-FFF2-40B4-BE49-F238E27FC236}">
                  <a16:creationId xmlns:a16="http://schemas.microsoft.com/office/drawing/2014/main" id="{EE4FF803-2A52-1C71-3BE3-F60F9AEB5FB7}"/>
                </a:ext>
              </a:extLst>
            </p:cNvPr>
            <p:cNvPicPr>
              <a:picLocks noChangeAspect="1"/>
            </p:cNvPicPr>
            <p:nvPr/>
          </p:nvPicPr>
          <p:blipFill>
            <a:blip r:embed="rId3"/>
            <a:stretch>
              <a:fillRect/>
            </a:stretch>
          </p:blipFill>
          <p:spPr>
            <a:xfrm>
              <a:off x="5946371" y="3105780"/>
              <a:ext cx="5034085" cy="3532836"/>
            </a:xfrm>
            <a:prstGeom prst="rect">
              <a:avLst/>
            </a:prstGeom>
          </p:spPr>
        </p:pic>
        <p:sp>
          <p:nvSpPr>
            <p:cNvPr id="21" name="文本框 20">
              <a:extLst>
                <a:ext uri="{FF2B5EF4-FFF2-40B4-BE49-F238E27FC236}">
                  <a16:creationId xmlns:a16="http://schemas.microsoft.com/office/drawing/2014/main" id="{192FCFF0-1EB7-B42D-4D87-6064E319ADF0}"/>
                </a:ext>
              </a:extLst>
            </p:cNvPr>
            <p:cNvSpPr txBox="1"/>
            <p:nvPr/>
          </p:nvSpPr>
          <p:spPr>
            <a:xfrm>
              <a:off x="6438214" y="5211911"/>
              <a:ext cx="1755157" cy="646331"/>
            </a:xfrm>
            <a:prstGeom prst="rect">
              <a:avLst/>
            </a:prstGeom>
            <a:noFill/>
          </p:spPr>
          <p:txBody>
            <a:bodyPr wrap="squar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Between 3</a:t>
              </a:r>
              <a:r>
                <a:rPr lang="en-US" altLang="zh-CN"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rd</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 and 4</a:t>
              </a:r>
              <a:r>
                <a:rPr lang="en-US" altLang="zh-CN"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 endcap of ITK</a:t>
              </a:r>
              <a:endParaRPr lang="zh-CN" altLang="en-US" dirty="0">
                <a:solidFill>
                  <a:srgbClr val="FF0000"/>
                </a:solidFill>
                <a:latin typeface="Calibri" panose="020F0502020204030204" pitchFamily="34" charset="0"/>
                <a:cs typeface="Calibri" panose="020F0502020204030204" pitchFamily="34" charset="0"/>
              </a:endParaRPr>
            </a:p>
          </p:txBody>
        </p:sp>
      </p:grpSp>
      <p:sp>
        <p:nvSpPr>
          <p:cNvPr id="23" name="灯片编号占位符 22">
            <a:extLst>
              <a:ext uri="{FF2B5EF4-FFF2-40B4-BE49-F238E27FC236}">
                <a16:creationId xmlns:a16="http://schemas.microsoft.com/office/drawing/2014/main" id="{D2D1C371-1836-7246-2BF1-EDDF31D1F594}"/>
              </a:ext>
            </a:extLst>
          </p:cNvPr>
          <p:cNvSpPr>
            <a:spLocks noGrp="1"/>
          </p:cNvSpPr>
          <p:nvPr>
            <p:ph type="sldNum" sz="quarter" idx="12"/>
          </p:nvPr>
        </p:nvSpPr>
        <p:spPr/>
        <p:txBody>
          <a:bodyPr/>
          <a:lstStyle/>
          <a:p>
            <a:fld id="{10248707-EC14-479A-97AD-0486694D6014}" type="slidenum">
              <a:rPr lang="zh-CN" altLang="en-US" smtClean="0"/>
              <a:t>3</a:t>
            </a:fld>
            <a:endParaRPr lang="zh-CN" altLang="en-US" dirty="0"/>
          </a:p>
        </p:txBody>
      </p:sp>
      <p:pic>
        <p:nvPicPr>
          <p:cNvPr id="6" name="图片 5">
            <a:extLst>
              <a:ext uri="{FF2B5EF4-FFF2-40B4-BE49-F238E27FC236}">
                <a16:creationId xmlns:a16="http://schemas.microsoft.com/office/drawing/2014/main" id="{AFE02779-E323-77C7-7382-2513C4DD2AD0}"/>
              </a:ext>
            </a:extLst>
          </p:cNvPr>
          <p:cNvPicPr>
            <a:picLocks noChangeAspect="1"/>
          </p:cNvPicPr>
          <p:nvPr/>
        </p:nvPicPr>
        <p:blipFill>
          <a:blip r:embed="rId4"/>
          <a:stretch>
            <a:fillRect/>
          </a:stretch>
        </p:blipFill>
        <p:spPr>
          <a:xfrm>
            <a:off x="119758" y="816170"/>
            <a:ext cx="5334807" cy="4022227"/>
          </a:xfrm>
          <a:prstGeom prst="rect">
            <a:avLst/>
          </a:prstGeom>
        </p:spPr>
      </p:pic>
      <p:pic>
        <p:nvPicPr>
          <p:cNvPr id="3" name="图片 2">
            <a:extLst>
              <a:ext uri="{FF2B5EF4-FFF2-40B4-BE49-F238E27FC236}">
                <a16:creationId xmlns:a16="http://schemas.microsoft.com/office/drawing/2014/main" id="{A5399157-A66F-8EBE-9D82-DFBB6C7AFBA7}"/>
              </a:ext>
            </a:extLst>
          </p:cNvPr>
          <p:cNvPicPr>
            <a:picLocks noChangeAspect="1"/>
          </p:cNvPicPr>
          <p:nvPr/>
        </p:nvPicPr>
        <p:blipFill>
          <a:blip r:embed="rId5"/>
          <a:stretch>
            <a:fillRect/>
          </a:stretch>
        </p:blipFill>
        <p:spPr>
          <a:xfrm>
            <a:off x="5588621" y="3328454"/>
            <a:ext cx="5330757" cy="2898019"/>
          </a:xfrm>
          <a:prstGeom prst="rect">
            <a:avLst/>
          </a:prstGeom>
        </p:spPr>
      </p:pic>
      <p:sp>
        <p:nvSpPr>
          <p:cNvPr id="7" name="文本框 6">
            <a:extLst>
              <a:ext uri="{FF2B5EF4-FFF2-40B4-BE49-F238E27FC236}">
                <a16:creationId xmlns:a16="http://schemas.microsoft.com/office/drawing/2014/main" id="{1A19BDEF-9190-9CD0-A137-ED06C112DC2C}"/>
              </a:ext>
            </a:extLst>
          </p:cNvPr>
          <p:cNvSpPr txBox="1"/>
          <p:nvPr/>
        </p:nvSpPr>
        <p:spPr>
          <a:xfrm>
            <a:off x="6611993" y="5264670"/>
            <a:ext cx="1550862" cy="646331"/>
          </a:xfrm>
          <a:prstGeom prst="rect">
            <a:avLst/>
          </a:prstGeom>
          <a:noFill/>
        </p:spPr>
        <p:txBody>
          <a:bodyPr wrap="square">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out of 4</a:t>
            </a:r>
            <a:r>
              <a:rPr lang="en-US" altLang="zh-CN"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 endcap of ITK</a:t>
            </a:r>
            <a:endParaRPr lang="zh-CN" altLang="en-US"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2A373C4-3DEB-D2DC-190F-B9FCD9ADCC94}"/>
                  </a:ext>
                </a:extLst>
              </p:cNvPr>
              <p:cNvSpPr txBox="1"/>
              <p:nvPr/>
            </p:nvSpPr>
            <p:spPr>
              <a:xfrm>
                <a:off x="9998233" y="1763128"/>
                <a:ext cx="2133465" cy="677108"/>
              </a:xfrm>
              <a:prstGeom prst="rect">
                <a:avLst/>
              </a:prstGeom>
              <a:noFill/>
            </p:spPr>
            <p:txBody>
              <a:bodyPr wrap="squar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Option 1:</a:t>
                </a:r>
              </a:p>
              <a:p>
                <a:pPr/>
                <a14:m>
                  <m:oMathPara xmlns:m="http://schemas.openxmlformats.org/officeDocument/2006/math">
                    <m:oMathParaPr>
                      <m:jc m:val="centerGroup"/>
                    </m:oMathParaPr>
                    <m:oMath xmlns:m="http://schemas.openxmlformats.org/officeDocument/2006/math">
                      <m:r>
                        <a:rPr lang="en-US" altLang="zh-CN">
                          <a:latin typeface="Cambria Math" panose="02040503050406030204" pitchFamily="18" charset="0"/>
                          <a:ea typeface="Calibri" panose="020F0502020204030204" pitchFamily="34" charset="0"/>
                          <a:cs typeface="Calibri" panose="020F0502020204030204" pitchFamily="34" charset="0"/>
                        </a:rPr>
                        <m:t>0.88&lt;</m:t>
                      </m:r>
                      <m:func>
                        <m:funcPr>
                          <m:ctrlPr>
                            <a:rPr lang="en-US" altLang="zh-CN" i="1">
                              <a:latin typeface="Cambria Math" panose="02040503050406030204" pitchFamily="18" charset="0"/>
                              <a:ea typeface="Calibri" panose="020F0502020204030204" pitchFamily="34" charset="0"/>
                              <a:cs typeface="Calibri" panose="020F0502020204030204" pitchFamily="34" charset="0"/>
                            </a:rPr>
                          </m:ctrlPr>
                        </m:funcPr>
                        <m:fName>
                          <m:r>
                            <m:rPr>
                              <m:sty m:val="p"/>
                            </m:rPr>
                            <a:rPr lang="en-US" altLang="zh-CN">
                              <a:latin typeface="Cambria Math" panose="02040503050406030204" pitchFamily="18" charset="0"/>
                              <a:ea typeface="Calibri" panose="020F0502020204030204" pitchFamily="34" charset="0"/>
                              <a:cs typeface="Calibri" panose="020F0502020204030204" pitchFamily="34" charset="0"/>
                            </a:rPr>
                            <m:t>cos</m:t>
                          </m:r>
                        </m:fName>
                        <m:e>
                          <m:r>
                            <a:rPr lang="en-US" altLang="zh-CN">
                              <a:latin typeface="Cambria Math" panose="02040503050406030204" pitchFamily="18" charset="0"/>
                              <a:ea typeface="Calibri" panose="020F0502020204030204" pitchFamily="34" charset="0"/>
                              <a:cs typeface="Calibri" panose="020F0502020204030204" pitchFamily="34" charset="0"/>
                            </a:rPr>
                            <m:t>𝜃</m:t>
                          </m:r>
                        </m:e>
                      </m:func>
                      <m:r>
                        <a:rPr lang="en-US" altLang="zh-CN">
                          <a:latin typeface="Cambria Math" panose="02040503050406030204" pitchFamily="18" charset="0"/>
                          <a:ea typeface="Calibri" panose="020F0502020204030204" pitchFamily="34" charset="0"/>
                          <a:cs typeface="Calibri" panose="020F0502020204030204" pitchFamily="34" charset="0"/>
                        </a:rPr>
                        <m:t>&lt;0.99</m:t>
                      </m:r>
                    </m:oMath>
                  </m:oMathPara>
                </a14:m>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8" name="文本框 7">
                <a:extLst>
                  <a:ext uri="{FF2B5EF4-FFF2-40B4-BE49-F238E27FC236}">
                    <a16:creationId xmlns:a16="http://schemas.microsoft.com/office/drawing/2014/main" id="{62A373C4-3DEB-D2DC-190F-B9FCD9ADCC94}"/>
                  </a:ext>
                </a:extLst>
              </p:cNvPr>
              <p:cNvSpPr txBox="1">
                <a:spLocks noRot="1" noChangeAspect="1" noMove="1" noResize="1" noEditPoints="1" noAdjustHandles="1" noChangeArrowheads="1" noChangeShapeType="1" noTextEdit="1"/>
              </p:cNvSpPr>
              <p:nvPr/>
            </p:nvSpPr>
            <p:spPr>
              <a:xfrm>
                <a:off x="9998233" y="1763128"/>
                <a:ext cx="2133465" cy="677108"/>
              </a:xfrm>
              <a:prstGeom prst="rect">
                <a:avLst/>
              </a:prstGeom>
              <a:blipFill>
                <a:blip r:embed="rId6"/>
                <a:stretch>
                  <a:fillRect l="-2857" t="-45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BACDBA3-62C8-0EA6-35E0-CDCE328A4E7F}"/>
                  </a:ext>
                </a:extLst>
              </p:cNvPr>
              <p:cNvSpPr txBox="1"/>
              <p:nvPr/>
            </p:nvSpPr>
            <p:spPr>
              <a:xfrm>
                <a:off x="9982200" y="5094872"/>
                <a:ext cx="2149498" cy="677108"/>
              </a:xfrm>
              <a:prstGeom prst="rect">
                <a:avLst/>
              </a:prstGeom>
              <a:noFill/>
            </p:spPr>
            <p:txBody>
              <a:bodyPr wrap="square">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Option 2:</a:t>
                </a:r>
              </a:p>
              <a:p>
                <a:pPr/>
                <a14:m>
                  <m:oMathPara xmlns:m="http://schemas.openxmlformats.org/officeDocument/2006/math">
                    <m:oMathParaPr>
                      <m:jc m:val="centerGroup"/>
                    </m:oMathParaPr>
                    <m:oMath xmlns:m="http://schemas.openxmlformats.org/officeDocument/2006/math">
                      <m:r>
                        <a:rPr lang="en-US" altLang="zh-CN">
                          <a:latin typeface="Cambria Math" panose="02040503050406030204" pitchFamily="18" charset="0"/>
                          <a:ea typeface="Calibri" panose="020F0502020204030204" pitchFamily="34" charset="0"/>
                          <a:cs typeface="Calibri" panose="020F0502020204030204" pitchFamily="34" charset="0"/>
                        </a:rPr>
                        <m:t>0.</m:t>
                      </m:r>
                      <m:r>
                        <a:rPr lang="en-US" altLang="zh-CN" b="0" i="0" smtClean="0">
                          <a:latin typeface="Cambria Math" panose="02040503050406030204" pitchFamily="18" charset="0"/>
                          <a:ea typeface="Calibri" panose="020F0502020204030204" pitchFamily="34" charset="0"/>
                          <a:cs typeface="Calibri" panose="020F0502020204030204" pitchFamily="34" charset="0"/>
                        </a:rPr>
                        <m:t>94</m:t>
                      </m:r>
                      <m:r>
                        <a:rPr lang="en-US" altLang="zh-CN">
                          <a:latin typeface="Cambria Math" panose="02040503050406030204" pitchFamily="18" charset="0"/>
                          <a:ea typeface="Calibri" panose="020F0502020204030204" pitchFamily="34" charset="0"/>
                          <a:cs typeface="Calibri" panose="020F0502020204030204" pitchFamily="34" charset="0"/>
                        </a:rPr>
                        <m:t>&lt;</m:t>
                      </m:r>
                      <m:func>
                        <m:funcPr>
                          <m:ctrlPr>
                            <a:rPr lang="en-US" altLang="zh-CN" i="1">
                              <a:latin typeface="Cambria Math" panose="02040503050406030204" pitchFamily="18" charset="0"/>
                              <a:ea typeface="Calibri" panose="020F0502020204030204" pitchFamily="34" charset="0"/>
                              <a:cs typeface="Calibri" panose="020F0502020204030204" pitchFamily="34" charset="0"/>
                            </a:rPr>
                          </m:ctrlPr>
                        </m:funcPr>
                        <m:fName>
                          <m:r>
                            <m:rPr>
                              <m:sty m:val="p"/>
                            </m:rPr>
                            <a:rPr lang="en-US" altLang="zh-CN">
                              <a:latin typeface="Cambria Math" panose="02040503050406030204" pitchFamily="18" charset="0"/>
                              <a:ea typeface="Calibri" panose="020F0502020204030204" pitchFamily="34" charset="0"/>
                              <a:cs typeface="Calibri" panose="020F0502020204030204" pitchFamily="34" charset="0"/>
                            </a:rPr>
                            <m:t>cos</m:t>
                          </m:r>
                        </m:fName>
                        <m:e>
                          <m:r>
                            <a:rPr lang="en-US" altLang="zh-CN">
                              <a:latin typeface="Cambria Math" panose="02040503050406030204" pitchFamily="18" charset="0"/>
                              <a:ea typeface="Calibri" panose="020F0502020204030204" pitchFamily="34" charset="0"/>
                              <a:cs typeface="Calibri" panose="020F0502020204030204" pitchFamily="34" charset="0"/>
                            </a:rPr>
                            <m:t>𝜃</m:t>
                          </m:r>
                        </m:e>
                      </m:func>
                      <m:r>
                        <a:rPr lang="en-US" altLang="zh-CN">
                          <a:latin typeface="Cambria Math" panose="02040503050406030204" pitchFamily="18" charset="0"/>
                          <a:ea typeface="Calibri" panose="020F0502020204030204" pitchFamily="34" charset="0"/>
                          <a:cs typeface="Calibri" panose="020F0502020204030204" pitchFamily="34" charset="0"/>
                        </a:rPr>
                        <m:t>&lt;0.99</m:t>
                      </m:r>
                    </m:oMath>
                  </m:oMathPara>
                </a14:m>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0" name="文本框 9">
                <a:extLst>
                  <a:ext uri="{FF2B5EF4-FFF2-40B4-BE49-F238E27FC236}">
                    <a16:creationId xmlns:a16="http://schemas.microsoft.com/office/drawing/2014/main" id="{2BACDBA3-62C8-0EA6-35E0-CDCE328A4E7F}"/>
                  </a:ext>
                </a:extLst>
              </p:cNvPr>
              <p:cNvSpPr txBox="1">
                <a:spLocks noRot="1" noChangeAspect="1" noMove="1" noResize="1" noEditPoints="1" noAdjustHandles="1" noChangeArrowheads="1" noChangeShapeType="1" noTextEdit="1"/>
              </p:cNvSpPr>
              <p:nvPr/>
            </p:nvSpPr>
            <p:spPr>
              <a:xfrm>
                <a:off x="9982200" y="5094872"/>
                <a:ext cx="2149498" cy="677108"/>
              </a:xfrm>
              <a:prstGeom prst="rect">
                <a:avLst/>
              </a:prstGeom>
              <a:blipFill>
                <a:blip r:embed="rId7"/>
                <a:stretch>
                  <a:fillRect l="-3125" t="-5405"/>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DC59F760-5BE2-2696-1465-F28FC0672679}"/>
              </a:ext>
            </a:extLst>
          </p:cNvPr>
          <p:cNvSpPr/>
          <p:nvPr/>
        </p:nvSpPr>
        <p:spPr>
          <a:xfrm>
            <a:off x="2197606" y="1094491"/>
            <a:ext cx="1955772" cy="3385411"/>
          </a:xfrm>
          <a:prstGeom prst="rect">
            <a:avLst/>
          </a:prstGeom>
          <a:noFill/>
          <a:ln w="38100">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6AB2C4FD-8784-47FD-85B2-C077AEEBFED5}"/>
              </a:ext>
            </a:extLst>
          </p:cNvPr>
          <p:cNvSpPr/>
          <p:nvPr/>
        </p:nvSpPr>
        <p:spPr>
          <a:xfrm>
            <a:off x="3243575" y="1094491"/>
            <a:ext cx="909803" cy="3253843"/>
          </a:xfrm>
          <a:prstGeom prst="rect">
            <a:avLst/>
          </a:prstGeom>
          <a:noFill/>
          <a:ln w="381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Shape 12">
            <a:extLst>
              <a:ext uri="{FF2B5EF4-FFF2-40B4-BE49-F238E27FC236}">
                <a16:creationId xmlns:a16="http://schemas.microsoft.com/office/drawing/2014/main" id="{BB679E50-2105-ECE4-4E88-70FEE025BB1A}"/>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5" name="Text 13">
            <a:extLst>
              <a:ext uri="{FF2B5EF4-FFF2-40B4-BE49-F238E27FC236}">
                <a16:creationId xmlns:a16="http://schemas.microsoft.com/office/drawing/2014/main" id="{A27483B8-08DB-13C4-79E9-EDF49DA567F0}"/>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Motivation</a:t>
            </a:r>
            <a:endParaRPr lang="en-US" sz="2400" dirty="0"/>
          </a:p>
        </p:txBody>
      </p:sp>
      <p:sp>
        <p:nvSpPr>
          <p:cNvPr id="9" name="文本框 8">
            <a:extLst>
              <a:ext uri="{FF2B5EF4-FFF2-40B4-BE49-F238E27FC236}">
                <a16:creationId xmlns:a16="http://schemas.microsoft.com/office/drawing/2014/main" id="{CEA2F3EB-136E-41D1-F7D0-40E56F346136}"/>
              </a:ext>
            </a:extLst>
          </p:cNvPr>
          <p:cNvSpPr txBox="1"/>
          <p:nvPr/>
        </p:nvSpPr>
        <p:spPr>
          <a:xfrm>
            <a:off x="1776173" y="4838397"/>
            <a:ext cx="1704225" cy="369332"/>
          </a:xfrm>
          <a:prstGeom prst="rect">
            <a:avLst/>
          </a:prstGeom>
          <a:noFill/>
        </p:spPr>
        <p:txBody>
          <a:bodyPr wrap="square" rtlCol="0">
            <a:spAutoFit/>
          </a:bodyPr>
          <a:lstStyle/>
          <a:p>
            <a:r>
              <a:rPr lang="en-US" altLang="zh-CN" dirty="0"/>
              <a:t>By Ma Xiaotian</a:t>
            </a:r>
            <a:endParaRPr lang="zh-CN" altLang="en-US" dirty="0"/>
          </a:p>
        </p:txBody>
      </p:sp>
      <p:sp>
        <p:nvSpPr>
          <p:cNvPr id="12" name="文本框 11">
            <a:extLst>
              <a:ext uri="{FF2B5EF4-FFF2-40B4-BE49-F238E27FC236}">
                <a16:creationId xmlns:a16="http://schemas.microsoft.com/office/drawing/2014/main" id="{4B1B0193-496E-470E-FA1F-9A41AF8E3A6F}"/>
              </a:ext>
            </a:extLst>
          </p:cNvPr>
          <p:cNvSpPr txBox="1"/>
          <p:nvPr/>
        </p:nvSpPr>
        <p:spPr>
          <a:xfrm>
            <a:off x="7294486" y="6302247"/>
            <a:ext cx="1540329" cy="369332"/>
          </a:xfrm>
          <a:prstGeom prst="rect">
            <a:avLst/>
          </a:prstGeom>
          <a:noFill/>
        </p:spPr>
        <p:txBody>
          <a:bodyPr wrap="square" rtlCol="0">
            <a:spAutoFit/>
          </a:bodyPr>
          <a:lstStyle/>
          <a:p>
            <a:r>
              <a:rPr lang="en-US" altLang="zh-CN" dirty="0"/>
              <a:t>By Wang Jian</a:t>
            </a:r>
            <a:endParaRPr lang="zh-CN" altLang="en-US" dirty="0"/>
          </a:p>
        </p:txBody>
      </p:sp>
    </p:spTree>
    <p:extLst>
      <p:ext uri="{BB962C8B-B14F-4D97-AF65-F5344CB8AC3E}">
        <p14:creationId xmlns:p14="http://schemas.microsoft.com/office/powerpoint/2010/main" val="221905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70F1-30B6-11DB-2FFD-1C5722C8FE3D}"/>
            </a:ext>
          </a:extLst>
        </p:cNvPr>
        <p:cNvGrpSpPr/>
        <p:nvPr/>
      </p:nvGrpSpPr>
      <p:grpSpPr>
        <a:xfrm>
          <a:off x="0" y="0"/>
          <a:ext cx="0" cy="0"/>
          <a:chOff x="0" y="0"/>
          <a:chExt cx="0" cy="0"/>
        </a:xfrm>
      </p:grpSpPr>
      <p:sp>
        <p:nvSpPr>
          <p:cNvPr id="14" name="灯片编号占位符 13">
            <a:extLst>
              <a:ext uri="{FF2B5EF4-FFF2-40B4-BE49-F238E27FC236}">
                <a16:creationId xmlns:a16="http://schemas.microsoft.com/office/drawing/2014/main" id="{77EB6999-9535-E94D-159F-C341D12E6BA9}"/>
              </a:ext>
            </a:extLst>
          </p:cNvPr>
          <p:cNvSpPr>
            <a:spLocks noGrp="1"/>
          </p:cNvSpPr>
          <p:nvPr>
            <p:ph type="sldNum" sz="quarter" idx="12"/>
          </p:nvPr>
        </p:nvSpPr>
        <p:spPr/>
        <p:txBody>
          <a:bodyPr/>
          <a:lstStyle/>
          <a:p>
            <a:fld id="{10248707-EC14-479A-97AD-0486694D6014}" type="slidenum">
              <a:rPr lang="zh-CN" altLang="en-US" smtClean="0"/>
              <a:t>4</a:t>
            </a:fld>
            <a:endParaRPr lang="zh-CN" altLang="en-US" dirty="0"/>
          </a:p>
        </p:txBody>
      </p:sp>
      <p:sp>
        <p:nvSpPr>
          <p:cNvPr id="2" name="TextBox 3">
            <a:extLst>
              <a:ext uri="{FF2B5EF4-FFF2-40B4-BE49-F238E27FC236}">
                <a16:creationId xmlns:a16="http://schemas.microsoft.com/office/drawing/2014/main" id="{12CCDFD2-5D9E-10C1-285E-EDD6DD34C7A3}"/>
              </a:ext>
            </a:extLst>
          </p:cNvPr>
          <p:cNvSpPr txBox="1"/>
          <p:nvPr/>
        </p:nvSpPr>
        <p:spPr>
          <a:xfrm>
            <a:off x="516636" y="753586"/>
            <a:ext cx="1248419" cy="461665"/>
          </a:xfrm>
          <a:prstGeom prst="rect">
            <a:avLst/>
          </a:prstGeom>
          <a:noFill/>
        </p:spPr>
        <p:txBody>
          <a:bodyPr wrap="none">
            <a:spAutoFit/>
          </a:bodyPr>
          <a:lstStyle/>
          <a:p>
            <a:pPr>
              <a:defRPr>
                <a:latin typeface="Calibri"/>
              </a:defRPr>
            </a:pPr>
            <a:r>
              <a:rPr sz="2400" b="1" dirty="0">
                <a:solidFill>
                  <a:srgbClr val="1F4E79"/>
                </a:solidFill>
                <a:latin typeface="Calibri"/>
              </a:rPr>
              <a:t>CEPCSW</a:t>
            </a:r>
          </a:p>
        </p:txBody>
      </p:sp>
      <p:sp>
        <p:nvSpPr>
          <p:cNvPr id="3" name="TextBox 4">
            <a:extLst>
              <a:ext uri="{FF2B5EF4-FFF2-40B4-BE49-F238E27FC236}">
                <a16:creationId xmlns:a16="http://schemas.microsoft.com/office/drawing/2014/main" id="{3A0B688B-AF27-E7F6-8D51-A78BD2ECF10B}"/>
              </a:ext>
            </a:extLst>
          </p:cNvPr>
          <p:cNvSpPr txBox="1"/>
          <p:nvPr/>
        </p:nvSpPr>
        <p:spPr>
          <a:xfrm>
            <a:off x="516636" y="1316722"/>
            <a:ext cx="3674485" cy="1015663"/>
          </a:xfrm>
          <a:prstGeom prst="rect">
            <a:avLst/>
          </a:prstGeom>
          <a:noFill/>
        </p:spPr>
        <p:txBody>
          <a:bodyPr wrap="square">
            <a:spAutoFit/>
          </a:bodyPr>
          <a:lstStyle/>
          <a:p>
            <a:pPr>
              <a:spcAft>
                <a:spcPts val="800"/>
              </a:spcAft>
              <a:defRPr sz="1520">
                <a:solidFill>
                  <a:srgbClr val="111111"/>
                </a:solidFill>
                <a:latin typeface="Calibri"/>
              </a:defRPr>
            </a:pPr>
            <a:r>
              <a:rPr sz="2000" dirty="0">
                <a:latin typeface="Calibri"/>
              </a:rPr>
              <a:t>A CEPC offline software prototype based on the Key4hep common software stack.</a:t>
            </a:r>
          </a:p>
        </p:txBody>
      </p:sp>
      <p:pic>
        <p:nvPicPr>
          <p:cNvPr id="13" name="Picture 7" descr="cepcsw_architecture_crop.png">
            <a:extLst>
              <a:ext uri="{FF2B5EF4-FFF2-40B4-BE49-F238E27FC236}">
                <a16:creationId xmlns:a16="http://schemas.microsoft.com/office/drawing/2014/main" id="{7845D365-6776-8ED9-E666-E7380BA45221}"/>
              </a:ext>
            </a:extLst>
          </p:cNvPr>
          <p:cNvPicPr>
            <a:picLocks noChangeAspect="1"/>
          </p:cNvPicPr>
          <p:nvPr/>
        </p:nvPicPr>
        <p:blipFill>
          <a:blip r:embed="rId3"/>
          <a:stretch>
            <a:fillRect/>
          </a:stretch>
        </p:blipFill>
        <p:spPr>
          <a:xfrm>
            <a:off x="4191121" y="678492"/>
            <a:ext cx="3238400" cy="3824882"/>
          </a:xfrm>
          <a:prstGeom prst="rect">
            <a:avLst/>
          </a:prstGeom>
        </p:spPr>
      </p:pic>
      <p:sp>
        <p:nvSpPr>
          <p:cNvPr id="4" name="Shape 12">
            <a:extLst>
              <a:ext uri="{FF2B5EF4-FFF2-40B4-BE49-F238E27FC236}">
                <a16:creationId xmlns:a16="http://schemas.microsoft.com/office/drawing/2014/main" id="{9B9D6E0A-729B-26EA-9A07-673CCEA1BD17}"/>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5" name="Text 13">
            <a:extLst>
              <a:ext uri="{FF2B5EF4-FFF2-40B4-BE49-F238E27FC236}">
                <a16:creationId xmlns:a16="http://schemas.microsoft.com/office/drawing/2014/main" id="{B30CE3D9-7E89-3F1F-9A2D-299724A097EF}"/>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Software</a:t>
            </a:r>
            <a:endParaRPr lang="en-US" sz="2400" dirty="0"/>
          </a:p>
        </p:txBody>
      </p:sp>
      <p:sp>
        <p:nvSpPr>
          <p:cNvPr id="6" name="Rounded Rectangle 17">
            <a:extLst>
              <a:ext uri="{FF2B5EF4-FFF2-40B4-BE49-F238E27FC236}">
                <a16:creationId xmlns:a16="http://schemas.microsoft.com/office/drawing/2014/main" id="{B7E876D3-6040-3249-F1A2-7326112F69D6}"/>
              </a:ext>
            </a:extLst>
          </p:cNvPr>
          <p:cNvSpPr/>
          <p:nvPr/>
        </p:nvSpPr>
        <p:spPr>
          <a:xfrm>
            <a:off x="484632" y="5071345"/>
            <a:ext cx="2395728" cy="908040"/>
          </a:xfrm>
          <a:prstGeom prst="roundRect">
            <a:avLst/>
          </a:prstGeom>
          <a:solidFill>
            <a:srgbClr val="D9EAF7"/>
          </a:solidFill>
          <a:ln w="13970">
            <a:solidFill>
              <a:srgbClr val="1F77B4"/>
            </a:solidFill>
          </a:ln>
        </p:spPr>
        <p:style>
          <a:lnRef idx="1">
            <a:schemeClr val="accent1"/>
          </a:lnRef>
          <a:fillRef idx="3">
            <a:schemeClr val="accent1"/>
          </a:fillRef>
          <a:effectRef idx="2">
            <a:schemeClr val="accent1"/>
          </a:effectRef>
          <a:fontRef idx="minor">
            <a:schemeClr val="lt1"/>
          </a:fontRef>
        </p:style>
        <p:txBody>
          <a:bodyPr lIns="73152" tIns="27432" rIns="73152" bIns="27432" rtlCol="0" anchor="ctr"/>
          <a:lstStyle/>
          <a:p>
            <a:pPr algn="ctr"/>
            <a:r>
              <a:rPr sz="1600" b="1" dirty="0">
                <a:solidFill>
                  <a:srgbClr val="232D37"/>
                </a:solidFill>
                <a:latin typeface="Arial"/>
              </a:rPr>
              <a:t>DD4hep</a:t>
            </a:r>
          </a:p>
          <a:p>
            <a:pPr algn="ctr"/>
            <a:r>
              <a:rPr lang="en-US" sz="1600" b="1" dirty="0">
                <a:solidFill>
                  <a:srgbClr val="232D37"/>
                </a:solidFill>
                <a:latin typeface="Arial"/>
              </a:rPr>
              <a:t>G</a:t>
            </a:r>
            <a:r>
              <a:rPr sz="1600" b="1" dirty="0">
                <a:solidFill>
                  <a:srgbClr val="232D37"/>
                </a:solidFill>
                <a:latin typeface="Arial"/>
              </a:rPr>
              <a:t>eometry &amp; </a:t>
            </a:r>
            <a:r>
              <a:rPr lang="en-US" sz="1600" b="1" dirty="0">
                <a:solidFill>
                  <a:srgbClr val="232D37"/>
                </a:solidFill>
                <a:latin typeface="Arial"/>
              </a:rPr>
              <a:t>M</a:t>
            </a:r>
            <a:r>
              <a:rPr sz="1600" b="1" dirty="0">
                <a:solidFill>
                  <a:srgbClr val="232D37"/>
                </a:solidFill>
                <a:latin typeface="Arial"/>
              </a:rPr>
              <a:t>aterials</a:t>
            </a:r>
          </a:p>
        </p:txBody>
      </p:sp>
      <p:sp>
        <p:nvSpPr>
          <p:cNvPr id="8" name="Rounded Rectangle 18">
            <a:extLst>
              <a:ext uri="{FF2B5EF4-FFF2-40B4-BE49-F238E27FC236}">
                <a16:creationId xmlns:a16="http://schemas.microsoft.com/office/drawing/2014/main" id="{88109FDD-BABD-503C-78D3-709B2BD97250}"/>
              </a:ext>
            </a:extLst>
          </p:cNvPr>
          <p:cNvSpPr/>
          <p:nvPr/>
        </p:nvSpPr>
        <p:spPr>
          <a:xfrm>
            <a:off x="3472659" y="5071345"/>
            <a:ext cx="2395728" cy="908039"/>
          </a:xfrm>
          <a:prstGeom prst="roundRect">
            <a:avLst/>
          </a:prstGeom>
          <a:solidFill>
            <a:srgbClr val="FFFFFF"/>
          </a:solidFill>
          <a:ln w="13970">
            <a:solidFill>
              <a:srgbClr val="1F77B4"/>
            </a:solidFill>
          </a:ln>
        </p:spPr>
        <p:style>
          <a:lnRef idx="1">
            <a:schemeClr val="accent1"/>
          </a:lnRef>
          <a:fillRef idx="3">
            <a:schemeClr val="accent1"/>
          </a:fillRef>
          <a:effectRef idx="2">
            <a:schemeClr val="accent1"/>
          </a:effectRef>
          <a:fontRef idx="minor">
            <a:schemeClr val="lt1"/>
          </a:fontRef>
        </p:style>
        <p:txBody>
          <a:bodyPr lIns="73152" tIns="27432" rIns="73152" bIns="27432" rtlCol="0" anchor="ctr"/>
          <a:lstStyle/>
          <a:p>
            <a:pPr algn="ctr"/>
            <a:r>
              <a:rPr sz="1600" b="0" dirty="0">
                <a:solidFill>
                  <a:srgbClr val="232D37"/>
                </a:solidFill>
                <a:latin typeface="Arial"/>
              </a:rPr>
              <a:t>Geant4</a:t>
            </a:r>
          </a:p>
          <a:p>
            <a:pPr algn="ctr"/>
            <a:r>
              <a:rPr lang="en-US" sz="1600" dirty="0">
                <a:solidFill>
                  <a:srgbClr val="232D37"/>
                </a:solidFill>
                <a:latin typeface="Arial"/>
              </a:rPr>
              <a:t>O</a:t>
            </a:r>
            <a:r>
              <a:rPr sz="1600" b="0" dirty="0">
                <a:solidFill>
                  <a:srgbClr val="232D37"/>
                </a:solidFill>
                <a:latin typeface="Arial"/>
              </a:rPr>
              <a:t>ptical </a:t>
            </a:r>
            <a:r>
              <a:rPr lang="en-US" sz="1600" dirty="0">
                <a:solidFill>
                  <a:srgbClr val="232D37"/>
                </a:solidFill>
                <a:latin typeface="Arial"/>
              </a:rPr>
              <a:t>P</a:t>
            </a:r>
            <a:r>
              <a:rPr sz="1600" b="0" dirty="0">
                <a:solidFill>
                  <a:srgbClr val="232D37"/>
                </a:solidFill>
                <a:latin typeface="Arial"/>
              </a:rPr>
              <a:t>hotons</a:t>
            </a:r>
          </a:p>
        </p:txBody>
      </p:sp>
      <p:sp>
        <p:nvSpPr>
          <p:cNvPr id="10" name="Rounded Rectangle 19">
            <a:extLst>
              <a:ext uri="{FF2B5EF4-FFF2-40B4-BE49-F238E27FC236}">
                <a16:creationId xmlns:a16="http://schemas.microsoft.com/office/drawing/2014/main" id="{E3ABEDE4-DFE7-62BD-4BD9-C141265A26F4}"/>
              </a:ext>
            </a:extLst>
          </p:cNvPr>
          <p:cNvSpPr/>
          <p:nvPr/>
        </p:nvSpPr>
        <p:spPr>
          <a:xfrm>
            <a:off x="6460686" y="5089830"/>
            <a:ext cx="2395728" cy="908029"/>
          </a:xfrm>
          <a:prstGeom prst="roundRect">
            <a:avLst/>
          </a:prstGeom>
          <a:solidFill>
            <a:srgbClr val="FFFFFF"/>
          </a:solidFill>
          <a:ln w="13970">
            <a:solidFill>
              <a:srgbClr val="1F77B4"/>
            </a:solidFill>
          </a:ln>
        </p:spPr>
        <p:style>
          <a:lnRef idx="1">
            <a:schemeClr val="accent1"/>
          </a:lnRef>
          <a:fillRef idx="3">
            <a:schemeClr val="accent1"/>
          </a:fillRef>
          <a:effectRef idx="2">
            <a:schemeClr val="accent1"/>
          </a:effectRef>
          <a:fontRef idx="minor">
            <a:schemeClr val="lt1"/>
          </a:fontRef>
        </p:style>
        <p:txBody>
          <a:bodyPr lIns="73152" tIns="27432" rIns="73152" bIns="27432" rtlCol="0" anchor="ctr"/>
          <a:lstStyle/>
          <a:p>
            <a:pPr algn="ctr"/>
            <a:r>
              <a:rPr sz="1600" b="0" dirty="0" err="1">
                <a:solidFill>
                  <a:srgbClr val="232D37"/>
                </a:solidFill>
                <a:latin typeface="Arial"/>
              </a:rPr>
              <a:t>SiPM</a:t>
            </a:r>
            <a:r>
              <a:rPr sz="1600" b="0" dirty="0">
                <a:solidFill>
                  <a:srgbClr val="232D37"/>
                </a:solidFill>
                <a:latin typeface="Arial"/>
              </a:rPr>
              <a:t> response</a:t>
            </a:r>
          </a:p>
          <a:p>
            <a:pPr algn="ctr"/>
            <a:r>
              <a:rPr sz="1600" b="0" dirty="0">
                <a:solidFill>
                  <a:srgbClr val="232D37"/>
                </a:solidFill>
                <a:latin typeface="Arial"/>
              </a:rPr>
              <a:t>PDE + </a:t>
            </a:r>
            <a:r>
              <a:rPr lang="en-US" sz="1600" b="0" dirty="0">
                <a:solidFill>
                  <a:srgbClr val="232D37"/>
                </a:solidFill>
                <a:latin typeface="Arial"/>
              </a:rPr>
              <a:t>D</a:t>
            </a:r>
            <a:r>
              <a:rPr sz="1600" b="0" dirty="0">
                <a:solidFill>
                  <a:srgbClr val="232D37"/>
                </a:solidFill>
                <a:latin typeface="Arial"/>
              </a:rPr>
              <a:t>ark </a:t>
            </a:r>
            <a:r>
              <a:rPr lang="en-US" sz="1600" dirty="0">
                <a:solidFill>
                  <a:srgbClr val="232D37"/>
                </a:solidFill>
                <a:latin typeface="Arial"/>
              </a:rPr>
              <a:t>N</a:t>
            </a:r>
            <a:r>
              <a:rPr sz="1600" b="0" dirty="0">
                <a:solidFill>
                  <a:srgbClr val="232D37"/>
                </a:solidFill>
                <a:latin typeface="Arial"/>
              </a:rPr>
              <a:t>oise</a:t>
            </a:r>
          </a:p>
        </p:txBody>
      </p:sp>
      <p:sp>
        <p:nvSpPr>
          <p:cNvPr id="11" name="Rounded Rectangle 20">
            <a:extLst>
              <a:ext uri="{FF2B5EF4-FFF2-40B4-BE49-F238E27FC236}">
                <a16:creationId xmlns:a16="http://schemas.microsoft.com/office/drawing/2014/main" id="{9B0DBA26-6E0C-2D7B-660E-7D7AF4B3B9C0}"/>
              </a:ext>
            </a:extLst>
          </p:cNvPr>
          <p:cNvSpPr/>
          <p:nvPr/>
        </p:nvSpPr>
        <p:spPr>
          <a:xfrm>
            <a:off x="9448713" y="5071355"/>
            <a:ext cx="2395728" cy="908029"/>
          </a:xfrm>
          <a:prstGeom prst="roundRect">
            <a:avLst/>
          </a:prstGeom>
          <a:solidFill>
            <a:srgbClr val="D9EAF7"/>
          </a:solidFill>
          <a:ln w="13970">
            <a:solidFill>
              <a:srgbClr val="1F77B4"/>
            </a:solidFill>
          </a:ln>
        </p:spPr>
        <p:style>
          <a:lnRef idx="1">
            <a:schemeClr val="accent1"/>
          </a:lnRef>
          <a:fillRef idx="3">
            <a:schemeClr val="accent1"/>
          </a:fillRef>
          <a:effectRef idx="2">
            <a:schemeClr val="accent1"/>
          </a:effectRef>
          <a:fontRef idx="minor">
            <a:schemeClr val="lt1"/>
          </a:fontRef>
        </p:style>
        <p:txBody>
          <a:bodyPr lIns="73152" tIns="27432" rIns="73152" bIns="27432" rtlCol="0" anchor="ctr"/>
          <a:lstStyle/>
          <a:p>
            <a:pPr algn="ctr"/>
            <a:r>
              <a:rPr sz="1600" b="1" dirty="0">
                <a:solidFill>
                  <a:srgbClr val="232D37"/>
                </a:solidFill>
                <a:latin typeface="Arial"/>
              </a:rPr>
              <a:t>PID benchmark</a:t>
            </a:r>
          </a:p>
          <a:p>
            <a:pPr algn="ctr"/>
            <a:r>
              <a:rPr lang="en-US" sz="1600" b="1" dirty="0">
                <a:solidFill>
                  <a:srgbClr val="232D37"/>
                </a:solidFill>
                <a:latin typeface="Arial"/>
              </a:rPr>
              <a:t>S</a:t>
            </a:r>
            <a:r>
              <a:rPr sz="1600" b="1" dirty="0">
                <a:solidFill>
                  <a:srgbClr val="232D37"/>
                </a:solidFill>
                <a:latin typeface="Arial"/>
              </a:rPr>
              <a:t>eparation </a:t>
            </a:r>
            <a:r>
              <a:rPr lang="en-US" sz="1600" b="1" dirty="0">
                <a:solidFill>
                  <a:srgbClr val="232D37"/>
                </a:solidFill>
                <a:latin typeface="Arial"/>
              </a:rPr>
              <a:t>P</a:t>
            </a:r>
            <a:r>
              <a:rPr sz="1600" b="1" dirty="0">
                <a:solidFill>
                  <a:srgbClr val="232D37"/>
                </a:solidFill>
                <a:latin typeface="Arial"/>
              </a:rPr>
              <a:t>ower</a:t>
            </a:r>
          </a:p>
        </p:txBody>
      </p:sp>
      <p:cxnSp>
        <p:nvCxnSpPr>
          <p:cNvPr id="18" name="Connector 21">
            <a:extLst>
              <a:ext uri="{FF2B5EF4-FFF2-40B4-BE49-F238E27FC236}">
                <a16:creationId xmlns:a16="http://schemas.microsoft.com/office/drawing/2014/main" id="{D762B043-8818-2BD5-35A7-1055A185F87C}"/>
              </a:ext>
            </a:extLst>
          </p:cNvPr>
          <p:cNvCxnSpPr>
            <a:cxnSpLocks/>
            <a:endCxn id="8" idx="1"/>
          </p:cNvCxnSpPr>
          <p:nvPr/>
        </p:nvCxnSpPr>
        <p:spPr>
          <a:xfrm>
            <a:off x="2880360" y="5525364"/>
            <a:ext cx="592299" cy="1"/>
          </a:xfrm>
          <a:prstGeom prst="line">
            <a:avLst/>
          </a:prstGeom>
          <a:ln w="25400">
            <a:solidFill>
              <a:srgbClr val="1F77B4"/>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or 22">
            <a:extLst>
              <a:ext uri="{FF2B5EF4-FFF2-40B4-BE49-F238E27FC236}">
                <a16:creationId xmlns:a16="http://schemas.microsoft.com/office/drawing/2014/main" id="{097DB5EA-304B-AB7B-00D5-6BB5049E655D}"/>
              </a:ext>
            </a:extLst>
          </p:cNvPr>
          <p:cNvCxnSpPr>
            <a:cxnSpLocks/>
          </p:cNvCxnSpPr>
          <p:nvPr/>
        </p:nvCxnSpPr>
        <p:spPr>
          <a:xfrm>
            <a:off x="8856414" y="5525364"/>
            <a:ext cx="592299" cy="0"/>
          </a:xfrm>
          <a:prstGeom prst="line">
            <a:avLst/>
          </a:prstGeom>
          <a:ln w="25400">
            <a:solidFill>
              <a:srgbClr val="1F77B4"/>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ctor 23">
            <a:extLst>
              <a:ext uri="{FF2B5EF4-FFF2-40B4-BE49-F238E27FC236}">
                <a16:creationId xmlns:a16="http://schemas.microsoft.com/office/drawing/2014/main" id="{EFB81749-8A8C-F9E9-5556-9E0129894502}"/>
              </a:ext>
            </a:extLst>
          </p:cNvPr>
          <p:cNvCxnSpPr>
            <a:cxnSpLocks/>
          </p:cNvCxnSpPr>
          <p:nvPr/>
        </p:nvCxnSpPr>
        <p:spPr>
          <a:xfrm>
            <a:off x="5868387" y="5525364"/>
            <a:ext cx="592299" cy="0"/>
          </a:xfrm>
          <a:prstGeom prst="line">
            <a:avLst/>
          </a:prstGeom>
          <a:ln w="25400">
            <a:solidFill>
              <a:srgbClr val="1F77B4"/>
            </a:solidFill>
            <a:tailEnd type="triangle"/>
          </a:ln>
        </p:spPr>
        <p:style>
          <a:lnRef idx="2">
            <a:schemeClr val="accent1"/>
          </a:lnRef>
          <a:fillRef idx="0">
            <a:schemeClr val="accent1"/>
          </a:fillRef>
          <a:effectRef idx="1">
            <a:schemeClr val="accent1"/>
          </a:effectRef>
          <a:fontRef idx="minor">
            <a:schemeClr val="tx1"/>
          </a:fontRef>
        </p:style>
      </p:cxnSp>
      <p:sp>
        <p:nvSpPr>
          <p:cNvPr id="33" name="文本框 32">
            <a:extLst>
              <a:ext uri="{FF2B5EF4-FFF2-40B4-BE49-F238E27FC236}">
                <a16:creationId xmlns:a16="http://schemas.microsoft.com/office/drawing/2014/main" id="{1BF887A8-1E87-B354-3D6F-A2C681D7CE0E}"/>
              </a:ext>
            </a:extLst>
          </p:cNvPr>
          <p:cNvSpPr txBox="1"/>
          <p:nvPr/>
        </p:nvSpPr>
        <p:spPr>
          <a:xfrm>
            <a:off x="516636" y="2433856"/>
            <a:ext cx="3674485" cy="1990288"/>
          </a:xfrm>
          <a:prstGeom prst="rect">
            <a:avLst/>
          </a:prstGeom>
          <a:noFill/>
        </p:spPr>
        <p:txBody>
          <a:bodyPr wrap="square">
            <a:spAutoFit/>
          </a:bodyPr>
          <a:lstStyle/>
          <a:p>
            <a:pPr>
              <a:spcAft>
                <a:spcPts val="200"/>
              </a:spcAft>
              <a:defRPr sz="1450">
                <a:solidFill>
                  <a:srgbClr val="232D37"/>
                </a:solidFill>
                <a:latin typeface="Arial"/>
              </a:defRPr>
            </a:pPr>
            <a:r>
              <a:rPr lang="en-US" altLang="zh-CN" sz="2000" b="1" dirty="0">
                <a:solidFill>
                  <a:srgbClr val="4B81C9"/>
                </a:solidFill>
                <a:latin typeface="Calibri" panose="020F0502020204030204" pitchFamily="34" charset="0"/>
                <a:ea typeface="Calibri" panose="020F0502020204030204" pitchFamily="34" charset="0"/>
                <a:cs typeface="Calibri" panose="020F0502020204030204" pitchFamily="34" charset="0"/>
              </a:rPr>
              <a:t>DD4hep</a:t>
            </a:r>
            <a:r>
              <a:rPr lang="en-US" altLang="zh-CN" sz="2000" dirty="0">
                <a:latin typeface="Calibri" panose="020F0502020204030204" pitchFamily="34" charset="0"/>
                <a:ea typeface="Calibri" panose="020F0502020204030204" pitchFamily="34" charset="0"/>
                <a:cs typeface="Calibri" panose="020F0502020204030204" pitchFamily="34" charset="0"/>
              </a:rPr>
              <a:t> detector geometry, materials and optical surfaces</a:t>
            </a:r>
          </a:p>
          <a:p>
            <a:pPr>
              <a:spcAft>
                <a:spcPts val="200"/>
              </a:spcAft>
              <a:defRPr sz="1450">
                <a:solidFill>
                  <a:srgbClr val="232D37"/>
                </a:solidFill>
                <a:latin typeface="Arial"/>
              </a:defRPr>
            </a:pPr>
            <a:r>
              <a:rPr lang="en-US" altLang="zh-CN" sz="2000" b="1" dirty="0">
                <a:solidFill>
                  <a:srgbClr val="4B81C9"/>
                </a:solidFill>
                <a:latin typeface="Calibri" panose="020F0502020204030204" pitchFamily="34" charset="0"/>
                <a:ea typeface="Calibri" panose="020F0502020204030204" pitchFamily="34" charset="0"/>
                <a:cs typeface="Calibri" panose="020F0502020204030204" pitchFamily="34" charset="0"/>
              </a:rPr>
              <a:t>Geant4</a:t>
            </a:r>
            <a:r>
              <a:rPr lang="en-US" altLang="zh-CN" sz="2000" dirty="0">
                <a:latin typeface="Calibri" panose="020F0502020204030204" pitchFamily="34" charset="0"/>
                <a:ea typeface="Calibri" panose="020F0502020204030204" pitchFamily="34" charset="0"/>
                <a:cs typeface="Calibri" panose="020F0502020204030204" pitchFamily="34" charset="0"/>
              </a:rPr>
              <a:t> tracking and optical photon transport</a:t>
            </a:r>
          </a:p>
          <a:p>
            <a:pPr>
              <a:spcAft>
                <a:spcPts val="200"/>
              </a:spcAft>
              <a:defRPr sz="1450">
                <a:solidFill>
                  <a:srgbClr val="232D37"/>
                </a:solidFill>
                <a:latin typeface="Arial"/>
              </a:defRPr>
            </a:pPr>
            <a:r>
              <a:rPr lang="en-US" altLang="zh-CN" sz="2000" b="1" dirty="0">
                <a:solidFill>
                  <a:srgbClr val="4B81C9"/>
                </a:solidFill>
                <a:latin typeface="Calibri" panose="020F0502020204030204" pitchFamily="34" charset="0"/>
                <a:ea typeface="Calibri" panose="020F0502020204030204" pitchFamily="34" charset="0"/>
                <a:cs typeface="Calibri" panose="020F0502020204030204" pitchFamily="34" charset="0"/>
              </a:rPr>
              <a:t>EDM4hep</a:t>
            </a:r>
            <a:r>
              <a:rPr lang="en-US" altLang="zh-CN" sz="2000" dirty="0">
                <a:latin typeface="Calibri" panose="020F0502020204030204" pitchFamily="34" charset="0"/>
                <a:ea typeface="Calibri" panose="020F0502020204030204" pitchFamily="34" charset="0"/>
                <a:cs typeface="Calibri" panose="020F0502020204030204" pitchFamily="34" charset="0"/>
              </a:rPr>
              <a:t> common event data model for the full chain</a:t>
            </a:r>
          </a:p>
        </p:txBody>
      </p:sp>
      <p:sp>
        <p:nvSpPr>
          <p:cNvPr id="34" name="Rounded Rectangle 16">
            <a:extLst>
              <a:ext uri="{FF2B5EF4-FFF2-40B4-BE49-F238E27FC236}">
                <a16:creationId xmlns:a16="http://schemas.microsoft.com/office/drawing/2014/main" id="{625C6E8E-71EA-9A4D-96DC-E1863A31A11E}"/>
              </a:ext>
            </a:extLst>
          </p:cNvPr>
          <p:cNvSpPr/>
          <p:nvPr/>
        </p:nvSpPr>
        <p:spPr>
          <a:xfrm>
            <a:off x="7923671" y="678492"/>
            <a:ext cx="3825381" cy="3824881"/>
          </a:xfrm>
          <a:prstGeom prst="roundRect">
            <a:avLst/>
          </a:prstGeom>
          <a:solidFill>
            <a:srgbClr val="FFFFFF"/>
          </a:solidFill>
          <a:ln w="13970">
            <a:solidFill>
              <a:srgbClr val="70AD47"/>
            </a:solidFill>
          </a:ln>
        </p:spPr>
        <p:style>
          <a:lnRef idx="1">
            <a:schemeClr val="accent1"/>
          </a:lnRef>
          <a:fillRef idx="3">
            <a:schemeClr val="accent1"/>
          </a:fillRef>
          <a:effectRef idx="2">
            <a:schemeClr val="accent1"/>
          </a:effectRef>
          <a:fontRef idx="minor">
            <a:schemeClr val="lt1"/>
          </a:fontRef>
        </p:style>
        <p:txBody>
          <a:bodyPr lIns="146304" tIns="91440" rIns="109728" bIns="73152" rtlCol="0" anchor="ctr"/>
          <a:lstStyle/>
          <a:p>
            <a:pPr algn="ctr"/>
            <a:r>
              <a:rPr sz="2400" b="1" dirty="0">
                <a:solidFill>
                  <a:srgbClr val="164E82"/>
                </a:solidFill>
                <a:latin typeface="Calibri" panose="020F0502020204030204" pitchFamily="34" charset="0"/>
                <a:ea typeface="Calibri" panose="020F0502020204030204" pitchFamily="34" charset="0"/>
                <a:cs typeface="Calibri" panose="020F0502020204030204" pitchFamily="34" charset="0"/>
              </a:rPr>
              <a:t>Optical </a:t>
            </a:r>
            <a:r>
              <a:rPr lang="en-US" sz="2400" b="1" dirty="0">
                <a:solidFill>
                  <a:srgbClr val="164E82"/>
                </a:solidFill>
                <a:latin typeface="Calibri" panose="020F0502020204030204" pitchFamily="34" charset="0"/>
                <a:ea typeface="Calibri" panose="020F0502020204030204" pitchFamily="34" charset="0"/>
                <a:cs typeface="Calibri" panose="020F0502020204030204" pitchFamily="34" charset="0"/>
              </a:rPr>
              <a:t>process</a:t>
            </a:r>
          </a:p>
          <a:p>
            <a:pPr algn="ctr"/>
            <a:endParaRPr sz="2000" b="1" dirty="0">
              <a:solidFill>
                <a:srgbClr val="164E82"/>
              </a:solidFill>
              <a:latin typeface="Calibri" panose="020F0502020204030204" pitchFamily="34" charset="0"/>
              <a:ea typeface="Calibri" panose="020F0502020204030204" pitchFamily="34" charset="0"/>
              <a:cs typeface="Calibri" panose="020F0502020204030204" pitchFamily="34" charset="0"/>
            </a:endParaRPr>
          </a:p>
          <a:p>
            <a:pPr>
              <a:spcAft>
                <a:spcPts val="200"/>
              </a:spcAft>
              <a:defRPr sz="1450">
                <a:solidFill>
                  <a:srgbClr val="232D37"/>
                </a:solidFill>
                <a:latin typeface="Arial"/>
              </a:defRPr>
            </a:pPr>
            <a:r>
              <a:rPr sz="2000" dirty="0">
                <a:latin typeface="Calibri" panose="020F0502020204030204" pitchFamily="34" charset="0"/>
                <a:ea typeface="Calibri" panose="020F0502020204030204" pitchFamily="34" charset="0"/>
                <a:cs typeface="Calibri" panose="020F0502020204030204" pitchFamily="34" charset="0"/>
              </a:rPr>
              <a:t>Produced by the </a:t>
            </a:r>
            <a:r>
              <a:rPr sz="2000" b="1" dirty="0">
                <a:solidFill>
                  <a:srgbClr val="4B81C9"/>
                </a:solidFill>
                <a:latin typeface="Calibri" panose="020F0502020204030204" pitchFamily="34" charset="0"/>
                <a:ea typeface="Calibri" panose="020F0502020204030204" pitchFamily="34" charset="0"/>
                <a:cs typeface="Calibri" panose="020F0502020204030204" pitchFamily="34" charset="0"/>
              </a:rPr>
              <a:t>Cherenkov</a:t>
            </a:r>
            <a:r>
              <a:rPr sz="2000" dirty="0">
                <a:latin typeface="Calibri" panose="020F0502020204030204" pitchFamily="34" charset="0"/>
                <a:ea typeface="Calibri" panose="020F0502020204030204" pitchFamily="34" charset="0"/>
                <a:cs typeface="Calibri" panose="020F0502020204030204" pitchFamily="34" charset="0"/>
              </a:rPr>
              <a:t> </a:t>
            </a:r>
            <a:r>
              <a:rPr sz="2000" b="1" dirty="0">
                <a:solidFill>
                  <a:srgbClr val="4B81C9"/>
                </a:solidFill>
                <a:latin typeface="Calibri" panose="020F0502020204030204" pitchFamily="34" charset="0"/>
                <a:ea typeface="Calibri" panose="020F0502020204030204" pitchFamily="34" charset="0"/>
                <a:cs typeface="Calibri" panose="020F0502020204030204" pitchFamily="34" charset="0"/>
              </a:rPr>
              <a:t>Transported</a:t>
            </a:r>
            <a:r>
              <a:rPr sz="2000" dirty="0">
                <a:latin typeface="Calibri" panose="020F0502020204030204" pitchFamily="34" charset="0"/>
                <a:ea typeface="Calibri" panose="020F0502020204030204" pitchFamily="34" charset="0"/>
                <a:cs typeface="Calibri" panose="020F0502020204030204" pitchFamily="34" charset="0"/>
              </a:rPr>
              <a:t> with wavelength, time and polarization</a:t>
            </a:r>
          </a:p>
          <a:p>
            <a:pPr>
              <a:spcAft>
                <a:spcPts val="200"/>
              </a:spcAft>
              <a:defRPr sz="1450">
                <a:solidFill>
                  <a:srgbClr val="232D37"/>
                </a:solidFill>
                <a:latin typeface="Arial"/>
              </a:defRPr>
            </a:pPr>
            <a:r>
              <a:rPr sz="2000" dirty="0">
                <a:latin typeface="Calibri" panose="020F0502020204030204" pitchFamily="34" charset="0"/>
                <a:ea typeface="Calibri" panose="020F0502020204030204" pitchFamily="34" charset="0"/>
                <a:cs typeface="Calibri" panose="020F0502020204030204" pitchFamily="34" charset="0"/>
              </a:rPr>
              <a:t>Affected by </a:t>
            </a:r>
            <a:r>
              <a:rPr sz="2000" b="1" dirty="0">
                <a:solidFill>
                  <a:srgbClr val="4B81C9"/>
                </a:solidFill>
                <a:latin typeface="Calibri" panose="020F0502020204030204" pitchFamily="34" charset="0"/>
                <a:ea typeface="Calibri" panose="020F0502020204030204" pitchFamily="34" charset="0"/>
                <a:cs typeface="Calibri" panose="020F0502020204030204" pitchFamily="34" charset="0"/>
              </a:rPr>
              <a:t>absorption</a:t>
            </a:r>
            <a:r>
              <a:rPr sz="2000" dirty="0">
                <a:latin typeface="Calibri" panose="020F0502020204030204" pitchFamily="34" charset="0"/>
                <a:ea typeface="Calibri" panose="020F0502020204030204" pitchFamily="34" charset="0"/>
                <a:cs typeface="Calibri" panose="020F0502020204030204" pitchFamily="34" charset="0"/>
              </a:rPr>
              <a:t>, </a:t>
            </a:r>
            <a:r>
              <a:rPr sz="2000" b="1" dirty="0">
                <a:solidFill>
                  <a:srgbClr val="4B81C9"/>
                </a:solidFill>
                <a:latin typeface="Calibri" panose="020F0502020204030204" pitchFamily="34" charset="0"/>
                <a:ea typeface="Calibri" panose="020F0502020204030204" pitchFamily="34" charset="0"/>
                <a:cs typeface="Calibri" panose="020F0502020204030204" pitchFamily="34" charset="0"/>
              </a:rPr>
              <a:t>boundary</a:t>
            </a:r>
            <a:r>
              <a:rPr sz="2000" dirty="0">
                <a:latin typeface="Calibri" panose="020F0502020204030204" pitchFamily="34" charset="0"/>
                <a:ea typeface="Calibri" panose="020F0502020204030204" pitchFamily="34" charset="0"/>
                <a:cs typeface="Calibri" panose="020F0502020204030204" pitchFamily="34" charset="0"/>
              </a:rPr>
              <a:t> processes and </a:t>
            </a:r>
            <a:r>
              <a:rPr sz="2000" b="1" dirty="0">
                <a:solidFill>
                  <a:srgbClr val="4B81C9"/>
                </a:solidFill>
                <a:latin typeface="Calibri" panose="020F0502020204030204" pitchFamily="34" charset="0"/>
                <a:ea typeface="Calibri" panose="020F0502020204030204" pitchFamily="34" charset="0"/>
                <a:cs typeface="Calibri" panose="020F0502020204030204" pitchFamily="34" charset="0"/>
              </a:rPr>
              <a:t>Rayleigh</a:t>
            </a:r>
            <a:r>
              <a:rPr sz="2000" dirty="0">
                <a:latin typeface="Calibri" panose="020F0502020204030204" pitchFamily="34" charset="0"/>
                <a:ea typeface="Calibri" panose="020F0502020204030204" pitchFamily="34" charset="0"/>
                <a:cs typeface="Calibri" panose="020F0502020204030204" pitchFamily="34" charset="0"/>
              </a:rPr>
              <a:t> scattering</a:t>
            </a:r>
            <a:endParaRPr lang="en-US" sz="2000" dirty="0">
              <a:latin typeface="Calibri" panose="020F0502020204030204" pitchFamily="34" charset="0"/>
              <a:ea typeface="Calibri" panose="020F0502020204030204" pitchFamily="34" charset="0"/>
              <a:cs typeface="Calibri" panose="020F0502020204030204" pitchFamily="34" charset="0"/>
            </a:endParaRPr>
          </a:p>
          <a:p>
            <a:pPr>
              <a:spcAft>
                <a:spcPts val="200"/>
              </a:spcAft>
              <a:defRPr sz="1450">
                <a:solidFill>
                  <a:srgbClr val="232D37"/>
                </a:solidFill>
                <a:latin typeface="Arial"/>
              </a:defRPr>
            </a:pPr>
            <a:r>
              <a:rPr lang="en-US" sz="2000" b="1" dirty="0">
                <a:solidFill>
                  <a:srgbClr val="4B81C9"/>
                </a:solidFill>
                <a:latin typeface="Calibri" panose="020F0502020204030204" pitchFamily="34" charset="0"/>
                <a:ea typeface="Calibri" panose="020F0502020204030204" pitchFamily="34" charset="0"/>
                <a:cs typeface="Calibri" panose="020F0502020204030204" pitchFamily="34" charset="0"/>
              </a:rPr>
              <a:t>Scintillation, WLS/WLS2 and Mie scattering </a:t>
            </a:r>
            <a:r>
              <a:rPr lang="en-US" sz="2000" dirty="0">
                <a:latin typeface="Calibri" panose="020F0502020204030204" pitchFamily="34" charset="0"/>
                <a:ea typeface="Calibri" panose="020F0502020204030204" pitchFamily="34" charset="0"/>
                <a:cs typeface="Calibri" panose="020F0502020204030204" pitchFamily="34" charset="0"/>
              </a:rPr>
              <a:t>are disabled</a:t>
            </a:r>
          </a:p>
        </p:txBody>
      </p:sp>
    </p:spTree>
    <p:extLst>
      <p:ext uri="{BB962C8B-B14F-4D97-AF65-F5344CB8AC3E}">
        <p14:creationId xmlns:p14="http://schemas.microsoft.com/office/powerpoint/2010/main" val="58870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A1AC2-DF7E-A0BE-F5E3-573767A1FA0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71FBB37-B794-4299-EF71-8E6C40ADBC40}"/>
                  </a:ext>
                </a:extLst>
              </p:cNvPr>
              <p:cNvSpPr txBox="1"/>
              <p:nvPr/>
            </p:nvSpPr>
            <p:spPr>
              <a:xfrm>
                <a:off x="227508" y="1093371"/>
                <a:ext cx="8051629" cy="5324535"/>
              </a:xfrm>
              <a:prstGeom prst="rect">
                <a:avLst/>
              </a:prstGeom>
              <a:noFill/>
            </p:spPr>
            <p:txBody>
              <a:bodyPr wrap="square" rtlCol="0">
                <a:spAutoFit/>
              </a:bodyPr>
              <a:lstStyle/>
              <a:p>
                <a:r>
                  <a:rPr lang="en-US" altLang="zh-CN" sz="2800" u="sng" dirty="0">
                    <a:latin typeface="Calibri" panose="020F0502020204030204" pitchFamily="34" charset="0"/>
                    <a:ea typeface="Calibri" panose="020F0502020204030204" pitchFamily="34" charset="0"/>
                    <a:cs typeface="Calibri" panose="020F0502020204030204" pitchFamily="34" charset="0"/>
                  </a:rPr>
                  <a:t>RICH components:</a:t>
                </a: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latin typeface="Calibri" panose="020F0502020204030204" pitchFamily="34" charset="0"/>
                    <a:ea typeface="Calibri" panose="020F0502020204030204" pitchFamily="34" charset="0"/>
                    <a:cs typeface="Calibri" panose="020F0502020204030204" pitchFamily="34" charset="0"/>
                  </a:rPr>
                  <a:t>1. Aerogel</a:t>
                </a:r>
                <a:r>
                  <a:rPr lang="en-US" altLang="zh-CN" sz="2400" dirty="0">
                    <a:latin typeface="Calibri" panose="020F0502020204030204" pitchFamily="34" charset="0"/>
                    <a:ea typeface="Calibri" panose="020F0502020204030204" pitchFamily="34" charset="0"/>
                    <a:cs typeface="Calibri" panose="020F0502020204030204" pitchFamily="34" charset="0"/>
                  </a:rPr>
                  <a:t>: 3 layers of </a:t>
                </a:r>
                <a14:m>
                  <m:oMath xmlns:m="http://schemas.openxmlformats.org/officeDocument/2006/math">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SiO</m:t>
                        </m:r>
                      </m:e>
                      <m:sub>
                        <m:r>
                          <a:rPr lang="en-US" altLang="zh-CN" sz="2400" b="0" i="0" smtClean="0">
                            <a:latin typeface="Cambria Math" panose="02040503050406030204" pitchFamily="18" charset="0"/>
                          </a:rPr>
                          <m:t>2</m:t>
                        </m:r>
                      </m:sub>
                    </m:sSub>
                    <m:r>
                      <a:rPr lang="en-US" altLang="zh-CN" sz="2400" b="0" i="0" smtClean="0">
                        <a:latin typeface="Cambria Math" panose="02040503050406030204" pitchFamily="18" charset="0"/>
                      </a:rPr>
                      <m:t> (</m:t>
                    </m:r>
                    <m:r>
                      <a:rPr lang="en-US" altLang="zh-CN" sz="2400" b="0" i="1" smtClean="0">
                        <a:latin typeface="Cambria Math" panose="02040503050406030204" pitchFamily="18" charset="0"/>
                      </a:rPr>
                      <m:t>𝜌</m:t>
                    </m:r>
                    <m:r>
                      <a:rPr lang="en-US" altLang="zh-CN" sz="2400" i="1">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𝜌</m:t>
                        </m:r>
                      </m:e>
                      <m:sub>
                        <m:r>
                          <a:rPr lang="en-US" altLang="zh-CN" sz="2400" b="0" i="1" smtClean="0">
                            <a:latin typeface="Cambria Math" panose="02040503050406030204" pitchFamily="18" charset="0"/>
                            <a:ea typeface="Cambria Math" panose="02040503050406030204" pitchFamily="18" charset="0"/>
                          </a:rPr>
                          <m:t>𝑎𝑖𝑟</m:t>
                        </m:r>
                      </m:sub>
                    </m:sSub>
                    <m:r>
                      <a:rPr lang="en-US" altLang="zh-CN" sz="2400" b="0" i="0"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rPr>
                      <m:t>1.008)</m:t>
                    </m:r>
                  </m:oMath>
                </a14:m>
                <a:endParaRPr lang="en-US" altLang="zh-CN" sz="1400" dirty="0">
                  <a:latin typeface="Calibri" panose="020F0502020204030204" pitchFamily="34" charset="0"/>
                  <a:ea typeface="Calibri" panose="020F0502020204030204" pitchFamily="34" charset="0"/>
                  <a:cs typeface="Calibri" panose="020F0502020204030204" pitchFamily="34" charset="0"/>
                </a:endParaRPr>
              </a:p>
              <a:p>
                <a:r>
                  <a:rPr lang="en-US" altLang="zh-CN" sz="2400" b="0" dirty="0"/>
                  <a:t>	</a:t>
                </a:r>
                <a14:m>
                  <m:oMath xmlns:m="http://schemas.openxmlformats.org/officeDocument/2006/math">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m:t>
                    </m:r>
                    <m:r>
                      <a:rPr lang="en-US" altLang="zh-CN" sz="2400" b="0" i="0" smtClean="0">
                        <a:latin typeface="Cambria Math" panose="02040503050406030204" pitchFamily="18" charset="0"/>
                      </a:rPr>
                      <m:t>16.9~56.2</m:t>
                    </m:r>
                    <m:r>
                      <a:rPr lang="en-US" altLang="zh-CN" sz="2400" b="0" i="1" smtClean="0">
                        <a:latin typeface="Cambria Math" panose="02040503050406030204" pitchFamily="18" charset="0"/>
                      </a:rPr>
                      <m:t> </m:t>
                    </m:r>
                    <m:r>
                      <m:rPr>
                        <m:sty m:val="p"/>
                      </m:rPr>
                      <a:rPr lang="en-US" altLang="zh-CN" sz="2400" b="0" i="0" smtClean="0">
                        <a:latin typeface="Cambria Math" panose="02040503050406030204" pitchFamily="18" charset="0"/>
                      </a:rPr>
                      <m:t>cm</m:t>
                    </m:r>
                  </m:oMath>
                </a14:m>
                <a:endParaRPr lang="en-US" altLang="zh-CN" sz="2400" b="0" i="0" dirty="0">
                  <a:latin typeface="Cambria Math" panose="02040503050406030204" pitchFamily="18" charset="0"/>
                </a:endParaRPr>
              </a:p>
              <a:p>
                <a:r>
                  <a:rPr lang="en-US" altLang="zh-CN" sz="2400" b="0" dirty="0"/>
                  <a:t>	</a:t>
                </a:r>
                <a14:m>
                  <m:oMath xmlns:m="http://schemas.openxmlformats.org/officeDocument/2006/math">
                    <m:r>
                      <a:rPr lang="en-US" altLang="zh-CN" sz="2400" b="0" i="1" smtClean="0">
                        <a:latin typeface="Cambria Math" panose="02040503050406030204" pitchFamily="18" charset="0"/>
                      </a:rPr>
                      <m:t>𝑧</m:t>
                    </m:r>
                    <m:r>
                      <a:rPr lang="en-US" altLang="zh-CN" sz="2400" b="0" i="1" smtClean="0">
                        <a:latin typeface="Cambria Math" panose="02040503050406030204" pitchFamily="18" charset="0"/>
                      </a:rPr>
                      <m:t>=106.6 </m:t>
                    </m:r>
                    <m:r>
                      <m:rPr>
                        <m:sty m:val="p"/>
                      </m:rPr>
                      <a:rPr lang="en-US" altLang="zh-CN" sz="2400" b="0" i="0" smtClean="0">
                        <a:latin typeface="Cambria Math" panose="02040503050406030204" pitchFamily="18" charset="0"/>
                      </a:rPr>
                      <m:t>cm</m:t>
                    </m:r>
                    <m:r>
                      <a:rPr lang="en-US" altLang="zh-CN" sz="2400" b="0" i="0" smtClean="0">
                        <a:latin typeface="Cambria Math" panose="02040503050406030204" pitchFamily="18" charset="0"/>
                      </a:rPr>
                      <m:t>~112.6 </m:t>
                    </m:r>
                    <m:r>
                      <m:rPr>
                        <m:sty m:val="p"/>
                      </m:rPr>
                      <a:rPr lang="en-US" altLang="zh-CN" sz="2400" b="0" i="0" smtClean="0">
                        <a:latin typeface="Cambria Math" panose="02040503050406030204" pitchFamily="18" charset="0"/>
                      </a:rPr>
                      <m:t>cm</m:t>
                    </m:r>
                  </m:oMath>
                </a14:m>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latin typeface="Calibri" panose="020F0502020204030204" pitchFamily="34" charset="0"/>
                    <a:ea typeface="Calibri" panose="020F0502020204030204" pitchFamily="34" charset="0"/>
                    <a:cs typeface="Calibri" panose="020F0502020204030204" pitchFamily="34" charset="0"/>
                  </a:rPr>
                  <a:t>2. Photon Detector (</a:t>
                </a:r>
                <a:r>
                  <a:rPr lang="en-US" altLang="zh-CN" sz="2400" b="1" dirty="0" err="1">
                    <a:latin typeface="Calibri" panose="020F0502020204030204" pitchFamily="34" charset="0"/>
                    <a:ea typeface="Calibri" panose="020F0502020204030204" pitchFamily="34" charset="0"/>
                    <a:cs typeface="Calibri" panose="020F0502020204030204" pitchFamily="34" charset="0"/>
                  </a:rPr>
                  <a:t>SiPM</a:t>
                </a:r>
                <a:r>
                  <a:rPr lang="en-US" altLang="zh-CN" sz="2400" b="1" dirty="0">
                    <a:latin typeface="Calibri" panose="020F0502020204030204" pitchFamily="34" charset="0"/>
                    <a:ea typeface="Calibri" panose="020F0502020204030204" pitchFamily="34" charset="0"/>
                    <a:cs typeface="Calibri" panose="020F0502020204030204" pitchFamily="34" charset="0"/>
                  </a:rPr>
                  <a:t> &amp; PCB + electronics)</a:t>
                </a:r>
              </a:p>
              <a:p>
                <a:r>
                  <a:rPr lang="en-US" altLang="zh-CN" sz="2400" dirty="0">
                    <a:latin typeface="Calibri" panose="020F0502020204030204" pitchFamily="34" charset="0"/>
                    <a:ea typeface="Calibri" panose="020F0502020204030204" pitchFamily="34" charset="0"/>
                    <a:cs typeface="Calibri" panose="020F0502020204030204" pitchFamily="34" charset="0"/>
                  </a:rPr>
                  <a:t>SiPM: G4_Si, PCB + electronics: </a:t>
                </a:r>
                <a:r>
                  <a:rPr lang="en-US" altLang="zh-CN"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Pb,</a:t>
                </a:r>
                <a:r>
                  <a:rPr lang="zh-CN" alt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a:t>
                </a:r>
                <a:r>
                  <a:rPr lang="en-US" altLang="zh-CN"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Cu, C, O…</a:t>
                </a:r>
              </a:p>
              <a:p>
                <a:pPr/>
                <a14:m>
                  <m:oMathPara xmlns:m="http://schemas.openxmlformats.org/officeDocument/2006/math">
                    <m:oMathParaPr>
                      <m:jc m:val="left"/>
                    </m:oMathParaPr>
                    <m:oMath xmlns:m="http://schemas.openxmlformats.org/officeDocument/2006/math">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=24.1</m:t>
                      </m:r>
                      <m:r>
                        <a:rPr lang="en-US" altLang="zh-CN" sz="2400" b="0" i="0" smtClean="0">
                          <a:latin typeface="Cambria Math" panose="02040503050406030204" pitchFamily="18" charset="0"/>
                        </a:rPr>
                        <m:t>~56.2 </m:t>
                      </m:r>
                      <m:r>
                        <m:rPr>
                          <m:sty m:val="p"/>
                        </m:rPr>
                        <a:rPr lang="en-US" altLang="zh-CN" sz="2400" b="0" i="0" smtClean="0">
                          <a:latin typeface="Cambria Math" panose="02040503050406030204" pitchFamily="18" charset="0"/>
                        </a:rPr>
                        <m:t>cm</m:t>
                      </m:r>
                    </m:oMath>
                  </m:oMathPara>
                </a14:m>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latin typeface="Calibri" panose="020F0502020204030204" pitchFamily="34" charset="0"/>
                    <a:ea typeface="Calibri" panose="020F0502020204030204" pitchFamily="34" charset="0"/>
                    <a:cs typeface="Calibri" panose="020F0502020204030204" pitchFamily="34" charset="0"/>
                  </a:rPr>
                  <a:t>3. Carbon Fiber Shell </a:t>
                </a:r>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=0.2</m:t>
                    </m:r>
                    <m:r>
                      <a:rPr lang="en-US" altLang="zh-CN" sz="2400" b="0" i="0" smtClean="0">
                        <a:latin typeface="Cambria Math" panose="02040503050406030204" pitchFamily="18" charset="0"/>
                      </a:rPr>
                      <m:t> </m:t>
                    </m:r>
                    <m:r>
                      <m:rPr>
                        <m:sty m:val="p"/>
                      </m:rPr>
                      <a:rPr lang="en-US" altLang="zh-CN" sz="2400" b="0" i="0" smtClean="0">
                        <a:latin typeface="Cambria Math" panose="02040503050406030204" pitchFamily="18" charset="0"/>
                      </a:rPr>
                      <m:t>mm</m:t>
                    </m:r>
                  </m:oMath>
                </a14:m>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latin typeface="Calibri" panose="020F0502020204030204" pitchFamily="34" charset="0"/>
                    <a:ea typeface="Calibri" panose="020F0502020204030204" pitchFamily="34" charset="0"/>
                    <a:cs typeface="Calibri" panose="020F0502020204030204" pitchFamily="34" charset="0"/>
                  </a:rPr>
                  <a:t>4. Reflector film </a:t>
                </a:r>
                <a14:m>
                  <m:oMath xmlns:m="http://schemas.openxmlformats.org/officeDocument/2006/math">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=0.08 </m:t>
                    </m:r>
                    <m:r>
                      <m:rPr>
                        <m:sty m:val="p"/>
                      </m:rPr>
                      <a:rPr lang="en-US" altLang="zh-CN" sz="2400" b="0" i="0" smtClean="0">
                        <a:latin typeface="Cambria Math" panose="02040503050406030204" pitchFamily="18" charset="0"/>
                      </a:rPr>
                      <m:t>mm</m:t>
                    </m:r>
                  </m:oMath>
                </a14:m>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b="1" dirty="0">
                    <a:solidFill>
                      <a:srgbClr val="1B5BA9"/>
                    </a:solidFill>
                    <a:latin typeface="Calibri" panose="020F0502020204030204" pitchFamily="34" charset="0"/>
                    <a:ea typeface="Calibri" panose="020F0502020204030204" pitchFamily="34" charset="0"/>
                    <a:cs typeface="Calibri" panose="020F0502020204030204" pitchFamily="34" charset="0"/>
                  </a:rPr>
                  <a:t>5. Mechanical Support</a:t>
                </a:r>
              </a:p>
              <a:p>
                <a:r>
                  <a:rPr lang="en-US" altLang="zh-CN" sz="2400" b="1" dirty="0">
                    <a:solidFill>
                      <a:srgbClr val="1B5BA9"/>
                    </a:solidFill>
                    <a:latin typeface="Calibri" panose="020F0502020204030204" pitchFamily="34" charset="0"/>
                    <a:ea typeface="Calibri" panose="020F0502020204030204" pitchFamily="34" charset="0"/>
                    <a:cs typeface="Calibri" panose="020F0502020204030204" pitchFamily="34" charset="0"/>
                  </a:rPr>
                  <a:t>6. Cooling</a:t>
                </a:r>
              </a:p>
            </p:txBody>
          </p:sp>
        </mc:Choice>
        <mc:Fallback xmlns="">
          <p:sp>
            <p:nvSpPr>
              <p:cNvPr id="5" name="文本框 4">
                <a:extLst>
                  <a:ext uri="{FF2B5EF4-FFF2-40B4-BE49-F238E27FC236}">
                    <a16:creationId xmlns:a16="http://schemas.microsoft.com/office/drawing/2014/main" id="{671FBB37-B794-4299-EF71-8E6C40ADBC40}"/>
                  </a:ext>
                </a:extLst>
              </p:cNvPr>
              <p:cNvSpPr txBox="1">
                <a:spLocks noRot="1" noChangeAspect="1" noMove="1" noResize="1" noEditPoints="1" noAdjustHandles="1" noChangeArrowheads="1" noChangeShapeType="1" noTextEdit="1"/>
              </p:cNvSpPr>
              <p:nvPr/>
            </p:nvSpPr>
            <p:spPr>
              <a:xfrm>
                <a:off x="227508" y="1093371"/>
                <a:ext cx="8051629" cy="5324535"/>
              </a:xfrm>
              <a:prstGeom prst="rect">
                <a:avLst/>
              </a:prstGeom>
              <a:blipFill>
                <a:blip r:embed="rId3"/>
                <a:stretch>
                  <a:fillRect l="-1514" t="-1030" b="-1602"/>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12CCA073-AFC9-5E23-82D9-BD27F56FB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097" y="136525"/>
            <a:ext cx="4528423" cy="4034942"/>
          </a:xfrm>
          <a:prstGeom prst="rect">
            <a:avLst/>
          </a:prstGeom>
          <a:scene3d>
            <a:camera prst="perspectiveFront" fov="2700000">
              <a:rot lat="0" lon="0" rev="0"/>
            </a:camera>
            <a:lightRig rig="threePt" dir="t"/>
          </a:scene3d>
        </p:spPr>
      </p:pic>
      <p:cxnSp>
        <p:nvCxnSpPr>
          <p:cNvPr id="10" name="直接箭头连接符 9">
            <a:extLst>
              <a:ext uri="{FF2B5EF4-FFF2-40B4-BE49-F238E27FC236}">
                <a16:creationId xmlns:a16="http://schemas.microsoft.com/office/drawing/2014/main" id="{116E36BC-234E-3623-1297-B05630F8AD32}"/>
              </a:ext>
            </a:extLst>
          </p:cNvPr>
          <p:cNvCxnSpPr>
            <a:cxnSpLocks/>
          </p:cNvCxnSpPr>
          <p:nvPr/>
        </p:nvCxnSpPr>
        <p:spPr>
          <a:xfrm>
            <a:off x="9428679" y="2201694"/>
            <a:ext cx="478417" cy="16653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C637FAD-1A2F-9C0B-4A51-E44CE42E46CB}"/>
                  </a:ext>
                </a:extLst>
              </p:cNvPr>
              <p:cNvSpPr txBox="1"/>
              <p:nvPr/>
            </p:nvSpPr>
            <p:spPr>
              <a:xfrm rot="1142599">
                <a:off x="9198916" y="2277017"/>
                <a:ext cx="740543" cy="40011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rPr>
                        <m:t>30 </m:t>
                      </m:r>
                      <m:r>
                        <m:rPr>
                          <m:sty m:val="p"/>
                        </m:rPr>
                        <a:rPr lang="en-US" altLang="zh-CN" sz="2000" b="0" i="0" smtClean="0">
                          <a:solidFill>
                            <a:schemeClr val="tx1"/>
                          </a:solidFill>
                          <a:latin typeface="Cambria Math" panose="02040503050406030204" pitchFamily="18" charset="0"/>
                        </a:rPr>
                        <m:t>cm</m:t>
                      </m:r>
                    </m:oMath>
                  </m:oMathPara>
                </a14:m>
                <a:endParaRPr lang="en-US" altLang="zh-CN" b="0" dirty="0">
                  <a:solidFill>
                    <a:schemeClr val="tx1"/>
                  </a:solidFill>
                </a:endParaRPr>
              </a:p>
            </p:txBody>
          </p:sp>
        </mc:Choice>
        <mc:Fallback xmlns="">
          <p:sp>
            <p:nvSpPr>
              <p:cNvPr id="11" name="文本框 10">
                <a:extLst>
                  <a:ext uri="{FF2B5EF4-FFF2-40B4-BE49-F238E27FC236}">
                    <a16:creationId xmlns:a16="http://schemas.microsoft.com/office/drawing/2014/main" id="{5C637FAD-1A2F-9C0B-4A51-E44CE42E46CB}"/>
                  </a:ext>
                </a:extLst>
              </p:cNvPr>
              <p:cNvSpPr txBox="1">
                <a:spLocks noRot="1" noChangeAspect="1" noMove="1" noResize="1" noEditPoints="1" noAdjustHandles="1" noChangeArrowheads="1" noChangeShapeType="1" noTextEdit="1"/>
              </p:cNvSpPr>
              <p:nvPr/>
            </p:nvSpPr>
            <p:spPr>
              <a:xfrm rot="1142599">
                <a:off x="9198916" y="2277017"/>
                <a:ext cx="740543" cy="400110"/>
              </a:xfrm>
              <a:prstGeom prst="rect">
                <a:avLst/>
              </a:prstGeom>
              <a:blipFill>
                <a:blip r:embed="rId5"/>
                <a:stretch>
                  <a:fillRect r="-3650"/>
                </a:stretch>
              </a:blipFill>
              <a:ln>
                <a:noFill/>
              </a:ln>
            </p:spPr>
            <p:txBody>
              <a:bodyPr/>
              <a:lstStyle/>
              <a:p>
                <a:r>
                  <a:rPr lang="zh-CN" altLang="en-US">
                    <a:noFill/>
                  </a:rPr>
                  <a:t> </a:t>
                </a:r>
              </a:p>
            </p:txBody>
          </p:sp>
        </mc:Fallback>
      </mc:AlternateContent>
      <p:sp>
        <p:nvSpPr>
          <p:cNvPr id="14" name="灯片编号占位符 13">
            <a:extLst>
              <a:ext uri="{FF2B5EF4-FFF2-40B4-BE49-F238E27FC236}">
                <a16:creationId xmlns:a16="http://schemas.microsoft.com/office/drawing/2014/main" id="{08D534BE-BDAA-B4FC-C9F8-D6CC217D3729}"/>
              </a:ext>
            </a:extLst>
          </p:cNvPr>
          <p:cNvSpPr>
            <a:spLocks noGrp="1"/>
          </p:cNvSpPr>
          <p:nvPr>
            <p:ph type="sldNum" sz="quarter" idx="12"/>
          </p:nvPr>
        </p:nvSpPr>
        <p:spPr/>
        <p:txBody>
          <a:bodyPr/>
          <a:lstStyle/>
          <a:p>
            <a:fld id="{10248707-EC14-479A-97AD-0486694D6014}" type="slidenum">
              <a:rPr lang="zh-CN" altLang="en-US" smtClean="0"/>
              <a:t>5</a:t>
            </a:fld>
            <a:endParaRPr lang="zh-CN" altLang="en-US" dirty="0"/>
          </a:p>
        </p:txBody>
      </p:sp>
      <p:sp>
        <p:nvSpPr>
          <p:cNvPr id="6" name="Shape 12">
            <a:extLst>
              <a:ext uri="{FF2B5EF4-FFF2-40B4-BE49-F238E27FC236}">
                <a16:creationId xmlns:a16="http://schemas.microsoft.com/office/drawing/2014/main" id="{6A7D1A36-F1DE-C945-29E7-9ED0F903C9D8}"/>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9" name="Text 13">
            <a:extLst>
              <a:ext uri="{FF2B5EF4-FFF2-40B4-BE49-F238E27FC236}">
                <a16:creationId xmlns:a16="http://schemas.microsoft.com/office/drawing/2014/main" id="{47129CC6-5CEA-9F8D-4337-E623FC49BB7D}"/>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Overall Geometry &amp; Materials</a:t>
            </a:r>
            <a:endParaRPr lang="en-US" sz="2400" dirty="0"/>
          </a:p>
        </p:txBody>
      </p:sp>
      <p:graphicFrame>
        <p:nvGraphicFramePr>
          <p:cNvPr id="3" name="表格 2">
            <a:extLst>
              <a:ext uri="{FF2B5EF4-FFF2-40B4-BE49-F238E27FC236}">
                <a16:creationId xmlns:a16="http://schemas.microsoft.com/office/drawing/2014/main" id="{267F2F84-2903-61AD-1472-137C933DA310}"/>
              </a:ext>
            </a:extLst>
          </p:cNvPr>
          <p:cNvGraphicFramePr>
            <a:graphicFrameLocks noGrp="1"/>
          </p:cNvGraphicFramePr>
          <p:nvPr>
            <p:extLst>
              <p:ext uri="{D42A27DB-BD31-4B8C-83A1-F6EECF244321}">
                <p14:modId xmlns:p14="http://schemas.microsoft.com/office/powerpoint/2010/main" val="2891784492"/>
              </p:ext>
            </p:extLst>
          </p:nvPr>
        </p:nvGraphicFramePr>
        <p:xfrm>
          <a:off x="6818126" y="3755638"/>
          <a:ext cx="5221105" cy="2523744"/>
        </p:xfrm>
        <a:graphic>
          <a:graphicData uri="http://schemas.openxmlformats.org/drawingml/2006/table">
            <a:tbl>
              <a:tblPr firstRow="1" bandRow="1">
                <a:tableStyleId>{5C22544A-7EE6-4342-B048-85BDC9FD1C3A}</a:tableStyleId>
              </a:tblPr>
              <a:tblGrid>
                <a:gridCol w="1044221">
                  <a:extLst>
                    <a:ext uri="{9D8B030D-6E8A-4147-A177-3AD203B41FA5}">
                      <a16:colId xmlns:a16="http://schemas.microsoft.com/office/drawing/2014/main" val="1767455901"/>
                    </a:ext>
                  </a:extLst>
                </a:gridCol>
                <a:gridCol w="1044221">
                  <a:extLst>
                    <a:ext uri="{9D8B030D-6E8A-4147-A177-3AD203B41FA5}">
                      <a16:colId xmlns:a16="http://schemas.microsoft.com/office/drawing/2014/main" val="2704948017"/>
                    </a:ext>
                  </a:extLst>
                </a:gridCol>
                <a:gridCol w="1044221">
                  <a:extLst>
                    <a:ext uri="{9D8B030D-6E8A-4147-A177-3AD203B41FA5}">
                      <a16:colId xmlns:a16="http://schemas.microsoft.com/office/drawing/2014/main" val="940005012"/>
                    </a:ext>
                  </a:extLst>
                </a:gridCol>
                <a:gridCol w="1044221">
                  <a:extLst>
                    <a:ext uri="{9D8B030D-6E8A-4147-A177-3AD203B41FA5}">
                      <a16:colId xmlns:a16="http://schemas.microsoft.com/office/drawing/2014/main" val="4068480206"/>
                    </a:ext>
                  </a:extLst>
                </a:gridCol>
                <a:gridCol w="1044221">
                  <a:extLst>
                    <a:ext uri="{9D8B030D-6E8A-4147-A177-3AD203B41FA5}">
                      <a16:colId xmlns:a16="http://schemas.microsoft.com/office/drawing/2014/main" val="739575745"/>
                    </a:ext>
                  </a:extLst>
                </a:gridCol>
              </a:tblGrid>
              <a:tr h="517459">
                <a:tc>
                  <a:txBody>
                    <a:bodyPr/>
                    <a:lstStyle/>
                    <a:p>
                      <a:pPr algn="ct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1D4E89"/>
                    </a:solidFill>
                  </a:tcPr>
                </a:tc>
                <a:tc>
                  <a:txBody>
                    <a:bodyPr/>
                    <a:lstStyle/>
                    <a:p>
                      <a:pPr algn="ctr"/>
                      <a:r>
                        <a:rPr lang="en-US" altLang="zh-CN" sz="1600" b="1" dirty="0">
                          <a:solidFill>
                            <a:srgbClr val="FFFFFF"/>
                          </a:solidFill>
                          <a:latin typeface="Calibri" panose="020F0502020204030204" pitchFamily="34" charset="0"/>
                          <a:ea typeface="Calibri" panose="020F0502020204030204" pitchFamily="34" charset="0"/>
                          <a:cs typeface="Calibri" panose="020F0502020204030204" pitchFamily="34" charset="0"/>
                        </a:rPr>
                        <a:t>Material</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1D4E89"/>
                    </a:solidFill>
                  </a:tcPr>
                </a:tc>
                <a:tc>
                  <a:txBody>
                    <a:bodyPr/>
                    <a:lstStyle/>
                    <a:p>
                      <a:pPr algn="ctr"/>
                      <a:r>
                        <a:rPr lang="en-US" altLang="zh-CN" sz="1600" b="1" dirty="0">
                          <a:solidFill>
                            <a:srgbClr val="FFFFFF"/>
                          </a:solidFill>
                          <a:latin typeface="Calibri" panose="020F0502020204030204" pitchFamily="34" charset="0"/>
                          <a:ea typeface="Calibri" panose="020F0502020204030204" pitchFamily="34" charset="0"/>
                          <a:cs typeface="Calibri" panose="020F0502020204030204" pitchFamily="34" charset="0"/>
                        </a:rPr>
                        <a:t>Thickness</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1D4E89"/>
                    </a:solidFill>
                  </a:tcPr>
                </a:tc>
                <a:tc>
                  <a:txBody>
                    <a:bodyPr/>
                    <a:lstStyle/>
                    <a:p>
                      <a:pPr algn="ctr"/>
                      <a:r>
                        <a:rPr lang="en-US" altLang="zh-CN" sz="1600" b="1" dirty="0">
                          <a:solidFill>
                            <a:srgbClr val="FFFFFF"/>
                          </a:solidFill>
                          <a:latin typeface="Calibri" panose="020F0502020204030204" pitchFamily="34" charset="0"/>
                          <a:ea typeface="Calibri" panose="020F0502020204030204" pitchFamily="34" charset="0"/>
                          <a:cs typeface="Calibri" panose="020F0502020204030204" pitchFamily="34" charset="0"/>
                        </a:rPr>
                        <a:t>Radiation Length</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1D4E89"/>
                    </a:solidFill>
                  </a:tcPr>
                </a:tc>
                <a:tc>
                  <a:txBody>
                    <a:bodyPr/>
                    <a:lstStyle/>
                    <a:p>
                      <a:pPr algn="ctr"/>
                      <a:r>
                        <a:rPr lang="en-US" altLang="zh-CN" sz="1600" b="1" dirty="0">
                          <a:solidFill>
                            <a:srgbClr val="FFFFFF"/>
                          </a:solidFill>
                          <a:latin typeface="Calibri" panose="020F0502020204030204" pitchFamily="34" charset="0"/>
                          <a:ea typeface="Calibri" panose="020F0502020204030204" pitchFamily="34" charset="0"/>
                          <a:cs typeface="Calibri" panose="020F0502020204030204" pitchFamily="34" charset="0"/>
                        </a:rPr>
                        <a:t>Material Budget</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1D4E89"/>
                    </a:solidFill>
                  </a:tcPr>
                </a:tc>
                <a:extLst>
                  <a:ext uri="{0D108BD9-81ED-4DB2-BD59-A6C34878D82A}">
                    <a16:rowId xmlns:a16="http://schemas.microsoft.com/office/drawing/2014/main" val="3162954125"/>
                  </a:ext>
                </a:extLst>
              </a:tr>
              <a:tr h="517459">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Radiator</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Aerogel (SiO</a:t>
                      </a:r>
                      <a:r>
                        <a:rPr lang="en-US" altLang="zh-CN" sz="1000" b="0" dirty="0">
                          <a:solidFill>
                            <a:srgbClr val="1F2D3D"/>
                          </a:solidFill>
                          <a:latin typeface="Calibri" panose="020F0502020204030204" pitchFamily="34" charset="0"/>
                          <a:ea typeface="Calibri" panose="020F0502020204030204" pitchFamily="34" charset="0"/>
                          <a:cs typeface="Calibri" panose="020F0502020204030204" pitchFamily="34" charset="0"/>
                        </a:rPr>
                        <a:t>2</a:t>
                      </a: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6 cm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&gt; 700 cm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&lt; 1% X0</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extLst>
                  <a:ext uri="{0D108BD9-81ED-4DB2-BD59-A6C34878D82A}">
                    <a16:rowId xmlns:a16="http://schemas.microsoft.com/office/drawing/2014/main" val="753117601"/>
                  </a:ext>
                </a:extLst>
              </a:tr>
              <a:tr h="295691">
                <a:tc>
                  <a:txBody>
                    <a:bodyPr/>
                    <a:lstStyle/>
                    <a:p>
                      <a:pPr algn="ctr"/>
                      <a:r>
                        <a:rPr lang="en-US" altLang="zh-CN" sz="1600" b="0" dirty="0" err="1">
                          <a:solidFill>
                            <a:srgbClr val="1F2D3D"/>
                          </a:solidFill>
                          <a:latin typeface="Calibri" panose="020F0502020204030204" pitchFamily="34" charset="0"/>
                          <a:ea typeface="Calibri" panose="020F0502020204030204" pitchFamily="34" charset="0"/>
                          <a:cs typeface="Calibri" panose="020F0502020204030204" pitchFamily="34" charset="0"/>
                        </a:rPr>
                        <a:t>SiPM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Si</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 mm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9.36 cm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1.06% X0</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extLst>
                  <a:ext uri="{0D108BD9-81ED-4DB2-BD59-A6C34878D82A}">
                    <a16:rowId xmlns:a16="http://schemas.microsoft.com/office/drawing/2014/main" val="1329167330"/>
                  </a:ext>
                </a:extLst>
              </a:tr>
              <a:tr h="295691">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PCB</a:t>
                      </a: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PCB</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 mm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19.4 cm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0.51% X0</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extLst>
                  <a:ext uri="{0D108BD9-81ED-4DB2-BD59-A6C34878D82A}">
                    <a16:rowId xmlns:a16="http://schemas.microsoft.com/office/drawing/2014/main" val="2856058465"/>
                  </a:ext>
                </a:extLst>
              </a:tr>
              <a:tr h="517459">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Shell</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Carbon Fiber</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0.4 mm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40.0 cm</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0.10% X0</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F7F9FC"/>
                    </a:solidFill>
                  </a:tcPr>
                </a:tc>
                <a:extLst>
                  <a:ext uri="{0D108BD9-81ED-4DB2-BD59-A6C34878D82A}">
                    <a16:rowId xmlns:a16="http://schemas.microsoft.com/office/drawing/2014/main" val="4008608569"/>
                  </a:ext>
                </a:extLst>
              </a:tr>
              <a:tr h="295691">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Others</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Cu,</a:t>
                      </a:r>
                      <a:r>
                        <a:rPr lang="zh-CN" altLang="en-US" sz="1600" b="0" dirty="0">
                          <a:solidFill>
                            <a:srgbClr val="1F2D3D"/>
                          </a:solidFill>
                          <a:latin typeface="Calibri" panose="020F0502020204030204" pitchFamily="34" charset="0"/>
                          <a:cs typeface="Calibri" panose="020F0502020204030204" pitchFamily="34" charset="0"/>
                        </a:rPr>
                        <a:t> </a:t>
                      </a: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Ti, …</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tc>
                  <a:txBody>
                    <a:bodyPr/>
                    <a:lstStyle/>
                    <a:p>
                      <a:pPr algn="ctr"/>
                      <a:r>
                        <a:rPr lang="en-US" altLang="zh-CN"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1~3% X0</a:t>
                      </a:r>
                      <a:endParaRPr lang="zh-CN" altLang="en-US" sz="1600" dirty="0">
                        <a:latin typeface="Calibri" panose="020F0502020204030204" pitchFamily="34" charset="0"/>
                        <a:cs typeface="Calibri" panose="020F0502020204030204" pitchFamily="34" charset="0"/>
                      </a:endParaRPr>
                    </a:p>
                  </a:txBody>
                  <a:tcPr marL="45720" marR="45720" marT="27432" marB="27432" anchor="ctr">
                    <a:solidFill>
                      <a:srgbClr val="EBF0F8"/>
                    </a:solidFill>
                  </a:tcPr>
                </a:tc>
                <a:extLst>
                  <a:ext uri="{0D108BD9-81ED-4DB2-BD59-A6C34878D82A}">
                    <a16:rowId xmlns:a16="http://schemas.microsoft.com/office/drawing/2014/main" val="1333107366"/>
                  </a:ext>
                </a:extLst>
              </a:tr>
            </a:tbl>
          </a:graphicData>
        </a:graphic>
      </p:graphicFrame>
    </p:spTree>
    <p:extLst>
      <p:ext uri="{BB962C8B-B14F-4D97-AF65-F5344CB8AC3E}">
        <p14:creationId xmlns:p14="http://schemas.microsoft.com/office/powerpoint/2010/main" val="342036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328F6-B261-FD98-2459-F4EB8AEE7B74}"/>
            </a:ext>
          </a:extLst>
        </p:cNvPr>
        <p:cNvGrpSpPr/>
        <p:nvPr/>
      </p:nvGrpSpPr>
      <p:grpSpPr>
        <a:xfrm>
          <a:off x="0" y="0"/>
          <a:ext cx="0" cy="0"/>
          <a:chOff x="0" y="0"/>
          <a:chExt cx="0" cy="0"/>
        </a:xfrm>
      </p:grpSpPr>
      <p:sp>
        <p:nvSpPr>
          <p:cNvPr id="8" name="灯片编号占位符 7">
            <a:extLst>
              <a:ext uri="{FF2B5EF4-FFF2-40B4-BE49-F238E27FC236}">
                <a16:creationId xmlns:a16="http://schemas.microsoft.com/office/drawing/2014/main" id="{D676933C-6E51-6E72-57D2-BD0069CAF446}"/>
              </a:ext>
            </a:extLst>
          </p:cNvPr>
          <p:cNvSpPr>
            <a:spLocks noGrp="1"/>
          </p:cNvSpPr>
          <p:nvPr>
            <p:ph type="sldNum" sz="quarter" idx="12"/>
          </p:nvPr>
        </p:nvSpPr>
        <p:spPr/>
        <p:txBody>
          <a:bodyPr/>
          <a:lstStyle/>
          <a:p>
            <a:fld id="{10248707-EC14-479A-97AD-0486694D6014}" type="slidenum">
              <a:rPr lang="zh-CN" altLang="en-US" smtClean="0"/>
              <a:t>6</a:t>
            </a:fld>
            <a:endParaRPr lang="zh-CN" altLang="en-US" dirty="0"/>
          </a:p>
        </p:txBody>
      </p:sp>
      <p:pic>
        <p:nvPicPr>
          <p:cNvPr id="5" name="图片 4">
            <a:extLst>
              <a:ext uri="{FF2B5EF4-FFF2-40B4-BE49-F238E27FC236}">
                <a16:creationId xmlns:a16="http://schemas.microsoft.com/office/drawing/2014/main" id="{42568DAE-C279-6F40-3F63-471BDAF1F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99" y="1297435"/>
            <a:ext cx="5743921" cy="4263129"/>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3FEDF64-943F-8A82-9032-6379DB21F564}"/>
                  </a:ext>
                </a:extLst>
              </p:cNvPr>
              <p:cNvSpPr txBox="1"/>
              <p:nvPr/>
            </p:nvSpPr>
            <p:spPr>
              <a:xfrm>
                <a:off x="6474630" y="1417679"/>
                <a:ext cx="5354720" cy="20113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𝜎</m:t>
                              </m:r>
                            </m:e>
                            <m:sub>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𝑝</m:t>
                                  </m:r>
                                </m:e>
                                <m:sub>
                                  <m:r>
                                    <a:rPr lang="en-US" altLang="zh-CN" sz="2400" i="1">
                                      <a:latin typeface="Cambria Math" panose="02040503050406030204" pitchFamily="18" charset="0"/>
                                    </a:rPr>
                                    <m:t>𝑇</m:t>
                                  </m:r>
                                </m:sub>
                              </m:sSub>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𝑝</m:t>
                              </m:r>
                            </m:e>
                            <m:sub>
                              <m:r>
                                <a:rPr lang="en-US" altLang="zh-CN" sz="2400" i="1">
                                  <a:latin typeface="Cambria Math" panose="02040503050406030204" pitchFamily="18" charset="0"/>
                                </a:rPr>
                                <m:t>𝑇</m:t>
                              </m:r>
                            </m:sub>
                          </m:sSub>
                        </m:den>
                      </m:f>
                      <m:r>
                        <m:rPr>
                          <m:aln/>
                        </m:rPr>
                        <a:rPr lang="en-US" altLang="zh-CN" sz="2400" i="1">
                          <a:latin typeface="Cambria Math" panose="02040503050406030204" pitchFamily="18" charset="0"/>
                        </a:rPr>
                        <m:t>=</m:t>
                      </m:r>
                      <m:r>
                        <a:rPr lang="en-US" altLang="zh-CN" sz="2400" i="1">
                          <a:latin typeface="Cambria Math" panose="02040503050406030204" pitchFamily="18" charset="0"/>
                        </a:rPr>
                        <m:t>𝑎</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𝑝</m:t>
                          </m:r>
                        </m:e>
                        <m:sub>
                          <m:r>
                            <a:rPr lang="en-US" altLang="zh-CN" sz="2400" i="1">
                              <a:latin typeface="Cambria Math" panose="02040503050406030204" pitchFamily="18" charset="0"/>
                            </a:rPr>
                            <m:t>𝑇</m:t>
                          </m:r>
                        </m:sub>
                      </m:sSub>
                      <m:r>
                        <a:rPr lang="en-US" altLang="zh-CN" sz="2400" i="1">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Cambria Math" panose="02040503050406030204" pitchFamily="18" charset="0"/>
                            </a:rPr>
                            <m:t>𝑏</m:t>
                          </m:r>
                        </m:num>
                        <m:den>
                          <m:r>
                            <a:rPr lang="en-US" altLang="zh-CN" sz="2400" i="1">
                              <a:latin typeface="Cambria Math" panose="02040503050406030204" pitchFamily="18" charset="0"/>
                              <a:ea typeface="Cambria Math" panose="02040503050406030204" pitchFamily="18" charset="0"/>
                            </a:rPr>
                            <m:t>𝛽</m:t>
                          </m:r>
                          <m:rad>
                            <m:radPr>
                              <m:degHide m:val="on"/>
                              <m:ctrlPr>
                                <a:rPr lang="en-US" altLang="zh-CN" sz="2400" i="1">
                                  <a:latin typeface="Cambria Math" panose="02040503050406030204" pitchFamily="18" charset="0"/>
                                  <a:ea typeface="Cambria Math" panose="02040503050406030204" pitchFamily="18" charset="0"/>
                                </a:rPr>
                              </m:ctrlPr>
                            </m:radPr>
                            <m:deg/>
                            <m:e>
                              <m:func>
                                <m:funcPr>
                                  <m:ctrlPr>
                                    <a:rPr lang="en-US" altLang="zh-CN" sz="2400" i="1">
                                      <a:latin typeface="Cambria Math" panose="02040503050406030204" pitchFamily="18" charset="0"/>
                                      <a:ea typeface="Cambria Math" panose="02040503050406030204" pitchFamily="18" charset="0"/>
                                    </a:rPr>
                                  </m:ctrlPr>
                                </m:funcPr>
                                <m:fName>
                                  <m:r>
                                    <m:rPr>
                                      <m:sty m:val="p"/>
                                    </m:rPr>
                                    <a:rPr lang="en-US" altLang="zh-CN" sz="2400">
                                      <a:latin typeface="Cambria Math" panose="02040503050406030204" pitchFamily="18" charset="0"/>
                                      <a:ea typeface="Cambria Math" panose="02040503050406030204" pitchFamily="18" charset="0"/>
                                    </a:rPr>
                                    <m:t>sin</m:t>
                                  </m:r>
                                </m:fName>
                                <m:e>
                                  <m:r>
                                    <a:rPr lang="en-US" altLang="zh-CN" sz="2400" i="1">
                                      <a:latin typeface="Cambria Math" panose="02040503050406030204" pitchFamily="18" charset="0"/>
                                      <a:ea typeface="Cambria Math" panose="02040503050406030204" pitchFamily="18" charset="0"/>
                                    </a:rPr>
                                    <m:t>𝜃</m:t>
                                  </m:r>
                                </m:e>
                              </m:func>
                            </m:e>
                          </m:rad>
                        </m:den>
                      </m:f>
                      <m:r>
                        <m:rPr>
                          <m:aln/>
                        </m:rP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𝑎</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𝑝</m:t>
                          </m:r>
                        </m:e>
                        <m:sub>
                          <m:r>
                            <a:rPr lang="en-US" altLang="zh-CN" sz="2400" i="1">
                              <a:latin typeface="Cambria Math" panose="02040503050406030204" pitchFamily="18" charset="0"/>
                              <a:ea typeface="Cambria Math" panose="02040503050406030204" pitchFamily="18" charset="0"/>
                            </a:rPr>
                            <m:t>𝑇</m:t>
                          </m:r>
                        </m:sub>
                      </m:sSub>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𝑐</m:t>
                      </m:r>
                    </m:oMath>
                  </m:oMathPara>
                </a14:m>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ea typeface="Cambria Math" panose="02040503050406030204" pitchFamily="18" charset="0"/>
                      </a:rPr>
                      <m:t>𝑎</m:t>
                    </m:r>
                  </m:oMath>
                </a14:m>
                <a:r>
                  <a:rPr lang="en-US" altLang="zh-CN" sz="2400" b="0" dirty="0">
                    <a:latin typeface="Calibri" panose="020F0502020204030204" pitchFamily="34" charset="0"/>
                    <a:ea typeface="Calibri" panose="020F0502020204030204" pitchFamily="34" charset="0"/>
                    <a:cs typeface="Calibri" panose="020F0502020204030204" pitchFamily="34" charset="0"/>
                  </a:rPr>
                  <a:t>: Spatial resolution term</a:t>
                </a:r>
              </a:p>
              <a:p>
                <a:pPr marL="342900" indent="-342900">
                  <a:buFont typeface="Arial" panose="020B0604020202020204" pitchFamily="34" charset="0"/>
                  <a:buChar char="•"/>
                </a:pPr>
                <a14:m>
                  <m:oMath xmlns:m="http://schemas.openxmlformats.org/officeDocument/2006/math">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𝑏</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 / </m:t>
                    </m:r>
                    <m:r>
                      <a:rPr lang="en-US" altLang="zh-CN" sz="2400" b="0" i="1" smtClean="0">
                        <a:latin typeface="Cambria Math" panose="02040503050406030204" pitchFamily="18" charset="0"/>
                        <a:ea typeface="Calibri" panose="020F0502020204030204" pitchFamily="34" charset="0"/>
                        <a:cs typeface="Calibri" panose="020F0502020204030204" pitchFamily="34" charset="0"/>
                      </a:rPr>
                      <m:t>𝑐</m:t>
                    </m:r>
                  </m:oMath>
                </a14:m>
                <a:r>
                  <a:rPr lang="en-US" altLang="zh-CN" sz="2400" b="0" dirty="0">
                    <a:latin typeface="Calibri" panose="020F0502020204030204" pitchFamily="34" charset="0"/>
                    <a:ea typeface="Calibri" panose="020F0502020204030204" pitchFamily="34" charset="0"/>
                    <a:cs typeface="Calibri" panose="020F0502020204030204" pitchFamily="34" charset="0"/>
                  </a:rPr>
                  <a:t>: Multiple Coulomb scattering term</a:t>
                </a:r>
              </a:p>
            </p:txBody>
          </p:sp>
        </mc:Choice>
        <mc:Fallback xmlns="">
          <p:sp>
            <p:nvSpPr>
              <p:cNvPr id="6" name="文本框 5">
                <a:extLst>
                  <a:ext uri="{FF2B5EF4-FFF2-40B4-BE49-F238E27FC236}">
                    <a16:creationId xmlns:a16="http://schemas.microsoft.com/office/drawing/2014/main" id="{A3FEDF64-943F-8A82-9032-6379DB21F564}"/>
                  </a:ext>
                </a:extLst>
              </p:cNvPr>
              <p:cNvSpPr txBox="1">
                <a:spLocks noRot="1" noChangeAspect="1" noMove="1" noResize="1" noEditPoints="1" noAdjustHandles="1" noChangeArrowheads="1" noChangeShapeType="1" noTextEdit="1"/>
              </p:cNvSpPr>
              <p:nvPr/>
            </p:nvSpPr>
            <p:spPr>
              <a:xfrm>
                <a:off x="6474630" y="1417679"/>
                <a:ext cx="5354720" cy="2011320"/>
              </a:xfrm>
              <a:prstGeom prst="rect">
                <a:avLst/>
              </a:prstGeom>
              <a:blipFill>
                <a:blip r:embed="rId4"/>
                <a:stretch>
                  <a:fillRect l="-1479" b="-63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EB32A4C-6F6E-5FA4-7439-E72C75AF2A23}"/>
                  </a:ext>
                </a:extLst>
              </p:cNvPr>
              <p:cNvSpPr txBox="1"/>
              <p:nvPr/>
            </p:nvSpPr>
            <p:spPr>
              <a:xfrm>
                <a:off x="2345528" y="5725105"/>
                <a:ext cx="2387801" cy="338554"/>
              </a:xfrm>
              <a:prstGeom prst="rect">
                <a:avLst/>
              </a:prstGeom>
              <a:noFill/>
            </p:spPr>
            <p:txBody>
              <a:bodyPr wrap="square">
                <a:spAutoFit/>
              </a:bodyPr>
              <a:lstStyle/>
              <a:p>
                <a:r>
                  <a:rPr lang="en-US" altLang="zh-CN" sz="1600" dirty="0">
                    <a:solidFill>
                      <a:srgbClr val="B5C2E0"/>
                    </a:solidFill>
                    <a:latin typeface="Calibri" panose="020F0502020204030204" pitchFamily="34" charset="0"/>
                    <a:ea typeface="Calibri" panose="020F0502020204030204" pitchFamily="34" charset="0"/>
                    <a:cs typeface="Calibri" panose="020F0502020204030204" pitchFamily="34" charset="0"/>
                  </a:rPr>
                  <a:t>Incident angle </a:t>
                </a:r>
                <a14:m>
                  <m:oMath xmlns:m="http://schemas.openxmlformats.org/officeDocument/2006/math">
                    <m:r>
                      <a:rPr lang="en-US" altLang="zh-CN" sz="1600" b="0" i="1" smtClean="0">
                        <a:solidFill>
                          <a:srgbClr val="B5C2E0"/>
                        </a:solidFill>
                        <a:latin typeface="Cambria Math" panose="02040503050406030204" pitchFamily="18" charset="0"/>
                      </a:rPr>
                      <m:t>𝜃</m:t>
                    </m:r>
                    <m:r>
                      <a:rPr lang="en-US" altLang="zh-CN" sz="1600" b="0" i="1" smtClean="0">
                        <a:solidFill>
                          <a:srgbClr val="B5C2E0"/>
                        </a:solidFill>
                        <a:latin typeface="Cambria Math" panose="02040503050406030204" pitchFamily="18" charset="0"/>
                      </a:rPr>
                      <m:t>=15°, </m:t>
                    </m:r>
                    <m:sSup>
                      <m:sSupPr>
                        <m:ctrlPr>
                          <a:rPr lang="en-US" altLang="zh-CN" sz="1600" b="0" i="1" smtClean="0">
                            <a:solidFill>
                              <a:srgbClr val="B5C2E0"/>
                            </a:solidFill>
                            <a:latin typeface="Cambria Math" panose="02040503050406030204" pitchFamily="18" charset="0"/>
                          </a:rPr>
                        </m:ctrlPr>
                      </m:sSupPr>
                      <m:e>
                        <m:r>
                          <a:rPr lang="en-US" altLang="zh-CN" sz="1600" b="0" i="1" smtClean="0">
                            <a:solidFill>
                              <a:srgbClr val="B5C2E0"/>
                            </a:solidFill>
                            <a:latin typeface="Cambria Math" panose="02040503050406030204" pitchFamily="18" charset="0"/>
                          </a:rPr>
                          <m:t>𝜇</m:t>
                        </m:r>
                      </m:e>
                      <m:sup>
                        <m:r>
                          <a:rPr lang="en-US" altLang="zh-CN" sz="1600" b="0" i="1" smtClean="0">
                            <a:solidFill>
                              <a:srgbClr val="B5C2E0"/>
                            </a:solidFill>
                            <a:latin typeface="Cambria Math" panose="02040503050406030204" pitchFamily="18" charset="0"/>
                          </a:rPr>
                          <m:t>−</m:t>
                        </m:r>
                      </m:sup>
                    </m:sSup>
                  </m:oMath>
                </a14:m>
                <a:endParaRPr lang="en-US" altLang="zh-CN" sz="1600" dirty="0">
                  <a:solidFill>
                    <a:srgbClr val="B5C2E0"/>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文本框 3">
                <a:extLst>
                  <a:ext uri="{FF2B5EF4-FFF2-40B4-BE49-F238E27FC236}">
                    <a16:creationId xmlns:a16="http://schemas.microsoft.com/office/drawing/2014/main" id="{6EB32A4C-6F6E-5FA4-7439-E72C75AF2A23}"/>
                  </a:ext>
                </a:extLst>
              </p:cNvPr>
              <p:cNvSpPr txBox="1">
                <a:spLocks noRot="1" noChangeAspect="1" noMove="1" noResize="1" noEditPoints="1" noAdjustHandles="1" noChangeArrowheads="1" noChangeShapeType="1" noTextEdit="1"/>
              </p:cNvSpPr>
              <p:nvPr/>
            </p:nvSpPr>
            <p:spPr>
              <a:xfrm>
                <a:off x="2345528" y="5725105"/>
                <a:ext cx="2387801" cy="338554"/>
              </a:xfrm>
              <a:prstGeom prst="rect">
                <a:avLst/>
              </a:prstGeom>
              <a:blipFill>
                <a:blip r:embed="rId5"/>
                <a:stretch>
                  <a:fillRect l="-1535" t="-5357" b="-21429"/>
                </a:stretch>
              </a:blipFill>
            </p:spPr>
            <p:txBody>
              <a:bodyPr/>
              <a:lstStyle/>
              <a:p>
                <a:r>
                  <a:rPr lang="zh-CN" altLang="en-US">
                    <a:noFill/>
                  </a:rPr>
                  <a:t> </a:t>
                </a:r>
              </a:p>
            </p:txBody>
          </p:sp>
        </mc:Fallback>
      </mc:AlternateContent>
      <p:sp>
        <p:nvSpPr>
          <p:cNvPr id="3" name="Shape 12">
            <a:extLst>
              <a:ext uri="{FF2B5EF4-FFF2-40B4-BE49-F238E27FC236}">
                <a16:creationId xmlns:a16="http://schemas.microsoft.com/office/drawing/2014/main" id="{9AEBE611-C84F-E5E4-BB7C-7502B9F1C375}"/>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mc:AlternateContent xmlns:mc="http://schemas.openxmlformats.org/markup-compatibility/2006" xmlns:a14="http://schemas.microsoft.com/office/drawing/2010/main">
        <mc:Choice Requires="a14">
          <p:sp>
            <p:nvSpPr>
              <p:cNvPr id="9" name="Text 13">
                <a:extLst>
                  <a:ext uri="{FF2B5EF4-FFF2-40B4-BE49-F238E27FC236}">
                    <a16:creationId xmlns:a16="http://schemas.microsoft.com/office/drawing/2014/main" id="{33FB4B16-4F14-FA11-5F0D-4B6DF1571D53}"/>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Impact on </a:t>
                </a:r>
                <a14:m>
                  <m:oMath xmlns:m="http://schemas.openxmlformats.org/officeDocument/2006/math">
                    <m:sSub>
                      <m:sSubPr>
                        <m:ctrlPr>
                          <a:rPr lang="en-US" sz="2400" b="1" i="1" dirty="0" smtClean="0">
                            <a:solidFill>
                              <a:srgbClr val="1E2A36"/>
                            </a:solidFill>
                            <a:latin typeface="Cambria Math" panose="02040503050406030204" pitchFamily="18" charset="0"/>
                            <a:ea typeface="Microsoft YaHei" pitchFamily="34" charset="-122"/>
                            <a:cs typeface="Microsoft YaHei" pitchFamily="34" charset="-120"/>
                          </a:rPr>
                        </m:ctrlPr>
                      </m:sSubPr>
                      <m:e>
                        <m:r>
                          <a:rPr lang="en-US" sz="2400" b="1" i="1" dirty="0" smtClean="0">
                            <a:solidFill>
                              <a:srgbClr val="1E2A36"/>
                            </a:solidFill>
                            <a:latin typeface="Cambria Math" panose="02040503050406030204" pitchFamily="18" charset="0"/>
                            <a:ea typeface="Microsoft YaHei" pitchFamily="34" charset="-122"/>
                            <a:cs typeface="Microsoft YaHei" pitchFamily="34" charset="-120"/>
                          </a:rPr>
                          <m:t>𝒑</m:t>
                        </m:r>
                      </m:e>
                      <m:sub>
                        <m:r>
                          <a:rPr lang="en-US" sz="2400" b="1" i="1" dirty="0" smtClean="0">
                            <a:solidFill>
                              <a:srgbClr val="1E2A36"/>
                            </a:solidFill>
                            <a:latin typeface="Cambria Math" panose="02040503050406030204" pitchFamily="18" charset="0"/>
                            <a:ea typeface="Microsoft YaHei" pitchFamily="34" charset="-122"/>
                            <a:cs typeface="Microsoft YaHei" pitchFamily="34" charset="-120"/>
                          </a:rPr>
                          <m:t>𝑻</m:t>
                        </m:r>
                      </m:sub>
                    </m:sSub>
                  </m:oMath>
                </a14:m>
                <a:r>
                  <a:rPr lang="en-US" sz="2400" b="1" dirty="0">
                    <a:solidFill>
                      <a:srgbClr val="1E2A36"/>
                    </a:solidFill>
                    <a:latin typeface="Microsoft YaHei" pitchFamily="34" charset="0"/>
                    <a:ea typeface="Microsoft YaHei" pitchFamily="34" charset="-122"/>
                    <a:cs typeface="Microsoft YaHei" pitchFamily="34" charset="-120"/>
                  </a:rPr>
                  <a:t> resolution</a:t>
                </a:r>
                <a:endParaRPr lang="en-US" sz="2400" dirty="0"/>
              </a:p>
            </p:txBody>
          </p:sp>
        </mc:Choice>
        <mc:Fallback xmlns="">
          <p:sp>
            <p:nvSpPr>
              <p:cNvPr id="9" name="Text 13">
                <a:extLst>
                  <a:ext uri="{FF2B5EF4-FFF2-40B4-BE49-F238E27FC236}">
                    <a16:creationId xmlns:a16="http://schemas.microsoft.com/office/drawing/2014/main" id="{33FB4B16-4F14-FA11-5F0D-4B6DF1571D53}"/>
                  </a:ext>
                </a:extLst>
              </p:cNvPr>
              <p:cNvSpPr>
                <a:spLocks noRot="1" noChangeAspect="1" noMove="1" noResize="1" noEditPoints="1" noAdjustHandles="1" noChangeArrowheads="1" noChangeShapeType="1" noTextEdit="1"/>
              </p:cNvSpPr>
              <p:nvPr/>
            </p:nvSpPr>
            <p:spPr>
              <a:xfrm>
                <a:off x="560349" y="198792"/>
                <a:ext cx="7040880" cy="365760"/>
              </a:xfrm>
              <a:prstGeom prst="rect">
                <a:avLst/>
              </a:prstGeom>
              <a:blipFill>
                <a:blip r:embed="rId7"/>
                <a:stretch>
                  <a:fillRect l="-2684" t="-28333" b="-48333"/>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AB97B19A-3569-441D-79AB-DA5D689BA2D3}"/>
                  </a:ext>
                </a:extLst>
              </p:cNvPr>
              <p:cNvGraphicFramePr>
                <a:graphicFrameLocks noGrp="1"/>
              </p:cNvGraphicFramePr>
              <p:nvPr>
                <p:extLst>
                  <p:ext uri="{D42A27DB-BD31-4B8C-83A1-F6EECF244321}">
                    <p14:modId xmlns:p14="http://schemas.microsoft.com/office/powerpoint/2010/main" val="2153443535"/>
                  </p:ext>
                </p:extLst>
              </p:nvPr>
            </p:nvGraphicFramePr>
            <p:xfrm>
              <a:off x="6214935" y="3984923"/>
              <a:ext cx="5614415" cy="2078736"/>
            </p:xfrm>
            <a:graphic>
              <a:graphicData uri="http://schemas.openxmlformats.org/drawingml/2006/table">
                <a:tbl>
                  <a:tblPr firstRow="1" bandRow="1">
                    <a:tableStyleId>{5C22544A-7EE6-4342-B048-85BDC9FD1C3A}</a:tableStyleId>
                  </a:tblPr>
                  <a:tblGrid>
                    <a:gridCol w="1874519">
                      <a:extLst>
                        <a:ext uri="{9D8B030D-6E8A-4147-A177-3AD203B41FA5}">
                          <a16:colId xmlns:a16="http://schemas.microsoft.com/office/drawing/2014/main" val="3531720561"/>
                        </a:ext>
                      </a:extLst>
                    </a:gridCol>
                    <a:gridCol w="1965960">
                      <a:extLst>
                        <a:ext uri="{9D8B030D-6E8A-4147-A177-3AD203B41FA5}">
                          <a16:colId xmlns:a16="http://schemas.microsoft.com/office/drawing/2014/main" val="699174566"/>
                        </a:ext>
                      </a:extLst>
                    </a:gridCol>
                    <a:gridCol w="1773936">
                      <a:extLst>
                        <a:ext uri="{9D8B030D-6E8A-4147-A177-3AD203B41FA5}">
                          <a16:colId xmlns:a16="http://schemas.microsoft.com/office/drawing/2014/main" val="3175754310"/>
                        </a:ext>
                      </a:extLst>
                    </a:gridCol>
                  </a:tblGrid>
                  <a:tr h="438912">
                    <a:tc>
                      <a:txBody>
                        <a:bodyPr/>
                        <a:lstStyle/>
                        <a:p>
                          <a:pPr algn="ctr"/>
                          <a:r>
                            <a:rPr sz="1600" b="1" dirty="0">
                              <a:solidFill>
                                <a:srgbClr val="FFFFFF"/>
                              </a:solidFill>
                              <a:latin typeface="Calibri" panose="020F0502020204030204" pitchFamily="34" charset="0"/>
                              <a:ea typeface="Calibri" panose="020F0502020204030204" pitchFamily="34" charset="0"/>
                              <a:cs typeface="Calibri" panose="020F0502020204030204" pitchFamily="34" charset="0"/>
                            </a:rPr>
                            <a:t>Material Budget</a:t>
                          </a:r>
                        </a:p>
                      </a:txBody>
                      <a:tcPr marL="45720" marR="45720" marT="27432" marB="27432" anchor="ctr">
                        <a:solidFill>
                          <a:srgbClr val="1D4E89"/>
                        </a:solidFill>
                      </a:tcPr>
                    </a:tc>
                    <a:tc>
                      <a:txBody>
                        <a:bodyPr/>
                        <a:lstStyle/>
                        <a:p>
                          <a:pPr algn="ctr"/>
                          <a:r>
                            <a:rPr sz="1600" b="1" dirty="0">
                              <a:solidFill>
                                <a:srgbClr val="FFFFFF"/>
                              </a:solidFill>
                              <a:latin typeface="Calibri" panose="020F0502020204030204" pitchFamily="34" charset="0"/>
                              <a:ea typeface="Calibri" panose="020F0502020204030204" pitchFamily="34" charset="0"/>
                              <a:cs typeface="Calibri" panose="020F0502020204030204" pitchFamily="34" charset="0"/>
                            </a:rPr>
                            <a:t>Spatial resolution</a:t>
                          </a:r>
                        </a:p>
                        <a:p>
                          <a:pPr algn="ctr"/>
                          <a:r>
                            <a:rPr sz="1600" b="1" dirty="0">
                              <a:solidFill>
                                <a:srgbClr val="FFFFFF"/>
                              </a:solidFill>
                              <a:latin typeface="Calibri" panose="020F0502020204030204" pitchFamily="34" charset="0"/>
                              <a:ea typeface="Calibri" panose="020F0502020204030204" pitchFamily="34" charset="0"/>
                              <a:cs typeface="Calibri" panose="020F0502020204030204" pitchFamily="34" charset="0"/>
                            </a:rPr>
                            <a:t>term </a:t>
                          </a:r>
                          <a14:m>
                            <m:oMath xmlns:m="http://schemas.openxmlformats.org/officeDocument/2006/math">
                              <m:r>
                                <a:rPr lang="zh-CN" altLang="en-US" sz="1600" b="1" i="1" dirty="0" smtClean="0">
                                  <a:solidFill>
                                    <a:srgbClr val="FFFFFF"/>
                                  </a:solidFill>
                                  <a:latin typeface="Cambria Math" panose="02040503050406030204" pitchFamily="18" charset="0"/>
                                  <a:ea typeface="Calibri" panose="020F0502020204030204" pitchFamily="34" charset="0"/>
                                  <a:cs typeface="Calibri" panose="020F0502020204030204" pitchFamily="34" charset="0"/>
                                </a:rPr>
                                <m:t>𝒂</m:t>
                              </m:r>
                            </m:oMath>
                          </a14:m>
                          <a:endParaRPr sz="1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txBody>
                      <a:tcPr marL="45720" marR="45720" marT="27432" marB="27432" anchor="ctr">
                        <a:solidFill>
                          <a:srgbClr val="1D4E89"/>
                        </a:solidFill>
                      </a:tcPr>
                    </a:tc>
                    <a:tc>
                      <a:txBody>
                        <a:bodyPr/>
                        <a:lstStyle/>
                        <a:p>
                          <a:pPr algn="ctr"/>
                          <a:r>
                            <a:rPr sz="1600" b="1" dirty="0">
                              <a:solidFill>
                                <a:srgbClr val="FFFFFF"/>
                              </a:solidFill>
                              <a:latin typeface="Calibri" panose="020F0502020204030204" pitchFamily="34" charset="0"/>
                              <a:ea typeface="Calibri" panose="020F0502020204030204" pitchFamily="34" charset="0"/>
                              <a:cs typeface="Calibri" panose="020F0502020204030204" pitchFamily="34" charset="0"/>
                            </a:rPr>
                            <a:t>Multiple Coulomb</a:t>
                          </a:r>
                        </a:p>
                        <a:p>
                          <a:pPr algn="ctr"/>
                          <a:r>
                            <a:rPr sz="1600" b="1" dirty="0">
                              <a:solidFill>
                                <a:srgbClr val="FFFFFF"/>
                              </a:solidFill>
                              <a:latin typeface="Calibri" panose="020F0502020204030204" pitchFamily="34" charset="0"/>
                              <a:ea typeface="Calibri" panose="020F0502020204030204" pitchFamily="34" charset="0"/>
                              <a:cs typeface="Calibri" panose="020F0502020204030204" pitchFamily="34" charset="0"/>
                            </a:rPr>
                            <a:t>scattering term </a:t>
                          </a:r>
                          <a14:m>
                            <m:oMath xmlns:m="http://schemas.openxmlformats.org/officeDocument/2006/math">
                              <m:r>
                                <a:rPr lang="zh-CN" altLang="en-US" sz="1600" b="1" i="1" dirty="0" smtClean="0">
                                  <a:solidFill>
                                    <a:srgbClr val="FFFFFF"/>
                                  </a:solidFill>
                                  <a:latin typeface="Cambria Math" panose="02040503050406030204" pitchFamily="18" charset="0"/>
                                  <a:ea typeface="Calibri" panose="020F0502020204030204" pitchFamily="34" charset="0"/>
                                  <a:cs typeface="Calibri" panose="020F0502020204030204" pitchFamily="34" charset="0"/>
                                </a:rPr>
                                <m:t>𝒄</m:t>
                              </m:r>
                            </m:oMath>
                          </a14:m>
                          <a:endParaRPr sz="1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txBody>
                      <a:tcPr marL="45720" marR="45720" marT="27432" marB="27432" anchor="ctr">
                        <a:solidFill>
                          <a:srgbClr val="1D4E89"/>
                        </a:solidFill>
                      </a:tcPr>
                    </a:tc>
                    <a:extLst>
                      <a:ext uri="{0D108BD9-81ED-4DB2-BD59-A6C34878D82A}">
                        <a16:rowId xmlns:a16="http://schemas.microsoft.com/office/drawing/2014/main" val="3001755407"/>
                      </a:ext>
                    </a:extLst>
                  </a:tr>
                  <a:tr h="384048">
                    <a:tc>
                      <a:txBody>
                        <a:bodyPr/>
                        <a:lstStyle/>
                        <a:p>
                          <a:pPr algn="ctr"/>
                          <a:r>
                            <a:rPr sz="1600" b="1" dirty="0">
                              <a:solidFill>
                                <a:srgbClr val="1F2D3D"/>
                              </a:solidFill>
                              <a:latin typeface="Calibri" panose="020F0502020204030204" pitchFamily="34" charset="0"/>
                              <a:ea typeface="Calibri" panose="020F0502020204030204" pitchFamily="34" charset="0"/>
                              <a:cs typeface="Calibri" panose="020F0502020204030204" pitchFamily="34" charset="0"/>
                            </a:rPr>
                            <a:t>No RICH</a:t>
                          </a:r>
                        </a:p>
                      </a:txBody>
                      <a:tcPr marL="45720" marR="45720" marT="27432" marB="27432" anchor="ctr">
                        <a:solidFill>
                          <a:srgbClr val="EBF0F8"/>
                        </a:solidFill>
                      </a:tcPr>
                    </a:tc>
                    <a:tc>
                      <a:txBody>
                        <a:bodyPr/>
                        <a:lstStyle/>
                        <a:p>
                          <a:pPr algn="ctr"/>
                          <a:r>
                            <a:rPr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1.30e-2</a:t>
                          </a:r>
                        </a:p>
                      </a:txBody>
                      <a:tcPr marL="45720" marR="45720" marT="27432" marB="27432" anchor="ctr">
                        <a:solidFill>
                          <a:srgbClr val="EBF0F8"/>
                        </a:solidFill>
                      </a:tcPr>
                    </a:tc>
                    <a:tc>
                      <a:txBody>
                        <a:bodyPr/>
                        <a:lstStyle/>
                        <a:p>
                          <a:pPr algn="ctr"/>
                          <a:r>
                            <a:rPr sz="1600" b="0">
                              <a:solidFill>
                                <a:srgbClr val="1F2D3D"/>
                              </a:solidFill>
                              <a:latin typeface="Calibri" panose="020F0502020204030204" pitchFamily="34" charset="0"/>
                              <a:ea typeface="Calibri" panose="020F0502020204030204" pitchFamily="34" charset="0"/>
                              <a:cs typeface="Calibri" panose="020F0502020204030204" pitchFamily="34" charset="0"/>
                            </a:rPr>
                            <a:t>0.531</a:t>
                          </a:r>
                        </a:p>
                      </a:txBody>
                      <a:tcPr marL="45720" marR="45720" marT="27432" marB="27432" anchor="ctr">
                        <a:solidFill>
                          <a:srgbClr val="EBF0F8"/>
                        </a:solidFill>
                      </a:tcPr>
                    </a:tc>
                    <a:extLst>
                      <a:ext uri="{0D108BD9-81ED-4DB2-BD59-A6C34878D82A}">
                        <a16:rowId xmlns:a16="http://schemas.microsoft.com/office/drawing/2014/main" val="1543570623"/>
                      </a:ext>
                    </a:extLst>
                  </a:tr>
                  <a:tr h="384048">
                    <a:tc>
                      <a:txBody>
                        <a:bodyPr/>
                        <a:lstStyle/>
                        <a:p>
                          <a:pPr algn="ctr"/>
                          <a:r>
                            <a:rPr sz="1600" b="1">
                              <a:solidFill>
                                <a:srgbClr val="1F2D3D"/>
                              </a:solidFill>
                              <a:latin typeface="Calibri" panose="020F0502020204030204" pitchFamily="34" charset="0"/>
                              <a:ea typeface="Calibri" panose="020F0502020204030204" pitchFamily="34" charset="0"/>
                              <a:cs typeface="Calibri" panose="020F0502020204030204" pitchFamily="34" charset="0"/>
                            </a:rPr>
                            <a:t>2% X0</a:t>
                          </a:r>
                        </a:p>
                      </a:txBody>
                      <a:tcPr marL="45720" marR="45720" marT="27432" marB="27432" anchor="ctr">
                        <a:solidFill>
                          <a:srgbClr val="F7F9FC"/>
                        </a:solidFill>
                      </a:tcPr>
                    </a:tc>
                    <a:tc>
                      <a:txBody>
                        <a:bodyPr/>
                        <a:lstStyle/>
                        <a:p>
                          <a:pPr algn="ctr"/>
                          <a:r>
                            <a:rPr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1.24e-2</a:t>
                          </a:r>
                        </a:p>
                      </a:txBody>
                      <a:tcPr marL="45720" marR="45720" marT="27432" marB="27432" anchor="ctr">
                        <a:solidFill>
                          <a:srgbClr val="F7F9FC"/>
                        </a:solidFill>
                      </a:tcPr>
                    </a:tc>
                    <a:tc>
                      <a:txBody>
                        <a:bodyPr/>
                        <a:lstStyle/>
                        <a:p>
                          <a:pPr algn="ctr"/>
                          <a:r>
                            <a:rPr sz="1600" b="0">
                              <a:solidFill>
                                <a:srgbClr val="1F2D3D"/>
                              </a:solidFill>
                              <a:latin typeface="Calibri" panose="020F0502020204030204" pitchFamily="34" charset="0"/>
                              <a:ea typeface="Calibri" panose="020F0502020204030204" pitchFamily="34" charset="0"/>
                              <a:cs typeface="Calibri" panose="020F0502020204030204" pitchFamily="34" charset="0"/>
                            </a:rPr>
                            <a:t>0.686</a:t>
                          </a:r>
                        </a:p>
                      </a:txBody>
                      <a:tcPr marL="45720" marR="45720" marT="27432" marB="27432" anchor="ctr">
                        <a:solidFill>
                          <a:srgbClr val="F7F9FC"/>
                        </a:solidFill>
                      </a:tcPr>
                    </a:tc>
                    <a:extLst>
                      <a:ext uri="{0D108BD9-81ED-4DB2-BD59-A6C34878D82A}">
                        <a16:rowId xmlns:a16="http://schemas.microsoft.com/office/drawing/2014/main" val="1602810753"/>
                      </a:ext>
                    </a:extLst>
                  </a:tr>
                  <a:tr h="384048">
                    <a:tc>
                      <a:txBody>
                        <a:bodyPr/>
                        <a:lstStyle/>
                        <a:p>
                          <a:pPr algn="ctr"/>
                          <a:r>
                            <a:rPr sz="1600" b="1">
                              <a:solidFill>
                                <a:srgbClr val="1F2D3D"/>
                              </a:solidFill>
                              <a:latin typeface="Calibri" panose="020F0502020204030204" pitchFamily="34" charset="0"/>
                              <a:ea typeface="Calibri" panose="020F0502020204030204" pitchFamily="34" charset="0"/>
                              <a:cs typeface="Calibri" panose="020F0502020204030204" pitchFamily="34" charset="0"/>
                            </a:rPr>
                            <a:t>3% X0</a:t>
                          </a:r>
                        </a:p>
                      </a:txBody>
                      <a:tcPr marL="45720" marR="45720" marT="27432" marB="27432" anchor="ctr">
                        <a:solidFill>
                          <a:srgbClr val="EBF0F8"/>
                        </a:solidFill>
                      </a:tcPr>
                    </a:tc>
                    <a:tc>
                      <a:txBody>
                        <a:bodyPr/>
                        <a:lstStyle/>
                        <a:p>
                          <a:pPr algn="ctr"/>
                          <a:r>
                            <a:rPr sz="1600" b="0">
                              <a:solidFill>
                                <a:srgbClr val="1F2D3D"/>
                              </a:solidFill>
                              <a:latin typeface="Calibri" panose="020F0502020204030204" pitchFamily="34" charset="0"/>
                              <a:ea typeface="Calibri" panose="020F0502020204030204" pitchFamily="34" charset="0"/>
                              <a:cs typeface="Calibri" panose="020F0502020204030204" pitchFamily="34" charset="0"/>
                            </a:rPr>
                            <a:t>1.25e-2</a:t>
                          </a:r>
                        </a:p>
                      </a:txBody>
                      <a:tcPr marL="45720" marR="45720" marT="27432" marB="27432" anchor="ctr">
                        <a:solidFill>
                          <a:srgbClr val="EBF0F8"/>
                        </a:solidFill>
                      </a:tcPr>
                    </a:tc>
                    <a:tc>
                      <a:txBody>
                        <a:bodyPr/>
                        <a:lstStyle/>
                        <a:p>
                          <a:pPr algn="ctr"/>
                          <a:r>
                            <a:rPr sz="1600" b="0" dirty="0">
                              <a:solidFill>
                                <a:srgbClr val="1F2D3D"/>
                              </a:solidFill>
                              <a:latin typeface="Calibri" panose="020F0502020204030204" pitchFamily="34" charset="0"/>
                              <a:ea typeface="Calibri" panose="020F0502020204030204" pitchFamily="34" charset="0"/>
                              <a:cs typeface="Calibri" panose="020F0502020204030204" pitchFamily="34" charset="0"/>
                            </a:rPr>
                            <a:t>0.793</a:t>
                          </a:r>
                        </a:p>
                      </a:txBody>
                      <a:tcPr marL="45720" marR="45720" marT="27432" marB="27432" anchor="ctr">
                        <a:solidFill>
                          <a:srgbClr val="EBF0F8"/>
                        </a:solidFill>
                      </a:tcPr>
                    </a:tc>
                    <a:extLst>
                      <a:ext uri="{0D108BD9-81ED-4DB2-BD59-A6C34878D82A}">
                        <a16:rowId xmlns:a16="http://schemas.microsoft.com/office/drawing/2014/main" val="3889970822"/>
                      </a:ext>
                    </a:extLst>
                  </a:tr>
                  <a:tr h="384048">
                    <a:tc>
                      <a:txBody>
                        <a:bodyPr/>
                        <a:lstStyle/>
                        <a:p>
                          <a:pPr algn="ctr"/>
                          <a:r>
                            <a:rPr sz="1600" b="1">
                              <a:solidFill>
                                <a:srgbClr val="1F2D3D"/>
                              </a:solidFill>
                              <a:latin typeface="Calibri" panose="020F0502020204030204" pitchFamily="34" charset="0"/>
                              <a:ea typeface="Calibri" panose="020F0502020204030204" pitchFamily="34" charset="0"/>
                              <a:cs typeface="Calibri" panose="020F0502020204030204" pitchFamily="34" charset="0"/>
                            </a:rPr>
                            <a:t>5% X0</a:t>
                          </a:r>
                        </a:p>
                      </a:txBody>
                      <a:tcPr marL="45720" marR="45720" marT="27432" marB="27432" anchor="ctr">
                        <a:solidFill>
                          <a:srgbClr val="F7F9FC"/>
                        </a:solidFill>
                      </a:tcPr>
                    </a:tc>
                    <a:tc>
                      <a:txBody>
                        <a:bodyPr/>
                        <a:lstStyle/>
                        <a:p>
                          <a:pPr algn="ctr"/>
                          <a:r>
                            <a:rPr sz="1600" b="0">
                              <a:solidFill>
                                <a:srgbClr val="1F2D3D"/>
                              </a:solidFill>
                              <a:latin typeface="Calibri" panose="020F0502020204030204" pitchFamily="34" charset="0"/>
                              <a:ea typeface="Calibri" panose="020F0502020204030204" pitchFamily="34" charset="0"/>
                              <a:cs typeface="Calibri" panose="020F0502020204030204" pitchFamily="34" charset="0"/>
                            </a:rPr>
                            <a:t>1.30e-2</a:t>
                          </a:r>
                        </a:p>
                      </a:txBody>
                      <a:tcPr marL="45720" marR="45720" marT="27432" marB="27432" anchor="ctr">
                        <a:solidFill>
                          <a:srgbClr val="F7F9FC"/>
                        </a:solidFill>
                      </a:tcPr>
                    </a:tc>
                    <a:tc>
                      <a:txBody>
                        <a:bodyPr/>
                        <a:lstStyle/>
                        <a:p>
                          <a:pPr algn="ctr"/>
                          <a:r>
                            <a:rPr sz="1600" b="0" dirty="0">
                              <a:solidFill>
                                <a:srgbClr val="1F2D3D"/>
                              </a:solidFill>
                              <a:latin typeface="Calibri" panose="020F0502020204030204" pitchFamily="34" charset="0"/>
                              <a:ea typeface="Calibri" panose="020F0502020204030204" pitchFamily="34" charset="0"/>
                              <a:cs typeface="Calibri" panose="020F0502020204030204" pitchFamily="34" charset="0"/>
                            </a:rPr>
                            <a:t>0.876</a:t>
                          </a:r>
                        </a:p>
                      </a:txBody>
                      <a:tcPr marL="45720" marR="45720" marT="27432" marB="27432" anchor="ctr">
                        <a:solidFill>
                          <a:srgbClr val="F7F9FC"/>
                        </a:solidFill>
                      </a:tcPr>
                    </a:tc>
                    <a:extLst>
                      <a:ext uri="{0D108BD9-81ED-4DB2-BD59-A6C34878D82A}">
                        <a16:rowId xmlns:a16="http://schemas.microsoft.com/office/drawing/2014/main" val="642556235"/>
                      </a:ext>
                    </a:extLst>
                  </a:tr>
                </a:tbl>
              </a:graphicData>
            </a:graphic>
          </p:graphicFrame>
        </mc:Choice>
        <mc:Fallback xmlns="">
          <p:graphicFrame>
            <p:nvGraphicFramePr>
              <p:cNvPr id="7" name="表格 6">
                <a:extLst>
                  <a:ext uri="{FF2B5EF4-FFF2-40B4-BE49-F238E27FC236}">
                    <a16:creationId xmlns:a16="http://schemas.microsoft.com/office/drawing/2014/main" id="{AB97B19A-3569-441D-79AB-DA5D689BA2D3}"/>
                  </a:ext>
                </a:extLst>
              </p:cNvPr>
              <p:cNvGraphicFramePr>
                <a:graphicFrameLocks noGrp="1"/>
              </p:cNvGraphicFramePr>
              <p:nvPr>
                <p:extLst>
                  <p:ext uri="{D42A27DB-BD31-4B8C-83A1-F6EECF244321}">
                    <p14:modId xmlns:p14="http://schemas.microsoft.com/office/powerpoint/2010/main" val="2153443535"/>
                  </p:ext>
                </p:extLst>
              </p:nvPr>
            </p:nvGraphicFramePr>
            <p:xfrm>
              <a:off x="6214935" y="3984923"/>
              <a:ext cx="5614415" cy="2078736"/>
            </p:xfrm>
            <a:graphic>
              <a:graphicData uri="http://schemas.openxmlformats.org/drawingml/2006/table">
                <a:tbl>
                  <a:tblPr firstRow="1" bandRow="1">
                    <a:tableStyleId>{5C22544A-7EE6-4342-B048-85BDC9FD1C3A}</a:tableStyleId>
                  </a:tblPr>
                  <a:tblGrid>
                    <a:gridCol w="1874519">
                      <a:extLst>
                        <a:ext uri="{9D8B030D-6E8A-4147-A177-3AD203B41FA5}">
                          <a16:colId xmlns:a16="http://schemas.microsoft.com/office/drawing/2014/main" val="3531720561"/>
                        </a:ext>
                      </a:extLst>
                    </a:gridCol>
                    <a:gridCol w="1965960">
                      <a:extLst>
                        <a:ext uri="{9D8B030D-6E8A-4147-A177-3AD203B41FA5}">
                          <a16:colId xmlns:a16="http://schemas.microsoft.com/office/drawing/2014/main" val="699174566"/>
                        </a:ext>
                      </a:extLst>
                    </a:gridCol>
                    <a:gridCol w="1773936">
                      <a:extLst>
                        <a:ext uri="{9D8B030D-6E8A-4147-A177-3AD203B41FA5}">
                          <a16:colId xmlns:a16="http://schemas.microsoft.com/office/drawing/2014/main" val="3175754310"/>
                        </a:ext>
                      </a:extLst>
                    </a:gridCol>
                  </a:tblGrid>
                  <a:tr h="542544">
                    <a:tc>
                      <a:txBody>
                        <a:bodyPr/>
                        <a:lstStyle/>
                        <a:p>
                          <a:pPr algn="ctr"/>
                          <a:r>
                            <a:rPr sz="1600" b="1" dirty="0">
                              <a:solidFill>
                                <a:srgbClr val="FFFFFF"/>
                              </a:solidFill>
                              <a:latin typeface="Calibri" panose="020F0502020204030204" pitchFamily="34" charset="0"/>
                              <a:ea typeface="Calibri" panose="020F0502020204030204" pitchFamily="34" charset="0"/>
                              <a:cs typeface="Calibri" panose="020F0502020204030204" pitchFamily="34" charset="0"/>
                            </a:rPr>
                            <a:t>Material Budget</a:t>
                          </a:r>
                        </a:p>
                      </a:txBody>
                      <a:tcPr marL="45720" marR="45720" marT="27432" marB="27432" anchor="ctr">
                        <a:solidFill>
                          <a:srgbClr val="1D4E89"/>
                        </a:solidFill>
                      </a:tcPr>
                    </a:tc>
                    <a:tc>
                      <a:txBody>
                        <a:bodyPr/>
                        <a:lstStyle/>
                        <a:p>
                          <a:endParaRPr lang="zh-CN"/>
                        </a:p>
                      </a:txBody>
                      <a:tcPr marL="45720" marR="45720" marT="27432" marB="27432" anchor="ctr">
                        <a:blipFill>
                          <a:blip r:embed="rId8"/>
                          <a:stretch>
                            <a:fillRect l="-95666" t="-5618" r="-91331" b="-294382"/>
                          </a:stretch>
                        </a:blipFill>
                      </a:tcPr>
                    </a:tc>
                    <a:tc>
                      <a:txBody>
                        <a:bodyPr/>
                        <a:lstStyle/>
                        <a:p>
                          <a:endParaRPr lang="zh-CN"/>
                        </a:p>
                      </a:txBody>
                      <a:tcPr marL="45720" marR="45720" marT="27432" marB="27432" anchor="ctr">
                        <a:blipFill>
                          <a:blip r:embed="rId8"/>
                          <a:stretch>
                            <a:fillRect l="-217182" t="-5618" r="-1375" b="-294382"/>
                          </a:stretch>
                        </a:blipFill>
                      </a:tcPr>
                    </a:tc>
                    <a:extLst>
                      <a:ext uri="{0D108BD9-81ED-4DB2-BD59-A6C34878D82A}">
                        <a16:rowId xmlns:a16="http://schemas.microsoft.com/office/drawing/2014/main" val="3001755407"/>
                      </a:ext>
                    </a:extLst>
                  </a:tr>
                  <a:tr h="384048">
                    <a:tc>
                      <a:txBody>
                        <a:bodyPr/>
                        <a:lstStyle/>
                        <a:p>
                          <a:pPr algn="ctr"/>
                          <a:r>
                            <a:rPr sz="1600" b="1" dirty="0">
                              <a:solidFill>
                                <a:srgbClr val="1F2D3D"/>
                              </a:solidFill>
                              <a:latin typeface="Calibri" panose="020F0502020204030204" pitchFamily="34" charset="0"/>
                              <a:ea typeface="Calibri" panose="020F0502020204030204" pitchFamily="34" charset="0"/>
                              <a:cs typeface="Calibri" panose="020F0502020204030204" pitchFamily="34" charset="0"/>
                            </a:rPr>
                            <a:t>No RICH</a:t>
                          </a:r>
                        </a:p>
                      </a:txBody>
                      <a:tcPr marL="45720" marR="45720" marT="27432" marB="27432" anchor="ctr">
                        <a:solidFill>
                          <a:srgbClr val="EBF0F8"/>
                        </a:solidFill>
                      </a:tcPr>
                    </a:tc>
                    <a:tc>
                      <a:txBody>
                        <a:bodyPr/>
                        <a:lstStyle/>
                        <a:p>
                          <a:pPr algn="ctr"/>
                          <a:r>
                            <a:rPr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1.30e-2</a:t>
                          </a:r>
                        </a:p>
                      </a:txBody>
                      <a:tcPr marL="45720" marR="45720" marT="27432" marB="27432" anchor="ctr">
                        <a:solidFill>
                          <a:srgbClr val="EBF0F8"/>
                        </a:solidFill>
                      </a:tcPr>
                    </a:tc>
                    <a:tc>
                      <a:txBody>
                        <a:bodyPr/>
                        <a:lstStyle/>
                        <a:p>
                          <a:pPr algn="ctr"/>
                          <a:r>
                            <a:rPr sz="1600" b="0">
                              <a:solidFill>
                                <a:srgbClr val="1F2D3D"/>
                              </a:solidFill>
                              <a:latin typeface="Calibri" panose="020F0502020204030204" pitchFamily="34" charset="0"/>
                              <a:ea typeface="Calibri" panose="020F0502020204030204" pitchFamily="34" charset="0"/>
                              <a:cs typeface="Calibri" panose="020F0502020204030204" pitchFamily="34" charset="0"/>
                            </a:rPr>
                            <a:t>0.531</a:t>
                          </a:r>
                        </a:p>
                      </a:txBody>
                      <a:tcPr marL="45720" marR="45720" marT="27432" marB="27432" anchor="ctr">
                        <a:solidFill>
                          <a:srgbClr val="EBF0F8"/>
                        </a:solidFill>
                      </a:tcPr>
                    </a:tc>
                    <a:extLst>
                      <a:ext uri="{0D108BD9-81ED-4DB2-BD59-A6C34878D82A}">
                        <a16:rowId xmlns:a16="http://schemas.microsoft.com/office/drawing/2014/main" val="1543570623"/>
                      </a:ext>
                    </a:extLst>
                  </a:tr>
                  <a:tr h="384048">
                    <a:tc>
                      <a:txBody>
                        <a:bodyPr/>
                        <a:lstStyle/>
                        <a:p>
                          <a:pPr algn="ctr"/>
                          <a:r>
                            <a:rPr sz="1600" b="1">
                              <a:solidFill>
                                <a:srgbClr val="1F2D3D"/>
                              </a:solidFill>
                              <a:latin typeface="Calibri" panose="020F0502020204030204" pitchFamily="34" charset="0"/>
                              <a:ea typeface="Calibri" panose="020F0502020204030204" pitchFamily="34" charset="0"/>
                              <a:cs typeface="Calibri" panose="020F0502020204030204" pitchFamily="34" charset="0"/>
                            </a:rPr>
                            <a:t>2% X0</a:t>
                          </a:r>
                        </a:p>
                      </a:txBody>
                      <a:tcPr marL="45720" marR="45720" marT="27432" marB="27432" anchor="ctr">
                        <a:solidFill>
                          <a:srgbClr val="F7F9FC"/>
                        </a:solidFill>
                      </a:tcPr>
                    </a:tc>
                    <a:tc>
                      <a:txBody>
                        <a:bodyPr/>
                        <a:lstStyle/>
                        <a:p>
                          <a:pPr algn="ctr"/>
                          <a:r>
                            <a:rPr sz="1600" b="0" dirty="0">
                              <a:solidFill>
                                <a:srgbClr val="1F2D3D"/>
                              </a:solidFill>
                              <a:latin typeface="Calibri" panose="020F0502020204030204" pitchFamily="34" charset="0"/>
                              <a:ea typeface="Calibri" panose="020F0502020204030204" pitchFamily="34" charset="0"/>
                              <a:cs typeface="Calibri" panose="020F0502020204030204" pitchFamily="34" charset="0"/>
                            </a:rPr>
                            <a:t>1.24e-2</a:t>
                          </a:r>
                        </a:p>
                      </a:txBody>
                      <a:tcPr marL="45720" marR="45720" marT="27432" marB="27432" anchor="ctr">
                        <a:solidFill>
                          <a:srgbClr val="F7F9FC"/>
                        </a:solidFill>
                      </a:tcPr>
                    </a:tc>
                    <a:tc>
                      <a:txBody>
                        <a:bodyPr/>
                        <a:lstStyle/>
                        <a:p>
                          <a:pPr algn="ctr"/>
                          <a:r>
                            <a:rPr sz="1600" b="0">
                              <a:solidFill>
                                <a:srgbClr val="1F2D3D"/>
                              </a:solidFill>
                              <a:latin typeface="Calibri" panose="020F0502020204030204" pitchFamily="34" charset="0"/>
                              <a:ea typeface="Calibri" panose="020F0502020204030204" pitchFamily="34" charset="0"/>
                              <a:cs typeface="Calibri" panose="020F0502020204030204" pitchFamily="34" charset="0"/>
                            </a:rPr>
                            <a:t>0.686</a:t>
                          </a:r>
                        </a:p>
                      </a:txBody>
                      <a:tcPr marL="45720" marR="45720" marT="27432" marB="27432" anchor="ctr">
                        <a:solidFill>
                          <a:srgbClr val="F7F9FC"/>
                        </a:solidFill>
                      </a:tcPr>
                    </a:tc>
                    <a:extLst>
                      <a:ext uri="{0D108BD9-81ED-4DB2-BD59-A6C34878D82A}">
                        <a16:rowId xmlns:a16="http://schemas.microsoft.com/office/drawing/2014/main" val="1602810753"/>
                      </a:ext>
                    </a:extLst>
                  </a:tr>
                  <a:tr h="384048">
                    <a:tc>
                      <a:txBody>
                        <a:bodyPr/>
                        <a:lstStyle/>
                        <a:p>
                          <a:pPr algn="ctr"/>
                          <a:r>
                            <a:rPr sz="1600" b="1">
                              <a:solidFill>
                                <a:srgbClr val="1F2D3D"/>
                              </a:solidFill>
                              <a:latin typeface="Calibri" panose="020F0502020204030204" pitchFamily="34" charset="0"/>
                              <a:ea typeface="Calibri" panose="020F0502020204030204" pitchFamily="34" charset="0"/>
                              <a:cs typeface="Calibri" panose="020F0502020204030204" pitchFamily="34" charset="0"/>
                            </a:rPr>
                            <a:t>3% X0</a:t>
                          </a:r>
                        </a:p>
                      </a:txBody>
                      <a:tcPr marL="45720" marR="45720" marT="27432" marB="27432" anchor="ctr">
                        <a:solidFill>
                          <a:srgbClr val="EBF0F8"/>
                        </a:solidFill>
                      </a:tcPr>
                    </a:tc>
                    <a:tc>
                      <a:txBody>
                        <a:bodyPr/>
                        <a:lstStyle/>
                        <a:p>
                          <a:pPr algn="ctr"/>
                          <a:r>
                            <a:rPr sz="1600" b="0">
                              <a:solidFill>
                                <a:srgbClr val="1F2D3D"/>
                              </a:solidFill>
                              <a:latin typeface="Calibri" panose="020F0502020204030204" pitchFamily="34" charset="0"/>
                              <a:ea typeface="Calibri" panose="020F0502020204030204" pitchFamily="34" charset="0"/>
                              <a:cs typeface="Calibri" panose="020F0502020204030204" pitchFamily="34" charset="0"/>
                            </a:rPr>
                            <a:t>1.25e-2</a:t>
                          </a:r>
                        </a:p>
                      </a:txBody>
                      <a:tcPr marL="45720" marR="45720" marT="27432" marB="27432" anchor="ctr">
                        <a:solidFill>
                          <a:srgbClr val="EBF0F8"/>
                        </a:solidFill>
                      </a:tcPr>
                    </a:tc>
                    <a:tc>
                      <a:txBody>
                        <a:bodyPr/>
                        <a:lstStyle/>
                        <a:p>
                          <a:pPr algn="ctr"/>
                          <a:r>
                            <a:rPr sz="1600" b="0" dirty="0">
                              <a:solidFill>
                                <a:srgbClr val="1F2D3D"/>
                              </a:solidFill>
                              <a:latin typeface="Calibri" panose="020F0502020204030204" pitchFamily="34" charset="0"/>
                              <a:ea typeface="Calibri" panose="020F0502020204030204" pitchFamily="34" charset="0"/>
                              <a:cs typeface="Calibri" panose="020F0502020204030204" pitchFamily="34" charset="0"/>
                            </a:rPr>
                            <a:t>0.793</a:t>
                          </a:r>
                        </a:p>
                      </a:txBody>
                      <a:tcPr marL="45720" marR="45720" marT="27432" marB="27432" anchor="ctr">
                        <a:solidFill>
                          <a:srgbClr val="EBF0F8"/>
                        </a:solidFill>
                      </a:tcPr>
                    </a:tc>
                    <a:extLst>
                      <a:ext uri="{0D108BD9-81ED-4DB2-BD59-A6C34878D82A}">
                        <a16:rowId xmlns:a16="http://schemas.microsoft.com/office/drawing/2014/main" val="3889970822"/>
                      </a:ext>
                    </a:extLst>
                  </a:tr>
                  <a:tr h="384048">
                    <a:tc>
                      <a:txBody>
                        <a:bodyPr/>
                        <a:lstStyle/>
                        <a:p>
                          <a:pPr algn="ctr"/>
                          <a:r>
                            <a:rPr sz="1600" b="1">
                              <a:solidFill>
                                <a:srgbClr val="1F2D3D"/>
                              </a:solidFill>
                              <a:latin typeface="Calibri" panose="020F0502020204030204" pitchFamily="34" charset="0"/>
                              <a:ea typeface="Calibri" panose="020F0502020204030204" pitchFamily="34" charset="0"/>
                              <a:cs typeface="Calibri" panose="020F0502020204030204" pitchFamily="34" charset="0"/>
                            </a:rPr>
                            <a:t>5% X0</a:t>
                          </a:r>
                        </a:p>
                      </a:txBody>
                      <a:tcPr marL="45720" marR="45720" marT="27432" marB="27432" anchor="ctr">
                        <a:solidFill>
                          <a:srgbClr val="F7F9FC"/>
                        </a:solidFill>
                      </a:tcPr>
                    </a:tc>
                    <a:tc>
                      <a:txBody>
                        <a:bodyPr/>
                        <a:lstStyle/>
                        <a:p>
                          <a:pPr algn="ctr"/>
                          <a:r>
                            <a:rPr sz="1600" b="0">
                              <a:solidFill>
                                <a:srgbClr val="1F2D3D"/>
                              </a:solidFill>
                              <a:latin typeface="Calibri" panose="020F0502020204030204" pitchFamily="34" charset="0"/>
                              <a:ea typeface="Calibri" panose="020F0502020204030204" pitchFamily="34" charset="0"/>
                              <a:cs typeface="Calibri" panose="020F0502020204030204" pitchFamily="34" charset="0"/>
                            </a:rPr>
                            <a:t>1.30e-2</a:t>
                          </a:r>
                        </a:p>
                      </a:txBody>
                      <a:tcPr marL="45720" marR="45720" marT="27432" marB="27432" anchor="ctr">
                        <a:solidFill>
                          <a:srgbClr val="F7F9FC"/>
                        </a:solidFill>
                      </a:tcPr>
                    </a:tc>
                    <a:tc>
                      <a:txBody>
                        <a:bodyPr/>
                        <a:lstStyle/>
                        <a:p>
                          <a:pPr algn="ctr"/>
                          <a:r>
                            <a:rPr sz="1600" b="0" dirty="0">
                              <a:solidFill>
                                <a:srgbClr val="1F2D3D"/>
                              </a:solidFill>
                              <a:latin typeface="Calibri" panose="020F0502020204030204" pitchFamily="34" charset="0"/>
                              <a:ea typeface="Calibri" panose="020F0502020204030204" pitchFamily="34" charset="0"/>
                              <a:cs typeface="Calibri" panose="020F0502020204030204" pitchFamily="34" charset="0"/>
                            </a:rPr>
                            <a:t>0.876</a:t>
                          </a:r>
                        </a:p>
                      </a:txBody>
                      <a:tcPr marL="45720" marR="45720" marT="27432" marB="27432" anchor="ctr">
                        <a:solidFill>
                          <a:srgbClr val="F7F9FC"/>
                        </a:solidFill>
                      </a:tcPr>
                    </a:tc>
                    <a:extLst>
                      <a:ext uri="{0D108BD9-81ED-4DB2-BD59-A6C34878D82A}">
                        <a16:rowId xmlns:a16="http://schemas.microsoft.com/office/drawing/2014/main" val="642556235"/>
                      </a:ext>
                    </a:extLst>
                  </a:tr>
                </a:tbl>
              </a:graphicData>
            </a:graphic>
          </p:graphicFrame>
        </mc:Fallback>
      </mc:AlternateContent>
    </p:spTree>
    <p:extLst>
      <p:ext uri="{BB962C8B-B14F-4D97-AF65-F5344CB8AC3E}">
        <p14:creationId xmlns:p14="http://schemas.microsoft.com/office/powerpoint/2010/main" val="355215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8105D-40A9-14FD-5D09-FC89A485862B}"/>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B5F1DE32-4902-81C2-6274-7ECED4FE4DEF}"/>
              </a:ext>
            </a:extLst>
          </p:cNvPr>
          <p:cNvPicPr>
            <a:picLocks noChangeAspect="1"/>
          </p:cNvPicPr>
          <p:nvPr/>
        </p:nvPicPr>
        <p:blipFill>
          <a:blip r:embed="rId3"/>
          <a:stretch>
            <a:fillRect/>
          </a:stretch>
        </p:blipFill>
        <p:spPr>
          <a:xfrm>
            <a:off x="7493164" y="564552"/>
            <a:ext cx="3498149" cy="2941230"/>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C9D3324-407C-6AC3-72FD-7FF825151E77}"/>
                  </a:ext>
                </a:extLst>
              </p:cNvPr>
              <p:cNvSpPr txBox="1"/>
              <p:nvPr/>
            </p:nvSpPr>
            <p:spPr>
              <a:xfrm>
                <a:off x="1259481" y="5115466"/>
                <a:ext cx="4659712" cy="307777"/>
              </a:xfrm>
              <a:prstGeom prst="rect">
                <a:avLst/>
              </a:prstGeom>
              <a:noFill/>
            </p:spPr>
            <p:txBody>
              <a:bodyPr wrap="square" rtlCol="0">
                <a:spAutoFit/>
              </a:bodyPr>
              <a:lstStyle/>
              <a:p>
                <a:r>
                  <a:rPr lang="en-US" altLang="zh-CN" sz="1400" dirty="0">
                    <a:solidFill>
                      <a:srgbClr val="B5C2E0"/>
                    </a:solidFill>
                    <a:latin typeface="Calibri" panose="020F0502020204030204" pitchFamily="34" charset="0"/>
                    <a:ea typeface="Calibri" panose="020F0502020204030204" pitchFamily="34" charset="0"/>
                    <a:cs typeface="Calibri" panose="020F0502020204030204" pitchFamily="34" charset="0"/>
                  </a:rPr>
                  <a:t>2cm per layer to achieve best </a:t>
                </a:r>
                <a14:m>
                  <m:oMath xmlns:m="http://schemas.openxmlformats.org/officeDocument/2006/math">
                    <m:r>
                      <a:rPr lang="en-US" altLang="zh-CN" sz="1400" b="0" i="1" smtClean="0">
                        <a:solidFill>
                          <a:srgbClr val="B5C2E0"/>
                        </a:solidFill>
                        <a:latin typeface="Cambria Math" panose="02040503050406030204" pitchFamily="18" charset="0"/>
                      </a:rPr>
                      <m:t>𝜎</m:t>
                    </m:r>
                    <m:d>
                      <m:dPr>
                        <m:begChr m:val="["/>
                        <m:endChr m:val="]"/>
                        <m:ctrlPr>
                          <a:rPr lang="en-US" altLang="zh-CN" sz="1400" b="0" i="1" smtClean="0">
                            <a:solidFill>
                              <a:srgbClr val="B5C2E0"/>
                            </a:solidFill>
                            <a:latin typeface="Cambria Math" panose="02040503050406030204" pitchFamily="18" charset="0"/>
                          </a:rPr>
                        </m:ctrlPr>
                      </m:dPr>
                      <m:e>
                        <m:sSub>
                          <m:sSubPr>
                            <m:ctrlPr>
                              <a:rPr lang="en-US" altLang="zh-CN" sz="1400" b="0" i="1" smtClean="0">
                                <a:solidFill>
                                  <a:srgbClr val="B5C2E0"/>
                                </a:solidFill>
                                <a:latin typeface="Cambria Math" panose="02040503050406030204" pitchFamily="18" charset="0"/>
                              </a:rPr>
                            </m:ctrlPr>
                          </m:sSubPr>
                          <m:e>
                            <m:r>
                              <a:rPr lang="en-US" altLang="zh-CN" sz="1400" b="0" i="1" smtClean="0">
                                <a:solidFill>
                                  <a:srgbClr val="B5C2E0"/>
                                </a:solidFill>
                                <a:latin typeface="Cambria Math" panose="02040503050406030204" pitchFamily="18" charset="0"/>
                              </a:rPr>
                              <m:t>𝜃</m:t>
                            </m:r>
                          </m:e>
                          <m:sub>
                            <m:r>
                              <a:rPr lang="en-US" altLang="zh-CN" sz="1400" b="0" i="1" smtClean="0">
                                <a:solidFill>
                                  <a:srgbClr val="B5C2E0"/>
                                </a:solidFill>
                                <a:latin typeface="Cambria Math" panose="02040503050406030204" pitchFamily="18" charset="0"/>
                              </a:rPr>
                              <m:t>𝑐</m:t>
                            </m:r>
                          </m:sub>
                        </m:sSub>
                        <m:r>
                          <a:rPr lang="en-US" altLang="zh-CN" sz="1400" b="0" i="1" smtClean="0">
                            <a:solidFill>
                              <a:srgbClr val="B5C2E0"/>
                            </a:solidFill>
                            <a:latin typeface="Cambria Math" panose="02040503050406030204" pitchFamily="18" charset="0"/>
                          </a:rPr>
                          <m:t>(</m:t>
                        </m:r>
                        <m:r>
                          <a:rPr lang="en-US" altLang="zh-CN" sz="1400" b="0" i="1" smtClean="0">
                            <a:solidFill>
                              <a:srgbClr val="B5C2E0"/>
                            </a:solidFill>
                            <a:latin typeface="Cambria Math" panose="02040503050406030204" pitchFamily="18" charset="0"/>
                          </a:rPr>
                          <m:t>𝑡𝑜𝑡</m:t>
                        </m:r>
                        <m:r>
                          <a:rPr lang="en-US" altLang="zh-CN" sz="1400" b="0" i="1" smtClean="0">
                            <a:solidFill>
                              <a:srgbClr val="B5C2E0"/>
                            </a:solidFill>
                            <a:latin typeface="Cambria Math" panose="02040503050406030204" pitchFamily="18" charset="0"/>
                          </a:rPr>
                          <m:t>)</m:t>
                        </m:r>
                      </m:e>
                    </m:d>
                  </m:oMath>
                </a14:m>
                <a:r>
                  <a:rPr lang="zh-CN" altLang="en-US" sz="1400" dirty="0">
                    <a:solidFill>
                      <a:srgbClr val="B5C2E0"/>
                    </a:solidFill>
                    <a:latin typeface="Calibri" panose="020F0502020204030204" pitchFamily="34" charset="0"/>
                    <a:cs typeface="Calibri" panose="020F0502020204030204" pitchFamily="34" charset="0"/>
                  </a:rPr>
                  <a:t> </a:t>
                </a:r>
                <a:r>
                  <a:rPr lang="en-US" altLang="zh-CN" sz="1400" dirty="0">
                    <a:solidFill>
                      <a:srgbClr val="B5C2E0"/>
                    </a:solidFill>
                    <a:latin typeface="Calibri" panose="020F0502020204030204" pitchFamily="34" charset="0"/>
                    <a:ea typeface="Calibri" panose="020F0502020204030204" pitchFamily="34" charset="0"/>
                    <a:cs typeface="Calibri" panose="020F0502020204030204" pitchFamily="34" charset="0"/>
                  </a:rPr>
                  <a:t>for aerogel at Belle II</a:t>
                </a:r>
                <a:endParaRPr lang="zh-CN" altLang="en-US" sz="1400" dirty="0">
                  <a:solidFill>
                    <a:srgbClr val="B5C2E0"/>
                  </a:solidFill>
                  <a:latin typeface="Calibri" panose="020F0502020204030204" pitchFamily="34" charset="0"/>
                  <a:cs typeface="Calibri" panose="020F0502020204030204" pitchFamily="34" charset="0"/>
                </a:endParaRPr>
              </a:p>
            </p:txBody>
          </p:sp>
        </mc:Choice>
        <mc:Fallback xmlns="">
          <p:sp>
            <p:nvSpPr>
              <p:cNvPr id="12" name="文本框 11">
                <a:extLst>
                  <a:ext uri="{FF2B5EF4-FFF2-40B4-BE49-F238E27FC236}">
                    <a16:creationId xmlns:a16="http://schemas.microsoft.com/office/drawing/2014/main" id="{7C9D3324-407C-6AC3-72FD-7FF825151E77}"/>
                  </a:ext>
                </a:extLst>
              </p:cNvPr>
              <p:cNvSpPr txBox="1">
                <a:spLocks noRot="1" noChangeAspect="1" noMove="1" noResize="1" noEditPoints="1" noAdjustHandles="1" noChangeArrowheads="1" noChangeShapeType="1" noTextEdit="1"/>
              </p:cNvSpPr>
              <p:nvPr/>
            </p:nvSpPr>
            <p:spPr>
              <a:xfrm>
                <a:off x="1259481" y="5115466"/>
                <a:ext cx="4659712" cy="307777"/>
              </a:xfrm>
              <a:prstGeom prst="rect">
                <a:avLst/>
              </a:prstGeom>
              <a:blipFill>
                <a:blip r:embed="rId4"/>
                <a:stretch>
                  <a:fillRect l="-393" t="-3922" r="-393" b="-19608"/>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E552DE1D-B2EB-1C29-284F-CD66A388A836}"/>
              </a:ext>
            </a:extLst>
          </p:cNvPr>
          <p:cNvPicPr>
            <a:picLocks noChangeAspect="1"/>
          </p:cNvPicPr>
          <p:nvPr/>
        </p:nvPicPr>
        <p:blipFill>
          <a:blip r:embed="rId5"/>
          <a:stretch>
            <a:fillRect/>
          </a:stretch>
        </p:blipFill>
        <p:spPr>
          <a:xfrm>
            <a:off x="7582272" y="3201856"/>
            <a:ext cx="3350246" cy="2759023"/>
          </a:xfrm>
          <a:prstGeom prst="rect">
            <a:avLst/>
          </a:prstGeom>
          <a:solidFill>
            <a:schemeClr val="accent1"/>
          </a:solidFill>
        </p:spPr>
      </p:pic>
      <p:sp>
        <p:nvSpPr>
          <p:cNvPr id="15" name="文本框 14">
            <a:extLst>
              <a:ext uri="{FF2B5EF4-FFF2-40B4-BE49-F238E27FC236}">
                <a16:creationId xmlns:a16="http://schemas.microsoft.com/office/drawing/2014/main" id="{FB9C48CE-13C6-AE33-8775-59470B9B63BA}"/>
              </a:ext>
            </a:extLst>
          </p:cNvPr>
          <p:cNvSpPr txBox="1"/>
          <p:nvPr/>
        </p:nvSpPr>
        <p:spPr>
          <a:xfrm>
            <a:off x="7611165" y="5615183"/>
            <a:ext cx="3292459" cy="369332"/>
          </a:xfrm>
          <a:prstGeom prst="rect">
            <a:avLst/>
          </a:prstGeom>
          <a:noFill/>
        </p:spPr>
        <p:txBody>
          <a:bodyPr wrap="square" rtlCol="0">
            <a:spAutoFit/>
          </a:bodyPr>
          <a:lstStyle/>
          <a:p>
            <a:pPr algn="ctr"/>
            <a:r>
              <a:rPr lang="en-US" altLang="zh-CN" b="1" dirty="0">
                <a:latin typeface="Calibri" panose="020F0502020204030204" pitchFamily="34" charset="0"/>
                <a:ea typeface="Calibri" panose="020F0502020204030204" pitchFamily="34" charset="0"/>
                <a:cs typeface="Calibri" panose="020F0502020204030204" pitchFamily="34" charset="0"/>
              </a:rPr>
              <a:t>gradient refractive index</a:t>
            </a:r>
            <a:endParaRPr lang="zh-CN" alt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9B63F3E-7AA1-BDF5-5658-271718F76904}"/>
                  </a:ext>
                </a:extLst>
              </p:cNvPr>
              <p:cNvSpPr txBox="1"/>
              <p:nvPr/>
            </p:nvSpPr>
            <p:spPr>
              <a:xfrm>
                <a:off x="6984106" y="6044733"/>
                <a:ext cx="451626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4B81C9"/>
                              </a:solidFill>
                              <a:latin typeface="Cambria Math" panose="02040503050406030204" pitchFamily="18" charset="0"/>
                            </a:rPr>
                          </m:ctrlPr>
                        </m:sSubPr>
                        <m:e>
                          <m:r>
                            <a:rPr lang="en-US" altLang="zh-CN" sz="2000" b="0" i="1" smtClean="0">
                              <a:solidFill>
                                <a:srgbClr val="4B81C9"/>
                              </a:solidFill>
                              <a:latin typeface="Cambria Math" panose="02040503050406030204" pitchFamily="18" charset="0"/>
                            </a:rPr>
                            <m:t>𝑛</m:t>
                          </m:r>
                        </m:e>
                        <m:sub>
                          <m:r>
                            <a:rPr lang="en-US" altLang="zh-CN" sz="2000" b="0" i="1" smtClean="0">
                              <a:solidFill>
                                <a:srgbClr val="4B81C9"/>
                              </a:solidFill>
                              <a:latin typeface="Cambria Math" panose="02040503050406030204" pitchFamily="18" charset="0"/>
                            </a:rPr>
                            <m:t>1</m:t>
                          </m:r>
                        </m:sub>
                      </m:sSub>
                      <m:r>
                        <a:rPr lang="en-US" altLang="zh-CN" sz="2000" b="0" i="1" smtClean="0">
                          <a:solidFill>
                            <a:srgbClr val="4B81C9"/>
                          </a:solidFill>
                          <a:latin typeface="Cambria Math" panose="02040503050406030204" pitchFamily="18" charset="0"/>
                        </a:rPr>
                        <m:t>=1.007, </m:t>
                      </m:r>
                      <m:sSub>
                        <m:sSubPr>
                          <m:ctrlPr>
                            <a:rPr lang="en-US" altLang="zh-CN" sz="2000" b="0" i="1" smtClean="0">
                              <a:solidFill>
                                <a:srgbClr val="4B81C9"/>
                              </a:solidFill>
                              <a:latin typeface="Cambria Math" panose="02040503050406030204" pitchFamily="18" charset="0"/>
                            </a:rPr>
                          </m:ctrlPr>
                        </m:sSubPr>
                        <m:e>
                          <m:r>
                            <a:rPr lang="en-US" altLang="zh-CN" sz="2000" b="0" i="1" smtClean="0">
                              <a:solidFill>
                                <a:srgbClr val="4B81C9"/>
                              </a:solidFill>
                              <a:latin typeface="Cambria Math" panose="02040503050406030204" pitchFamily="18" charset="0"/>
                            </a:rPr>
                            <m:t>𝑛</m:t>
                          </m:r>
                        </m:e>
                        <m:sub>
                          <m:r>
                            <a:rPr lang="en-US" altLang="zh-CN" sz="2000" b="0" i="1" smtClean="0">
                              <a:solidFill>
                                <a:srgbClr val="4B81C9"/>
                              </a:solidFill>
                              <a:latin typeface="Cambria Math" panose="02040503050406030204" pitchFamily="18" charset="0"/>
                            </a:rPr>
                            <m:t>2</m:t>
                          </m:r>
                        </m:sub>
                      </m:sSub>
                      <m:r>
                        <a:rPr lang="en-US" altLang="zh-CN" sz="2000" b="0" i="1" smtClean="0">
                          <a:solidFill>
                            <a:srgbClr val="4B81C9"/>
                          </a:solidFill>
                          <a:latin typeface="Cambria Math" panose="02040503050406030204" pitchFamily="18" charset="0"/>
                        </a:rPr>
                        <m:t>=1.008, </m:t>
                      </m:r>
                      <m:sSub>
                        <m:sSubPr>
                          <m:ctrlPr>
                            <a:rPr lang="en-US" altLang="zh-CN" sz="2000" b="0" i="1" smtClean="0">
                              <a:solidFill>
                                <a:srgbClr val="4B81C9"/>
                              </a:solidFill>
                              <a:latin typeface="Cambria Math" panose="02040503050406030204" pitchFamily="18" charset="0"/>
                            </a:rPr>
                          </m:ctrlPr>
                        </m:sSubPr>
                        <m:e>
                          <m:r>
                            <a:rPr lang="en-US" altLang="zh-CN" sz="2000" b="0" i="1" smtClean="0">
                              <a:solidFill>
                                <a:srgbClr val="4B81C9"/>
                              </a:solidFill>
                              <a:latin typeface="Cambria Math" panose="02040503050406030204" pitchFamily="18" charset="0"/>
                            </a:rPr>
                            <m:t>𝑛</m:t>
                          </m:r>
                        </m:e>
                        <m:sub>
                          <m:r>
                            <a:rPr lang="en-US" altLang="zh-CN" sz="2000" b="0" i="1" smtClean="0">
                              <a:solidFill>
                                <a:srgbClr val="4B81C9"/>
                              </a:solidFill>
                              <a:latin typeface="Cambria Math" panose="02040503050406030204" pitchFamily="18" charset="0"/>
                            </a:rPr>
                            <m:t>3</m:t>
                          </m:r>
                        </m:sub>
                      </m:sSub>
                      <m:r>
                        <a:rPr lang="en-US" altLang="zh-CN" sz="2000" b="0" i="1" smtClean="0">
                          <a:solidFill>
                            <a:srgbClr val="4B81C9"/>
                          </a:solidFill>
                          <a:latin typeface="Cambria Math" panose="02040503050406030204" pitchFamily="18" charset="0"/>
                        </a:rPr>
                        <m:t>=1.009</m:t>
                      </m:r>
                    </m:oMath>
                  </m:oMathPara>
                </a14:m>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6" name="文本框 15">
                <a:extLst>
                  <a:ext uri="{FF2B5EF4-FFF2-40B4-BE49-F238E27FC236}">
                    <a16:creationId xmlns:a16="http://schemas.microsoft.com/office/drawing/2014/main" id="{89B63F3E-7AA1-BDF5-5658-271718F76904}"/>
                  </a:ext>
                </a:extLst>
              </p:cNvPr>
              <p:cNvSpPr txBox="1">
                <a:spLocks noRot="1" noChangeAspect="1" noMove="1" noResize="1" noEditPoints="1" noAdjustHandles="1" noChangeArrowheads="1" noChangeShapeType="1" noTextEdit="1"/>
              </p:cNvSpPr>
              <p:nvPr/>
            </p:nvSpPr>
            <p:spPr>
              <a:xfrm>
                <a:off x="6984106" y="6044733"/>
                <a:ext cx="4516264" cy="400110"/>
              </a:xfrm>
              <a:prstGeom prst="rect">
                <a:avLst/>
              </a:prstGeom>
              <a:blipFill>
                <a:blip r:embed="rId7"/>
                <a:stretch>
                  <a:fillRect/>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C41CC2A2-0864-B3A9-71A1-7B7520A77783}"/>
              </a:ext>
            </a:extLst>
          </p:cNvPr>
          <p:cNvSpPr txBox="1"/>
          <p:nvPr/>
        </p:nvSpPr>
        <p:spPr>
          <a:xfrm>
            <a:off x="7894672" y="3201855"/>
            <a:ext cx="2725446" cy="369332"/>
          </a:xfrm>
          <a:prstGeom prst="rect">
            <a:avLst/>
          </a:prstGeom>
          <a:noFill/>
        </p:spPr>
        <p:txBody>
          <a:bodyPr wrap="square">
            <a:spAutoFit/>
          </a:bodyPr>
          <a:lstStyle/>
          <a:p>
            <a:r>
              <a:rPr lang="en-US" altLang="zh-CN" sz="1800" b="1" dirty="0">
                <a:latin typeface="Calibri" panose="020F0502020204030204" pitchFamily="34" charset="0"/>
                <a:cs typeface="Calibri" panose="020F0502020204030204" pitchFamily="34" charset="0"/>
              </a:rPr>
              <a:t>Emission point uncertainty </a:t>
            </a:r>
            <a:endParaRPr lang="zh-CN" altLang="en-US" b="1" dirty="0"/>
          </a:p>
        </p:txBody>
      </p:sp>
      <p:sp>
        <p:nvSpPr>
          <p:cNvPr id="27" name="灯片编号占位符 26">
            <a:extLst>
              <a:ext uri="{FF2B5EF4-FFF2-40B4-BE49-F238E27FC236}">
                <a16:creationId xmlns:a16="http://schemas.microsoft.com/office/drawing/2014/main" id="{5F84D064-2691-4621-9D6C-FA4D8A9528B1}"/>
              </a:ext>
            </a:extLst>
          </p:cNvPr>
          <p:cNvSpPr>
            <a:spLocks noGrp="1"/>
          </p:cNvSpPr>
          <p:nvPr>
            <p:ph type="sldNum" sz="quarter" idx="12"/>
          </p:nvPr>
        </p:nvSpPr>
        <p:spPr/>
        <p:txBody>
          <a:bodyPr/>
          <a:lstStyle/>
          <a:p>
            <a:fld id="{10248707-EC14-479A-97AD-0486694D6014}" type="slidenum">
              <a:rPr lang="zh-CN" altLang="en-US" smtClean="0"/>
              <a:t>7</a:t>
            </a:fld>
            <a:endParaRPr lang="zh-CN" altLang="en-US" dirty="0"/>
          </a:p>
        </p:txBody>
      </p:sp>
      <p:cxnSp>
        <p:nvCxnSpPr>
          <p:cNvPr id="5" name="直接箭头连接符 4">
            <a:extLst>
              <a:ext uri="{FF2B5EF4-FFF2-40B4-BE49-F238E27FC236}">
                <a16:creationId xmlns:a16="http://schemas.microsoft.com/office/drawing/2014/main" id="{BF769082-0D8E-64DB-00FD-05A01F391D63}"/>
              </a:ext>
            </a:extLst>
          </p:cNvPr>
          <p:cNvCxnSpPr>
            <a:cxnSpLocks/>
          </p:cNvCxnSpPr>
          <p:nvPr/>
        </p:nvCxnSpPr>
        <p:spPr>
          <a:xfrm>
            <a:off x="8111551" y="2654270"/>
            <a:ext cx="56832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116CAF3-045E-D3D0-7484-CDD443D66698}"/>
              </a:ext>
            </a:extLst>
          </p:cNvPr>
          <p:cNvCxnSpPr/>
          <p:nvPr/>
        </p:nvCxnSpPr>
        <p:spPr>
          <a:xfrm>
            <a:off x="8111551" y="2485920"/>
            <a:ext cx="0" cy="4351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8200DA8-DD59-2679-8303-759245956E5C}"/>
              </a:ext>
            </a:extLst>
          </p:cNvPr>
          <p:cNvCxnSpPr/>
          <p:nvPr/>
        </p:nvCxnSpPr>
        <p:spPr>
          <a:xfrm>
            <a:off x="8679876" y="2485920"/>
            <a:ext cx="0" cy="4351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0BDFF91-ACB3-E888-33C4-337868E3F550}"/>
                  </a:ext>
                </a:extLst>
              </p:cNvPr>
              <p:cNvSpPr txBox="1"/>
              <p:nvPr/>
            </p:nvSpPr>
            <p:spPr>
              <a:xfrm>
                <a:off x="8246702" y="2710101"/>
                <a:ext cx="310278" cy="276999"/>
              </a:xfrm>
              <a:prstGeom prst="rect">
                <a:avLst/>
              </a:prstGeom>
              <a:noFill/>
            </p:spPr>
            <p:txBody>
              <a:bodyPr wrap="none" lIns="0" tIns="0" rIns="0" bIns="0" rtlCol="0">
                <a:spAutoFit/>
              </a:bodyPr>
              <a:lstStyle/>
              <a:p>
                <a14:m>
                  <m:oMath xmlns:m="http://schemas.openxmlformats.org/officeDocument/2006/math">
                    <m:r>
                      <a:rPr lang="en-US" altLang="zh-CN" b="0" i="1" smtClean="0">
                        <a:latin typeface="Cambria Math" panose="02040503050406030204" pitchFamily="18" charset="0"/>
                      </a:rPr>
                      <m:t>𝑙</m:t>
                    </m:r>
                  </m:oMath>
                </a14:m>
                <a:r>
                  <a:rPr lang="zh-CN" altLang="en-US" dirty="0"/>
                  <a:t>↗</a:t>
                </a:r>
              </a:p>
            </p:txBody>
          </p:sp>
        </mc:Choice>
        <mc:Fallback xmlns="">
          <p:sp>
            <p:nvSpPr>
              <p:cNvPr id="25" name="文本框 24">
                <a:extLst>
                  <a:ext uri="{FF2B5EF4-FFF2-40B4-BE49-F238E27FC236}">
                    <a16:creationId xmlns:a16="http://schemas.microsoft.com/office/drawing/2014/main" id="{F0BDFF91-ACB3-E888-33C4-337868E3F550}"/>
                  </a:ext>
                </a:extLst>
              </p:cNvPr>
              <p:cNvSpPr txBox="1">
                <a:spLocks noRot="1" noChangeAspect="1" noMove="1" noResize="1" noEditPoints="1" noAdjustHandles="1" noChangeArrowheads="1" noChangeShapeType="1" noTextEdit="1"/>
              </p:cNvSpPr>
              <p:nvPr/>
            </p:nvSpPr>
            <p:spPr>
              <a:xfrm>
                <a:off x="8246702" y="2710101"/>
                <a:ext cx="310278" cy="276999"/>
              </a:xfrm>
              <a:prstGeom prst="rect">
                <a:avLst/>
              </a:prstGeom>
              <a:blipFill>
                <a:blip r:embed="rId8"/>
                <a:stretch>
                  <a:fillRect l="-27451" t="-28889" r="-45098" b="-51111"/>
                </a:stretch>
              </a:blipFill>
            </p:spPr>
            <p:txBody>
              <a:bodyPr/>
              <a:lstStyle/>
              <a:p>
                <a:r>
                  <a:rPr lang="zh-CN" altLang="en-US">
                    <a:noFill/>
                  </a:rPr>
                  <a:t> </a:t>
                </a:r>
              </a:p>
            </p:txBody>
          </p:sp>
        </mc:Fallback>
      </mc:AlternateContent>
      <p:cxnSp>
        <p:nvCxnSpPr>
          <p:cNvPr id="26" name="直接连接符 25">
            <a:extLst>
              <a:ext uri="{FF2B5EF4-FFF2-40B4-BE49-F238E27FC236}">
                <a16:creationId xmlns:a16="http://schemas.microsoft.com/office/drawing/2014/main" id="{70C59AB5-9F56-4A5E-17DF-1B2E1F0C34F0}"/>
              </a:ext>
            </a:extLst>
          </p:cNvPr>
          <p:cNvCxnSpPr>
            <a:cxnSpLocks/>
          </p:cNvCxnSpPr>
          <p:nvPr/>
        </p:nvCxnSpPr>
        <p:spPr>
          <a:xfrm>
            <a:off x="10384851" y="923084"/>
            <a:ext cx="3197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8E26F8BA-3527-E0B9-5A8A-8F7BCE65E450}"/>
              </a:ext>
            </a:extLst>
          </p:cNvPr>
          <p:cNvCxnSpPr>
            <a:cxnSpLocks/>
          </p:cNvCxnSpPr>
          <p:nvPr/>
        </p:nvCxnSpPr>
        <p:spPr>
          <a:xfrm>
            <a:off x="10384851" y="1215184"/>
            <a:ext cx="3197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A7F6B603-3B4A-2280-3D5E-18A3C3892E20}"/>
              </a:ext>
            </a:extLst>
          </p:cNvPr>
          <p:cNvCxnSpPr>
            <a:cxnSpLocks/>
          </p:cNvCxnSpPr>
          <p:nvPr/>
        </p:nvCxnSpPr>
        <p:spPr>
          <a:xfrm>
            <a:off x="10519261" y="923084"/>
            <a:ext cx="0" cy="2921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5D4C7E4D-9EDA-A83C-0005-9BE5E5068681}"/>
                  </a:ext>
                </a:extLst>
              </p:cNvPr>
              <p:cNvSpPr txBox="1"/>
              <p:nvPr/>
            </p:nvSpPr>
            <p:spPr>
              <a:xfrm>
                <a:off x="10516270" y="884468"/>
                <a:ext cx="1329267" cy="369332"/>
              </a:xfrm>
              <a:prstGeom prst="rect">
                <a:avLst/>
              </a:prstGeom>
              <a:noFill/>
            </p:spPr>
            <p:txBody>
              <a:bodyPr wrap="square">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𝑒𝑚𝑖𝑠𝑠𝑖𝑜𝑛</m:t>
                        </m:r>
                      </m:sub>
                    </m:sSub>
                  </m:oMath>
                </a14:m>
                <a:r>
                  <a:rPr lang="zh-CN" altLang="en-US" dirty="0"/>
                  <a:t>↗</a:t>
                </a:r>
              </a:p>
            </p:txBody>
          </p:sp>
        </mc:Choice>
        <mc:Fallback xmlns="">
          <p:sp>
            <p:nvSpPr>
              <p:cNvPr id="34" name="文本框 33">
                <a:extLst>
                  <a:ext uri="{FF2B5EF4-FFF2-40B4-BE49-F238E27FC236}">
                    <a16:creationId xmlns:a16="http://schemas.microsoft.com/office/drawing/2014/main" id="{5D4C7E4D-9EDA-A83C-0005-9BE5E5068681}"/>
                  </a:ext>
                </a:extLst>
              </p:cNvPr>
              <p:cNvSpPr txBox="1">
                <a:spLocks noRot="1" noChangeAspect="1" noMove="1" noResize="1" noEditPoints="1" noAdjustHandles="1" noChangeArrowheads="1" noChangeShapeType="1" noTextEdit="1"/>
              </p:cNvSpPr>
              <p:nvPr/>
            </p:nvSpPr>
            <p:spPr>
              <a:xfrm>
                <a:off x="10516270" y="884468"/>
                <a:ext cx="1329267" cy="369332"/>
              </a:xfrm>
              <a:prstGeom prst="rect">
                <a:avLst/>
              </a:prstGeom>
              <a:blipFill>
                <a:blip r:embed="rId9"/>
                <a:stretch>
                  <a:fillRect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B2273AD2-9E6E-7BA4-EA26-06F13034C142}"/>
                  </a:ext>
                </a:extLst>
              </p:cNvPr>
              <p:cNvSpPr txBox="1"/>
              <p:nvPr/>
            </p:nvSpPr>
            <p:spPr>
              <a:xfrm>
                <a:off x="346461" y="4579024"/>
                <a:ext cx="6370101" cy="4966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dirty="0" smtClean="0">
                              <a:solidFill>
                                <a:srgbClr val="1B5BA9"/>
                              </a:solidFill>
                              <a:latin typeface="Cambria Math" panose="02040503050406030204" pitchFamily="18" charset="0"/>
                            </a:rPr>
                          </m:ctrlPr>
                        </m:sSubPr>
                        <m:e>
                          <m:r>
                            <a:rPr lang="en-US" altLang="zh-CN" sz="2400" b="1" i="1" dirty="0" smtClean="0">
                              <a:solidFill>
                                <a:srgbClr val="1B5BA9"/>
                              </a:solidFill>
                              <a:latin typeface="Cambria Math" panose="02040503050406030204" pitchFamily="18" charset="0"/>
                            </a:rPr>
                            <m:t>𝑵</m:t>
                          </m:r>
                        </m:e>
                        <m:sub>
                          <m:r>
                            <a:rPr lang="en-US" altLang="zh-CN" sz="2400" b="1" i="1" dirty="0" smtClean="0">
                              <a:solidFill>
                                <a:srgbClr val="1B5BA9"/>
                              </a:solidFill>
                              <a:latin typeface="Cambria Math" panose="02040503050406030204" pitchFamily="18" charset="0"/>
                            </a:rPr>
                            <m:t>𝝈</m:t>
                          </m:r>
                        </m:sub>
                      </m:sSub>
                      <m:r>
                        <a:rPr lang="zh-CN" altLang="en-US" sz="2400" b="1" i="1">
                          <a:solidFill>
                            <a:srgbClr val="1B5BA9"/>
                          </a:solidFill>
                          <a:latin typeface="Cambria Math" panose="02040503050406030204" pitchFamily="18" charset="0"/>
                        </a:rPr>
                        <m:t>↗</m:t>
                      </m:r>
                      <m:r>
                        <a:rPr lang="zh-CN" altLang="en-US" sz="2400" b="1" i="1" dirty="0">
                          <a:solidFill>
                            <a:srgbClr val="1B5BA9"/>
                          </a:solidFill>
                          <a:latin typeface="Cambria Math" panose="02040503050406030204" pitchFamily="18" charset="0"/>
                        </a:rPr>
                        <m:t>←</m:t>
                      </m:r>
                      <m:sSub>
                        <m:sSubPr>
                          <m:ctrlPr>
                            <a:rPr lang="en-US" altLang="zh-CN" sz="2400" b="1" i="1" smtClean="0">
                              <a:solidFill>
                                <a:srgbClr val="1B5BA9"/>
                              </a:solidFill>
                              <a:latin typeface="Cambria Math" panose="02040503050406030204" pitchFamily="18" charset="0"/>
                            </a:rPr>
                          </m:ctrlPr>
                        </m:sSubPr>
                        <m:e>
                          <m:r>
                            <a:rPr lang="en-US" altLang="zh-CN" sz="2400" b="1" i="1" smtClean="0">
                              <a:solidFill>
                                <a:srgbClr val="1B5BA9"/>
                              </a:solidFill>
                              <a:latin typeface="Cambria Math" panose="02040503050406030204" pitchFamily="18" charset="0"/>
                            </a:rPr>
                            <m:t>𝑵</m:t>
                          </m:r>
                        </m:e>
                        <m:sub>
                          <m:r>
                            <a:rPr lang="en-US" altLang="zh-CN" sz="2400" b="1" i="1" smtClean="0">
                              <a:solidFill>
                                <a:srgbClr val="1B5BA9"/>
                              </a:solidFill>
                              <a:latin typeface="Cambria Math" panose="02040503050406030204" pitchFamily="18" charset="0"/>
                            </a:rPr>
                            <m:t>𝒑</m:t>
                          </m:r>
                          <m:r>
                            <a:rPr lang="en-US" altLang="zh-CN" sz="2400" b="1" i="1" smtClean="0">
                              <a:solidFill>
                                <a:srgbClr val="1B5BA9"/>
                              </a:solidFill>
                              <a:latin typeface="Cambria Math" panose="02040503050406030204" pitchFamily="18" charset="0"/>
                            </a:rPr>
                            <m:t>.</m:t>
                          </m:r>
                          <m:r>
                            <a:rPr lang="en-US" altLang="zh-CN" sz="2400" b="1" i="1" smtClean="0">
                              <a:solidFill>
                                <a:srgbClr val="1B5BA9"/>
                              </a:solidFill>
                              <a:latin typeface="Cambria Math" panose="02040503050406030204" pitchFamily="18" charset="0"/>
                            </a:rPr>
                            <m:t>𝒆</m:t>
                          </m:r>
                          <m:r>
                            <a:rPr lang="en-US" altLang="zh-CN" sz="2400" b="1" i="1" smtClean="0">
                              <a:solidFill>
                                <a:srgbClr val="1B5BA9"/>
                              </a:solidFill>
                              <a:latin typeface="Cambria Math" panose="02040503050406030204" pitchFamily="18" charset="0"/>
                            </a:rPr>
                            <m:t>.</m:t>
                          </m:r>
                        </m:sub>
                      </m:sSub>
                      <m:r>
                        <a:rPr lang="zh-CN" altLang="en-US" sz="2400" b="1" i="1">
                          <a:solidFill>
                            <a:srgbClr val="1B5BA9"/>
                          </a:solidFill>
                          <a:latin typeface="Cambria Math" panose="02040503050406030204" pitchFamily="18" charset="0"/>
                        </a:rPr>
                        <m:t>↗</m:t>
                      </m:r>
                      <m:r>
                        <a:rPr lang="en-US" altLang="zh-CN" sz="2400" b="1" i="1" smtClean="0">
                          <a:solidFill>
                            <a:srgbClr val="1B5BA9"/>
                          </a:solidFill>
                          <a:latin typeface="Cambria Math" panose="02040503050406030204" pitchFamily="18" charset="0"/>
                        </a:rPr>
                        <m:t> </m:t>
                      </m:r>
                      <m:r>
                        <a:rPr lang="zh-CN" altLang="en-US" sz="2400" b="1" i="1" smtClean="0">
                          <a:solidFill>
                            <a:srgbClr val="1B5BA9"/>
                          </a:solidFill>
                          <a:latin typeface="Cambria Math" panose="02040503050406030204" pitchFamily="18" charset="0"/>
                        </a:rPr>
                        <m:t>←</m:t>
                      </m:r>
                      <m:r>
                        <a:rPr lang="en-US" altLang="zh-CN" sz="2400" b="1" i="1" smtClean="0">
                          <a:solidFill>
                            <a:srgbClr val="1B5BA9"/>
                          </a:solidFill>
                          <a:latin typeface="Cambria Math" panose="02040503050406030204" pitchFamily="18" charset="0"/>
                        </a:rPr>
                        <m:t> </m:t>
                      </m:r>
                      <m:r>
                        <a:rPr lang="en-US" altLang="zh-CN" sz="2400" b="1" i="1" smtClean="0">
                          <a:latin typeface="Cambria Math" panose="02040503050406030204" pitchFamily="18" charset="0"/>
                        </a:rPr>
                        <m:t>𝒍</m:t>
                      </m:r>
                      <m:r>
                        <a:rPr lang="zh-CN" altLang="en-US" sz="2400" b="1" i="1">
                          <a:latin typeface="Cambria Math" panose="02040503050406030204" pitchFamily="18" charset="0"/>
                        </a:rPr>
                        <m:t>↗</m:t>
                      </m:r>
                      <m:r>
                        <a:rPr lang="en-US" altLang="zh-CN" sz="2400" b="1" i="1" smtClean="0">
                          <a:latin typeface="Cambria Math" panose="02040503050406030204" pitchFamily="18" charset="0"/>
                        </a:rPr>
                        <m:t> </m:t>
                      </m:r>
                      <m:r>
                        <a:rPr lang="zh-CN" altLang="en-US" sz="2400" b="1" i="1" smtClean="0">
                          <a:solidFill>
                            <a:srgbClr val="C0504E"/>
                          </a:solidFill>
                          <a:latin typeface="Cambria Math" panose="02040503050406030204" pitchFamily="18" charset="0"/>
                        </a:rPr>
                        <m:t>→</m:t>
                      </m:r>
                      <m:sSub>
                        <m:sSubPr>
                          <m:ctrlPr>
                            <a:rPr lang="en-US" altLang="zh-CN" sz="2400" b="1" i="1">
                              <a:solidFill>
                                <a:srgbClr val="C0504E"/>
                              </a:solidFill>
                              <a:latin typeface="Cambria Math" panose="02040503050406030204" pitchFamily="18" charset="0"/>
                            </a:rPr>
                          </m:ctrlPr>
                        </m:sSubPr>
                        <m:e>
                          <m:r>
                            <a:rPr lang="en-US" altLang="zh-CN" sz="2400" b="1" i="1">
                              <a:solidFill>
                                <a:srgbClr val="C0504E"/>
                              </a:solidFill>
                              <a:latin typeface="Cambria Math" panose="02040503050406030204" pitchFamily="18" charset="0"/>
                            </a:rPr>
                            <m:t>𝝈</m:t>
                          </m:r>
                        </m:e>
                        <m:sub>
                          <m:r>
                            <a:rPr lang="en-US" altLang="zh-CN" sz="2400" b="1" i="1">
                              <a:solidFill>
                                <a:srgbClr val="C0504E"/>
                              </a:solidFill>
                              <a:latin typeface="Cambria Math" panose="02040503050406030204" pitchFamily="18" charset="0"/>
                            </a:rPr>
                            <m:t>𝒆𝒎𝒊𝒔𝒔𝒊𝒐𝒏</m:t>
                          </m:r>
                        </m:sub>
                      </m:sSub>
                      <m:r>
                        <m:rPr>
                          <m:nor/>
                        </m:rPr>
                        <a:rPr lang="zh-CN" altLang="en-US" sz="2400" b="1" dirty="0">
                          <a:solidFill>
                            <a:srgbClr val="C0504E"/>
                          </a:solidFill>
                          <a:latin typeface="Calibri" panose="020F0502020204030204" pitchFamily="34" charset="0"/>
                          <a:cs typeface="Calibri" panose="020F0502020204030204" pitchFamily="34" charset="0"/>
                        </a:rPr>
                        <m:t>↗</m:t>
                      </m:r>
                      <m:r>
                        <a:rPr lang="zh-CN" altLang="en-US" sz="2400" b="1" i="1">
                          <a:solidFill>
                            <a:srgbClr val="C0504E"/>
                          </a:solidFill>
                          <a:latin typeface="Cambria Math" panose="02040503050406030204" pitchFamily="18" charset="0"/>
                        </a:rPr>
                        <m:t>→</m:t>
                      </m:r>
                      <m:sSub>
                        <m:sSubPr>
                          <m:ctrlPr>
                            <a:rPr lang="en-US" altLang="zh-CN" sz="2400" b="1" i="1" dirty="0">
                              <a:solidFill>
                                <a:srgbClr val="C0504E"/>
                              </a:solidFill>
                              <a:latin typeface="Cambria Math" panose="02040503050406030204" pitchFamily="18" charset="0"/>
                            </a:rPr>
                          </m:ctrlPr>
                        </m:sSubPr>
                        <m:e>
                          <m:r>
                            <a:rPr lang="en-US" altLang="zh-CN" sz="2400" b="1" i="1" dirty="0">
                              <a:solidFill>
                                <a:srgbClr val="C0504E"/>
                              </a:solidFill>
                              <a:latin typeface="Cambria Math" panose="02040503050406030204" pitchFamily="18" charset="0"/>
                            </a:rPr>
                            <m:t>𝑵</m:t>
                          </m:r>
                        </m:e>
                        <m:sub>
                          <m:r>
                            <a:rPr lang="en-US" altLang="zh-CN" sz="2400" b="1" i="1" dirty="0">
                              <a:solidFill>
                                <a:srgbClr val="C0504E"/>
                              </a:solidFill>
                              <a:latin typeface="Cambria Math" panose="02040503050406030204" pitchFamily="18" charset="0"/>
                            </a:rPr>
                            <m:t>𝝈</m:t>
                          </m:r>
                        </m:sub>
                      </m:sSub>
                      <m:r>
                        <a:rPr lang="zh-CN" altLang="en-US" sz="2400" b="1" i="1" dirty="0" smtClean="0">
                          <a:solidFill>
                            <a:srgbClr val="C0504E"/>
                          </a:solidFill>
                          <a:latin typeface="Cambria Math" panose="02040503050406030204" pitchFamily="18" charset="0"/>
                        </a:rPr>
                        <m:t>↘</m:t>
                      </m:r>
                    </m:oMath>
                  </m:oMathPara>
                </a14:m>
                <a:endParaRPr lang="zh-CN" altLang="en-US" sz="2400" b="1" dirty="0">
                  <a:latin typeface="Calibri" panose="020F0502020204030204" pitchFamily="34" charset="0"/>
                  <a:cs typeface="Calibri" panose="020F0502020204030204" pitchFamily="34" charset="0"/>
                </a:endParaRPr>
              </a:p>
            </p:txBody>
          </p:sp>
        </mc:Choice>
        <mc:Fallback xmlns="">
          <p:sp>
            <p:nvSpPr>
              <p:cNvPr id="35" name="文本框 34">
                <a:extLst>
                  <a:ext uri="{FF2B5EF4-FFF2-40B4-BE49-F238E27FC236}">
                    <a16:creationId xmlns:a16="http://schemas.microsoft.com/office/drawing/2014/main" id="{B2273AD2-9E6E-7BA4-EA26-06F13034C142}"/>
                  </a:ext>
                </a:extLst>
              </p:cNvPr>
              <p:cNvSpPr txBox="1">
                <a:spLocks noRot="1" noChangeAspect="1" noMove="1" noResize="1" noEditPoints="1" noAdjustHandles="1" noChangeArrowheads="1" noChangeShapeType="1" noTextEdit="1"/>
              </p:cNvSpPr>
              <p:nvPr/>
            </p:nvSpPr>
            <p:spPr>
              <a:xfrm>
                <a:off x="346461" y="4579024"/>
                <a:ext cx="6370101" cy="496674"/>
              </a:xfrm>
              <a:prstGeom prst="rect">
                <a:avLst/>
              </a:prstGeom>
              <a:blipFill>
                <a:blip r:embed="rId10"/>
                <a:stretch>
                  <a:fillRect l="-191" r="-766" b="-8537"/>
                </a:stretch>
              </a:blipFill>
            </p:spPr>
            <p:txBody>
              <a:bodyPr/>
              <a:lstStyle/>
              <a:p>
                <a:r>
                  <a:rPr lang="zh-CN" altLang="en-US">
                    <a:noFill/>
                  </a:rPr>
                  <a:t> </a:t>
                </a:r>
              </a:p>
            </p:txBody>
          </p:sp>
        </mc:Fallback>
      </mc:AlternateContent>
      <p:grpSp>
        <p:nvGrpSpPr>
          <p:cNvPr id="45" name="组合 44">
            <a:extLst>
              <a:ext uri="{FF2B5EF4-FFF2-40B4-BE49-F238E27FC236}">
                <a16:creationId xmlns:a16="http://schemas.microsoft.com/office/drawing/2014/main" id="{EA4248F1-2D2A-2EFE-D8E1-834EA13C4468}"/>
              </a:ext>
            </a:extLst>
          </p:cNvPr>
          <p:cNvGrpSpPr/>
          <p:nvPr/>
        </p:nvGrpSpPr>
        <p:grpSpPr>
          <a:xfrm>
            <a:off x="790664" y="5164304"/>
            <a:ext cx="5481693" cy="282871"/>
            <a:chOff x="1578820" y="3933894"/>
            <a:chExt cx="2032724" cy="618371"/>
          </a:xfrm>
        </p:grpSpPr>
        <p:cxnSp>
          <p:nvCxnSpPr>
            <p:cNvPr id="41" name="直接箭头连接符 40">
              <a:extLst>
                <a:ext uri="{FF2B5EF4-FFF2-40B4-BE49-F238E27FC236}">
                  <a16:creationId xmlns:a16="http://schemas.microsoft.com/office/drawing/2014/main" id="{DBC9CE37-9A77-D0CB-E360-5A53F80CE09F}"/>
                </a:ext>
              </a:extLst>
            </p:cNvPr>
            <p:cNvCxnSpPr/>
            <p:nvPr/>
          </p:nvCxnSpPr>
          <p:spPr>
            <a:xfrm flipV="1">
              <a:off x="1578820" y="3933894"/>
              <a:ext cx="0" cy="6183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id="{A4AFAE49-A10D-BD00-0545-8FF9E0BBD1F5}"/>
                </a:ext>
              </a:extLst>
            </p:cNvPr>
            <p:cNvCxnSpPr/>
            <p:nvPr/>
          </p:nvCxnSpPr>
          <p:spPr>
            <a:xfrm flipV="1">
              <a:off x="3611544" y="3933894"/>
              <a:ext cx="0" cy="6183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4" name="直接连接符 43">
              <a:extLst>
                <a:ext uri="{FF2B5EF4-FFF2-40B4-BE49-F238E27FC236}">
                  <a16:creationId xmlns:a16="http://schemas.microsoft.com/office/drawing/2014/main" id="{5566D5A3-5BA4-D8D1-89E3-D575F859B828}"/>
                </a:ext>
              </a:extLst>
            </p:cNvPr>
            <p:cNvCxnSpPr/>
            <p:nvPr/>
          </p:nvCxnSpPr>
          <p:spPr>
            <a:xfrm>
              <a:off x="1578820" y="4552265"/>
              <a:ext cx="2032724"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46" name="文本框 45">
            <a:extLst>
              <a:ext uri="{FF2B5EF4-FFF2-40B4-BE49-F238E27FC236}">
                <a16:creationId xmlns:a16="http://schemas.microsoft.com/office/drawing/2014/main" id="{43CEA950-6A90-3B36-AD07-BC4B0B40D179}"/>
              </a:ext>
            </a:extLst>
          </p:cNvPr>
          <p:cNvSpPr txBox="1"/>
          <p:nvPr/>
        </p:nvSpPr>
        <p:spPr>
          <a:xfrm>
            <a:off x="2432915" y="5499214"/>
            <a:ext cx="2197190"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Trade off</a:t>
            </a:r>
            <a:endParaRPr lang="zh-CN" altLang="en-US" sz="2400" dirty="0">
              <a:latin typeface="Calibri" panose="020F0502020204030204" pitchFamily="34" charset="0"/>
              <a:cs typeface="Calibri" panose="020F0502020204030204" pitchFamily="34" charset="0"/>
            </a:endParaRPr>
          </a:p>
        </p:txBody>
      </p:sp>
      <p:sp>
        <p:nvSpPr>
          <p:cNvPr id="2" name="Shape 12">
            <a:extLst>
              <a:ext uri="{FF2B5EF4-FFF2-40B4-BE49-F238E27FC236}">
                <a16:creationId xmlns:a16="http://schemas.microsoft.com/office/drawing/2014/main" id="{EAB6927A-8D25-377C-ED31-F0F9E5054038}"/>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3" name="Text 13">
            <a:extLst>
              <a:ext uri="{FF2B5EF4-FFF2-40B4-BE49-F238E27FC236}">
                <a16:creationId xmlns:a16="http://schemas.microsoft.com/office/drawing/2014/main" id="{81D14EF6-716A-2D2D-3F4B-8863682E0AED}"/>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rPr>
              <a:t>Layout of Aerogel</a:t>
            </a:r>
            <a:endParaRPr lang="en-US" sz="2400"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8851A90-52AA-D1AA-D6F6-33E601CA9B55}"/>
                  </a:ext>
                </a:extLst>
              </p:cNvPr>
              <p:cNvSpPr txBox="1"/>
              <p:nvPr/>
            </p:nvSpPr>
            <p:spPr>
              <a:xfrm>
                <a:off x="3917563" y="2159473"/>
                <a:ext cx="3625664" cy="369332"/>
              </a:xfrm>
              <a:prstGeom prst="rect">
                <a:avLst/>
              </a:prstGeom>
              <a:noFill/>
            </p:spPr>
            <p:txBody>
              <a:bodyPr wrap="square">
                <a:spAutoFit/>
              </a:bodyPr>
              <a:lstStyle/>
              <a:p>
                <a:r>
                  <a:rPr lang="en-US" altLang="zh-CN" sz="1800" b="1" dirty="0">
                    <a:solidFill>
                      <a:srgbClr val="C0504E"/>
                    </a:solidFill>
                    <a:latin typeface="Calibri" panose="020F0502020204030204" pitchFamily="34" charset="0"/>
                    <a:ea typeface="Calibri" panose="020F0502020204030204" pitchFamily="34" charset="0"/>
                    <a:cs typeface="Calibri" panose="020F0502020204030204" pitchFamily="34" charset="0"/>
                  </a:rPr>
                  <a:t>Aerogel with </a:t>
                </a:r>
                <a14:m>
                  <m:oMath xmlns:m="http://schemas.openxmlformats.org/officeDocument/2006/math">
                    <m:r>
                      <a:rPr lang="en-US" altLang="zh-CN" sz="1800" b="1" i="1" smtClean="0">
                        <a:solidFill>
                          <a:srgbClr val="C0504E"/>
                        </a:solidFill>
                        <a:latin typeface="Cambria Math" panose="02040503050406030204" pitchFamily="18" charset="0"/>
                      </a:rPr>
                      <m:t>𝒏</m:t>
                    </m:r>
                    <m:r>
                      <a:rPr lang="en-US" altLang="zh-CN" sz="1800" b="1" i="1" smtClean="0">
                        <a:solidFill>
                          <a:srgbClr val="C0504E"/>
                        </a:solidFill>
                        <a:latin typeface="Cambria Math" panose="02040503050406030204" pitchFamily="18" charset="0"/>
                        <a:ea typeface="Cambria Math" panose="02040503050406030204" pitchFamily="18" charset="0"/>
                      </a:rPr>
                      <m:t>≈</m:t>
                    </m:r>
                    <m:r>
                      <a:rPr lang="en-US" altLang="zh-CN" sz="1800" b="1" i="1" smtClean="0">
                        <a:solidFill>
                          <a:srgbClr val="C0504E"/>
                        </a:solidFill>
                        <a:latin typeface="Cambria Math" panose="02040503050406030204" pitchFamily="18" charset="0"/>
                        <a:ea typeface="Cambria Math" panose="02040503050406030204" pitchFamily="18" charset="0"/>
                      </a:rPr>
                      <m:t>𝟏</m:t>
                    </m:r>
                    <m:r>
                      <a:rPr lang="en-US" altLang="zh-CN" sz="1800" b="1" i="1" smtClean="0">
                        <a:solidFill>
                          <a:srgbClr val="C0504E"/>
                        </a:solidFill>
                        <a:latin typeface="Cambria Math" panose="02040503050406030204" pitchFamily="18" charset="0"/>
                        <a:ea typeface="Cambria Math" panose="02040503050406030204" pitchFamily="18" charset="0"/>
                      </a:rPr>
                      <m:t>.</m:t>
                    </m:r>
                    <m:r>
                      <a:rPr lang="en-US" altLang="zh-CN" sz="1800" b="1" i="1" smtClean="0">
                        <a:solidFill>
                          <a:srgbClr val="C0504E"/>
                        </a:solidFill>
                        <a:latin typeface="Cambria Math" panose="02040503050406030204" pitchFamily="18" charset="0"/>
                        <a:ea typeface="Cambria Math" panose="02040503050406030204" pitchFamily="18" charset="0"/>
                      </a:rPr>
                      <m:t>𝟎𝟎𝟖</m:t>
                    </m:r>
                  </m:oMath>
                </a14:m>
                <a:r>
                  <a:rPr lang="zh-CN" altLang="en-US" sz="1800" b="1" dirty="0">
                    <a:solidFill>
                      <a:srgbClr val="C0504E"/>
                    </a:solidFill>
                    <a:latin typeface="Calibri" panose="020F0502020204030204" pitchFamily="34" charset="0"/>
                    <a:cs typeface="Calibri" panose="020F0502020204030204" pitchFamily="34" charset="0"/>
                  </a:rPr>
                  <a:t> </a:t>
                </a:r>
                <a:r>
                  <a:rPr lang="en-US" altLang="zh-CN" sz="1800" dirty="0">
                    <a:latin typeface="Calibri" panose="020F0502020204030204" pitchFamily="34" charset="0"/>
                    <a:ea typeface="Calibri" panose="020F0502020204030204" pitchFamily="34" charset="0"/>
                    <a:cs typeface="Calibri" panose="020F0502020204030204" pitchFamily="34" charset="0"/>
                  </a:rPr>
                  <a:t>as radiator</a:t>
                </a:r>
              </a:p>
            </p:txBody>
          </p:sp>
        </mc:Choice>
        <mc:Fallback xmlns="">
          <p:sp>
            <p:nvSpPr>
              <p:cNvPr id="7" name="文本框 6">
                <a:extLst>
                  <a:ext uri="{FF2B5EF4-FFF2-40B4-BE49-F238E27FC236}">
                    <a16:creationId xmlns:a16="http://schemas.microsoft.com/office/drawing/2014/main" id="{18851A90-52AA-D1AA-D6F6-33E601CA9B55}"/>
                  </a:ext>
                </a:extLst>
              </p:cNvPr>
              <p:cNvSpPr txBox="1">
                <a:spLocks noRot="1" noChangeAspect="1" noMove="1" noResize="1" noEditPoints="1" noAdjustHandles="1" noChangeArrowheads="1" noChangeShapeType="1" noTextEdit="1"/>
              </p:cNvSpPr>
              <p:nvPr/>
            </p:nvSpPr>
            <p:spPr>
              <a:xfrm>
                <a:off x="3917563" y="2159473"/>
                <a:ext cx="3625664" cy="369332"/>
              </a:xfrm>
              <a:prstGeom prst="rect">
                <a:avLst/>
              </a:prstGeom>
              <a:blipFill>
                <a:blip r:embed="rId11"/>
                <a:stretch>
                  <a:fillRect l="-1515"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015D838-3059-B803-3644-3EC496422B90}"/>
                  </a:ext>
                </a:extLst>
              </p:cNvPr>
              <p:cNvSpPr txBox="1"/>
              <p:nvPr/>
            </p:nvSpPr>
            <p:spPr>
              <a:xfrm>
                <a:off x="347559" y="1768302"/>
                <a:ext cx="3183953" cy="746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smtClean="0">
                          <a:solidFill>
                            <a:srgbClr val="1B5BA9"/>
                          </a:solidFill>
                          <a:latin typeface="Cambria Math" panose="02040503050406030204" pitchFamily="18" charset="0"/>
                          <a:cs typeface="Calibri" panose="020F0502020204030204" pitchFamily="34" charset="0"/>
                        </a:rPr>
                        <m:t>𝝈</m:t>
                      </m:r>
                      <m:d>
                        <m:dPr>
                          <m:begChr m:val="["/>
                          <m:endChr m:val="]"/>
                          <m:ctrlPr>
                            <a:rPr lang="en-US" altLang="zh-CN" sz="1800" b="1" i="1" smtClean="0">
                              <a:solidFill>
                                <a:srgbClr val="1B5BA9"/>
                              </a:solidFill>
                              <a:latin typeface="Cambria Math" panose="02040503050406030204" pitchFamily="18" charset="0"/>
                              <a:cs typeface="Calibri" panose="020F0502020204030204" pitchFamily="34" charset="0"/>
                            </a:rPr>
                          </m:ctrlPr>
                        </m:dPr>
                        <m:e>
                          <m:sSub>
                            <m:sSubPr>
                              <m:ctrlPr>
                                <a:rPr lang="en-US" altLang="zh-CN" sz="1800" b="1" i="1" smtClean="0">
                                  <a:solidFill>
                                    <a:srgbClr val="1B5BA9"/>
                                  </a:solidFill>
                                  <a:latin typeface="Cambria Math" panose="02040503050406030204" pitchFamily="18" charset="0"/>
                                  <a:cs typeface="Calibri" panose="020F0502020204030204" pitchFamily="34" charset="0"/>
                                </a:rPr>
                              </m:ctrlPr>
                            </m:sSubPr>
                            <m:e>
                              <m:r>
                                <a:rPr lang="en-US" altLang="zh-CN" sz="1800" b="1" i="1" smtClean="0">
                                  <a:solidFill>
                                    <a:srgbClr val="1B5BA9"/>
                                  </a:solidFill>
                                  <a:latin typeface="Cambria Math" panose="02040503050406030204" pitchFamily="18" charset="0"/>
                                  <a:cs typeface="Calibri" panose="020F0502020204030204" pitchFamily="34" charset="0"/>
                                </a:rPr>
                                <m:t>𝜽</m:t>
                              </m:r>
                            </m:e>
                            <m:sub>
                              <m:r>
                                <a:rPr lang="en-US" altLang="zh-CN" sz="1800" b="1" i="1" smtClean="0">
                                  <a:solidFill>
                                    <a:srgbClr val="1B5BA9"/>
                                  </a:solidFill>
                                  <a:latin typeface="Cambria Math" panose="02040503050406030204" pitchFamily="18" charset="0"/>
                                  <a:cs typeface="Calibri" panose="020F0502020204030204" pitchFamily="34" charset="0"/>
                                </a:rPr>
                                <m:t>𝒄</m:t>
                              </m:r>
                            </m:sub>
                          </m:sSub>
                          <m:d>
                            <m:dPr>
                              <m:ctrlPr>
                                <a:rPr lang="en-US" altLang="zh-CN" sz="1800" b="1" i="1" smtClean="0">
                                  <a:solidFill>
                                    <a:srgbClr val="1B5BA9"/>
                                  </a:solidFill>
                                  <a:latin typeface="Cambria Math" panose="02040503050406030204" pitchFamily="18" charset="0"/>
                                  <a:cs typeface="Calibri" panose="020F0502020204030204" pitchFamily="34" charset="0"/>
                                </a:rPr>
                              </m:ctrlPr>
                            </m:dPr>
                            <m:e>
                              <m:r>
                                <a:rPr lang="en-US" altLang="zh-CN" sz="1800" b="1" i="1" smtClean="0">
                                  <a:solidFill>
                                    <a:srgbClr val="1B5BA9"/>
                                  </a:solidFill>
                                  <a:latin typeface="Cambria Math" panose="02040503050406030204" pitchFamily="18" charset="0"/>
                                  <a:cs typeface="Calibri" panose="020F0502020204030204" pitchFamily="34" charset="0"/>
                                </a:rPr>
                                <m:t>𝒕𝒐𝒕</m:t>
                              </m:r>
                            </m:e>
                          </m:d>
                        </m:e>
                      </m:d>
                      <m:r>
                        <a:rPr lang="en-US" altLang="zh-CN" sz="1800" b="1" i="1" smtClean="0">
                          <a:solidFill>
                            <a:srgbClr val="1B5BA9"/>
                          </a:solidFill>
                          <a:latin typeface="Cambria Math" panose="02040503050406030204" pitchFamily="18" charset="0"/>
                          <a:cs typeface="Calibri" panose="020F0502020204030204" pitchFamily="34" charset="0"/>
                        </a:rPr>
                        <m:t>=</m:t>
                      </m:r>
                      <m:f>
                        <m:fPr>
                          <m:ctrlPr>
                            <a:rPr lang="en-US" altLang="zh-CN" sz="1800" b="1" i="1" smtClean="0">
                              <a:solidFill>
                                <a:srgbClr val="C0504E"/>
                              </a:solidFill>
                              <a:latin typeface="Cambria Math" panose="02040503050406030204" pitchFamily="18" charset="0"/>
                              <a:cs typeface="Calibri" panose="020F0502020204030204" pitchFamily="34" charset="0"/>
                            </a:rPr>
                          </m:ctrlPr>
                        </m:fPr>
                        <m:num>
                          <m:r>
                            <a:rPr lang="en-US" altLang="zh-CN" sz="1800" b="1" i="1" smtClean="0">
                              <a:solidFill>
                                <a:srgbClr val="C0504E"/>
                              </a:solidFill>
                              <a:latin typeface="Cambria Math" panose="02040503050406030204" pitchFamily="18" charset="0"/>
                              <a:cs typeface="Calibri" panose="020F0502020204030204" pitchFamily="34" charset="0"/>
                            </a:rPr>
                            <m:t>𝝈</m:t>
                          </m:r>
                          <m:d>
                            <m:dPr>
                              <m:begChr m:val="["/>
                              <m:endChr m:val="]"/>
                              <m:ctrlPr>
                                <a:rPr lang="en-US" altLang="zh-CN" sz="1800" b="1" i="1" smtClean="0">
                                  <a:solidFill>
                                    <a:srgbClr val="C0504E"/>
                                  </a:solidFill>
                                  <a:latin typeface="Cambria Math" panose="02040503050406030204" pitchFamily="18" charset="0"/>
                                  <a:cs typeface="Calibri" panose="020F0502020204030204" pitchFamily="34" charset="0"/>
                                </a:rPr>
                              </m:ctrlPr>
                            </m:dPr>
                            <m:e>
                              <m:sSub>
                                <m:sSubPr>
                                  <m:ctrlPr>
                                    <a:rPr lang="en-US" altLang="zh-CN" sz="1800" b="1" i="1" smtClean="0">
                                      <a:solidFill>
                                        <a:srgbClr val="C0504E"/>
                                      </a:solidFill>
                                      <a:latin typeface="Cambria Math" panose="02040503050406030204" pitchFamily="18" charset="0"/>
                                      <a:cs typeface="Calibri" panose="020F0502020204030204" pitchFamily="34" charset="0"/>
                                    </a:rPr>
                                  </m:ctrlPr>
                                </m:sSubPr>
                                <m:e>
                                  <m:r>
                                    <a:rPr lang="en-US" altLang="zh-CN" sz="1800" b="1" i="1" smtClean="0">
                                      <a:solidFill>
                                        <a:srgbClr val="C0504E"/>
                                      </a:solidFill>
                                      <a:latin typeface="Cambria Math" panose="02040503050406030204" pitchFamily="18" charset="0"/>
                                      <a:cs typeface="Calibri" panose="020F0502020204030204" pitchFamily="34" charset="0"/>
                                    </a:rPr>
                                    <m:t>𝜽</m:t>
                                  </m:r>
                                </m:e>
                                <m:sub>
                                  <m:r>
                                    <a:rPr lang="en-US" altLang="zh-CN" sz="1800" b="1" i="1" smtClean="0">
                                      <a:solidFill>
                                        <a:srgbClr val="C0504E"/>
                                      </a:solidFill>
                                      <a:latin typeface="Cambria Math" panose="02040503050406030204" pitchFamily="18" charset="0"/>
                                      <a:cs typeface="Calibri" panose="020F0502020204030204" pitchFamily="34" charset="0"/>
                                    </a:rPr>
                                    <m:t>𝒄</m:t>
                                  </m:r>
                                </m:sub>
                              </m:sSub>
                              <m:d>
                                <m:dPr>
                                  <m:ctrlPr>
                                    <a:rPr lang="en-US" altLang="zh-CN" sz="1800" b="1" i="1" smtClean="0">
                                      <a:solidFill>
                                        <a:srgbClr val="C0504E"/>
                                      </a:solidFill>
                                      <a:latin typeface="Cambria Math" panose="02040503050406030204" pitchFamily="18" charset="0"/>
                                      <a:cs typeface="Calibri" panose="020F0502020204030204" pitchFamily="34" charset="0"/>
                                    </a:rPr>
                                  </m:ctrlPr>
                                </m:dPr>
                                <m:e>
                                  <m:r>
                                    <a:rPr lang="en-US" altLang="zh-CN" sz="1800" b="1" i="1" smtClean="0">
                                      <a:solidFill>
                                        <a:srgbClr val="C0504E"/>
                                      </a:solidFill>
                                      <a:latin typeface="Cambria Math" panose="02040503050406030204" pitchFamily="18" charset="0"/>
                                      <a:cs typeface="Calibri" panose="020F0502020204030204" pitchFamily="34" charset="0"/>
                                    </a:rPr>
                                    <m:t>𝟏</m:t>
                                  </m:r>
                                  <m:r>
                                    <a:rPr lang="en-US" altLang="zh-CN" sz="1800" b="1" i="1" smtClean="0">
                                      <a:solidFill>
                                        <a:srgbClr val="C0504E"/>
                                      </a:solidFill>
                                      <a:latin typeface="Cambria Math" panose="02040503050406030204" pitchFamily="18" charset="0"/>
                                      <a:cs typeface="Calibri" panose="020F0502020204030204" pitchFamily="34" charset="0"/>
                                    </a:rPr>
                                    <m:t>𝒑𝒆</m:t>
                                  </m:r>
                                </m:e>
                              </m:d>
                            </m:e>
                          </m:d>
                        </m:num>
                        <m:den>
                          <m:rad>
                            <m:radPr>
                              <m:degHide m:val="on"/>
                              <m:ctrlPr>
                                <a:rPr lang="en-US" altLang="zh-CN" sz="1800" b="1" i="1" smtClean="0">
                                  <a:solidFill>
                                    <a:srgbClr val="C0504E"/>
                                  </a:solidFill>
                                  <a:latin typeface="Cambria Math" panose="02040503050406030204" pitchFamily="18" charset="0"/>
                                  <a:cs typeface="Calibri" panose="020F0502020204030204" pitchFamily="34" charset="0"/>
                                </a:rPr>
                              </m:ctrlPr>
                            </m:radPr>
                            <m:deg/>
                            <m:e>
                              <m:sSub>
                                <m:sSubPr>
                                  <m:ctrlPr>
                                    <a:rPr lang="en-US" altLang="zh-CN" sz="1800" b="1" i="1" smtClean="0">
                                      <a:solidFill>
                                        <a:srgbClr val="C0504E"/>
                                      </a:solidFill>
                                      <a:latin typeface="Cambria Math" panose="02040503050406030204" pitchFamily="18" charset="0"/>
                                      <a:cs typeface="Calibri" panose="020F0502020204030204" pitchFamily="34" charset="0"/>
                                    </a:rPr>
                                  </m:ctrlPr>
                                </m:sSubPr>
                                <m:e>
                                  <m:r>
                                    <a:rPr lang="en-US" altLang="zh-CN" sz="1800" b="1" i="1" smtClean="0">
                                      <a:solidFill>
                                        <a:srgbClr val="C0504E"/>
                                      </a:solidFill>
                                      <a:latin typeface="Cambria Math" panose="02040503050406030204" pitchFamily="18" charset="0"/>
                                      <a:cs typeface="Calibri" panose="020F0502020204030204" pitchFamily="34" charset="0"/>
                                    </a:rPr>
                                    <m:t>𝑵</m:t>
                                  </m:r>
                                </m:e>
                                <m:sub>
                                  <m:r>
                                    <a:rPr lang="en-US" altLang="zh-CN" sz="1800" b="1" i="1" smtClean="0">
                                      <a:solidFill>
                                        <a:srgbClr val="C0504E"/>
                                      </a:solidFill>
                                      <a:latin typeface="Cambria Math" panose="02040503050406030204" pitchFamily="18" charset="0"/>
                                      <a:cs typeface="Calibri" panose="020F0502020204030204" pitchFamily="34" charset="0"/>
                                    </a:rPr>
                                    <m:t>𝒑</m:t>
                                  </m:r>
                                  <m:r>
                                    <a:rPr lang="en-US" altLang="zh-CN" sz="1800" b="1" i="1" smtClean="0">
                                      <a:solidFill>
                                        <a:srgbClr val="C0504E"/>
                                      </a:solidFill>
                                      <a:latin typeface="Cambria Math" panose="02040503050406030204" pitchFamily="18" charset="0"/>
                                      <a:cs typeface="Calibri" panose="020F0502020204030204" pitchFamily="34" charset="0"/>
                                    </a:rPr>
                                    <m:t>.</m:t>
                                  </m:r>
                                  <m:r>
                                    <a:rPr lang="en-US" altLang="zh-CN" sz="1800" b="1" i="1" smtClean="0">
                                      <a:solidFill>
                                        <a:srgbClr val="C0504E"/>
                                      </a:solidFill>
                                      <a:latin typeface="Cambria Math" panose="02040503050406030204" pitchFamily="18" charset="0"/>
                                      <a:cs typeface="Calibri" panose="020F0502020204030204" pitchFamily="34" charset="0"/>
                                    </a:rPr>
                                    <m:t>𝒆</m:t>
                                  </m:r>
                                  <m:r>
                                    <a:rPr lang="en-US" altLang="zh-CN" sz="1800" b="1" i="1" smtClean="0">
                                      <a:solidFill>
                                        <a:srgbClr val="C0504E"/>
                                      </a:solidFill>
                                      <a:latin typeface="Cambria Math" panose="02040503050406030204" pitchFamily="18" charset="0"/>
                                      <a:cs typeface="Calibri" panose="020F0502020204030204" pitchFamily="34" charset="0"/>
                                    </a:rPr>
                                    <m:t>.</m:t>
                                  </m:r>
                                </m:sub>
                              </m:sSub>
                            </m:e>
                          </m:rad>
                        </m:den>
                      </m:f>
                    </m:oMath>
                  </m:oMathPara>
                </a14:m>
                <a:endParaRPr lang="zh-CN" altLang="en-US" dirty="0"/>
              </a:p>
            </p:txBody>
          </p:sp>
        </mc:Choice>
        <mc:Fallback xmlns="">
          <p:sp>
            <p:nvSpPr>
              <p:cNvPr id="8" name="文本框 7">
                <a:extLst>
                  <a:ext uri="{FF2B5EF4-FFF2-40B4-BE49-F238E27FC236}">
                    <a16:creationId xmlns:a16="http://schemas.microsoft.com/office/drawing/2014/main" id="{4015D838-3059-B803-3644-3EC496422B90}"/>
                  </a:ext>
                </a:extLst>
              </p:cNvPr>
              <p:cNvSpPr txBox="1">
                <a:spLocks noRot="1" noChangeAspect="1" noMove="1" noResize="1" noEditPoints="1" noAdjustHandles="1" noChangeArrowheads="1" noChangeShapeType="1" noTextEdit="1"/>
              </p:cNvSpPr>
              <p:nvPr/>
            </p:nvSpPr>
            <p:spPr>
              <a:xfrm>
                <a:off x="347559" y="1768302"/>
                <a:ext cx="3183953" cy="746743"/>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A2D89C0-F9BC-9355-CC8F-ED34A37DF3E4}"/>
                  </a:ext>
                </a:extLst>
              </p:cNvPr>
              <p:cNvSpPr txBox="1"/>
              <p:nvPr/>
            </p:nvSpPr>
            <p:spPr>
              <a:xfrm>
                <a:off x="142018" y="3706593"/>
                <a:ext cx="3046354" cy="4067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solidFill>
                                <a:srgbClr val="1B5BA9"/>
                              </a:solidFill>
                              <a:latin typeface="Cambria Math" panose="02040503050406030204" pitchFamily="18" charset="0"/>
                              <a:cs typeface="Calibri" panose="020F0502020204030204" pitchFamily="34" charset="0"/>
                            </a:rPr>
                          </m:ctrlPr>
                        </m:sSubPr>
                        <m:e>
                          <m:r>
                            <a:rPr lang="en-US" altLang="zh-CN" sz="1800" b="1" i="1">
                              <a:solidFill>
                                <a:srgbClr val="1B5BA9"/>
                              </a:solidFill>
                              <a:latin typeface="Cambria Math" panose="02040503050406030204" pitchFamily="18" charset="0"/>
                              <a:cs typeface="Calibri" panose="020F0502020204030204" pitchFamily="34" charset="0"/>
                            </a:rPr>
                            <m:t>𝑵</m:t>
                          </m:r>
                        </m:e>
                        <m:sub>
                          <m:r>
                            <a:rPr lang="en-US" altLang="zh-CN" sz="1800" b="1" i="1">
                              <a:solidFill>
                                <a:srgbClr val="1B5BA9"/>
                              </a:solidFill>
                              <a:latin typeface="Cambria Math" panose="02040503050406030204" pitchFamily="18" charset="0"/>
                              <a:cs typeface="Calibri" panose="020F0502020204030204" pitchFamily="34" charset="0"/>
                            </a:rPr>
                            <m:t>𝒑</m:t>
                          </m:r>
                          <m:r>
                            <a:rPr lang="en-US" altLang="zh-CN" sz="1800" b="1" i="1">
                              <a:solidFill>
                                <a:srgbClr val="1B5BA9"/>
                              </a:solidFill>
                              <a:latin typeface="Cambria Math" panose="02040503050406030204" pitchFamily="18" charset="0"/>
                              <a:cs typeface="Calibri" panose="020F0502020204030204" pitchFamily="34" charset="0"/>
                            </a:rPr>
                            <m:t>.</m:t>
                          </m:r>
                          <m:r>
                            <a:rPr lang="en-US" altLang="zh-CN" sz="1800" b="1" i="1">
                              <a:solidFill>
                                <a:srgbClr val="1B5BA9"/>
                              </a:solidFill>
                              <a:latin typeface="Cambria Math" panose="02040503050406030204" pitchFamily="18" charset="0"/>
                              <a:cs typeface="Calibri" panose="020F0502020204030204" pitchFamily="34" charset="0"/>
                            </a:rPr>
                            <m:t>𝒆</m:t>
                          </m:r>
                          <m:r>
                            <a:rPr lang="en-US" altLang="zh-CN" sz="1800" b="1" i="1">
                              <a:solidFill>
                                <a:srgbClr val="1B5BA9"/>
                              </a:solidFill>
                              <a:latin typeface="Cambria Math" panose="02040503050406030204" pitchFamily="18" charset="0"/>
                              <a:cs typeface="Calibri" panose="020F0502020204030204" pitchFamily="34" charset="0"/>
                            </a:rPr>
                            <m:t>.</m:t>
                          </m:r>
                        </m:sub>
                      </m:sSub>
                      <m:r>
                        <a:rPr lang="en-US" altLang="zh-CN" sz="1800" b="1" i="1">
                          <a:solidFill>
                            <a:srgbClr val="1B5BA9"/>
                          </a:solidFill>
                          <a:latin typeface="Cambria Math" panose="02040503050406030204" pitchFamily="18" charset="0"/>
                          <a:cs typeface="Calibri" panose="020F0502020204030204" pitchFamily="34" charset="0"/>
                        </a:rPr>
                        <m:t>∝</m:t>
                      </m:r>
                      <m:func>
                        <m:funcPr>
                          <m:ctrlPr>
                            <a:rPr lang="en-US" altLang="zh-CN" sz="1800" b="1" i="1">
                              <a:solidFill>
                                <a:srgbClr val="1B5BA9"/>
                              </a:solidFill>
                              <a:latin typeface="Cambria Math" panose="02040503050406030204" pitchFamily="18" charset="0"/>
                              <a:cs typeface="Calibri" panose="020F0502020204030204" pitchFamily="34" charset="0"/>
                            </a:rPr>
                          </m:ctrlPr>
                        </m:funcPr>
                        <m:fName>
                          <m:sSup>
                            <m:sSupPr>
                              <m:ctrlPr>
                                <a:rPr lang="en-US" altLang="zh-CN" sz="1800" b="1" i="1">
                                  <a:solidFill>
                                    <a:srgbClr val="1B5BA9"/>
                                  </a:solidFill>
                                  <a:latin typeface="Cambria Math" panose="02040503050406030204" pitchFamily="18" charset="0"/>
                                  <a:cs typeface="Calibri" panose="020F0502020204030204" pitchFamily="34" charset="0"/>
                                </a:rPr>
                              </m:ctrlPr>
                            </m:sSupPr>
                            <m:e>
                              <m:r>
                                <a:rPr lang="en-US" altLang="zh-CN" sz="1800" b="1">
                                  <a:solidFill>
                                    <a:srgbClr val="1B5BA9"/>
                                  </a:solidFill>
                                  <a:latin typeface="Cambria Math" panose="02040503050406030204" pitchFamily="18" charset="0"/>
                                  <a:cs typeface="Calibri" panose="020F0502020204030204" pitchFamily="34" charset="0"/>
                                </a:rPr>
                                <m:t>𝐬𝐢𝐧</m:t>
                              </m:r>
                            </m:e>
                            <m:sup>
                              <m:r>
                                <a:rPr lang="en-US" altLang="zh-CN" sz="1800" b="1" i="1">
                                  <a:solidFill>
                                    <a:srgbClr val="1B5BA9"/>
                                  </a:solidFill>
                                  <a:latin typeface="Cambria Math" panose="02040503050406030204" pitchFamily="18" charset="0"/>
                                  <a:cs typeface="Calibri" panose="020F0502020204030204" pitchFamily="34" charset="0"/>
                                </a:rPr>
                                <m:t>𝟐</m:t>
                              </m:r>
                            </m:sup>
                          </m:sSup>
                        </m:fName>
                        <m:e>
                          <m:sSub>
                            <m:sSubPr>
                              <m:ctrlPr>
                                <a:rPr lang="en-US" altLang="zh-CN" sz="1800" b="1" i="1">
                                  <a:solidFill>
                                    <a:srgbClr val="1B5BA9"/>
                                  </a:solidFill>
                                  <a:latin typeface="Cambria Math" panose="02040503050406030204" pitchFamily="18" charset="0"/>
                                  <a:cs typeface="Calibri" panose="020F0502020204030204" pitchFamily="34" charset="0"/>
                                </a:rPr>
                              </m:ctrlPr>
                            </m:sSubPr>
                            <m:e>
                              <m:r>
                                <a:rPr lang="en-US" altLang="zh-CN" sz="1800" b="1" i="1">
                                  <a:solidFill>
                                    <a:srgbClr val="1B5BA9"/>
                                  </a:solidFill>
                                  <a:latin typeface="Cambria Math" panose="02040503050406030204" pitchFamily="18" charset="0"/>
                                  <a:cs typeface="Calibri" panose="020F0502020204030204" pitchFamily="34" charset="0"/>
                                </a:rPr>
                                <m:t>𝜽</m:t>
                              </m:r>
                            </m:e>
                            <m:sub>
                              <m:r>
                                <a:rPr lang="en-US" altLang="zh-CN" sz="1800" b="1" i="1">
                                  <a:solidFill>
                                    <a:srgbClr val="1B5BA9"/>
                                  </a:solidFill>
                                  <a:latin typeface="Cambria Math" panose="02040503050406030204" pitchFamily="18" charset="0"/>
                                  <a:cs typeface="Calibri" panose="020F0502020204030204" pitchFamily="34" charset="0"/>
                                </a:rPr>
                                <m:t>𝒄</m:t>
                              </m:r>
                            </m:sub>
                          </m:sSub>
                        </m:e>
                      </m:func>
                      <m:r>
                        <a:rPr lang="en-US" altLang="zh-CN" sz="1800" b="1" i="1">
                          <a:solidFill>
                            <a:srgbClr val="1B5BA9"/>
                          </a:solidFill>
                          <a:latin typeface="Cambria Math" panose="02040503050406030204" pitchFamily="18" charset="0"/>
                          <a:cs typeface="Calibri" panose="020F0502020204030204" pitchFamily="34" charset="0"/>
                        </a:rPr>
                        <m:t>⋅</m:t>
                      </m:r>
                      <m:r>
                        <a:rPr lang="en-US" altLang="zh-CN" sz="1800" b="1" i="1" smtClean="0">
                          <a:solidFill>
                            <a:srgbClr val="C0504E"/>
                          </a:solidFill>
                          <a:latin typeface="Cambria Math" panose="02040503050406030204" pitchFamily="18" charset="0"/>
                          <a:cs typeface="Calibri" panose="020F0502020204030204" pitchFamily="34" charset="0"/>
                        </a:rPr>
                        <m:t>𝒍</m:t>
                      </m:r>
                      <m:r>
                        <a:rPr lang="en-US" altLang="zh-CN" sz="1800" b="1" i="1">
                          <a:solidFill>
                            <a:srgbClr val="1B5BA9"/>
                          </a:solidFill>
                          <a:latin typeface="Cambria Math" panose="02040503050406030204" pitchFamily="18" charset="0"/>
                          <a:cs typeface="Calibri" panose="020F0502020204030204" pitchFamily="34" charset="0"/>
                        </a:rPr>
                        <m:t>⋅</m:t>
                      </m:r>
                      <m:r>
                        <a:rPr lang="en-US" altLang="zh-CN" sz="1800" b="1" i="1">
                          <a:solidFill>
                            <a:srgbClr val="1B5BA9"/>
                          </a:solidFill>
                          <a:latin typeface="Cambria Math" panose="02040503050406030204" pitchFamily="18" charset="0"/>
                          <a:cs typeface="Calibri" panose="020F0502020204030204" pitchFamily="34" charset="0"/>
                        </a:rPr>
                        <m:t>𝜟</m:t>
                      </m:r>
                      <m:r>
                        <a:rPr lang="en-US" altLang="zh-CN" sz="1800" b="1" i="1">
                          <a:solidFill>
                            <a:srgbClr val="1B5BA9"/>
                          </a:solidFill>
                          <a:latin typeface="Cambria Math" panose="02040503050406030204" pitchFamily="18" charset="0"/>
                          <a:cs typeface="Calibri" panose="020F0502020204030204" pitchFamily="34" charset="0"/>
                        </a:rPr>
                        <m:t>𝑬</m:t>
                      </m:r>
                      <m:r>
                        <a:rPr lang="en-US" altLang="zh-CN" sz="1800" b="1" i="1">
                          <a:solidFill>
                            <a:srgbClr val="1B5BA9"/>
                          </a:solidFill>
                          <a:latin typeface="Cambria Math" panose="02040503050406030204" pitchFamily="18" charset="0"/>
                          <a:cs typeface="Calibri" panose="020F0502020204030204" pitchFamily="34" charset="0"/>
                        </a:rPr>
                        <m:t>⋅</m:t>
                      </m:r>
                      <m:r>
                        <a:rPr lang="en-US" altLang="zh-CN" sz="1800" b="1" i="1">
                          <a:solidFill>
                            <a:srgbClr val="1B5BA9"/>
                          </a:solidFill>
                          <a:latin typeface="Cambria Math" panose="02040503050406030204" pitchFamily="18" charset="0"/>
                          <a:cs typeface="Calibri" panose="020F0502020204030204" pitchFamily="34" charset="0"/>
                        </a:rPr>
                        <m:t>𝜺</m:t>
                      </m:r>
                    </m:oMath>
                  </m:oMathPara>
                </a14:m>
                <a:endParaRPr lang="en-US" altLang="zh-CN" sz="1800" b="1" i="1" dirty="0">
                  <a:solidFill>
                    <a:srgbClr val="C0504E"/>
                  </a:solidFill>
                  <a:latin typeface="Cambria Math" panose="02040503050406030204" pitchFamily="18" charset="0"/>
                  <a:cs typeface="Calibri" panose="020F0502020204030204" pitchFamily="34" charset="0"/>
                </a:endParaRPr>
              </a:p>
            </p:txBody>
          </p:sp>
        </mc:Choice>
        <mc:Fallback xmlns="">
          <p:sp>
            <p:nvSpPr>
              <p:cNvPr id="14" name="文本框 13">
                <a:extLst>
                  <a:ext uri="{FF2B5EF4-FFF2-40B4-BE49-F238E27FC236}">
                    <a16:creationId xmlns:a16="http://schemas.microsoft.com/office/drawing/2014/main" id="{3A2D89C0-F9BC-9355-CC8F-ED34A37DF3E4}"/>
                  </a:ext>
                </a:extLst>
              </p:cNvPr>
              <p:cNvSpPr txBox="1">
                <a:spLocks noRot="1" noChangeAspect="1" noMove="1" noResize="1" noEditPoints="1" noAdjustHandles="1" noChangeArrowheads="1" noChangeShapeType="1" noTextEdit="1"/>
              </p:cNvSpPr>
              <p:nvPr/>
            </p:nvSpPr>
            <p:spPr>
              <a:xfrm>
                <a:off x="142018" y="3706593"/>
                <a:ext cx="3046354" cy="406778"/>
              </a:xfrm>
              <a:prstGeom prst="rect">
                <a:avLst/>
              </a:prstGeom>
              <a:blipFill>
                <a:blip r:embed="rId13"/>
                <a:stretch>
                  <a:fillRect b="-44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DBBA678F-A0F2-4611-4DF2-7A7118FD3948}"/>
                  </a:ext>
                </a:extLst>
              </p:cNvPr>
              <p:cNvSpPr txBox="1"/>
              <p:nvPr/>
            </p:nvSpPr>
            <p:spPr>
              <a:xfrm>
                <a:off x="1341001" y="2965719"/>
                <a:ext cx="7050338" cy="392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b="1" i="1" smtClean="0">
                              <a:solidFill>
                                <a:srgbClr val="1B5BA9"/>
                              </a:solidFill>
                              <a:latin typeface="Cambria Math" panose="02040503050406030204" pitchFamily="18" charset="0"/>
                              <a:cs typeface="Calibri" panose="020F0502020204030204" pitchFamily="34" charset="0"/>
                            </a:rPr>
                          </m:ctrlPr>
                        </m:sSupPr>
                        <m:e>
                          <m:r>
                            <a:rPr lang="en-US" altLang="zh-CN" b="1" i="1">
                              <a:solidFill>
                                <a:srgbClr val="1B5BA9"/>
                              </a:solidFill>
                              <a:latin typeface="Cambria Math" panose="02040503050406030204" pitchFamily="18" charset="0"/>
                              <a:cs typeface="Calibri" panose="020F0502020204030204" pitchFamily="34" charset="0"/>
                            </a:rPr>
                            <m:t>𝝈</m:t>
                          </m:r>
                        </m:e>
                        <m:sup>
                          <m:r>
                            <a:rPr lang="en-US" altLang="zh-CN" b="1" i="1">
                              <a:solidFill>
                                <a:srgbClr val="1B5BA9"/>
                              </a:solidFill>
                              <a:latin typeface="Cambria Math" panose="02040503050406030204" pitchFamily="18" charset="0"/>
                              <a:cs typeface="Calibri" panose="020F0502020204030204" pitchFamily="34" charset="0"/>
                            </a:rPr>
                            <m:t>𝟐</m:t>
                          </m:r>
                        </m:sup>
                      </m:sSup>
                      <m:d>
                        <m:dPr>
                          <m:begChr m:val="["/>
                          <m:endChr m:val="]"/>
                          <m:ctrlPr>
                            <a:rPr lang="en-US" altLang="zh-CN" b="1" i="1">
                              <a:solidFill>
                                <a:srgbClr val="1B5BA9"/>
                              </a:solidFill>
                              <a:latin typeface="Cambria Math" panose="02040503050406030204" pitchFamily="18" charset="0"/>
                              <a:cs typeface="Calibri" panose="020F0502020204030204" pitchFamily="34" charset="0"/>
                            </a:rPr>
                          </m:ctrlPr>
                        </m:dPr>
                        <m:e>
                          <m:sSub>
                            <m:sSubPr>
                              <m:ctrlPr>
                                <a:rPr lang="en-US" altLang="zh-CN" b="1" i="1">
                                  <a:solidFill>
                                    <a:srgbClr val="1B5BA9"/>
                                  </a:solidFill>
                                  <a:latin typeface="Cambria Math" panose="02040503050406030204" pitchFamily="18" charset="0"/>
                                  <a:cs typeface="Calibri" panose="020F0502020204030204" pitchFamily="34" charset="0"/>
                                </a:rPr>
                              </m:ctrlPr>
                            </m:sSubPr>
                            <m:e>
                              <m:r>
                                <a:rPr lang="en-US" altLang="zh-CN" b="1" i="1">
                                  <a:solidFill>
                                    <a:srgbClr val="1B5BA9"/>
                                  </a:solidFill>
                                  <a:latin typeface="Cambria Math" panose="02040503050406030204" pitchFamily="18" charset="0"/>
                                  <a:cs typeface="Calibri" panose="020F0502020204030204" pitchFamily="34" charset="0"/>
                                </a:rPr>
                                <m:t>𝜽</m:t>
                              </m:r>
                            </m:e>
                            <m:sub>
                              <m:r>
                                <a:rPr lang="en-US" altLang="zh-CN" b="1" i="1">
                                  <a:solidFill>
                                    <a:srgbClr val="1B5BA9"/>
                                  </a:solidFill>
                                  <a:latin typeface="Cambria Math" panose="02040503050406030204" pitchFamily="18" charset="0"/>
                                  <a:cs typeface="Calibri" panose="020F0502020204030204" pitchFamily="34" charset="0"/>
                                </a:rPr>
                                <m:t>𝒄</m:t>
                              </m:r>
                            </m:sub>
                          </m:sSub>
                          <m:d>
                            <m:dPr>
                              <m:ctrlPr>
                                <a:rPr lang="en-US" altLang="zh-CN" b="1" i="1">
                                  <a:solidFill>
                                    <a:srgbClr val="1B5BA9"/>
                                  </a:solidFill>
                                  <a:latin typeface="Cambria Math" panose="02040503050406030204" pitchFamily="18" charset="0"/>
                                  <a:cs typeface="Calibri" panose="020F0502020204030204" pitchFamily="34" charset="0"/>
                                </a:rPr>
                              </m:ctrlPr>
                            </m:dPr>
                            <m:e>
                              <m:r>
                                <a:rPr lang="en-US" altLang="zh-CN" b="1" i="1">
                                  <a:solidFill>
                                    <a:srgbClr val="1B5BA9"/>
                                  </a:solidFill>
                                  <a:latin typeface="Cambria Math" panose="02040503050406030204" pitchFamily="18" charset="0"/>
                                  <a:cs typeface="Calibri" panose="020F0502020204030204" pitchFamily="34" charset="0"/>
                                </a:rPr>
                                <m:t>𝟏</m:t>
                              </m:r>
                              <m:r>
                                <a:rPr lang="en-US" altLang="zh-CN" b="1" i="1">
                                  <a:solidFill>
                                    <a:srgbClr val="1B5BA9"/>
                                  </a:solidFill>
                                  <a:latin typeface="Cambria Math" panose="02040503050406030204" pitchFamily="18" charset="0"/>
                                  <a:cs typeface="Calibri" panose="020F0502020204030204" pitchFamily="34" charset="0"/>
                                </a:rPr>
                                <m:t>𝒑𝒆</m:t>
                              </m:r>
                            </m:e>
                          </m:d>
                        </m:e>
                      </m:d>
                      <m:r>
                        <a:rPr lang="en-US" altLang="zh-CN" b="1" i="1">
                          <a:solidFill>
                            <a:srgbClr val="1B5BA9"/>
                          </a:solidFill>
                          <a:latin typeface="Cambria Math" panose="02040503050406030204" pitchFamily="18" charset="0"/>
                          <a:cs typeface="Calibri" panose="020F0502020204030204" pitchFamily="34" charset="0"/>
                        </a:rPr>
                        <m:t>=</m:t>
                      </m:r>
                      <m:sSubSup>
                        <m:sSubSupPr>
                          <m:ctrlPr>
                            <a:rPr lang="en-US" altLang="zh-CN" b="1" i="1">
                              <a:solidFill>
                                <a:srgbClr val="1B5BA9"/>
                              </a:solidFill>
                              <a:latin typeface="Cambria Math" panose="02040503050406030204" pitchFamily="18" charset="0"/>
                              <a:cs typeface="Calibri" panose="020F0502020204030204" pitchFamily="34" charset="0"/>
                            </a:rPr>
                          </m:ctrlPr>
                        </m:sSubSupPr>
                        <m:e>
                          <m:r>
                            <a:rPr lang="en-US" altLang="zh-CN" b="1" i="1">
                              <a:solidFill>
                                <a:srgbClr val="1B5BA9"/>
                              </a:solidFill>
                              <a:latin typeface="Cambria Math" panose="02040503050406030204" pitchFamily="18" charset="0"/>
                              <a:cs typeface="Calibri" panose="020F0502020204030204" pitchFamily="34" charset="0"/>
                            </a:rPr>
                            <m:t>𝝈</m:t>
                          </m:r>
                        </m:e>
                        <m:sub>
                          <m:r>
                            <a:rPr lang="en-US" altLang="zh-CN" b="1" i="1" smtClean="0">
                              <a:solidFill>
                                <a:srgbClr val="1B5BA9"/>
                              </a:solidFill>
                              <a:latin typeface="Cambria Math" panose="02040503050406030204" pitchFamily="18" charset="0"/>
                              <a:cs typeface="Calibri" panose="020F0502020204030204" pitchFamily="34" charset="0"/>
                            </a:rPr>
                            <m:t>𝑺𝒊𝑷𝑴</m:t>
                          </m:r>
                        </m:sub>
                        <m:sup>
                          <m:r>
                            <a:rPr lang="en-US" altLang="zh-CN" b="1" i="1">
                              <a:solidFill>
                                <a:srgbClr val="1B5BA9"/>
                              </a:solidFill>
                              <a:latin typeface="Cambria Math" panose="02040503050406030204" pitchFamily="18" charset="0"/>
                              <a:cs typeface="Calibri" panose="020F0502020204030204" pitchFamily="34" charset="0"/>
                            </a:rPr>
                            <m:t>𝟐</m:t>
                          </m:r>
                        </m:sup>
                      </m:sSubSup>
                      <m:r>
                        <a:rPr lang="en-US" altLang="zh-CN" b="1" i="1">
                          <a:solidFill>
                            <a:srgbClr val="1B5BA9"/>
                          </a:solidFill>
                          <a:latin typeface="Cambria Math" panose="02040503050406030204" pitchFamily="18" charset="0"/>
                          <a:cs typeface="Calibri" panose="020F0502020204030204" pitchFamily="34" charset="0"/>
                        </a:rPr>
                        <m:t>+</m:t>
                      </m:r>
                      <m:sSubSup>
                        <m:sSubSupPr>
                          <m:ctrlPr>
                            <a:rPr lang="en-US" altLang="zh-CN" b="1" i="1" smtClean="0">
                              <a:solidFill>
                                <a:srgbClr val="C0504E"/>
                              </a:solidFill>
                              <a:latin typeface="Cambria Math" panose="02040503050406030204" pitchFamily="18" charset="0"/>
                              <a:cs typeface="Calibri" panose="020F0502020204030204" pitchFamily="34" charset="0"/>
                            </a:rPr>
                          </m:ctrlPr>
                        </m:sSubSupPr>
                        <m:e>
                          <m:r>
                            <a:rPr lang="en-US" altLang="zh-CN" b="1" i="1">
                              <a:solidFill>
                                <a:srgbClr val="C0504E"/>
                              </a:solidFill>
                              <a:latin typeface="Cambria Math" panose="02040503050406030204" pitchFamily="18" charset="0"/>
                              <a:cs typeface="Calibri" panose="020F0502020204030204" pitchFamily="34" charset="0"/>
                            </a:rPr>
                            <m:t>𝝈</m:t>
                          </m:r>
                        </m:e>
                        <m:sub>
                          <m:r>
                            <a:rPr lang="en-US" altLang="zh-CN" b="1" i="1" smtClean="0">
                              <a:solidFill>
                                <a:srgbClr val="C0504E"/>
                              </a:solidFill>
                              <a:latin typeface="Cambria Math" panose="02040503050406030204" pitchFamily="18" charset="0"/>
                              <a:cs typeface="Calibri" panose="020F0502020204030204" pitchFamily="34" charset="0"/>
                            </a:rPr>
                            <m:t>𝒆𝒎𝒊𝒔𝒔𝒊𝒐𝒏</m:t>
                          </m:r>
                        </m:sub>
                        <m:sup>
                          <m:r>
                            <a:rPr lang="en-US" altLang="zh-CN" b="1" i="1">
                              <a:solidFill>
                                <a:srgbClr val="C0504E"/>
                              </a:solidFill>
                              <a:latin typeface="Cambria Math" panose="02040503050406030204" pitchFamily="18" charset="0"/>
                              <a:cs typeface="Calibri" panose="020F0502020204030204" pitchFamily="34" charset="0"/>
                            </a:rPr>
                            <m:t>𝟐</m:t>
                          </m:r>
                        </m:sup>
                      </m:sSubSup>
                      <m:r>
                        <a:rPr lang="en-US" altLang="zh-CN" b="1" i="1" smtClean="0">
                          <a:solidFill>
                            <a:srgbClr val="B5C2E0"/>
                          </a:solidFill>
                          <a:latin typeface="Cambria Math" panose="02040503050406030204" pitchFamily="18" charset="0"/>
                          <a:cs typeface="Calibri" panose="020F0502020204030204" pitchFamily="34" charset="0"/>
                        </a:rPr>
                        <m:t>+</m:t>
                      </m:r>
                      <m:sSubSup>
                        <m:sSubSupPr>
                          <m:ctrlPr>
                            <a:rPr lang="en-US" altLang="zh-CN" b="1" i="1" smtClean="0">
                              <a:solidFill>
                                <a:srgbClr val="B5C2E0"/>
                              </a:solidFill>
                              <a:latin typeface="Cambria Math" panose="02040503050406030204" pitchFamily="18" charset="0"/>
                              <a:cs typeface="Calibri" panose="020F0502020204030204" pitchFamily="34" charset="0"/>
                            </a:rPr>
                          </m:ctrlPr>
                        </m:sSubSupPr>
                        <m:e>
                          <m:r>
                            <a:rPr lang="en-US" altLang="zh-CN" b="1" i="1">
                              <a:solidFill>
                                <a:srgbClr val="B5C2E0"/>
                              </a:solidFill>
                              <a:latin typeface="Cambria Math" panose="02040503050406030204" pitchFamily="18" charset="0"/>
                              <a:cs typeface="Calibri" panose="020F0502020204030204" pitchFamily="34" charset="0"/>
                            </a:rPr>
                            <m:t>𝝈</m:t>
                          </m:r>
                        </m:e>
                        <m:sub>
                          <m:r>
                            <a:rPr lang="en-US" altLang="zh-CN" b="1" i="1">
                              <a:solidFill>
                                <a:srgbClr val="B5C2E0"/>
                              </a:solidFill>
                              <a:latin typeface="Cambria Math" panose="02040503050406030204" pitchFamily="18" charset="0"/>
                              <a:cs typeface="Calibri" panose="020F0502020204030204" pitchFamily="34" charset="0"/>
                            </a:rPr>
                            <m:t>𝒕𝒓𝒂𝒄𝒌</m:t>
                          </m:r>
                        </m:sub>
                        <m:sup>
                          <m:r>
                            <a:rPr lang="en-US" altLang="zh-CN" b="1" i="1">
                              <a:solidFill>
                                <a:srgbClr val="B5C2E0"/>
                              </a:solidFill>
                              <a:latin typeface="Cambria Math" panose="02040503050406030204" pitchFamily="18" charset="0"/>
                              <a:cs typeface="Calibri" panose="020F0502020204030204" pitchFamily="34" charset="0"/>
                            </a:rPr>
                            <m:t>𝟐</m:t>
                          </m:r>
                        </m:sup>
                      </m:sSubSup>
                      <m:r>
                        <a:rPr lang="en-US" altLang="zh-CN" b="1" i="1">
                          <a:solidFill>
                            <a:srgbClr val="B5C2E0"/>
                          </a:solidFill>
                          <a:latin typeface="Cambria Math" panose="02040503050406030204" pitchFamily="18" charset="0"/>
                          <a:cs typeface="Calibri" panose="020F0502020204030204" pitchFamily="34" charset="0"/>
                        </a:rPr>
                        <m:t>+</m:t>
                      </m:r>
                      <m:sSubSup>
                        <m:sSubSupPr>
                          <m:ctrlPr>
                            <a:rPr lang="en-US" altLang="zh-CN" b="1" i="1" smtClean="0">
                              <a:solidFill>
                                <a:srgbClr val="B5C2E0"/>
                              </a:solidFill>
                              <a:latin typeface="Cambria Math" panose="02040503050406030204" pitchFamily="18" charset="0"/>
                              <a:cs typeface="Calibri" panose="020F0502020204030204" pitchFamily="34" charset="0"/>
                            </a:rPr>
                          </m:ctrlPr>
                        </m:sSubSupPr>
                        <m:e>
                          <m:r>
                            <a:rPr lang="en-US" altLang="zh-CN" b="1" i="1">
                              <a:solidFill>
                                <a:srgbClr val="B5C2E0"/>
                              </a:solidFill>
                              <a:latin typeface="Cambria Math" panose="02040503050406030204" pitchFamily="18" charset="0"/>
                              <a:cs typeface="Calibri" panose="020F0502020204030204" pitchFamily="34" charset="0"/>
                            </a:rPr>
                            <m:t>𝝈</m:t>
                          </m:r>
                        </m:e>
                        <m:sub>
                          <m:r>
                            <a:rPr lang="en-US" altLang="zh-CN" b="1" i="1">
                              <a:solidFill>
                                <a:srgbClr val="B5C2E0"/>
                              </a:solidFill>
                              <a:latin typeface="Cambria Math" panose="02040503050406030204" pitchFamily="18" charset="0"/>
                              <a:cs typeface="Calibri" panose="020F0502020204030204" pitchFamily="34" charset="0"/>
                            </a:rPr>
                            <m:t>𝒄𝒉𝒓𝒐𝒎𝒂𝒕𝒊𝒄</m:t>
                          </m:r>
                        </m:sub>
                        <m:sup>
                          <m:r>
                            <a:rPr lang="en-US" altLang="zh-CN" b="1" i="1">
                              <a:solidFill>
                                <a:srgbClr val="B5C2E0"/>
                              </a:solidFill>
                              <a:latin typeface="Cambria Math" panose="02040503050406030204" pitchFamily="18" charset="0"/>
                              <a:cs typeface="Calibri" panose="020F0502020204030204" pitchFamily="34" charset="0"/>
                            </a:rPr>
                            <m:t>𝟐</m:t>
                          </m:r>
                        </m:sup>
                      </m:sSubSup>
                      <m:r>
                        <a:rPr lang="en-US" altLang="zh-CN" b="1" i="1" smtClean="0">
                          <a:solidFill>
                            <a:srgbClr val="1B5BA9"/>
                          </a:solidFill>
                          <a:latin typeface="Cambria Math" panose="02040503050406030204" pitchFamily="18" charset="0"/>
                          <a:cs typeface="Calibri" panose="020F0502020204030204" pitchFamily="34" charset="0"/>
                        </a:rPr>
                        <m:t>+</m:t>
                      </m:r>
                      <m:sSubSup>
                        <m:sSubSupPr>
                          <m:ctrlPr>
                            <a:rPr lang="en-US" altLang="zh-CN" b="1" i="1" smtClean="0">
                              <a:solidFill>
                                <a:srgbClr val="1B5BA9"/>
                              </a:solidFill>
                              <a:latin typeface="Cambria Math" panose="02040503050406030204" pitchFamily="18" charset="0"/>
                              <a:cs typeface="Calibri" panose="020F0502020204030204" pitchFamily="34" charset="0"/>
                            </a:rPr>
                          </m:ctrlPr>
                        </m:sSubSupPr>
                        <m:e>
                          <m:r>
                            <a:rPr lang="en-US" altLang="zh-CN" b="1" i="1" smtClean="0">
                              <a:solidFill>
                                <a:srgbClr val="1B5BA9"/>
                              </a:solidFill>
                              <a:latin typeface="Cambria Math" panose="02040503050406030204" pitchFamily="18" charset="0"/>
                              <a:cs typeface="Calibri" panose="020F0502020204030204" pitchFamily="34" charset="0"/>
                            </a:rPr>
                            <m:t>𝝈</m:t>
                          </m:r>
                        </m:e>
                        <m:sub>
                          <m:r>
                            <a:rPr lang="en-US" altLang="zh-CN" b="1" i="1" smtClean="0">
                              <a:solidFill>
                                <a:srgbClr val="1B5BA9"/>
                              </a:solidFill>
                              <a:latin typeface="Cambria Math" panose="02040503050406030204" pitchFamily="18" charset="0"/>
                              <a:cs typeface="Calibri" panose="020F0502020204030204" pitchFamily="34" charset="0"/>
                            </a:rPr>
                            <m:t>𝒓𝒆𝒄</m:t>
                          </m:r>
                        </m:sub>
                        <m:sup>
                          <m:r>
                            <a:rPr lang="en-US" altLang="zh-CN" b="1" i="1" smtClean="0">
                              <a:solidFill>
                                <a:srgbClr val="1B5BA9"/>
                              </a:solidFill>
                              <a:latin typeface="Cambria Math" panose="02040503050406030204" pitchFamily="18" charset="0"/>
                              <a:cs typeface="Calibri" panose="020F0502020204030204" pitchFamily="34" charset="0"/>
                            </a:rPr>
                            <m:t>𝟐</m:t>
                          </m:r>
                        </m:sup>
                      </m:sSubSup>
                    </m:oMath>
                  </m:oMathPara>
                </a14:m>
                <a:endParaRPr lang="en-US" altLang="zh-CN" b="1" dirty="0">
                  <a:solidFill>
                    <a:srgbClr val="4B81C9"/>
                  </a:solidFill>
                  <a:latin typeface="Calibri" panose="020F0502020204030204" pitchFamily="34" charset="0"/>
                  <a:cs typeface="Calibri" panose="020F0502020204030204" pitchFamily="34" charset="0"/>
                </a:endParaRPr>
              </a:p>
            </p:txBody>
          </p:sp>
        </mc:Choice>
        <mc:Fallback xmlns="">
          <p:sp>
            <p:nvSpPr>
              <p:cNvPr id="18" name="文本框 17">
                <a:extLst>
                  <a:ext uri="{FF2B5EF4-FFF2-40B4-BE49-F238E27FC236}">
                    <a16:creationId xmlns:a16="http://schemas.microsoft.com/office/drawing/2014/main" id="{DBBA678F-A0F2-4611-4DF2-7A7118FD3948}"/>
                  </a:ext>
                </a:extLst>
              </p:cNvPr>
              <p:cNvSpPr txBox="1">
                <a:spLocks noRot="1" noChangeAspect="1" noMove="1" noResize="1" noEditPoints="1" noAdjustHandles="1" noChangeArrowheads="1" noChangeShapeType="1" noTextEdit="1"/>
              </p:cNvSpPr>
              <p:nvPr/>
            </p:nvSpPr>
            <p:spPr>
              <a:xfrm>
                <a:off x="1341001" y="2965719"/>
                <a:ext cx="7050338" cy="392736"/>
              </a:xfrm>
              <a:prstGeom prst="rect">
                <a:avLst/>
              </a:prstGeom>
              <a:blipFill>
                <a:blip r:embed="rId14"/>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5A588CC2-8158-BA6E-11E0-95F4F9CCD712}"/>
                  </a:ext>
                </a:extLst>
              </p:cNvPr>
              <p:cNvSpPr txBox="1"/>
              <p:nvPr/>
            </p:nvSpPr>
            <p:spPr>
              <a:xfrm>
                <a:off x="621661" y="743315"/>
                <a:ext cx="6094902" cy="9816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smtClean="0">
                              <a:solidFill>
                                <a:srgbClr val="1B5BA9"/>
                              </a:solidFill>
                              <a:latin typeface="Cambria Math" panose="02040503050406030204" pitchFamily="18" charset="0"/>
                              <a:cs typeface="Calibri" panose="020F0502020204030204" pitchFamily="34" charset="0"/>
                            </a:rPr>
                          </m:ctrlPr>
                        </m:sSubPr>
                        <m:e>
                          <m:r>
                            <a:rPr lang="en-US" altLang="zh-CN" sz="2400" b="1" i="1" smtClean="0">
                              <a:solidFill>
                                <a:srgbClr val="1B5BA9"/>
                              </a:solidFill>
                              <a:latin typeface="Cambria Math" panose="02040503050406030204" pitchFamily="18" charset="0"/>
                              <a:cs typeface="Calibri" panose="020F0502020204030204" pitchFamily="34" charset="0"/>
                            </a:rPr>
                            <m:t>𝑵</m:t>
                          </m:r>
                        </m:e>
                        <m:sub>
                          <m:r>
                            <a:rPr lang="en-US" altLang="zh-CN" sz="2400" b="1" i="1" smtClean="0">
                              <a:solidFill>
                                <a:srgbClr val="1B5BA9"/>
                              </a:solidFill>
                              <a:latin typeface="Cambria Math" panose="02040503050406030204" pitchFamily="18" charset="0"/>
                              <a:cs typeface="Calibri" panose="020F0502020204030204" pitchFamily="34" charset="0"/>
                            </a:rPr>
                            <m:t>𝝈</m:t>
                          </m:r>
                        </m:sub>
                      </m:sSub>
                      <m:r>
                        <a:rPr lang="en-US" altLang="zh-CN" sz="2400" b="1" i="1">
                          <a:solidFill>
                            <a:srgbClr val="1B5BA9"/>
                          </a:solidFill>
                          <a:latin typeface="Cambria Math" panose="02040503050406030204" pitchFamily="18" charset="0"/>
                          <a:ea typeface="Cambria Math" panose="02040503050406030204" pitchFamily="18" charset="0"/>
                          <a:cs typeface="Calibri" panose="020F0502020204030204" pitchFamily="34" charset="0"/>
                        </a:rPr>
                        <m:t>≈</m:t>
                      </m:r>
                      <m:f>
                        <m:fPr>
                          <m:ctrlP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ctrlPr>
                        </m:fPr>
                        <m:num>
                          <m:d>
                            <m:dPr>
                              <m:begChr m:val="|"/>
                              <m:endChr m:val="|"/>
                              <m:ctrlP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ctrlPr>
                            </m:dPr>
                            <m:e>
                              <m:sSubSup>
                                <m:sSubSupPr>
                                  <m:ctrlP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ctrlPr>
                                </m:sSubSupPr>
                                <m:e>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𝒎</m:t>
                                  </m:r>
                                </m:e>
                                <m:sub>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𝟏</m:t>
                                  </m:r>
                                </m:sub>
                                <m:sup>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𝟐</m:t>
                                  </m:r>
                                </m:sup>
                              </m:sSubSup>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m:t>
                              </m:r>
                              <m:sSubSup>
                                <m:sSubSupPr>
                                  <m:ctrlP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ctrlPr>
                                </m:sSubSupPr>
                                <m:e>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𝒎</m:t>
                                  </m:r>
                                </m:e>
                                <m:sub>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𝟐</m:t>
                                  </m:r>
                                </m:sub>
                                <m:sup>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𝟐</m:t>
                                  </m:r>
                                </m:sup>
                              </m:sSubSup>
                            </m:e>
                          </m:d>
                        </m:num>
                        <m:den>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𝟐</m:t>
                          </m:r>
                          <m:sSup>
                            <m:sSupPr>
                              <m:ctrlP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ctrlPr>
                            </m:sSupPr>
                            <m:e>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𝒑</m:t>
                              </m:r>
                            </m:e>
                            <m:sup>
                              <m:r>
                                <a:rPr lang="en-US" altLang="zh-CN" sz="2400" b="1" i="1" smtClean="0">
                                  <a:solidFill>
                                    <a:srgbClr val="1B5BA9"/>
                                  </a:solidFill>
                                  <a:latin typeface="Cambria Math" panose="02040503050406030204" pitchFamily="18" charset="0"/>
                                  <a:ea typeface="Cambria Math" panose="02040503050406030204" pitchFamily="18" charset="0"/>
                                  <a:cs typeface="Calibri" panose="020F0502020204030204" pitchFamily="34" charset="0"/>
                                </a:rPr>
                                <m:t>𝟐</m:t>
                              </m:r>
                            </m:sup>
                          </m:sSup>
                          <m: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t>𝝈</m:t>
                          </m:r>
                          <m:d>
                            <m:dPr>
                              <m:begChr m:val="["/>
                              <m:endChr m:val="]"/>
                              <m:ctrlP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ctrlPr>
                                </m:sSubPr>
                                <m:e>
                                  <m: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t>𝜽</m:t>
                                  </m:r>
                                </m:e>
                                <m:sub>
                                  <m: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t>𝒄</m:t>
                                  </m:r>
                                </m:sub>
                              </m:sSub>
                              <m:d>
                                <m:dPr>
                                  <m:ctrlP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ctrlPr>
                                </m:dPr>
                                <m:e>
                                  <m: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t>𝒕𝒐𝒕</m:t>
                                  </m:r>
                                </m:e>
                              </m:d>
                            </m:e>
                          </m:d>
                          <m:rad>
                            <m:radPr>
                              <m:degHide m:val="on"/>
                              <m:ctrlP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ctrlPr>
                            </m:radPr>
                            <m:deg/>
                            <m:e>
                              <m:sSup>
                                <m:sSupPr>
                                  <m:ctrlP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ctrlPr>
                                </m:sSupPr>
                                <m:e>
                                  <m: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t>𝒏</m:t>
                                  </m:r>
                                </m:e>
                                <m:sup>
                                  <m: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t>𝟐</m:t>
                                  </m:r>
                                </m:sup>
                              </m:sSup>
                              <m: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t>−</m:t>
                              </m:r>
                              <m:r>
                                <a:rPr lang="en-US" altLang="zh-CN" sz="2400" b="1" i="1">
                                  <a:solidFill>
                                    <a:srgbClr val="C0504E"/>
                                  </a:solidFill>
                                  <a:latin typeface="Cambria Math" panose="02040503050406030204" pitchFamily="18" charset="0"/>
                                  <a:ea typeface="Cambria Math" panose="02040503050406030204" pitchFamily="18" charset="0"/>
                                  <a:cs typeface="Calibri" panose="020F0502020204030204" pitchFamily="34" charset="0"/>
                                </a:rPr>
                                <m:t>𝟏</m:t>
                              </m:r>
                            </m:e>
                          </m:rad>
                        </m:den>
                      </m:f>
                    </m:oMath>
                  </m:oMathPara>
                </a14:m>
                <a:endParaRPr lang="zh-CN" altLang="en-US" sz="2400" dirty="0"/>
              </a:p>
            </p:txBody>
          </p:sp>
        </mc:Choice>
        <mc:Fallback xmlns="">
          <p:sp>
            <p:nvSpPr>
              <p:cNvPr id="20" name="文本框 19">
                <a:extLst>
                  <a:ext uri="{FF2B5EF4-FFF2-40B4-BE49-F238E27FC236}">
                    <a16:creationId xmlns:a16="http://schemas.microsoft.com/office/drawing/2014/main" id="{5A588CC2-8158-BA6E-11E0-95F4F9CCD712}"/>
                  </a:ext>
                </a:extLst>
              </p:cNvPr>
              <p:cNvSpPr txBox="1">
                <a:spLocks noRot="1" noChangeAspect="1" noMove="1" noResize="1" noEditPoints="1" noAdjustHandles="1" noChangeArrowheads="1" noChangeShapeType="1" noTextEdit="1"/>
              </p:cNvSpPr>
              <p:nvPr/>
            </p:nvSpPr>
            <p:spPr>
              <a:xfrm>
                <a:off x="621661" y="743315"/>
                <a:ext cx="6094902" cy="981679"/>
              </a:xfrm>
              <a:prstGeom prst="rect">
                <a:avLst/>
              </a:prstGeom>
              <a:blipFill>
                <a:blip r:embed="rId15"/>
                <a:stretch>
                  <a:fillRect/>
                </a:stretch>
              </a:blipFill>
            </p:spPr>
            <p:txBody>
              <a:bodyPr/>
              <a:lstStyle/>
              <a:p>
                <a:r>
                  <a:rPr lang="zh-CN" altLang="en-US">
                    <a:noFill/>
                  </a:rPr>
                  <a:t> </a:t>
                </a:r>
              </a:p>
            </p:txBody>
          </p:sp>
        </mc:Fallback>
      </mc:AlternateContent>
      <p:cxnSp>
        <p:nvCxnSpPr>
          <p:cNvPr id="23" name="直接箭头连接符 22">
            <a:extLst>
              <a:ext uri="{FF2B5EF4-FFF2-40B4-BE49-F238E27FC236}">
                <a16:creationId xmlns:a16="http://schemas.microsoft.com/office/drawing/2014/main" id="{003883CE-ADB2-0CDC-6CEE-592436EF52D2}"/>
              </a:ext>
            </a:extLst>
          </p:cNvPr>
          <p:cNvCxnSpPr/>
          <p:nvPr/>
        </p:nvCxnSpPr>
        <p:spPr>
          <a:xfrm>
            <a:off x="5006174" y="1651183"/>
            <a:ext cx="526275" cy="264330"/>
          </a:xfrm>
          <a:prstGeom prst="straightConnector1">
            <a:avLst/>
          </a:prstGeom>
          <a:ln w="190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3E191B7-C9B9-35D4-89DE-BA68F2770E27}"/>
              </a:ext>
            </a:extLst>
          </p:cNvPr>
          <p:cNvCxnSpPr>
            <a:cxnSpLocks/>
          </p:cNvCxnSpPr>
          <p:nvPr/>
        </p:nvCxnSpPr>
        <p:spPr>
          <a:xfrm>
            <a:off x="4876024" y="1638453"/>
            <a:ext cx="501127" cy="5569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1C7F5E4D-2A0B-44C8-8F98-405733856730}"/>
              </a:ext>
            </a:extLst>
          </p:cNvPr>
          <p:cNvCxnSpPr>
            <a:cxnSpLocks/>
          </p:cNvCxnSpPr>
          <p:nvPr/>
        </p:nvCxnSpPr>
        <p:spPr>
          <a:xfrm flipH="1">
            <a:off x="2928614" y="2096471"/>
            <a:ext cx="182977" cy="7245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DA2B8A1C-0474-2354-B221-54149237A71D}"/>
              </a:ext>
            </a:extLst>
          </p:cNvPr>
          <p:cNvCxnSpPr>
            <a:cxnSpLocks/>
          </p:cNvCxnSpPr>
          <p:nvPr/>
        </p:nvCxnSpPr>
        <p:spPr>
          <a:xfrm flipH="1">
            <a:off x="699835" y="2334785"/>
            <a:ext cx="1539340" cy="13478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87F23CFF-D04E-968F-3526-A0EE22CC1E65}"/>
              </a:ext>
            </a:extLst>
          </p:cNvPr>
          <p:cNvSpPr txBox="1"/>
          <p:nvPr/>
        </p:nvSpPr>
        <p:spPr>
          <a:xfrm>
            <a:off x="1410979" y="5960879"/>
            <a:ext cx="4516265" cy="646331"/>
          </a:xfrm>
          <a:prstGeom prst="rect">
            <a:avLst/>
          </a:prstGeom>
          <a:noFill/>
        </p:spPr>
        <p:txBody>
          <a:bodyPr wrap="square" rtlCol="0">
            <a:spAutoFit/>
          </a:bodyPr>
          <a:lstStyle/>
          <a:p>
            <a:r>
              <a:rPr lang="en-US" altLang="zh-CN" u="sng" dirty="0">
                <a:latin typeface="Calibri" panose="020F0502020204030204" pitchFamily="34" charset="0"/>
                <a:ea typeface="Calibri" panose="020F0502020204030204" pitchFamily="34" charset="0"/>
                <a:cs typeface="Calibri" panose="020F0502020204030204" pitchFamily="34" charset="0"/>
              </a:rPr>
              <a:t>Gradient refractive index</a:t>
            </a:r>
            <a:r>
              <a:rPr lang="en-US" altLang="zh-CN" dirty="0">
                <a:latin typeface="Calibri" panose="020F0502020204030204" pitchFamily="34" charset="0"/>
                <a:ea typeface="Calibri" panose="020F0502020204030204" pitchFamily="34" charset="0"/>
                <a:cs typeface="Calibri" panose="020F0502020204030204" pitchFamily="34" charset="0"/>
              </a:rPr>
              <a:t> can reduce emission point uncertainty while increasing thickness</a:t>
            </a:r>
            <a:endParaRPr lang="zh-CN" altLang="en-US" dirty="0">
              <a:latin typeface="Calibri" panose="020F0502020204030204" pitchFamily="34" charset="0"/>
              <a:cs typeface="Calibri" panose="020F0502020204030204" pitchFamily="34" charset="0"/>
            </a:endParaRPr>
          </a:p>
        </p:txBody>
      </p:sp>
      <p:cxnSp>
        <p:nvCxnSpPr>
          <p:cNvPr id="49" name="直接箭头连接符 48">
            <a:extLst>
              <a:ext uri="{FF2B5EF4-FFF2-40B4-BE49-F238E27FC236}">
                <a16:creationId xmlns:a16="http://schemas.microsoft.com/office/drawing/2014/main" id="{E7DE0200-3CB5-3600-60E4-468D41EEC8D1}"/>
              </a:ext>
            </a:extLst>
          </p:cNvPr>
          <p:cNvCxnSpPr>
            <a:cxnSpLocks/>
          </p:cNvCxnSpPr>
          <p:nvPr/>
        </p:nvCxnSpPr>
        <p:spPr>
          <a:xfrm>
            <a:off x="4452644" y="3505782"/>
            <a:ext cx="0" cy="10618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C2F13F70-B70A-46EB-8729-2D371115A0F2}"/>
              </a:ext>
            </a:extLst>
          </p:cNvPr>
          <p:cNvCxnSpPr>
            <a:cxnSpLocks/>
          </p:cNvCxnSpPr>
          <p:nvPr/>
        </p:nvCxnSpPr>
        <p:spPr>
          <a:xfrm>
            <a:off x="790664" y="4113371"/>
            <a:ext cx="827627" cy="4258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06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61AE3-BC54-4209-7F18-F3E3B777B5A1}"/>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E637B661-05F7-DD67-4DB4-2A215A3EA2C6}"/>
              </a:ext>
            </a:extLst>
          </p:cNvPr>
          <p:cNvPicPr>
            <a:picLocks noChangeAspect="1"/>
          </p:cNvPicPr>
          <p:nvPr/>
        </p:nvPicPr>
        <p:blipFill>
          <a:blip r:embed="rId3"/>
          <a:stretch>
            <a:fillRect/>
          </a:stretch>
        </p:blipFill>
        <p:spPr>
          <a:xfrm>
            <a:off x="7247515" y="355704"/>
            <a:ext cx="2357184" cy="1941207"/>
          </a:xfrm>
          <a:prstGeom prst="rect">
            <a:avLst/>
          </a:prstGeom>
          <a:solidFill>
            <a:schemeClr val="accent1"/>
          </a:solidFill>
        </p:spPr>
      </p:pic>
      <p:sp>
        <p:nvSpPr>
          <p:cNvPr id="11" name="灯片编号占位符 10">
            <a:extLst>
              <a:ext uri="{FF2B5EF4-FFF2-40B4-BE49-F238E27FC236}">
                <a16:creationId xmlns:a16="http://schemas.microsoft.com/office/drawing/2014/main" id="{DF81E48C-FC51-4F9B-8F3E-25385D140B58}"/>
              </a:ext>
            </a:extLst>
          </p:cNvPr>
          <p:cNvSpPr>
            <a:spLocks noGrp="1"/>
          </p:cNvSpPr>
          <p:nvPr>
            <p:ph type="sldNum" sz="quarter" idx="12"/>
          </p:nvPr>
        </p:nvSpPr>
        <p:spPr/>
        <p:txBody>
          <a:bodyPr/>
          <a:lstStyle/>
          <a:p>
            <a:fld id="{10248707-EC14-479A-97AD-0486694D6014}" type="slidenum">
              <a:rPr lang="zh-CN" altLang="en-US" smtClean="0"/>
              <a:t>8</a:t>
            </a:fld>
            <a:endParaRPr lang="zh-CN" altLang="en-US"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6DDE5FAF-79C3-797C-AC11-953D2D187335}"/>
                  </a:ext>
                </a:extLst>
              </p:cNvPr>
              <p:cNvSpPr txBox="1"/>
              <p:nvPr/>
            </p:nvSpPr>
            <p:spPr>
              <a:xfrm>
                <a:off x="326670" y="6136700"/>
                <a:ext cx="4168966" cy="646331"/>
              </a:xfrm>
              <a:prstGeom prst="rect">
                <a:avLst/>
              </a:prstGeom>
              <a:noFill/>
            </p:spPr>
            <p:txBody>
              <a:bodyPr wrap="square" rtlCol="0">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𝜋</m:t>
                        </m:r>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𝑝</m:t>
                    </m:r>
                    <m:r>
                      <a:rPr lang="en-US" altLang="zh-CN" b="0" i="1" smtClean="0">
                        <a:solidFill>
                          <a:schemeClr val="tx1"/>
                        </a:solidFill>
                        <a:latin typeface="Cambria Math" panose="02040503050406030204" pitchFamily="18" charset="0"/>
                      </a:rPr>
                      <m:t>=10 </m:t>
                    </m:r>
                    <m:r>
                      <m:rPr>
                        <m:sty m:val="p"/>
                      </m:rPr>
                      <a:rPr lang="en-US" altLang="zh-CN" b="0" i="0" smtClean="0">
                        <a:solidFill>
                          <a:schemeClr val="tx1"/>
                        </a:solidFill>
                        <a:latin typeface="Cambria Math" panose="02040503050406030204" pitchFamily="18" charset="0"/>
                      </a:rPr>
                      <m:t>GeV</m:t>
                    </m:r>
                    <m:r>
                      <a:rPr lang="en-US" altLang="zh-CN" b="0" i="0"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𝜃</m:t>
                    </m:r>
                    <m:r>
                      <a:rPr lang="en-US" altLang="zh-CN" b="0" i="1" smtClean="0">
                        <a:solidFill>
                          <a:schemeClr val="tx1"/>
                        </a:solidFill>
                        <a:latin typeface="Cambria Math" panose="02040503050406030204" pitchFamily="18" charset="0"/>
                      </a:rPr>
                      <m:t>=15°</m:t>
                    </m:r>
                  </m:oMath>
                </a14:m>
                <a:r>
                  <a:rPr lang="en-US" altLang="zh-CN"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Rayleigh Off </a:t>
                </a:r>
              </a:p>
              <a:p>
                <a:r>
                  <a:rPr lang="en-US" altLang="zh-CN" dirty="0" err="1">
                    <a:solidFill>
                      <a:schemeClr val="tx1"/>
                    </a:solidFill>
                    <a:latin typeface="Calibri" panose="020F0502020204030204" pitchFamily="34" charset="0"/>
                    <a:ea typeface="Calibri" panose="020F0502020204030204" pitchFamily="34" charset="0"/>
                    <a:cs typeface="Calibri" panose="020F0502020204030204" pitchFamily="34" charset="0"/>
                  </a:rPr>
                  <a:t>SiPM</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 Efficiency is 100% before digitization</a:t>
                </a:r>
              </a:p>
            </p:txBody>
          </p:sp>
        </mc:Choice>
        <mc:Fallback>
          <p:sp>
            <p:nvSpPr>
              <p:cNvPr id="5" name="文本框 4">
                <a:extLst>
                  <a:ext uri="{FF2B5EF4-FFF2-40B4-BE49-F238E27FC236}">
                    <a16:creationId xmlns:a16="http://schemas.microsoft.com/office/drawing/2014/main" id="{6DDE5FAF-79C3-797C-AC11-953D2D187335}"/>
                  </a:ext>
                </a:extLst>
              </p:cNvPr>
              <p:cNvSpPr txBox="1">
                <a:spLocks noRot="1" noChangeAspect="1" noMove="1" noResize="1" noEditPoints="1" noAdjustHandles="1" noChangeArrowheads="1" noChangeShapeType="1" noTextEdit="1"/>
              </p:cNvSpPr>
              <p:nvPr/>
            </p:nvSpPr>
            <p:spPr>
              <a:xfrm>
                <a:off x="326670" y="6136700"/>
                <a:ext cx="4168966" cy="646331"/>
              </a:xfrm>
              <a:prstGeom prst="rect">
                <a:avLst/>
              </a:prstGeom>
              <a:blipFill>
                <a:blip r:embed="rId4"/>
                <a:stretch>
                  <a:fillRect l="-1318" t="-5660" b="-1415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909FC9E5-F262-62FA-397A-9CF2D94917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6670" y="2094561"/>
            <a:ext cx="5843413" cy="2849303"/>
          </a:xfrm>
          <a:prstGeom prst="rect">
            <a:avLst/>
          </a:prstGeom>
        </p:spPr>
      </p:pic>
      <p:pic>
        <p:nvPicPr>
          <p:cNvPr id="13" name="图片 12">
            <a:extLst>
              <a:ext uri="{FF2B5EF4-FFF2-40B4-BE49-F238E27FC236}">
                <a16:creationId xmlns:a16="http://schemas.microsoft.com/office/drawing/2014/main" id="{858A3644-5F61-15B7-6604-B77EE8F283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70082" y="2183515"/>
            <a:ext cx="5843413" cy="2849303"/>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E48FC38-FD6E-F1BF-E1AE-3EF902A5F7F1}"/>
                  </a:ext>
                </a:extLst>
              </p:cNvPr>
              <p:cNvSpPr txBox="1"/>
              <p:nvPr/>
            </p:nvSpPr>
            <p:spPr>
              <a:xfrm>
                <a:off x="4495636" y="1205507"/>
                <a:ext cx="10619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=1.008</m:t>
                      </m:r>
                    </m:oMath>
                  </m:oMathPara>
                </a14:m>
                <a:endParaRPr lang="zh-CN" altLang="en-US" dirty="0"/>
              </a:p>
            </p:txBody>
          </p:sp>
        </mc:Choice>
        <mc:Fallback xmlns="">
          <p:sp>
            <p:nvSpPr>
              <p:cNvPr id="15" name="文本框 14">
                <a:extLst>
                  <a:ext uri="{FF2B5EF4-FFF2-40B4-BE49-F238E27FC236}">
                    <a16:creationId xmlns:a16="http://schemas.microsoft.com/office/drawing/2014/main" id="{5E48FC38-FD6E-F1BF-E1AE-3EF902A5F7F1}"/>
                  </a:ext>
                </a:extLst>
              </p:cNvPr>
              <p:cNvSpPr txBox="1">
                <a:spLocks noRot="1" noChangeAspect="1" noMove="1" noResize="1" noEditPoints="1" noAdjustHandles="1" noChangeArrowheads="1" noChangeShapeType="1" noTextEdit="1"/>
              </p:cNvSpPr>
              <p:nvPr/>
            </p:nvSpPr>
            <p:spPr>
              <a:xfrm>
                <a:off x="4495636" y="1205507"/>
                <a:ext cx="1061957" cy="276999"/>
              </a:xfrm>
              <a:prstGeom prst="rect">
                <a:avLst/>
              </a:prstGeom>
              <a:blipFill>
                <a:blip r:embed="rId7"/>
                <a:stretch>
                  <a:fillRect l="-2286" r="-4571"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C8A0D871-4253-F917-F536-58B660B764FC}"/>
                  </a:ext>
                </a:extLst>
              </p:cNvPr>
              <p:cNvSpPr txBox="1"/>
              <p:nvPr/>
            </p:nvSpPr>
            <p:spPr>
              <a:xfrm>
                <a:off x="9656311" y="1205507"/>
                <a:ext cx="23571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=1.007, 1.008, 1.009</m:t>
                      </m:r>
                    </m:oMath>
                  </m:oMathPara>
                </a14:m>
                <a:endParaRPr lang="zh-CN" altLang="en-US" dirty="0"/>
              </a:p>
            </p:txBody>
          </p:sp>
        </mc:Choice>
        <mc:Fallback xmlns="">
          <p:sp>
            <p:nvSpPr>
              <p:cNvPr id="17" name="文本框 16">
                <a:extLst>
                  <a:ext uri="{FF2B5EF4-FFF2-40B4-BE49-F238E27FC236}">
                    <a16:creationId xmlns:a16="http://schemas.microsoft.com/office/drawing/2014/main" id="{C8A0D871-4253-F917-F536-58B660B764FC}"/>
                  </a:ext>
                </a:extLst>
              </p:cNvPr>
              <p:cNvSpPr txBox="1">
                <a:spLocks noRot="1" noChangeAspect="1" noMove="1" noResize="1" noEditPoints="1" noAdjustHandles="1" noChangeArrowheads="1" noChangeShapeType="1" noTextEdit="1"/>
              </p:cNvSpPr>
              <p:nvPr/>
            </p:nvSpPr>
            <p:spPr>
              <a:xfrm>
                <a:off x="9656311" y="1205507"/>
                <a:ext cx="2357184" cy="276999"/>
              </a:xfrm>
              <a:prstGeom prst="rect">
                <a:avLst/>
              </a:prstGeom>
              <a:blipFill>
                <a:blip r:embed="rId8"/>
                <a:stretch>
                  <a:fillRect l="-775" r="-1809" b="-6667"/>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AC451979-0BF4-302A-9404-4D6D605DC32D}"/>
              </a:ext>
            </a:extLst>
          </p:cNvPr>
          <p:cNvSpPr txBox="1"/>
          <p:nvPr/>
        </p:nvSpPr>
        <p:spPr>
          <a:xfrm>
            <a:off x="1540386" y="5309449"/>
            <a:ext cx="9509371" cy="461665"/>
          </a:xfrm>
          <a:prstGeom prst="rect">
            <a:avLst/>
          </a:prstGeom>
          <a:noFill/>
        </p:spPr>
        <p:txBody>
          <a:bodyPr wrap="square" rtlCol="0">
            <a:spAutoFit/>
          </a:bodyPr>
          <a:lstStyle/>
          <a:p>
            <a:pPr algn="ctr"/>
            <a:r>
              <a:rPr lang="en-US" altLang="zh-CN" sz="2400" b="1" dirty="0">
                <a:solidFill>
                  <a:srgbClr val="1B5BA9"/>
                </a:solidFill>
                <a:latin typeface="Calibri" panose="020F0502020204030204" pitchFamily="34" charset="0"/>
                <a:ea typeface="Calibri" panose="020F0502020204030204" pitchFamily="34" charset="0"/>
                <a:cs typeface="Calibri" panose="020F0502020204030204" pitchFamily="34" charset="0"/>
              </a:rPr>
              <a:t>Cherenkov ring is more “focused” after adopting gradient refractive index</a:t>
            </a:r>
            <a:endParaRPr lang="zh-CN" altLang="en-US" sz="2400" b="1" dirty="0">
              <a:solidFill>
                <a:srgbClr val="1B5BA9"/>
              </a:solidFill>
              <a:latin typeface="Calibri" panose="020F0502020204030204" pitchFamily="34" charset="0"/>
              <a:cs typeface="Calibri" panose="020F0502020204030204" pitchFamily="34" charset="0"/>
            </a:endParaRPr>
          </a:p>
        </p:txBody>
      </p:sp>
      <p:sp>
        <p:nvSpPr>
          <p:cNvPr id="2" name="Shape 12">
            <a:extLst>
              <a:ext uri="{FF2B5EF4-FFF2-40B4-BE49-F238E27FC236}">
                <a16:creationId xmlns:a16="http://schemas.microsoft.com/office/drawing/2014/main" id="{D992BB2D-9CB5-4ED5-109C-8697B2126CAD}"/>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3" name="Text 13">
            <a:extLst>
              <a:ext uri="{FF2B5EF4-FFF2-40B4-BE49-F238E27FC236}">
                <a16:creationId xmlns:a16="http://schemas.microsoft.com/office/drawing/2014/main" id="{94ECD423-DABB-B0B0-FB70-3DDD47A42E20}"/>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Gradient Refractive Index</a:t>
            </a:r>
            <a:endParaRPr lang="en-US" sz="2400" dirty="0"/>
          </a:p>
        </p:txBody>
      </p:sp>
      <p:pic>
        <p:nvPicPr>
          <p:cNvPr id="7" name="图片 6">
            <a:extLst>
              <a:ext uri="{FF2B5EF4-FFF2-40B4-BE49-F238E27FC236}">
                <a16:creationId xmlns:a16="http://schemas.microsoft.com/office/drawing/2014/main" id="{08291C1B-10FD-37F8-7C58-8B516E3980AA}"/>
              </a:ext>
            </a:extLst>
          </p:cNvPr>
          <p:cNvPicPr>
            <a:picLocks noChangeAspect="1"/>
          </p:cNvPicPr>
          <p:nvPr/>
        </p:nvPicPr>
        <p:blipFill>
          <a:blip r:embed="rId9"/>
          <a:stretch>
            <a:fillRect/>
          </a:stretch>
        </p:blipFill>
        <p:spPr>
          <a:xfrm>
            <a:off x="1914600" y="588440"/>
            <a:ext cx="1762892" cy="1482233"/>
          </a:xfrm>
          <a:prstGeom prst="rect">
            <a:avLst/>
          </a:prstGeom>
        </p:spPr>
      </p:pic>
    </p:spTree>
    <p:extLst>
      <p:ext uri="{BB962C8B-B14F-4D97-AF65-F5344CB8AC3E}">
        <p14:creationId xmlns:p14="http://schemas.microsoft.com/office/powerpoint/2010/main" val="4122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6E0C0-D490-CEF7-211D-48057EC55CC2}"/>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A84BAFCB-8494-3CD3-586A-FA75F60225EB}"/>
              </a:ext>
            </a:extLst>
          </p:cNvPr>
          <p:cNvSpPr txBox="1"/>
          <p:nvPr/>
        </p:nvSpPr>
        <p:spPr>
          <a:xfrm>
            <a:off x="5639823" y="2973334"/>
            <a:ext cx="65" cy="276999"/>
          </a:xfrm>
          <a:prstGeom prst="rect">
            <a:avLst/>
          </a:prstGeom>
          <a:noFill/>
        </p:spPr>
        <p:txBody>
          <a:bodyPr wrap="square" lIns="0" tIns="0" rIns="0" bIns="0" rtlCol="0">
            <a:spAutoFit/>
          </a:bodyPr>
          <a:lstStyle/>
          <a:p>
            <a:endParaRPr lang="zh-CN" altLang="en-US" dirty="0"/>
          </a:p>
        </p:txBody>
      </p:sp>
      <p:sp>
        <p:nvSpPr>
          <p:cNvPr id="17" name="文本框 16">
            <a:extLst>
              <a:ext uri="{FF2B5EF4-FFF2-40B4-BE49-F238E27FC236}">
                <a16:creationId xmlns:a16="http://schemas.microsoft.com/office/drawing/2014/main" id="{58964609-D839-FBE1-91DD-316DAEA68970}"/>
              </a:ext>
            </a:extLst>
          </p:cNvPr>
          <p:cNvSpPr txBox="1"/>
          <p:nvPr/>
        </p:nvSpPr>
        <p:spPr>
          <a:xfrm>
            <a:off x="5639823" y="5741391"/>
            <a:ext cx="65" cy="276999"/>
          </a:xfrm>
          <a:prstGeom prst="rect">
            <a:avLst/>
          </a:prstGeom>
          <a:noFill/>
        </p:spPr>
        <p:txBody>
          <a:bodyPr wrap="square" lIns="0" tIns="0" rIns="0" bIns="0" rtlCol="0">
            <a:spAutoFit/>
          </a:bodyPr>
          <a:lstStyle/>
          <a:p>
            <a:endParaRPr lang="zh-CN" altLang="en-US" dirty="0"/>
          </a:p>
        </p:txBody>
      </p:sp>
      <p:pic>
        <p:nvPicPr>
          <p:cNvPr id="5" name="图片 4">
            <a:extLst>
              <a:ext uri="{FF2B5EF4-FFF2-40B4-BE49-F238E27FC236}">
                <a16:creationId xmlns:a16="http://schemas.microsoft.com/office/drawing/2014/main" id="{5A237200-E686-3C27-6CE7-5D250FDFEB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6714" y="1764754"/>
            <a:ext cx="5849285" cy="2852166"/>
          </a:xfrm>
          <a:prstGeom prst="rect">
            <a:avLst/>
          </a:prstGeom>
        </p:spPr>
      </p:pic>
      <p:pic>
        <p:nvPicPr>
          <p:cNvPr id="8" name="图片 7">
            <a:extLst>
              <a:ext uri="{FF2B5EF4-FFF2-40B4-BE49-F238E27FC236}">
                <a16:creationId xmlns:a16="http://schemas.microsoft.com/office/drawing/2014/main" id="{8C202A2C-39C6-CA04-A825-74EB90A07C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1764755"/>
            <a:ext cx="5849283" cy="2852166"/>
          </a:xfrm>
          <a:prstGeom prst="rect">
            <a:avLst/>
          </a:prstGeom>
        </p:spPr>
      </p:pic>
      <p:sp>
        <p:nvSpPr>
          <p:cNvPr id="2" name="文本框 1">
            <a:extLst>
              <a:ext uri="{FF2B5EF4-FFF2-40B4-BE49-F238E27FC236}">
                <a16:creationId xmlns:a16="http://schemas.microsoft.com/office/drawing/2014/main" id="{E3997A6B-C746-4765-FEEB-01E26AA673EF}"/>
              </a:ext>
            </a:extLst>
          </p:cNvPr>
          <p:cNvSpPr txBox="1"/>
          <p:nvPr/>
        </p:nvSpPr>
        <p:spPr>
          <a:xfrm>
            <a:off x="2646923" y="4920486"/>
            <a:ext cx="1433865"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Rayleigh Off</a:t>
            </a:r>
            <a:endParaRPr lang="zh-CN" altLang="en-US" dirty="0">
              <a:latin typeface="Calibri" panose="020F0502020204030204" pitchFamily="34" charset="0"/>
              <a:cs typeface="Calibri" panose="020F0502020204030204" pitchFamily="34" charset="0"/>
            </a:endParaRPr>
          </a:p>
        </p:txBody>
      </p:sp>
      <p:sp>
        <p:nvSpPr>
          <p:cNvPr id="3" name="文本框 2">
            <a:extLst>
              <a:ext uri="{FF2B5EF4-FFF2-40B4-BE49-F238E27FC236}">
                <a16:creationId xmlns:a16="http://schemas.microsoft.com/office/drawing/2014/main" id="{1C1FBB4C-EF06-A46A-A082-90E5CC20C84D}"/>
              </a:ext>
            </a:extLst>
          </p:cNvPr>
          <p:cNvSpPr txBox="1"/>
          <p:nvPr/>
        </p:nvSpPr>
        <p:spPr>
          <a:xfrm>
            <a:off x="8360858" y="4920486"/>
            <a:ext cx="1319565"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Rayleigh On</a:t>
            </a:r>
            <a:endParaRPr lang="zh-CN" altLang="en-US" dirty="0">
              <a:latin typeface="Calibri" panose="020F0502020204030204" pitchFamily="34" charset="0"/>
              <a:cs typeface="Calibri" panose="020F0502020204030204" pitchFamily="34" charset="0"/>
            </a:endParaRPr>
          </a:p>
        </p:txBody>
      </p:sp>
      <p:sp>
        <p:nvSpPr>
          <p:cNvPr id="11" name="灯片编号占位符 10">
            <a:extLst>
              <a:ext uri="{FF2B5EF4-FFF2-40B4-BE49-F238E27FC236}">
                <a16:creationId xmlns:a16="http://schemas.microsoft.com/office/drawing/2014/main" id="{39F0FA95-D2B8-18D8-09C9-DEE1809F45EE}"/>
              </a:ext>
            </a:extLst>
          </p:cNvPr>
          <p:cNvSpPr>
            <a:spLocks noGrp="1"/>
          </p:cNvSpPr>
          <p:nvPr>
            <p:ph type="sldNum" sz="quarter" idx="12"/>
          </p:nvPr>
        </p:nvSpPr>
        <p:spPr/>
        <p:txBody>
          <a:bodyPr/>
          <a:lstStyle/>
          <a:p>
            <a:fld id="{10248707-EC14-479A-97AD-0486694D6014}" type="slidenum">
              <a:rPr lang="zh-CN" altLang="en-US" smtClean="0"/>
              <a:t>9</a:t>
            </a:fld>
            <a:endParaRPr lang="zh-CN" altLang="en-US" dirty="0"/>
          </a:p>
        </p:txBody>
      </p:sp>
      <p:sp>
        <p:nvSpPr>
          <p:cNvPr id="7" name="文本框 6">
            <a:extLst>
              <a:ext uri="{FF2B5EF4-FFF2-40B4-BE49-F238E27FC236}">
                <a16:creationId xmlns:a16="http://schemas.microsoft.com/office/drawing/2014/main" id="{9BBE77A3-7880-C3CA-C5E5-230FA5B67692}"/>
              </a:ext>
            </a:extLst>
          </p:cNvPr>
          <p:cNvSpPr txBox="1"/>
          <p:nvPr/>
        </p:nvSpPr>
        <p:spPr>
          <a:xfrm>
            <a:off x="2874561" y="5418225"/>
            <a:ext cx="6442878" cy="461665"/>
          </a:xfrm>
          <a:prstGeom prst="rect">
            <a:avLst/>
          </a:prstGeom>
          <a:noFill/>
        </p:spPr>
        <p:txBody>
          <a:bodyPr wrap="square" rtlCol="0">
            <a:spAutoFit/>
          </a:bodyPr>
          <a:lstStyle/>
          <a:p>
            <a:r>
              <a:rPr lang="en-US" altLang="zh-CN" sz="2400" b="1" dirty="0">
                <a:solidFill>
                  <a:srgbClr val="1B5BA9"/>
                </a:solidFill>
                <a:latin typeface="Calibri" panose="020F0502020204030204" pitchFamily="34" charset="0"/>
                <a:ea typeface="Calibri" panose="020F0502020204030204" pitchFamily="34" charset="0"/>
                <a:cs typeface="Calibri" panose="020F0502020204030204" pitchFamily="34" charset="0"/>
              </a:rPr>
              <a:t>Realistic physical response, more background hits</a:t>
            </a:r>
            <a:endParaRPr lang="zh-CN" altLang="en-US" sz="2400" b="1" dirty="0">
              <a:solidFill>
                <a:srgbClr val="1B5BA9"/>
              </a:solidFill>
              <a:latin typeface="Calibri" panose="020F0502020204030204" pitchFamily="34" charset="0"/>
              <a:cs typeface="Calibri" panose="020F0502020204030204" pitchFamily="34" charset="0"/>
            </a:endParaRPr>
          </a:p>
        </p:txBody>
      </p:sp>
      <p:sp>
        <p:nvSpPr>
          <p:cNvPr id="6" name="Shape 12">
            <a:extLst>
              <a:ext uri="{FF2B5EF4-FFF2-40B4-BE49-F238E27FC236}">
                <a16:creationId xmlns:a16="http://schemas.microsoft.com/office/drawing/2014/main" id="{2E87FE53-67F7-EC94-37EE-07AA6F2D0D55}"/>
              </a:ext>
            </a:extLst>
          </p:cNvPr>
          <p:cNvSpPr/>
          <p:nvPr/>
        </p:nvSpPr>
        <p:spPr>
          <a:xfrm>
            <a:off x="411480" y="219456"/>
            <a:ext cx="73152" cy="310896"/>
          </a:xfrm>
          <a:prstGeom prst="rect">
            <a:avLst/>
          </a:prstGeom>
          <a:solidFill>
            <a:srgbClr val="1F77B4"/>
          </a:solidFill>
          <a:ln w="12700">
            <a:solidFill>
              <a:srgbClr val="1F77B4">
                <a:alpha val="0"/>
              </a:srgbClr>
            </a:solidFill>
            <a:prstDash val="solid"/>
          </a:ln>
        </p:spPr>
      </p:sp>
      <p:sp>
        <p:nvSpPr>
          <p:cNvPr id="9" name="Text 13">
            <a:extLst>
              <a:ext uri="{FF2B5EF4-FFF2-40B4-BE49-F238E27FC236}">
                <a16:creationId xmlns:a16="http://schemas.microsoft.com/office/drawing/2014/main" id="{E4BB5061-9B2A-B458-1A06-64D2ACD918A4}"/>
              </a:ext>
            </a:extLst>
          </p:cNvPr>
          <p:cNvSpPr/>
          <p:nvPr/>
        </p:nvSpPr>
        <p:spPr>
          <a:xfrm>
            <a:off x="560349" y="198792"/>
            <a:ext cx="7040880" cy="365760"/>
          </a:xfrm>
          <a:prstGeom prst="rect">
            <a:avLst/>
          </a:prstGeom>
          <a:noFill/>
          <a:ln/>
        </p:spPr>
        <p:txBody>
          <a:bodyPr wrap="square" lIns="0" tIns="0" rIns="0" bIns="0" rtlCol="0" anchor="ctr">
            <a:normAutofit/>
          </a:bodyPr>
          <a:lstStyle/>
          <a:p>
            <a:pPr marL="0" indent="0">
              <a:buNone/>
            </a:pPr>
            <a:r>
              <a:rPr lang="en-US" sz="2400" b="1" dirty="0">
                <a:solidFill>
                  <a:srgbClr val="1E2A36"/>
                </a:solidFill>
                <a:latin typeface="Microsoft YaHei" pitchFamily="34" charset="0"/>
                <a:ea typeface="Microsoft YaHei" pitchFamily="34" charset="-122"/>
                <a:cs typeface="Microsoft YaHei" pitchFamily="34" charset="-120"/>
              </a:rPr>
              <a:t>Rayleigh Scattering</a:t>
            </a:r>
            <a:endParaRPr lang="en-US" sz="2400" dirty="0"/>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33A6BB00-B0B5-E3D2-9D08-2FA797C2AE5E}"/>
                  </a:ext>
                </a:extLst>
              </p:cNvPr>
              <p:cNvSpPr txBox="1"/>
              <p:nvPr/>
            </p:nvSpPr>
            <p:spPr>
              <a:xfrm>
                <a:off x="326670" y="6136700"/>
                <a:ext cx="4113762" cy="646331"/>
              </a:xfrm>
              <a:prstGeom prst="rect">
                <a:avLst/>
              </a:prstGeom>
              <a:noFill/>
            </p:spPr>
            <p:txBody>
              <a:bodyPr wrap="square" rtlCol="0">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𝜋</m:t>
                        </m:r>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𝑝</m:t>
                    </m:r>
                    <m:r>
                      <a:rPr lang="en-US" altLang="zh-CN" b="0" i="1" smtClean="0">
                        <a:solidFill>
                          <a:schemeClr val="tx1"/>
                        </a:solidFill>
                        <a:latin typeface="Cambria Math" panose="02040503050406030204" pitchFamily="18" charset="0"/>
                      </a:rPr>
                      <m:t>=10 </m:t>
                    </m:r>
                    <m:r>
                      <m:rPr>
                        <m:sty m:val="p"/>
                      </m:rPr>
                      <a:rPr lang="en-US" altLang="zh-CN" b="0" i="0" smtClean="0">
                        <a:solidFill>
                          <a:schemeClr val="tx1"/>
                        </a:solidFill>
                        <a:latin typeface="Cambria Math" panose="02040503050406030204" pitchFamily="18" charset="0"/>
                      </a:rPr>
                      <m:t>GeV</m:t>
                    </m:r>
                    <m:r>
                      <a:rPr lang="en-US" altLang="zh-CN" b="0" i="0" smtClean="0">
                        <a:solidFill>
                          <a:schemeClr val="tx1"/>
                        </a:solidFill>
                        <a:latin typeface="Cambria Math" panose="02040503050406030204" pitchFamily="18" charset="0"/>
                      </a:rPr>
                      <m:t>, </m:t>
                    </m:r>
                    <m:r>
                      <a:rPr lang="en-US" altLang="zh-CN" b="0" i="1" smtClean="0">
                        <a:solidFill>
                          <a:schemeClr val="tx1"/>
                        </a:solidFill>
                        <a:latin typeface="Cambria Math" panose="02040503050406030204" pitchFamily="18" charset="0"/>
                      </a:rPr>
                      <m:t>𝜃</m:t>
                    </m:r>
                    <m:r>
                      <a:rPr lang="en-US" altLang="zh-CN" b="0" i="1" smtClean="0">
                        <a:solidFill>
                          <a:schemeClr val="tx1"/>
                        </a:solidFill>
                        <a:latin typeface="Cambria Math" panose="02040503050406030204" pitchFamily="18" charset="0"/>
                      </a:rPr>
                      <m:t>=15°</m:t>
                    </m:r>
                  </m:oMath>
                </a14:m>
                <a:r>
                  <a:rPr lang="en-US" altLang="zh-CN"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Gradient-</a:t>
                </a:r>
                <a14:m>
                  <m:oMath xmlns:m="http://schemas.openxmlformats.org/officeDocument/2006/math">
                    <m:r>
                      <a:rPr lang="en-US" altLang="zh-CN" b="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𝑛</m:t>
                    </m:r>
                  </m:oMath>
                </a14:m>
                <a:endPar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altLang="zh-CN" dirty="0" err="1">
                    <a:solidFill>
                      <a:schemeClr val="tx1"/>
                    </a:solidFill>
                    <a:latin typeface="Calibri" panose="020F0502020204030204" pitchFamily="34" charset="0"/>
                    <a:ea typeface="Calibri" panose="020F0502020204030204" pitchFamily="34" charset="0"/>
                    <a:cs typeface="Calibri" panose="020F0502020204030204" pitchFamily="34" charset="0"/>
                  </a:rPr>
                  <a:t>SiPM</a:t>
                </a: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 Efficiency is 100% before digitization</a:t>
                </a:r>
              </a:p>
            </p:txBody>
          </p:sp>
        </mc:Choice>
        <mc:Fallback>
          <p:sp>
            <p:nvSpPr>
              <p:cNvPr id="12" name="文本框 11">
                <a:extLst>
                  <a:ext uri="{FF2B5EF4-FFF2-40B4-BE49-F238E27FC236}">
                    <a16:creationId xmlns:a16="http://schemas.microsoft.com/office/drawing/2014/main" id="{33A6BB00-B0B5-E3D2-9D08-2FA797C2AE5E}"/>
                  </a:ext>
                </a:extLst>
              </p:cNvPr>
              <p:cNvSpPr txBox="1">
                <a:spLocks noRot="1" noChangeAspect="1" noMove="1" noResize="1" noEditPoints="1" noAdjustHandles="1" noChangeArrowheads="1" noChangeShapeType="1" noTextEdit="1"/>
              </p:cNvSpPr>
              <p:nvPr/>
            </p:nvSpPr>
            <p:spPr>
              <a:xfrm>
                <a:off x="326670" y="6136700"/>
                <a:ext cx="4113762" cy="646331"/>
              </a:xfrm>
              <a:prstGeom prst="rect">
                <a:avLst/>
              </a:prstGeom>
              <a:blipFill>
                <a:blip r:embed="rId5"/>
                <a:stretch>
                  <a:fillRect l="-1335" t="-5660" r="-890" b="-14151"/>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D88629CC-2324-7990-396F-8E2EDA10AC02}"/>
              </a:ext>
            </a:extLst>
          </p:cNvPr>
          <p:cNvSpPr txBox="1"/>
          <p:nvPr/>
        </p:nvSpPr>
        <p:spPr>
          <a:xfrm>
            <a:off x="484632" y="868118"/>
            <a:ext cx="6027741" cy="646331"/>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Photons elastically interact with microscopic refractive-index fluctuations, </a:t>
            </a:r>
            <a:r>
              <a:rPr lang="en-US" altLang="zh-CN" b="1" dirty="0">
                <a:solidFill>
                  <a:srgbClr val="4B81C9"/>
                </a:solidFill>
                <a:latin typeface="Calibri" panose="020F0502020204030204" pitchFamily="34" charset="0"/>
                <a:ea typeface="Calibri" panose="020F0502020204030204" pitchFamily="34" charset="0"/>
                <a:cs typeface="Calibri" panose="020F0502020204030204" pitchFamily="34" charset="0"/>
              </a:rPr>
              <a:t>changing direction while conserving energy</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D486B2A-7915-BAC8-6B81-CF910A8EE3FA}"/>
                  </a:ext>
                </a:extLst>
              </p:cNvPr>
              <p:cNvSpPr txBox="1"/>
              <p:nvPr/>
            </p:nvSpPr>
            <p:spPr>
              <a:xfrm>
                <a:off x="7329161" y="681179"/>
                <a:ext cx="4616122" cy="931794"/>
              </a:xfrm>
              <a:prstGeom prst="rect">
                <a:avLst/>
              </a:prstGeom>
              <a:noFill/>
            </p:spPr>
            <p:txBody>
              <a:bodyPr wrap="square">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Scattering probability </a:t>
                </a:r>
                <a14:m>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=1−</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r>
                          <m:rPr>
                            <m:sty m:val="p"/>
                          </m:rPr>
                          <a:rPr lang="en-US" altLang="zh-CN" sz="2000" b="0" i="0" smtClean="0">
                            <a:latin typeface="Cambria Math" panose="02040503050406030204" pitchFamily="18" charset="0"/>
                          </a:rPr>
                          <m:t>Δ</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𝑠𝑐</m:t>
                            </m:r>
                          </m:sub>
                        </m:sSub>
                      </m:sup>
                    </m:sSup>
                  </m:oMath>
                </a14:m>
                <a:r>
                  <a:rPr lang="en-US" altLang="zh-CN" sz="20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𝑠𝑐</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𝜆</m:t>
                                </m:r>
                              </m:num>
                              <m:den>
                                <m:r>
                                  <a:rPr lang="en-US" altLang="zh-CN" sz="2000" b="0" i="1" smtClean="0">
                                    <a:latin typeface="Cambria Math" panose="02040503050406030204" pitchFamily="18" charset="0"/>
                                  </a:rPr>
                                  <m:t>400</m:t>
                                </m:r>
                                <m:r>
                                  <a:rPr lang="en-US" altLang="zh-CN" sz="2000" b="0" i="0" smtClean="0">
                                    <a:latin typeface="Cambria Math" panose="02040503050406030204" pitchFamily="18" charset="0"/>
                                  </a:rPr>
                                  <m:t> </m:t>
                                </m:r>
                                <m:r>
                                  <m:rPr>
                                    <m:sty m:val="p"/>
                                  </m:rPr>
                                  <a:rPr lang="en-US" altLang="zh-CN" sz="2000" b="0" i="0" smtClean="0">
                                    <a:latin typeface="Cambria Math" panose="02040503050406030204" pitchFamily="18" charset="0"/>
                                  </a:rPr>
                                  <m:t>nm</m:t>
                                </m:r>
                              </m:den>
                            </m:f>
                          </m:e>
                        </m:d>
                      </m:e>
                      <m:sup>
                        <m:r>
                          <a:rPr lang="en-US" altLang="zh-CN" sz="2000" b="0" i="1" smtClean="0">
                            <a:latin typeface="Cambria Math" panose="02040503050406030204" pitchFamily="18" charset="0"/>
                          </a:rPr>
                          <m:t>4</m:t>
                        </m:r>
                      </m:sup>
                    </m:sSup>
                    <m:r>
                      <a:rPr lang="en-US" altLang="zh-CN" sz="2000" b="0" i="1" smtClean="0">
                        <a:latin typeface="Cambria Math" panose="02040503050406030204" pitchFamily="18" charset="0"/>
                      </a:rPr>
                      <m:t>×4.6 </m:t>
                    </m:r>
                    <m:r>
                      <m:rPr>
                        <m:sty m:val="p"/>
                      </m:rPr>
                      <a:rPr lang="en-US" altLang="zh-CN" sz="2000" b="0" i="0" smtClean="0">
                        <a:latin typeface="Cambria Math" panose="02040503050406030204" pitchFamily="18" charset="0"/>
                      </a:rPr>
                      <m:t>cm</m:t>
                    </m:r>
                  </m:oMath>
                </a14:m>
                <a:endParaRPr lang="zh-CN" altLang="en-US" sz="2000" dirty="0">
                  <a:latin typeface="Calibri" panose="020F0502020204030204" pitchFamily="34" charset="0"/>
                  <a:cs typeface="Calibri" panose="020F0502020204030204" pitchFamily="34" charset="0"/>
                </a:endParaRPr>
              </a:p>
            </p:txBody>
          </p:sp>
        </mc:Choice>
        <mc:Fallback xmlns="">
          <p:sp>
            <p:nvSpPr>
              <p:cNvPr id="14" name="文本框 13">
                <a:extLst>
                  <a:ext uri="{FF2B5EF4-FFF2-40B4-BE49-F238E27FC236}">
                    <a16:creationId xmlns:a16="http://schemas.microsoft.com/office/drawing/2014/main" id="{8D486B2A-7915-BAC8-6B81-CF910A8EE3FA}"/>
                  </a:ext>
                </a:extLst>
              </p:cNvPr>
              <p:cNvSpPr txBox="1">
                <a:spLocks noRot="1" noChangeAspect="1" noMove="1" noResize="1" noEditPoints="1" noAdjustHandles="1" noChangeArrowheads="1" noChangeShapeType="1" noTextEdit="1"/>
              </p:cNvSpPr>
              <p:nvPr/>
            </p:nvSpPr>
            <p:spPr>
              <a:xfrm>
                <a:off x="7329161" y="681179"/>
                <a:ext cx="4616122" cy="931794"/>
              </a:xfrm>
              <a:prstGeom prst="rect">
                <a:avLst/>
              </a:prstGeom>
              <a:blipFill>
                <a:blip r:embed="rId6"/>
                <a:stretch>
                  <a:fillRect l="-1319" t="-26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5638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9877</TotalTime>
  <Words>4468</Words>
  <Application>Microsoft Office PowerPoint</Application>
  <PresentationFormat>宽屏</PresentationFormat>
  <Paragraphs>281</Paragraphs>
  <Slides>16</Slides>
  <Notes>16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等线</vt:lpstr>
      <vt:lpstr>等线 Light</vt:lpstr>
      <vt:lpstr>Microsoft YaHei</vt:lpstr>
      <vt:lpstr>Microsoft YaHei</vt:lpstr>
      <vt:lpstr>Aptos</vt:lpstr>
      <vt:lpstr>Arial</vt:lpstr>
      <vt:lpstr>Calibri</vt:lpstr>
      <vt:lpstr>Cambria Math</vt:lpstr>
      <vt:lpstr>DM Sans</vt:lpstr>
      <vt:lpstr>Merriweather</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Hamster Lee</dc:creator>
  <cp:lastModifiedBy>Hamster Lee</cp:lastModifiedBy>
  <cp:revision>169</cp:revision>
  <dcterms:created xsi:type="dcterms:W3CDTF">2026-03-09T06:34:47Z</dcterms:created>
  <dcterms:modified xsi:type="dcterms:W3CDTF">2026-05-12T06:41:09Z</dcterms:modified>
</cp:coreProperties>
</file>