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70" r:id="rId5"/>
    <p:sldId id="271" r:id="rId6"/>
    <p:sldId id="272" r:id="rId7"/>
    <p:sldId id="273" r:id="rId8"/>
    <p:sldId id="261" r:id="rId9"/>
    <p:sldId id="262" r:id="rId10"/>
    <p:sldId id="263" r:id="rId11"/>
    <p:sldId id="264" r:id="rId12"/>
    <p:sldId id="932" r:id="rId13"/>
    <p:sldId id="27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DFC43-55F7-4DFC-96A8-5DD1464FFEE8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87140-1F71-4A45-8434-3C7996EC69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2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16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….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D048-F938-4605-A91D-24448AB8F1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09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AD048-F938-4605-A91D-24448AB8F1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16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AD048-F938-4605-A91D-24448AB8F1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4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AD048-F938-4605-A91D-24448AB8F1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9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98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5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2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94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2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15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33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32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7103-DBC2-4C35-BB4B-6678DB61EDB5}" type="datetimeFigureOut">
              <a:rPr lang="zh-CN" altLang="en-US" smtClean="0"/>
              <a:t>2026/5/27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F161-1FFE-4013-98C8-4E53F47A3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4025" y="2523995"/>
            <a:ext cx="8734426" cy="98596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</a:rPr>
              <a:t>Progress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on the CEPC collider ring beam dynamics study</a:t>
            </a: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/>
          </a:bodyPr>
          <a:lstStyle/>
          <a:p>
            <a:r>
              <a:rPr lang="en-US" altLang="zh-CN" sz="2533" dirty="0"/>
              <a:t>Yiwei Wang, Bin Wang, Xiangyu Tan, Fang Yan, Yuanyuan Wei</a:t>
            </a:r>
            <a:endParaRPr lang="en-US" altLang="zh-CN" sz="2667" dirty="0"/>
          </a:p>
          <a:p>
            <a:r>
              <a:rPr lang="en-US" altLang="zh-CN" sz="2133" dirty="0"/>
              <a:t>CEPC day, </a:t>
            </a:r>
            <a:r>
              <a:rPr lang="en-US" altLang="zh-CN" sz="2000" dirty="0"/>
              <a:t>26 May 2026</a:t>
            </a:r>
            <a:endParaRPr lang="en-US" altLang="zh-CN" sz="2133" dirty="0"/>
          </a:p>
          <a:p>
            <a:r>
              <a:rPr lang="en-US" altLang="zh-CN" sz="2133" dirty="0"/>
              <a:t>IHEP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83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31422" y="-129152"/>
            <a:ext cx="10515600" cy="1216555"/>
          </a:xfrm>
        </p:spPr>
        <p:txBody>
          <a:bodyPr>
            <a:normAutofit/>
          </a:bodyPr>
          <a:lstStyle/>
          <a:p>
            <a:pPr algn="ctr"/>
            <a:r>
              <a:rPr lang="en-US" altLang="zh-CN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tuning simulation for lattices with errors</a:t>
            </a:r>
            <a:endParaRPr lang="zh-CN" altLang="en-US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0CAB0-EAB4-4A47-AE3D-9E5ED019CE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44002"/>
              </p:ext>
            </p:extLst>
          </p:nvPr>
        </p:nvGraphicFramePr>
        <p:xfrm>
          <a:off x="573870" y="1377304"/>
          <a:ext cx="107799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990">
                  <a:extLst>
                    <a:ext uri="{9D8B030D-6E8A-4147-A177-3AD203B41FA5}">
                      <a16:colId xmlns:a16="http://schemas.microsoft.com/office/drawing/2014/main" val="399786824"/>
                    </a:ext>
                  </a:extLst>
                </a:gridCol>
                <a:gridCol w="1539990">
                  <a:extLst>
                    <a:ext uri="{9D8B030D-6E8A-4147-A177-3AD203B41FA5}">
                      <a16:colId xmlns:a16="http://schemas.microsoft.com/office/drawing/2014/main" val="1217184520"/>
                    </a:ext>
                  </a:extLst>
                </a:gridCol>
                <a:gridCol w="1539990">
                  <a:extLst>
                    <a:ext uri="{9D8B030D-6E8A-4147-A177-3AD203B41FA5}">
                      <a16:colId xmlns:a16="http://schemas.microsoft.com/office/drawing/2014/main" val="3587207649"/>
                    </a:ext>
                  </a:extLst>
                </a:gridCol>
                <a:gridCol w="1539990">
                  <a:extLst>
                    <a:ext uri="{9D8B030D-6E8A-4147-A177-3AD203B41FA5}">
                      <a16:colId xmlns:a16="http://schemas.microsoft.com/office/drawing/2014/main" val="3701942689"/>
                    </a:ext>
                  </a:extLst>
                </a:gridCol>
                <a:gridCol w="1539990">
                  <a:extLst>
                    <a:ext uri="{9D8B030D-6E8A-4147-A177-3AD203B41FA5}">
                      <a16:colId xmlns:a16="http://schemas.microsoft.com/office/drawing/2014/main" val="182454781"/>
                    </a:ext>
                  </a:extLst>
                </a:gridCol>
                <a:gridCol w="1539990">
                  <a:extLst>
                    <a:ext uri="{9D8B030D-6E8A-4147-A177-3AD203B41FA5}">
                      <a16:colId xmlns:a16="http://schemas.microsoft.com/office/drawing/2014/main" val="633565153"/>
                    </a:ext>
                  </a:extLst>
                </a:gridCol>
                <a:gridCol w="1539990">
                  <a:extLst>
                    <a:ext uri="{9D8B030D-6E8A-4147-A177-3AD203B41FA5}">
                      <a16:colId xmlns:a16="http://schemas.microsoft.com/office/drawing/2014/main" val="27786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R1 [rad]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R2 [m]</a:t>
                      </a:r>
                      <a:endParaRPr lang="en-CH" altLang="zh-C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R3 [m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CH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R4 [rad]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Dy [m]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Dpy [rad]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2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Before tuning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3.62e-4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1.29e-4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3.40e-5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8.3e-3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18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After tuning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8.05e-10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3.93e-8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5.41e-6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1.04e-5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3.34e-10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1.05e-6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76401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C6B27FC-2692-4B96-BF6B-9B0444053682}"/>
              </a:ext>
            </a:extLst>
          </p:cNvPr>
          <p:cNvSpPr txBox="1"/>
          <p:nvPr/>
        </p:nvSpPr>
        <p:spPr>
          <a:xfrm>
            <a:off x="279888" y="813907"/>
            <a:ext cx="970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Perform 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coupling tuning at IP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for 100 seeds after global optics correction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4602" r="4898" b="2174"/>
          <a:stretch/>
        </p:blipFill>
        <p:spPr>
          <a:xfrm>
            <a:off x="538859" y="2778928"/>
            <a:ext cx="2483891" cy="15562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6" y="4516287"/>
            <a:ext cx="2750616" cy="16503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5064"/>
          <a:stretch/>
        </p:blipFill>
        <p:spPr>
          <a:xfrm>
            <a:off x="3264586" y="2683889"/>
            <a:ext cx="2478865" cy="16730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5669"/>
          <a:stretch/>
        </p:blipFill>
        <p:spPr>
          <a:xfrm>
            <a:off x="3182936" y="4525408"/>
            <a:ext cx="2478878" cy="16412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r="6024"/>
          <a:stretch/>
        </p:blipFill>
        <p:spPr>
          <a:xfrm>
            <a:off x="5985287" y="2683889"/>
            <a:ext cx="2483210" cy="16873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-393" b="393"/>
          <a:stretch/>
        </p:blipFill>
        <p:spPr>
          <a:xfrm>
            <a:off x="5985287" y="4496944"/>
            <a:ext cx="2661600" cy="16594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r="6871"/>
          <a:stretch/>
        </p:blipFill>
        <p:spPr>
          <a:xfrm>
            <a:off x="8755806" y="2691642"/>
            <a:ext cx="2452787" cy="16575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r="6355"/>
          <a:stretch/>
        </p:blipFill>
        <p:spPr>
          <a:xfrm>
            <a:off x="8755806" y="4496944"/>
            <a:ext cx="2466608" cy="16594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851017" y="759550"/>
            <a:ext cx="236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The coupling at IP can be well corrected after tuning.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042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31422" y="-129152"/>
            <a:ext cx="10515600" cy="1216555"/>
          </a:xfrm>
        </p:spPr>
        <p:txBody>
          <a:bodyPr>
            <a:normAutofit/>
          </a:bodyPr>
          <a:lstStyle/>
          <a:p>
            <a:pPr algn="ctr"/>
            <a:r>
              <a:rPr lang="en-US" altLang="zh-CN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tuning simulation for lattices with errors</a:t>
            </a:r>
            <a:endParaRPr lang="zh-CN" altLang="en-US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0CAB0-EAB4-4A47-AE3D-9E5ED019CE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6B27FC-2692-4B96-BF6B-9B0444053682}"/>
              </a:ext>
            </a:extLst>
          </p:cNvPr>
          <p:cNvSpPr txBox="1"/>
          <p:nvPr/>
        </p:nvSpPr>
        <p:spPr>
          <a:xfrm>
            <a:off x="279888" y="813907"/>
            <a:ext cx="970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Perform 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coupling tuning at IP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for 100 seeds after global optics correction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13" y="4532243"/>
            <a:ext cx="3721168" cy="2232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25" y="2407180"/>
            <a:ext cx="3818956" cy="21893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28" y="2386990"/>
            <a:ext cx="3947091" cy="21452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28" y="4494407"/>
            <a:ext cx="3947091" cy="23024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7743" y="4371296"/>
            <a:ext cx="826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[m]</a:t>
            </a:r>
            <a:endParaRPr lang="zh-CN" altLang="en-US" sz="1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648" y="6538912"/>
            <a:ext cx="823031" cy="280440"/>
          </a:xfrm>
          <a:prstGeom prst="rect">
            <a:avLst/>
          </a:prstGeom>
        </p:spPr>
      </p:pic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15420"/>
              </p:ext>
            </p:extLst>
          </p:nvPr>
        </p:nvGraphicFramePr>
        <p:xfrm>
          <a:off x="524758" y="1290422"/>
          <a:ext cx="107222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752">
                  <a:extLst>
                    <a:ext uri="{9D8B030D-6E8A-4147-A177-3AD203B41FA5}">
                      <a16:colId xmlns:a16="http://schemas.microsoft.com/office/drawing/2014/main" val="399786824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val="1217184520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val="3587207649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val="3701942689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val="182454781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val="633565153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val="27786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R1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R2</a:t>
                      </a:r>
                      <a:endParaRPr lang="en-CH" altLang="zh-C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R3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R4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Dy [m]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Dpy</a:t>
                      </a:r>
                      <a:endParaRPr lang="en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2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Before tuning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3.62e-4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1.29e-4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3.40e-5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8.3e-3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18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After tuning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8.05e-10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3.93e-8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5.41e-6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1.04e-5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3.34e-10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1.05e-6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764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760401" y="2687048"/>
            <a:ext cx="236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The coupling at IP can be well corrected after tuning.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532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>
                <a:solidFill>
                  <a:srgbClr val="C00000"/>
                </a:solidFill>
              </a:rPr>
              <a:t>Status of the beta beating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correction with solenoids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3432" y="1412776"/>
            <a:ext cx="10153128" cy="4207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7DF2D3-923D-449A-B585-31AA47EB3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46" y="872715"/>
            <a:ext cx="6568006" cy="51125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beating correction is currently ongoing</a:t>
            </a:r>
            <a:r>
              <a:rPr lang="en-US" altLang="zh-CN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7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Neglecting </a:t>
            </a:r>
            <a:r>
              <a:rPr lang="en-US" altLang="zh-C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impact of solenoids during LOCO correction and proceeding with the original lattice would lead to even worse results, ultimately resulting in a complete loss of DA.</a:t>
            </a:r>
          </a:p>
          <a:p>
            <a:pPr lvl="1">
              <a:lnSpc>
                <a:spcPct val="150000"/>
              </a:lnSpc>
            </a:pPr>
            <a:r>
              <a:rPr lang="en-US" altLang="zh-CN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simulations of lattices with solenoids, </a:t>
            </a:r>
            <a:r>
              <a:rPr lang="en-US" altLang="zh-CN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tune and beta function agree with those without solenoids</a:t>
            </a:r>
            <a:r>
              <a:rPr lang="en-US" altLang="zh-C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while exhibits significant </a:t>
            </a:r>
            <a:r>
              <a:rPr lang="en-US" altLang="zh-CN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divergence of closed orbit.</a:t>
            </a:r>
            <a:endParaRPr lang="en-US" altLang="zh-CN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horizontal orbit exhibits significant instability</a:t>
            </a:r>
            <a:r>
              <a:rPr lang="en-US" altLang="zh-CN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gradually decaying towards zero over 10 turns, while the vertical orbit remains perfectly stable with no measurable deviation</a:t>
            </a:r>
            <a:r>
              <a:rPr lang="en-US" altLang="zh-CN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DA: </a:t>
            </a:r>
            <a:r>
              <a:rPr lang="en-US" altLang="zh-CN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momentum acceptance is lower than that of the on-axis injection requirement. </a:t>
            </a:r>
            <a:r>
              <a:rPr lang="en-US" altLang="zh-CN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 improvement in DA is expected once beta-beating is addressed. </a:t>
            </a:r>
            <a:endParaRPr lang="en-US" altLang="zh-CN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4A1DA9-7283-4826-9A85-96497C2F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BC7375E-3A64-449E-9035-CB65ACD7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97" y="694650"/>
            <a:ext cx="2504895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C05F23-2916-4959-AE8A-D23D4F115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60" y="2243883"/>
            <a:ext cx="2504895" cy="18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9FDC17-3B57-460E-A4F3-D7E3CDA90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813" y="2696055"/>
            <a:ext cx="2442719" cy="1919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6F76AD9-5FB3-4150-9108-68C30494D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391" y="839711"/>
            <a:ext cx="2566907" cy="18113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C4A98-5495-40D6-867F-902D17411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812" y="4720496"/>
            <a:ext cx="2503485" cy="18918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D947D2-80CA-4E63-AC39-7A25E15B0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50" y="4231390"/>
            <a:ext cx="2808750" cy="10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55D5E2-DCD5-4641-AE35-E30FF2E89B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97" y="5378774"/>
            <a:ext cx="2808750" cy="10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0079951" y="3903707"/>
                <a:ext cx="1735219" cy="293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  <m:r>
                      <a:rPr lang="en-US" altLang="zh-CN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</m:t>
                    </m:r>
                    <m:sSub>
                      <m:sSubPr>
                        <m:ctrlPr>
                          <a:rPr lang="es-ES" altLang="zh-CN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s-ES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s-ES" altLang="zh-CN" sz="1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sSub>
                      <m:sSubPr>
                        <m:ctrlPr>
                          <a:rPr lang="es-ES" altLang="zh-CN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s-ES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1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2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951" y="3903707"/>
                <a:ext cx="1735219" cy="2939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4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7"/>
    </mc:Choice>
    <mc:Fallback xmlns="">
      <p:transition spd="slow" advTm="411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motion study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between MDI quads and ARC regions need a a low vibration level.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further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into more regions for specific ground motion requirements.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tuning simulation for lattices with errors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waist shift, beta and coupling can be well corrected after IP tuning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choice of knob and simulation with APES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beating correction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solenoid field is ongoing.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038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motion study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tuning simulation for lattices with errors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global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error study with solenoid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further work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 reduction caused by displacement and angular errors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7C85E899-ED60-443A-84AA-33ED1ED172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213" y="1648571"/>
                <a:ext cx="11521280" cy="33600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60000"/>
                  <a:buFont typeface="Wingdings" panose="05000000000000000000" pitchFamily="2" charset="2"/>
                  <a:buChar char="l"/>
                  <a:defRPr lang="zh-CN" altLang="en-US" sz="3200" kern="1200" baseline="0" smtClean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18288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60000"/>
                  <a:buFont typeface="Wingdings" panose="05000000000000000000" pitchFamily="2" charset="2"/>
                  <a:buChar char="n"/>
                  <a:defRPr lang="zh-CN" altLang="en-US" sz="2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18288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60000"/>
                  <a:buFont typeface="Wingdings" panose="05000000000000000000" pitchFamily="2" charset="2"/>
                  <a:buChar char="u"/>
                  <a:defRPr lang="zh-CN" alt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18288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60000"/>
                  <a:buFont typeface="Wingdings" panose="05000000000000000000" pitchFamily="2" charset="2"/>
                  <a:buChar char="Ø"/>
                  <a:defRPr lang="zh-CN" altLang="en-US" sz="18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18288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60000"/>
                  <a:buFont typeface="Wingdings" panose="05000000000000000000" pitchFamily="2" charset="2"/>
                  <a:buChar char="ü"/>
                  <a:def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The relative luminosity RL is given by: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func>
                                            <m:func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  <m: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ar-AE" altLang="zh-CN" sz="1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zh-CN" altLang="ar-AE" sz="1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ar-AE" sz="1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ar-AE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ar-AE" altLang="zh-CN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func>
                                            <m:func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4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ar-AE" altLang="zh-CN" sz="1400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en-US" altLang="zh-CN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Simplified from the Higgs mode</a:t>
                </a:r>
                <a:r>
                  <a:rPr lang="en-US" sz="18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ar-AE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ar-AE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ar-AE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ar-A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ar-AE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zh-CN" altLang="ar-A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ar-AE" altLang="zh-CN" sz="1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zh-CN" altLang="ar-A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ar-A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ar-AE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ar-AE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ar-AE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altLang="zh-CN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ar-AE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ar-AE" altLang="zh-CN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ar-AE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ar-AE" sz="1400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7C85E899-ED60-443A-84AA-33ED1ED17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13" y="1648571"/>
                <a:ext cx="11521280" cy="3360034"/>
              </a:xfrm>
              <a:prstGeom prst="rect">
                <a:avLst/>
              </a:prstGeom>
              <a:blipFill>
                <a:blip r:embed="rId2"/>
                <a:stretch>
                  <a:fillRect t="-1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06744552-F89C-4397-9BB5-56639F8AAD5F}"/>
              </a:ext>
            </a:extLst>
          </p:cNvPr>
          <p:cNvSpPr txBox="1"/>
          <p:nvPr/>
        </p:nvSpPr>
        <p:spPr>
          <a:xfrm>
            <a:off x="8856567" y="1652188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+mj-lt"/>
              </a:rPr>
              <a:t>Reference: O. Napoly, PA 40 (1993) 180</a:t>
            </a:r>
            <a:endParaRPr lang="zh-CN" altLang="en-US" sz="1400" dirty="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F2AA3F-39A3-4201-AC26-BC6CB9E28B6E}"/>
              </a:ext>
            </a:extLst>
          </p:cNvPr>
          <p:cNvSpPr txBox="1"/>
          <p:nvPr/>
        </p:nvSpPr>
        <p:spPr>
          <a:xfrm>
            <a:off x="928213" y="5088505"/>
            <a:ext cx="1085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+mj-lt"/>
                <a:ea typeface="华文中宋" panose="02010600040101010101" pitchFamily="2" charset="-122"/>
              </a:rPr>
              <a:t>Luminosity degradation is primarily caused by vertical (y-direction) displacement and angular errors.</a:t>
            </a:r>
          </a:p>
          <a:p>
            <a:r>
              <a:rPr lang="zh-CN" altLang="en-US" dirty="0">
                <a:latin typeface="+mj-lt"/>
                <a:ea typeface="华文中宋" panose="02010600040101010101" pitchFamily="2" charset="-122"/>
              </a:rPr>
              <a:t>The impact of </a:t>
            </a:r>
            <a:r>
              <a:rPr lang="zh-CN" altLang="en-US" b="1" dirty="0">
                <a:latin typeface="+mj-lt"/>
                <a:ea typeface="华文中宋" panose="02010600040101010101" pitchFamily="2" charset="-122"/>
              </a:rPr>
              <a:t>angular errors </a:t>
            </a:r>
            <a:r>
              <a:rPr lang="zh-CN" altLang="en-US" dirty="0">
                <a:latin typeface="+mj-lt"/>
                <a:ea typeface="华文中宋" panose="02010600040101010101" pitchFamily="2" charset="-122"/>
              </a:rPr>
              <a:t>on luminosity is significantly more pronounced than that of displacement errors.</a:t>
            </a:r>
          </a:p>
        </p:txBody>
      </p:sp>
      <p:sp>
        <p:nvSpPr>
          <p:cNvPr id="8" name="矩形 7"/>
          <p:cNvSpPr/>
          <p:nvPr/>
        </p:nvSpPr>
        <p:spPr>
          <a:xfrm>
            <a:off x="8485536" y="1001584"/>
            <a:ext cx="3318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Xiangyu Tan, Fang Yan, Yiwei Wang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9577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6250"/>
            <a:ext cx="10908957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2A2F45"/>
                </a:solidFill>
              </a:rPr>
              <a:t>Initially, the quadrupole magnets on the </a:t>
            </a:r>
            <a:r>
              <a:rPr lang="en-US" altLang="zh-CN" sz="2400" b="1" dirty="0">
                <a:solidFill>
                  <a:srgbClr val="2A2F45"/>
                </a:solidFill>
              </a:rPr>
              <a:t>two rings </a:t>
            </a:r>
            <a:r>
              <a:rPr lang="en-US" altLang="zh-CN" sz="2400" dirty="0">
                <a:solidFill>
                  <a:srgbClr val="2A2F45"/>
                </a:solidFill>
              </a:rPr>
              <a:t>were divided into two regions, with </a:t>
            </a:r>
            <a:r>
              <a:rPr lang="en-US" altLang="zh-CN" sz="2400" b="1" dirty="0">
                <a:solidFill>
                  <a:srgbClr val="2A2F45"/>
                </a:solidFill>
              </a:rPr>
              <a:t>coherent vibrations </a:t>
            </a:r>
            <a:r>
              <a:rPr lang="en-US" altLang="zh-CN" sz="2400" dirty="0">
                <a:solidFill>
                  <a:srgbClr val="2A2F45"/>
                </a:solidFill>
              </a:rPr>
              <a:t>applied to each region separately.</a:t>
            </a:r>
            <a:endParaRPr lang="zh-CN" altLang="en-US" sz="24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38200" y="365126"/>
            <a:ext cx="10515600" cy="82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influence analysis with frequency-dependent coherences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60ED24-5A65-FE6E-7A31-7E901DEEF37D}"/>
              </a:ext>
            </a:extLst>
          </p:cNvPr>
          <p:cNvGrpSpPr/>
          <p:nvPr/>
        </p:nvGrpSpPr>
        <p:grpSpPr>
          <a:xfrm>
            <a:off x="9430295" y="2037262"/>
            <a:ext cx="2560121" cy="2737687"/>
            <a:chOff x="6696933" y="816239"/>
            <a:chExt cx="2560121" cy="273768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E2E4A2-7313-502A-D5B1-25A8EFE2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733719" y="855082"/>
              <a:ext cx="911256" cy="2374606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0A85518-35A0-C172-2FB8-E62E54009EB9}"/>
                </a:ext>
              </a:extLst>
            </p:cNvPr>
            <p:cNvGrpSpPr/>
            <p:nvPr/>
          </p:nvGrpSpPr>
          <p:grpSpPr>
            <a:xfrm>
              <a:off x="6696933" y="816239"/>
              <a:ext cx="2560121" cy="2737687"/>
              <a:chOff x="1553067" y="2011912"/>
              <a:chExt cx="2560121" cy="2737687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F406026A-1270-E0E2-C356-0A85022D727E}"/>
                  </a:ext>
                </a:extLst>
              </p:cNvPr>
              <p:cNvGrpSpPr/>
              <p:nvPr/>
            </p:nvGrpSpPr>
            <p:grpSpPr>
              <a:xfrm>
                <a:off x="1610189" y="2011912"/>
                <a:ext cx="2135055" cy="2485493"/>
                <a:chOff x="1655131" y="2141997"/>
                <a:chExt cx="2135055" cy="2485493"/>
              </a:xfrm>
            </p:grpSpPr>
            <p:pic>
              <p:nvPicPr>
                <p:cNvPr id="18" name="图片 17">
                  <a:extLst>
                    <a:ext uri="{FF2B5EF4-FFF2-40B4-BE49-F238E27FC236}">
                      <a16:creationId xmlns:a16="http://schemas.microsoft.com/office/drawing/2014/main" id="{9B47C1FF-25F1-967A-8B9A-F538C7E6D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78930" y="2252884"/>
                  <a:ext cx="911256" cy="2374606"/>
                </a:xfrm>
                <a:prstGeom prst="rect">
                  <a:avLst/>
                </a:prstGeom>
              </p:spPr>
            </p:pic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3CEFEE9C-9470-CCAF-38F9-B6701EBFB16E}"/>
                    </a:ext>
                  </a:extLst>
                </p:cNvPr>
                <p:cNvGrpSpPr/>
                <p:nvPr/>
              </p:nvGrpSpPr>
              <p:grpSpPr>
                <a:xfrm>
                  <a:off x="1655131" y="2141997"/>
                  <a:ext cx="2101802" cy="2359345"/>
                  <a:chOff x="6096000" y="1078182"/>
                  <a:chExt cx="3600000" cy="4041122"/>
                </a:xfrm>
              </p:grpSpPr>
              <p:sp>
                <p:nvSpPr>
                  <p:cNvPr id="20" name="椭圆 19">
                    <a:extLst>
                      <a:ext uri="{FF2B5EF4-FFF2-40B4-BE49-F238E27FC236}">
                        <a16:creationId xmlns:a16="http://schemas.microsoft.com/office/drawing/2014/main" id="{6BCDBB2B-91A3-9571-74FC-AEF9052D67FB}"/>
                      </a:ext>
                    </a:extLst>
                  </p:cNvPr>
                  <p:cNvSpPr/>
                  <p:nvPr/>
                </p:nvSpPr>
                <p:spPr>
                  <a:xfrm>
                    <a:off x="6096000" y="1429304"/>
                    <a:ext cx="3600000" cy="3600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爆炸形: 8 pt  24">
                    <a:extLst>
                      <a:ext uri="{FF2B5EF4-FFF2-40B4-BE49-F238E27FC236}">
                        <a16:creationId xmlns:a16="http://schemas.microsoft.com/office/drawing/2014/main" id="{D67AD55F-950E-0A98-9F1C-5F537E3836E1}"/>
                      </a:ext>
                    </a:extLst>
                  </p:cNvPr>
                  <p:cNvSpPr/>
                  <p:nvPr/>
                </p:nvSpPr>
                <p:spPr>
                  <a:xfrm>
                    <a:off x="7806000" y="13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爆炸形: 8 pt  25">
                    <a:extLst>
                      <a:ext uri="{FF2B5EF4-FFF2-40B4-BE49-F238E27FC236}">
                        <a16:creationId xmlns:a16="http://schemas.microsoft.com/office/drawing/2014/main" id="{031E043A-1E76-FE99-3FC0-65CD91A49C75}"/>
                      </a:ext>
                    </a:extLst>
                  </p:cNvPr>
                  <p:cNvSpPr/>
                  <p:nvPr/>
                </p:nvSpPr>
                <p:spPr>
                  <a:xfrm>
                    <a:off x="7839012" y="49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7C99C6CE-5BCB-1753-1847-324317B3DD6E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6" y="1078182"/>
                    <a:ext cx="624849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IP1</a:t>
                    </a:r>
                    <a:endParaRPr lang="zh-CN" altLang="en-US" sz="800" b="1" dirty="0"/>
                  </a:p>
                </p:txBody>
              </p:sp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65411C6-466B-44C2-E8F7-5F6DFAD79E10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7" y="4636823"/>
                    <a:ext cx="624847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IP2</a:t>
                    </a:r>
                    <a:endParaRPr lang="zh-CN" altLang="en-US" sz="800" b="1" dirty="0"/>
                  </a:p>
                </p:txBody>
              </p:sp>
            </p:grp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2950EB1-B4E9-73B5-C852-191089CAD018}"/>
                  </a:ext>
                </a:extLst>
              </p:cNvPr>
              <p:cNvSpPr txBox="1"/>
              <p:nvPr/>
            </p:nvSpPr>
            <p:spPr>
              <a:xfrm>
                <a:off x="1553067" y="4318712"/>
                <a:ext cx="25601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●</a:t>
                </a:r>
                <a:r>
                  <a:rPr lang="en-US" altLang="zh-CN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Region1</a:t>
                </a:r>
                <a:r>
                  <a:rPr lang="zh-CN" altLang="en-US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r>
                  <a:rPr lang="en-US" altLang="zh-CN" sz="1100" dirty="0">
                    <a:solidFill>
                      <a:srgbClr val="FF0000"/>
                    </a:solidFill>
                    <a:latin typeface="quote-cjk-patch"/>
                  </a:rPr>
                  <a:t>the MDI quadrupoles</a:t>
                </a:r>
                <a:endParaRPr lang="en-US" altLang="zh-CN" sz="110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●</a:t>
                </a:r>
                <a:r>
                  <a:rPr lang="en-US" altLang="zh-CN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Region2</a:t>
                </a:r>
                <a:r>
                  <a:rPr lang="zh-CN" altLang="en-US" sz="1100" dirty="0">
                    <a:solidFill>
                      <a:srgbClr val="00B0F0"/>
                    </a:solidFill>
                    <a:latin typeface="quote-cjk-patch"/>
                    <a:ea typeface="华文中宋" panose="02010600040101010101" pitchFamily="2" charset="-122"/>
                  </a:rPr>
                  <a:t>：</a:t>
                </a:r>
                <a:r>
                  <a:rPr lang="en-US" altLang="zh-CN" sz="1100" dirty="0">
                    <a:solidFill>
                      <a:srgbClr val="00B0F0"/>
                    </a:solidFill>
                    <a:latin typeface="quote-cjk-patch"/>
                  </a:rPr>
                  <a:t>all other quadrupoles</a:t>
                </a:r>
                <a:endParaRPr lang="en-US" altLang="zh-CN" sz="1100" dirty="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2" name="流程图: 接点 11">
              <a:extLst>
                <a:ext uri="{FF2B5EF4-FFF2-40B4-BE49-F238E27FC236}">
                  <a16:creationId xmlns:a16="http://schemas.microsoft.com/office/drawing/2014/main" id="{CAEF7116-85CC-D184-1CF2-DCE37FA2C9FC}"/>
                </a:ext>
              </a:extLst>
            </p:cNvPr>
            <p:cNvSpPr/>
            <p:nvPr/>
          </p:nvSpPr>
          <p:spPr>
            <a:xfrm>
              <a:off x="7936810" y="1006398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7D347F3A-E26C-B9F2-4907-9CE77725EEF6}"/>
                </a:ext>
              </a:extLst>
            </p:cNvPr>
            <p:cNvSpPr/>
            <p:nvPr/>
          </p:nvSpPr>
          <p:spPr>
            <a:xfrm>
              <a:off x="7624058" y="1005279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275FD140-1D2B-4284-EBA0-7F1D10567012}"/>
                </a:ext>
              </a:extLst>
            </p:cNvPr>
            <p:cNvSpPr/>
            <p:nvPr/>
          </p:nvSpPr>
          <p:spPr>
            <a:xfrm>
              <a:off x="7624058" y="3082742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AC0E66E2-C5A3-36E5-CADA-86B81EB2E862}"/>
                </a:ext>
              </a:extLst>
            </p:cNvPr>
            <p:cNvSpPr/>
            <p:nvPr/>
          </p:nvSpPr>
          <p:spPr>
            <a:xfrm>
              <a:off x="7936810" y="3082742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4712D8FB-F09C-5E4F-C2ED-A9837C579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56" y="1942645"/>
            <a:ext cx="3461601" cy="244174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1157996-A0BB-D66F-20A3-A63A66D6B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012" y="1911345"/>
            <a:ext cx="3586283" cy="244174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B4A96415-6B2D-1D8C-C3D5-DEB630029C44}"/>
              </a:ext>
            </a:extLst>
          </p:cNvPr>
          <p:cNvSpPr txBox="1"/>
          <p:nvPr/>
        </p:nvSpPr>
        <p:spPr>
          <a:xfrm>
            <a:off x="874046" y="2026248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Region1</a:t>
            </a:r>
            <a:r>
              <a:rPr lang="zh-CN" altLang="en-US" sz="1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2621B07-52F0-86F1-E67A-233611CEB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292" y="4471911"/>
            <a:ext cx="3103927" cy="218945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159C21D-4D87-B940-DF1A-5FC93DCAA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811" y="4417807"/>
            <a:ext cx="3283025" cy="233218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249EBDA-3518-78E5-FC0F-69E523FA0520}"/>
              </a:ext>
            </a:extLst>
          </p:cNvPr>
          <p:cNvSpPr txBox="1"/>
          <p:nvPr/>
        </p:nvSpPr>
        <p:spPr>
          <a:xfrm>
            <a:off x="828781" y="4140299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Region2</a:t>
            </a:r>
            <a:r>
              <a:rPr lang="zh-CN" altLang="en-US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25298" y="872952"/>
            <a:ext cx="3318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Xiangyu Tan, Fang Yan, Yiwei Wang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5439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6250"/>
            <a:ext cx="10908957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2A2F45"/>
                </a:solidFill>
              </a:rPr>
              <a:t>Initially, the quadrupole magnets on the</a:t>
            </a:r>
            <a:r>
              <a:rPr lang="en-US" altLang="zh-CN" sz="2400" b="1" dirty="0">
                <a:solidFill>
                  <a:srgbClr val="2A2F45"/>
                </a:solidFill>
              </a:rPr>
              <a:t> two rings</a:t>
            </a:r>
            <a:r>
              <a:rPr lang="en-US" altLang="zh-CN" sz="2400" dirty="0">
                <a:solidFill>
                  <a:srgbClr val="2A2F45"/>
                </a:solidFill>
              </a:rPr>
              <a:t> were divided into two regions, with </a:t>
            </a:r>
            <a:r>
              <a:rPr lang="en-US" altLang="zh-CN" sz="2400" b="1" dirty="0">
                <a:solidFill>
                  <a:srgbClr val="2A2F45"/>
                </a:solidFill>
              </a:rPr>
              <a:t>coherent vibrations</a:t>
            </a:r>
            <a:r>
              <a:rPr lang="en-US" altLang="zh-CN" sz="2400" dirty="0">
                <a:solidFill>
                  <a:srgbClr val="2A2F45"/>
                </a:solidFill>
              </a:rPr>
              <a:t> applied to each region separately.</a:t>
            </a:r>
            <a:endParaRPr lang="zh-CN" altLang="en-US" sz="24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38200" y="365126"/>
            <a:ext cx="10515600" cy="82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influence analysis with frequency-dependent coherences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60ED24-5A65-FE6E-7A31-7E901DEEF37D}"/>
              </a:ext>
            </a:extLst>
          </p:cNvPr>
          <p:cNvGrpSpPr/>
          <p:nvPr/>
        </p:nvGrpSpPr>
        <p:grpSpPr>
          <a:xfrm>
            <a:off x="9516666" y="2132494"/>
            <a:ext cx="2560121" cy="2737687"/>
            <a:chOff x="6696933" y="816239"/>
            <a:chExt cx="2560121" cy="273768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E2E4A2-7313-502A-D5B1-25A8EFE2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733719" y="855082"/>
              <a:ext cx="911256" cy="2374606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0A85518-35A0-C172-2FB8-E62E54009EB9}"/>
                </a:ext>
              </a:extLst>
            </p:cNvPr>
            <p:cNvGrpSpPr/>
            <p:nvPr/>
          </p:nvGrpSpPr>
          <p:grpSpPr>
            <a:xfrm>
              <a:off x="6696933" y="816239"/>
              <a:ext cx="2560121" cy="2737687"/>
              <a:chOff x="1553067" y="2011912"/>
              <a:chExt cx="2560121" cy="2737687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F406026A-1270-E0E2-C356-0A85022D727E}"/>
                  </a:ext>
                </a:extLst>
              </p:cNvPr>
              <p:cNvGrpSpPr/>
              <p:nvPr/>
            </p:nvGrpSpPr>
            <p:grpSpPr>
              <a:xfrm>
                <a:off x="1610189" y="2011912"/>
                <a:ext cx="2135055" cy="2485493"/>
                <a:chOff x="1655131" y="2141997"/>
                <a:chExt cx="2135055" cy="2485493"/>
              </a:xfrm>
            </p:grpSpPr>
            <p:pic>
              <p:nvPicPr>
                <p:cNvPr id="18" name="图片 17">
                  <a:extLst>
                    <a:ext uri="{FF2B5EF4-FFF2-40B4-BE49-F238E27FC236}">
                      <a16:creationId xmlns:a16="http://schemas.microsoft.com/office/drawing/2014/main" id="{9B47C1FF-25F1-967A-8B9A-F538C7E6D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78930" y="2252884"/>
                  <a:ext cx="911256" cy="2374606"/>
                </a:xfrm>
                <a:prstGeom prst="rect">
                  <a:avLst/>
                </a:prstGeom>
              </p:spPr>
            </p:pic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3CEFEE9C-9470-CCAF-38F9-B6701EBFB16E}"/>
                    </a:ext>
                  </a:extLst>
                </p:cNvPr>
                <p:cNvGrpSpPr/>
                <p:nvPr/>
              </p:nvGrpSpPr>
              <p:grpSpPr>
                <a:xfrm>
                  <a:off x="1655131" y="2141997"/>
                  <a:ext cx="2101802" cy="2359345"/>
                  <a:chOff x="6096000" y="1078182"/>
                  <a:chExt cx="3600000" cy="4041122"/>
                </a:xfrm>
              </p:grpSpPr>
              <p:sp>
                <p:nvSpPr>
                  <p:cNvPr id="20" name="椭圆 19">
                    <a:extLst>
                      <a:ext uri="{FF2B5EF4-FFF2-40B4-BE49-F238E27FC236}">
                        <a16:creationId xmlns:a16="http://schemas.microsoft.com/office/drawing/2014/main" id="{6BCDBB2B-91A3-9571-74FC-AEF9052D67FB}"/>
                      </a:ext>
                    </a:extLst>
                  </p:cNvPr>
                  <p:cNvSpPr/>
                  <p:nvPr/>
                </p:nvSpPr>
                <p:spPr>
                  <a:xfrm>
                    <a:off x="6096000" y="1429304"/>
                    <a:ext cx="3600000" cy="3600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爆炸形: 8 pt  24">
                    <a:extLst>
                      <a:ext uri="{FF2B5EF4-FFF2-40B4-BE49-F238E27FC236}">
                        <a16:creationId xmlns:a16="http://schemas.microsoft.com/office/drawing/2014/main" id="{D67AD55F-950E-0A98-9F1C-5F537E3836E1}"/>
                      </a:ext>
                    </a:extLst>
                  </p:cNvPr>
                  <p:cNvSpPr/>
                  <p:nvPr/>
                </p:nvSpPr>
                <p:spPr>
                  <a:xfrm>
                    <a:off x="7806000" y="13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爆炸形: 8 pt  25">
                    <a:extLst>
                      <a:ext uri="{FF2B5EF4-FFF2-40B4-BE49-F238E27FC236}">
                        <a16:creationId xmlns:a16="http://schemas.microsoft.com/office/drawing/2014/main" id="{031E043A-1E76-FE99-3FC0-65CD91A49C75}"/>
                      </a:ext>
                    </a:extLst>
                  </p:cNvPr>
                  <p:cNvSpPr/>
                  <p:nvPr/>
                </p:nvSpPr>
                <p:spPr>
                  <a:xfrm>
                    <a:off x="7839012" y="49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7C99C6CE-5BCB-1753-1847-324317B3DD6E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6" y="1078182"/>
                    <a:ext cx="624849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IP1</a:t>
                    </a:r>
                    <a:endParaRPr lang="zh-CN" altLang="en-US" sz="800" b="1" dirty="0"/>
                  </a:p>
                </p:txBody>
              </p:sp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65411C6-466B-44C2-E8F7-5F6DFAD79E10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7" y="4636823"/>
                    <a:ext cx="624847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IP2</a:t>
                    </a:r>
                    <a:endParaRPr lang="zh-CN" altLang="en-US" sz="800" b="1" dirty="0"/>
                  </a:p>
                </p:txBody>
              </p:sp>
            </p:grp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2950EB1-B4E9-73B5-C852-191089CAD018}"/>
                  </a:ext>
                </a:extLst>
              </p:cNvPr>
              <p:cNvSpPr txBox="1"/>
              <p:nvPr/>
            </p:nvSpPr>
            <p:spPr>
              <a:xfrm>
                <a:off x="1553067" y="4318712"/>
                <a:ext cx="25601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●</a:t>
                </a:r>
                <a:r>
                  <a:rPr lang="en-US" altLang="zh-CN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Region1</a:t>
                </a:r>
                <a:r>
                  <a:rPr lang="zh-CN" altLang="en-US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</a:t>
                </a:r>
                <a:r>
                  <a:rPr lang="en-US" altLang="zh-CN" sz="1100" dirty="0">
                    <a:solidFill>
                      <a:srgbClr val="FF0000"/>
                    </a:solidFill>
                    <a:latin typeface="quote-cjk-patch"/>
                  </a:rPr>
                  <a:t>the MDI quadrupoles</a:t>
                </a:r>
                <a:endParaRPr lang="en-US" altLang="zh-CN" sz="110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●</a:t>
                </a:r>
                <a:r>
                  <a:rPr lang="en-US" altLang="zh-CN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Region2</a:t>
                </a:r>
                <a:r>
                  <a:rPr lang="zh-CN" altLang="en-US" sz="1100" dirty="0">
                    <a:solidFill>
                      <a:srgbClr val="00B0F0"/>
                    </a:solidFill>
                    <a:latin typeface="quote-cjk-patch"/>
                    <a:ea typeface="华文中宋" panose="02010600040101010101" pitchFamily="2" charset="-122"/>
                  </a:rPr>
                  <a:t>：</a:t>
                </a:r>
                <a:r>
                  <a:rPr lang="en-US" altLang="zh-CN" sz="1100" dirty="0">
                    <a:solidFill>
                      <a:srgbClr val="00B0F0"/>
                    </a:solidFill>
                    <a:latin typeface="quote-cjk-patch"/>
                  </a:rPr>
                  <a:t>all other quadrupoles</a:t>
                </a:r>
                <a:endParaRPr lang="en-US" altLang="zh-CN" sz="1100" dirty="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2" name="流程图: 接点 11">
              <a:extLst>
                <a:ext uri="{FF2B5EF4-FFF2-40B4-BE49-F238E27FC236}">
                  <a16:creationId xmlns:a16="http://schemas.microsoft.com/office/drawing/2014/main" id="{CAEF7116-85CC-D184-1CF2-DCE37FA2C9FC}"/>
                </a:ext>
              </a:extLst>
            </p:cNvPr>
            <p:cNvSpPr/>
            <p:nvPr/>
          </p:nvSpPr>
          <p:spPr>
            <a:xfrm>
              <a:off x="7936810" y="1006398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流程图: 接点 12">
              <a:extLst>
                <a:ext uri="{FF2B5EF4-FFF2-40B4-BE49-F238E27FC236}">
                  <a16:creationId xmlns:a16="http://schemas.microsoft.com/office/drawing/2014/main" id="{7D347F3A-E26C-B9F2-4907-9CE77725EEF6}"/>
                </a:ext>
              </a:extLst>
            </p:cNvPr>
            <p:cNvSpPr/>
            <p:nvPr/>
          </p:nvSpPr>
          <p:spPr>
            <a:xfrm>
              <a:off x="7624058" y="1005279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流程图: 接点 13">
              <a:extLst>
                <a:ext uri="{FF2B5EF4-FFF2-40B4-BE49-F238E27FC236}">
                  <a16:creationId xmlns:a16="http://schemas.microsoft.com/office/drawing/2014/main" id="{275FD140-1D2B-4284-EBA0-7F1D10567012}"/>
                </a:ext>
              </a:extLst>
            </p:cNvPr>
            <p:cNvSpPr/>
            <p:nvPr/>
          </p:nvSpPr>
          <p:spPr>
            <a:xfrm>
              <a:off x="7624058" y="3082742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AC0E66E2-C5A3-36E5-CADA-86B81EB2E862}"/>
                </a:ext>
              </a:extLst>
            </p:cNvPr>
            <p:cNvSpPr/>
            <p:nvPr/>
          </p:nvSpPr>
          <p:spPr>
            <a:xfrm>
              <a:off x="7936810" y="3082742"/>
              <a:ext cx="56254" cy="5625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4A96415-6B2D-1D8C-C3D5-DEB630029C44}"/>
              </a:ext>
            </a:extLst>
          </p:cNvPr>
          <p:cNvSpPr txBox="1"/>
          <p:nvPr/>
        </p:nvSpPr>
        <p:spPr>
          <a:xfrm>
            <a:off x="874046" y="2026248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Region1</a:t>
            </a:r>
            <a:r>
              <a:rPr lang="zh-CN" altLang="en-US" sz="1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249EBDA-3518-78E5-FC0F-69E523FA0520}"/>
              </a:ext>
            </a:extLst>
          </p:cNvPr>
          <p:cNvSpPr txBox="1"/>
          <p:nvPr/>
        </p:nvSpPr>
        <p:spPr>
          <a:xfrm>
            <a:off x="828781" y="4140299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Region2</a:t>
            </a:r>
            <a:r>
              <a:rPr lang="zh-CN" altLang="en-US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A979AB7A-633A-9F6A-4301-8B4B2D71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47208"/>
              </p:ext>
            </p:extLst>
          </p:nvPr>
        </p:nvGraphicFramePr>
        <p:xfrm>
          <a:off x="2390136" y="2132494"/>
          <a:ext cx="66694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96">
                  <a:extLst>
                    <a:ext uri="{9D8B030D-6E8A-4147-A177-3AD203B41FA5}">
                      <a16:colId xmlns:a16="http://schemas.microsoft.com/office/drawing/2014/main" val="123668805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1172629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Frequency range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Vibrations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err="1">
                          <a:latin typeface="+mj-lt"/>
                          <a:ea typeface="华文中宋" panose="02010600040101010101" pitchFamily="2" charset="-122"/>
                        </a:rPr>
                        <a:t>y'_rms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5e-3nm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0.10μrad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99.993%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47.3nm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5e-3nm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0.46μrad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99.86%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2039"/>
                  </a:ext>
                </a:extLst>
              </a:tr>
            </a:tbl>
          </a:graphicData>
        </a:graphic>
      </p:graphicFrame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C601C790-854A-3F9F-51EA-96AB18DF8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27173"/>
              </p:ext>
            </p:extLst>
          </p:nvPr>
        </p:nvGraphicFramePr>
        <p:xfrm>
          <a:off x="2390136" y="3732555"/>
          <a:ext cx="6669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96">
                  <a:extLst>
                    <a:ext uri="{9D8B030D-6E8A-4147-A177-3AD203B41FA5}">
                      <a16:colId xmlns:a16="http://schemas.microsoft.com/office/drawing/2014/main" val="123668805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1172629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Frequency range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Vibrations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b="1" kern="1200" dirty="0" err="1">
                          <a:solidFill>
                            <a:schemeClr val="lt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y'</a:t>
                      </a:r>
                      <a:r>
                        <a:rPr lang="en-US" altLang="zh-CN" sz="1500" dirty="0" err="1">
                          <a:latin typeface="+mj-lt"/>
                          <a:ea typeface="华文中宋" panose="02010600040101010101" pitchFamily="2" charset="-122"/>
                        </a:rPr>
                        <a:t>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0.9nm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1.1μrad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99.24%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47.3nm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3.1nm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2.9μrad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94.74%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16.8nm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3.7nm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4.7μrad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rgbClr val="FF0000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88.18%</a:t>
                      </a:r>
                      <a:endParaRPr lang="zh-CN" altLang="en-US" sz="1500" kern="1200" dirty="0">
                        <a:solidFill>
                          <a:srgbClr val="FF0000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4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26.5nm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4.1nm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j-lt"/>
                          <a:ea typeface="华文中宋" panose="02010600040101010101" pitchFamily="2" charset="-122"/>
                          <a:cs typeface="+mn-cs"/>
                        </a:rPr>
                        <a:t>5.0</a:t>
                      </a: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86.59%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42153"/>
                  </a:ext>
                </a:extLst>
              </a:tr>
            </a:tbl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C216D050-8F03-9D82-1B7D-7582D83A2110}"/>
              </a:ext>
            </a:extLst>
          </p:cNvPr>
          <p:cNvSpPr txBox="1"/>
          <p:nvPr/>
        </p:nvSpPr>
        <p:spPr>
          <a:xfrm>
            <a:off x="916282" y="5648475"/>
            <a:ext cx="1105795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2F45"/>
                </a:solidFill>
              </a:rPr>
              <a:t>Insufficient coherence of low-frequency vibrations of the Region 2 quadrupoles causes the luminosity loss under the preset high vibration level to exceed the tolerance.</a:t>
            </a:r>
            <a:endParaRPr lang="zh-CN" altLang="en-US" sz="2400" dirty="0">
              <a:solidFill>
                <a:srgbClr val="2A2F4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760" y="4570702"/>
            <a:ext cx="160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Two sets of vibration data from HEPS measurements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855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6250"/>
            <a:ext cx="1090895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Therefore, we further divide Region 2 into two regions.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38200" y="365126"/>
            <a:ext cx="10515600" cy="82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influence analysis with frequency-dependent coherences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E10338E-3540-CBF2-5FF2-22F89AEA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50" y="1910368"/>
            <a:ext cx="3063244" cy="224654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0981619-56B3-280F-E6B6-D0C2104F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51" y="1910368"/>
            <a:ext cx="3129393" cy="224654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63C93AF-19F4-32F6-35D4-68E5FECA8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91" y="4357806"/>
            <a:ext cx="3129393" cy="227054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DC5CC3B-7AB8-E2AD-D41F-8D45FDDBD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328" y="4349568"/>
            <a:ext cx="3129395" cy="2246549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BF3C3F00-1C98-FDC9-346B-1F9B6AE46EED}"/>
              </a:ext>
            </a:extLst>
          </p:cNvPr>
          <p:cNvGrpSpPr/>
          <p:nvPr/>
        </p:nvGrpSpPr>
        <p:grpSpPr>
          <a:xfrm>
            <a:off x="9478005" y="2002097"/>
            <a:ext cx="2531338" cy="3086232"/>
            <a:chOff x="4225013" y="1483287"/>
            <a:chExt cx="2531338" cy="3086232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ACDA9D3-35E6-3446-E76A-8335A15E5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946992">
              <a:off x="5558854" y="3486931"/>
              <a:ext cx="339178" cy="310106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D91D21B-DFB1-E519-4D7A-C81B07D8C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311401">
              <a:off x="4793594" y="3505196"/>
              <a:ext cx="339178" cy="31010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7D221066-17B9-A826-AA44-5A284BD99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250030">
              <a:off x="4787122" y="1676286"/>
              <a:ext cx="339178" cy="31010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A722673-74CD-DA48-7329-C94DE717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2312" y="1676286"/>
              <a:ext cx="339178" cy="310106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5617501-28FA-3654-C44D-647860FA2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4309116" y="1923409"/>
              <a:ext cx="527934" cy="1704762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E536223-CE1A-23E7-D8F2-A250B1D0D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8739" y="1877751"/>
              <a:ext cx="527934" cy="1704762"/>
            </a:xfrm>
            <a:prstGeom prst="rect">
              <a:avLst/>
            </a:prstGeom>
          </p:spPr>
        </p:pic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16FE5F1-9CA4-F8A9-E6DB-DA53DFE3F3E2}"/>
                </a:ext>
              </a:extLst>
            </p:cNvPr>
            <p:cNvGrpSpPr/>
            <p:nvPr/>
          </p:nvGrpSpPr>
          <p:grpSpPr>
            <a:xfrm>
              <a:off x="4225013" y="1483287"/>
              <a:ext cx="2531338" cy="3086232"/>
              <a:chOff x="6699268" y="816239"/>
              <a:chExt cx="2531338" cy="308623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56A4A4E8-A8DC-8428-0E2D-F1F3283C4F2D}"/>
                  </a:ext>
                </a:extLst>
              </p:cNvPr>
              <p:cNvGrpSpPr/>
              <p:nvPr/>
            </p:nvGrpSpPr>
            <p:grpSpPr>
              <a:xfrm>
                <a:off x="6699268" y="816239"/>
                <a:ext cx="2531338" cy="3086232"/>
                <a:chOff x="1555402" y="2011912"/>
                <a:chExt cx="2531338" cy="3086232"/>
              </a:xfrm>
            </p:grpSpPr>
            <p:grpSp>
              <p:nvGrpSpPr>
                <p:cNvPr id="49" name="组合 48">
                  <a:extLst>
                    <a:ext uri="{FF2B5EF4-FFF2-40B4-BE49-F238E27FC236}">
                      <a16:creationId xmlns:a16="http://schemas.microsoft.com/office/drawing/2014/main" id="{2B367432-759E-D9D4-79E6-6DAF53205483}"/>
                    </a:ext>
                  </a:extLst>
                </p:cNvPr>
                <p:cNvGrpSpPr/>
                <p:nvPr/>
              </p:nvGrpSpPr>
              <p:grpSpPr>
                <a:xfrm>
                  <a:off x="1610189" y="2011912"/>
                  <a:ext cx="2101802" cy="2359345"/>
                  <a:chOff x="6096000" y="1078182"/>
                  <a:chExt cx="3600000" cy="4041122"/>
                </a:xfrm>
              </p:grpSpPr>
              <p:sp>
                <p:nvSpPr>
                  <p:cNvPr id="51" name="椭圆 50">
                    <a:extLst>
                      <a:ext uri="{FF2B5EF4-FFF2-40B4-BE49-F238E27FC236}">
                        <a16:creationId xmlns:a16="http://schemas.microsoft.com/office/drawing/2014/main" id="{64D32CEF-C271-ADC0-B33A-8C74DF2DD36E}"/>
                      </a:ext>
                    </a:extLst>
                  </p:cNvPr>
                  <p:cNvSpPr/>
                  <p:nvPr/>
                </p:nvSpPr>
                <p:spPr>
                  <a:xfrm>
                    <a:off x="6096000" y="1429304"/>
                    <a:ext cx="3600000" cy="3600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爆炸形: 8 pt  40">
                    <a:extLst>
                      <a:ext uri="{FF2B5EF4-FFF2-40B4-BE49-F238E27FC236}">
                        <a16:creationId xmlns:a16="http://schemas.microsoft.com/office/drawing/2014/main" id="{BA8DDB18-FA1F-CCCD-B326-357352ED02B5}"/>
                      </a:ext>
                    </a:extLst>
                  </p:cNvPr>
                  <p:cNvSpPr/>
                  <p:nvPr/>
                </p:nvSpPr>
                <p:spPr>
                  <a:xfrm>
                    <a:off x="7806000" y="13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爆炸形: 8 pt  41">
                    <a:extLst>
                      <a:ext uri="{FF2B5EF4-FFF2-40B4-BE49-F238E27FC236}">
                        <a16:creationId xmlns:a16="http://schemas.microsoft.com/office/drawing/2014/main" id="{FB1A3196-318A-FA7A-1F77-598A7A71AF35}"/>
                      </a:ext>
                    </a:extLst>
                  </p:cNvPr>
                  <p:cNvSpPr/>
                  <p:nvPr/>
                </p:nvSpPr>
                <p:spPr>
                  <a:xfrm>
                    <a:off x="7839012" y="49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171C1D7F-53D3-F96B-7AA9-A289B80D6262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6" y="1078182"/>
                    <a:ext cx="624849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IP1</a:t>
                    </a:r>
                    <a:endParaRPr lang="zh-CN" altLang="en-US" sz="800" b="1" dirty="0"/>
                  </a:p>
                </p:txBody>
              </p:sp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F06FDA36-D9DE-1589-5A73-1D59D92F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7" y="4636823"/>
                    <a:ext cx="624847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IP2</a:t>
                    </a:r>
                    <a:endParaRPr lang="zh-CN" altLang="en-US" sz="800" b="1" dirty="0"/>
                  </a:p>
                </p:txBody>
              </p:sp>
            </p:grp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7425668B-DFEB-1FE5-D5AC-FE7D038267E8}"/>
                    </a:ext>
                  </a:extLst>
                </p:cNvPr>
                <p:cNvSpPr txBox="1"/>
                <p:nvPr/>
              </p:nvSpPr>
              <p:spPr>
                <a:xfrm>
                  <a:off x="1555402" y="4497980"/>
                  <a:ext cx="2531338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00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●</a:t>
                  </a:r>
                  <a:r>
                    <a:rPr lang="en-US" altLang="zh-CN" sz="1100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Region1</a:t>
                  </a:r>
                  <a:r>
                    <a:rPr lang="zh-CN" altLang="en-US" sz="1100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：</a:t>
                  </a:r>
                  <a:r>
                    <a:rPr lang="en-US" altLang="zh-CN" sz="1100" dirty="0">
                      <a:solidFill>
                        <a:srgbClr val="FF0000"/>
                      </a:solidFill>
                      <a:latin typeface="quote-cjk-patch"/>
                    </a:rPr>
                    <a:t>the MDI quadrupoles</a:t>
                  </a:r>
                </a:p>
                <a:p>
                  <a:r>
                    <a:rPr lang="zh-CN" altLang="en-US" sz="1100" dirty="0">
                      <a:solidFill>
                        <a:schemeClr val="accent4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●</a:t>
                  </a:r>
                  <a:r>
                    <a:rPr lang="en-US" altLang="zh-CN" sz="1100" dirty="0">
                      <a:solidFill>
                        <a:schemeClr val="accent4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Region2</a:t>
                  </a:r>
                  <a:r>
                    <a:rPr lang="zh-CN" altLang="en-US" sz="1100" dirty="0">
                      <a:solidFill>
                        <a:schemeClr val="accent4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：</a:t>
                  </a:r>
                  <a:r>
                    <a:rPr lang="en-US" altLang="zh-CN" sz="1100" dirty="0">
                      <a:solidFill>
                        <a:schemeClr val="accent4">
                          <a:lumMod val="75000"/>
                        </a:schemeClr>
                      </a:solidFill>
                      <a:latin typeface="quote-cjk-patch"/>
                      <a:ea typeface="华文中宋" panose="02010600040101010101" pitchFamily="2" charset="-122"/>
                    </a:rPr>
                    <a:t>the arc </a:t>
                  </a:r>
                  <a:r>
                    <a:rPr lang="en-US" altLang="zh-CN" sz="1100" dirty="0">
                      <a:solidFill>
                        <a:schemeClr val="accent4">
                          <a:lumMod val="75000"/>
                        </a:schemeClr>
                      </a:solidFill>
                      <a:latin typeface="quote-cjk-patch"/>
                    </a:rPr>
                    <a:t>quadrupoles</a:t>
                  </a:r>
                  <a:endParaRPr lang="en-US" altLang="zh-CN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  <a:p>
                  <a:r>
                    <a:rPr lang="zh-CN" altLang="en-US" sz="1100" dirty="0">
                      <a:solidFill>
                        <a:srgbClr val="00B0F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●</a:t>
                  </a:r>
                  <a:r>
                    <a:rPr lang="en-US" altLang="zh-CN" sz="1100" dirty="0">
                      <a:solidFill>
                        <a:srgbClr val="00B0F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Region3</a:t>
                  </a:r>
                  <a:r>
                    <a:rPr lang="zh-CN" altLang="en-US" sz="1100" dirty="0">
                      <a:solidFill>
                        <a:srgbClr val="00B0F0"/>
                      </a:solidFill>
                      <a:latin typeface="quote-cjk-patch"/>
                      <a:ea typeface="华文中宋" panose="02010600040101010101" pitchFamily="2" charset="-122"/>
                    </a:rPr>
                    <a:t>：</a:t>
                  </a:r>
                  <a:r>
                    <a:rPr lang="en-US" altLang="zh-CN" sz="1100" dirty="0">
                      <a:solidFill>
                        <a:srgbClr val="00B0F0"/>
                      </a:solidFill>
                      <a:latin typeface="quote-cjk-patch"/>
                    </a:rPr>
                    <a:t>all other quadrupoles</a:t>
                  </a:r>
                  <a:endParaRPr lang="en-US" altLang="zh-CN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45" name="流程图: 接点 44">
                <a:extLst>
                  <a:ext uri="{FF2B5EF4-FFF2-40B4-BE49-F238E27FC236}">
                    <a16:creationId xmlns:a16="http://schemas.microsoft.com/office/drawing/2014/main" id="{AE329653-A6B6-3A10-4B7B-EF7B19237659}"/>
                  </a:ext>
                </a:extLst>
              </p:cNvPr>
              <p:cNvSpPr/>
              <p:nvPr/>
            </p:nvSpPr>
            <p:spPr>
              <a:xfrm>
                <a:off x="7936810" y="1006398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流程图: 接点 45">
                <a:extLst>
                  <a:ext uri="{FF2B5EF4-FFF2-40B4-BE49-F238E27FC236}">
                    <a16:creationId xmlns:a16="http://schemas.microsoft.com/office/drawing/2014/main" id="{7FCCD54D-EDEB-5AE3-EB95-6C5D6A2E0891}"/>
                  </a:ext>
                </a:extLst>
              </p:cNvPr>
              <p:cNvSpPr/>
              <p:nvPr/>
            </p:nvSpPr>
            <p:spPr>
              <a:xfrm>
                <a:off x="7624058" y="1005279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7" name="流程图: 接点 46">
                <a:extLst>
                  <a:ext uri="{FF2B5EF4-FFF2-40B4-BE49-F238E27FC236}">
                    <a16:creationId xmlns:a16="http://schemas.microsoft.com/office/drawing/2014/main" id="{0D8B17B0-F402-83DE-0A23-5C31F038C20E}"/>
                  </a:ext>
                </a:extLst>
              </p:cNvPr>
              <p:cNvSpPr/>
              <p:nvPr/>
            </p:nvSpPr>
            <p:spPr>
              <a:xfrm>
                <a:off x="7624058" y="3082742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流程图: 接点 47">
                <a:extLst>
                  <a:ext uri="{FF2B5EF4-FFF2-40B4-BE49-F238E27FC236}">
                    <a16:creationId xmlns:a16="http://schemas.microsoft.com/office/drawing/2014/main" id="{C152BC55-E9E3-92AB-8A52-7928DDE54D63}"/>
                  </a:ext>
                </a:extLst>
              </p:cNvPr>
              <p:cNvSpPr/>
              <p:nvPr/>
            </p:nvSpPr>
            <p:spPr>
              <a:xfrm>
                <a:off x="7936810" y="3082742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A310E797-C5B5-2CDB-5D2C-B6A5114B86CC}"/>
              </a:ext>
            </a:extLst>
          </p:cNvPr>
          <p:cNvSpPr txBox="1"/>
          <p:nvPr/>
        </p:nvSpPr>
        <p:spPr>
          <a:xfrm>
            <a:off x="980237" y="1851948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Region2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1B39786-2A63-B5C6-F4CC-7198E2EE1E4C}"/>
              </a:ext>
            </a:extLst>
          </p:cNvPr>
          <p:cNvSpPr txBox="1"/>
          <p:nvPr/>
        </p:nvSpPr>
        <p:spPr>
          <a:xfrm>
            <a:off x="980237" y="4535862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</a:t>
            </a:r>
            <a:r>
              <a:rPr lang="en-US" altLang="zh-CN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9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254" y="1186250"/>
            <a:ext cx="10908957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Therefore, we further divide Region 2 into two regions</a:t>
            </a:r>
            <a:endParaRPr lang="zh-CN" altLang="en-US" sz="24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38200" y="365126"/>
            <a:ext cx="10515600" cy="82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influence analysis with frequency-dependent coherences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216D050-8F03-9D82-1B7D-7582D83A2110}"/>
              </a:ext>
            </a:extLst>
          </p:cNvPr>
          <p:cNvSpPr txBox="1"/>
          <p:nvPr/>
        </p:nvSpPr>
        <p:spPr>
          <a:xfrm>
            <a:off x="632254" y="5726149"/>
            <a:ext cx="11500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A2F45"/>
                </a:solidFill>
              </a:rPr>
              <a:t>Insufficient </a:t>
            </a:r>
            <a:r>
              <a:rPr lang="en-US" altLang="zh-CN" dirty="0">
                <a:solidFill>
                  <a:srgbClr val="0F1115"/>
                </a:solidFill>
              </a:rPr>
              <a:t>The region with poor low-frequency coherence is primarily located in Region 3. Therefore, the arc section can remain at a relatively high vibration level, while Region 3 must be maintained at a low vibration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F1115"/>
                </a:solidFill>
              </a:rPr>
              <a:t>Region 3 will be further divide into more regions for further checking the response from each regions. </a:t>
            </a:r>
            <a:endParaRPr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310E797-C5B5-2CDB-5D2C-B6A5114B86CC}"/>
              </a:ext>
            </a:extLst>
          </p:cNvPr>
          <p:cNvSpPr txBox="1"/>
          <p:nvPr/>
        </p:nvSpPr>
        <p:spPr>
          <a:xfrm>
            <a:off x="980237" y="1851948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Region2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1B39786-2A63-B5C6-F4CC-7198E2EE1E4C}"/>
              </a:ext>
            </a:extLst>
          </p:cNvPr>
          <p:cNvSpPr txBox="1"/>
          <p:nvPr/>
        </p:nvSpPr>
        <p:spPr>
          <a:xfrm>
            <a:off x="980237" y="4535862"/>
            <a:ext cx="1231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Region</a:t>
            </a:r>
            <a:r>
              <a:rPr lang="en-US" altLang="zh-CN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88C5ADC0-5FE8-1369-0099-C6446F766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32726"/>
              </p:ext>
            </p:extLst>
          </p:nvPr>
        </p:nvGraphicFramePr>
        <p:xfrm>
          <a:off x="2439686" y="1683047"/>
          <a:ext cx="6669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96">
                  <a:extLst>
                    <a:ext uri="{9D8B030D-6E8A-4147-A177-3AD203B41FA5}">
                      <a16:colId xmlns:a16="http://schemas.microsoft.com/office/drawing/2014/main" val="123668805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1172629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Frequency range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Vibrations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b="1" kern="1200" dirty="0">
                          <a:solidFill>
                            <a:schemeClr val="lt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y'</a:t>
                      </a: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0.5nm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0.5μrad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99.81%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47.3nm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0.6nm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0.6μrad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99.75%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16.8nm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2.1nm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2.0μrad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97.42%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4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26.5nm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2.1nm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j-lt"/>
                          <a:ea typeface="华文中宋" panose="02010600040101010101" pitchFamily="2" charset="-122"/>
                          <a:cs typeface="+mn-cs"/>
                        </a:rPr>
                        <a:t>2.0</a:t>
                      </a: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97.41%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42153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B646749E-3880-2153-A8BA-8355651EA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69316"/>
              </p:ext>
            </p:extLst>
          </p:nvPr>
        </p:nvGraphicFramePr>
        <p:xfrm>
          <a:off x="2439686" y="3724609"/>
          <a:ext cx="6669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96">
                  <a:extLst>
                    <a:ext uri="{9D8B030D-6E8A-4147-A177-3AD203B41FA5}">
                      <a16:colId xmlns:a16="http://schemas.microsoft.com/office/drawing/2014/main" val="123668805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707345173"/>
                    </a:ext>
                  </a:extLst>
                </a:gridCol>
                <a:gridCol w="1172629">
                  <a:extLst>
                    <a:ext uri="{9D8B030D-6E8A-4147-A177-3AD203B41FA5}">
                      <a16:colId xmlns:a16="http://schemas.microsoft.com/office/drawing/2014/main" val="27956360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5160101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368661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Frequency range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Vibrations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y_rms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b="1" kern="1200" dirty="0">
                          <a:solidFill>
                            <a:schemeClr val="lt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y'</a:t>
                      </a: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_rms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RL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7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4.2nm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0.7μrad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99.70%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0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47.3nm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0.5nm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1.0μrad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99.31%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solidFill>
                            <a:schemeClr val="tx1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1-100Hz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16.8nm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1.5nm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3.2μrad</a:t>
                      </a:r>
                      <a:endParaRPr lang="zh-CN" altLang="en-US" sz="1500" kern="1200" dirty="0">
                        <a:solidFill>
                          <a:schemeClr val="dk1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kern="1200" dirty="0">
                          <a:solidFill>
                            <a:srgbClr val="FF0000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93.85%</a:t>
                      </a:r>
                      <a:endParaRPr lang="zh-CN" altLang="en-US" sz="1500" kern="1200" dirty="0">
                        <a:solidFill>
                          <a:srgbClr val="FF0000"/>
                        </a:solidFill>
                        <a:latin typeface="+mn-lt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4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0.1-100Hz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26.5nm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>
                          <a:latin typeface="+mj-lt"/>
                          <a:ea typeface="华文中宋" panose="02010600040101010101" pitchFamily="2" charset="-122"/>
                        </a:rPr>
                        <a:t>1.5nm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j-lt"/>
                          <a:ea typeface="华文中宋" panose="02010600040101010101" pitchFamily="2" charset="-122"/>
                          <a:cs typeface="+mn-cs"/>
                        </a:rPr>
                        <a:t>3.2</a:t>
                      </a:r>
                      <a:r>
                        <a:rPr lang="en-US" altLang="zh-CN" sz="1500" kern="1200" dirty="0">
                          <a:solidFill>
                            <a:schemeClr val="dk1"/>
                          </a:solidFill>
                          <a:latin typeface="+mn-lt"/>
                          <a:ea typeface="华文中宋" panose="02010600040101010101" pitchFamily="2" charset="-122"/>
                          <a:cs typeface="+mn-cs"/>
                        </a:rPr>
                        <a:t>μrad</a:t>
                      </a:r>
                      <a:endParaRPr lang="zh-CN" altLang="en-US" sz="1500" dirty="0"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  <a:latin typeface="+mj-lt"/>
                          <a:ea typeface="华文中宋" panose="02010600040101010101" pitchFamily="2" charset="-122"/>
                        </a:rPr>
                        <a:t>93.79%</a:t>
                      </a:r>
                      <a:endParaRPr lang="zh-CN" altLang="en-US" sz="1500" dirty="0">
                        <a:solidFill>
                          <a:srgbClr val="FF0000"/>
                        </a:solidFill>
                        <a:latin typeface="+mj-lt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42153"/>
                  </a:ext>
                </a:extLst>
              </a:tr>
            </a:tbl>
          </a:graphicData>
        </a:graphic>
      </p:graphicFrame>
      <p:grpSp>
        <p:nvGrpSpPr>
          <p:cNvPr id="34" name="组合 33">
            <a:extLst>
              <a:ext uri="{FF2B5EF4-FFF2-40B4-BE49-F238E27FC236}">
                <a16:creationId xmlns:a16="http://schemas.microsoft.com/office/drawing/2014/main" id="{BF3C3F00-1C98-FDC9-346B-1F9B6AE46EED}"/>
              </a:ext>
            </a:extLst>
          </p:cNvPr>
          <p:cNvGrpSpPr/>
          <p:nvPr/>
        </p:nvGrpSpPr>
        <p:grpSpPr>
          <a:xfrm>
            <a:off x="9478005" y="2002097"/>
            <a:ext cx="2531338" cy="3086232"/>
            <a:chOff x="4225013" y="1483287"/>
            <a:chExt cx="2531338" cy="3086232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ACDA9D3-35E6-3446-E76A-8335A15E5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46992">
              <a:off x="5558854" y="3486931"/>
              <a:ext cx="339178" cy="310106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D91D21B-DFB1-E519-4D7A-C81B07D8C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311401">
              <a:off x="4793594" y="3505196"/>
              <a:ext cx="339178" cy="310106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D221066-17B9-A826-AA44-5A284BD99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250030">
              <a:off x="4787122" y="1676286"/>
              <a:ext cx="339178" cy="310106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1A722673-74CD-DA48-7329-C94DE717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312" y="1676286"/>
              <a:ext cx="339178" cy="31010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15617501-28FA-3654-C44D-647860FA2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309116" y="1923409"/>
              <a:ext cx="527934" cy="1704762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E536223-CE1A-23E7-D8F2-A250B1D0D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8739" y="1877751"/>
              <a:ext cx="527934" cy="1704762"/>
            </a:xfrm>
            <a:prstGeom prst="rect">
              <a:avLst/>
            </a:prstGeom>
          </p:spPr>
        </p:pic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16FE5F1-9CA4-F8A9-E6DB-DA53DFE3F3E2}"/>
                </a:ext>
              </a:extLst>
            </p:cNvPr>
            <p:cNvGrpSpPr/>
            <p:nvPr/>
          </p:nvGrpSpPr>
          <p:grpSpPr>
            <a:xfrm>
              <a:off x="4225013" y="1483287"/>
              <a:ext cx="2531338" cy="3086232"/>
              <a:chOff x="6699268" y="816239"/>
              <a:chExt cx="2531338" cy="3086232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56A4A4E8-A8DC-8428-0E2D-F1F3283C4F2D}"/>
                  </a:ext>
                </a:extLst>
              </p:cNvPr>
              <p:cNvGrpSpPr/>
              <p:nvPr/>
            </p:nvGrpSpPr>
            <p:grpSpPr>
              <a:xfrm>
                <a:off x="6699268" y="816239"/>
                <a:ext cx="2531338" cy="3086232"/>
                <a:chOff x="1555402" y="2011912"/>
                <a:chExt cx="2531338" cy="3086232"/>
              </a:xfrm>
            </p:grpSpPr>
            <p:grpSp>
              <p:nvGrpSpPr>
                <p:cNvPr id="47" name="组合 46">
                  <a:extLst>
                    <a:ext uri="{FF2B5EF4-FFF2-40B4-BE49-F238E27FC236}">
                      <a16:creationId xmlns:a16="http://schemas.microsoft.com/office/drawing/2014/main" id="{2B367432-759E-D9D4-79E6-6DAF53205483}"/>
                    </a:ext>
                  </a:extLst>
                </p:cNvPr>
                <p:cNvGrpSpPr/>
                <p:nvPr/>
              </p:nvGrpSpPr>
              <p:grpSpPr>
                <a:xfrm>
                  <a:off x="1610189" y="2011912"/>
                  <a:ext cx="2101802" cy="2359345"/>
                  <a:chOff x="6096000" y="1078182"/>
                  <a:chExt cx="3600000" cy="4041122"/>
                </a:xfrm>
              </p:grpSpPr>
              <p:sp>
                <p:nvSpPr>
                  <p:cNvPr id="49" name="椭圆 48">
                    <a:extLst>
                      <a:ext uri="{FF2B5EF4-FFF2-40B4-BE49-F238E27FC236}">
                        <a16:creationId xmlns:a16="http://schemas.microsoft.com/office/drawing/2014/main" id="{64D32CEF-C271-ADC0-B33A-8C74DF2DD36E}"/>
                      </a:ext>
                    </a:extLst>
                  </p:cNvPr>
                  <p:cNvSpPr/>
                  <p:nvPr/>
                </p:nvSpPr>
                <p:spPr>
                  <a:xfrm>
                    <a:off x="6096000" y="1429304"/>
                    <a:ext cx="3600000" cy="3600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爆炸形: 8 pt  40">
                    <a:extLst>
                      <a:ext uri="{FF2B5EF4-FFF2-40B4-BE49-F238E27FC236}">
                        <a16:creationId xmlns:a16="http://schemas.microsoft.com/office/drawing/2014/main" id="{BA8DDB18-FA1F-CCCD-B326-357352ED02B5}"/>
                      </a:ext>
                    </a:extLst>
                  </p:cNvPr>
                  <p:cNvSpPr/>
                  <p:nvPr/>
                </p:nvSpPr>
                <p:spPr>
                  <a:xfrm>
                    <a:off x="7806000" y="13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爆炸形: 8 pt  41">
                    <a:extLst>
                      <a:ext uri="{FF2B5EF4-FFF2-40B4-BE49-F238E27FC236}">
                        <a16:creationId xmlns:a16="http://schemas.microsoft.com/office/drawing/2014/main" id="{FB1A3196-318A-FA7A-1F77-598A7A71AF35}"/>
                      </a:ext>
                    </a:extLst>
                  </p:cNvPr>
                  <p:cNvSpPr/>
                  <p:nvPr/>
                </p:nvSpPr>
                <p:spPr>
                  <a:xfrm>
                    <a:off x="7839012" y="4939304"/>
                    <a:ext cx="180000" cy="180000"/>
                  </a:xfrm>
                  <a:prstGeom prst="irregularSeal1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171C1D7F-53D3-F96B-7AA9-A289B80D6262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6" y="1078182"/>
                    <a:ext cx="624849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IP1</a:t>
                    </a:r>
                    <a:endParaRPr lang="zh-CN" altLang="en-US" sz="800" b="1" dirty="0"/>
                  </a:p>
                </p:txBody>
              </p:sp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F06FDA36-D9DE-1589-5A73-1D59D92F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077" y="4636823"/>
                    <a:ext cx="624847" cy="340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800" b="1" dirty="0"/>
                      <a:t>IP2</a:t>
                    </a:r>
                    <a:endParaRPr lang="zh-CN" altLang="en-US" sz="800" b="1" dirty="0"/>
                  </a:p>
                </p:txBody>
              </p:sp>
            </p:grp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7425668B-DFEB-1FE5-D5AC-FE7D038267E8}"/>
                    </a:ext>
                  </a:extLst>
                </p:cNvPr>
                <p:cNvSpPr txBox="1"/>
                <p:nvPr/>
              </p:nvSpPr>
              <p:spPr>
                <a:xfrm>
                  <a:off x="1555402" y="4497980"/>
                  <a:ext cx="2531338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00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●</a:t>
                  </a:r>
                  <a:r>
                    <a:rPr lang="en-US" altLang="zh-CN" sz="1100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Region1</a:t>
                  </a:r>
                  <a:r>
                    <a:rPr lang="zh-CN" altLang="en-US" sz="1100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：</a:t>
                  </a:r>
                  <a:r>
                    <a:rPr lang="en-US" altLang="zh-CN" sz="1100" dirty="0">
                      <a:solidFill>
                        <a:srgbClr val="FF0000"/>
                      </a:solidFill>
                      <a:latin typeface="quote-cjk-patch"/>
                    </a:rPr>
                    <a:t>the MDI quadrupoles</a:t>
                  </a:r>
                </a:p>
                <a:p>
                  <a:r>
                    <a:rPr lang="zh-CN" altLang="en-US" sz="1100" dirty="0">
                      <a:solidFill>
                        <a:schemeClr val="accent4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●</a:t>
                  </a:r>
                  <a:r>
                    <a:rPr lang="en-US" altLang="zh-CN" sz="1100" dirty="0">
                      <a:solidFill>
                        <a:schemeClr val="accent4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Region2</a:t>
                  </a:r>
                  <a:r>
                    <a:rPr lang="zh-CN" altLang="en-US" sz="1100" dirty="0">
                      <a:solidFill>
                        <a:schemeClr val="accent4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：</a:t>
                  </a:r>
                  <a:r>
                    <a:rPr lang="en-US" altLang="zh-CN" sz="1100" dirty="0">
                      <a:solidFill>
                        <a:schemeClr val="accent4">
                          <a:lumMod val="75000"/>
                        </a:schemeClr>
                      </a:solidFill>
                      <a:latin typeface="quote-cjk-patch"/>
                      <a:ea typeface="华文中宋" panose="02010600040101010101" pitchFamily="2" charset="-122"/>
                    </a:rPr>
                    <a:t>the arc </a:t>
                  </a:r>
                  <a:r>
                    <a:rPr lang="en-US" altLang="zh-CN" sz="1100" dirty="0">
                      <a:solidFill>
                        <a:schemeClr val="accent4">
                          <a:lumMod val="75000"/>
                        </a:schemeClr>
                      </a:solidFill>
                      <a:latin typeface="quote-cjk-patch"/>
                    </a:rPr>
                    <a:t>quadrupoles</a:t>
                  </a:r>
                  <a:endParaRPr lang="en-US" altLang="zh-CN" sz="110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  <a:p>
                  <a:r>
                    <a:rPr lang="zh-CN" altLang="en-US" sz="1100" dirty="0">
                      <a:solidFill>
                        <a:srgbClr val="00B0F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●</a:t>
                  </a:r>
                  <a:r>
                    <a:rPr lang="en-US" altLang="zh-CN" sz="1100" dirty="0">
                      <a:solidFill>
                        <a:srgbClr val="00B0F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Region3</a:t>
                  </a:r>
                  <a:r>
                    <a:rPr lang="zh-CN" altLang="en-US" sz="1100" dirty="0">
                      <a:solidFill>
                        <a:srgbClr val="00B0F0"/>
                      </a:solidFill>
                      <a:latin typeface="quote-cjk-patch"/>
                      <a:ea typeface="华文中宋" panose="02010600040101010101" pitchFamily="2" charset="-122"/>
                    </a:rPr>
                    <a:t>：</a:t>
                  </a:r>
                  <a:r>
                    <a:rPr lang="en-US" altLang="zh-CN" sz="1100" dirty="0">
                      <a:solidFill>
                        <a:srgbClr val="00B0F0"/>
                      </a:solidFill>
                      <a:latin typeface="quote-cjk-patch"/>
                    </a:rPr>
                    <a:t>all other quadrupoles</a:t>
                  </a:r>
                  <a:endParaRPr lang="en-US" altLang="zh-CN" sz="1100" dirty="0">
                    <a:solidFill>
                      <a:srgbClr val="00B0F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43" name="流程图: 接点 42">
                <a:extLst>
                  <a:ext uri="{FF2B5EF4-FFF2-40B4-BE49-F238E27FC236}">
                    <a16:creationId xmlns:a16="http://schemas.microsoft.com/office/drawing/2014/main" id="{AE329653-A6B6-3A10-4B7B-EF7B19237659}"/>
                  </a:ext>
                </a:extLst>
              </p:cNvPr>
              <p:cNvSpPr/>
              <p:nvPr/>
            </p:nvSpPr>
            <p:spPr>
              <a:xfrm>
                <a:off x="7936810" y="1006398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流程图: 接点 43">
                <a:extLst>
                  <a:ext uri="{FF2B5EF4-FFF2-40B4-BE49-F238E27FC236}">
                    <a16:creationId xmlns:a16="http://schemas.microsoft.com/office/drawing/2014/main" id="{7FCCD54D-EDEB-5AE3-EB95-6C5D6A2E0891}"/>
                  </a:ext>
                </a:extLst>
              </p:cNvPr>
              <p:cNvSpPr/>
              <p:nvPr/>
            </p:nvSpPr>
            <p:spPr>
              <a:xfrm>
                <a:off x="7624058" y="1005279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流程图: 接点 44">
                <a:extLst>
                  <a:ext uri="{FF2B5EF4-FFF2-40B4-BE49-F238E27FC236}">
                    <a16:creationId xmlns:a16="http://schemas.microsoft.com/office/drawing/2014/main" id="{0D8B17B0-F402-83DE-0A23-5C31F038C20E}"/>
                  </a:ext>
                </a:extLst>
              </p:cNvPr>
              <p:cNvSpPr/>
              <p:nvPr/>
            </p:nvSpPr>
            <p:spPr>
              <a:xfrm>
                <a:off x="7624058" y="3082742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流程图: 接点 45">
                <a:extLst>
                  <a:ext uri="{FF2B5EF4-FFF2-40B4-BE49-F238E27FC236}">
                    <a16:creationId xmlns:a16="http://schemas.microsoft.com/office/drawing/2014/main" id="{C152BC55-E9E3-92AB-8A52-7928DDE54D63}"/>
                  </a:ext>
                </a:extLst>
              </p:cNvPr>
              <p:cNvSpPr/>
              <p:nvPr/>
            </p:nvSpPr>
            <p:spPr>
              <a:xfrm>
                <a:off x="7936810" y="3082742"/>
                <a:ext cx="56254" cy="56254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77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027" y="568411"/>
            <a:ext cx="10515600" cy="1754659"/>
          </a:xfrm>
        </p:spPr>
        <p:txBody>
          <a:bodyPr>
            <a:normAutofit/>
          </a:bodyPr>
          <a:lstStyle/>
          <a:p>
            <a:endParaRPr lang="zh-CN" altLang="en-US" sz="29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1800" b="1" dirty="0"/>
              <a:t>Generate 100 lattices with errors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1800" b="1" dirty="0"/>
              <a:t>Perform global optics corrections for the 100 lattices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1800" b="1" dirty="0"/>
              <a:t>IP tuning for every lattice: find the solutions of component strengths using SAD matching tool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95D90-A5B5-4D68-87A5-B188F5E5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AB0-EAB4-4A47-AE3D-9E5ED019CE0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274527" y="1956117"/>
            <a:ext cx="4686300" cy="4608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IP beta and waist knobs: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18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Constrains in fitting: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</a:t>
            </a:r>
            <a:r>
              <a:rPr lang="el-GR" altLang="zh-CN" sz="1600" b="1" i="1" dirty="0"/>
              <a:t>β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, </a:t>
            </a:r>
            <a:r>
              <a:rPr lang="el-GR" altLang="zh-CN" sz="1600" b="1" i="1" dirty="0"/>
              <a:t>α</a:t>
            </a:r>
            <a:r>
              <a:rPr lang="en-US" altLang="zh-CN" sz="1600" b="1" baseline="30000" dirty="0"/>
              <a:t>*</a:t>
            </a:r>
            <a:r>
              <a:rPr lang="en-US" altLang="zh-CN" sz="1600" b="1" dirty="0"/>
              <a:t>at IP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optics (</a:t>
            </a:r>
            <a:r>
              <a:rPr lang="el-GR" altLang="zh-CN" sz="1600" b="1" i="1" dirty="0"/>
              <a:t>β</a:t>
            </a:r>
            <a:r>
              <a:rPr lang="en-US" altLang="zh-CN" sz="1600" b="1" i="1" dirty="0"/>
              <a:t>, </a:t>
            </a:r>
            <a:r>
              <a:rPr lang="el-GR" altLang="zh-CN" sz="1600" b="1" i="1" dirty="0"/>
              <a:t>α</a:t>
            </a:r>
            <a:r>
              <a:rPr lang="en-US" altLang="zh-CN" sz="1600" b="1" i="1" dirty="0"/>
              <a:t> and tunes</a:t>
            </a:r>
            <a:r>
              <a:rPr lang="en-US" altLang="zh-CN" sz="1600" b="1" dirty="0"/>
              <a:t> not disturbed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600" b="1" dirty="0"/>
              <a:t>                  outside the IR region)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16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For one side of IP including uses: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2 Quadrupoles of  FF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600" b="1" dirty="0"/>
              <a:t>             dispersion free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6 Quadrupoles in matching section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16 Quadrupoles in total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Dispersion free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E930C5-BC2A-4BE8-ABA3-9AF0BDA8E89A}"/>
                  </a:ext>
                </a:extLst>
              </p:cNvPr>
              <p:cNvSpPr txBox="1"/>
              <p:nvPr/>
            </p:nvSpPr>
            <p:spPr>
              <a:xfrm>
                <a:off x="1102854" y="2670512"/>
                <a:ext cx="2045253" cy="1407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E930C5-BC2A-4BE8-ABA3-9AF0BDA8E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54" y="2670512"/>
                <a:ext cx="2045253" cy="1407052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1D948A0-3A21-43F8-95D1-C7DAFAA4D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29" t="42017" r="61285" b="31609"/>
          <a:stretch/>
        </p:blipFill>
        <p:spPr>
          <a:xfrm>
            <a:off x="3501444" y="2618429"/>
            <a:ext cx="1874716" cy="1808726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6233160" y="1821471"/>
            <a:ext cx="3749040" cy="487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Coupling knobs: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altLang="zh-CN" sz="2000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/>
              <a:t>Constrains in fitting: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R1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R2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R3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R4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600" b="1" dirty="0"/>
              <a:t>                  </a:t>
            </a:r>
            <a:r>
              <a:rPr lang="en-US" altLang="zh-CN" sz="1600" b="1" i="1" dirty="0"/>
              <a:t>D</a:t>
            </a:r>
            <a:r>
              <a:rPr lang="en-US" altLang="zh-CN" sz="1600" b="1" baseline="-25000" dirty="0"/>
              <a:t>y</a:t>
            </a:r>
            <a:r>
              <a:rPr lang="en-US" altLang="zh-CN" sz="1600" b="1" dirty="0"/>
              <a:t>, </a:t>
            </a:r>
            <a:r>
              <a:rPr lang="en-US" altLang="zh-CN" sz="1600" b="1" i="1" dirty="0"/>
              <a:t>D’</a:t>
            </a:r>
            <a:r>
              <a:rPr lang="en-US" altLang="zh-CN" sz="1600" b="1" baseline="-25000" dirty="0"/>
              <a:t>y </a:t>
            </a:r>
            <a:r>
              <a:rPr lang="en-US" altLang="zh-CN" sz="1600" b="1" dirty="0"/>
              <a:t>at IP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 optics not disturbed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600" b="1" dirty="0"/>
              <a:t>                  outside the knob region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For one side of IP including uses: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 skew coil on FF quadrupole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dispersion free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1 skew coil on   sextuple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altLang="zh-CN" sz="1600" b="1" dirty="0"/>
              <a:t>4 skew coils on quadrupoles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            dispersive region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 12 skew components in total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838200" y="204343"/>
            <a:ext cx="10515600" cy="82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tuning simulation for lattices with errors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85536" y="1001584"/>
            <a:ext cx="363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Yuanyuan Wei, Bin Wang, Yiwei Wang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469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31422" y="-129152"/>
            <a:ext cx="10515600" cy="1216555"/>
          </a:xfrm>
        </p:spPr>
        <p:txBody>
          <a:bodyPr>
            <a:normAutofit/>
          </a:bodyPr>
          <a:lstStyle/>
          <a:p>
            <a:pPr algn="ctr"/>
            <a:r>
              <a:rPr lang="en-US" altLang="zh-CN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tuning simulation for lattices with errors</a:t>
            </a:r>
            <a:endParaRPr lang="zh-CN" altLang="en-US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803885-437B-4C54-ADAC-2A0BA3C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0CAB0-EAB4-4A47-AE3D-9E5ED019CE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133350"/>
                  </p:ext>
                </p:extLst>
              </p:nvPr>
            </p:nvGraphicFramePr>
            <p:xfrm>
              <a:off x="1484413" y="1259267"/>
              <a:ext cx="8244745" cy="1129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949">
                      <a:extLst>
                        <a:ext uri="{9D8B030D-6E8A-4147-A177-3AD203B41FA5}">
                          <a16:colId xmlns:a16="http://schemas.microsoft.com/office/drawing/2014/main" val="399786824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217184520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58720764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70194268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824547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[mm]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bg1"/>
                              </a:solidFill>
                            </a:rPr>
                            <a:t> [mm]</a:t>
                          </a:r>
                          <a:endParaRPr lang="en-CH" altLang="zh-CN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[%]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[%]</a:t>
                          </a:r>
                          <a:endParaRPr lang="en-CH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9725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Before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0.51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1.03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8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After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1.45e-2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1.04e-2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4.08e-3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2.70e-3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376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133350"/>
                  </p:ext>
                </p:extLst>
              </p:nvPr>
            </p:nvGraphicFramePr>
            <p:xfrm>
              <a:off x="1484413" y="1259267"/>
              <a:ext cx="8244745" cy="1129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8949">
                      <a:extLst>
                        <a:ext uri="{9D8B030D-6E8A-4147-A177-3AD203B41FA5}">
                          <a16:colId xmlns:a16="http://schemas.microsoft.com/office/drawing/2014/main" val="399786824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217184520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58720764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3701942689"/>
                        </a:ext>
                      </a:extLst>
                    </a:gridCol>
                    <a:gridCol w="1648949">
                      <a:extLst>
                        <a:ext uri="{9D8B030D-6E8A-4147-A177-3AD203B41FA5}">
                          <a16:colId xmlns:a16="http://schemas.microsoft.com/office/drawing/2014/main" val="182454781"/>
                        </a:ext>
                      </a:extLst>
                    </a:gridCol>
                  </a:tblGrid>
                  <a:tr h="387477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741" t="-7813" r="-302593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813" r="-201476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1111" t="-7813" r="-102222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99631" t="-7813" r="-1845" b="-2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9725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Before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5.6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2.03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0.51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1.03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8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After tuning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1.45e-2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1.04e-2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4.08e-3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2.70e-3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53764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C6B27FC-2692-4B96-BF6B-9B0444053682}"/>
              </a:ext>
            </a:extLst>
          </p:cNvPr>
          <p:cNvSpPr txBox="1"/>
          <p:nvPr/>
        </p:nvSpPr>
        <p:spPr>
          <a:xfrm>
            <a:off x="279888" y="813907"/>
            <a:ext cx="970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Perform </a:t>
            </a:r>
            <a:r>
              <a:rPr lang="en-US" altLang="zh-CN" b="1" dirty="0">
                <a:solidFill>
                  <a:srgbClr val="FF0000"/>
                </a:solidFill>
              </a:rPr>
              <a:t>waist shift and beta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tuning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at</a:t>
            </a:r>
            <a:r>
              <a:rPr kumimoji="0" lang="en-US" altLang="zh-CN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IP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for 100 seeds after global optics correction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r="7597"/>
          <a:stretch/>
        </p:blipFill>
        <p:spPr>
          <a:xfrm>
            <a:off x="182879" y="2436704"/>
            <a:ext cx="3065679" cy="20961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r="7650"/>
          <a:stretch/>
        </p:blipFill>
        <p:spPr>
          <a:xfrm>
            <a:off x="182879" y="4550488"/>
            <a:ext cx="3085106" cy="2104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8927"/>
          <a:stretch/>
        </p:blipFill>
        <p:spPr>
          <a:xfrm>
            <a:off x="3511893" y="2464452"/>
            <a:ext cx="2740820" cy="19277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5616" r="9101"/>
          <a:stretch/>
        </p:blipFill>
        <p:spPr>
          <a:xfrm>
            <a:off x="6463040" y="2530363"/>
            <a:ext cx="2690461" cy="18618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9189"/>
          <a:stretch/>
        </p:blipFill>
        <p:spPr>
          <a:xfrm>
            <a:off x="9256868" y="2464452"/>
            <a:ext cx="2696921" cy="19000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r="8494"/>
          <a:stretch/>
        </p:blipFill>
        <p:spPr>
          <a:xfrm>
            <a:off x="3412146" y="4593822"/>
            <a:ext cx="2840567" cy="2001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8755"/>
          <a:stretch/>
        </p:blipFill>
        <p:spPr>
          <a:xfrm>
            <a:off x="6463040" y="4621245"/>
            <a:ext cx="2714078" cy="19738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r="8927"/>
          <a:stretch/>
        </p:blipFill>
        <p:spPr>
          <a:xfrm>
            <a:off x="9256868" y="4593822"/>
            <a:ext cx="2806481" cy="19580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55288" y="1422088"/>
            <a:ext cx="2108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The waist shift and beta can be well corrected after tuning.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417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1085</Words>
  <Application>Microsoft Office PowerPoint</Application>
  <PresentationFormat>宽屏</PresentationFormat>
  <Paragraphs>287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quote-cjk-patch</vt:lpstr>
      <vt:lpstr>等线</vt:lpstr>
      <vt:lpstr>等线 Light</vt:lpstr>
      <vt:lpstr>华文中宋</vt:lpstr>
      <vt:lpstr>Arial</vt:lpstr>
      <vt:lpstr>Cambria Math</vt:lpstr>
      <vt:lpstr>Times New Roman</vt:lpstr>
      <vt:lpstr>Wingdings</vt:lpstr>
      <vt:lpstr>Office 主题​​</vt:lpstr>
      <vt:lpstr>Progress on the CEPC collider ring beam dynamics study</vt:lpstr>
      <vt:lpstr>Outline</vt:lpstr>
      <vt:lpstr>Luminosity reduction caused by displacement and angular errors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IP tuning simulation for lattices with errors</vt:lpstr>
      <vt:lpstr>IP tuning simulation for lattices with errors</vt:lpstr>
      <vt:lpstr>IP tuning simulation for lattices with errors</vt:lpstr>
      <vt:lpstr>PowerPoint 演示文稿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for Luminosity Reduction Caused by Displacement and Angular Errors</dc:title>
  <dc:creator>webuser</dc:creator>
  <cp:lastModifiedBy>webuser</cp:lastModifiedBy>
  <cp:revision>164</cp:revision>
  <dcterms:created xsi:type="dcterms:W3CDTF">2026-05-26T14:41:56Z</dcterms:created>
  <dcterms:modified xsi:type="dcterms:W3CDTF">2026-05-27T01:15:33Z</dcterms:modified>
</cp:coreProperties>
</file>