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953" r:id="rId2"/>
    <p:sldId id="1702" r:id="rId3"/>
    <p:sldId id="1721" r:id="rId4"/>
    <p:sldId id="1705" r:id="rId5"/>
    <p:sldId id="1726" r:id="rId6"/>
    <p:sldId id="1696" r:id="rId7"/>
    <p:sldId id="1706" r:id="rId8"/>
    <p:sldId id="1723" r:id="rId9"/>
    <p:sldId id="1715" r:id="rId10"/>
    <p:sldId id="1727" r:id="rId11"/>
    <p:sldId id="1728" r:id="rId12"/>
    <p:sldId id="1729" r:id="rId13"/>
    <p:sldId id="1720" r:id="rId14"/>
    <p:sldId id="1714" r:id="rId15"/>
    <p:sldId id="1730" r:id="rId16"/>
    <p:sldId id="1731" r:id="rId17"/>
    <p:sldId id="1145" r:id="rId18"/>
    <p:sldId id="1148" r:id="rId19"/>
    <p:sldId id="1598" r:id="rId20"/>
    <p:sldId id="1734" r:id="rId21"/>
    <p:sldId id="1733" r:id="rId22"/>
    <p:sldId id="1732" r:id="rId23"/>
    <p:sldId id="1735" r:id="rId24"/>
    <p:sldId id="1737" r:id="rId25"/>
    <p:sldId id="971" r:id="rId26"/>
    <p:sldId id="1738" r:id="rId27"/>
    <p:sldId id="1739" r:id="rId28"/>
    <p:sldId id="1637" r:id="rId29"/>
    <p:sldId id="1594" r:id="rId30"/>
  </p:sldIdLst>
  <p:sldSz cx="12192000" cy="6858000"/>
  <p:notesSz cx="9872663"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70C0"/>
    <a:srgbClr val="005800"/>
    <a:srgbClr val="008400"/>
    <a:srgbClr val="003399"/>
    <a:srgbClr val="0000FF"/>
    <a:srgbClr val="E6E6E6"/>
    <a:srgbClr val="4D8357"/>
    <a:srgbClr val="FDCC6D"/>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20" autoAdjust="0"/>
    <p:restoredTop sz="96224" autoAdjust="0"/>
  </p:normalViewPr>
  <p:slideViewPr>
    <p:cSldViewPr>
      <p:cViewPr varScale="1">
        <p:scale>
          <a:sx n="97" d="100"/>
          <a:sy n="97" d="100"/>
        </p:scale>
        <p:origin x="108" y="37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CEPC\&#26426;&#26800;&#27169;&#25311;&#19982;&#35774;&#35745;\&#24067;&#23616;&#22270;\EDR&#26399;&#38388;&#24067;&#23616;&#22270;\survey&#36827;&#23637;&#24773;&#20917;\physics%20design%20progress%2025110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Hardware physics</a:t>
            </a:r>
            <a:r>
              <a:rPr lang="en-US" altLang="zh-CN" baseline="0"/>
              <a:t> design progress</a:t>
            </a:r>
            <a:endParaRPr lang="zh-CN" altLang="en-US"/>
          </a:p>
        </c:rich>
      </c:tx>
      <c:layout>
        <c:manualLayout>
          <c:xMode val="edge"/>
          <c:yMode val="edge"/>
          <c:x val="0.34766102377513608"/>
          <c:y val="9.36025560131043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'[physics design progress 251107.xlsx]Sheet1'!$B$1</c:f>
              <c:strCache>
                <c:ptCount val="1"/>
                <c:pt idx="0">
                  <c:v>May</c:v>
                </c:pt>
              </c:strCache>
            </c:strRef>
          </c:tx>
          <c:spPr>
            <a:solidFill>
              <a:schemeClr val="accent1"/>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251107.xlsx]Sheet1'!$H$2:$H$7</c:f>
              <c:numCache>
                <c:formatCode>0%</c:formatCode>
                <c:ptCount val="6"/>
                <c:pt idx="0">
                  <c:v>0.14457831325301204</c:v>
                </c:pt>
                <c:pt idx="1">
                  <c:v>0.53333333333333333</c:v>
                </c:pt>
                <c:pt idx="2">
                  <c:v>0.20289855072463769</c:v>
                </c:pt>
                <c:pt idx="3">
                  <c:v>6.6666666666666666E-2</c:v>
                </c:pt>
                <c:pt idx="4">
                  <c:v>0</c:v>
                </c:pt>
                <c:pt idx="5">
                  <c:v>0</c:v>
                </c:pt>
              </c:numCache>
            </c:numRef>
          </c:val>
          <c:extLst>
            <c:ext xmlns:c16="http://schemas.microsoft.com/office/drawing/2014/chart" uri="{C3380CC4-5D6E-409C-BE32-E72D297353CC}">
              <c16:uniqueId val="{00000000-86FB-4125-8AAD-8BF00C62D753}"/>
            </c:ext>
          </c:extLst>
        </c:ser>
        <c:ser>
          <c:idx val="1"/>
          <c:order val="1"/>
          <c:tx>
            <c:strRef>
              <c:f>'[physics design progress 251107.xlsx]Sheet1'!$C$1</c:f>
              <c:strCache>
                <c:ptCount val="1"/>
                <c:pt idx="0">
                  <c:v>July</c:v>
                </c:pt>
              </c:strCache>
            </c:strRef>
          </c:tx>
          <c:spPr>
            <a:solidFill>
              <a:schemeClr val="accent2"/>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251107.xlsx]Sheet1'!$I$2:$I$7</c:f>
              <c:numCache>
                <c:formatCode>0%</c:formatCode>
                <c:ptCount val="6"/>
                <c:pt idx="0">
                  <c:v>0.21686746987951808</c:v>
                </c:pt>
                <c:pt idx="1">
                  <c:v>0.8</c:v>
                </c:pt>
                <c:pt idx="2">
                  <c:v>0.49275362318840582</c:v>
                </c:pt>
                <c:pt idx="3">
                  <c:v>0.13333333333333333</c:v>
                </c:pt>
                <c:pt idx="4">
                  <c:v>0.5</c:v>
                </c:pt>
                <c:pt idx="5">
                  <c:v>0.33333333333333331</c:v>
                </c:pt>
              </c:numCache>
            </c:numRef>
          </c:val>
          <c:extLst>
            <c:ext xmlns:c16="http://schemas.microsoft.com/office/drawing/2014/chart" uri="{C3380CC4-5D6E-409C-BE32-E72D297353CC}">
              <c16:uniqueId val="{00000001-86FB-4125-8AAD-8BF00C62D753}"/>
            </c:ext>
          </c:extLst>
        </c:ser>
        <c:ser>
          <c:idx val="2"/>
          <c:order val="2"/>
          <c:tx>
            <c:strRef>
              <c:f>'[physics design progress 251107.xlsx]Sheet1'!$D$1</c:f>
              <c:strCache>
                <c:ptCount val="1"/>
                <c:pt idx="0">
                  <c:v>August</c:v>
                </c:pt>
              </c:strCache>
            </c:strRef>
          </c:tx>
          <c:spPr>
            <a:solidFill>
              <a:schemeClr val="accent3"/>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251107.xlsx]Sheet1'!$J$2:$J$7</c:f>
              <c:numCache>
                <c:formatCode>0%</c:formatCode>
                <c:ptCount val="6"/>
                <c:pt idx="0">
                  <c:v>0.3253012048192771</c:v>
                </c:pt>
                <c:pt idx="1">
                  <c:v>0.8</c:v>
                </c:pt>
                <c:pt idx="2">
                  <c:v>0.55072463768115942</c:v>
                </c:pt>
                <c:pt idx="3">
                  <c:v>0.53333333333333333</c:v>
                </c:pt>
                <c:pt idx="4">
                  <c:v>1</c:v>
                </c:pt>
                <c:pt idx="5">
                  <c:v>0.77777777777777779</c:v>
                </c:pt>
              </c:numCache>
            </c:numRef>
          </c:val>
          <c:extLst>
            <c:ext xmlns:c16="http://schemas.microsoft.com/office/drawing/2014/chart" uri="{C3380CC4-5D6E-409C-BE32-E72D297353CC}">
              <c16:uniqueId val="{00000002-86FB-4125-8AAD-8BF00C62D753}"/>
            </c:ext>
          </c:extLst>
        </c:ser>
        <c:ser>
          <c:idx val="3"/>
          <c:order val="3"/>
          <c:tx>
            <c:strRef>
              <c:f>'[physics design progress 251107.xlsx]Sheet1'!$K$1</c:f>
              <c:strCache>
                <c:ptCount val="1"/>
                <c:pt idx="0">
                  <c:v>September</c:v>
                </c:pt>
              </c:strCache>
            </c:strRef>
          </c:tx>
          <c:spPr>
            <a:solidFill>
              <a:schemeClr val="accent4"/>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251107.xlsx]Sheet1'!$K$2:$K$7</c:f>
              <c:numCache>
                <c:formatCode>0%</c:formatCode>
                <c:ptCount val="6"/>
                <c:pt idx="0">
                  <c:v>0.80303030303030298</c:v>
                </c:pt>
                <c:pt idx="1">
                  <c:v>0.96666666666666667</c:v>
                </c:pt>
                <c:pt idx="2">
                  <c:v>0.94202898550724634</c:v>
                </c:pt>
                <c:pt idx="3">
                  <c:v>1</c:v>
                </c:pt>
                <c:pt idx="4">
                  <c:v>1</c:v>
                </c:pt>
                <c:pt idx="5">
                  <c:v>1</c:v>
                </c:pt>
              </c:numCache>
            </c:numRef>
          </c:val>
          <c:extLst>
            <c:ext xmlns:c16="http://schemas.microsoft.com/office/drawing/2014/chart" uri="{C3380CC4-5D6E-409C-BE32-E72D297353CC}">
              <c16:uniqueId val="{00000003-86FB-4125-8AAD-8BF00C62D753}"/>
            </c:ext>
          </c:extLst>
        </c:ser>
        <c:ser>
          <c:idx val="4"/>
          <c:order val="4"/>
          <c:tx>
            <c:v>November</c:v>
          </c:tx>
          <c:spPr>
            <a:solidFill>
              <a:schemeClr val="accent5"/>
            </a:solidFill>
            <a:ln>
              <a:noFill/>
            </a:ln>
            <a:effectLst/>
          </c:spPr>
          <c:invertIfNegative val="0"/>
          <c:cat>
            <c:strRef>
              <c:f>'[physics design progress 251107.xlsx]Sheet1'!$A$2:$A$7</c:f>
              <c:strCache>
                <c:ptCount val="6"/>
                <c:pt idx="0">
                  <c:v>collider</c:v>
                </c:pt>
                <c:pt idx="1">
                  <c:v>Booster</c:v>
                </c:pt>
                <c:pt idx="2">
                  <c:v>linac</c:v>
                </c:pt>
                <c:pt idx="3">
                  <c:v>DR</c:v>
                </c:pt>
                <c:pt idx="4">
                  <c:v>TL</c:v>
                </c:pt>
                <c:pt idx="5">
                  <c:v>INJ &amp; EXT</c:v>
                </c:pt>
              </c:strCache>
            </c:strRef>
          </c:cat>
          <c:val>
            <c:numRef>
              <c:f>'[physics design progress 251107.xlsx]Sheet1'!$L$2:$L$7</c:f>
              <c:numCache>
                <c:formatCode>0%</c:formatCode>
                <c:ptCount val="6"/>
                <c:pt idx="0">
                  <c:v>0.84848484848484851</c:v>
                </c:pt>
                <c:pt idx="1">
                  <c:v>0.96666666666666667</c:v>
                </c:pt>
                <c:pt idx="2">
                  <c:v>0.94202898550724634</c:v>
                </c:pt>
                <c:pt idx="3">
                  <c:v>1</c:v>
                </c:pt>
                <c:pt idx="4">
                  <c:v>0.92</c:v>
                </c:pt>
                <c:pt idx="5">
                  <c:v>1</c:v>
                </c:pt>
              </c:numCache>
            </c:numRef>
          </c:val>
          <c:extLst>
            <c:ext xmlns:c16="http://schemas.microsoft.com/office/drawing/2014/chart" uri="{C3380CC4-5D6E-409C-BE32-E72D297353CC}">
              <c16:uniqueId val="{00000004-86FB-4125-8AAD-8BF00C62D753}"/>
            </c:ext>
          </c:extLst>
        </c:ser>
        <c:dLbls>
          <c:showLegendKey val="0"/>
          <c:showVal val="0"/>
          <c:showCatName val="0"/>
          <c:showSerName val="0"/>
          <c:showPercent val="0"/>
          <c:showBubbleSize val="0"/>
        </c:dLbls>
        <c:gapWidth val="219"/>
        <c:overlap val="-27"/>
        <c:axId val="1675936207"/>
        <c:axId val="1585341135"/>
      </c:barChart>
      <c:catAx>
        <c:axId val="167593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5341135"/>
        <c:crosses val="autoZero"/>
        <c:auto val="1"/>
        <c:lblAlgn val="ctr"/>
        <c:lblOffset val="100"/>
        <c:noMultiLvlLbl val="0"/>
      </c:catAx>
      <c:valAx>
        <c:axId val="1585341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Physics design completion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936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7786" cy="340570"/>
          </a:xfrm>
          <a:prstGeom prst="rect">
            <a:avLst/>
          </a:prstGeom>
        </p:spPr>
        <p:txBody>
          <a:bodyPr vert="horz" lIns="87910" tIns="43955" rIns="87910" bIns="43955" rtlCol="0"/>
          <a:lstStyle>
            <a:lvl1pPr algn="l">
              <a:defRPr sz="1200"/>
            </a:lvl1pPr>
          </a:lstStyle>
          <a:p>
            <a:endParaRPr lang="zh-CN" altLang="en-US"/>
          </a:p>
        </p:txBody>
      </p:sp>
      <p:sp>
        <p:nvSpPr>
          <p:cNvPr id="3" name="Date Placeholder 2"/>
          <p:cNvSpPr>
            <a:spLocks noGrp="1"/>
          </p:cNvSpPr>
          <p:nvPr>
            <p:ph type="dt" sz="quarter" idx="1"/>
          </p:nvPr>
        </p:nvSpPr>
        <p:spPr>
          <a:xfrm>
            <a:off x="5592671" y="0"/>
            <a:ext cx="4277786" cy="340570"/>
          </a:xfrm>
          <a:prstGeom prst="rect">
            <a:avLst/>
          </a:prstGeom>
        </p:spPr>
        <p:txBody>
          <a:bodyPr vert="horz" lIns="87910" tIns="43955" rIns="87910" bIns="43955" rtlCol="0"/>
          <a:lstStyle>
            <a:lvl1pPr algn="r">
              <a:defRPr sz="1200"/>
            </a:lvl1pPr>
          </a:lstStyle>
          <a:p>
            <a:fld id="{7F9E6D00-2C1C-47F1-8495-043F093F9ED6}" type="datetimeFigureOut">
              <a:rPr lang="zh-CN" altLang="en-US" smtClean="0"/>
              <a:t>2026/5/27</a:t>
            </a:fld>
            <a:endParaRPr lang="zh-CN" altLang="en-US"/>
          </a:p>
        </p:txBody>
      </p:sp>
      <p:sp>
        <p:nvSpPr>
          <p:cNvPr id="4" name="Footer Placeholder 3"/>
          <p:cNvSpPr>
            <a:spLocks noGrp="1"/>
          </p:cNvSpPr>
          <p:nvPr>
            <p:ph type="ftr" sz="quarter" idx="2"/>
          </p:nvPr>
        </p:nvSpPr>
        <p:spPr>
          <a:xfrm>
            <a:off x="1" y="6457105"/>
            <a:ext cx="4277786" cy="340570"/>
          </a:xfrm>
          <a:prstGeom prst="rect">
            <a:avLst/>
          </a:prstGeom>
        </p:spPr>
        <p:txBody>
          <a:bodyPr vert="horz" lIns="87910" tIns="43955" rIns="87910" bIns="43955"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5592671" y="6457105"/>
            <a:ext cx="4277786" cy="340570"/>
          </a:xfrm>
          <a:prstGeom prst="rect">
            <a:avLst/>
          </a:prstGeom>
        </p:spPr>
        <p:txBody>
          <a:bodyPr vert="horz" lIns="87910" tIns="43955" rIns="87910" bIns="43955"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278154" cy="339884"/>
          </a:xfrm>
          <a:prstGeom prst="rect">
            <a:avLst/>
          </a:prstGeom>
        </p:spPr>
        <p:txBody>
          <a:bodyPr vert="horz" lIns="95251" tIns="47626" rIns="95251" bIns="47626" rtlCol="0"/>
          <a:lstStyle>
            <a:lvl1pPr algn="l">
              <a:defRPr sz="1200"/>
            </a:lvl1pPr>
          </a:lstStyle>
          <a:p>
            <a:endParaRPr lang="zh-CN" altLang="en-US"/>
          </a:p>
        </p:txBody>
      </p:sp>
      <p:sp>
        <p:nvSpPr>
          <p:cNvPr id="3" name="日期占位符 2"/>
          <p:cNvSpPr>
            <a:spLocks noGrp="1"/>
          </p:cNvSpPr>
          <p:nvPr>
            <p:ph type="dt" idx="1"/>
          </p:nvPr>
        </p:nvSpPr>
        <p:spPr>
          <a:xfrm>
            <a:off x="5592225" y="1"/>
            <a:ext cx="4278154" cy="339884"/>
          </a:xfrm>
          <a:prstGeom prst="rect">
            <a:avLst/>
          </a:prstGeom>
        </p:spPr>
        <p:txBody>
          <a:bodyPr vert="horz" lIns="95251" tIns="47626" rIns="95251" bIns="47626" rtlCol="0"/>
          <a:lstStyle>
            <a:lvl1pPr algn="r">
              <a:defRPr sz="1200"/>
            </a:lvl1pPr>
          </a:lstStyle>
          <a:p>
            <a:fld id="{A3E0D183-6031-4C32-B44B-14746A336CF0}" type="datetimeFigureOut">
              <a:rPr lang="zh-CN" altLang="en-US" smtClean="0"/>
              <a:pPr/>
              <a:t>2026/5/27</a:t>
            </a:fld>
            <a:endParaRPr lang="zh-CN" altLang="en-US"/>
          </a:p>
        </p:txBody>
      </p:sp>
      <p:sp>
        <p:nvSpPr>
          <p:cNvPr id="4" name="幻灯片图像占位符 3"/>
          <p:cNvSpPr>
            <a:spLocks noGrp="1" noRot="1" noChangeAspect="1"/>
          </p:cNvSpPr>
          <p:nvPr>
            <p:ph type="sldImg" idx="2"/>
          </p:nvPr>
        </p:nvSpPr>
        <p:spPr>
          <a:xfrm>
            <a:off x="2671763" y="511175"/>
            <a:ext cx="4529137" cy="2547938"/>
          </a:xfrm>
          <a:prstGeom prst="rect">
            <a:avLst/>
          </a:prstGeom>
          <a:noFill/>
          <a:ln w="12700">
            <a:solidFill>
              <a:prstClr val="black"/>
            </a:solidFill>
          </a:ln>
        </p:spPr>
        <p:txBody>
          <a:bodyPr vert="horz" lIns="95251" tIns="47626" rIns="95251" bIns="47626" rtlCol="0" anchor="ctr"/>
          <a:lstStyle/>
          <a:p>
            <a:endParaRPr lang="zh-CN" altLang="en-US"/>
          </a:p>
        </p:txBody>
      </p:sp>
      <p:sp>
        <p:nvSpPr>
          <p:cNvPr id="5" name="备注占位符 4"/>
          <p:cNvSpPr>
            <a:spLocks noGrp="1"/>
          </p:cNvSpPr>
          <p:nvPr>
            <p:ph type="body" sz="quarter" idx="3"/>
          </p:nvPr>
        </p:nvSpPr>
        <p:spPr>
          <a:xfrm>
            <a:off x="987267" y="3228896"/>
            <a:ext cx="7898130" cy="3058953"/>
          </a:xfrm>
          <a:prstGeom prst="rect">
            <a:avLst/>
          </a:prstGeom>
        </p:spPr>
        <p:txBody>
          <a:bodyPr vert="horz" lIns="95251" tIns="47626" rIns="95251" bIns="476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278154" cy="339884"/>
          </a:xfrm>
          <a:prstGeom prst="rect">
            <a:avLst/>
          </a:prstGeom>
        </p:spPr>
        <p:txBody>
          <a:bodyPr vert="horz" lIns="95251" tIns="47626" rIns="95251" bIns="4762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592225" y="6456612"/>
            <a:ext cx="4278154" cy="339884"/>
          </a:xfrm>
          <a:prstGeom prst="rect">
            <a:avLst/>
          </a:prstGeom>
        </p:spPr>
        <p:txBody>
          <a:bodyPr vert="horz" lIns="95251" tIns="47626" rIns="95251" bIns="47626" rtlCol="0" anchor="b"/>
          <a:lstStyle>
            <a:lvl1pPr algn="r">
              <a:defRPr sz="12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110674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2026/5/27</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400" b="0" baseline="0">
                <a:latin typeface="Arial" panose="020B0604020202020204" pitchFamily="34" charset="0"/>
                <a:ea typeface="微软雅黑" pitchFamily="34" charset="-122"/>
              </a:defRPr>
            </a:lvl1pPr>
            <a:lvl2pPr>
              <a:defRPr sz="2000" baseline="0">
                <a:latin typeface="Arial" panose="020B0604020202020204" pitchFamily="34" charset="0"/>
                <a:ea typeface="微软雅黑" pitchFamily="34" charset="-122"/>
              </a:defRPr>
            </a:lvl2pPr>
            <a:lvl3pPr>
              <a:defRPr sz="1800"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ACAB315D-5845-4E10-96EE-900B6420E4E9}" type="datetime1">
              <a:rPr lang="zh-CN" altLang="en-US" smtClean="0"/>
              <a:t>2026/5/27</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2026/5/27</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2026/5/27</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2026/5/27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640.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 y="0"/>
            <a:ext cx="12191365" cy="2118283"/>
          </a:xfrm>
          <a:prstGeom prst="rect">
            <a:avLst/>
          </a:prstGeom>
        </p:spPr>
      </p:pic>
      <p:sp>
        <p:nvSpPr>
          <p:cNvPr id="6" name="标题 3"/>
          <p:cNvSpPr txBox="1">
            <a:spLocks/>
          </p:cNvSpPr>
          <p:nvPr/>
        </p:nvSpPr>
        <p:spPr>
          <a:xfrm>
            <a:off x="2207568" y="2608873"/>
            <a:ext cx="8424936"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rPr>
              <a:t>CEPC survey study status and MDI mechanics studies</a:t>
            </a:r>
            <a:endParaRPr lang="zh-CN" altLang="en-US" sz="48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335360" y="4249127"/>
            <a:ext cx="11521280" cy="1261884"/>
          </a:xfrm>
          <a:prstGeom prst="rect">
            <a:avLst/>
          </a:prstGeom>
          <a:noFill/>
        </p:spPr>
        <p:txBody>
          <a:bodyPr wrap="square" rtlCol="0">
            <a:spAutoFit/>
          </a:bodyPr>
          <a:lstStyle/>
          <a:p>
            <a:pPr algn="ctr"/>
            <a:r>
              <a:rPr lang="en-US" altLang="zh-CN" sz="2800" dirty="0" err="1">
                <a:latin typeface="Times New Roman" panose="02020603050405020304" pitchFamily="18" charset="0"/>
                <a:ea typeface="微软雅黑" panose="020B0503020204020204" pitchFamily="34" charset="-122"/>
              </a:rPr>
              <a:t>Haijing</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Wang</a:t>
            </a:r>
            <a:endParaRPr lang="en-US" altLang="zh-CN" sz="2400" dirty="0">
              <a:latin typeface="Times New Roman" panose="02020603050405020304" pitchFamily="18" charset="0"/>
              <a:ea typeface="微软雅黑" panose="020B0503020204020204" pitchFamily="34" charset="-122"/>
            </a:endParaRPr>
          </a:p>
          <a:p>
            <a:pPr algn="ctr"/>
            <a:r>
              <a:rPr lang="en-US" altLang="zh-CN" sz="2400" dirty="0">
                <a:latin typeface="Times New Roman" panose="02020603050405020304" pitchFamily="18" charset="0"/>
                <a:ea typeface="微软雅黑" panose="020B0503020204020204" pitchFamily="34" charset="-122"/>
              </a:rPr>
              <a:t>CEPC DAY</a:t>
            </a:r>
          </a:p>
          <a:p>
            <a:pPr algn="ctr"/>
            <a:r>
              <a:rPr lang="en-US" altLang="zh-CN" sz="2400" dirty="0">
                <a:latin typeface="Times New Roman" panose="02020603050405020304" pitchFamily="18" charset="0"/>
                <a:ea typeface="微软雅黑" panose="020B0503020204020204" pitchFamily="34" charset="-122"/>
              </a:rPr>
              <a:t>2026.5.27</a:t>
            </a: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776" y="5949280"/>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15EC2D-B6D4-49C9-9F6E-7FD971F48F61}"/>
              </a:ext>
            </a:extLst>
          </p:cNvPr>
          <p:cNvSpPr>
            <a:spLocks noGrp="1"/>
          </p:cNvSpPr>
          <p:nvPr>
            <p:ph idx="1"/>
          </p:nvPr>
        </p:nvSpPr>
        <p:spPr>
          <a:xfrm>
            <a:off x="609600" y="1285861"/>
            <a:ext cx="10972800" cy="4840303"/>
          </a:xfrm>
        </p:spPr>
        <p:txBody>
          <a:bodyPr/>
          <a:lstStyle/>
          <a:p>
            <a:r>
              <a:rPr lang="en-US" dirty="0"/>
              <a:t>8. IP </a:t>
            </a:r>
            <a:r>
              <a:rPr lang="en-US" dirty="0" err="1"/>
              <a:t>sextupoles</a:t>
            </a:r>
            <a:endParaRPr lang="en-US" dirty="0"/>
          </a:p>
          <a:p>
            <a:pPr lvl="1"/>
            <a:r>
              <a:rPr lang="en-US" altLang="zh-CN" dirty="0"/>
              <a:t>There are 5 kinds of </a:t>
            </a:r>
            <a:r>
              <a:rPr lang="en-US" altLang="zh-CN" dirty="0" err="1"/>
              <a:t>sextupoles</a:t>
            </a:r>
            <a:r>
              <a:rPr lang="en-US" altLang="zh-CN" dirty="0"/>
              <a:t>, 2 of them are stronger.</a:t>
            </a:r>
            <a:endParaRPr lang="en-US" dirty="0"/>
          </a:p>
        </p:txBody>
      </p:sp>
      <p:sp>
        <p:nvSpPr>
          <p:cNvPr id="3" name="标题 2">
            <a:extLst>
              <a:ext uri="{FF2B5EF4-FFF2-40B4-BE49-F238E27FC236}">
                <a16:creationId xmlns:a16="http://schemas.microsoft.com/office/drawing/2014/main" id="{3AFD3235-A057-47A6-BE9A-BA100CF9FC9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7FED09D7-CEEC-4646-9162-1149C6DD41F5}"/>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graphicFrame>
        <p:nvGraphicFramePr>
          <p:cNvPr id="5" name="表格 4">
            <a:extLst>
              <a:ext uri="{FF2B5EF4-FFF2-40B4-BE49-F238E27FC236}">
                <a16:creationId xmlns:a16="http://schemas.microsoft.com/office/drawing/2014/main" id="{55D0B83F-6128-40CF-9993-7BBC8A857724}"/>
              </a:ext>
            </a:extLst>
          </p:cNvPr>
          <p:cNvGraphicFramePr>
            <a:graphicFrameLocks noGrp="1"/>
          </p:cNvGraphicFramePr>
          <p:nvPr>
            <p:extLst>
              <p:ext uri="{D42A27DB-BD31-4B8C-83A1-F6EECF244321}">
                <p14:modId xmlns:p14="http://schemas.microsoft.com/office/powerpoint/2010/main" val="2391318295"/>
              </p:ext>
            </p:extLst>
          </p:nvPr>
        </p:nvGraphicFramePr>
        <p:xfrm>
          <a:off x="344865" y="4071959"/>
          <a:ext cx="7672054" cy="1764030"/>
        </p:xfrm>
        <a:graphic>
          <a:graphicData uri="http://schemas.openxmlformats.org/drawingml/2006/table">
            <a:tbl>
              <a:tblPr firstRow="1" firstCol="1">
                <a:tableStyleId>{5C22544A-7EE6-4342-B048-85BDC9FD1C3A}</a:tableStyleId>
              </a:tblPr>
              <a:tblGrid>
                <a:gridCol w="759286">
                  <a:extLst>
                    <a:ext uri="{9D8B030D-6E8A-4147-A177-3AD203B41FA5}">
                      <a16:colId xmlns:a16="http://schemas.microsoft.com/office/drawing/2014/main" val="900181783"/>
                    </a:ext>
                  </a:extLst>
                </a:gridCol>
                <a:gridCol w="864096">
                  <a:extLst>
                    <a:ext uri="{9D8B030D-6E8A-4147-A177-3AD203B41FA5}">
                      <a16:colId xmlns:a16="http://schemas.microsoft.com/office/drawing/2014/main" val="1805350284"/>
                    </a:ext>
                  </a:extLst>
                </a:gridCol>
                <a:gridCol w="1008112">
                  <a:extLst>
                    <a:ext uri="{9D8B030D-6E8A-4147-A177-3AD203B41FA5}">
                      <a16:colId xmlns:a16="http://schemas.microsoft.com/office/drawing/2014/main" val="4098502881"/>
                    </a:ext>
                  </a:extLst>
                </a:gridCol>
                <a:gridCol w="864096">
                  <a:extLst>
                    <a:ext uri="{9D8B030D-6E8A-4147-A177-3AD203B41FA5}">
                      <a16:colId xmlns:a16="http://schemas.microsoft.com/office/drawing/2014/main" val="3767972692"/>
                    </a:ext>
                  </a:extLst>
                </a:gridCol>
                <a:gridCol w="648072">
                  <a:extLst>
                    <a:ext uri="{9D8B030D-6E8A-4147-A177-3AD203B41FA5}">
                      <a16:colId xmlns:a16="http://schemas.microsoft.com/office/drawing/2014/main" val="1015563500"/>
                    </a:ext>
                  </a:extLst>
                </a:gridCol>
                <a:gridCol w="3528392">
                  <a:extLst>
                    <a:ext uri="{9D8B030D-6E8A-4147-A177-3AD203B41FA5}">
                      <a16:colId xmlns:a16="http://schemas.microsoft.com/office/drawing/2014/main" val="20356150"/>
                    </a:ext>
                  </a:extLst>
                </a:gridCol>
              </a:tblGrid>
              <a:tr h="215331">
                <a:tc>
                  <a:txBody>
                    <a:bodyPr/>
                    <a:lstStyle/>
                    <a:p>
                      <a:pPr marL="0" algn="l" defTabSz="914400" rtl="0" eaLnBrk="1" fontAlgn="b" latinLnBrk="0" hangingPunct="1"/>
                      <a:r>
                        <a:rPr lang="en-US" sz="1600" b="1" u="none" strike="noStrike" kern="1200" dirty="0">
                          <a:solidFill>
                            <a:schemeClr val="lt1"/>
                          </a:solidFill>
                          <a:effectLst/>
                          <a:latin typeface="+mn-lt"/>
                          <a:ea typeface="+mn-ea"/>
                          <a:cs typeface="+mn-cs"/>
                        </a:rPr>
                        <a:t>Stage </a:t>
                      </a:r>
                    </a:p>
                  </a:txBody>
                  <a:tcPr marL="9525" marR="9525" marT="9525" marB="0" anchor="b"/>
                </a:tc>
                <a:tc>
                  <a:txBody>
                    <a:bodyPr/>
                    <a:lstStyle/>
                    <a:p>
                      <a:pPr marL="0" algn="l" defTabSz="914400" rtl="0" eaLnBrk="1" fontAlgn="b" latinLnBrk="0" hangingPunct="1"/>
                      <a:r>
                        <a:rPr lang="en-US" sz="1600" b="1" u="none" strike="noStrike" kern="1200" dirty="0">
                          <a:solidFill>
                            <a:schemeClr val="lt1"/>
                          </a:solidFill>
                          <a:effectLst/>
                          <a:latin typeface="+mn-lt"/>
                          <a:ea typeface="+mn-ea"/>
                          <a:cs typeface="+mn-cs"/>
                        </a:rPr>
                        <a:t>Ape[mm]</a:t>
                      </a:r>
                    </a:p>
                  </a:txBody>
                  <a:tcPr marL="9525" marR="9525" marT="9525" marB="0" anchor="b"/>
                </a:tc>
                <a:tc>
                  <a:txBody>
                    <a:bodyPr/>
                    <a:lstStyle/>
                    <a:p>
                      <a:pPr marL="0" algn="l" defTabSz="914400" rtl="0" eaLnBrk="1" fontAlgn="b" latinLnBrk="0" hangingPunct="1"/>
                      <a:r>
                        <a:rPr lang="en-US" sz="1600" b="1" u="none" strike="noStrike" kern="1200" dirty="0" err="1">
                          <a:solidFill>
                            <a:schemeClr val="lt1"/>
                          </a:solidFill>
                          <a:effectLst/>
                          <a:latin typeface="+mn-lt"/>
                          <a:ea typeface="+mn-ea"/>
                          <a:cs typeface="+mn-cs"/>
                        </a:rPr>
                        <a:t>Fmax</a:t>
                      </a:r>
                      <a:r>
                        <a:rPr lang="en-US" sz="1600" b="1" u="none" strike="noStrike" kern="1200" dirty="0">
                          <a:solidFill>
                            <a:schemeClr val="lt1"/>
                          </a:solidFill>
                          <a:effectLst/>
                          <a:latin typeface="+mn-lt"/>
                          <a:ea typeface="+mn-ea"/>
                          <a:cs typeface="+mn-cs"/>
                        </a:rPr>
                        <a:t>[T/m]</a:t>
                      </a:r>
                    </a:p>
                  </a:txBody>
                  <a:tcPr marL="9525" marR="9525" marT="9525" marB="0" anchor="b"/>
                </a:tc>
                <a:tc>
                  <a:txBody>
                    <a:bodyPr/>
                    <a:lstStyle/>
                    <a:p>
                      <a:pPr marL="0" algn="l" defTabSz="914400" rtl="0" eaLnBrk="1" fontAlgn="b" latinLnBrk="0" hangingPunct="1"/>
                      <a:r>
                        <a:rPr lang="en-US" sz="1600" b="1" u="none" strike="noStrike" kern="1200" dirty="0" err="1">
                          <a:solidFill>
                            <a:schemeClr val="lt1"/>
                          </a:solidFill>
                          <a:effectLst/>
                          <a:latin typeface="+mn-lt"/>
                          <a:ea typeface="+mn-ea"/>
                          <a:cs typeface="+mn-cs"/>
                        </a:rPr>
                        <a:t>Leff</a:t>
                      </a:r>
                      <a:r>
                        <a:rPr lang="en-US" sz="1600" b="1" u="none" strike="noStrike" kern="1200" dirty="0">
                          <a:solidFill>
                            <a:schemeClr val="lt1"/>
                          </a:solidFill>
                          <a:effectLst/>
                          <a:latin typeface="+mn-lt"/>
                          <a:ea typeface="+mn-ea"/>
                          <a:cs typeface="+mn-cs"/>
                        </a:rPr>
                        <a:t>[mm]</a:t>
                      </a:r>
                    </a:p>
                  </a:txBody>
                  <a:tcPr marL="9525" marR="9525" marT="9525" marB="0" anchor="b"/>
                </a:tc>
                <a:tc>
                  <a:txBody>
                    <a:bodyPr/>
                    <a:lstStyle/>
                    <a:p>
                      <a:pPr marL="0" algn="l" defTabSz="914400" rtl="0" eaLnBrk="1" fontAlgn="b" latinLnBrk="0" hangingPunct="1"/>
                      <a:r>
                        <a:rPr lang="en-US" sz="1600" b="1" u="none" strike="noStrike" kern="1200" dirty="0" err="1">
                          <a:solidFill>
                            <a:schemeClr val="lt1"/>
                          </a:solidFill>
                          <a:effectLst/>
                          <a:latin typeface="+mn-lt"/>
                          <a:ea typeface="+mn-ea"/>
                          <a:cs typeface="+mn-cs"/>
                        </a:rPr>
                        <a:t>Ftip</a:t>
                      </a:r>
                      <a:r>
                        <a:rPr lang="en-US" sz="1600" b="1" u="none" strike="noStrike" kern="1200" dirty="0">
                          <a:solidFill>
                            <a:schemeClr val="lt1"/>
                          </a:solidFill>
                          <a:effectLst/>
                          <a:latin typeface="+mn-lt"/>
                          <a:ea typeface="+mn-ea"/>
                          <a:cs typeface="+mn-cs"/>
                        </a:rPr>
                        <a:t>[T]</a:t>
                      </a:r>
                    </a:p>
                  </a:txBody>
                  <a:tcPr marL="9525" marR="9525" marT="9525" marB="0" anchor="b"/>
                </a:tc>
                <a:tc>
                  <a:txBody>
                    <a:bodyPr/>
                    <a:lstStyle/>
                    <a:p>
                      <a:pPr marL="0" algn="l" defTabSz="914400" rtl="0" eaLnBrk="1" fontAlgn="b" latinLnBrk="0" hangingPunct="1"/>
                      <a:r>
                        <a:rPr lang="en-US" sz="1600" b="1" u="none" strike="noStrike" kern="1200" dirty="0">
                          <a:solidFill>
                            <a:schemeClr val="lt1"/>
                          </a:solidFill>
                          <a:effectLst/>
                          <a:latin typeface="+mn-lt"/>
                          <a:ea typeface="+mn-ea"/>
                          <a:cs typeface="+mn-cs"/>
                        </a:rPr>
                        <a:t> Remark</a:t>
                      </a:r>
                    </a:p>
                  </a:txBody>
                  <a:tcPr marL="9525" marR="9525" marT="9525" marB="0"/>
                </a:tc>
                <a:extLst>
                  <a:ext uri="{0D108BD9-81ED-4DB2-BD59-A6C34878D82A}">
                    <a16:rowId xmlns:a16="http://schemas.microsoft.com/office/drawing/2014/main" val="390511085"/>
                  </a:ext>
                </a:extLst>
              </a:tr>
              <a:tr h="215331">
                <a:tc rowSpan="2">
                  <a:txBody>
                    <a:bodyPr/>
                    <a:lstStyle/>
                    <a:p>
                      <a:pPr marL="0" algn="l" defTabSz="914400" rtl="0" eaLnBrk="1" fontAlgn="b" latinLnBrk="0" hangingPunct="1"/>
                      <a:r>
                        <a:rPr lang="en-US" sz="1600" b="1" u="none" strike="noStrike" kern="1200" dirty="0">
                          <a:solidFill>
                            <a:schemeClr val="lt1"/>
                          </a:solidFill>
                          <a:effectLst/>
                          <a:latin typeface="+mn-lt"/>
                          <a:ea typeface="+mn-ea"/>
                          <a:cs typeface="+mn-cs"/>
                        </a:rPr>
                        <a:t>CDR </a:t>
                      </a:r>
                      <a:endParaRPr lang="en-US" altLang="zh-CN" sz="1600" b="1" u="none" strike="noStrike" kern="1200" dirty="0">
                        <a:solidFill>
                          <a:schemeClr val="lt1"/>
                        </a:solidFill>
                        <a:effectLst/>
                        <a:latin typeface="+mn-lt"/>
                        <a:ea typeface="+mn-ea"/>
                        <a:cs typeface="+mn-cs"/>
                      </a:endParaRPr>
                    </a:p>
                  </a:txBody>
                  <a:tcPr marL="9525" marR="9525" marT="9525" marB="0" anchor="ctr"/>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70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4442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2.72 </a:t>
                      </a:r>
                    </a:p>
                  </a:txBody>
                  <a:tcPr marL="9525" marR="9525" marT="9525" marB="0" anchor="b"/>
                </a:tc>
                <a:tc>
                  <a:txBody>
                    <a:bodyPr/>
                    <a:lstStyle/>
                    <a:p>
                      <a:pPr marL="0" algn="l" defTabSz="914400" rtl="0" eaLnBrk="1" fontAlgn="b" latinLnBrk="0" hangingPunct="1"/>
                      <a:r>
                        <a:rPr lang="zh-CN" altLang="en-US" sz="1600" u="none" strike="noStrike" kern="1200" dirty="0">
                          <a:solidFill>
                            <a:schemeClr val="dk1"/>
                          </a:solidFill>
                          <a:effectLst/>
                          <a:latin typeface="+mn-lt"/>
                          <a:ea typeface="+mn-ea"/>
                          <a:cs typeface="+mn-cs"/>
                        </a:rPr>
                        <a:t>超导，普通恒温器</a:t>
                      </a:r>
                      <a:endParaRPr lang="en-US" altLang="zh-CN" sz="1600" u="none" strike="noStrike" kern="1200" dirty="0">
                        <a:solidFill>
                          <a:srgbClr val="FF0000"/>
                        </a:solidFill>
                        <a:effectLst/>
                        <a:latin typeface="+mn-lt"/>
                        <a:ea typeface="+mn-ea"/>
                        <a:cs typeface="+mn-cs"/>
                      </a:endParaRPr>
                    </a:p>
                  </a:txBody>
                  <a:tcPr marL="9525" marR="9525" marT="9525" marB="0"/>
                </a:tc>
                <a:extLst>
                  <a:ext uri="{0D108BD9-81ED-4DB2-BD59-A6C34878D82A}">
                    <a16:rowId xmlns:a16="http://schemas.microsoft.com/office/drawing/2014/main" val="3493293233"/>
                  </a:ext>
                </a:extLst>
              </a:tr>
              <a:tr h="215331">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altLang="zh-CN" sz="1600" b="0" i="0" u="none" strike="noStrike" dirty="0">
                        <a:solidFill>
                          <a:srgbClr val="000000"/>
                        </a:solidFill>
                        <a:effectLst/>
                        <a:latin typeface="等线" panose="02010600030101010101" pitchFamily="2" charset="-122"/>
                        <a:ea typeface="+mn-ea"/>
                      </a:endParaRP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42</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3658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0.81 </a:t>
                      </a:r>
                    </a:p>
                  </a:txBody>
                  <a:tcPr marL="9525" marR="9525" marT="9525" marB="0" anchor="b"/>
                </a:tc>
                <a:tc>
                  <a:txBody>
                    <a:bodyPr/>
                    <a:lstStyle/>
                    <a:p>
                      <a:pPr marL="0" algn="l" defTabSz="914400" rtl="0" eaLnBrk="1" fontAlgn="b" latinLnBrk="0" hangingPunct="1"/>
                      <a:r>
                        <a:rPr lang="en-US" altLang="zh-CN" sz="1600" u="none" strike="noStrike" kern="1200" dirty="0" err="1">
                          <a:solidFill>
                            <a:schemeClr val="dk1"/>
                          </a:solidFill>
                          <a:effectLst/>
                          <a:latin typeface="+mn-lt"/>
                          <a:ea typeface="+mn-ea"/>
                          <a:cs typeface="+mn-cs"/>
                        </a:rPr>
                        <a:t>FeCoV</a:t>
                      </a:r>
                      <a:r>
                        <a:rPr lang="zh-CN" altLang="en-US" sz="1600" u="none" strike="noStrike" kern="1200" dirty="0">
                          <a:solidFill>
                            <a:schemeClr val="dk1"/>
                          </a:solidFill>
                          <a:effectLst/>
                          <a:latin typeface="+mn-lt"/>
                          <a:ea typeface="+mn-ea"/>
                          <a:cs typeface="+mn-cs"/>
                        </a:rPr>
                        <a:t>，大幅压缩物理要求</a:t>
                      </a:r>
                      <a:endParaRPr lang="en-US" altLang="zh-CN" sz="1600" u="none" strike="noStrike" kern="1200" dirty="0">
                        <a:solidFill>
                          <a:schemeClr val="dk1"/>
                        </a:solidFill>
                        <a:effectLst/>
                        <a:latin typeface="+mn-lt"/>
                        <a:ea typeface="+mn-ea"/>
                        <a:cs typeface="+mn-cs"/>
                      </a:endParaRPr>
                    </a:p>
                  </a:txBody>
                  <a:tcPr marL="9525" marR="9525" marT="9525" marB="0"/>
                </a:tc>
                <a:extLst>
                  <a:ext uri="{0D108BD9-81ED-4DB2-BD59-A6C34878D82A}">
                    <a16:rowId xmlns:a16="http://schemas.microsoft.com/office/drawing/2014/main" val="2022469923"/>
                  </a:ext>
                </a:extLst>
              </a:tr>
              <a:tr h="2153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1600" b="1" u="none" strike="noStrike" kern="1200" dirty="0">
                          <a:solidFill>
                            <a:schemeClr val="lt1"/>
                          </a:solidFill>
                          <a:effectLst/>
                          <a:latin typeface="+mn-lt"/>
                          <a:ea typeface="+mn-ea"/>
                          <a:cs typeface="+mn-cs"/>
                        </a:rPr>
                        <a:t>TDR</a:t>
                      </a:r>
                    </a:p>
                  </a:txBody>
                  <a:tcPr marL="9525" marR="9525" marT="9525" marB="0" anchor="ctr"/>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3494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0.92 </a:t>
                      </a:r>
                    </a:p>
                  </a:txBody>
                  <a:tcPr marL="9525" marR="9525" marT="9525" marB="0" anchor="b"/>
                </a:tc>
                <a:tc>
                  <a:txBody>
                    <a:bodyPr/>
                    <a:lstStyle/>
                    <a:p>
                      <a:pPr marL="0" algn="l" defTabSz="914400" rtl="0" eaLnBrk="1" fontAlgn="b" latinLnBrk="0" hangingPunct="1"/>
                      <a:r>
                        <a:rPr lang="en-US" altLang="zh-CN" sz="1600" u="none" strike="noStrike" kern="1200" dirty="0" err="1">
                          <a:solidFill>
                            <a:schemeClr val="dk1"/>
                          </a:solidFill>
                          <a:effectLst/>
                          <a:latin typeface="+mn-lt"/>
                          <a:ea typeface="+mn-ea"/>
                          <a:cs typeface="+mn-cs"/>
                        </a:rPr>
                        <a:t>FeCoV</a:t>
                      </a:r>
                      <a:r>
                        <a:rPr lang="zh-CN" altLang="en-US" sz="1600" u="none" strike="noStrike" kern="1200" dirty="0">
                          <a:solidFill>
                            <a:schemeClr val="dk1"/>
                          </a:solidFill>
                          <a:effectLst/>
                          <a:latin typeface="+mn-lt"/>
                          <a:ea typeface="+mn-ea"/>
                          <a:cs typeface="+mn-cs"/>
                        </a:rPr>
                        <a:t>，大幅压缩物理要求</a:t>
                      </a:r>
                      <a:endParaRPr lang="en-US" altLang="zh-CN" sz="1600" u="none" strike="noStrike" kern="1200" dirty="0">
                        <a:solidFill>
                          <a:schemeClr val="dk1"/>
                        </a:solidFill>
                        <a:effectLst/>
                        <a:latin typeface="+mn-lt"/>
                        <a:ea typeface="+mn-ea"/>
                        <a:cs typeface="+mn-cs"/>
                      </a:endParaRPr>
                    </a:p>
                  </a:txBody>
                  <a:tcPr marL="9525" marR="9525" marT="9525" marB="0"/>
                </a:tc>
                <a:extLst>
                  <a:ext uri="{0D108BD9-81ED-4DB2-BD59-A6C34878D82A}">
                    <a16:rowId xmlns:a16="http://schemas.microsoft.com/office/drawing/2014/main" val="2082990926"/>
                  </a:ext>
                </a:extLst>
              </a:tr>
              <a:tr h="2153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1600" b="1" u="none" strike="noStrike" kern="1200" dirty="0">
                          <a:solidFill>
                            <a:schemeClr val="lt1"/>
                          </a:solidFill>
                          <a:effectLst/>
                          <a:latin typeface="+mn-lt"/>
                          <a:ea typeface="+mn-ea"/>
                          <a:cs typeface="+mn-cs"/>
                        </a:rPr>
                        <a:t>EDR-v1</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5207</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2.83</a:t>
                      </a:r>
                    </a:p>
                  </a:txBody>
                  <a:tcPr marL="9525" marR="9525" marT="9525" marB="0" anchor="b"/>
                </a:tc>
                <a:tc>
                  <a:txBody>
                    <a:bodyPr/>
                    <a:lstStyle/>
                    <a:p>
                      <a:pPr marL="0" algn="l" defTabSz="914400" rtl="0" eaLnBrk="1" fontAlgn="b" latinLnBrk="0" hangingPunct="1"/>
                      <a:r>
                        <a:rPr lang="zh-CN" altLang="en-US" sz="1600" u="none" strike="noStrike" kern="1200" dirty="0">
                          <a:solidFill>
                            <a:schemeClr val="dk1"/>
                          </a:solidFill>
                          <a:effectLst/>
                          <a:latin typeface="+mn-lt"/>
                          <a:ea typeface="+mn-ea"/>
                          <a:cs typeface="+mn-cs"/>
                        </a:rPr>
                        <a:t>超导，小型制冷机，恢复部分物理要求。</a:t>
                      </a:r>
                      <a:endParaRPr lang="en-US" altLang="zh-CN" sz="1600" u="none" strike="noStrike" kern="1200" dirty="0">
                        <a:solidFill>
                          <a:schemeClr val="dk1"/>
                        </a:solidFill>
                        <a:effectLst/>
                        <a:latin typeface="+mn-lt"/>
                        <a:ea typeface="+mn-ea"/>
                        <a:cs typeface="+mn-cs"/>
                      </a:endParaRPr>
                    </a:p>
                    <a:p>
                      <a:pPr marL="0" algn="l" defTabSz="914400" rtl="0" eaLnBrk="1" fontAlgn="b" latinLnBrk="0" hangingPunct="1"/>
                      <a:r>
                        <a:rPr lang="zh-CN" altLang="en-US" sz="1600" u="none" strike="noStrike" kern="1200" dirty="0">
                          <a:solidFill>
                            <a:schemeClr val="dk1"/>
                          </a:solidFill>
                          <a:effectLst/>
                          <a:latin typeface="+mn-lt"/>
                          <a:ea typeface="+mn-ea"/>
                          <a:cs typeface="+mn-cs"/>
                        </a:rPr>
                        <a:t>空间干涉，梯度高</a:t>
                      </a:r>
                      <a:endParaRPr lang="en-US" altLang="zh-CN" sz="1600" u="none" strike="noStrike" kern="1200" dirty="0">
                        <a:solidFill>
                          <a:schemeClr val="dk1"/>
                        </a:solidFill>
                        <a:effectLst/>
                        <a:latin typeface="+mn-lt"/>
                        <a:ea typeface="+mn-ea"/>
                        <a:cs typeface="+mn-cs"/>
                      </a:endParaRPr>
                    </a:p>
                  </a:txBody>
                  <a:tcPr marL="9525" marR="9525" marT="9525" marB="0"/>
                </a:tc>
                <a:extLst>
                  <a:ext uri="{0D108BD9-81ED-4DB2-BD59-A6C34878D82A}">
                    <a16:rowId xmlns:a16="http://schemas.microsoft.com/office/drawing/2014/main" val="1544543289"/>
                  </a:ext>
                </a:extLst>
              </a:tr>
              <a:tr h="21533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altLang="zh-CN" sz="1600" b="1" u="none" strike="noStrike" kern="1200" dirty="0">
                          <a:solidFill>
                            <a:schemeClr val="lt1"/>
                          </a:solidFill>
                          <a:effectLst/>
                          <a:latin typeface="+mn-lt"/>
                          <a:ea typeface="+mn-ea"/>
                          <a:cs typeface="+mn-cs"/>
                        </a:rPr>
                        <a:t>EDR-v2</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3905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2.13 </a:t>
                      </a:r>
                    </a:p>
                  </a:txBody>
                  <a:tcPr marL="9525" marR="9525" marT="9525" marB="0" anchor="b"/>
                </a:tc>
                <a:tc>
                  <a:txBody>
                    <a:bodyPr/>
                    <a:lstStyle/>
                    <a:p>
                      <a:pPr marL="0" algn="l" defTabSz="914400" rtl="0" eaLnBrk="1" fontAlgn="b" latinLnBrk="0" hangingPunct="1"/>
                      <a:r>
                        <a:rPr lang="zh-CN" altLang="en-US" sz="1600" u="none" strike="noStrike" kern="1200" dirty="0">
                          <a:solidFill>
                            <a:schemeClr val="dk1"/>
                          </a:solidFill>
                          <a:effectLst/>
                          <a:latin typeface="+mn-lt"/>
                          <a:ea typeface="+mn-ea"/>
                          <a:cs typeface="+mn-cs"/>
                        </a:rPr>
                        <a:t>纵向拉长，解决空间干涉，降低梯度</a:t>
                      </a:r>
                      <a:endParaRPr lang="en-US" altLang="zh-CN" sz="1600" u="none" strike="noStrike" kern="1200" dirty="0">
                        <a:solidFill>
                          <a:schemeClr val="dk1"/>
                        </a:solidFill>
                        <a:effectLst/>
                        <a:latin typeface="+mn-lt"/>
                        <a:ea typeface="+mn-ea"/>
                        <a:cs typeface="+mn-cs"/>
                      </a:endParaRPr>
                    </a:p>
                  </a:txBody>
                  <a:tcPr marL="9525" marR="9525" marT="9525" marB="0"/>
                </a:tc>
                <a:extLst>
                  <a:ext uri="{0D108BD9-81ED-4DB2-BD59-A6C34878D82A}">
                    <a16:rowId xmlns:a16="http://schemas.microsoft.com/office/drawing/2014/main" val="1460988929"/>
                  </a:ext>
                </a:extLst>
              </a:tr>
            </a:tbl>
          </a:graphicData>
        </a:graphic>
      </p:graphicFrame>
      <p:graphicFrame>
        <p:nvGraphicFramePr>
          <p:cNvPr id="6" name="表格 5">
            <a:extLst>
              <a:ext uri="{FF2B5EF4-FFF2-40B4-BE49-F238E27FC236}">
                <a16:creationId xmlns:a16="http://schemas.microsoft.com/office/drawing/2014/main" id="{2F6B965C-4F26-4B62-996E-78510DACD2E6}"/>
              </a:ext>
            </a:extLst>
          </p:cNvPr>
          <p:cNvGraphicFramePr>
            <a:graphicFrameLocks noGrp="1"/>
          </p:cNvGraphicFramePr>
          <p:nvPr>
            <p:extLst>
              <p:ext uri="{D42A27DB-BD31-4B8C-83A1-F6EECF244321}">
                <p14:modId xmlns:p14="http://schemas.microsoft.com/office/powerpoint/2010/main" val="302034872"/>
              </p:ext>
            </p:extLst>
          </p:nvPr>
        </p:nvGraphicFramePr>
        <p:xfrm>
          <a:off x="368163" y="2444826"/>
          <a:ext cx="5442306" cy="1520190"/>
        </p:xfrm>
        <a:graphic>
          <a:graphicData uri="http://schemas.openxmlformats.org/drawingml/2006/table">
            <a:tbl>
              <a:tblPr firstRow="1" firstCol="1" bandRow="1">
                <a:tableStyleId>{5C22544A-7EE6-4342-B048-85BDC9FD1C3A}</a:tableStyleId>
              </a:tblPr>
              <a:tblGrid>
                <a:gridCol w="907051">
                  <a:extLst>
                    <a:ext uri="{9D8B030D-6E8A-4147-A177-3AD203B41FA5}">
                      <a16:colId xmlns:a16="http://schemas.microsoft.com/office/drawing/2014/main" val="552980815"/>
                    </a:ext>
                  </a:extLst>
                </a:gridCol>
                <a:gridCol w="907051">
                  <a:extLst>
                    <a:ext uri="{9D8B030D-6E8A-4147-A177-3AD203B41FA5}">
                      <a16:colId xmlns:a16="http://schemas.microsoft.com/office/drawing/2014/main" val="720845738"/>
                    </a:ext>
                  </a:extLst>
                </a:gridCol>
                <a:gridCol w="907051">
                  <a:extLst>
                    <a:ext uri="{9D8B030D-6E8A-4147-A177-3AD203B41FA5}">
                      <a16:colId xmlns:a16="http://schemas.microsoft.com/office/drawing/2014/main" val="3367605410"/>
                    </a:ext>
                  </a:extLst>
                </a:gridCol>
                <a:gridCol w="907051">
                  <a:extLst>
                    <a:ext uri="{9D8B030D-6E8A-4147-A177-3AD203B41FA5}">
                      <a16:colId xmlns:a16="http://schemas.microsoft.com/office/drawing/2014/main" val="2471947624"/>
                    </a:ext>
                  </a:extLst>
                </a:gridCol>
                <a:gridCol w="907051">
                  <a:extLst>
                    <a:ext uri="{9D8B030D-6E8A-4147-A177-3AD203B41FA5}">
                      <a16:colId xmlns:a16="http://schemas.microsoft.com/office/drawing/2014/main" val="3895689076"/>
                    </a:ext>
                  </a:extLst>
                </a:gridCol>
                <a:gridCol w="907051">
                  <a:extLst>
                    <a:ext uri="{9D8B030D-6E8A-4147-A177-3AD203B41FA5}">
                      <a16:colId xmlns:a16="http://schemas.microsoft.com/office/drawing/2014/main" val="2968458679"/>
                    </a:ext>
                  </a:extLst>
                </a:gridCol>
              </a:tblGrid>
              <a:tr h="206990">
                <a:tc>
                  <a:txBody>
                    <a:bodyPr/>
                    <a:lstStyle/>
                    <a:p>
                      <a:pPr algn="l" fontAlgn="b"/>
                      <a:r>
                        <a:rPr lang="en-US" sz="1600" u="none" strike="noStrike">
                          <a:effectLst/>
                        </a:rPr>
                        <a:t>Name</a:t>
                      </a:r>
                      <a:endParaRPr lang="en-US" sz="16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l" fontAlgn="b"/>
                      <a:r>
                        <a:rPr lang="en-US" sz="1600" u="none" strike="noStrike">
                          <a:effectLst/>
                        </a:rPr>
                        <a:t>Quant</a:t>
                      </a:r>
                      <a:endParaRPr lang="en-US" sz="16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l" fontAlgn="b"/>
                      <a:r>
                        <a:rPr lang="en-US" sz="1600" u="none" strike="noStrike" dirty="0">
                          <a:effectLst/>
                        </a:rPr>
                        <a:t>Ape[mm]</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l" fontAlgn="b"/>
                      <a:r>
                        <a:rPr lang="en-US" sz="1600" u="none" strike="noStrike">
                          <a:effectLst/>
                        </a:rPr>
                        <a:t>Fmax[T/m</a:t>
                      </a:r>
                      <a:endParaRPr lang="en-US" sz="16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l" fontAlgn="b"/>
                      <a:r>
                        <a:rPr lang="en-US" sz="1600" u="none" strike="noStrike" dirty="0" err="1">
                          <a:effectLst/>
                        </a:rPr>
                        <a:t>Leff</a:t>
                      </a:r>
                      <a:r>
                        <a:rPr lang="en-US" sz="1600" u="none" strike="noStrike" dirty="0">
                          <a:effectLst/>
                        </a:rPr>
                        <a:t>[mm]</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l" fontAlgn="b"/>
                      <a:r>
                        <a:rPr lang="en-US" sz="1600" u="none" strike="noStrike" dirty="0" err="1">
                          <a:effectLst/>
                        </a:rPr>
                        <a:t>Ftip</a:t>
                      </a:r>
                      <a:r>
                        <a:rPr lang="en-US" sz="1600" u="none" strike="noStrike" dirty="0">
                          <a:effectLst/>
                        </a:rPr>
                        <a:t>[T]</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2094434853"/>
                  </a:ext>
                </a:extLst>
              </a:tr>
              <a:tr h="206990">
                <a:tc>
                  <a:txBody>
                    <a:bodyPr/>
                    <a:lstStyle/>
                    <a:p>
                      <a:pPr algn="l" fontAlgn="b"/>
                      <a:r>
                        <a:rPr lang="en-US" sz="1600" u="none" strike="noStrike">
                          <a:effectLst/>
                        </a:rPr>
                        <a:t>SC0IR</a:t>
                      </a:r>
                      <a:endParaRPr lang="en-US" sz="16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8</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-315 </a:t>
                      </a:r>
                    </a:p>
                  </a:txBody>
                  <a:tcPr marL="9525" marR="9525" marT="9525" marB="0" anchor="b"/>
                </a:tc>
                <a:tc>
                  <a:txBody>
                    <a:bodyPr/>
                    <a:lstStyle/>
                    <a:p>
                      <a:pPr marL="0" algn="l" defTabSz="914400" rtl="0" eaLnBrk="1" fontAlgn="b" latinLnBrk="0" hangingPunct="1"/>
                      <a:r>
                        <a:rPr lang="en-US" altLang="zh-CN" sz="1600" u="none" strike="noStrike" kern="1200">
                          <a:solidFill>
                            <a:schemeClr val="dk1"/>
                          </a:solidFill>
                          <a:effectLst/>
                          <a:latin typeface="+mn-lt"/>
                          <a:ea typeface="+mn-ea"/>
                          <a:cs typeface="+mn-cs"/>
                        </a:rPr>
                        <a:t>1000</a:t>
                      </a:r>
                    </a:p>
                  </a:txBody>
                  <a:tcPr marL="9525" marR="9525" marT="9525" marB="0" anchor="b"/>
                </a:tc>
                <a:tc>
                  <a:txBody>
                    <a:bodyPr/>
                    <a:lstStyle/>
                    <a:p>
                      <a:pPr marL="0" algn="l" defTabSz="914400" rtl="0" eaLnBrk="1" fontAlgn="b" latinLnBrk="0" hangingPunct="1"/>
                      <a:r>
                        <a:rPr lang="en-US" altLang="zh-CN" sz="1600" u="none" strike="noStrike" kern="1200">
                          <a:solidFill>
                            <a:schemeClr val="dk1"/>
                          </a:solidFill>
                          <a:effectLst/>
                          <a:latin typeface="+mn-lt"/>
                          <a:ea typeface="+mn-ea"/>
                          <a:cs typeface="+mn-cs"/>
                        </a:rPr>
                        <a:t>-0.17 </a:t>
                      </a:r>
                    </a:p>
                  </a:txBody>
                  <a:tcPr marL="9525" marR="9525" marT="9525" marB="0" anchor="b"/>
                </a:tc>
                <a:extLst>
                  <a:ext uri="{0D108BD9-81ED-4DB2-BD59-A6C34878D82A}">
                    <a16:rowId xmlns:a16="http://schemas.microsoft.com/office/drawing/2014/main" val="4228208479"/>
                  </a:ext>
                </a:extLst>
              </a:tr>
              <a:tr h="206990">
                <a:tc>
                  <a:txBody>
                    <a:bodyPr/>
                    <a:lstStyle/>
                    <a:p>
                      <a:pPr algn="l" fontAlgn="b"/>
                      <a:r>
                        <a:rPr lang="en-US" sz="1600" u="none" strike="noStrike" dirty="0">
                          <a:effectLst/>
                        </a:rPr>
                        <a:t>VSCIR</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marL="0" algn="l" defTabSz="914400" rtl="0" eaLnBrk="1" fontAlgn="b" latinLnBrk="0" hangingPunct="1"/>
                      <a:r>
                        <a:rPr lang="en-US" altLang="zh-CN" sz="1600" u="none" strike="noStrike" kern="1200">
                          <a:solidFill>
                            <a:schemeClr val="dk1"/>
                          </a:solidFill>
                          <a:effectLst/>
                          <a:latin typeface="+mn-lt"/>
                          <a:ea typeface="+mn-ea"/>
                          <a:cs typeface="+mn-cs"/>
                        </a:rPr>
                        <a:t>32</a:t>
                      </a:r>
                    </a:p>
                  </a:txBody>
                  <a:tcPr marL="9525" marR="9525" marT="9525" marB="0" anchor="b"/>
                </a:tc>
                <a:tc>
                  <a:txBody>
                    <a:bodyPr/>
                    <a:lstStyle/>
                    <a:p>
                      <a:pPr marL="0" algn="l" defTabSz="914400" rtl="0" eaLnBrk="1" fontAlgn="b" latinLnBrk="0" hangingPunct="1"/>
                      <a:r>
                        <a:rPr lang="en-US" altLang="zh-CN" sz="1600" u="none" strike="noStrike" kern="120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-34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-0.02 </a:t>
                      </a:r>
                    </a:p>
                  </a:txBody>
                  <a:tcPr marL="9525" marR="9525" marT="9525" marB="0" anchor="b"/>
                </a:tc>
                <a:extLst>
                  <a:ext uri="{0D108BD9-81ED-4DB2-BD59-A6C34878D82A}">
                    <a16:rowId xmlns:a16="http://schemas.microsoft.com/office/drawing/2014/main" val="1680973417"/>
                  </a:ext>
                </a:extLst>
              </a:tr>
              <a:tr h="206990">
                <a:tc>
                  <a:txBody>
                    <a:bodyPr/>
                    <a:lstStyle/>
                    <a:p>
                      <a:pPr algn="l" fontAlgn="b"/>
                      <a:r>
                        <a:rPr lang="en-US" sz="1600" u="none" strike="noStrike" dirty="0">
                          <a:solidFill>
                            <a:srgbClr val="FF0000"/>
                          </a:solidFill>
                          <a:effectLst/>
                        </a:rPr>
                        <a:t>VSIR</a:t>
                      </a:r>
                      <a:endParaRPr lang="en-US" sz="1600" b="0" i="0" u="none" strike="noStrike" dirty="0">
                        <a:solidFill>
                          <a:srgbClr val="FF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16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-3608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-1.96 </a:t>
                      </a:r>
                    </a:p>
                  </a:txBody>
                  <a:tcPr marL="9525" marR="9525" marT="9525" marB="0" anchor="b"/>
                </a:tc>
                <a:extLst>
                  <a:ext uri="{0D108BD9-81ED-4DB2-BD59-A6C34878D82A}">
                    <a16:rowId xmlns:a16="http://schemas.microsoft.com/office/drawing/2014/main" val="4284674656"/>
                  </a:ext>
                </a:extLst>
              </a:tr>
              <a:tr h="206990">
                <a:tc>
                  <a:txBody>
                    <a:bodyPr/>
                    <a:lstStyle/>
                    <a:p>
                      <a:pPr algn="l" fontAlgn="b"/>
                      <a:r>
                        <a:rPr lang="en-US" sz="1600" u="none" strike="noStrike" dirty="0">
                          <a:effectLst/>
                        </a:rPr>
                        <a:t>HSCIR</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32</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-196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-0.11 </a:t>
                      </a:r>
                    </a:p>
                  </a:txBody>
                  <a:tcPr marL="9525" marR="9525" marT="9525" marB="0" anchor="b"/>
                </a:tc>
                <a:extLst>
                  <a:ext uri="{0D108BD9-81ED-4DB2-BD59-A6C34878D82A}">
                    <a16:rowId xmlns:a16="http://schemas.microsoft.com/office/drawing/2014/main" val="3420949136"/>
                  </a:ext>
                </a:extLst>
              </a:tr>
              <a:tr h="206990">
                <a:tc>
                  <a:txBody>
                    <a:bodyPr/>
                    <a:lstStyle/>
                    <a:p>
                      <a:pPr algn="l" fontAlgn="b"/>
                      <a:r>
                        <a:rPr lang="en-US" sz="1600" u="none" strike="noStrike" dirty="0">
                          <a:solidFill>
                            <a:srgbClr val="FF0000"/>
                          </a:solidFill>
                          <a:effectLst/>
                        </a:rPr>
                        <a:t>HSIR</a:t>
                      </a:r>
                      <a:endParaRPr lang="en-US" sz="1600" b="0" i="0" u="none" strike="noStrike" dirty="0">
                        <a:solidFill>
                          <a:srgbClr val="FF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16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66</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3905 </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400</a:t>
                      </a:r>
                    </a:p>
                  </a:txBody>
                  <a:tcPr marL="9525" marR="9525" marT="9525" marB="0" anchor="b"/>
                </a:tc>
                <a:tc>
                  <a:txBody>
                    <a:bodyPr/>
                    <a:lstStyle/>
                    <a:p>
                      <a:pPr marL="0" algn="l" defTabSz="914400" rtl="0" eaLnBrk="1" fontAlgn="b" latinLnBrk="0" hangingPunct="1"/>
                      <a:r>
                        <a:rPr lang="en-US" altLang="zh-CN" sz="1600" u="none" strike="noStrike" kern="1200" dirty="0">
                          <a:solidFill>
                            <a:schemeClr val="dk1"/>
                          </a:solidFill>
                          <a:effectLst/>
                          <a:latin typeface="+mn-lt"/>
                          <a:ea typeface="+mn-ea"/>
                          <a:cs typeface="+mn-cs"/>
                        </a:rPr>
                        <a:t>2.13 </a:t>
                      </a:r>
                    </a:p>
                  </a:txBody>
                  <a:tcPr marL="9525" marR="9525" marT="9525" marB="0" anchor="b"/>
                </a:tc>
                <a:extLst>
                  <a:ext uri="{0D108BD9-81ED-4DB2-BD59-A6C34878D82A}">
                    <a16:rowId xmlns:a16="http://schemas.microsoft.com/office/drawing/2014/main" val="4181418517"/>
                  </a:ext>
                </a:extLst>
              </a:tr>
            </a:tbl>
          </a:graphicData>
        </a:graphic>
      </p:graphicFrame>
      <p:sp>
        <p:nvSpPr>
          <p:cNvPr id="7" name="矩形: 圆角 6">
            <a:extLst>
              <a:ext uri="{FF2B5EF4-FFF2-40B4-BE49-F238E27FC236}">
                <a16:creationId xmlns:a16="http://schemas.microsoft.com/office/drawing/2014/main" id="{2496F5C8-05D9-4DDB-B8F6-6BE4EB019615}"/>
              </a:ext>
            </a:extLst>
          </p:cNvPr>
          <p:cNvSpPr/>
          <p:nvPr/>
        </p:nvSpPr>
        <p:spPr>
          <a:xfrm>
            <a:off x="368163" y="3687568"/>
            <a:ext cx="964792" cy="267230"/>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箭头: 右弧形 7">
            <a:extLst>
              <a:ext uri="{FF2B5EF4-FFF2-40B4-BE49-F238E27FC236}">
                <a16:creationId xmlns:a16="http://schemas.microsoft.com/office/drawing/2014/main" id="{C59AC9E9-5D94-46CF-A760-343A3AD8CD5C}"/>
              </a:ext>
            </a:extLst>
          </p:cNvPr>
          <p:cNvSpPr/>
          <p:nvPr/>
        </p:nvSpPr>
        <p:spPr>
          <a:xfrm>
            <a:off x="8112224" y="4509120"/>
            <a:ext cx="288032" cy="5040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箭头: 右弧形 8">
            <a:extLst>
              <a:ext uri="{FF2B5EF4-FFF2-40B4-BE49-F238E27FC236}">
                <a16:creationId xmlns:a16="http://schemas.microsoft.com/office/drawing/2014/main" id="{AC5160A5-9F9B-45BE-90BC-2B158E36BA81}"/>
              </a:ext>
            </a:extLst>
          </p:cNvPr>
          <p:cNvSpPr/>
          <p:nvPr/>
        </p:nvSpPr>
        <p:spPr>
          <a:xfrm>
            <a:off x="8112224" y="5241442"/>
            <a:ext cx="288032" cy="5040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文本框 9">
            <a:extLst>
              <a:ext uri="{FF2B5EF4-FFF2-40B4-BE49-F238E27FC236}">
                <a16:creationId xmlns:a16="http://schemas.microsoft.com/office/drawing/2014/main" id="{782139CE-1489-4E06-A5C2-C04EEC4CC380}"/>
              </a:ext>
            </a:extLst>
          </p:cNvPr>
          <p:cNvSpPr txBox="1"/>
          <p:nvPr/>
        </p:nvSpPr>
        <p:spPr>
          <a:xfrm>
            <a:off x="8472264" y="4052757"/>
            <a:ext cx="3633937" cy="1815882"/>
          </a:xfrm>
          <a:prstGeom prst="rect">
            <a:avLst/>
          </a:prstGeom>
          <a:ln w="63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Note 1: For ease of parameter comparison, the aperture used is that of RT iron magnets. The aperture would be much larger with SC magnets. </a:t>
            </a:r>
          </a:p>
          <a:p>
            <a:r>
              <a:rPr lang="en-US" sz="1600" dirty="0"/>
              <a:t>Note 2: The parameters for CDR and TDR are not the same as those in the report, owing to its uncertainty and aggressivity.</a:t>
            </a:r>
          </a:p>
        </p:txBody>
      </p:sp>
      <p:cxnSp>
        <p:nvCxnSpPr>
          <p:cNvPr id="12" name="直接箭头连接符 11">
            <a:extLst>
              <a:ext uri="{FF2B5EF4-FFF2-40B4-BE49-F238E27FC236}">
                <a16:creationId xmlns:a16="http://schemas.microsoft.com/office/drawing/2014/main" id="{4AEDBE5C-7F9C-4CA7-BB11-20DA83A71FD2}"/>
              </a:ext>
            </a:extLst>
          </p:cNvPr>
          <p:cNvCxnSpPr/>
          <p:nvPr/>
        </p:nvCxnSpPr>
        <p:spPr>
          <a:xfrm flipH="1">
            <a:off x="4727848" y="5842713"/>
            <a:ext cx="720080" cy="283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F39A61E-7524-4AD5-AD9F-AD33659281DC}"/>
              </a:ext>
            </a:extLst>
          </p:cNvPr>
          <p:cNvSpPr txBox="1"/>
          <p:nvPr/>
        </p:nvSpPr>
        <p:spPr>
          <a:xfrm>
            <a:off x="3791744" y="6156012"/>
            <a:ext cx="1584176" cy="369332"/>
          </a:xfrm>
          <a:prstGeom prst="rect">
            <a:avLst/>
          </a:prstGeom>
          <a:ln w="63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SC </a:t>
            </a:r>
            <a:r>
              <a:rPr lang="en-US" dirty="0" err="1"/>
              <a:t>sextupoles</a:t>
            </a:r>
            <a:endParaRPr lang="en-US" dirty="0"/>
          </a:p>
        </p:txBody>
      </p:sp>
      <p:cxnSp>
        <p:nvCxnSpPr>
          <p:cNvPr id="15" name="直接箭头连接符 14">
            <a:extLst>
              <a:ext uri="{FF2B5EF4-FFF2-40B4-BE49-F238E27FC236}">
                <a16:creationId xmlns:a16="http://schemas.microsoft.com/office/drawing/2014/main" id="{8D9DA3AA-9B71-4B8F-9A4E-DCEC2A5F60C1}"/>
              </a:ext>
            </a:extLst>
          </p:cNvPr>
          <p:cNvCxnSpPr/>
          <p:nvPr/>
        </p:nvCxnSpPr>
        <p:spPr>
          <a:xfrm>
            <a:off x="5447928" y="5842713"/>
            <a:ext cx="792088" cy="283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86F5E69E-8BE9-4EEC-B190-6B1F071300E4}"/>
              </a:ext>
            </a:extLst>
          </p:cNvPr>
          <p:cNvSpPr txBox="1"/>
          <p:nvPr/>
        </p:nvSpPr>
        <p:spPr>
          <a:xfrm>
            <a:off x="5509690" y="6167045"/>
            <a:ext cx="2542475" cy="646331"/>
          </a:xfrm>
          <a:prstGeom prst="rect">
            <a:avLst/>
          </a:prstGeom>
          <a:ln w="63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Normal  </a:t>
            </a:r>
            <a:r>
              <a:rPr lang="en-US" dirty="0" err="1"/>
              <a:t>sextupoles</a:t>
            </a:r>
            <a:r>
              <a:rPr lang="en-US" dirty="0"/>
              <a:t> with smaller apertures</a:t>
            </a:r>
          </a:p>
        </p:txBody>
      </p:sp>
      <p:pic>
        <p:nvPicPr>
          <p:cNvPr id="18" name="图片 17">
            <a:extLst>
              <a:ext uri="{FF2B5EF4-FFF2-40B4-BE49-F238E27FC236}">
                <a16:creationId xmlns:a16="http://schemas.microsoft.com/office/drawing/2014/main" id="{686824A0-0F7A-4A2D-B223-88CD6C3CC556}"/>
              </a:ext>
            </a:extLst>
          </p:cNvPr>
          <p:cNvPicPr>
            <a:picLocks noChangeAspect="1"/>
          </p:cNvPicPr>
          <p:nvPr/>
        </p:nvPicPr>
        <p:blipFill>
          <a:blip r:embed="rId2"/>
          <a:stretch>
            <a:fillRect/>
          </a:stretch>
        </p:blipFill>
        <p:spPr>
          <a:xfrm>
            <a:off x="8016108" y="1532656"/>
            <a:ext cx="3600000" cy="1835405"/>
          </a:xfrm>
          <a:prstGeom prst="rect">
            <a:avLst/>
          </a:prstGeom>
        </p:spPr>
      </p:pic>
      <p:sp>
        <p:nvSpPr>
          <p:cNvPr id="19" name="矩形 18">
            <a:extLst>
              <a:ext uri="{FF2B5EF4-FFF2-40B4-BE49-F238E27FC236}">
                <a16:creationId xmlns:a16="http://schemas.microsoft.com/office/drawing/2014/main" id="{48846A8C-F700-42D8-851F-B4B64169282B}"/>
              </a:ext>
            </a:extLst>
          </p:cNvPr>
          <p:cNvSpPr/>
          <p:nvPr/>
        </p:nvSpPr>
        <p:spPr>
          <a:xfrm>
            <a:off x="8064665" y="1362397"/>
            <a:ext cx="3312368" cy="99056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a:extLst>
              <a:ext uri="{FF2B5EF4-FFF2-40B4-BE49-F238E27FC236}">
                <a16:creationId xmlns:a16="http://schemas.microsoft.com/office/drawing/2014/main" id="{DBE4798D-EA18-4541-9A75-E5B26EE3F412}"/>
              </a:ext>
            </a:extLst>
          </p:cNvPr>
          <p:cNvSpPr/>
          <p:nvPr/>
        </p:nvSpPr>
        <p:spPr>
          <a:xfrm>
            <a:off x="8052165" y="2427784"/>
            <a:ext cx="3563944" cy="110124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箭头: 下 20">
            <a:extLst>
              <a:ext uri="{FF2B5EF4-FFF2-40B4-BE49-F238E27FC236}">
                <a16:creationId xmlns:a16="http://schemas.microsoft.com/office/drawing/2014/main" id="{027D6B10-2C83-4C17-A6AC-78A897E7258E}"/>
              </a:ext>
            </a:extLst>
          </p:cNvPr>
          <p:cNvSpPr/>
          <p:nvPr/>
        </p:nvSpPr>
        <p:spPr>
          <a:xfrm>
            <a:off x="11530308" y="1776765"/>
            <a:ext cx="85800" cy="489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21">
            <a:extLst>
              <a:ext uri="{FF2B5EF4-FFF2-40B4-BE49-F238E27FC236}">
                <a16:creationId xmlns:a16="http://schemas.microsoft.com/office/drawing/2014/main" id="{B5D38174-633D-4438-A539-781D55F6B007}"/>
              </a:ext>
            </a:extLst>
          </p:cNvPr>
          <p:cNvSpPr txBox="1"/>
          <p:nvPr/>
        </p:nvSpPr>
        <p:spPr>
          <a:xfrm>
            <a:off x="5810469" y="2708920"/>
            <a:ext cx="1149627" cy="830997"/>
          </a:xfrm>
          <a:prstGeom prst="rect">
            <a:avLst/>
          </a:prstGeom>
          <a:noFill/>
        </p:spPr>
        <p:txBody>
          <a:bodyPr wrap="square" rtlCol="0">
            <a:spAutoFit/>
          </a:bodyPr>
          <a:lstStyle/>
          <a:p>
            <a:r>
              <a:rPr lang="en-US" sz="1600" dirty="0"/>
              <a:t>5 kinds of </a:t>
            </a:r>
            <a:r>
              <a:rPr lang="en-US" sz="1600" dirty="0" err="1"/>
              <a:t>sextupoles</a:t>
            </a:r>
            <a:r>
              <a:rPr lang="en-US" sz="1600" dirty="0"/>
              <a:t> in EDR </a:t>
            </a:r>
          </a:p>
        </p:txBody>
      </p:sp>
      <p:sp>
        <p:nvSpPr>
          <p:cNvPr id="23" name="文本框 22">
            <a:extLst>
              <a:ext uri="{FF2B5EF4-FFF2-40B4-BE49-F238E27FC236}">
                <a16:creationId xmlns:a16="http://schemas.microsoft.com/office/drawing/2014/main" id="{6E38E69E-E520-478C-BCC3-148A46BBC78F}"/>
              </a:ext>
            </a:extLst>
          </p:cNvPr>
          <p:cNvSpPr txBox="1"/>
          <p:nvPr/>
        </p:nvSpPr>
        <p:spPr>
          <a:xfrm>
            <a:off x="1341695" y="5781932"/>
            <a:ext cx="1983422" cy="338554"/>
          </a:xfrm>
          <a:prstGeom prst="rect">
            <a:avLst/>
          </a:prstGeom>
          <a:noFill/>
        </p:spPr>
        <p:txBody>
          <a:bodyPr wrap="square" rtlCol="0">
            <a:spAutoFit/>
          </a:bodyPr>
          <a:lstStyle/>
          <a:p>
            <a:r>
              <a:rPr lang="en-US" sz="1600" dirty="0"/>
              <a:t>History of HSIRD</a:t>
            </a:r>
          </a:p>
        </p:txBody>
      </p:sp>
      <p:sp>
        <p:nvSpPr>
          <p:cNvPr id="24" name="文本框 23">
            <a:extLst>
              <a:ext uri="{FF2B5EF4-FFF2-40B4-BE49-F238E27FC236}">
                <a16:creationId xmlns:a16="http://schemas.microsoft.com/office/drawing/2014/main" id="{DD6B5EED-39CF-4632-A36A-7494C24DCFC1}"/>
              </a:ext>
            </a:extLst>
          </p:cNvPr>
          <p:cNvSpPr txBox="1"/>
          <p:nvPr/>
        </p:nvSpPr>
        <p:spPr>
          <a:xfrm>
            <a:off x="7824192" y="3544909"/>
            <a:ext cx="4190256" cy="338554"/>
          </a:xfrm>
          <a:prstGeom prst="rect">
            <a:avLst/>
          </a:prstGeom>
          <a:noFill/>
        </p:spPr>
        <p:txBody>
          <a:bodyPr wrap="square" rtlCol="0">
            <a:spAutoFit/>
          </a:bodyPr>
          <a:lstStyle/>
          <a:p>
            <a:r>
              <a:rPr lang="en-US" sz="1600" dirty="0"/>
              <a:t>Layout near HSIRD, form EDR-v1 to EDR-v2</a:t>
            </a:r>
          </a:p>
        </p:txBody>
      </p:sp>
    </p:spTree>
    <p:extLst>
      <p:ext uri="{BB962C8B-B14F-4D97-AF65-F5344CB8AC3E}">
        <p14:creationId xmlns:p14="http://schemas.microsoft.com/office/powerpoint/2010/main" val="122085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915EC2D-B6D4-49C9-9F6E-7FD971F48F61}"/>
              </a:ext>
            </a:extLst>
          </p:cNvPr>
          <p:cNvSpPr>
            <a:spLocks noGrp="1"/>
          </p:cNvSpPr>
          <p:nvPr>
            <p:ph idx="1"/>
          </p:nvPr>
        </p:nvSpPr>
        <p:spPr>
          <a:xfrm>
            <a:off x="609600" y="1285861"/>
            <a:ext cx="11175032" cy="4840303"/>
          </a:xfrm>
        </p:spPr>
        <p:txBody>
          <a:bodyPr/>
          <a:lstStyle/>
          <a:p>
            <a:r>
              <a:rPr lang="en-US" dirty="0"/>
              <a:t>8. IP </a:t>
            </a:r>
            <a:r>
              <a:rPr lang="en-US" dirty="0" err="1"/>
              <a:t>sextupoles</a:t>
            </a:r>
            <a:r>
              <a:rPr lang="en-US" dirty="0"/>
              <a:t> (Cont.)</a:t>
            </a:r>
          </a:p>
          <a:p>
            <a:pPr lvl="1"/>
            <a:r>
              <a:rPr lang="en-US" dirty="0"/>
              <a:t>For SC magnets, the pole-tip fields should be below 10.7 T, expected to be realized in 5 years</a:t>
            </a:r>
            <a:r>
              <a:rPr lang="en-US" dirty="0">
                <a:sym typeface="Wingdings" panose="05000000000000000000" pitchFamily="2" charset="2"/>
              </a:rPr>
              <a:t> the </a:t>
            </a:r>
            <a:r>
              <a:rPr lang="en-US" dirty="0">
                <a:solidFill>
                  <a:srgbClr val="FF0000"/>
                </a:solidFill>
                <a:sym typeface="Wingdings" panose="05000000000000000000" pitchFamily="2" charset="2"/>
              </a:rPr>
              <a:t>tungsten shielding </a:t>
            </a:r>
            <a:r>
              <a:rPr lang="en-US" dirty="0">
                <a:sym typeface="Wingdings" panose="05000000000000000000" pitchFamily="2" charset="2"/>
              </a:rPr>
              <a:t>should be less than </a:t>
            </a:r>
            <a:r>
              <a:rPr lang="en-US" dirty="0">
                <a:solidFill>
                  <a:srgbClr val="FF0000"/>
                </a:solidFill>
                <a:sym typeface="Wingdings" panose="05000000000000000000" pitchFamily="2" charset="2"/>
              </a:rPr>
              <a:t>10 mm</a:t>
            </a:r>
            <a:r>
              <a:rPr lang="en-US" dirty="0">
                <a:sym typeface="Wingdings" panose="05000000000000000000" pitchFamily="2" charset="2"/>
              </a:rPr>
              <a:t>.</a:t>
            </a:r>
            <a:endParaRPr lang="en-US" dirty="0"/>
          </a:p>
          <a:p>
            <a:pPr lvl="1"/>
            <a:r>
              <a:rPr lang="en-US" dirty="0"/>
              <a:t>For normal magnet, the pole-tip fields should be below 0.9 T, can be realized using </a:t>
            </a:r>
            <a:r>
              <a:rPr lang="en-US" dirty="0" err="1"/>
              <a:t>FeCoV</a:t>
            </a:r>
            <a:r>
              <a:rPr lang="en-US" dirty="0">
                <a:sym typeface="Wingdings" panose="05000000000000000000" pitchFamily="2" charset="2"/>
              </a:rPr>
              <a:t> the </a:t>
            </a:r>
            <a:r>
              <a:rPr lang="en-US" dirty="0">
                <a:solidFill>
                  <a:srgbClr val="FF0000"/>
                </a:solidFill>
                <a:sym typeface="Wingdings" panose="05000000000000000000" pitchFamily="2" charset="2"/>
              </a:rPr>
              <a:t>inner radius of VC </a:t>
            </a:r>
            <a:r>
              <a:rPr lang="en-US" dirty="0">
                <a:sym typeface="Wingdings" panose="05000000000000000000" pitchFamily="2" charset="2"/>
              </a:rPr>
              <a:t>should be less than </a:t>
            </a:r>
            <a:r>
              <a:rPr lang="en-US" dirty="0">
                <a:solidFill>
                  <a:srgbClr val="FF0000"/>
                </a:solidFill>
                <a:sym typeface="Wingdings" panose="05000000000000000000" pitchFamily="2" charset="2"/>
              </a:rPr>
              <a:t>18.5 mm, </a:t>
            </a:r>
            <a:r>
              <a:rPr lang="en-US" dirty="0">
                <a:sym typeface="Wingdings" panose="05000000000000000000" pitchFamily="2" charset="2"/>
              </a:rPr>
              <a:t>with a thickness of </a:t>
            </a:r>
            <a:r>
              <a:rPr lang="en-US" dirty="0">
                <a:solidFill>
                  <a:srgbClr val="FF0000"/>
                </a:solidFill>
                <a:sym typeface="Wingdings" panose="05000000000000000000" pitchFamily="2" charset="2"/>
              </a:rPr>
              <a:t>1.5 mm</a:t>
            </a:r>
            <a:r>
              <a:rPr lang="en-US" dirty="0"/>
              <a:t>.</a:t>
            </a:r>
          </a:p>
        </p:txBody>
      </p:sp>
      <p:sp>
        <p:nvSpPr>
          <p:cNvPr id="3" name="标题 2">
            <a:extLst>
              <a:ext uri="{FF2B5EF4-FFF2-40B4-BE49-F238E27FC236}">
                <a16:creationId xmlns:a16="http://schemas.microsoft.com/office/drawing/2014/main" id="{3AFD3235-A057-47A6-BE9A-BA100CF9FC90}"/>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7FED09D7-CEEC-4646-9162-1149C6DD41F5}"/>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graphicFrame>
        <p:nvGraphicFramePr>
          <p:cNvPr id="31" name="表格 30">
            <a:extLst>
              <a:ext uri="{FF2B5EF4-FFF2-40B4-BE49-F238E27FC236}">
                <a16:creationId xmlns:a16="http://schemas.microsoft.com/office/drawing/2014/main" id="{D64144B3-3FE9-4D25-BAB4-892A64171C83}"/>
              </a:ext>
            </a:extLst>
          </p:cNvPr>
          <p:cNvGraphicFramePr>
            <a:graphicFrameLocks noGrp="1"/>
          </p:cNvGraphicFramePr>
          <p:nvPr>
            <p:extLst>
              <p:ext uri="{D42A27DB-BD31-4B8C-83A1-F6EECF244321}">
                <p14:modId xmlns:p14="http://schemas.microsoft.com/office/powerpoint/2010/main" val="1016164802"/>
              </p:ext>
            </p:extLst>
          </p:nvPr>
        </p:nvGraphicFramePr>
        <p:xfrm>
          <a:off x="115293" y="3549363"/>
          <a:ext cx="5881125" cy="2590800"/>
        </p:xfrm>
        <a:graphic>
          <a:graphicData uri="http://schemas.openxmlformats.org/drawingml/2006/table">
            <a:tbl>
              <a:tblPr firstRow="1" bandRow="1">
                <a:tableStyleId>{5C22544A-7EE6-4342-B048-85BDC9FD1C3A}</a:tableStyleId>
              </a:tblPr>
              <a:tblGrid>
                <a:gridCol w="1327248">
                  <a:extLst>
                    <a:ext uri="{9D8B030D-6E8A-4147-A177-3AD203B41FA5}">
                      <a16:colId xmlns:a16="http://schemas.microsoft.com/office/drawing/2014/main" val="20000"/>
                    </a:ext>
                  </a:extLst>
                </a:gridCol>
                <a:gridCol w="1532285">
                  <a:extLst>
                    <a:ext uri="{9D8B030D-6E8A-4147-A177-3AD203B41FA5}">
                      <a16:colId xmlns:a16="http://schemas.microsoft.com/office/drawing/2014/main" val="20001"/>
                    </a:ext>
                  </a:extLst>
                </a:gridCol>
                <a:gridCol w="3021592">
                  <a:extLst>
                    <a:ext uri="{9D8B030D-6E8A-4147-A177-3AD203B41FA5}">
                      <a16:colId xmlns:a16="http://schemas.microsoft.com/office/drawing/2014/main" val="20002"/>
                    </a:ext>
                  </a:extLst>
                </a:gridCol>
              </a:tblGrid>
              <a:tr h="270105">
                <a:tc>
                  <a:txBody>
                    <a:bodyPr/>
                    <a:lstStyle/>
                    <a:p>
                      <a:pPr algn="ctr"/>
                      <a:r>
                        <a:rPr lang="zh-CN" altLang="en-US" sz="1600" dirty="0">
                          <a:solidFill>
                            <a:schemeClr val="tx1"/>
                          </a:solidFill>
                        </a:rPr>
                        <a:t>线圈内半径</a:t>
                      </a:r>
                      <a:endParaRPr lang="en-US" altLang="zh-CN" sz="1600" dirty="0">
                        <a:solidFill>
                          <a:schemeClr val="tx1"/>
                        </a:solidFill>
                      </a:endParaRPr>
                    </a:p>
                    <a:p>
                      <a:pPr algn="ctr"/>
                      <a:r>
                        <a:rPr lang="zh-CN" altLang="en-US" sz="1600" dirty="0">
                          <a:solidFill>
                            <a:schemeClr val="tx1"/>
                          </a:solidFill>
                        </a:rPr>
                        <a:t> </a:t>
                      </a:r>
                      <a:r>
                        <a:rPr lang="en-US" altLang="zh-CN" sz="1600" dirty="0">
                          <a:solidFill>
                            <a:schemeClr val="tx1"/>
                          </a:solidFill>
                        </a:rPr>
                        <a:t>(mm)</a:t>
                      </a:r>
                      <a:endParaRPr lang="zh-CN" altLang="en-US" sz="1600" dirty="0">
                        <a:solidFill>
                          <a:schemeClr val="tx1"/>
                        </a:solidFill>
                      </a:endParaRPr>
                    </a:p>
                  </a:txBody>
                  <a:tcPr/>
                </a:tc>
                <a:tc>
                  <a:txBody>
                    <a:bodyPr/>
                    <a:lstStyle/>
                    <a:p>
                      <a:pPr algn="ctr"/>
                      <a:r>
                        <a:rPr lang="zh-CN" altLang="en-US" sz="1600" dirty="0">
                          <a:solidFill>
                            <a:schemeClr val="tx1"/>
                          </a:solidFill>
                        </a:rPr>
                        <a:t>名义极头磁场 </a:t>
                      </a:r>
                      <a:endParaRPr lang="en-US" altLang="zh-CN" sz="1600" dirty="0">
                        <a:solidFill>
                          <a:schemeClr val="tx1"/>
                        </a:solidFill>
                      </a:endParaRPr>
                    </a:p>
                    <a:p>
                      <a:pPr algn="ctr"/>
                      <a:r>
                        <a:rPr lang="en-US" altLang="zh-CN" sz="1600" dirty="0">
                          <a:solidFill>
                            <a:schemeClr val="tx1"/>
                          </a:solidFill>
                        </a:rPr>
                        <a:t>(T)</a:t>
                      </a:r>
                      <a:endParaRPr lang="zh-CN" altLang="en-US" sz="1600" dirty="0">
                        <a:solidFill>
                          <a:schemeClr val="tx1"/>
                        </a:solidFill>
                      </a:endParaRPr>
                    </a:p>
                  </a:txBody>
                  <a:tcPr/>
                </a:tc>
                <a:tc>
                  <a:txBody>
                    <a:bodyPr/>
                    <a:lstStyle/>
                    <a:p>
                      <a:pPr algn="ctr"/>
                      <a:r>
                        <a:rPr lang="zh-CN" altLang="en-US" sz="1600" dirty="0">
                          <a:solidFill>
                            <a:schemeClr val="tx1"/>
                          </a:solidFill>
                        </a:rPr>
                        <a:t>备注</a:t>
                      </a:r>
                    </a:p>
                  </a:txBody>
                  <a:tcPr/>
                </a:tc>
                <a:extLst>
                  <a:ext uri="{0D108BD9-81ED-4DB2-BD59-A6C34878D82A}">
                    <a16:rowId xmlns:a16="http://schemas.microsoft.com/office/drawing/2014/main" val="10000"/>
                  </a:ext>
                </a:extLst>
              </a:tr>
              <a:tr h="270105">
                <a:tc>
                  <a:txBody>
                    <a:bodyPr/>
                    <a:lstStyle/>
                    <a:p>
                      <a:pPr algn="ctr"/>
                      <a:r>
                        <a:rPr lang="en-US" altLang="zh-CN" sz="1600" dirty="0">
                          <a:solidFill>
                            <a:srgbClr val="00B050"/>
                          </a:solidFill>
                        </a:rPr>
                        <a:t>21</a:t>
                      </a:r>
                      <a:endParaRPr lang="zh-CN" altLang="en-US" sz="1600" dirty="0">
                        <a:solidFill>
                          <a:srgbClr val="00B050"/>
                        </a:solidFill>
                      </a:endParaRPr>
                    </a:p>
                  </a:txBody>
                  <a:tcPr/>
                </a:tc>
                <a:tc>
                  <a:txBody>
                    <a:bodyPr/>
                    <a:lstStyle/>
                    <a:p>
                      <a:pPr algn="ctr"/>
                      <a:r>
                        <a:rPr lang="en-US" altLang="zh-CN" sz="1600" dirty="0">
                          <a:solidFill>
                            <a:srgbClr val="00B050"/>
                          </a:solidFill>
                        </a:rPr>
                        <a:t>0.86</a:t>
                      </a:r>
                      <a:endParaRPr lang="zh-CN" altLang="en-US" sz="1600" dirty="0">
                        <a:solidFill>
                          <a:srgbClr val="00B050"/>
                        </a:solidFill>
                      </a:endParaRPr>
                    </a:p>
                  </a:txBody>
                  <a:tcPr/>
                </a:tc>
                <a:tc>
                  <a:txBody>
                    <a:bodyPr/>
                    <a:lstStyle/>
                    <a:p>
                      <a:pPr marL="0" algn="ctr" defTabSz="914400" rtl="0" eaLnBrk="1" latinLnBrk="0" hangingPunct="1"/>
                      <a:r>
                        <a:rPr lang="zh-CN" altLang="en-US" sz="1600" b="1" kern="1200" dirty="0">
                          <a:solidFill>
                            <a:srgbClr val="00B050"/>
                          </a:solidFill>
                          <a:latin typeface="+mn-lt"/>
                          <a:ea typeface="+mn-ea"/>
                          <a:cs typeface="+mn-cs"/>
                        </a:rPr>
                        <a:t>常温磁铁技术可行</a:t>
                      </a:r>
                    </a:p>
                  </a:txBody>
                  <a:tcPr/>
                </a:tc>
                <a:extLst>
                  <a:ext uri="{0D108BD9-81ED-4DB2-BD59-A6C34878D82A}">
                    <a16:rowId xmlns:a16="http://schemas.microsoft.com/office/drawing/2014/main" val="10001"/>
                  </a:ext>
                </a:extLst>
              </a:tr>
              <a:tr h="270105">
                <a:tc>
                  <a:txBody>
                    <a:bodyPr/>
                    <a:lstStyle/>
                    <a:p>
                      <a:pPr algn="ctr"/>
                      <a:r>
                        <a:rPr lang="en-US" altLang="zh-CN" sz="1600" dirty="0">
                          <a:solidFill>
                            <a:schemeClr val="tx1"/>
                          </a:solidFill>
                        </a:rPr>
                        <a:t>23</a:t>
                      </a:r>
                      <a:endParaRPr lang="zh-CN" altLang="en-US" sz="1600" dirty="0">
                        <a:solidFill>
                          <a:schemeClr val="tx1"/>
                        </a:solidFill>
                      </a:endParaRPr>
                    </a:p>
                  </a:txBody>
                  <a:tcPr/>
                </a:tc>
                <a:tc>
                  <a:txBody>
                    <a:bodyPr/>
                    <a:lstStyle/>
                    <a:p>
                      <a:pPr algn="ctr"/>
                      <a:r>
                        <a:rPr lang="en-US" altLang="zh-CN" sz="1600" dirty="0">
                          <a:solidFill>
                            <a:schemeClr val="tx1"/>
                          </a:solidFill>
                        </a:rPr>
                        <a:t>1.03</a:t>
                      </a:r>
                      <a:endParaRPr lang="zh-CN" altLang="en-US" sz="1600" dirty="0">
                        <a:solidFill>
                          <a:schemeClr val="tx1"/>
                        </a:solidFill>
                      </a:endParaRPr>
                    </a:p>
                  </a:txBody>
                  <a:tcPr/>
                </a:tc>
                <a:tc>
                  <a:txBody>
                    <a:bodyPr/>
                    <a:lstStyle/>
                    <a:p>
                      <a:pPr algn="ctr"/>
                      <a:r>
                        <a:rPr lang="zh-CN" altLang="en-US" sz="1600" dirty="0">
                          <a:solidFill>
                            <a:schemeClr val="tx1"/>
                          </a:solidFill>
                        </a:rPr>
                        <a:t>最小半径 </a:t>
                      </a:r>
                      <a:r>
                        <a:rPr lang="en-US" altLang="zh-CN" sz="1600" dirty="0">
                          <a:solidFill>
                            <a:schemeClr val="tx1"/>
                          </a:solidFill>
                        </a:rPr>
                        <a:t>(CEPC Day 2026.1)</a:t>
                      </a:r>
                      <a:endParaRPr lang="zh-CN" altLang="en-US" sz="1600" dirty="0">
                        <a:solidFill>
                          <a:schemeClr val="tx1"/>
                        </a:solidFill>
                      </a:endParaRPr>
                    </a:p>
                  </a:txBody>
                  <a:tcPr/>
                </a:tc>
                <a:extLst>
                  <a:ext uri="{0D108BD9-81ED-4DB2-BD59-A6C34878D82A}">
                    <a16:rowId xmlns:a16="http://schemas.microsoft.com/office/drawing/2014/main" val="10002"/>
                  </a:ext>
                </a:extLst>
              </a:tr>
              <a:tr h="270105">
                <a:tc>
                  <a:txBody>
                    <a:bodyPr/>
                    <a:lstStyle/>
                    <a:p>
                      <a:pPr algn="ctr"/>
                      <a:r>
                        <a:rPr lang="en-US" altLang="zh-CN" sz="1600" dirty="0">
                          <a:solidFill>
                            <a:srgbClr val="FF0000"/>
                          </a:solidFill>
                        </a:rPr>
                        <a:t>59</a:t>
                      </a:r>
                      <a:endParaRPr lang="zh-CN" altLang="en-US" sz="1600" dirty="0">
                        <a:solidFill>
                          <a:srgbClr val="FF0000"/>
                        </a:solidFill>
                      </a:endParaRPr>
                    </a:p>
                  </a:txBody>
                  <a:tcPr/>
                </a:tc>
                <a:tc>
                  <a:txBody>
                    <a:bodyPr/>
                    <a:lstStyle/>
                    <a:p>
                      <a:pPr algn="ctr"/>
                      <a:r>
                        <a:rPr lang="en-US" altLang="zh-CN" sz="1600" dirty="0">
                          <a:solidFill>
                            <a:srgbClr val="FF0000"/>
                          </a:solidFill>
                        </a:rPr>
                        <a:t>6.80</a:t>
                      </a:r>
                      <a:endParaRPr lang="zh-CN" altLang="en-US" sz="1600"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超导技术，</a:t>
                      </a:r>
                      <a:r>
                        <a:rPr lang="en-US" altLang="zh-CN" sz="1600" dirty="0">
                          <a:solidFill>
                            <a:schemeClr val="tx1"/>
                          </a:solidFill>
                        </a:rPr>
                        <a:t>0</a:t>
                      </a:r>
                      <a:r>
                        <a:rPr lang="zh-CN" altLang="en-US" sz="1600" dirty="0">
                          <a:solidFill>
                            <a:schemeClr val="tx1"/>
                          </a:solidFill>
                        </a:rPr>
                        <a:t> 钨屏蔽</a:t>
                      </a:r>
                      <a:r>
                        <a:rPr lang="en-US" altLang="zh-CN" sz="1600" dirty="0">
                          <a:solidFill>
                            <a:schemeClr val="tx1"/>
                          </a:solidFill>
                        </a:rPr>
                        <a:t>+</a:t>
                      </a:r>
                      <a:r>
                        <a:rPr lang="zh-CN" altLang="en-US" sz="1600" dirty="0">
                          <a:solidFill>
                            <a:schemeClr val="tx1"/>
                          </a:solidFill>
                        </a:rPr>
                        <a:t> </a:t>
                      </a:r>
                      <a:r>
                        <a:rPr lang="en-US" altLang="zh-CN" sz="1600" dirty="0">
                          <a:solidFill>
                            <a:schemeClr val="tx1"/>
                          </a:solidFill>
                        </a:rPr>
                        <a:t>0</a:t>
                      </a:r>
                      <a:r>
                        <a:rPr lang="zh-CN" altLang="en-US" sz="1600" dirty="0">
                          <a:solidFill>
                            <a:schemeClr val="tx1"/>
                          </a:solidFill>
                        </a:rPr>
                        <a:t>水冷管</a:t>
                      </a:r>
                    </a:p>
                  </a:txBody>
                  <a:tcPr/>
                </a:tc>
                <a:extLst>
                  <a:ext uri="{0D108BD9-81ED-4DB2-BD59-A6C34878D82A}">
                    <a16:rowId xmlns:a16="http://schemas.microsoft.com/office/drawing/2014/main" val="10003"/>
                  </a:ext>
                </a:extLst>
              </a:tr>
              <a:tr h="270105">
                <a:tc>
                  <a:txBody>
                    <a:bodyPr/>
                    <a:lstStyle/>
                    <a:p>
                      <a:pPr algn="ctr"/>
                      <a:r>
                        <a:rPr lang="en-US" altLang="zh-CN" sz="1600" dirty="0">
                          <a:solidFill>
                            <a:schemeClr val="tx1"/>
                          </a:solidFill>
                        </a:rPr>
                        <a:t>74</a:t>
                      </a:r>
                      <a:endParaRPr lang="zh-CN" altLang="en-US" sz="1600" dirty="0">
                        <a:solidFill>
                          <a:schemeClr val="tx1"/>
                        </a:solidFill>
                      </a:endParaRPr>
                    </a:p>
                  </a:txBody>
                  <a:tcPr/>
                </a:tc>
                <a:tc>
                  <a:txBody>
                    <a:bodyPr/>
                    <a:lstStyle/>
                    <a:p>
                      <a:pPr algn="ctr"/>
                      <a:r>
                        <a:rPr lang="en-US" altLang="zh-CN" sz="1600" dirty="0">
                          <a:solidFill>
                            <a:schemeClr val="tx1"/>
                          </a:solidFill>
                        </a:rPr>
                        <a:t>10.69</a:t>
                      </a:r>
                      <a:endParaRPr lang="zh-CN" altLang="en-US" sz="1600" dirty="0">
                        <a:solidFill>
                          <a:schemeClr val="tx1"/>
                        </a:solidFill>
                      </a:endParaRPr>
                    </a:p>
                  </a:txBody>
                  <a:tcPr/>
                </a:tc>
                <a:tc>
                  <a:txBody>
                    <a:bodyPr/>
                    <a:lstStyle/>
                    <a:p>
                      <a:pPr algn="ctr"/>
                      <a:r>
                        <a:rPr lang="en-US" altLang="zh-CN" sz="1600" dirty="0">
                          <a:solidFill>
                            <a:schemeClr val="tx1"/>
                          </a:solidFill>
                        </a:rPr>
                        <a:t>10mm</a:t>
                      </a:r>
                      <a:r>
                        <a:rPr lang="zh-CN" altLang="en-US" sz="1600" dirty="0">
                          <a:solidFill>
                            <a:schemeClr val="tx1"/>
                          </a:solidFill>
                        </a:rPr>
                        <a:t>钨屏蔽</a:t>
                      </a:r>
                      <a:r>
                        <a:rPr lang="en-US" altLang="zh-CN" sz="1600" dirty="0">
                          <a:solidFill>
                            <a:schemeClr val="tx1"/>
                          </a:solidFill>
                        </a:rPr>
                        <a:t>+5mm</a:t>
                      </a:r>
                      <a:r>
                        <a:rPr lang="zh-CN" altLang="en-US" sz="1600" dirty="0">
                          <a:solidFill>
                            <a:schemeClr val="tx1"/>
                          </a:solidFill>
                        </a:rPr>
                        <a:t>水冷管</a:t>
                      </a:r>
                    </a:p>
                  </a:txBody>
                  <a:tcPr/>
                </a:tc>
                <a:extLst>
                  <a:ext uri="{0D108BD9-81ED-4DB2-BD59-A6C34878D82A}">
                    <a16:rowId xmlns:a16="http://schemas.microsoft.com/office/drawing/2014/main" val="10004"/>
                  </a:ext>
                </a:extLst>
              </a:tr>
              <a:tr h="270105">
                <a:tc>
                  <a:txBody>
                    <a:bodyPr/>
                    <a:lstStyle/>
                    <a:p>
                      <a:pPr algn="ctr"/>
                      <a:r>
                        <a:rPr lang="en-US" altLang="zh-CN" sz="1600" dirty="0">
                          <a:solidFill>
                            <a:srgbClr val="FF0000"/>
                          </a:solidFill>
                        </a:rPr>
                        <a:t>84</a:t>
                      </a:r>
                      <a:endParaRPr lang="zh-CN" altLang="en-US" sz="1600" dirty="0">
                        <a:solidFill>
                          <a:srgbClr val="FF0000"/>
                        </a:solidFill>
                      </a:endParaRPr>
                    </a:p>
                  </a:txBody>
                  <a:tcPr/>
                </a:tc>
                <a:tc>
                  <a:txBody>
                    <a:bodyPr/>
                    <a:lstStyle/>
                    <a:p>
                      <a:pPr algn="ctr"/>
                      <a:r>
                        <a:rPr lang="en-US" altLang="zh-CN" sz="1600" dirty="0">
                          <a:solidFill>
                            <a:srgbClr val="FF0000"/>
                          </a:solidFill>
                        </a:rPr>
                        <a:t>13.78</a:t>
                      </a:r>
                      <a:endParaRPr lang="zh-CN" altLang="en-US" sz="1600" dirty="0">
                        <a:solidFill>
                          <a:srgbClr val="FF0000"/>
                        </a:solidFill>
                      </a:endParaRPr>
                    </a:p>
                  </a:txBody>
                  <a:tcPr/>
                </a:tc>
                <a:tc>
                  <a:txBody>
                    <a:bodyPr/>
                    <a:lstStyle/>
                    <a:p>
                      <a:pPr algn="ctr"/>
                      <a:r>
                        <a:rPr lang="en-US" altLang="zh-CN" sz="1600" dirty="0">
                          <a:solidFill>
                            <a:srgbClr val="FF0000"/>
                          </a:solidFill>
                        </a:rPr>
                        <a:t>20mm</a:t>
                      </a:r>
                      <a:r>
                        <a:rPr lang="zh-CN" altLang="en-US" sz="1600" dirty="0">
                          <a:solidFill>
                            <a:srgbClr val="FF0000"/>
                          </a:solidFill>
                        </a:rPr>
                        <a:t>钨屏蔽</a:t>
                      </a:r>
                      <a:r>
                        <a:rPr lang="en-US" altLang="zh-CN" sz="1600" dirty="0">
                          <a:solidFill>
                            <a:srgbClr val="FF0000"/>
                          </a:solidFill>
                        </a:rPr>
                        <a:t>+5mm</a:t>
                      </a:r>
                      <a:r>
                        <a:rPr lang="zh-CN" altLang="en-US" sz="1600" dirty="0">
                          <a:solidFill>
                            <a:srgbClr val="FF0000"/>
                          </a:solidFill>
                        </a:rPr>
                        <a:t>水冷管</a:t>
                      </a:r>
                    </a:p>
                  </a:txBody>
                  <a:tcPr/>
                </a:tc>
                <a:extLst>
                  <a:ext uri="{0D108BD9-81ED-4DB2-BD59-A6C34878D82A}">
                    <a16:rowId xmlns:a16="http://schemas.microsoft.com/office/drawing/2014/main" val="10005"/>
                  </a:ext>
                </a:extLst>
              </a:tr>
              <a:tr h="270105">
                <a:tc>
                  <a:txBody>
                    <a:bodyPr/>
                    <a:lstStyle/>
                    <a:p>
                      <a:pPr algn="ctr"/>
                      <a:r>
                        <a:rPr lang="en-US" altLang="zh-CN" sz="1600" dirty="0">
                          <a:solidFill>
                            <a:srgbClr val="FF0000"/>
                          </a:solidFill>
                        </a:rPr>
                        <a:t>91</a:t>
                      </a:r>
                      <a:endParaRPr lang="zh-CN" altLang="en-US" sz="1600" dirty="0">
                        <a:solidFill>
                          <a:srgbClr val="FF0000"/>
                        </a:solidFill>
                      </a:endParaRPr>
                    </a:p>
                  </a:txBody>
                  <a:tcPr/>
                </a:tc>
                <a:tc>
                  <a:txBody>
                    <a:bodyPr/>
                    <a:lstStyle/>
                    <a:p>
                      <a:pPr algn="ctr"/>
                      <a:r>
                        <a:rPr lang="en-US" altLang="zh-CN" sz="1600" dirty="0">
                          <a:solidFill>
                            <a:srgbClr val="FF0000"/>
                          </a:solidFill>
                        </a:rPr>
                        <a:t>16.17</a:t>
                      </a:r>
                      <a:endParaRPr lang="zh-CN" altLang="en-US" sz="1600" dirty="0">
                        <a:solidFill>
                          <a:srgbClr val="FF0000"/>
                        </a:solidFill>
                      </a:endParaRPr>
                    </a:p>
                  </a:txBody>
                  <a:tcPr/>
                </a:tc>
                <a:tc>
                  <a:txBody>
                    <a:bodyPr/>
                    <a:lstStyle/>
                    <a:p>
                      <a:pPr algn="ctr"/>
                      <a:r>
                        <a:rPr lang="en-US" altLang="zh-CN" sz="1600" dirty="0">
                          <a:solidFill>
                            <a:schemeClr val="tx1"/>
                          </a:solidFill>
                        </a:rPr>
                        <a:t>27mm</a:t>
                      </a:r>
                      <a:r>
                        <a:rPr lang="zh-CN" altLang="en-US" sz="1600" dirty="0">
                          <a:solidFill>
                            <a:schemeClr val="tx1"/>
                          </a:solidFill>
                        </a:rPr>
                        <a:t>钨屏蔽</a:t>
                      </a:r>
                      <a:r>
                        <a:rPr lang="en-US" altLang="zh-CN" sz="1600" dirty="0">
                          <a:solidFill>
                            <a:schemeClr val="tx1"/>
                          </a:solidFill>
                        </a:rPr>
                        <a:t>+5mm</a:t>
                      </a:r>
                      <a:r>
                        <a:rPr lang="zh-CN" altLang="en-US" sz="1600" dirty="0">
                          <a:solidFill>
                            <a:schemeClr val="tx1"/>
                          </a:solidFill>
                        </a:rPr>
                        <a:t>水冷管</a:t>
                      </a:r>
                    </a:p>
                  </a:txBody>
                  <a:tcPr/>
                </a:tc>
                <a:extLst>
                  <a:ext uri="{0D108BD9-81ED-4DB2-BD59-A6C34878D82A}">
                    <a16:rowId xmlns:a16="http://schemas.microsoft.com/office/drawing/2014/main" val="10006"/>
                  </a:ext>
                </a:extLst>
              </a:tr>
            </a:tbl>
          </a:graphicData>
        </a:graphic>
      </p:graphicFrame>
      <p:sp>
        <p:nvSpPr>
          <p:cNvPr id="14" name="文本框 13">
            <a:extLst>
              <a:ext uri="{FF2B5EF4-FFF2-40B4-BE49-F238E27FC236}">
                <a16:creationId xmlns:a16="http://schemas.microsoft.com/office/drawing/2014/main" id="{FC7EA1E6-D483-4E5F-B44B-1037FE0ABD4A}"/>
              </a:ext>
            </a:extLst>
          </p:cNvPr>
          <p:cNvSpPr txBox="1"/>
          <p:nvPr/>
        </p:nvSpPr>
        <p:spPr>
          <a:xfrm>
            <a:off x="1675087" y="3189323"/>
            <a:ext cx="4608512" cy="369332"/>
          </a:xfrm>
          <a:prstGeom prst="rect">
            <a:avLst/>
          </a:prstGeom>
          <a:noFill/>
        </p:spPr>
        <p:txBody>
          <a:bodyPr wrap="square" rtlCol="0">
            <a:spAutoFit/>
          </a:bodyPr>
          <a:lstStyle/>
          <a:p>
            <a:r>
              <a:rPr lang="en-US" dirty="0"/>
              <a:t>Pole-tip fields with different radii</a:t>
            </a:r>
          </a:p>
        </p:txBody>
      </p:sp>
      <p:pic>
        <p:nvPicPr>
          <p:cNvPr id="32" name="图片 31">
            <a:extLst>
              <a:ext uri="{FF2B5EF4-FFF2-40B4-BE49-F238E27FC236}">
                <a16:creationId xmlns:a16="http://schemas.microsoft.com/office/drawing/2014/main" id="{CD122D99-F9F6-4F8C-A1B6-C844DB2DA270}"/>
              </a:ext>
            </a:extLst>
          </p:cNvPr>
          <p:cNvPicPr>
            <a:picLocks noChangeAspect="1"/>
          </p:cNvPicPr>
          <p:nvPr/>
        </p:nvPicPr>
        <p:blipFill>
          <a:blip r:embed="rId2"/>
          <a:stretch>
            <a:fillRect/>
          </a:stretch>
        </p:blipFill>
        <p:spPr>
          <a:xfrm>
            <a:off x="6197116" y="3438530"/>
            <a:ext cx="5400000" cy="2117766"/>
          </a:xfrm>
          <a:prstGeom prst="rect">
            <a:avLst/>
          </a:prstGeom>
        </p:spPr>
      </p:pic>
      <p:sp>
        <p:nvSpPr>
          <p:cNvPr id="33" name="矩形 32">
            <a:extLst>
              <a:ext uri="{FF2B5EF4-FFF2-40B4-BE49-F238E27FC236}">
                <a16:creationId xmlns:a16="http://schemas.microsoft.com/office/drawing/2014/main" id="{9AC65193-761D-4DDD-AF45-F6FBE9EE960E}"/>
              </a:ext>
            </a:extLst>
          </p:cNvPr>
          <p:cNvSpPr/>
          <p:nvPr/>
        </p:nvSpPr>
        <p:spPr>
          <a:xfrm>
            <a:off x="6283598" y="5609944"/>
            <a:ext cx="5501033" cy="830997"/>
          </a:xfrm>
          <a:prstGeom prst="rect">
            <a:avLst/>
          </a:prstGeom>
        </p:spPr>
        <p:txBody>
          <a:bodyPr wrap="square">
            <a:spAutoFit/>
          </a:bodyPr>
          <a:lstStyle/>
          <a:p>
            <a:r>
              <a:rPr lang="en-US" altLang="zh-CN" sz="1600" dirty="0"/>
              <a:t>FCC-</a:t>
            </a:r>
            <a:r>
              <a:rPr lang="en-US" altLang="zh-CN" sz="1600" dirty="0" err="1"/>
              <a:t>ee</a:t>
            </a:r>
            <a:endParaRPr lang="en-US" altLang="zh-CN" sz="1600" dirty="0"/>
          </a:p>
          <a:p>
            <a:r>
              <a:rPr lang="en-US" altLang="zh-CN" sz="1600" b="1" dirty="0">
                <a:solidFill>
                  <a:srgbClr val="0070C0"/>
                </a:solidFill>
              </a:rPr>
              <a:t>D=76mm</a:t>
            </a:r>
            <a:r>
              <a:rPr lang="zh-CN" altLang="en-US" sz="1600" b="1" dirty="0">
                <a:solidFill>
                  <a:srgbClr val="0070C0"/>
                </a:solidFill>
              </a:rPr>
              <a:t>，</a:t>
            </a:r>
            <a:r>
              <a:rPr lang="en-US" altLang="zh-CN" sz="1600" b="1" dirty="0">
                <a:solidFill>
                  <a:srgbClr val="0070C0"/>
                </a:solidFill>
              </a:rPr>
              <a:t>B’’=8000T/m</a:t>
            </a:r>
            <a:r>
              <a:rPr lang="en-US" altLang="zh-CN" sz="1600" b="1" baseline="30000" dirty="0">
                <a:solidFill>
                  <a:srgbClr val="0070C0"/>
                </a:solidFill>
              </a:rPr>
              <a:t>2</a:t>
            </a:r>
            <a:r>
              <a:rPr lang="en-US" altLang="zh-CN" sz="1600" b="1" dirty="0">
                <a:solidFill>
                  <a:srgbClr val="0070C0"/>
                </a:solidFill>
              </a:rPr>
              <a:t>, </a:t>
            </a:r>
            <a:r>
              <a:rPr lang="en-US" altLang="zh-CN" sz="1600" b="1" dirty="0" err="1">
                <a:solidFill>
                  <a:srgbClr val="0070C0"/>
                </a:solidFill>
              </a:rPr>
              <a:t>Leff</a:t>
            </a:r>
            <a:r>
              <a:rPr lang="en-US" altLang="zh-CN" sz="1600" b="1" dirty="0">
                <a:solidFill>
                  <a:srgbClr val="0070C0"/>
                </a:solidFill>
              </a:rPr>
              <a:t>=0.3m, </a:t>
            </a:r>
            <a:r>
              <a:rPr lang="en-US" altLang="zh-CN" sz="1600" b="1" dirty="0" err="1">
                <a:solidFill>
                  <a:srgbClr val="0070C0"/>
                </a:solidFill>
              </a:rPr>
              <a:t>Btip</a:t>
            </a:r>
            <a:r>
              <a:rPr lang="en-US" altLang="zh-CN" sz="1600" b="1" dirty="0">
                <a:solidFill>
                  <a:srgbClr val="0070C0"/>
                </a:solidFill>
              </a:rPr>
              <a:t>=5.8T</a:t>
            </a:r>
            <a:r>
              <a:rPr lang="zh-CN" altLang="en-US" sz="1600" b="1" dirty="0">
                <a:solidFill>
                  <a:srgbClr val="0000FF"/>
                </a:solidFill>
              </a:rPr>
              <a:t>，</a:t>
            </a:r>
            <a:r>
              <a:rPr lang="en-US" altLang="zh-CN" sz="1600" dirty="0">
                <a:solidFill>
                  <a:srgbClr val="C00000"/>
                </a:solidFill>
              </a:rPr>
              <a:t>SC magnets</a:t>
            </a:r>
          </a:p>
          <a:p>
            <a:r>
              <a:rPr lang="en-US" altLang="zh-CN" sz="1600" dirty="0"/>
              <a:t>It seems that the space of cryogenic structures are not included</a:t>
            </a:r>
            <a:endParaRPr lang="zh-CN" altLang="en-US" sz="1600" dirty="0"/>
          </a:p>
        </p:txBody>
      </p:sp>
    </p:spTree>
    <p:extLst>
      <p:ext uri="{BB962C8B-B14F-4D97-AF65-F5344CB8AC3E}">
        <p14:creationId xmlns:p14="http://schemas.microsoft.com/office/powerpoint/2010/main" val="2868393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F49EE7AB-A7ED-4EBF-AC7D-D6FFCA4355D3}"/>
              </a:ext>
            </a:extLst>
          </p:cNvPr>
          <p:cNvPicPr>
            <a:picLocks noChangeAspect="1"/>
          </p:cNvPicPr>
          <p:nvPr/>
        </p:nvPicPr>
        <p:blipFill>
          <a:blip r:embed="rId2"/>
          <a:stretch>
            <a:fillRect/>
          </a:stretch>
        </p:blipFill>
        <p:spPr>
          <a:xfrm>
            <a:off x="7197431" y="3722215"/>
            <a:ext cx="3600000" cy="2433476"/>
          </a:xfrm>
          <a:prstGeom prst="rect">
            <a:avLst/>
          </a:prstGeom>
        </p:spPr>
      </p:pic>
      <p:sp>
        <p:nvSpPr>
          <p:cNvPr id="2" name="内容占位符 1">
            <a:extLst>
              <a:ext uri="{FF2B5EF4-FFF2-40B4-BE49-F238E27FC236}">
                <a16:creationId xmlns:a16="http://schemas.microsoft.com/office/drawing/2014/main" id="{9CE31F8B-3F49-4629-A611-1677CEAAED0C}"/>
              </a:ext>
            </a:extLst>
          </p:cNvPr>
          <p:cNvSpPr>
            <a:spLocks noGrp="1"/>
          </p:cNvSpPr>
          <p:nvPr>
            <p:ph idx="1"/>
          </p:nvPr>
        </p:nvSpPr>
        <p:spPr>
          <a:xfrm>
            <a:off x="609599" y="1285861"/>
            <a:ext cx="5443985" cy="4840303"/>
          </a:xfrm>
        </p:spPr>
        <p:txBody>
          <a:bodyPr/>
          <a:lstStyle/>
          <a:p>
            <a:r>
              <a:rPr lang="en-US" dirty="0"/>
              <a:t>8. IP </a:t>
            </a:r>
            <a:r>
              <a:rPr lang="en-US" dirty="0" err="1"/>
              <a:t>sextupoles</a:t>
            </a:r>
            <a:r>
              <a:rPr lang="en-US" dirty="0"/>
              <a:t> (Cont.)</a:t>
            </a:r>
          </a:p>
          <a:p>
            <a:pPr lvl="1"/>
            <a:r>
              <a:rPr lang="en-US" altLang="zh-CN" dirty="0"/>
              <a:t>SC scheme: </a:t>
            </a:r>
          </a:p>
          <a:p>
            <a:pPr lvl="2"/>
            <a:r>
              <a:rPr lang="en-US" dirty="0"/>
              <a:t>Preliminary cryogenic design</a:t>
            </a:r>
          </a:p>
          <a:p>
            <a:pPr lvl="2"/>
            <a:r>
              <a:rPr lang="en-US" dirty="0"/>
              <a:t>Radiation simulation: 10 mm tungsten ~ </a:t>
            </a:r>
            <a:r>
              <a:rPr lang="en-US" dirty="0">
                <a:solidFill>
                  <a:srgbClr val="FF0000"/>
                </a:solidFill>
              </a:rPr>
              <a:t>1 W SR deposition</a:t>
            </a:r>
            <a:r>
              <a:rPr lang="en-US" dirty="0"/>
              <a:t>, acceptable (capacity: 4 W)</a:t>
            </a:r>
          </a:p>
          <a:p>
            <a:pPr lvl="2"/>
            <a:r>
              <a:rPr lang="en-US" dirty="0"/>
              <a:t>Space: acceptable</a:t>
            </a:r>
          </a:p>
        </p:txBody>
      </p:sp>
      <p:sp>
        <p:nvSpPr>
          <p:cNvPr id="3" name="标题 2">
            <a:extLst>
              <a:ext uri="{FF2B5EF4-FFF2-40B4-BE49-F238E27FC236}">
                <a16:creationId xmlns:a16="http://schemas.microsoft.com/office/drawing/2014/main" id="{6884D731-291C-4CAF-A3F6-F73942B1F986}"/>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776DA11C-E23B-42AB-B680-333ECDD8FAEF}"/>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pic>
        <p:nvPicPr>
          <p:cNvPr id="6" name="图片 5">
            <a:extLst>
              <a:ext uri="{FF2B5EF4-FFF2-40B4-BE49-F238E27FC236}">
                <a16:creationId xmlns:a16="http://schemas.microsoft.com/office/drawing/2014/main" id="{AA40AE4D-5EB7-46C4-8436-25A977747B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34" r="6371" b="4244"/>
          <a:stretch/>
        </p:blipFill>
        <p:spPr>
          <a:xfrm>
            <a:off x="575426" y="3707174"/>
            <a:ext cx="1800000" cy="2432433"/>
          </a:xfrm>
          <a:prstGeom prst="rect">
            <a:avLst/>
          </a:prstGeom>
        </p:spPr>
      </p:pic>
      <p:sp>
        <p:nvSpPr>
          <p:cNvPr id="7" name="文本框 6">
            <a:extLst>
              <a:ext uri="{FF2B5EF4-FFF2-40B4-BE49-F238E27FC236}">
                <a16:creationId xmlns:a16="http://schemas.microsoft.com/office/drawing/2014/main" id="{7CAC6613-F523-4232-8C9B-C5F27D07C016}"/>
              </a:ext>
            </a:extLst>
          </p:cNvPr>
          <p:cNvSpPr txBox="1"/>
          <p:nvPr/>
        </p:nvSpPr>
        <p:spPr>
          <a:xfrm>
            <a:off x="515672" y="6128787"/>
            <a:ext cx="2336400" cy="584775"/>
          </a:xfrm>
          <a:prstGeom prst="rect">
            <a:avLst/>
          </a:prstGeom>
          <a:noFill/>
        </p:spPr>
        <p:txBody>
          <a:bodyPr wrap="square" rtlCol="0">
            <a:spAutoFit/>
          </a:bodyPr>
          <a:lstStyle/>
          <a:p>
            <a:r>
              <a:rPr lang="en-US" sz="1600" dirty="0"/>
              <a:t>Preliminary cryostat design of IP SC </a:t>
            </a:r>
            <a:r>
              <a:rPr lang="en-US" sz="1600" dirty="0" err="1"/>
              <a:t>sextupoles</a:t>
            </a:r>
            <a:endParaRPr lang="en-US" sz="1600" dirty="0"/>
          </a:p>
        </p:txBody>
      </p:sp>
      <p:sp>
        <p:nvSpPr>
          <p:cNvPr id="9" name="文本框 8">
            <a:extLst>
              <a:ext uri="{FF2B5EF4-FFF2-40B4-BE49-F238E27FC236}">
                <a16:creationId xmlns:a16="http://schemas.microsoft.com/office/drawing/2014/main" id="{CC34DE43-8768-4013-BE72-44A5788B0333}"/>
              </a:ext>
            </a:extLst>
          </p:cNvPr>
          <p:cNvSpPr txBox="1"/>
          <p:nvPr/>
        </p:nvSpPr>
        <p:spPr>
          <a:xfrm>
            <a:off x="3663104" y="6295453"/>
            <a:ext cx="2720930" cy="338554"/>
          </a:xfrm>
          <a:prstGeom prst="rect">
            <a:avLst/>
          </a:prstGeom>
          <a:noFill/>
        </p:spPr>
        <p:txBody>
          <a:bodyPr wrap="square" rtlCol="0">
            <a:spAutoFit/>
          </a:bodyPr>
          <a:lstStyle/>
          <a:p>
            <a:r>
              <a:rPr lang="en-US" sz="1600" dirty="0"/>
              <a:t>Model of radiation simulation</a:t>
            </a:r>
          </a:p>
        </p:txBody>
      </p:sp>
      <p:sp>
        <p:nvSpPr>
          <p:cNvPr id="10" name="内容占位符 1">
            <a:extLst>
              <a:ext uri="{FF2B5EF4-FFF2-40B4-BE49-F238E27FC236}">
                <a16:creationId xmlns:a16="http://schemas.microsoft.com/office/drawing/2014/main" id="{ECA7CAB7-786D-4B5A-AB2D-573D405ACD1B}"/>
              </a:ext>
            </a:extLst>
          </p:cNvPr>
          <p:cNvSpPr txBox="1">
            <a:spLocks/>
          </p:cNvSpPr>
          <p:nvPr/>
        </p:nvSpPr>
        <p:spPr>
          <a:xfrm>
            <a:off x="6138416" y="1299304"/>
            <a:ext cx="5198368" cy="484030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CN" dirty="0"/>
          </a:p>
          <a:p>
            <a:pPr lvl="1"/>
            <a:r>
              <a:rPr lang="en-US" altLang="zh-CN" dirty="0"/>
              <a:t>Normal magnet scheme: </a:t>
            </a:r>
          </a:p>
          <a:p>
            <a:pPr lvl="2"/>
            <a:r>
              <a:rPr lang="en-US" dirty="0"/>
              <a:t>Preliminary impedance simulation: </a:t>
            </a:r>
            <a:r>
              <a:rPr lang="en-US" dirty="0">
                <a:solidFill>
                  <a:srgbClr val="FF0000"/>
                </a:solidFill>
              </a:rPr>
              <a:t>3%</a:t>
            </a:r>
            <a:r>
              <a:rPr lang="en-US" dirty="0"/>
              <a:t> increasement for the total value</a:t>
            </a:r>
          </a:p>
          <a:p>
            <a:pPr lvl="2"/>
            <a:r>
              <a:rPr lang="en-US" dirty="0"/>
              <a:t>VC thickness 1.5 mm, acceptable </a:t>
            </a:r>
          </a:p>
          <a:p>
            <a:pPr lvl="2"/>
            <a:r>
              <a:rPr lang="en-US" dirty="0"/>
              <a:t>Space: acceptable</a:t>
            </a:r>
          </a:p>
        </p:txBody>
      </p:sp>
      <p:sp>
        <p:nvSpPr>
          <p:cNvPr id="11" name="文本框 10">
            <a:extLst>
              <a:ext uri="{FF2B5EF4-FFF2-40B4-BE49-F238E27FC236}">
                <a16:creationId xmlns:a16="http://schemas.microsoft.com/office/drawing/2014/main" id="{CDD2D6F2-F8A3-4E70-8BFF-41F6A1CC1EEF}"/>
              </a:ext>
            </a:extLst>
          </p:cNvPr>
          <p:cNvSpPr txBox="1"/>
          <p:nvPr/>
        </p:nvSpPr>
        <p:spPr>
          <a:xfrm>
            <a:off x="7916516" y="6146538"/>
            <a:ext cx="2720930" cy="338554"/>
          </a:xfrm>
          <a:prstGeom prst="rect">
            <a:avLst/>
          </a:prstGeom>
          <a:noFill/>
        </p:spPr>
        <p:txBody>
          <a:bodyPr wrap="square" rtlCol="0">
            <a:spAutoFit/>
          </a:bodyPr>
          <a:lstStyle/>
          <a:p>
            <a:r>
              <a:rPr lang="en-US" sz="1600" dirty="0"/>
              <a:t>Results of radiation simulation</a:t>
            </a:r>
          </a:p>
        </p:txBody>
      </p:sp>
      <p:sp>
        <p:nvSpPr>
          <p:cNvPr id="12" name="文本框 11">
            <a:extLst>
              <a:ext uri="{FF2B5EF4-FFF2-40B4-BE49-F238E27FC236}">
                <a16:creationId xmlns:a16="http://schemas.microsoft.com/office/drawing/2014/main" id="{C712C5AD-50A0-4864-B40D-0BC2DB4B8A1D}"/>
              </a:ext>
            </a:extLst>
          </p:cNvPr>
          <p:cNvSpPr txBox="1"/>
          <p:nvPr/>
        </p:nvSpPr>
        <p:spPr>
          <a:xfrm rot="20465292">
            <a:off x="9744730" y="3091177"/>
            <a:ext cx="216838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Almost completed</a:t>
            </a:r>
          </a:p>
        </p:txBody>
      </p:sp>
      <p:pic>
        <p:nvPicPr>
          <p:cNvPr id="13" name="图片 12">
            <a:extLst>
              <a:ext uri="{FF2B5EF4-FFF2-40B4-BE49-F238E27FC236}">
                <a16:creationId xmlns:a16="http://schemas.microsoft.com/office/drawing/2014/main" id="{A3E96F85-B685-452C-87AD-33A35272C663}"/>
              </a:ext>
            </a:extLst>
          </p:cNvPr>
          <p:cNvPicPr>
            <a:picLocks noChangeAspect="1"/>
          </p:cNvPicPr>
          <p:nvPr/>
        </p:nvPicPr>
        <p:blipFill>
          <a:blip r:embed="rId4"/>
          <a:stretch>
            <a:fillRect/>
          </a:stretch>
        </p:blipFill>
        <p:spPr>
          <a:xfrm>
            <a:off x="3143290" y="3636173"/>
            <a:ext cx="3600000" cy="2697722"/>
          </a:xfrm>
          <a:prstGeom prst="rect">
            <a:avLst/>
          </a:prstGeom>
        </p:spPr>
      </p:pic>
    </p:spTree>
    <p:extLst>
      <p:ext uri="{BB962C8B-B14F-4D97-AF65-F5344CB8AC3E}">
        <p14:creationId xmlns:p14="http://schemas.microsoft.com/office/powerpoint/2010/main" val="137612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DC301E9A-FFA6-4C0B-BC12-9F5F11FE5797}"/>
              </a:ext>
            </a:extLst>
          </p:cNvPr>
          <p:cNvPicPr>
            <a:picLocks noChangeAspect="1"/>
          </p:cNvPicPr>
          <p:nvPr/>
        </p:nvPicPr>
        <p:blipFill>
          <a:blip r:embed="rId2"/>
          <a:stretch>
            <a:fillRect/>
          </a:stretch>
        </p:blipFill>
        <p:spPr>
          <a:xfrm>
            <a:off x="353906" y="5190712"/>
            <a:ext cx="6480000" cy="1124164"/>
          </a:xfrm>
          <a:prstGeom prst="rect">
            <a:avLst/>
          </a:prstGeom>
        </p:spPr>
      </p:pic>
      <p:sp>
        <p:nvSpPr>
          <p:cNvPr id="2" name="内容占位符 1">
            <a:extLst>
              <a:ext uri="{FF2B5EF4-FFF2-40B4-BE49-F238E27FC236}">
                <a16:creationId xmlns:a16="http://schemas.microsoft.com/office/drawing/2014/main" id="{CBC8481D-454F-42AB-B4BD-E985FB32B430}"/>
              </a:ext>
            </a:extLst>
          </p:cNvPr>
          <p:cNvSpPr>
            <a:spLocks noGrp="1"/>
          </p:cNvSpPr>
          <p:nvPr>
            <p:ph idx="1"/>
          </p:nvPr>
        </p:nvSpPr>
        <p:spPr>
          <a:xfrm>
            <a:off x="609600" y="1285861"/>
            <a:ext cx="11463064" cy="4840303"/>
          </a:xfrm>
        </p:spPr>
        <p:txBody>
          <a:bodyPr/>
          <a:lstStyle/>
          <a:p>
            <a:pPr>
              <a:spcAft>
                <a:spcPts val="500"/>
              </a:spcAft>
            </a:pPr>
            <a:r>
              <a:rPr lang="en-US" altLang="zh-CN" sz="2000" dirty="0"/>
              <a:t>9: Spatial interference issues within 1.5 km of IP</a:t>
            </a:r>
          </a:p>
          <a:p>
            <a:pPr lvl="1">
              <a:spcAft>
                <a:spcPts val="500"/>
              </a:spcAft>
            </a:pPr>
            <a:r>
              <a:rPr lang="en-US" altLang="zh-CN" sz="1800" dirty="0">
                <a:solidFill>
                  <a:srgbClr val="FF0000"/>
                </a:solidFill>
              </a:rPr>
              <a:t>Spatial interference: </a:t>
            </a:r>
            <a:r>
              <a:rPr lang="en-US" altLang="zh-CN" sz="1800" dirty="0"/>
              <a:t>under optimization of magnet dimensions, accelerator physics, and magnet parameters. </a:t>
            </a:r>
          </a:p>
          <a:p>
            <a:pPr lvl="1">
              <a:spcAft>
                <a:spcPts val="500"/>
              </a:spcAft>
            </a:pPr>
            <a:r>
              <a:rPr lang="en-US" altLang="zh-CN" sz="1800" dirty="0"/>
              <a:t>Several iterations have been conducted, but a finalized issue-free version hasn’t yet been achieved.</a:t>
            </a:r>
          </a:p>
          <a:p>
            <a:r>
              <a:rPr lang="en-US" sz="2000" dirty="0"/>
              <a:t>10:Spatial interference issues at straight section</a:t>
            </a:r>
          </a:p>
          <a:p>
            <a:pPr lvl="1">
              <a:spcAft>
                <a:spcPts val="500"/>
              </a:spcAft>
            </a:pPr>
            <a:r>
              <a:rPr lang="en-US" sz="1800" dirty="0">
                <a:solidFill>
                  <a:srgbClr val="FF0000"/>
                </a:solidFill>
              </a:rPr>
              <a:t>Spatial interference</a:t>
            </a:r>
            <a:r>
              <a:rPr lang="en-US" sz="1800" dirty="0"/>
              <a:t>: under optimization of space and four combinations: off‑axis, on‑axis, DUMP, and gamma source.</a:t>
            </a:r>
          </a:p>
          <a:p>
            <a:pPr lvl="1">
              <a:spcAft>
                <a:spcPts val="500"/>
              </a:spcAft>
            </a:pPr>
            <a:r>
              <a:rPr lang="en-US" sz="1800" dirty="0"/>
              <a:t>In the 2</a:t>
            </a:r>
            <a:r>
              <a:rPr lang="en-US" sz="1800" baseline="30000" dirty="0"/>
              <a:t>nd</a:t>
            </a:r>
            <a:r>
              <a:rPr lang="en-US" sz="1800" dirty="0"/>
              <a:t> round of interference check and modification iteration.</a:t>
            </a:r>
          </a:p>
          <a:p>
            <a:pPr lvl="1">
              <a:spcAft>
                <a:spcPts val="500"/>
              </a:spcAft>
            </a:pPr>
            <a:endParaRPr lang="en-US" sz="1800" dirty="0"/>
          </a:p>
        </p:txBody>
      </p:sp>
      <p:sp>
        <p:nvSpPr>
          <p:cNvPr id="3" name="标题 2">
            <a:extLst>
              <a:ext uri="{FF2B5EF4-FFF2-40B4-BE49-F238E27FC236}">
                <a16:creationId xmlns:a16="http://schemas.microsoft.com/office/drawing/2014/main" id="{F80F8D37-827F-460C-96AB-A1A5712E63E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D2F95446-9DF8-4390-8360-1E5A34A9B0CB}"/>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8" name="图片 7">
            <a:extLst>
              <a:ext uri="{FF2B5EF4-FFF2-40B4-BE49-F238E27FC236}">
                <a16:creationId xmlns:a16="http://schemas.microsoft.com/office/drawing/2014/main" id="{DEAE56F2-372E-4B72-84A7-79CD2DCF9E0A}"/>
              </a:ext>
            </a:extLst>
          </p:cNvPr>
          <p:cNvPicPr>
            <a:picLocks noChangeAspect="1"/>
          </p:cNvPicPr>
          <p:nvPr/>
        </p:nvPicPr>
        <p:blipFill>
          <a:blip r:embed="rId3"/>
          <a:stretch>
            <a:fillRect/>
          </a:stretch>
        </p:blipFill>
        <p:spPr>
          <a:xfrm>
            <a:off x="335360" y="4365105"/>
            <a:ext cx="6480000" cy="596401"/>
          </a:xfrm>
          <a:prstGeom prst="rect">
            <a:avLst/>
          </a:prstGeom>
        </p:spPr>
      </p:pic>
      <p:sp>
        <p:nvSpPr>
          <p:cNvPr id="11" name="矩形: 圆角 10">
            <a:extLst>
              <a:ext uri="{FF2B5EF4-FFF2-40B4-BE49-F238E27FC236}">
                <a16:creationId xmlns:a16="http://schemas.microsoft.com/office/drawing/2014/main" id="{B8A6E8AA-F2C1-4D3A-8E94-48B5881A9CF9}"/>
              </a:ext>
            </a:extLst>
          </p:cNvPr>
          <p:cNvSpPr/>
          <p:nvPr/>
        </p:nvSpPr>
        <p:spPr>
          <a:xfrm>
            <a:off x="1127448" y="4581128"/>
            <a:ext cx="469050" cy="360040"/>
          </a:xfrm>
          <a:prstGeom prst="roundRect">
            <a:avLst/>
          </a:prstGeom>
          <a:noFill/>
          <a:ln w="19050">
            <a:solidFill>
              <a:srgbClr val="0070C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直接箭头连接符 12">
            <a:extLst>
              <a:ext uri="{FF2B5EF4-FFF2-40B4-BE49-F238E27FC236}">
                <a16:creationId xmlns:a16="http://schemas.microsoft.com/office/drawing/2014/main" id="{28862567-3FDC-4497-9D61-6CCF2A4CCCA7}"/>
              </a:ext>
            </a:extLst>
          </p:cNvPr>
          <p:cNvCxnSpPr>
            <a:cxnSpLocks/>
          </p:cNvCxnSpPr>
          <p:nvPr/>
        </p:nvCxnSpPr>
        <p:spPr>
          <a:xfrm>
            <a:off x="1361973" y="4941168"/>
            <a:ext cx="666573" cy="545183"/>
          </a:xfrm>
          <a:prstGeom prst="straightConnector1">
            <a:avLst/>
          </a:prstGeom>
          <a:ln w="19050">
            <a:solidFill>
              <a:srgbClr val="0070C0"/>
            </a:solidFill>
            <a:prstDash val="solid"/>
            <a:tailEnd type="triangle"/>
          </a:ln>
        </p:spPr>
        <p:style>
          <a:lnRef idx="2">
            <a:schemeClr val="accent2"/>
          </a:lnRef>
          <a:fillRef idx="1">
            <a:schemeClr val="lt1"/>
          </a:fillRef>
          <a:effectRef idx="0">
            <a:schemeClr val="accent2"/>
          </a:effectRef>
          <a:fontRef idx="minor">
            <a:schemeClr val="dk1"/>
          </a:fontRef>
        </p:style>
      </p:cxnSp>
      <p:pic>
        <p:nvPicPr>
          <p:cNvPr id="15" name="图片 14">
            <a:extLst>
              <a:ext uri="{FF2B5EF4-FFF2-40B4-BE49-F238E27FC236}">
                <a16:creationId xmlns:a16="http://schemas.microsoft.com/office/drawing/2014/main" id="{4A1E64B8-20CD-4C83-A058-C59109357210}"/>
              </a:ext>
            </a:extLst>
          </p:cNvPr>
          <p:cNvPicPr>
            <a:picLocks noChangeAspect="1"/>
          </p:cNvPicPr>
          <p:nvPr/>
        </p:nvPicPr>
        <p:blipFill>
          <a:blip r:embed="rId4"/>
          <a:stretch>
            <a:fillRect/>
          </a:stretch>
        </p:blipFill>
        <p:spPr>
          <a:xfrm>
            <a:off x="7536640" y="4676204"/>
            <a:ext cx="4320000" cy="554795"/>
          </a:xfrm>
          <a:prstGeom prst="rect">
            <a:avLst/>
          </a:prstGeom>
        </p:spPr>
      </p:pic>
      <p:pic>
        <p:nvPicPr>
          <p:cNvPr id="16" name="图片 15">
            <a:extLst>
              <a:ext uri="{FF2B5EF4-FFF2-40B4-BE49-F238E27FC236}">
                <a16:creationId xmlns:a16="http://schemas.microsoft.com/office/drawing/2014/main" id="{BA77D0FB-99AF-4F83-8750-21BD35CF3377}"/>
              </a:ext>
            </a:extLst>
          </p:cNvPr>
          <p:cNvPicPr>
            <a:picLocks noChangeAspect="1"/>
          </p:cNvPicPr>
          <p:nvPr/>
        </p:nvPicPr>
        <p:blipFill>
          <a:blip r:embed="rId5"/>
          <a:stretch>
            <a:fillRect/>
          </a:stretch>
        </p:blipFill>
        <p:spPr>
          <a:xfrm>
            <a:off x="7003335" y="5465604"/>
            <a:ext cx="5040000" cy="693504"/>
          </a:xfrm>
          <a:prstGeom prst="rect">
            <a:avLst/>
          </a:prstGeom>
        </p:spPr>
      </p:pic>
      <p:sp>
        <p:nvSpPr>
          <p:cNvPr id="19" name="文本框 18">
            <a:extLst>
              <a:ext uri="{FF2B5EF4-FFF2-40B4-BE49-F238E27FC236}">
                <a16:creationId xmlns:a16="http://schemas.microsoft.com/office/drawing/2014/main" id="{B1DAC7E9-9234-4EEC-B020-3DC76327F72E}"/>
              </a:ext>
            </a:extLst>
          </p:cNvPr>
          <p:cNvSpPr txBox="1"/>
          <p:nvPr/>
        </p:nvSpPr>
        <p:spPr>
          <a:xfrm>
            <a:off x="2258386" y="5014130"/>
            <a:ext cx="864096" cy="369332"/>
          </a:xfrm>
          <a:prstGeom prst="rect">
            <a:avLst/>
          </a:prstGeom>
          <a:noFill/>
        </p:spPr>
        <p:txBody>
          <a:bodyPr wrap="square" rtlCol="0">
            <a:spAutoFit/>
          </a:bodyPr>
          <a:lstStyle/>
          <a:p>
            <a:r>
              <a:rPr lang="en-US" dirty="0"/>
              <a:t>Dipole </a:t>
            </a:r>
          </a:p>
        </p:txBody>
      </p:sp>
      <p:cxnSp>
        <p:nvCxnSpPr>
          <p:cNvPr id="21" name="直接箭头连接符 20">
            <a:extLst>
              <a:ext uri="{FF2B5EF4-FFF2-40B4-BE49-F238E27FC236}">
                <a16:creationId xmlns:a16="http://schemas.microsoft.com/office/drawing/2014/main" id="{EC004FA0-6AD8-44D8-81FE-AFF877CA2F83}"/>
              </a:ext>
            </a:extLst>
          </p:cNvPr>
          <p:cNvCxnSpPr>
            <a:stCxn id="19" idx="2"/>
          </p:cNvCxnSpPr>
          <p:nvPr/>
        </p:nvCxnSpPr>
        <p:spPr>
          <a:xfrm>
            <a:off x="2690434" y="5383462"/>
            <a:ext cx="0" cy="205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5D01A051-BA58-45F0-8982-37D7B6E15550}"/>
              </a:ext>
            </a:extLst>
          </p:cNvPr>
          <p:cNvSpPr txBox="1"/>
          <p:nvPr/>
        </p:nvSpPr>
        <p:spPr>
          <a:xfrm>
            <a:off x="4986787" y="4909254"/>
            <a:ext cx="1397204" cy="369332"/>
          </a:xfrm>
          <a:prstGeom prst="rect">
            <a:avLst/>
          </a:prstGeom>
          <a:noFill/>
        </p:spPr>
        <p:txBody>
          <a:bodyPr wrap="square" rtlCol="0">
            <a:spAutoFit/>
          </a:bodyPr>
          <a:lstStyle/>
          <a:p>
            <a:r>
              <a:rPr lang="en-US" dirty="0"/>
              <a:t>Quadrupole</a:t>
            </a:r>
          </a:p>
        </p:txBody>
      </p:sp>
      <p:cxnSp>
        <p:nvCxnSpPr>
          <p:cNvPr id="25" name="直接箭头连接符 24">
            <a:extLst>
              <a:ext uri="{FF2B5EF4-FFF2-40B4-BE49-F238E27FC236}">
                <a16:creationId xmlns:a16="http://schemas.microsoft.com/office/drawing/2014/main" id="{1F92253A-DFD9-4516-BEBE-C85186B0BFAD}"/>
              </a:ext>
            </a:extLst>
          </p:cNvPr>
          <p:cNvCxnSpPr>
            <a:cxnSpLocks/>
          </p:cNvCxnSpPr>
          <p:nvPr/>
        </p:nvCxnSpPr>
        <p:spPr>
          <a:xfrm flipH="1">
            <a:off x="5303912" y="5315814"/>
            <a:ext cx="248840" cy="170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0BF01A59-A7B4-4E39-93BE-08B0A660F7A4}"/>
              </a:ext>
            </a:extLst>
          </p:cNvPr>
          <p:cNvCxnSpPr>
            <a:cxnSpLocks/>
          </p:cNvCxnSpPr>
          <p:nvPr/>
        </p:nvCxnSpPr>
        <p:spPr>
          <a:xfrm flipH="1">
            <a:off x="5203316" y="5315814"/>
            <a:ext cx="349436" cy="705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19CF732-5490-4F05-A70A-176BF25A3CAA}"/>
              </a:ext>
            </a:extLst>
          </p:cNvPr>
          <p:cNvSpPr txBox="1"/>
          <p:nvPr/>
        </p:nvSpPr>
        <p:spPr>
          <a:xfrm>
            <a:off x="2953053" y="4953602"/>
            <a:ext cx="2109441" cy="369332"/>
          </a:xfrm>
          <a:prstGeom prst="rect">
            <a:avLst/>
          </a:prstGeom>
          <a:noFill/>
        </p:spPr>
        <p:txBody>
          <a:bodyPr wrap="square" rtlCol="0">
            <a:spAutoFit/>
          </a:bodyPr>
          <a:lstStyle/>
          <a:p>
            <a:r>
              <a:rPr lang="en-US" dirty="0"/>
              <a:t>Bellows and  pumps</a:t>
            </a:r>
          </a:p>
        </p:txBody>
      </p:sp>
      <p:cxnSp>
        <p:nvCxnSpPr>
          <p:cNvPr id="32" name="直接箭头连接符 31">
            <a:extLst>
              <a:ext uri="{FF2B5EF4-FFF2-40B4-BE49-F238E27FC236}">
                <a16:creationId xmlns:a16="http://schemas.microsoft.com/office/drawing/2014/main" id="{467EF408-9C1C-40E8-8EA6-17B366CF61CF}"/>
              </a:ext>
            </a:extLst>
          </p:cNvPr>
          <p:cNvCxnSpPr/>
          <p:nvPr/>
        </p:nvCxnSpPr>
        <p:spPr>
          <a:xfrm flipH="1">
            <a:off x="3122482" y="5213759"/>
            <a:ext cx="471424" cy="37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72F2358F-C9D4-410F-96C0-9B4588C5EFB3}"/>
              </a:ext>
            </a:extLst>
          </p:cNvPr>
          <p:cNvSpPr txBox="1"/>
          <p:nvPr/>
        </p:nvSpPr>
        <p:spPr>
          <a:xfrm>
            <a:off x="1127448" y="6314876"/>
            <a:ext cx="3312368" cy="369332"/>
          </a:xfrm>
          <a:prstGeom prst="rect">
            <a:avLst/>
          </a:prstGeom>
          <a:noFill/>
        </p:spPr>
        <p:txBody>
          <a:bodyPr wrap="square" rtlCol="0">
            <a:spAutoFit/>
          </a:bodyPr>
          <a:lstStyle/>
          <a:p>
            <a:r>
              <a:rPr lang="en-US" dirty="0"/>
              <a:t>Draft layout of IP within 1.5 km</a:t>
            </a:r>
          </a:p>
        </p:txBody>
      </p:sp>
      <p:sp>
        <p:nvSpPr>
          <p:cNvPr id="34" name="矩形: 圆角 33">
            <a:extLst>
              <a:ext uri="{FF2B5EF4-FFF2-40B4-BE49-F238E27FC236}">
                <a16:creationId xmlns:a16="http://schemas.microsoft.com/office/drawing/2014/main" id="{166A0FBC-F3FA-47BB-8DCA-FE1C4A5AADCA}"/>
              </a:ext>
            </a:extLst>
          </p:cNvPr>
          <p:cNvSpPr/>
          <p:nvPr/>
        </p:nvSpPr>
        <p:spPr>
          <a:xfrm>
            <a:off x="7825430" y="4688025"/>
            <a:ext cx="469050" cy="360040"/>
          </a:xfrm>
          <a:prstGeom prst="roundRect">
            <a:avLst/>
          </a:prstGeom>
          <a:noFill/>
          <a:ln w="19050">
            <a:solidFill>
              <a:srgbClr val="0070C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5" name="直接箭头连接符 34">
            <a:extLst>
              <a:ext uri="{FF2B5EF4-FFF2-40B4-BE49-F238E27FC236}">
                <a16:creationId xmlns:a16="http://schemas.microsoft.com/office/drawing/2014/main" id="{9C683CFB-EF4F-42CC-AEB6-B2679DDEF36A}"/>
              </a:ext>
            </a:extLst>
          </p:cNvPr>
          <p:cNvCxnSpPr>
            <a:cxnSpLocks/>
          </p:cNvCxnSpPr>
          <p:nvPr/>
        </p:nvCxnSpPr>
        <p:spPr>
          <a:xfrm>
            <a:off x="8059955" y="5048065"/>
            <a:ext cx="666573" cy="545183"/>
          </a:xfrm>
          <a:prstGeom prst="straightConnector1">
            <a:avLst/>
          </a:prstGeom>
          <a:ln w="19050">
            <a:solidFill>
              <a:srgbClr val="0070C0"/>
            </a:solidFill>
            <a:prstDash val="solid"/>
            <a:tailEnd type="triangle"/>
          </a:ln>
        </p:spPr>
        <p:style>
          <a:lnRef idx="2">
            <a:schemeClr val="accent2"/>
          </a:lnRef>
          <a:fillRef idx="1">
            <a:schemeClr val="lt1"/>
          </a:fillRef>
          <a:effectRef idx="0">
            <a:schemeClr val="accent2"/>
          </a:effectRef>
          <a:fontRef idx="minor">
            <a:schemeClr val="dk1"/>
          </a:fontRef>
        </p:style>
      </p:cxnSp>
      <p:sp>
        <p:nvSpPr>
          <p:cNvPr id="36" name="文本框 35">
            <a:extLst>
              <a:ext uri="{FF2B5EF4-FFF2-40B4-BE49-F238E27FC236}">
                <a16:creationId xmlns:a16="http://schemas.microsoft.com/office/drawing/2014/main" id="{FA2562DB-98FB-4937-9999-7FE66F8ED2E9}"/>
              </a:ext>
            </a:extLst>
          </p:cNvPr>
          <p:cNvSpPr txBox="1"/>
          <p:nvPr/>
        </p:nvSpPr>
        <p:spPr>
          <a:xfrm>
            <a:off x="9036063" y="5014130"/>
            <a:ext cx="1512168" cy="369332"/>
          </a:xfrm>
          <a:prstGeom prst="rect">
            <a:avLst/>
          </a:prstGeom>
          <a:noFill/>
        </p:spPr>
        <p:txBody>
          <a:bodyPr wrap="square" rtlCol="0">
            <a:spAutoFit/>
          </a:bodyPr>
          <a:lstStyle/>
          <a:p>
            <a:r>
              <a:rPr lang="en-US" dirty="0"/>
              <a:t>Quadrupoles </a:t>
            </a:r>
          </a:p>
        </p:txBody>
      </p:sp>
      <p:cxnSp>
        <p:nvCxnSpPr>
          <p:cNvPr id="38" name="直接箭头连接符 37">
            <a:extLst>
              <a:ext uri="{FF2B5EF4-FFF2-40B4-BE49-F238E27FC236}">
                <a16:creationId xmlns:a16="http://schemas.microsoft.com/office/drawing/2014/main" id="{3EB0755B-0ED7-46AE-984E-D75F6ECB7ABE}"/>
              </a:ext>
            </a:extLst>
          </p:cNvPr>
          <p:cNvCxnSpPr/>
          <p:nvPr/>
        </p:nvCxnSpPr>
        <p:spPr>
          <a:xfrm flipH="1">
            <a:off x="8832304" y="5401082"/>
            <a:ext cx="691031" cy="267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D4940659-86B2-4FEC-922B-BAD3FB4009BC}"/>
              </a:ext>
            </a:extLst>
          </p:cNvPr>
          <p:cNvCxnSpPr/>
          <p:nvPr/>
        </p:nvCxnSpPr>
        <p:spPr>
          <a:xfrm>
            <a:off x="9523335" y="5401082"/>
            <a:ext cx="1181177" cy="320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0D890AF7-398F-4CE1-B028-D1768878EEB4}"/>
              </a:ext>
            </a:extLst>
          </p:cNvPr>
          <p:cNvSpPr txBox="1"/>
          <p:nvPr/>
        </p:nvSpPr>
        <p:spPr>
          <a:xfrm>
            <a:off x="7825430" y="6138741"/>
            <a:ext cx="3756970" cy="369332"/>
          </a:xfrm>
          <a:prstGeom prst="rect">
            <a:avLst/>
          </a:prstGeom>
          <a:noFill/>
        </p:spPr>
        <p:txBody>
          <a:bodyPr wrap="square" rtlCol="0">
            <a:spAutoFit/>
          </a:bodyPr>
          <a:lstStyle/>
          <a:p>
            <a:r>
              <a:rPr lang="en-US" dirty="0"/>
              <a:t>Draft layout of short straight section</a:t>
            </a:r>
          </a:p>
        </p:txBody>
      </p:sp>
      <p:sp>
        <p:nvSpPr>
          <p:cNvPr id="42" name="文本框 41">
            <a:extLst>
              <a:ext uri="{FF2B5EF4-FFF2-40B4-BE49-F238E27FC236}">
                <a16:creationId xmlns:a16="http://schemas.microsoft.com/office/drawing/2014/main" id="{99879238-FA7F-478E-870F-A8AC72DCB2C4}"/>
              </a:ext>
            </a:extLst>
          </p:cNvPr>
          <p:cNvSpPr txBox="1"/>
          <p:nvPr/>
        </p:nvSpPr>
        <p:spPr>
          <a:xfrm rot="20465292">
            <a:off x="9611562" y="3896601"/>
            <a:ext cx="220930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Under design</a:t>
            </a:r>
          </a:p>
        </p:txBody>
      </p:sp>
    </p:spTree>
    <p:extLst>
      <p:ext uri="{BB962C8B-B14F-4D97-AF65-F5344CB8AC3E}">
        <p14:creationId xmlns:p14="http://schemas.microsoft.com/office/powerpoint/2010/main" val="2598209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C1545DC0-1F84-46F9-A9D4-1E079ADCC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2000" y="2420888"/>
            <a:ext cx="2880000" cy="3219966"/>
          </a:xfrm>
          <a:prstGeom prst="rect">
            <a:avLst/>
          </a:prstGeom>
        </p:spPr>
      </p:pic>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a:xfrm>
            <a:off x="609600" y="1285861"/>
            <a:ext cx="11175032" cy="4159363"/>
          </a:xfrm>
        </p:spPr>
        <p:txBody>
          <a:bodyPr>
            <a:normAutofit/>
          </a:bodyPr>
          <a:lstStyle/>
          <a:p>
            <a:pPr>
              <a:spcAft>
                <a:spcPts val="0"/>
              </a:spcAft>
            </a:pPr>
            <a:r>
              <a:rPr lang="en-US" altLang="zh-CN" sz="2000" dirty="0"/>
              <a:t>11: RF section: Collider 7 beam lines. </a:t>
            </a:r>
          </a:p>
          <a:p>
            <a:pPr lvl="1">
              <a:spcBef>
                <a:spcPts val="0"/>
              </a:spcBef>
            </a:pPr>
            <a:r>
              <a:rPr lang="en-US" altLang="zh-CN" sz="1800" dirty="0"/>
              <a:t>Through many negotiations on the </a:t>
            </a:r>
            <a:r>
              <a:rPr lang="en-US" altLang="zh-CN" sz="1800" dirty="0">
                <a:solidFill>
                  <a:srgbClr val="FF0000"/>
                </a:solidFill>
              </a:rPr>
              <a:t>RF update strategies, space, magnet parameters, </a:t>
            </a:r>
            <a:r>
              <a:rPr lang="en-US" altLang="zh-CN" sz="1800" dirty="0"/>
              <a:t>we modified the RF layout to short the ‘wider’ tunnel.----under bypass modification according to interference check.</a:t>
            </a:r>
          </a:p>
          <a:p>
            <a:pPr lvl="1">
              <a:spcBef>
                <a:spcPts val="0"/>
              </a:spcBef>
            </a:pPr>
            <a:r>
              <a:rPr lang="en-US" altLang="zh-CN" sz="1800" dirty="0"/>
              <a:t>Model of RF module has been updated.</a:t>
            </a:r>
          </a:p>
          <a:p>
            <a:pPr lvl="1">
              <a:spcBef>
                <a:spcPts val="0"/>
              </a:spcBef>
            </a:pPr>
            <a:r>
              <a:rPr lang="en-US" altLang="zh-CN" sz="1800" dirty="0"/>
              <a:t>The straight section region has been modified, no interference now.</a:t>
            </a:r>
          </a:p>
          <a:p>
            <a:pPr lvl="1">
              <a:spcBef>
                <a:spcPts val="0"/>
              </a:spcBef>
            </a:pPr>
            <a:r>
              <a:rPr lang="en-US" altLang="zh-CN" sz="1800" dirty="0"/>
              <a:t>More details, especially at the bending locations, are still under-design.</a:t>
            </a:r>
          </a:p>
          <a:p>
            <a:pPr lvl="1">
              <a:spcBef>
                <a:spcPts val="0"/>
              </a:spcBef>
            </a:pPr>
            <a:endParaRPr lang="en-US" altLang="zh-CN" sz="1800" dirty="0"/>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dirty="0"/>
          </a:p>
        </p:txBody>
      </p:sp>
      <p:pic>
        <p:nvPicPr>
          <p:cNvPr id="9" name="图片 8">
            <a:extLst>
              <a:ext uri="{FF2B5EF4-FFF2-40B4-BE49-F238E27FC236}">
                <a16:creationId xmlns:a16="http://schemas.microsoft.com/office/drawing/2014/main" id="{A16CC8E9-14E1-42AB-85F9-EF8F11BEFDE0}"/>
              </a:ext>
            </a:extLst>
          </p:cNvPr>
          <p:cNvPicPr>
            <a:picLocks noChangeAspect="1"/>
          </p:cNvPicPr>
          <p:nvPr/>
        </p:nvPicPr>
        <p:blipFill>
          <a:blip r:embed="rId3"/>
          <a:stretch>
            <a:fillRect/>
          </a:stretch>
        </p:blipFill>
        <p:spPr>
          <a:xfrm>
            <a:off x="3215680" y="3068960"/>
            <a:ext cx="3060000" cy="2103820"/>
          </a:xfrm>
          <a:prstGeom prst="rect">
            <a:avLst/>
          </a:prstGeom>
        </p:spPr>
      </p:pic>
      <p:pic>
        <p:nvPicPr>
          <p:cNvPr id="11" name="图片 10">
            <a:extLst>
              <a:ext uri="{FF2B5EF4-FFF2-40B4-BE49-F238E27FC236}">
                <a16:creationId xmlns:a16="http://schemas.microsoft.com/office/drawing/2014/main" id="{975ADC23-42D4-4FE7-8728-41CFF683F8CA}"/>
              </a:ext>
            </a:extLst>
          </p:cNvPr>
          <p:cNvPicPr>
            <a:picLocks noChangeAspect="1"/>
          </p:cNvPicPr>
          <p:nvPr/>
        </p:nvPicPr>
        <p:blipFill>
          <a:blip r:embed="rId4"/>
          <a:stretch>
            <a:fillRect/>
          </a:stretch>
        </p:blipFill>
        <p:spPr>
          <a:xfrm>
            <a:off x="6456040" y="3078371"/>
            <a:ext cx="3060000" cy="2103750"/>
          </a:xfrm>
          <a:prstGeom prst="rect">
            <a:avLst/>
          </a:prstGeom>
        </p:spPr>
      </p:pic>
      <p:pic>
        <p:nvPicPr>
          <p:cNvPr id="12" name="图片 11">
            <a:extLst>
              <a:ext uri="{FF2B5EF4-FFF2-40B4-BE49-F238E27FC236}">
                <a16:creationId xmlns:a16="http://schemas.microsoft.com/office/drawing/2014/main" id="{14A2BB46-5643-44FB-B51C-060ABE6239B6}"/>
              </a:ext>
            </a:extLst>
          </p:cNvPr>
          <p:cNvPicPr>
            <a:picLocks noChangeAspect="1"/>
          </p:cNvPicPr>
          <p:nvPr/>
        </p:nvPicPr>
        <p:blipFill rotWithShape="1">
          <a:blip r:embed="rId5"/>
          <a:srcRect l="8145"/>
          <a:stretch/>
        </p:blipFill>
        <p:spPr>
          <a:xfrm>
            <a:off x="25087" y="3068960"/>
            <a:ext cx="3240000" cy="2113161"/>
          </a:xfrm>
          <a:prstGeom prst="rect">
            <a:avLst/>
          </a:prstGeom>
        </p:spPr>
      </p:pic>
      <p:sp>
        <p:nvSpPr>
          <p:cNvPr id="6" name="箭头: 右 5">
            <a:extLst>
              <a:ext uri="{FF2B5EF4-FFF2-40B4-BE49-F238E27FC236}">
                <a16:creationId xmlns:a16="http://schemas.microsoft.com/office/drawing/2014/main" id="{6AEBA736-4F36-4898-A946-DC7FEF3CB029}"/>
              </a:ext>
            </a:extLst>
          </p:cNvPr>
          <p:cNvSpPr/>
          <p:nvPr/>
        </p:nvSpPr>
        <p:spPr>
          <a:xfrm>
            <a:off x="2999656" y="3910803"/>
            <a:ext cx="2160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箭头: 右 12">
            <a:extLst>
              <a:ext uri="{FF2B5EF4-FFF2-40B4-BE49-F238E27FC236}">
                <a16:creationId xmlns:a16="http://schemas.microsoft.com/office/drawing/2014/main" id="{745B687A-08F5-44FC-8DDF-16E7D2B96EF6}"/>
              </a:ext>
            </a:extLst>
          </p:cNvPr>
          <p:cNvSpPr/>
          <p:nvPr/>
        </p:nvSpPr>
        <p:spPr>
          <a:xfrm>
            <a:off x="6197958" y="3842214"/>
            <a:ext cx="2160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a:extLst>
              <a:ext uri="{FF2B5EF4-FFF2-40B4-BE49-F238E27FC236}">
                <a16:creationId xmlns:a16="http://schemas.microsoft.com/office/drawing/2014/main" id="{37E2BF56-F8ED-492E-9D12-AF07287FB4E2}"/>
              </a:ext>
            </a:extLst>
          </p:cNvPr>
          <p:cNvSpPr txBox="1"/>
          <p:nvPr/>
        </p:nvSpPr>
        <p:spPr>
          <a:xfrm>
            <a:off x="1043983" y="5171260"/>
            <a:ext cx="1540856" cy="369332"/>
          </a:xfrm>
          <a:prstGeom prst="rect">
            <a:avLst/>
          </a:prstGeom>
          <a:noFill/>
        </p:spPr>
        <p:txBody>
          <a:bodyPr wrap="square" rtlCol="0">
            <a:spAutoFit/>
          </a:bodyPr>
          <a:lstStyle/>
          <a:p>
            <a:r>
              <a:rPr lang="en-US" dirty="0"/>
              <a:t>TDR strategy</a:t>
            </a:r>
          </a:p>
        </p:txBody>
      </p:sp>
      <p:sp>
        <p:nvSpPr>
          <p:cNvPr id="15" name="文本框 14">
            <a:extLst>
              <a:ext uri="{FF2B5EF4-FFF2-40B4-BE49-F238E27FC236}">
                <a16:creationId xmlns:a16="http://schemas.microsoft.com/office/drawing/2014/main" id="{D4DD7E11-F949-499B-A313-F78E048A533E}"/>
              </a:ext>
            </a:extLst>
          </p:cNvPr>
          <p:cNvSpPr txBox="1"/>
          <p:nvPr/>
        </p:nvSpPr>
        <p:spPr>
          <a:xfrm>
            <a:off x="3035565" y="5171260"/>
            <a:ext cx="3690841" cy="369332"/>
          </a:xfrm>
          <a:prstGeom prst="rect">
            <a:avLst/>
          </a:prstGeom>
          <a:noFill/>
        </p:spPr>
        <p:txBody>
          <a:bodyPr wrap="square" rtlCol="0">
            <a:spAutoFit/>
          </a:bodyPr>
          <a:lstStyle/>
          <a:p>
            <a:r>
              <a:rPr lang="en-US" dirty="0"/>
              <a:t>A  intermediate version, not adopted</a:t>
            </a:r>
          </a:p>
        </p:txBody>
      </p:sp>
      <p:sp>
        <p:nvSpPr>
          <p:cNvPr id="16" name="文本框 15">
            <a:extLst>
              <a:ext uri="{FF2B5EF4-FFF2-40B4-BE49-F238E27FC236}">
                <a16:creationId xmlns:a16="http://schemas.microsoft.com/office/drawing/2014/main" id="{F09D3689-C58A-446C-A5FF-56AF06577C64}"/>
              </a:ext>
            </a:extLst>
          </p:cNvPr>
          <p:cNvSpPr txBox="1"/>
          <p:nvPr/>
        </p:nvSpPr>
        <p:spPr>
          <a:xfrm>
            <a:off x="7376786" y="5182121"/>
            <a:ext cx="1540856" cy="369332"/>
          </a:xfrm>
          <a:prstGeom prst="rect">
            <a:avLst/>
          </a:prstGeom>
          <a:noFill/>
        </p:spPr>
        <p:txBody>
          <a:bodyPr wrap="square" rtlCol="0">
            <a:spAutoFit/>
          </a:bodyPr>
          <a:lstStyle/>
          <a:p>
            <a:r>
              <a:rPr lang="en-US" dirty="0"/>
              <a:t>EDR strategy</a:t>
            </a:r>
          </a:p>
        </p:txBody>
      </p:sp>
      <p:sp>
        <p:nvSpPr>
          <p:cNvPr id="19" name="矩形 18">
            <a:extLst>
              <a:ext uri="{FF2B5EF4-FFF2-40B4-BE49-F238E27FC236}">
                <a16:creationId xmlns:a16="http://schemas.microsoft.com/office/drawing/2014/main" id="{D3E7E2BF-2CA1-4F4D-9BA9-6EBFBB8B19B7}"/>
              </a:ext>
            </a:extLst>
          </p:cNvPr>
          <p:cNvSpPr/>
          <p:nvPr/>
        </p:nvSpPr>
        <p:spPr>
          <a:xfrm>
            <a:off x="8328248" y="3262731"/>
            <a:ext cx="72008" cy="1080120"/>
          </a:xfrm>
          <a:prstGeom prst="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直接箭头连接符 20">
            <a:extLst>
              <a:ext uri="{FF2B5EF4-FFF2-40B4-BE49-F238E27FC236}">
                <a16:creationId xmlns:a16="http://schemas.microsoft.com/office/drawing/2014/main" id="{5DAD0512-ECBB-41D4-9EAA-72EEEF1F7263}"/>
              </a:ext>
            </a:extLst>
          </p:cNvPr>
          <p:cNvCxnSpPr/>
          <p:nvPr/>
        </p:nvCxnSpPr>
        <p:spPr>
          <a:xfrm flipV="1">
            <a:off x="8400256" y="3478755"/>
            <a:ext cx="1152128" cy="28803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8" name="文本框 27">
            <a:extLst>
              <a:ext uri="{FF2B5EF4-FFF2-40B4-BE49-F238E27FC236}">
                <a16:creationId xmlns:a16="http://schemas.microsoft.com/office/drawing/2014/main" id="{B912C059-23B9-4593-9BF3-DC5C9D15704C}"/>
              </a:ext>
            </a:extLst>
          </p:cNvPr>
          <p:cNvSpPr txBox="1"/>
          <p:nvPr/>
        </p:nvSpPr>
        <p:spPr>
          <a:xfrm>
            <a:off x="9867821" y="5852646"/>
            <a:ext cx="1540856" cy="646331"/>
          </a:xfrm>
          <a:prstGeom prst="rect">
            <a:avLst/>
          </a:prstGeom>
          <a:noFill/>
        </p:spPr>
        <p:txBody>
          <a:bodyPr wrap="square" rtlCol="0">
            <a:spAutoFit/>
          </a:bodyPr>
          <a:lstStyle/>
          <a:p>
            <a:r>
              <a:rPr lang="en-US" dirty="0"/>
              <a:t>Layout at ‘wider’ tunnel</a:t>
            </a:r>
          </a:p>
        </p:txBody>
      </p:sp>
      <p:sp>
        <p:nvSpPr>
          <p:cNvPr id="45" name="文本框 44">
            <a:extLst>
              <a:ext uri="{FF2B5EF4-FFF2-40B4-BE49-F238E27FC236}">
                <a16:creationId xmlns:a16="http://schemas.microsoft.com/office/drawing/2014/main" id="{8C61D2A8-5E84-48E3-8C6B-239D8ED291E9}"/>
              </a:ext>
            </a:extLst>
          </p:cNvPr>
          <p:cNvSpPr txBox="1"/>
          <p:nvPr/>
        </p:nvSpPr>
        <p:spPr>
          <a:xfrm>
            <a:off x="10815959" y="2699628"/>
            <a:ext cx="1376041" cy="369332"/>
          </a:xfrm>
          <a:prstGeom prst="rect">
            <a:avLst/>
          </a:prstGeom>
          <a:noFill/>
        </p:spPr>
        <p:txBody>
          <a:bodyPr wrap="square" rtlCol="0">
            <a:spAutoFit/>
          </a:bodyPr>
          <a:lstStyle/>
          <a:p>
            <a:r>
              <a:rPr lang="en-US" dirty="0"/>
              <a:t>quadrupole</a:t>
            </a:r>
          </a:p>
        </p:txBody>
      </p:sp>
      <p:cxnSp>
        <p:nvCxnSpPr>
          <p:cNvPr id="47" name="直接箭头连接符 46">
            <a:extLst>
              <a:ext uri="{FF2B5EF4-FFF2-40B4-BE49-F238E27FC236}">
                <a16:creationId xmlns:a16="http://schemas.microsoft.com/office/drawing/2014/main" id="{F1CB5022-7446-4B27-8ABE-841B9EF1AD9A}"/>
              </a:ext>
            </a:extLst>
          </p:cNvPr>
          <p:cNvCxnSpPr/>
          <p:nvPr/>
        </p:nvCxnSpPr>
        <p:spPr>
          <a:xfrm flipH="1">
            <a:off x="10427784" y="3068960"/>
            <a:ext cx="112470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D8E63CDE-6312-4F33-8044-E21C845B1AF0}"/>
              </a:ext>
            </a:extLst>
          </p:cNvPr>
          <p:cNvSpPr txBox="1"/>
          <p:nvPr/>
        </p:nvSpPr>
        <p:spPr>
          <a:xfrm>
            <a:off x="11167925" y="4748060"/>
            <a:ext cx="956505" cy="646331"/>
          </a:xfrm>
          <a:prstGeom prst="rect">
            <a:avLst/>
          </a:prstGeom>
          <a:noFill/>
        </p:spPr>
        <p:txBody>
          <a:bodyPr wrap="square" rtlCol="0">
            <a:spAutoFit/>
          </a:bodyPr>
          <a:lstStyle/>
          <a:p>
            <a:r>
              <a:rPr lang="en-US" dirty="0"/>
              <a:t>RF module</a:t>
            </a:r>
          </a:p>
        </p:txBody>
      </p:sp>
      <p:cxnSp>
        <p:nvCxnSpPr>
          <p:cNvPr id="54" name="直接箭头连接符 53">
            <a:extLst>
              <a:ext uri="{FF2B5EF4-FFF2-40B4-BE49-F238E27FC236}">
                <a16:creationId xmlns:a16="http://schemas.microsoft.com/office/drawing/2014/main" id="{B960C828-300B-40E2-8C3A-88E2D8483F37}"/>
              </a:ext>
            </a:extLst>
          </p:cNvPr>
          <p:cNvCxnSpPr>
            <a:stCxn id="52" idx="1"/>
          </p:cNvCxnSpPr>
          <p:nvPr/>
        </p:nvCxnSpPr>
        <p:spPr>
          <a:xfrm flipH="1">
            <a:off x="10857833" y="5071226"/>
            <a:ext cx="310092" cy="338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302E61D9-5BD4-4C46-B9CE-EEE26577ECD3}"/>
              </a:ext>
            </a:extLst>
          </p:cNvPr>
          <p:cNvSpPr txBox="1"/>
          <p:nvPr/>
        </p:nvSpPr>
        <p:spPr>
          <a:xfrm>
            <a:off x="11012879" y="4030871"/>
            <a:ext cx="1088755" cy="369332"/>
          </a:xfrm>
          <a:prstGeom prst="rect">
            <a:avLst/>
          </a:prstGeom>
          <a:noFill/>
        </p:spPr>
        <p:txBody>
          <a:bodyPr wrap="square" rtlCol="0">
            <a:spAutoFit/>
          </a:bodyPr>
          <a:lstStyle/>
          <a:p>
            <a:r>
              <a:rPr lang="en-US" dirty="0"/>
              <a:t>corrector</a:t>
            </a:r>
          </a:p>
        </p:txBody>
      </p:sp>
      <p:cxnSp>
        <p:nvCxnSpPr>
          <p:cNvPr id="57" name="直接箭头连接符 56">
            <a:extLst>
              <a:ext uri="{FF2B5EF4-FFF2-40B4-BE49-F238E27FC236}">
                <a16:creationId xmlns:a16="http://schemas.microsoft.com/office/drawing/2014/main" id="{E173AF7B-29D1-4FCE-A689-6C1CAE3E3C0F}"/>
              </a:ext>
            </a:extLst>
          </p:cNvPr>
          <p:cNvCxnSpPr>
            <a:cxnSpLocks/>
            <a:stCxn id="55" idx="1"/>
          </p:cNvCxnSpPr>
          <p:nvPr/>
        </p:nvCxnSpPr>
        <p:spPr>
          <a:xfrm flipH="1">
            <a:off x="10105271" y="4215537"/>
            <a:ext cx="907608" cy="132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3B3F9A3A-9A12-4287-A498-DEA15F8932BF}"/>
              </a:ext>
            </a:extLst>
          </p:cNvPr>
          <p:cNvSpPr txBox="1"/>
          <p:nvPr/>
        </p:nvSpPr>
        <p:spPr>
          <a:xfrm>
            <a:off x="11167925" y="3356992"/>
            <a:ext cx="796822" cy="369332"/>
          </a:xfrm>
          <a:prstGeom prst="rect">
            <a:avLst/>
          </a:prstGeom>
          <a:noFill/>
        </p:spPr>
        <p:txBody>
          <a:bodyPr wrap="square" rtlCol="0">
            <a:spAutoFit/>
          </a:bodyPr>
          <a:lstStyle/>
          <a:p>
            <a:r>
              <a:rPr lang="en-US" dirty="0"/>
              <a:t>BPM</a:t>
            </a:r>
          </a:p>
        </p:txBody>
      </p:sp>
      <p:cxnSp>
        <p:nvCxnSpPr>
          <p:cNvPr id="61" name="直接箭头连接符 60">
            <a:extLst>
              <a:ext uri="{FF2B5EF4-FFF2-40B4-BE49-F238E27FC236}">
                <a16:creationId xmlns:a16="http://schemas.microsoft.com/office/drawing/2014/main" id="{E4A2058E-BE99-48EC-B734-D8116E22E97D}"/>
              </a:ext>
            </a:extLst>
          </p:cNvPr>
          <p:cNvCxnSpPr/>
          <p:nvPr/>
        </p:nvCxnSpPr>
        <p:spPr>
          <a:xfrm flipH="1" flipV="1">
            <a:off x="10704512" y="3486499"/>
            <a:ext cx="463413" cy="95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5051D49A-B97B-4EF9-B4D4-A4E3AA44A2F9}"/>
              </a:ext>
            </a:extLst>
          </p:cNvPr>
          <p:cNvSpPr txBox="1"/>
          <p:nvPr/>
        </p:nvSpPr>
        <p:spPr>
          <a:xfrm rot="20465292">
            <a:off x="7613378" y="6008481"/>
            <a:ext cx="220930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Under design</a:t>
            </a:r>
          </a:p>
        </p:txBody>
      </p:sp>
      <p:pic>
        <p:nvPicPr>
          <p:cNvPr id="7" name="图片 6">
            <a:extLst>
              <a:ext uri="{FF2B5EF4-FFF2-40B4-BE49-F238E27FC236}">
                <a16:creationId xmlns:a16="http://schemas.microsoft.com/office/drawing/2014/main" id="{7E4E9C59-C028-4E4C-9B4D-474CB34892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3124" y="5440429"/>
            <a:ext cx="2880000" cy="1370880"/>
          </a:xfrm>
          <a:prstGeom prst="rect">
            <a:avLst/>
          </a:prstGeom>
        </p:spPr>
      </p:pic>
      <p:cxnSp>
        <p:nvCxnSpPr>
          <p:cNvPr id="10" name="直接箭头连接符 9">
            <a:extLst>
              <a:ext uri="{FF2B5EF4-FFF2-40B4-BE49-F238E27FC236}">
                <a16:creationId xmlns:a16="http://schemas.microsoft.com/office/drawing/2014/main" id="{7A5FA037-4327-4FE6-A7EA-0BA8677C3C4E}"/>
              </a:ext>
            </a:extLst>
          </p:cNvPr>
          <p:cNvCxnSpPr/>
          <p:nvPr/>
        </p:nvCxnSpPr>
        <p:spPr>
          <a:xfrm flipH="1">
            <a:off x="6969418" y="4120870"/>
            <a:ext cx="1166147" cy="12886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D2D5CC4A-9E28-4DB3-9C2D-384E5562029F}"/>
              </a:ext>
            </a:extLst>
          </p:cNvPr>
          <p:cNvSpPr txBox="1"/>
          <p:nvPr/>
        </p:nvSpPr>
        <p:spPr>
          <a:xfrm>
            <a:off x="2728958" y="5771318"/>
            <a:ext cx="1540856" cy="923330"/>
          </a:xfrm>
          <a:prstGeom prst="rect">
            <a:avLst/>
          </a:prstGeom>
          <a:noFill/>
        </p:spPr>
        <p:txBody>
          <a:bodyPr wrap="square" rtlCol="0">
            <a:spAutoFit/>
          </a:bodyPr>
          <a:lstStyle/>
          <a:p>
            <a:r>
              <a:rPr lang="en-US" dirty="0"/>
              <a:t>2 C-type dipoles near cross point</a:t>
            </a:r>
          </a:p>
        </p:txBody>
      </p:sp>
    </p:spTree>
    <p:extLst>
      <p:ext uri="{BB962C8B-B14F-4D97-AF65-F5344CB8AC3E}">
        <p14:creationId xmlns:p14="http://schemas.microsoft.com/office/powerpoint/2010/main" val="2240414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54A0F15-3B03-4639-AC08-9086F8701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0728"/>
            <a:ext cx="12192000" cy="2925097"/>
          </a:xfrm>
          <a:prstGeom prst="rect">
            <a:avLst/>
          </a:prstGeom>
        </p:spPr>
      </p:pic>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a:xfrm>
            <a:off x="609600" y="1285861"/>
            <a:ext cx="11175032" cy="4159363"/>
          </a:xfrm>
        </p:spPr>
        <p:txBody>
          <a:bodyPr>
            <a:normAutofit/>
          </a:bodyPr>
          <a:lstStyle/>
          <a:p>
            <a:pPr>
              <a:spcAft>
                <a:spcPts val="0"/>
              </a:spcAft>
            </a:pPr>
            <a:r>
              <a:rPr lang="en-US" altLang="zh-CN" sz="2000" dirty="0"/>
              <a:t>11: Space arrangement at Booster RF section, 3 beam lines. </a:t>
            </a:r>
          </a:p>
          <a:p>
            <a:pPr lvl="1">
              <a:spcBef>
                <a:spcPts val="0"/>
              </a:spcBef>
            </a:pPr>
            <a:r>
              <a:rPr lang="en-US" altLang="zh-CN" sz="1800" dirty="0"/>
              <a:t>The </a:t>
            </a:r>
            <a:r>
              <a:rPr lang="en-US" altLang="zh-CN" sz="1800" dirty="0">
                <a:solidFill>
                  <a:srgbClr val="FF0000"/>
                </a:solidFill>
              </a:rPr>
              <a:t>Booster bypass </a:t>
            </a:r>
            <a:r>
              <a:rPr lang="en-US" altLang="zh-CN" sz="1800" dirty="0"/>
              <a:t>for HL-Z at RF region has been added and survey finished. </a:t>
            </a:r>
          </a:p>
          <a:p>
            <a:pPr lvl="1">
              <a:spcBef>
                <a:spcPts val="0"/>
              </a:spcBef>
            </a:pPr>
            <a:r>
              <a:rPr lang="en-US" altLang="zh-CN" sz="1800" dirty="0"/>
              <a:t>The bypass of ttbar is under design.</a:t>
            </a:r>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dirty="0"/>
          </a:p>
        </p:txBody>
      </p:sp>
      <p:pic>
        <p:nvPicPr>
          <p:cNvPr id="22" name="图片 21">
            <a:extLst>
              <a:ext uri="{FF2B5EF4-FFF2-40B4-BE49-F238E27FC236}">
                <a16:creationId xmlns:a16="http://schemas.microsoft.com/office/drawing/2014/main" id="{24663F51-9C69-4DF9-9A6F-E716A8817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0264"/>
            <a:ext cx="7200000" cy="1840185"/>
          </a:xfrm>
          <a:prstGeom prst="rect">
            <a:avLst/>
          </a:prstGeom>
        </p:spPr>
      </p:pic>
      <p:pic>
        <p:nvPicPr>
          <p:cNvPr id="24" name="图片 23">
            <a:extLst>
              <a:ext uri="{FF2B5EF4-FFF2-40B4-BE49-F238E27FC236}">
                <a16:creationId xmlns:a16="http://schemas.microsoft.com/office/drawing/2014/main" id="{863318F7-9845-42D2-9D85-3FB8541A6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644" y="3198623"/>
            <a:ext cx="7200000" cy="2182655"/>
          </a:xfrm>
          <a:prstGeom prst="rect">
            <a:avLst/>
          </a:prstGeom>
        </p:spPr>
      </p:pic>
      <p:sp>
        <p:nvSpPr>
          <p:cNvPr id="25" name="椭圆 24">
            <a:extLst>
              <a:ext uri="{FF2B5EF4-FFF2-40B4-BE49-F238E27FC236}">
                <a16:creationId xmlns:a16="http://schemas.microsoft.com/office/drawing/2014/main" id="{9DADB212-074E-4061-8B33-7A0691AD9001}"/>
              </a:ext>
            </a:extLst>
          </p:cNvPr>
          <p:cNvSpPr/>
          <p:nvPr/>
        </p:nvSpPr>
        <p:spPr>
          <a:xfrm>
            <a:off x="11430037" y="2780928"/>
            <a:ext cx="761963" cy="327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直接箭头连接符 28">
            <a:extLst>
              <a:ext uri="{FF2B5EF4-FFF2-40B4-BE49-F238E27FC236}">
                <a16:creationId xmlns:a16="http://schemas.microsoft.com/office/drawing/2014/main" id="{F600913C-5FD4-4585-922A-BD5930C80838}"/>
              </a:ext>
            </a:extLst>
          </p:cNvPr>
          <p:cNvCxnSpPr>
            <a:stCxn id="25" idx="4"/>
          </p:cNvCxnSpPr>
          <p:nvPr/>
        </p:nvCxnSpPr>
        <p:spPr>
          <a:xfrm flipH="1">
            <a:off x="9912424" y="3108839"/>
            <a:ext cx="1898595" cy="796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椭圆 64">
            <a:extLst>
              <a:ext uri="{FF2B5EF4-FFF2-40B4-BE49-F238E27FC236}">
                <a16:creationId xmlns:a16="http://schemas.microsoft.com/office/drawing/2014/main" id="{98BB68EA-04A4-48AF-84DC-ED5C759A63E6}"/>
              </a:ext>
            </a:extLst>
          </p:cNvPr>
          <p:cNvSpPr/>
          <p:nvPr/>
        </p:nvSpPr>
        <p:spPr>
          <a:xfrm>
            <a:off x="9576922" y="2748955"/>
            <a:ext cx="1032210" cy="327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直接箭头连接符 30">
            <a:extLst>
              <a:ext uri="{FF2B5EF4-FFF2-40B4-BE49-F238E27FC236}">
                <a16:creationId xmlns:a16="http://schemas.microsoft.com/office/drawing/2014/main" id="{C7C549F1-8E5B-40D1-9677-9F4BA53AB61B}"/>
              </a:ext>
            </a:extLst>
          </p:cNvPr>
          <p:cNvCxnSpPr>
            <a:cxnSpLocks/>
            <a:endCxn id="66" idx="3"/>
          </p:cNvCxnSpPr>
          <p:nvPr/>
        </p:nvCxnSpPr>
        <p:spPr>
          <a:xfrm flipH="1">
            <a:off x="7608168" y="3108839"/>
            <a:ext cx="2448272" cy="279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BDC3F5A6-A49D-4777-90AA-483D2E246C8B}"/>
              </a:ext>
            </a:extLst>
          </p:cNvPr>
          <p:cNvSpPr/>
          <p:nvPr/>
        </p:nvSpPr>
        <p:spPr>
          <a:xfrm>
            <a:off x="4664087" y="3905824"/>
            <a:ext cx="7488832" cy="131466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矩形 65">
            <a:extLst>
              <a:ext uri="{FF2B5EF4-FFF2-40B4-BE49-F238E27FC236}">
                <a16:creationId xmlns:a16="http://schemas.microsoft.com/office/drawing/2014/main" id="{128B7743-E444-40A2-B0AB-74A28EF4B9BA}"/>
              </a:ext>
            </a:extLst>
          </p:cNvPr>
          <p:cNvSpPr/>
          <p:nvPr/>
        </p:nvSpPr>
        <p:spPr>
          <a:xfrm>
            <a:off x="119336" y="5243456"/>
            <a:ext cx="7488832" cy="131466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文本框 67">
            <a:extLst>
              <a:ext uri="{FF2B5EF4-FFF2-40B4-BE49-F238E27FC236}">
                <a16:creationId xmlns:a16="http://schemas.microsoft.com/office/drawing/2014/main" id="{79C45850-14FA-451E-A913-1D127F7871C4}"/>
              </a:ext>
            </a:extLst>
          </p:cNvPr>
          <p:cNvSpPr txBox="1"/>
          <p:nvPr/>
        </p:nvSpPr>
        <p:spPr>
          <a:xfrm rot="20465292">
            <a:off x="7613378" y="6008481"/>
            <a:ext cx="220930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Under design</a:t>
            </a:r>
          </a:p>
        </p:txBody>
      </p:sp>
    </p:spTree>
    <p:extLst>
      <p:ext uri="{BB962C8B-B14F-4D97-AF65-F5344CB8AC3E}">
        <p14:creationId xmlns:p14="http://schemas.microsoft.com/office/powerpoint/2010/main" val="52997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C67B3F6-184A-4FE3-BC44-0EBC05042BC2}"/>
              </a:ext>
            </a:extLst>
          </p:cNvPr>
          <p:cNvSpPr>
            <a:spLocks noGrp="1"/>
          </p:cNvSpPr>
          <p:nvPr>
            <p:ph idx="1"/>
          </p:nvPr>
        </p:nvSpPr>
        <p:spPr>
          <a:xfrm>
            <a:off x="609600" y="1285861"/>
            <a:ext cx="11175032" cy="4159363"/>
          </a:xfrm>
        </p:spPr>
        <p:txBody>
          <a:bodyPr>
            <a:normAutofit/>
          </a:bodyPr>
          <a:lstStyle/>
          <a:p>
            <a:pPr>
              <a:spcAft>
                <a:spcPts val="0"/>
              </a:spcAft>
            </a:pPr>
            <a:r>
              <a:rPr lang="en-US" altLang="zh-CN" sz="2000" dirty="0"/>
              <a:t>11: RF section</a:t>
            </a:r>
            <a:r>
              <a:rPr lang="zh-CN" altLang="en-US" sz="2000" dirty="0"/>
              <a:t>：</a:t>
            </a:r>
            <a:r>
              <a:rPr lang="en-US" altLang="zh-CN" sz="2000" dirty="0"/>
              <a:t>the beamline layout is consistent with the auxiliary tunnel layout.</a:t>
            </a:r>
          </a:p>
        </p:txBody>
      </p:sp>
      <p:sp>
        <p:nvSpPr>
          <p:cNvPr id="3" name="标题 2">
            <a:extLst>
              <a:ext uri="{FF2B5EF4-FFF2-40B4-BE49-F238E27FC236}">
                <a16:creationId xmlns:a16="http://schemas.microsoft.com/office/drawing/2014/main" id="{217047A0-B2D6-4ABB-A1DD-7043203DA1E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zh-CN" altLang="en-US" dirty="0"/>
          </a:p>
        </p:txBody>
      </p:sp>
      <p:sp>
        <p:nvSpPr>
          <p:cNvPr id="4" name="灯片编号占位符 3">
            <a:extLst>
              <a:ext uri="{FF2B5EF4-FFF2-40B4-BE49-F238E27FC236}">
                <a16:creationId xmlns:a16="http://schemas.microsoft.com/office/drawing/2014/main" id="{947617FC-BBBE-4464-9B34-4BE88E5F34F2}"/>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dirty="0"/>
          </a:p>
        </p:txBody>
      </p:sp>
      <p:grpSp>
        <p:nvGrpSpPr>
          <p:cNvPr id="45" name="组合 44">
            <a:extLst>
              <a:ext uri="{FF2B5EF4-FFF2-40B4-BE49-F238E27FC236}">
                <a16:creationId xmlns:a16="http://schemas.microsoft.com/office/drawing/2014/main" id="{ED7758BF-516B-4A58-83EF-10F45FB0593C}"/>
              </a:ext>
            </a:extLst>
          </p:cNvPr>
          <p:cNvGrpSpPr/>
          <p:nvPr/>
        </p:nvGrpSpPr>
        <p:grpSpPr>
          <a:xfrm>
            <a:off x="1655886" y="1916832"/>
            <a:ext cx="8784976" cy="4596873"/>
            <a:chOff x="1655886" y="2064301"/>
            <a:chExt cx="8784976" cy="4596873"/>
          </a:xfrm>
        </p:grpSpPr>
        <p:pic>
          <p:nvPicPr>
            <p:cNvPr id="7" name="图片 6">
              <a:extLst>
                <a:ext uri="{FF2B5EF4-FFF2-40B4-BE49-F238E27FC236}">
                  <a16:creationId xmlns:a16="http://schemas.microsoft.com/office/drawing/2014/main" id="{F6A9BCCE-5315-44FC-8B4E-962876FD4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886" y="2064301"/>
              <a:ext cx="7200000" cy="4596873"/>
            </a:xfrm>
            <a:prstGeom prst="rect">
              <a:avLst/>
            </a:prstGeom>
          </p:spPr>
        </p:pic>
        <p:sp>
          <p:nvSpPr>
            <p:cNvPr id="5" name="文本框 4">
              <a:extLst>
                <a:ext uri="{FF2B5EF4-FFF2-40B4-BE49-F238E27FC236}">
                  <a16:creationId xmlns:a16="http://schemas.microsoft.com/office/drawing/2014/main" id="{BE3C4544-7297-4E1F-81E2-D2D665D39038}"/>
                </a:ext>
              </a:extLst>
            </p:cNvPr>
            <p:cNvSpPr txBox="1"/>
            <p:nvPr/>
          </p:nvSpPr>
          <p:spPr>
            <a:xfrm>
              <a:off x="8617966" y="3620619"/>
              <a:ext cx="1822896" cy="338554"/>
            </a:xfrm>
            <a:prstGeom prst="rect">
              <a:avLst/>
            </a:prstGeom>
            <a:noFill/>
          </p:spPr>
          <p:txBody>
            <a:bodyPr wrap="square" rtlCol="0">
              <a:spAutoFit/>
            </a:bodyPr>
            <a:lstStyle/>
            <a:p>
              <a:r>
                <a:rPr lang="en-US" altLang="zh-CN" sz="1600" dirty="0">
                  <a:solidFill>
                    <a:srgbClr val="FF0000"/>
                  </a:solidFill>
                </a:rPr>
                <a:t>Collider </a:t>
              </a:r>
              <a:r>
                <a:rPr lang="zh-CN" altLang="en-US" sz="1600" dirty="0">
                  <a:solidFill>
                    <a:srgbClr val="FF0000"/>
                  </a:solidFill>
                </a:rPr>
                <a:t>模组</a:t>
              </a:r>
              <a:r>
                <a:rPr lang="en-US" altLang="zh-CN" sz="1600" dirty="0">
                  <a:solidFill>
                    <a:srgbClr val="FF0000"/>
                  </a:solidFill>
                </a:rPr>
                <a:t>survey</a:t>
              </a:r>
              <a:endParaRPr lang="en-US" sz="1600" dirty="0">
                <a:solidFill>
                  <a:srgbClr val="FF0000"/>
                </a:solidFill>
              </a:endParaRPr>
            </a:p>
          </p:txBody>
        </p:sp>
        <p:sp>
          <p:nvSpPr>
            <p:cNvPr id="6" name="文本框 5">
              <a:extLst>
                <a:ext uri="{FF2B5EF4-FFF2-40B4-BE49-F238E27FC236}">
                  <a16:creationId xmlns:a16="http://schemas.microsoft.com/office/drawing/2014/main" id="{09DCAAD8-C60E-414B-AA87-C2518F36B88C}"/>
                </a:ext>
              </a:extLst>
            </p:cNvPr>
            <p:cNvSpPr txBox="1"/>
            <p:nvPr/>
          </p:nvSpPr>
          <p:spPr>
            <a:xfrm>
              <a:off x="6984478" y="3620619"/>
              <a:ext cx="864096" cy="338554"/>
            </a:xfrm>
            <a:prstGeom prst="rect">
              <a:avLst/>
            </a:prstGeom>
            <a:noFill/>
          </p:spPr>
          <p:txBody>
            <a:bodyPr wrap="square" rtlCol="0">
              <a:spAutoFit/>
            </a:bodyPr>
            <a:lstStyle/>
            <a:p>
              <a:r>
                <a:rPr lang="en-US" sz="1600" dirty="0">
                  <a:solidFill>
                    <a:srgbClr val="FF0000"/>
                  </a:solidFill>
                </a:rPr>
                <a:t>~190</a:t>
              </a:r>
              <a:r>
                <a:rPr lang="en-US" altLang="zh-CN" sz="1600" dirty="0">
                  <a:solidFill>
                    <a:srgbClr val="FF0000"/>
                  </a:solidFill>
                </a:rPr>
                <a:t>m</a:t>
              </a:r>
              <a:endParaRPr lang="en-US" sz="1600" dirty="0">
                <a:solidFill>
                  <a:srgbClr val="FF0000"/>
                </a:solidFill>
              </a:endParaRPr>
            </a:p>
          </p:txBody>
        </p:sp>
        <p:sp>
          <p:nvSpPr>
            <p:cNvPr id="8" name="文本框 7">
              <a:extLst>
                <a:ext uri="{FF2B5EF4-FFF2-40B4-BE49-F238E27FC236}">
                  <a16:creationId xmlns:a16="http://schemas.microsoft.com/office/drawing/2014/main" id="{E0B480C7-C07F-48AC-B6C3-C72B2FDA9AEB}"/>
                </a:ext>
              </a:extLst>
            </p:cNvPr>
            <p:cNvSpPr txBox="1"/>
            <p:nvPr/>
          </p:nvSpPr>
          <p:spPr>
            <a:xfrm>
              <a:off x="4608214" y="3620619"/>
              <a:ext cx="1368152" cy="338554"/>
            </a:xfrm>
            <a:prstGeom prst="rect">
              <a:avLst/>
            </a:prstGeom>
            <a:noFill/>
          </p:spPr>
          <p:txBody>
            <a:bodyPr wrap="square" rtlCol="0">
              <a:spAutoFit/>
            </a:bodyPr>
            <a:lstStyle/>
            <a:p>
              <a:r>
                <a:rPr lang="en-US" sz="1600" dirty="0">
                  <a:solidFill>
                    <a:srgbClr val="FF0000"/>
                  </a:solidFill>
                </a:rPr>
                <a:t>385</a:t>
              </a:r>
              <a:r>
                <a:rPr lang="en-US" altLang="zh-CN" sz="1600" dirty="0">
                  <a:solidFill>
                    <a:srgbClr val="FF0000"/>
                  </a:solidFill>
                </a:rPr>
                <a:t>m</a:t>
              </a:r>
              <a:r>
                <a:rPr lang="en-US" sz="1600" dirty="0">
                  <a:solidFill>
                    <a:srgbClr val="FF0000"/>
                  </a:solidFill>
                </a:rPr>
                <a:t>~602</a:t>
              </a:r>
              <a:r>
                <a:rPr lang="en-US" altLang="zh-CN" sz="1600" dirty="0">
                  <a:solidFill>
                    <a:srgbClr val="FF0000"/>
                  </a:solidFill>
                </a:rPr>
                <a:t>m</a:t>
              </a:r>
              <a:endParaRPr lang="en-US" sz="1600" dirty="0">
                <a:solidFill>
                  <a:srgbClr val="FF0000"/>
                </a:solidFill>
              </a:endParaRPr>
            </a:p>
          </p:txBody>
        </p:sp>
        <p:sp>
          <p:nvSpPr>
            <p:cNvPr id="9" name="文本框 8">
              <a:extLst>
                <a:ext uri="{FF2B5EF4-FFF2-40B4-BE49-F238E27FC236}">
                  <a16:creationId xmlns:a16="http://schemas.microsoft.com/office/drawing/2014/main" id="{34B79DA3-F70B-4D2F-BC55-494DDD8DB809}"/>
                </a:ext>
              </a:extLst>
            </p:cNvPr>
            <p:cNvSpPr txBox="1"/>
            <p:nvPr/>
          </p:nvSpPr>
          <p:spPr>
            <a:xfrm>
              <a:off x="2736006" y="3620619"/>
              <a:ext cx="1102816" cy="338554"/>
            </a:xfrm>
            <a:prstGeom prst="rect">
              <a:avLst/>
            </a:prstGeom>
            <a:noFill/>
          </p:spPr>
          <p:txBody>
            <a:bodyPr wrap="square" rtlCol="0">
              <a:spAutoFit/>
            </a:bodyPr>
            <a:lstStyle/>
            <a:p>
              <a:r>
                <a:rPr lang="en-US" sz="1600" dirty="0">
                  <a:solidFill>
                    <a:srgbClr val="FF0000"/>
                  </a:solidFill>
                </a:rPr>
                <a:t>750~872</a:t>
              </a:r>
              <a:r>
                <a:rPr lang="en-US" altLang="zh-CN" sz="1600" dirty="0">
                  <a:solidFill>
                    <a:srgbClr val="FF0000"/>
                  </a:solidFill>
                </a:rPr>
                <a:t>m</a:t>
              </a:r>
              <a:endParaRPr lang="en-US" sz="1600" dirty="0">
                <a:solidFill>
                  <a:srgbClr val="FF0000"/>
                </a:solidFill>
              </a:endParaRPr>
            </a:p>
          </p:txBody>
        </p:sp>
        <p:sp>
          <p:nvSpPr>
            <p:cNvPr id="10" name="文本框 9">
              <a:extLst>
                <a:ext uri="{FF2B5EF4-FFF2-40B4-BE49-F238E27FC236}">
                  <a16:creationId xmlns:a16="http://schemas.microsoft.com/office/drawing/2014/main" id="{CB1B1FE5-33AD-4190-B065-8DCF06E6E5F0}"/>
                </a:ext>
              </a:extLst>
            </p:cNvPr>
            <p:cNvSpPr txBox="1"/>
            <p:nvPr/>
          </p:nvSpPr>
          <p:spPr>
            <a:xfrm>
              <a:off x="3073350" y="4196683"/>
              <a:ext cx="1102816" cy="338554"/>
            </a:xfrm>
            <a:prstGeom prst="rect">
              <a:avLst/>
            </a:prstGeom>
            <a:noFill/>
          </p:spPr>
          <p:txBody>
            <a:bodyPr wrap="square" rtlCol="0">
              <a:spAutoFit/>
            </a:bodyPr>
            <a:lstStyle/>
            <a:p>
              <a:r>
                <a:rPr lang="en-US" sz="1600" dirty="0">
                  <a:solidFill>
                    <a:srgbClr val="FF0000"/>
                  </a:solidFill>
                </a:rPr>
                <a:t>736~748</a:t>
              </a:r>
              <a:r>
                <a:rPr lang="en-US" altLang="zh-CN" sz="1600" dirty="0">
                  <a:solidFill>
                    <a:srgbClr val="FF0000"/>
                  </a:solidFill>
                </a:rPr>
                <a:t>m</a:t>
              </a:r>
              <a:endParaRPr lang="en-US" sz="1600" dirty="0">
                <a:solidFill>
                  <a:srgbClr val="FF0000"/>
                </a:solidFill>
              </a:endParaRPr>
            </a:p>
          </p:txBody>
        </p:sp>
        <p:sp>
          <p:nvSpPr>
            <p:cNvPr id="11" name="文本框 10">
              <a:extLst>
                <a:ext uri="{FF2B5EF4-FFF2-40B4-BE49-F238E27FC236}">
                  <a16:creationId xmlns:a16="http://schemas.microsoft.com/office/drawing/2014/main" id="{5E3A1D99-2D6B-4CC6-A1D5-DA112B0890A4}"/>
                </a:ext>
              </a:extLst>
            </p:cNvPr>
            <p:cNvSpPr txBox="1"/>
            <p:nvPr/>
          </p:nvSpPr>
          <p:spPr>
            <a:xfrm>
              <a:off x="4067354" y="4196683"/>
              <a:ext cx="1080120" cy="338554"/>
            </a:xfrm>
            <a:prstGeom prst="rect">
              <a:avLst/>
            </a:prstGeom>
            <a:noFill/>
          </p:spPr>
          <p:txBody>
            <a:bodyPr wrap="square" rtlCol="0">
              <a:spAutoFit/>
            </a:bodyPr>
            <a:lstStyle/>
            <a:p>
              <a:r>
                <a:rPr lang="en-US" sz="1600" dirty="0">
                  <a:solidFill>
                    <a:srgbClr val="FF0000"/>
                  </a:solidFill>
                </a:rPr>
                <a:t>610~654</a:t>
              </a:r>
              <a:r>
                <a:rPr lang="en-US" altLang="zh-CN" sz="1600" dirty="0">
                  <a:solidFill>
                    <a:srgbClr val="FF0000"/>
                  </a:solidFill>
                </a:rPr>
                <a:t>m</a:t>
              </a:r>
              <a:endParaRPr lang="en-US" sz="1600" dirty="0">
                <a:solidFill>
                  <a:srgbClr val="FF0000"/>
                </a:solidFill>
              </a:endParaRPr>
            </a:p>
          </p:txBody>
        </p:sp>
        <p:sp>
          <p:nvSpPr>
            <p:cNvPr id="12" name="文本框 11">
              <a:extLst>
                <a:ext uri="{FF2B5EF4-FFF2-40B4-BE49-F238E27FC236}">
                  <a16:creationId xmlns:a16="http://schemas.microsoft.com/office/drawing/2014/main" id="{3DDBDA65-1C60-4D5C-93C7-1B753DAD87C3}"/>
                </a:ext>
              </a:extLst>
            </p:cNvPr>
            <p:cNvSpPr txBox="1"/>
            <p:nvPr/>
          </p:nvSpPr>
          <p:spPr>
            <a:xfrm>
              <a:off x="6192390" y="4196683"/>
              <a:ext cx="1080120" cy="338554"/>
            </a:xfrm>
            <a:prstGeom prst="rect">
              <a:avLst/>
            </a:prstGeom>
            <a:noFill/>
          </p:spPr>
          <p:txBody>
            <a:bodyPr wrap="square" rtlCol="0">
              <a:spAutoFit/>
            </a:bodyPr>
            <a:lstStyle/>
            <a:p>
              <a:r>
                <a:rPr lang="en-US" sz="1600" dirty="0">
                  <a:solidFill>
                    <a:srgbClr val="FF0000"/>
                  </a:solidFill>
                </a:rPr>
                <a:t>216~329</a:t>
              </a:r>
              <a:r>
                <a:rPr lang="en-US" altLang="zh-CN" sz="1600" dirty="0">
                  <a:solidFill>
                    <a:srgbClr val="FF0000"/>
                  </a:solidFill>
                </a:rPr>
                <a:t>m</a:t>
              </a:r>
              <a:endParaRPr lang="en-US" sz="1600" dirty="0">
                <a:solidFill>
                  <a:srgbClr val="FF0000"/>
                </a:solidFill>
              </a:endParaRPr>
            </a:p>
          </p:txBody>
        </p:sp>
        <p:sp>
          <p:nvSpPr>
            <p:cNvPr id="13" name="文本框 12">
              <a:extLst>
                <a:ext uri="{FF2B5EF4-FFF2-40B4-BE49-F238E27FC236}">
                  <a16:creationId xmlns:a16="http://schemas.microsoft.com/office/drawing/2014/main" id="{6A770506-2AD0-4090-BFE2-AA211612AB78}"/>
                </a:ext>
              </a:extLst>
            </p:cNvPr>
            <p:cNvSpPr txBox="1"/>
            <p:nvPr/>
          </p:nvSpPr>
          <p:spPr>
            <a:xfrm>
              <a:off x="8617966" y="4150516"/>
              <a:ext cx="1822896" cy="338554"/>
            </a:xfrm>
            <a:prstGeom prst="rect">
              <a:avLst/>
            </a:prstGeom>
            <a:noFill/>
          </p:spPr>
          <p:txBody>
            <a:bodyPr wrap="square" rtlCol="0">
              <a:spAutoFit/>
            </a:bodyPr>
            <a:lstStyle/>
            <a:p>
              <a:r>
                <a:rPr lang="en-US" altLang="zh-CN" sz="1600" dirty="0">
                  <a:solidFill>
                    <a:srgbClr val="FF0000"/>
                  </a:solidFill>
                </a:rPr>
                <a:t>Booster</a:t>
              </a:r>
              <a:r>
                <a:rPr lang="zh-CN" altLang="en-US" sz="1600" dirty="0">
                  <a:solidFill>
                    <a:srgbClr val="FF0000"/>
                  </a:solidFill>
                </a:rPr>
                <a:t>模组</a:t>
              </a:r>
              <a:r>
                <a:rPr lang="en-US" altLang="zh-CN" sz="1600" dirty="0">
                  <a:solidFill>
                    <a:srgbClr val="FF0000"/>
                  </a:solidFill>
                </a:rPr>
                <a:t>survey</a:t>
              </a:r>
              <a:endParaRPr lang="en-US" sz="1600" dirty="0">
                <a:solidFill>
                  <a:srgbClr val="FF0000"/>
                </a:solidFill>
              </a:endParaRPr>
            </a:p>
          </p:txBody>
        </p:sp>
        <p:cxnSp>
          <p:nvCxnSpPr>
            <p:cNvPr id="17" name="直接箭头连接符 16">
              <a:extLst>
                <a:ext uri="{FF2B5EF4-FFF2-40B4-BE49-F238E27FC236}">
                  <a16:creationId xmlns:a16="http://schemas.microsoft.com/office/drawing/2014/main" id="{DC0A9D2C-AD30-4F42-838D-9F0BA9C2C6F0}"/>
                </a:ext>
              </a:extLst>
            </p:cNvPr>
            <p:cNvCxnSpPr/>
            <p:nvPr/>
          </p:nvCxnSpPr>
          <p:spPr>
            <a:xfrm flipH="1">
              <a:off x="6964814" y="2684515"/>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7C3151B-89AF-444A-892A-A40827567680}"/>
                </a:ext>
              </a:extLst>
            </p:cNvPr>
            <p:cNvCxnSpPr/>
            <p:nvPr/>
          </p:nvCxnSpPr>
          <p:spPr>
            <a:xfrm flipV="1">
              <a:off x="6964814" y="2540499"/>
              <a:ext cx="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86539C3-EE2F-43AB-954B-D93873D010DE}"/>
                </a:ext>
              </a:extLst>
            </p:cNvPr>
            <p:cNvSpPr txBox="1"/>
            <p:nvPr/>
          </p:nvSpPr>
          <p:spPr>
            <a:xfrm>
              <a:off x="6966087" y="2345961"/>
              <a:ext cx="594455" cy="338554"/>
            </a:xfrm>
            <a:prstGeom prst="rect">
              <a:avLst/>
            </a:prstGeom>
            <a:noFill/>
          </p:spPr>
          <p:txBody>
            <a:bodyPr wrap="square" rtlCol="0">
              <a:spAutoFit/>
            </a:bodyPr>
            <a:lstStyle/>
            <a:p>
              <a:r>
                <a:rPr lang="en-US" sz="1600" spc="-150" dirty="0"/>
                <a:t>192</a:t>
              </a:r>
              <a:r>
                <a:rPr lang="en-US" altLang="zh-CN" sz="1600" spc="-150" dirty="0"/>
                <a:t>m</a:t>
              </a:r>
              <a:endParaRPr lang="en-US" sz="1600" spc="-150" dirty="0"/>
            </a:p>
          </p:txBody>
        </p:sp>
        <p:cxnSp>
          <p:nvCxnSpPr>
            <p:cNvPr id="24" name="直接箭头连接符 23">
              <a:extLst>
                <a:ext uri="{FF2B5EF4-FFF2-40B4-BE49-F238E27FC236}">
                  <a16:creationId xmlns:a16="http://schemas.microsoft.com/office/drawing/2014/main" id="{C82C6A03-DF10-4DE4-8A21-53999C948FDD}"/>
                </a:ext>
              </a:extLst>
            </p:cNvPr>
            <p:cNvCxnSpPr/>
            <p:nvPr/>
          </p:nvCxnSpPr>
          <p:spPr>
            <a:xfrm flipH="1">
              <a:off x="5942413" y="2664899"/>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C3758397-48B4-40D5-89B0-CF57328A6DBE}"/>
                </a:ext>
              </a:extLst>
            </p:cNvPr>
            <p:cNvCxnSpPr/>
            <p:nvPr/>
          </p:nvCxnSpPr>
          <p:spPr>
            <a:xfrm flipV="1">
              <a:off x="5942413" y="2540499"/>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5EEB052-4A53-4ABA-96F6-102A08EC0F5C}"/>
                </a:ext>
              </a:extLst>
            </p:cNvPr>
            <p:cNvCxnSpPr/>
            <p:nvPr/>
          </p:nvCxnSpPr>
          <p:spPr>
            <a:xfrm flipH="1">
              <a:off x="4622503" y="2684515"/>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2AAE8C75-2837-46BA-A912-4F62C3001C9F}"/>
                </a:ext>
              </a:extLst>
            </p:cNvPr>
            <p:cNvCxnSpPr/>
            <p:nvPr/>
          </p:nvCxnSpPr>
          <p:spPr>
            <a:xfrm flipV="1">
              <a:off x="4622503" y="2540499"/>
              <a:ext cx="0"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71CA2DB8-A8C5-4956-8EBD-7DC108D3AC4A}"/>
                </a:ext>
              </a:extLst>
            </p:cNvPr>
            <p:cNvCxnSpPr/>
            <p:nvPr/>
          </p:nvCxnSpPr>
          <p:spPr>
            <a:xfrm flipH="1">
              <a:off x="3676873" y="2679752"/>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6A98747E-5F00-4C59-8D52-DCF2AB38C081}"/>
                </a:ext>
              </a:extLst>
            </p:cNvPr>
            <p:cNvCxnSpPr/>
            <p:nvPr/>
          </p:nvCxnSpPr>
          <p:spPr>
            <a:xfrm flipV="1">
              <a:off x="3676873" y="2535736"/>
              <a:ext cx="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E5B87B7D-B3DD-4E08-A8AF-D0543E9EFC5D}"/>
                </a:ext>
              </a:extLst>
            </p:cNvPr>
            <p:cNvSpPr/>
            <p:nvPr/>
          </p:nvSpPr>
          <p:spPr>
            <a:xfrm>
              <a:off x="4123822" y="2257230"/>
              <a:ext cx="2120909" cy="31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25">
              <a:extLst>
                <a:ext uri="{FF2B5EF4-FFF2-40B4-BE49-F238E27FC236}">
                  <a16:creationId xmlns:a16="http://schemas.microsoft.com/office/drawing/2014/main" id="{43E33E05-062F-40DA-BF43-FBD967A1DFDF}"/>
                </a:ext>
              </a:extLst>
            </p:cNvPr>
            <p:cNvSpPr txBox="1"/>
            <p:nvPr/>
          </p:nvSpPr>
          <p:spPr>
            <a:xfrm>
              <a:off x="5885967" y="2345961"/>
              <a:ext cx="594455" cy="338554"/>
            </a:xfrm>
            <a:prstGeom prst="rect">
              <a:avLst/>
            </a:prstGeom>
            <a:noFill/>
          </p:spPr>
          <p:txBody>
            <a:bodyPr wrap="square" rtlCol="0">
              <a:spAutoFit/>
            </a:bodyPr>
            <a:lstStyle/>
            <a:p>
              <a:r>
                <a:rPr lang="en-US" sz="1600" spc="-150" dirty="0"/>
                <a:t>376</a:t>
              </a:r>
              <a:r>
                <a:rPr lang="en-US" altLang="zh-CN" sz="1600" spc="-150" dirty="0"/>
                <a:t>m</a:t>
              </a:r>
              <a:endParaRPr lang="en-US" sz="1600" spc="-150" dirty="0"/>
            </a:p>
          </p:txBody>
        </p:sp>
        <p:sp>
          <p:nvSpPr>
            <p:cNvPr id="29" name="文本框 28">
              <a:extLst>
                <a:ext uri="{FF2B5EF4-FFF2-40B4-BE49-F238E27FC236}">
                  <a16:creationId xmlns:a16="http://schemas.microsoft.com/office/drawing/2014/main" id="{AB8DE607-70A1-4A72-9FAE-F040637FB160}"/>
                </a:ext>
              </a:extLst>
            </p:cNvPr>
            <p:cNvSpPr txBox="1"/>
            <p:nvPr/>
          </p:nvSpPr>
          <p:spPr>
            <a:xfrm>
              <a:off x="4622007" y="2357222"/>
              <a:ext cx="864096" cy="338554"/>
            </a:xfrm>
            <a:prstGeom prst="rect">
              <a:avLst/>
            </a:prstGeom>
            <a:noFill/>
          </p:spPr>
          <p:txBody>
            <a:bodyPr wrap="square" rtlCol="0">
              <a:spAutoFit/>
            </a:bodyPr>
            <a:lstStyle/>
            <a:p>
              <a:r>
                <a:rPr lang="en-US" altLang="zh-CN" sz="1600" dirty="0"/>
                <a:t>600m</a:t>
              </a:r>
              <a:endParaRPr lang="en-US" sz="1600" dirty="0"/>
            </a:p>
          </p:txBody>
        </p:sp>
        <p:sp>
          <p:nvSpPr>
            <p:cNvPr id="35" name="文本框 34">
              <a:extLst>
                <a:ext uri="{FF2B5EF4-FFF2-40B4-BE49-F238E27FC236}">
                  <a16:creationId xmlns:a16="http://schemas.microsoft.com/office/drawing/2014/main" id="{7EA71445-16E5-4369-AFEE-572FB29317D6}"/>
                </a:ext>
              </a:extLst>
            </p:cNvPr>
            <p:cNvSpPr txBox="1"/>
            <p:nvPr/>
          </p:nvSpPr>
          <p:spPr>
            <a:xfrm>
              <a:off x="3661311" y="2356748"/>
              <a:ext cx="864096" cy="338554"/>
            </a:xfrm>
            <a:prstGeom prst="rect">
              <a:avLst/>
            </a:prstGeom>
            <a:noFill/>
          </p:spPr>
          <p:txBody>
            <a:bodyPr wrap="square" rtlCol="0">
              <a:spAutoFit/>
            </a:bodyPr>
            <a:lstStyle/>
            <a:p>
              <a:r>
                <a:rPr lang="en-US" altLang="zh-CN" sz="1600" dirty="0"/>
                <a:t>764m</a:t>
              </a:r>
              <a:endParaRPr lang="en-US" sz="1600" dirty="0"/>
            </a:p>
          </p:txBody>
        </p:sp>
        <p:cxnSp>
          <p:nvCxnSpPr>
            <p:cNvPr id="40" name="直接箭头连接符 39">
              <a:extLst>
                <a:ext uri="{FF2B5EF4-FFF2-40B4-BE49-F238E27FC236}">
                  <a16:creationId xmlns:a16="http://schemas.microsoft.com/office/drawing/2014/main" id="{D971AAA5-6669-4720-A834-5915FB2DDFA3}"/>
                </a:ext>
              </a:extLst>
            </p:cNvPr>
            <p:cNvCxnSpPr/>
            <p:nvPr/>
          </p:nvCxnSpPr>
          <p:spPr>
            <a:xfrm flipH="1">
              <a:off x="2952030" y="2679752"/>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F37928BD-F001-4A71-8889-7AC6987583BE}"/>
                </a:ext>
              </a:extLst>
            </p:cNvPr>
            <p:cNvCxnSpPr/>
            <p:nvPr/>
          </p:nvCxnSpPr>
          <p:spPr>
            <a:xfrm flipV="1">
              <a:off x="2952030" y="2535736"/>
              <a:ext cx="0"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06708607-FB42-4817-BA59-382731C8807E}"/>
                </a:ext>
              </a:extLst>
            </p:cNvPr>
            <p:cNvSpPr txBox="1"/>
            <p:nvPr/>
          </p:nvSpPr>
          <p:spPr>
            <a:xfrm>
              <a:off x="2895960" y="2356748"/>
              <a:ext cx="864096" cy="338554"/>
            </a:xfrm>
            <a:prstGeom prst="rect">
              <a:avLst/>
            </a:prstGeom>
            <a:noFill/>
          </p:spPr>
          <p:txBody>
            <a:bodyPr wrap="square" rtlCol="0">
              <a:spAutoFit/>
            </a:bodyPr>
            <a:lstStyle/>
            <a:p>
              <a:r>
                <a:rPr lang="en-US" altLang="zh-CN" sz="1600" dirty="0"/>
                <a:t>900m</a:t>
              </a:r>
              <a:endParaRPr lang="en-US" sz="1600" dirty="0"/>
            </a:p>
          </p:txBody>
        </p:sp>
        <p:pic>
          <p:nvPicPr>
            <p:cNvPr id="44" name="图片 43">
              <a:extLst>
                <a:ext uri="{FF2B5EF4-FFF2-40B4-BE49-F238E27FC236}">
                  <a16:creationId xmlns:a16="http://schemas.microsoft.com/office/drawing/2014/main" id="{F3A79DB8-8594-44C2-919C-B636AA6AFC1B}"/>
                </a:ext>
              </a:extLst>
            </p:cNvPr>
            <p:cNvPicPr>
              <a:picLocks noChangeAspect="1"/>
            </p:cNvPicPr>
            <p:nvPr/>
          </p:nvPicPr>
          <p:blipFill>
            <a:blip r:embed="rId3"/>
            <a:stretch>
              <a:fillRect/>
            </a:stretch>
          </p:blipFill>
          <p:spPr>
            <a:xfrm>
              <a:off x="4265451" y="2130243"/>
              <a:ext cx="1800000" cy="250787"/>
            </a:xfrm>
            <a:prstGeom prst="rect">
              <a:avLst/>
            </a:prstGeom>
          </p:spPr>
        </p:pic>
      </p:grpSp>
      <p:sp>
        <p:nvSpPr>
          <p:cNvPr id="46" name="文本框 45">
            <a:extLst>
              <a:ext uri="{FF2B5EF4-FFF2-40B4-BE49-F238E27FC236}">
                <a16:creationId xmlns:a16="http://schemas.microsoft.com/office/drawing/2014/main" id="{3720AF66-AD3E-4E1C-8BA7-60FA45861968}"/>
              </a:ext>
            </a:extLst>
          </p:cNvPr>
          <p:cNvSpPr txBox="1"/>
          <p:nvPr/>
        </p:nvSpPr>
        <p:spPr>
          <a:xfrm rot="20465292">
            <a:off x="9326248" y="5156155"/>
            <a:ext cx="19368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Completed</a:t>
            </a:r>
          </a:p>
        </p:txBody>
      </p:sp>
    </p:spTree>
    <p:extLst>
      <p:ext uri="{BB962C8B-B14F-4D97-AF65-F5344CB8AC3E}">
        <p14:creationId xmlns:p14="http://schemas.microsoft.com/office/powerpoint/2010/main" val="390106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416225-F9C3-45B7-870B-6EF54AAAD0FF}"/>
              </a:ext>
            </a:extLst>
          </p:cNvPr>
          <p:cNvPicPr>
            <a:picLocks noChangeAspect="1"/>
          </p:cNvPicPr>
          <p:nvPr/>
        </p:nvPicPr>
        <p:blipFill>
          <a:blip r:embed="rId2"/>
          <a:stretch>
            <a:fillRect/>
          </a:stretch>
        </p:blipFill>
        <p:spPr>
          <a:xfrm>
            <a:off x="191344" y="4168181"/>
            <a:ext cx="4320000" cy="2370732"/>
          </a:xfrm>
          <a:prstGeom prst="rect">
            <a:avLst/>
          </a:prstGeom>
        </p:spPr>
      </p:pic>
      <p:sp>
        <p:nvSpPr>
          <p:cNvPr id="4" name="灯片编号占位符 3">
            <a:extLst>
              <a:ext uri="{FF2B5EF4-FFF2-40B4-BE49-F238E27FC236}">
                <a16:creationId xmlns:a16="http://schemas.microsoft.com/office/drawing/2014/main" id="{47839AB7-BD0E-426B-AD47-4AC109304276}"/>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sp>
        <p:nvSpPr>
          <p:cNvPr id="11" name="内容占位符 1">
            <a:extLst>
              <a:ext uri="{FF2B5EF4-FFF2-40B4-BE49-F238E27FC236}">
                <a16:creationId xmlns:a16="http://schemas.microsoft.com/office/drawing/2014/main" id="{9C513838-35B1-4CD4-A254-5502DF12234B}"/>
              </a:ext>
            </a:extLst>
          </p:cNvPr>
          <p:cNvSpPr>
            <a:spLocks noGrp="1"/>
          </p:cNvSpPr>
          <p:nvPr>
            <p:ph idx="1"/>
          </p:nvPr>
        </p:nvSpPr>
        <p:spPr>
          <a:xfrm>
            <a:off x="609600" y="1285861"/>
            <a:ext cx="3686200" cy="4336249"/>
          </a:xfrm>
        </p:spPr>
        <p:txBody>
          <a:bodyPr>
            <a:normAutofit/>
          </a:bodyPr>
          <a:lstStyle/>
          <a:p>
            <a:r>
              <a:rPr lang="en-US" altLang="zh-CN" sz="2400" dirty="0"/>
              <a:t>MDI</a:t>
            </a:r>
            <a:r>
              <a:rPr lang="zh-CN" altLang="en-US" sz="2400" dirty="0"/>
              <a:t> </a:t>
            </a:r>
            <a:r>
              <a:rPr lang="en-US" altLang="zh-CN" sz="2400" dirty="0"/>
              <a:t>layout</a:t>
            </a:r>
          </a:p>
          <a:p>
            <a:pPr lvl="1"/>
            <a:r>
              <a:rPr lang="en-US" altLang="zh-CN" sz="1800" dirty="0"/>
              <a:t>Detective</a:t>
            </a:r>
            <a:r>
              <a:rPr lang="zh-CN" altLang="en-US" sz="1800" dirty="0"/>
              <a:t> </a:t>
            </a:r>
            <a:r>
              <a:rPr lang="en-US" altLang="zh-CN" sz="1800" dirty="0"/>
              <a:t>angle: acos0.99</a:t>
            </a:r>
          </a:p>
          <a:p>
            <a:pPr lvl="1"/>
            <a:r>
              <a:rPr lang="en-US" altLang="zh-CN" sz="1800" dirty="0"/>
              <a:t>IP chamber</a:t>
            </a:r>
            <a:r>
              <a:rPr lang="zh-CN" altLang="en-US" sz="1800" dirty="0"/>
              <a:t>：</a:t>
            </a:r>
            <a:r>
              <a:rPr lang="en-US" altLang="zh-CN" sz="1800" dirty="0"/>
              <a:t>±700mm</a:t>
            </a:r>
          </a:p>
          <a:p>
            <a:pPr lvl="1"/>
            <a:r>
              <a:rPr lang="en-US" altLang="zh-CN" sz="1800" dirty="0"/>
              <a:t>Yoke</a:t>
            </a:r>
            <a:r>
              <a:rPr lang="zh-CN" altLang="en-US" sz="1800" dirty="0"/>
              <a:t> </a:t>
            </a:r>
            <a:r>
              <a:rPr lang="en-US" altLang="zh-CN" sz="1800" dirty="0"/>
              <a:t>length</a:t>
            </a:r>
            <a:r>
              <a:rPr lang="zh-CN" altLang="en-US" sz="1800" dirty="0"/>
              <a:t>：</a:t>
            </a:r>
            <a:r>
              <a:rPr lang="en-US" altLang="zh-CN" sz="1800" dirty="0">
                <a:sym typeface="Wingdings" panose="05000000000000000000" pitchFamily="2" charset="2"/>
              </a:rPr>
              <a:t>11950mm</a:t>
            </a:r>
          </a:p>
          <a:p>
            <a:r>
              <a:rPr lang="en-US" altLang="zh-CN" sz="2000" dirty="0"/>
              <a:t>Distance to detective angle</a:t>
            </a:r>
          </a:p>
          <a:p>
            <a:pPr lvl="1"/>
            <a:r>
              <a:rPr lang="en-US" altLang="zh-CN" sz="1800" dirty="0"/>
              <a:t>IP chamber flange: 5.3mm</a:t>
            </a:r>
          </a:p>
          <a:p>
            <a:pPr lvl="1"/>
            <a:r>
              <a:rPr lang="en-US" altLang="zh-CN" sz="1800" dirty="0"/>
              <a:t>RVC: 14.9mm</a:t>
            </a:r>
          </a:p>
        </p:txBody>
      </p:sp>
      <p:sp>
        <p:nvSpPr>
          <p:cNvPr id="12" name="标题 2">
            <a:extLst>
              <a:ext uri="{FF2B5EF4-FFF2-40B4-BE49-F238E27FC236}">
                <a16:creationId xmlns:a16="http://schemas.microsoft.com/office/drawing/2014/main" id="{47D8A2A9-5F26-4A03-AD6F-2A5A4156898F}"/>
              </a:ext>
            </a:extLst>
          </p:cNvPr>
          <p:cNvSpPr>
            <a:spLocks noGrp="1"/>
          </p:cNvSpPr>
          <p:nvPr>
            <p:ph type="title"/>
          </p:nvPr>
        </p:nvSpPr>
        <p:spPr>
          <a:xfrm>
            <a:off x="666750" y="142875"/>
            <a:ext cx="10763250" cy="725488"/>
          </a:xfrm>
        </p:spPr>
        <p:txBody>
          <a:bodyPr/>
          <a:lstStyle/>
          <a:p>
            <a:r>
              <a:rPr lang="en-US" altLang="zh-CN" dirty="0">
                <a:latin typeface="Arial" panose="020B0604020202020204" pitchFamily="34" charset="0"/>
                <a:cs typeface="Arial" panose="020B0604020202020204" pitchFamily="34" charset="0"/>
              </a:rPr>
              <a:t>MDI mechanics progress-layout</a:t>
            </a:r>
            <a:endParaRPr lang="en-US" dirty="0"/>
          </a:p>
        </p:txBody>
      </p:sp>
      <p:pic>
        <p:nvPicPr>
          <p:cNvPr id="3" name="图片 2">
            <a:extLst>
              <a:ext uri="{FF2B5EF4-FFF2-40B4-BE49-F238E27FC236}">
                <a16:creationId xmlns:a16="http://schemas.microsoft.com/office/drawing/2014/main" id="{475C5FE6-F213-470B-BA85-FEFDC633B08F}"/>
              </a:ext>
            </a:extLst>
          </p:cNvPr>
          <p:cNvPicPr>
            <a:picLocks noChangeAspect="1"/>
          </p:cNvPicPr>
          <p:nvPr/>
        </p:nvPicPr>
        <p:blipFill>
          <a:blip r:embed="rId3"/>
          <a:stretch>
            <a:fillRect/>
          </a:stretch>
        </p:blipFill>
        <p:spPr>
          <a:xfrm>
            <a:off x="4689175" y="3235855"/>
            <a:ext cx="7200000" cy="3441016"/>
          </a:xfrm>
          <a:prstGeom prst="rect">
            <a:avLst/>
          </a:prstGeom>
        </p:spPr>
      </p:pic>
      <p:pic>
        <p:nvPicPr>
          <p:cNvPr id="5" name="图片 4">
            <a:extLst>
              <a:ext uri="{FF2B5EF4-FFF2-40B4-BE49-F238E27FC236}">
                <a16:creationId xmlns:a16="http://schemas.microsoft.com/office/drawing/2014/main" id="{25F5D4BC-12AA-43E2-A63B-D6F27AB294A8}"/>
              </a:ext>
            </a:extLst>
          </p:cNvPr>
          <p:cNvPicPr>
            <a:picLocks noChangeAspect="1"/>
          </p:cNvPicPr>
          <p:nvPr/>
        </p:nvPicPr>
        <p:blipFill>
          <a:blip r:embed="rId4"/>
          <a:stretch>
            <a:fillRect/>
          </a:stretch>
        </p:blipFill>
        <p:spPr>
          <a:xfrm>
            <a:off x="4836000" y="928321"/>
            <a:ext cx="2520000" cy="2204168"/>
          </a:xfrm>
          <a:prstGeom prst="rect">
            <a:avLst/>
          </a:prstGeom>
        </p:spPr>
      </p:pic>
      <p:pic>
        <p:nvPicPr>
          <p:cNvPr id="6" name="图片 5">
            <a:extLst>
              <a:ext uri="{FF2B5EF4-FFF2-40B4-BE49-F238E27FC236}">
                <a16:creationId xmlns:a16="http://schemas.microsoft.com/office/drawing/2014/main" id="{B8B4D1A1-9ABC-4C13-9C66-9B8EC1B51ED9}"/>
              </a:ext>
            </a:extLst>
          </p:cNvPr>
          <p:cNvPicPr>
            <a:picLocks noChangeAspect="1"/>
          </p:cNvPicPr>
          <p:nvPr/>
        </p:nvPicPr>
        <p:blipFill>
          <a:blip r:embed="rId5"/>
          <a:stretch>
            <a:fillRect/>
          </a:stretch>
        </p:blipFill>
        <p:spPr>
          <a:xfrm>
            <a:off x="7535318" y="1012350"/>
            <a:ext cx="2880000" cy="2223505"/>
          </a:xfrm>
          <a:prstGeom prst="rect">
            <a:avLst/>
          </a:prstGeom>
        </p:spPr>
      </p:pic>
      <p:sp>
        <p:nvSpPr>
          <p:cNvPr id="7" name="文本框 6">
            <a:extLst>
              <a:ext uri="{FF2B5EF4-FFF2-40B4-BE49-F238E27FC236}">
                <a16:creationId xmlns:a16="http://schemas.microsoft.com/office/drawing/2014/main" id="{2CE05EAC-F918-4F21-920C-ABF0F7B6A492}"/>
              </a:ext>
            </a:extLst>
          </p:cNvPr>
          <p:cNvSpPr txBox="1"/>
          <p:nvPr/>
        </p:nvSpPr>
        <p:spPr>
          <a:xfrm>
            <a:off x="10538314" y="1390916"/>
            <a:ext cx="1512168" cy="1477328"/>
          </a:xfrm>
          <a:prstGeom prst="rect">
            <a:avLst/>
          </a:prstGeom>
          <a:noFill/>
        </p:spPr>
        <p:txBody>
          <a:bodyPr wrap="square" rtlCol="0">
            <a:spAutoFit/>
          </a:bodyPr>
          <a:lstStyle/>
          <a:p>
            <a:r>
              <a:rPr lang="en-US" dirty="0"/>
              <a:t>Mechanical interface between accelerator and detector</a:t>
            </a:r>
          </a:p>
        </p:txBody>
      </p:sp>
      <p:sp>
        <p:nvSpPr>
          <p:cNvPr id="10" name="文本框 9">
            <a:extLst>
              <a:ext uri="{FF2B5EF4-FFF2-40B4-BE49-F238E27FC236}">
                <a16:creationId xmlns:a16="http://schemas.microsoft.com/office/drawing/2014/main" id="{DA956541-0430-47E5-B295-4981ED88B3A2}"/>
              </a:ext>
            </a:extLst>
          </p:cNvPr>
          <p:cNvSpPr txBox="1"/>
          <p:nvPr/>
        </p:nvSpPr>
        <p:spPr>
          <a:xfrm>
            <a:off x="3539716" y="6253678"/>
            <a:ext cx="1512168" cy="369332"/>
          </a:xfrm>
          <a:prstGeom prst="rect">
            <a:avLst/>
          </a:prstGeom>
          <a:noFill/>
        </p:spPr>
        <p:txBody>
          <a:bodyPr wrap="square" rtlCol="0">
            <a:spAutoFit/>
          </a:bodyPr>
          <a:lstStyle/>
          <a:p>
            <a:r>
              <a:rPr lang="en-US" dirty="0"/>
              <a:t>MDI layout</a:t>
            </a:r>
          </a:p>
        </p:txBody>
      </p:sp>
    </p:spTree>
    <p:extLst>
      <p:ext uri="{BB962C8B-B14F-4D97-AF65-F5344CB8AC3E}">
        <p14:creationId xmlns:p14="http://schemas.microsoft.com/office/powerpoint/2010/main" val="281401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0D0D82-E7AD-49BF-8BAA-E48975D0773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87B1BEDC-4F30-4018-B077-F219D2BA6E52}"/>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
        <p:nvSpPr>
          <p:cNvPr id="6" name="内容占位符 1">
            <a:extLst>
              <a:ext uri="{FF2B5EF4-FFF2-40B4-BE49-F238E27FC236}">
                <a16:creationId xmlns:a16="http://schemas.microsoft.com/office/drawing/2014/main" id="{A697C0D4-AE7B-47EE-B205-729AC21E81AC}"/>
              </a:ext>
            </a:extLst>
          </p:cNvPr>
          <p:cNvSpPr txBox="1">
            <a:spLocks/>
          </p:cNvSpPr>
          <p:nvPr/>
        </p:nvSpPr>
        <p:spPr>
          <a:xfrm>
            <a:off x="609600" y="1285862"/>
            <a:ext cx="7070576" cy="230638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Mechanics and vibration analyses</a:t>
            </a:r>
          </a:p>
          <a:p>
            <a:pPr lvl="1"/>
            <a:r>
              <a:rPr lang="en-US" altLang="zh-CN" sz="1800" b="1" dirty="0"/>
              <a:t>Static structure</a:t>
            </a:r>
            <a:r>
              <a:rPr lang="en-US" altLang="zh-CN" sz="1800" dirty="0"/>
              <a:t>: max. deformation and displacement change with/wo</a:t>
            </a:r>
            <a:r>
              <a:rPr lang="zh-CN" altLang="en-US" sz="1800" dirty="0"/>
              <a:t> </a:t>
            </a:r>
            <a:r>
              <a:rPr lang="en-US" altLang="zh-CN" sz="1800" dirty="0"/>
              <a:t>Lorentz force</a:t>
            </a:r>
          </a:p>
          <a:p>
            <a:pPr lvl="1"/>
            <a:r>
              <a:rPr lang="en-US" altLang="zh-CN" sz="1800" b="1" dirty="0"/>
              <a:t>Vibration analyses</a:t>
            </a:r>
            <a:r>
              <a:rPr lang="en-US" altLang="zh-CN" sz="1800" dirty="0"/>
              <a:t>: natural frequency &amp; harmonic response</a:t>
            </a:r>
          </a:p>
          <a:p>
            <a:pPr lvl="1"/>
            <a:r>
              <a:rPr lang="en-US" altLang="zh-CN" sz="1800" b="1" dirty="0"/>
              <a:t>Structure optimization</a:t>
            </a:r>
          </a:p>
        </p:txBody>
      </p:sp>
      <p:pic>
        <p:nvPicPr>
          <p:cNvPr id="13" name="图片 12">
            <a:extLst>
              <a:ext uri="{FF2B5EF4-FFF2-40B4-BE49-F238E27FC236}">
                <a16:creationId xmlns:a16="http://schemas.microsoft.com/office/drawing/2014/main" id="{154DEEE1-CCC1-4C6A-A399-1760874147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648" y="1063135"/>
            <a:ext cx="4320000" cy="3056539"/>
          </a:xfrm>
          <a:prstGeom prst="rect">
            <a:avLst/>
          </a:prstGeom>
          <a:noFill/>
        </p:spPr>
      </p:pic>
      <p:pic>
        <p:nvPicPr>
          <p:cNvPr id="11" name="图片 10">
            <a:extLst>
              <a:ext uri="{FF2B5EF4-FFF2-40B4-BE49-F238E27FC236}">
                <a16:creationId xmlns:a16="http://schemas.microsoft.com/office/drawing/2014/main" id="{8721944F-CC6E-45F2-AA70-92F9A8B611D2}"/>
              </a:ext>
            </a:extLst>
          </p:cNvPr>
          <p:cNvPicPr>
            <a:picLocks noChangeAspect="1"/>
          </p:cNvPicPr>
          <p:nvPr/>
        </p:nvPicPr>
        <p:blipFill>
          <a:blip r:embed="rId3"/>
          <a:stretch>
            <a:fillRect/>
          </a:stretch>
        </p:blipFill>
        <p:spPr>
          <a:xfrm>
            <a:off x="7536160" y="4152190"/>
            <a:ext cx="4320000" cy="1728571"/>
          </a:xfrm>
          <a:prstGeom prst="rect">
            <a:avLst/>
          </a:prstGeom>
        </p:spPr>
      </p:pic>
      <p:sp>
        <p:nvSpPr>
          <p:cNvPr id="2" name="文本框 1">
            <a:extLst>
              <a:ext uri="{FF2B5EF4-FFF2-40B4-BE49-F238E27FC236}">
                <a16:creationId xmlns:a16="http://schemas.microsoft.com/office/drawing/2014/main" id="{F3030630-635C-410F-B867-449048978E0F}"/>
              </a:ext>
            </a:extLst>
          </p:cNvPr>
          <p:cNvSpPr txBox="1"/>
          <p:nvPr/>
        </p:nvSpPr>
        <p:spPr>
          <a:xfrm>
            <a:off x="8544272" y="5933890"/>
            <a:ext cx="1872208" cy="369332"/>
          </a:xfrm>
          <a:prstGeom prst="rect">
            <a:avLst/>
          </a:prstGeom>
          <a:noFill/>
        </p:spPr>
        <p:txBody>
          <a:bodyPr wrap="square" rtlCol="0">
            <a:spAutoFit/>
          </a:bodyPr>
          <a:lstStyle/>
          <a:p>
            <a:r>
              <a:rPr lang="en-US" dirty="0"/>
              <a:t>Analyses model</a:t>
            </a:r>
          </a:p>
        </p:txBody>
      </p:sp>
      <p:sp>
        <p:nvSpPr>
          <p:cNvPr id="9" name="文本框 8">
            <a:extLst>
              <a:ext uri="{FF2B5EF4-FFF2-40B4-BE49-F238E27FC236}">
                <a16:creationId xmlns:a16="http://schemas.microsoft.com/office/drawing/2014/main" id="{BD711CAD-7AA4-4009-A44D-E3AB0C4CC320}"/>
              </a:ext>
            </a:extLst>
          </p:cNvPr>
          <p:cNvSpPr txBox="1"/>
          <p:nvPr/>
        </p:nvSpPr>
        <p:spPr>
          <a:xfrm>
            <a:off x="9120336" y="3592241"/>
            <a:ext cx="1872208" cy="369332"/>
          </a:xfrm>
          <a:prstGeom prst="rect">
            <a:avLst/>
          </a:prstGeom>
          <a:noFill/>
        </p:spPr>
        <p:txBody>
          <a:bodyPr wrap="square" rtlCol="0">
            <a:spAutoFit/>
          </a:bodyPr>
          <a:lstStyle/>
          <a:p>
            <a:r>
              <a:rPr lang="en-US" dirty="0"/>
              <a:t>Designed model</a:t>
            </a:r>
          </a:p>
        </p:txBody>
      </p:sp>
      <p:graphicFrame>
        <p:nvGraphicFramePr>
          <p:cNvPr id="7" name="表格 6">
            <a:extLst>
              <a:ext uri="{FF2B5EF4-FFF2-40B4-BE49-F238E27FC236}">
                <a16:creationId xmlns:a16="http://schemas.microsoft.com/office/drawing/2014/main" id="{AA3A18F2-2F2C-43CA-BCDC-FF63B1432997}"/>
              </a:ext>
            </a:extLst>
          </p:cNvPr>
          <p:cNvGraphicFramePr>
            <a:graphicFrameLocks noGrp="1"/>
          </p:cNvGraphicFramePr>
          <p:nvPr>
            <p:extLst>
              <p:ext uri="{D42A27DB-BD31-4B8C-83A1-F6EECF244321}">
                <p14:modId xmlns:p14="http://schemas.microsoft.com/office/powerpoint/2010/main" val="149913796"/>
              </p:ext>
            </p:extLst>
          </p:nvPr>
        </p:nvGraphicFramePr>
        <p:xfrm>
          <a:off x="148825" y="3140968"/>
          <a:ext cx="7404897" cy="2595880"/>
        </p:xfrm>
        <a:graphic>
          <a:graphicData uri="http://schemas.openxmlformats.org/drawingml/2006/table">
            <a:tbl>
              <a:tblPr firstRow="1" bandRow="1">
                <a:tableStyleId>{5C22544A-7EE6-4342-B048-85BDC9FD1C3A}</a:tableStyleId>
              </a:tblPr>
              <a:tblGrid>
                <a:gridCol w="1830905">
                  <a:extLst>
                    <a:ext uri="{9D8B030D-6E8A-4147-A177-3AD203B41FA5}">
                      <a16:colId xmlns:a16="http://schemas.microsoft.com/office/drawing/2014/main" val="3970582814"/>
                    </a:ext>
                  </a:extLst>
                </a:gridCol>
                <a:gridCol w="2837687">
                  <a:extLst>
                    <a:ext uri="{9D8B030D-6E8A-4147-A177-3AD203B41FA5}">
                      <a16:colId xmlns:a16="http://schemas.microsoft.com/office/drawing/2014/main" val="1921718942"/>
                    </a:ext>
                  </a:extLst>
                </a:gridCol>
                <a:gridCol w="2736305">
                  <a:extLst>
                    <a:ext uri="{9D8B030D-6E8A-4147-A177-3AD203B41FA5}">
                      <a16:colId xmlns:a16="http://schemas.microsoft.com/office/drawing/2014/main" val="3383192008"/>
                    </a:ext>
                  </a:extLst>
                </a:gridCol>
              </a:tblGrid>
              <a:tr h="370840">
                <a:tc>
                  <a:txBody>
                    <a:bodyPr/>
                    <a:lstStyle/>
                    <a:p>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Related requirements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sz="1600" dirty="0">
                          <a:latin typeface="微软雅黑" panose="020B0503020204020204" pitchFamily="34" charset="-122"/>
                          <a:ea typeface="微软雅黑" panose="020B0503020204020204" pitchFamily="34" charset="-122"/>
                        </a:rPr>
                        <a:t>Response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now*</a:t>
                      </a:r>
                      <a:endParaRPr lang="en-US" sz="16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626381003"/>
                  </a:ext>
                </a:extLst>
              </a:tr>
              <a:tr h="370840">
                <a:tc rowSpan="2">
                  <a:txBody>
                    <a:bodyPr/>
                    <a:lstStyle/>
                    <a:p>
                      <a:r>
                        <a:rPr lang="en-US" altLang="zh-CN" sz="1600" dirty="0">
                          <a:latin typeface="微软雅黑" panose="020B0503020204020204" pitchFamily="34" charset="-122"/>
                          <a:ea typeface="微软雅黑" panose="020B0503020204020204" pitchFamily="34" charset="-122"/>
                        </a:rPr>
                        <a:t>Position accuracy (X/Y) of SC quadrupoles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100μm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latin typeface="微软雅黑" panose="020B0503020204020204" pitchFamily="34" charset="-122"/>
                          <a:ea typeface="微软雅黑" panose="020B0503020204020204" pitchFamily="34" charset="-122"/>
                        </a:rPr>
                        <a:t>Adjusting resolution</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5μm</a:t>
                      </a:r>
                    </a:p>
                    <a:p>
                      <a:r>
                        <a:rPr lang="en-US" sz="1600" dirty="0">
                          <a:latin typeface="微软雅黑" panose="020B0503020204020204" pitchFamily="34" charset="-122"/>
                          <a:ea typeface="微软雅黑" panose="020B0503020204020204" pitchFamily="34" charset="-122"/>
                        </a:rPr>
                        <a:t>Adjusting accuracy</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30μm</a:t>
                      </a:r>
                      <a:endParaRPr lang="en-US" sz="1600" dirty="0">
                        <a:latin typeface="微软雅黑" panose="020B0503020204020204" pitchFamily="34" charset="-122"/>
                        <a:ea typeface="微软雅黑" panose="020B0503020204020204" pitchFamily="34" charset="-122"/>
                      </a:endParaRPr>
                    </a:p>
                  </a:txBody>
                  <a:tcPr/>
                </a:tc>
                <a:tc>
                  <a:txBody>
                    <a:bodyPr/>
                    <a:lstStyle/>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5μm</a:t>
                      </a:r>
                    </a:p>
                    <a:p>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30μm</a:t>
                      </a:r>
                      <a:endParaRPr lang="en-US" sz="1600" dirty="0">
                        <a:solidFill>
                          <a:srgbClr val="00B050"/>
                        </a:solidFill>
                        <a:latin typeface="微软雅黑" panose="020B0503020204020204" pitchFamily="34" charset="-122"/>
                        <a:ea typeface="微软雅黑" panose="020B0503020204020204" pitchFamily="34" charset="-122"/>
                      </a:endParaRPr>
                    </a:p>
                    <a:p>
                      <a:r>
                        <a:rPr lang="en-US" altLang="zh-CN" sz="1600" dirty="0">
                          <a:solidFill>
                            <a:srgbClr val="00B050"/>
                          </a:solidFill>
                          <a:latin typeface="微软雅黑" panose="020B0503020204020204" pitchFamily="34" charset="-122"/>
                          <a:ea typeface="微软雅黑" panose="020B0503020204020204" pitchFamily="34" charset="-122"/>
                        </a:rPr>
                        <a:t>from HEPS experience</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54145324"/>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Max. def. and</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disp. change, </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50μm </a:t>
                      </a:r>
                      <a:endParaRPr lang="en-US" sz="1600" dirty="0">
                        <a:latin typeface="微软雅黑" panose="020B0503020204020204" pitchFamily="34" charset="-122"/>
                        <a:ea typeface="微软雅黑" panose="020B0503020204020204" pitchFamily="34" charset="-122"/>
                      </a:endParaRPr>
                    </a:p>
                  </a:txBody>
                  <a:tcPr/>
                </a:tc>
                <a:tc>
                  <a:txBody>
                    <a:bodyPr/>
                    <a:lstStyle/>
                    <a:p>
                      <a:r>
                        <a:rPr lang="en-US" altLang="zh-CN" sz="1600" dirty="0">
                          <a:solidFill>
                            <a:srgbClr val="00B050"/>
                          </a:solidFill>
                          <a:latin typeface="微软雅黑" panose="020B0503020204020204" pitchFamily="34" charset="-122"/>
                          <a:ea typeface="微软雅黑" panose="020B0503020204020204" pitchFamily="34" charset="-122"/>
                        </a:rPr>
                        <a:t>FEA</a:t>
                      </a:r>
                      <a:r>
                        <a:rPr lang="zh-CN" altLang="en-US" sz="1600" dirty="0">
                          <a:solidFill>
                            <a:srgbClr val="00B050"/>
                          </a:solidFill>
                          <a:latin typeface="微软雅黑" panose="020B0503020204020204" pitchFamily="34" charset="-122"/>
                          <a:ea typeface="微软雅黑" panose="020B0503020204020204" pitchFamily="34" charset="-122"/>
                        </a:rPr>
                        <a:t>，＜</a:t>
                      </a:r>
                      <a:r>
                        <a:rPr lang="en-US" altLang="zh-CN" sz="1600" dirty="0">
                          <a:solidFill>
                            <a:srgbClr val="00B050"/>
                          </a:solidFill>
                          <a:latin typeface="微软雅黑" panose="020B0503020204020204" pitchFamily="34" charset="-122"/>
                          <a:ea typeface="微软雅黑" panose="020B0503020204020204" pitchFamily="34" charset="-122"/>
                        </a:rPr>
                        <a:t>40μm</a:t>
                      </a:r>
                      <a:endParaRPr lang="en-US" sz="1600" dirty="0">
                        <a:solidFill>
                          <a:srgbClr val="00B050"/>
                        </a:solidFill>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719357622"/>
                  </a:ext>
                </a:extLst>
              </a:tr>
              <a:tr h="370840">
                <a:tc rowSpan="2">
                  <a:txBody>
                    <a:bodyPr/>
                    <a:lstStyle/>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Small vibration,</a:t>
                      </a:r>
                    </a:p>
                    <a:p>
                      <a:pPr marL="0" algn="l" defTabSz="914400" rtl="0" eaLnBrk="1" latinLnBrk="0" hangingPunct="1"/>
                      <a:r>
                        <a:rPr lang="en-US" altLang="zh-CN" sz="1600" kern="1200" dirty="0">
                          <a:solidFill>
                            <a:schemeClr val="dk1"/>
                          </a:solidFill>
                          <a:latin typeface="微软雅黑" panose="020B0503020204020204" pitchFamily="34" charset="-122"/>
                          <a:ea typeface="微软雅黑" panose="020B0503020204020204" pitchFamily="34" charset="-122"/>
                          <a:cs typeface="+mn-cs"/>
                        </a:rPr>
                        <a:t>1-100Hz RMS </a:t>
                      </a:r>
                      <a:r>
                        <a:rPr lang="zh-CN" altLang="en-US" sz="1600" kern="1200" dirty="0">
                          <a:solidFill>
                            <a:schemeClr val="dk1"/>
                          </a:solidFill>
                          <a:latin typeface="微软雅黑" panose="020B0503020204020204" pitchFamily="34" charset="-122"/>
                          <a:ea typeface="微软雅黑" panose="020B0503020204020204" pitchFamily="34" charset="-122"/>
                          <a:cs typeface="+mn-cs"/>
                        </a:rPr>
                        <a:t>≤</a:t>
                      </a:r>
                      <a:r>
                        <a:rPr lang="en-US" altLang="zh-CN" sz="1600" kern="1200" dirty="0">
                          <a:solidFill>
                            <a:schemeClr val="dk1"/>
                          </a:solidFill>
                          <a:latin typeface="微软雅黑" panose="020B0503020204020204" pitchFamily="34" charset="-122"/>
                          <a:ea typeface="微软雅黑" panose="020B0503020204020204" pitchFamily="34" charset="-122"/>
                          <a:cs typeface="+mn-cs"/>
                        </a:rPr>
                        <a:t>4nm</a:t>
                      </a:r>
                      <a:endParaRPr lang="en-US" sz="1600"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r>
                        <a:rPr lang="en-US" altLang="zh-CN" sz="1600" dirty="0">
                          <a:latin typeface="微软雅黑" panose="020B0503020204020204" pitchFamily="34" charset="-122"/>
                          <a:ea typeface="微软雅黑" panose="020B0503020204020204" pitchFamily="34" charset="-122"/>
                        </a:rPr>
                        <a:t>High natural frequency</a:t>
                      </a:r>
                      <a:endParaRPr lang="en-US" sz="1600" dirty="0">
                        <a:latin typeface="微软雅黑" panose="020B0503020204020204" pitchFamily="34" charset="-122"/>
                        <a:ea typeface="微软雅黑" panose="020B0503020204020204" pitchFamily="34" charset="-122"/>
                      </a:endParaRPr>
                    </a:p>
                  </a:txBody>
                  <a:tcPr/>
                </a:tc>
                <a:tc rowSpan="2">
                  <a:txBody>
                    <a:bodyPr/>
                    <a:lstStyle/>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FEA, ~50Hz and 1</a:t>
                      </a:r>
                    </a:p>
                    <a:p>
                      <a:pPr marL="0" algn="l" defTabSz="914400" rtl="0" eaLnBrk="1" latinLnBrk="0" hangingPunct="1"/>
                      <a:r>
                        <a:rPr lang="en-US" sz="1600" kern="1200" dirty="0">
                          <a:solidFill>
                            <a:schemeClr val="tx1"/>
                          </a:solidFill>
                          <a:latin typeface="微软雅黑" panose="020B0503020204020204" pitchFamily="34" charset="-122"/>
                          <a:ea typeface="微软雅黑" panose="020B0503020204020204" pitchFamily="34" charset="-122"/>
                          <a:cs typeface="+mn-cs"/>
                        </a:rPr>
                        <a:t>(same level to HEPS, and arc section of CEPC)</a:t>
                      </a:r>
                    </a:p>
                  </a:txBody>
                  <a:tcPr/>
                </a:tc>
                <a:extLst>
                  <a:ext uri="{0D108BD9-81ED-4DB2-BD59-A6C34878D82A}">
                    <a16:rowId xmlns:a16="http://schemas.microsoft.com/office/drawing/2014/main" val="579008239"/>
                  </a:ext>
                </a:extLst>
              </a:tr>
              <a:tr h="370840">
                <a:tc vMerge="1">
                  <a:txBody>
                    <a:bodyPr/>
                    <a:lstStyle/>
                    <a:p>
                      <a:endParaRPr lang="en-US" dirty="0"/>
                    </a:p>
                  </a:txBody>
                  <a:tcPr/>
                </a:tc>
                <a:tc>
                  <a:txBody>
                    <a:bodyPr/>
                    <a:lstStyle/>
                    <a:p>
                      <a:r>
                        <a:rPr lang="en-US" altLang="zh-CN" sz="1600" dirty="0">
                          <a:latin typeface="微软雅黑" panose="020B0503020204020204" pitchFamily="34" charset="-122"/>
                          <a:ea typeface="微软雅黑" panose="020B0503020204020204" pitchFamily="34" charset="-122"/>
                        </a:rPr>
                        <a:t>Low amplification factor</a:t>
                      </a:r>
                      <a:endParaRPr lang="en-US" sz="1600" dirty="0">
                        <a:latin typeface="微软雅黑" panose="020B0503020204020204" pitchFamily="34" charset="-122"/>
                        <a:ea typeface="微软雅黑" panose="020B0503020204020204" pitchFamily="34" charset="-122"/>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710428521"/>
                  </a:ext>
                </a:extLst>
              </a:tr>
            </a:tbl>
          </a:graphicData>
        </a:graphic>
      </p:graphicFrame>
      <p:sp>
        <p:nvSpPr>
          <p:cNvPr id="12" name="文本框 11">
            <a:extLst>
              <a:ext uri="{FF2B5EF4-FFF2-40B4-BE49-F238E27FC236}">
                <a16:creationId xmlns:a16="http://schemas.microsoft.com/office/drawing/2014/main" id="{3E998AF7-B903-46AE-AD9D-96248C30364B}"/>
              </a:ext>
            </a:extLst>
          </p:cNvPr>
          <p:cNvSpPr txBox="1"/>
          <p:nvPr/>
        </p:nvSpPr>
        <p:spPr>
          <a:xfrm>
            <a:off x="826936" y="5800355"/>
            <a:ext cx="6853239"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response now only considers the mechanics aspect.</a:t>
            </a:r>
          </a:p>
          <a:p>
            <a:pPr marL="285750" indent="-285750">
              <a:buFont typeface="Arial" panose="020B0604020202020204" pitchFamily="34" charset="0"/>
              <a:buChar char="•"/>
            </a:pPr>
            <a:r>
              <a:rPr lang="en-US" dirty="0"/>
              <a:t>Auxiliary support has significant benefits: deformation, vibration. </a:t>
            </a:r>
          </a:p>
        </p:txBody>
      </p:sp>
    </p:spTree>
    <p:extLst>
      <p:ext uri="{BB962C8B-B14F-4D97-AF65-F5344CB8AC3E}">
        <p14:creationId xmlns:p14="http://schemas.microsoft.com/office/powerpoint/2010/main" val="364428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ADFD4B0-8B1B-4DE2-B1F5-6ED7F79A6E7C}"/>
              </a:ext>
            </a:extLst>
          </p:cNvPr>
          <p:cNvSpPr>
            <a:spLocks noGrp="1"/>
          </p:cNvSpPr>
          <p:nvPr>
            <p:ph idx="1"/>
          </p:nvPr>
        </p:nvSpPr>
        <p:spPr>
          <a:xfrm>
            <a:off x="609600" y="1285861"/>
            <a:ext cx="10972800" cy="4840303"/>
          </a:xfrm>
        </p:spPr>
        <p:txBody>
          <a:bodyPr>
            <a:normAutofit/>
          </a:bodyPr>
          <a:lstStyle/>
          <a:p>
            <a:r>
              <a:rPr lang="en-US" sz="2400" dirty="0"/>
              <a:t>Assume the eigen frequency of ground is ~3 Hz, the eigen frequency of the detector should avoid 3 Hz.</a:t>
            </a:r>
          </a:p>
          <a:p>
            <a:r>
              <a:rPr lang="en-US" sz="2400" dirty="0"/>
              <a:t>Discussed with </a:t>
            </a:r>
            <a:r>
              <a:rPr lang="en-US" dirty="0"/>
              <a:t>the detector mechanical colleagues recently. </a:t>
            </a:r>
            <a:endParaRPr lang="en-US" sz="2400" dirty="0"/>
          </a:p>
        </p:txBody>
      </p:sp>
      <p:sp>
        <p:nvSpPr>
          <p:cNvPr id="3" name="标题 2">
            <a:extLst>
              <a:ext uri="{FF2B5EF4-FFF2-40B4-BE49-F238E27FC236}">
                <a16:creationId xmlns:a16="http://schemas.microsoft.com/office/drawing/2014/main" id="{C9564592-20A8-4258-A87A-9195151A815A}"/>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5BA4B1AD-7A34-4695-864D-83496A15C5BC}"/>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pic>
        <p:nvPicPr>
          <p:cNvPr id="6" name="图片 5">
            <a:extLst>
              <a:ext uri="{FF2B5EF4-FFF2-40B4-BE49-F238E27FC236}">
                <a16:creationId xmlns:a16="http://schemas.microsoft.com/office/drawing/2014/main" id="{8819C492-E5A1-4587-A3E0-89B2EAA06FEC}"/>
              </a:ext>
            </a:extLst>
          </p:cNvPr>
          <p:cNvPicPr>
            <a:picLocks noChangeAspect="1"/>
          </p:cNvPicPr>
          <p:nvPr/>
        </p:nvPicPr>
        <p:blipFill>
          <a:blip r:embed="rId2"/>
          <a:stretch>
            <a:fillRect/>
          </a:stretch>
        </p:blipFill>
        <p:spPr>
          <a:xfrm>
            <a:off x="5857600" y="3068960"/>
            <a:ext cx="5760000" cy="2657510"/>
          </a:xfrm>
          <a:prstGeom prst="rect">
            <a:avLst/>
          </a:prstGeom>
        </p:spPr>
      </p:pic>
      <p:pic>
        <p:nvPicPr>
          <p:cNvPr id="7" name="图片 6">
            <a:extLst>
              <a:ext uri="{FF2B5EF4-FFF2-40B4-BE49-F238E27FC236}">
                <a16:creationId xmlns:a16="http://schemas.microsoft.com/office/drawing/2014/main" id="{1BB17410-A397-47E4-9648-F30D3C02BB1F}"/>
              </a:ext>
            </a:extLst>
          </p:cNvPr>
          <p:cNvPicPr>
            <a:picLocks noChangeAspect="1"/>
          </p:cNvPicPr>
          <p:nvPr/>
        </p:nvPicPr>
        <p:blipFill>
          <a:blip r:embed="rId3"/>
          <a:stretch>
            <a:fillRect/>
          </a:stretch>
        </p:blipFill>
        <p:spPr>
          <a:xfrm>
            <a:off x="8178" y="3130490"/>
            <a:ext cx="5760000" cy="2624183"/>
          </a:xfrm>
          <a:prstGeom prst="rect">
            <a:avLst/>
          </a:prstGeom>
        </p:spPr>
      </p:pic>
      <p:sp>
        <p:nvSpPr>
          <p:cNvPr id="8" name="文本框 7">
            <a:extLst>
              <a:ext uri="{FF2B5EF4-FFF2-40B4-BE49-F238E27FC236}">
                <a16:creationId xmlns:a16="http://schemas.microsoft.com/office/drawing/2014/main" id="{52B59DAC-3EB3-4544-B20C-008A78BE6259}"/>
              </a:ext>
            </a:extLst>
          </p:cNvPr>
          <p:cNvSpPr txBox="1"/>
          <p:nvPr/>
        </p:nvSpPr>
        <p:spPr>
          <a:xfrm>
            <a:off x="7680176" y="5754673"/>
            <a:ext cx="3024336" cy="369332"/>
          </a:xfrm>
          <a:prstGeom prst="rect">
            <a:avLst/>
          </a:prstGeom>
          <a:noFill/>
        </p:spPr>
        <p:txBody>
          <a:bodyPr wrap="square" rtlCol="0">
            <a:spAutoFit/>
          </a:bodyPr>
          <a:lstStyle/>
          <a:p>
            <a:r>
              <a:rPr lang="en-US" dirty="0"/>
              <a:t>From F. Yan</a:t>
            </a:r>
          </a:p>
        </p:txBody>
      </p:sp>
    </p:spTree>
    <p:extLst>
      <p:ext uri="{BB962C8B-B14F-4D97-AF65-F5344CB8AC3E}">
        <p14:creationId xmlns:p14="http://schemas.microsoft.com/office/powerpoint/2010/main" val="303132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7" name="内容占位符 2"/>
          <p:cNvSpPr txBox="1">
            <a:spLocks/>
          </p:cNvSpPr>
          <p:nvPr/>
        </p:nvSpPr>
        <p:spPr>
          <a:xfrm>
            <a:off x="335360" y="1412776"/>
            <a:ext cx="10578570" cy="474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CEPC layout </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MDI mechanics </a:t>
            </a:r>
          </a:p>
          <a:p>
            <a:pPr>
              <a:lnSpc>
                <a:spcPct val="120000"/>
              </a:lnSpc>
            </a:pPr>
            <a:r>
              <a:rPr lang="en-US" altLang="zh-CN" b="1" dirty="0">
                <a:latin typeface="Arial" panose="020B0604020202020204" pitchFamily="34" charset="0"/>
                <a:ea typeface="微软雅黑" panose="020B0503020204020204" pitchFamily="34" charset="-122"/>
                <a:cs typeface="Arial" panose="020B0604020202020204" pitchFamily="34" charset="0"/>
              </a:rPr>
              <a:t>Summary</a:t>
            </a:r>
          </a:p>
        </p:txBody>
      </p:sp>
    </p:spTree>
    <p:extLst>
      <p:ext uri="{BB962C8B-B14F-4D97-AF65-F5344CB8AC3E}">
        <p14:creationId xmlns:p14="http://schemas.microsoft.com/office/powerpoint/2010/main" val="4116357414"/>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07715C9-F32C-4055-8DD8-2648C8D8ACCD}"/>
              </a:ext>
            </a:extLst>
          </p:cNvPr>
          <p:cNvSpPr>
            <a:spLocks noGrp="1"/>
          </p:cNvSpPr>
          <p:nvPr>
            <p:ph idx="1"/>
          </p:nvPr>
        </p:nvSpPr>
        <p:spPr/>
        <p:txBody>
          <a:bodyPr/>
          <a:lstStyle/>
          <a:p>
            <a:r>
              <a:rPr lang="en-US" dirty="0"/>
              <a:t>FEA of HCAL:</a:t>
            </a:r>
          </a:p>
          <a:p>
            <a:pPr lvl="1"/>
            <a:r>
              <a:rPr lang="en-US" dirty="0"/>
              <a:t>Constraints: Fixed at the side flanges.</a:t>
            </a:r>
          </a:p>
          <a:p>
            <a:pPr lvl="1"/>
            <a:r>
              <a:rPr lang="en-US" dirty="0"/>
              <a:t>Loads: ECAL is loaded as mass. Force reaction of auxiliary support on cryostat is loaded as force. </a:t>
            </a:r>
          </a:p>
          <a:p>
            <a:pPr lvl="1"/>
            <a:r>
              <a:rPr lang="en-US" dirty="0"/>
              <a:t>Results: 1</a:t>
            </a:r>
            <a:r>
              <a:rPr lang="en-US" baseline="30000" dirty="0"/>
              <a:t>st</a:t>
            </a:r>
            <a:r>
              <a:rPr lang="en-US" dirty="0"/>
              <a:t> eigen frequency is  40 Hz, far above 3 Hz. Max. principal stress 21.6 MPa, far below the allowable value.  Max. deformation on HCAL is 0.1 mm, acceptable.</a:t>
            </a:r>
          </a:p>
          <a:p>
            <a:pPr lvl="1"/>
            <a:r>
              <a:rPr lang="en-US" dirty="0"/>
              <a:t>It is a 1</a:t>
            </a:r>
            <a:r>
              <a:rPr lang="en-US" baseline="30000" dirty="0"/>
              <a:t>st</a:t>
            </a:r>
            <a:r>
              <a:rPr lang="en-US" dirty="0"/>
              <a:t> step simulation. Much work to do…</a:t>
            </a:r>
          </a:p>
          <a:p>
            <a:pPr lvl="1"/>
            <a:endParaRPr lang="en-US" dirty="0"/>
          </a:p>
        </p:txBody>
      </p:sp>
      <p:sp>
        <p:nvSpPr>
          <p:cNvPr id="3" name="标题 2">
            <a:extLst>
              <a:ext uri="{FF2B5EF4-FFF2-40B4-BE49-F238E27FC236}">
                <a16:creationId xmlns:a16="http://schemas.microsoft.com/office/drawing/2014/main" id="{9E178188-7D8D-434C-A3E0-928633009CCE}"/>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progress-mechanical analyses</a:t>
            </a:r>
            <a:endParaRPr lang="en-US" dirty="0"/>
          </a:p>
        </p:txBody>
      </p:sp>
      <p:sp>
        <p:nvSpPr>
          <p:cNvPr id="4" name="灯片编号占位符 3">
            <a:extLst>
              <a:ext uri="{FF2B5EF4-FFF2-40B4-BE49-F238E27FC236}">
                <a16:creationId xmlns:a16="http://schemas.microsoft.com/office/drawing/2014/main" id="{29E3BF93-AEE1-49C8-A09C-E47473071986}"/>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pic>
        <p:nvPicPr>
          <p:cNvPr id="5" name="图片 4">
            <a:extLst>
              <a:ext uri="{FF2B5EF4-FFF2-40B4-BE49-F238E27FC236}">
                <a16:creationId xmlns:a16="http://schemas.microsoft.com/office/drawing/2014/main" id="{E20C3F5F-662C-45A8-A5F7-E211C52A796D}"/>
              </a:ext>
            </a:extLst>
          </p:cNvPr>
          <p:cNvPicPr>
            <a:picLocks noChangeAspect="1"/>
          </p:cNvPicPr>
          <p:nvPr/>
        </p:nvPicPr>
        <p:blipFill rotWithShape="1">
          <a:blip r:embed="rId2"/>
          <a:srcRect r="24636"/>
          <a:stretch/>
        </p:blipFill>
        <p:spPr>
          <a:xfrm>
            <a:off x="1130587" y="4211176"/>
            <a:ext cx="3600000" cy="2503972"/>
          </a:xfrm>
          <a:prstGeom prst="rect">
            <a:avLst/>
          </a:prstGeom>
        </p:spPr>
      </p:pic>
      <p:pic>
        <p:nvPicPr>
          <p:cNvPr id="6" name="图片 5">
            <a:extLst>
              <a:ext uri="{FF2B5EF4-FFF2-40B4-BE49-F238E27FC236}">
                <a16:creationId xmlns:a16="http://schemas.microsoft.com/office/drawing/2014/main" id="{D5FB10EE-E0F1-4244-9D76-E30C00787558}"/>
              </a:ext>
            </a:extLst>
          </p:cNvPr>
          <p:cNvPicPr>
            <a:picLocks noChangeAspect="1"/>
          </p:cNvPicPr>
          <p:nvPr/>
        </p:nvPicPr>
        <p:blipFill>
          <a:blip r:embed="rId3"/>
          <a:stretch>
            <a:fillRect/>
          </a:stretch>
        </p:blipFill>
        <p:spPr>
          <a:xfrm>
            <a:off x="6055592" y="4280101"/>
            <a:ext cx="3600000" cy="2435047"/>
          </a:xfrm>
          <a:prstGeom prst="rect">
            <a:avLst/>
          </a:prstGeom>
        </p:spPr>
      </p:pic>
    </p:spTree>
    <p:extLst>
      <p:ext uri="{BB962C8B-B14F-4D97-AF65-F5344CB8AC3E}">
        <p14:creationId xmlns:p14="http://schemas.microsoft.com/office/powerpoint/2010/main" val="428832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F1198B9-7DE7-4768-A71C-53540F2F73A2}"/>
              </a:ext>
            </a:extLst>
          </p:cNvPr>
          <p:cNvSpPr>
            <a:spLocks noGrp="1"/>
          </p:cNvSpPr>
          <p:nvPr>
            <p:ph idx="1"/>
          </p:nvPr>
        </p:nvSpPr>
        <p:spPr/>
        <p:txBody>
          <a:bodyPr/>
          <a:lstStyle/>
          <a:p>
            <a:r>
              <a:rPr lang="en-US" dirty="0"/>
              <a:t>The auxiliary support</a:t>
            </a:r>
          </a:p>
          <a:p>
            <a:pPr lvl="1"/>
            <a:r>
              <a:rPr lang="en-US" dirty="0"/>
              <a:t>The support should fix the cryostat to HCAL, and can be adjusted. Height ~ 154mm</a:t>
            </a:r>
          </a:p>
          <a:p>
            <a:pPr lvl="1"/>
            <a:r>
              <a:rPr lang="en-US" dirty="0"/>
              <a:t>Investigate and consider the form of auxiliary support</a:t>
            </a:r>
          </a:p>
          <a:p>
            <a:pPr lvl="2"/>
            <a:r>
              <a:rPr lang="en-US" dirty="0"/>
              <a:t>Precision wedge jacks: experience at HEPS, adjust interface is 1.3</a:t>
            </a:r>
            <a:r>
              <a:rPr lang="en-US" altLang="zh-CN" dirty="0"/>
              <a:t>m away</a:t>
            </a:r>
          </a:p>
          <a:p>
            <a:pPr lvl="2"/>
            <a:r>
              <a:rPr lang="en-US" dirty="0"/>
              <a:t>PU (</a:t>
            </a:r>
            <a:r>
              <a:rPr lang="zh-CN" altLang="en-US" dirty="0"/>
              <a:t>聚氨酯</a:t>
            </a:r>
            <a:r>
              <a:rPr lang="en-US" dirty="0"/>
              <a:t>)</a:t>
            </a:r>
            <a:r>
              <a:rPr lang="zh-CN" altLang="en-US" dirty="0"/>
              <a:t> </a:t>
            </a:r>
            <a:r>
              <a:rPr lang="en-US" altLang="zh-CN" dirty="0"/>
              <a:t> quasi-hydraulic solution, pneumatic adjustment may work</a:t>
            </a:r>
            <a:endParaRPr lang="en-US" dirty="0"/>
          </a:p>
        </p:txBody>
      </p:sp>
      <p:sp>
        <p:nvSpPr>
          <p:cNvPr id="3" name="标题 2">
            <a:extLst>
              <a:ext uri="{FF2B5EF4-FFF2-40B4-BE49-F238E27FC236}">
                <a16:creationId xmlns:a16="http://schemas.microsoft.com/office/drawing/2014/main" id="{8566497E-4220-4153-9B7E-05CFF5E2A37F}"/>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a:t>
            </a:r>
            <a:endParaRPr lang="en-US" dirty="0"/>
          </a:p>
        </p:txBody>
      </p:sp>
      <p:sp>
        <p:nvSpPr>
          <p:cNvPr id="4" name="灯片编号占位符 3">
            <a:extLst>
              <a:ext uri="{FF2B5EF4-FFF2-40B4-BE49-F238E27FC236}">
                <a16:creationId xmlns:a16="http://schemas.microsoft.com/office/drawing/2014/main" id="{6BF3A418-ECDF-44A7-9AAB-08888569D35E}"/>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grpSp>
        <p:nvGrpSpPr>
          <p:cNvPr id="7" name="组合 6">
            <a:extLst>
              <a:ext uri="{FF2B5EF4-FFF2-40B4-BE49-F238E27FC236}">
                <a16:creationId xmlns:a16="http://schemas.microsoft.com/office/drawing/2014/main" id="{4A3C3CC1-9E1B-45A3-BD48-55ACD2EC4078}"/>
              </a:ext>
            </a:extLst>
          </p:cNvPr>
          <p:cNvGrpSpPr/>
          <p:nvPr/>
        </p:nvGrpSpPr>
        <p:grpSpPr>
          <a:xfrm>
            <a:off x="651507" y="4087415"/>
            <a:ext cx="3240000" cy="2288000"/>
            <a:chOff x="3071664" y="3706012"/>
            <a:chExt cx="3240000" cy="2288000"/>
          </a:xfrm>
        </p:grpSpPr>
        <p:pic>
          <p:nvPicPr>
            <p:cNvPr id="5" name="图片 4">
              <a:extLst>
                <a:ext uri="{FF2B5EF4-FFF2-40B4-BE49-F238E27FC236}">
                  <a16:creationId xmlns:a16="http://schemas.microsoft.com/office/drawing/2014/main" id="{F19AD3B6-51E6-44F1-A89B-60103D8FEACD}"/>
                </a:ext>
              </a:extLst>
            </p:cNvPr>
            <p:cNvPicPr>
              <a:picLocks noChangeAspect="1"/>
            </p:cNvPicPr>
            <p:nvPr/>
          </p:nvPicPr>
          <p:blipFill>
            <a:blip r:embed="rId2"/>
            <a:stretch>
              <a:fillRect/>
            </a:stretch>
          </p:blipFill>
          <p:spPr>
            <a:xfrm>
              <a:off x="3071664" y="3706012"/>
              <a:ext cx="3240000" cy="2288000"/>
            </a:xfrm>
            <a:prstGeom prst="rect">
              <a:avLst/>
            </a:prstGeom>
          </p:spPr>
        </p:pic>
        <p:sp>
          <p:nvSpPr>
            <p:cNvPr id="6" name="矩形 5">
              <a:extLst>
                <a:ext uri="{FF2B5EF4-FFF2-40B4-BE49-F238E27FC236}">
                  <a16:creationId xmlns:a16="http://schemas.microsoft.com/office/drawing/2014/main" id="{BDF51C3B-AF6B-4CB8-AACC-B927ACC7A2FC}"/>
                </a:ext>
              </a:extLst>
            </p:cNvPr>
            <p:cNvSpPr/>
            <p:nvPr/>
          </p:nvSpPr>
          <p:spPr>
            <a:xfrm>
              <a:off x="3719736" y="4878685"/>
              <a:ext cx="270000" cy="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图片 7">
            <a:extLst>
              <a:ext uri="{FF2B5EF4-FFF2-40B4-BE49-F238E27FC236}">
                <a16:creationId xmlns:a16="http://schemas.microsoft.com/office/drawing/2014/main" id="{4B571D9D-A85C-40A8-8618-89A3ECABA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7768" y="4148267"/>
            <a:ext cx="3600000" cy="2223642"/>
          </a:xfrm>
          <a:prstGeom prst="rect">
            <a:avLst/>
          </a:prstGeom>
        </p:spPr>
      </p:pic>
      <p:sp>
        <p:nvSpPr>
          <p:cNvPr id="9" name="文本框 8">
            <a:extLst>
              <a:ext uri="{FF2B5EF4-FFF2-40B4-BE49-F238E27FC236}">
                <a16:creationId xmlns:a16="http://schemas.microsoft.com/office/drawing/2014/main" id="{1A4564C1-5BE6-4DE9-97A7-E6E6DA339A62}"/>
              </a:ext>
            </a:extLst>
          </p:cNvPr>
          <p:cNvSpPr txBox="1"/>
          <p:nvPr/>
        </p:nvSpPr>
        <p:spPr>
          <a:xfrm>
            <a:off x="4470273" y="6376820"/>
            <a:ext cx="3168352" cy="369332"/>
          </a:xfrm>
          <a:prstGeom prst="rect">
            <a:avLst/>
          </a:prstGeom>
          <a:noFill/>
        </p:spPr>
        <p:txBody>
          <a:bodyPr wrap="square" rtlCol="0">
            <a:spAutoFit/>
          </a:bodyPr>
          <a:lstStyle/>
          <a:p>
            <a:r>
              <a:rPr lang="en-US" dirty="0"/>
              <a:t>HEPS </a:t>
            </a:r>
            <a:r>
              <a:rPr lang="zh-CN" altLang="en-US" dirty="0"/>
              <a:t>增强器用楔块剖面</a:t>
            </a:r>
            <a:endParaRPr lang="en-US" dirty="0"/>
          </a:p>
        </p:txBody>
      </p:sp>
      <p:pic>
        <p:nvPicPr>
          <p:cNvPr id="10" name="Picture 8" descr="Diagram of a piston with arrows pointing to the side&#10;&#10;Description automatically generated with medium confidence">
            <a:extLst>
              <a:ext uri="{FF2B5EF4-FFF2-40B4-BE49-F238E27FC236}">
                <a16:creationId xmlns:a16="http://schemas.microsoft.com/office/drawing/2014/main" id="{4F504CA7-C597-44E2-BFE6-7625AADBD6AB}"/>
              </a:ext>
            </a:extLst>
          </p:cNvPr>
          <p:cNvPicPr>
            <a:picLocks noChangeAspect="1"/>
          </p:cNvPicPr>
          <p:nvPr/>
        </p:nvPicPr>
        <p:blipFill>
          <a:blip r:embed="rId4"/>
          <a:stretch>
            <a:fillRect/>
          </a:stretch>
        </p:blipFill>
        <p:spPr>
          <a:xfrm>
            <a:off x="7844473" y="4071663"/>
            <a:ext cx="3600000" cy="2284688"/>
          </a:xfrm>
          <a:prstGeom prst="rect">
            <a:avLst/>
          </a:prstGeom>
        </p:spPr>
      </p:pic>
      <p:sp>
        <p:nvSpPr>
          <p:cNvPr id="11" name="文本框 10">
            <a:extLst>
              <a:ext uri="{FF2B5EF4-FFF2-40B4-BE49-F238E27FC236}">
                <a16:creationId xmlns:a16="http://schemas.microsoft.com/office/drawing/2014/main" id="{EE3F6960-8C2D-47EA-A325-CD982B634F3F}"/>
              </a:ext>
            </a:extLst>
          </p:cNvPr>
          <p:cNvSpPr txBox="1"/>
          <p:nvPr/>
        </p:nvSpPr>
        <p:spPr>
          <a:xfrm>
            <a:off x="8300495" y="6351440"/>
            <a:ext cx="2332009" cy="369332"/>
          </a:xfrm>
          <a:prstGeom prst="rect">
            <a:avLst/>
          </a:prstGeom>
          <a:noFill/>
        </p:spPr>
        <p:txBody>
          <a:bodyPr wrap="square" rtlCol="0">
            <a:spAutoFit/>
          </a:bodyPr>
          <a:lstStyle/>
          <a:p>
            <a:r>
              <a:rPr lang="en-US" dirty="0"/>
              <a:t>PU jack for HL-LHC</a:t>
            </a:r>
          </a:p>
        </p:txBody>
      </p:sp>
    </p:spTree>
    <p:extLst>
      <p:ext uri="{BB962C8B-B14F-4D97-AF65-F5344CB8AC3E}">
        <p14:creationId xmlns:p14="http://schemas.microsoft.com/office/powerpoint/2010/main" val="11615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15B0815-C4BC-4901-AD0A-AE87CF628D79}"/>
              </a:ext>
            </a:extLst>
          </p:cNvPr>
          <p:cNvSpPr>
            <a:spLocks noGrp="1"/>
          </p:cNvSpPr>
          <p:nvPr>
            <p:ph idx="1"/>
          </p:nvPr>
        </p:nvSpPr>
        <p:spPr>
          <a:xfrm>
            <a:off x="609600" y="1285861"/>
            <a:ext cx="5630416" cy="4840303"/>
          </a:xfrm>
        </p:spPr>
        <p:txBody>
          <a:bodyPr/>
          <a:lstStyle/>
          <a:p>
            <a:r>
              <a:rPr lang="en-US" dirty="0"/>
              <a:t>The detector guide rail</a:t>
            </a:r>
          </a:p>
          <a:p>
            <a:pPr lvl="1"/>
            <a:r>
              <a:rPr lang="en-US" dirty="0"/>
              <a:t>Original design: the guide rail is not permanently fixed to the ground. When the detector is under maintenance, the guide rail </a:t>
            </a:r>
            <a:r>
              <a:rPr lang="en-US" dirty="0">
                <a:solidFill>
                  <a:srgbClr val="FF0000"/>
                </a:solidFill>
              </a:rPr>
              <a:t>is removed </a:t>
            </a:r>
            <a:r>
              <a:rPr lang="en-US" dirty="0"/>
              <a:t>and moved to the pre-assembly point.</a:t>
            </a:r>
          </a:p>
          <a:p>
            <a:pPr lvl="1"/>
            <a:r>
              <a:rPr lang="en-US" dirty="0"/>
              <a:t>Updated design: the guide rail will be </a:t>
            </a:r>
            <a:r>
              <a:rPr lang="en-US" dirty="0">
                <a:solidFill>
                  <a:srgbClr val="FF0000"/>
                </a:solidFill>
              </a:rPr>
              <a:t>grouted directly to the bedrock </a:t>
            </a:r>
            <a:r>
              <a:rPr lang="en-US" dirty="0"/>
              <a:t>of the detector hall. Thus, it can be considered the accelerator support is directly connected to the ground.</a:t>
            </a:r>
          </a:p>
          <a:p>
            <a:pPr lvl="1"/>
            <a:r>
              <a:rPr lang="en-US" dirty="0"/>
              <a:t>It is unlikely that the entire detector will be dismantled and moved to the pre-assembly point for maintenance.</a:t>
            </a:r>
          </a:p>
        </p:txBody>
      </p:sp>
      <p:sp>
        <p:nvSpPr>
          <p:cNvPr id="3" name="标题 2">
            <a:extLst>
              <a:ext uri="{FF2B5EF4-FFF2-40B4-BE49-F238E27FC236}">
                <a16:creationId xmlns:a16="http://schemas.microsoft.com/office/drawing/2014/main" id="{3816A853-0471-463B-85C8-802F02013522}"/>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a:t>
            </a:r>
            <a:endParaRPr lang="en-US" dirty="0"/>
          </a:p>
        </p:txBody>
      </p:sp>
      <p:sp>
        <p:nvSpPr>
          <p:cNvPr id="4" name="灯片编号占位符 3">
            <a:extLst>
              <a:ext uri="{FF2B5EF4-FFF2-40B4-BE49-F238E27FC236}">
                <a16:creationId xmlns:a16="http://schemas.microsoft.com/office/drawing/2014/main" id="{397CA2B0-61D9-4A67-94CE-9B9D7EEF4B0F}"/>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5" name="图片 4">
            <a:extLst>
              <a:ext uri="{FF2B5EF4-FFF2-40B4-BE49-F238E27FC236}">
                <a16:creationId xmlns:a16="http://schemas.microsoft.com/office/drawing/2014/main" id="{F22CC93F-41BA-4AFF-B17B-63A892C5A773}"/>
              </a:ext>
            </a:extLst>
          </p:cNvPr>
          <p:cNvPicPr>
            <a:picLocks noChangeAspect="1"/>
          </p:cNvPicPr>
          <p:nvPr/>
        </p:nvPicPr>
        <p:blipFill>
          <a:blip r:embed="rId2"/>
          <a:stretch>
            <a:fillRect/>
          </a:stretch>
        </p:blipFill>
        <p:spPr>
          <a:xfrm>
            <a:off x="6266631" y="1527800"/>
            <a:ext cx="5400000" cy="4169072"/>
          </a:xfrm>
          <a:prstGeom prst="rect">
            <a:avLst/>
          </a:prstGeom>
        </p:spPr>
      </p:pic>
    </p:spTree>
    <p:extLst>
      <p:ext uri="{BB962C8B-B14F-4D97-AF65-F5344CB8AC3E}">
        <p14:creationId xmlns:p14="http://schemas.microsoft.com/office/powerpoint/2010/main" val="3071274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BD7E246-79BD-4682-9A31-CBC0A73DFEA0}"/>
              </a:ext>
            </a:extLst>
          </p:cNvPr>
          <p:cNvSpPr>
            <a:spLocks noGrp="1"/>
          </p:cNvSpPr>
          <p:nvPr>
            <p:ph idx="1"/>
          </p:nvPr>
        </p:nvSpPr>
        <p:spPr/>
        <p:txBody>
          <a:bodyPr/>
          <a:lstStyle/>
          <a:p>
            <a:r>
              <a:rPr lang="en-US" dirty="0"/>
              <a:t>Work lists:</a:t>
            </a:r>
          </a:p>
          <a:p>
            <a:pPr lvl="1"/>
            <a:r>
              <a:rPr lang="en-US" dirty="0"/>
              <a:t>More collaboration and discussions between detector and accelerator colleagues, closing the loop on installation and alignment strategies, including all interfaces.</a:t>
            </a:r>
          </a:p>
          <a:p>
            <a:pPr lvl="1"/>
            <a:r>
              <a:rPr lang="en-US" dirty="0"/>
              <a:t>Optimize the cryostat structure and more detailed analyses.</a:t>
            </a:r>
          </a:p>
          <a:p>
            <a:pPr lvl="1"/>
            <a:r>
              <a:rPr lang="en-US" dirty="0"/>
              <a:t>Optimize the detector structure and more detailed analyses.</a:t>
            </a:r>
          </a:p>
          <a:p>
            <a:pPr lvl="1"/>
            <a:r>
              <a:rPr lang="en-US" dirty="0"/>
              <a:t>A whole FEA (the modes of detector and cryostat are coupled)</a:t>
            </a:r>
          </a:p>
        </p:txBody>
      </p:sp>
      <p:sp>
        <p:nvSpPr>
          <p:cNvPr id="3" name="标题 2">
            <a:extLst>
              <a:ext uri="{FF2B5EF4-FFF2-40B4-BE49-F238E27FC236}">
                <a16:creationId xmlns:a16="http://schemas.microsoft.com/office/drawing/2014/main" id="{D85E33F6-B6CE-4176-AAAD-14B15C1629F1}"/>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a:t>
            </a:r>
            <a:endParaRPr lang="en-US" dirty="0"/>
          </a:p>
        </p:txBody>
      </p:sp>
      <p:sp>
        <p:nvSpPr>
          <p:cNvPr id="4" name="灯片编号占位符 3">
            <a:extLst>
              <a:ext uri="{FF2B5EF4-FFF2-40B4-BE49-F238E27FC236}">
                <a16:creationId xmlns:a16="http://schemas.microsoft.com/office/drawing/2014/main" id="{515F56CB-655A-4140-8639-387A8A3B70F1}"/>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spTree>
    <p:extLst>
      <p:ext uri="{BB962C8B-B14F-4D97-AF65-F5344CB8AC3E}">
        <p14:creationId xmlns:p14="http://schemas.microsoft.com/office/powerpoint/2010/main" val="2332699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C86CB17-9BED-4089-9026-0353FFC253C3}"/>
              </a:ext>
            </a:extLst>
          </p:cNvPr>
          <p:cNvSpPr>
            <a:spLocks noGrp="1"/>
          </p:cNvSpPr>
          <p:nvPr>
            <p:ph idx="1"/>
          </p:nvPr>
        </p:nvSpPr>
        <p:spPr>
          <a:xfrm>
            <a:off x="609600" y="1285861"/>
            <a:ext cx="6131115" cy="1783100"/>
          </a:xfrm>
        </p:spPr>
        <p:txBody>
          <a:bodyPr>
            <a:normAutofit/>
          </a:bodyPr>
          <a:lstStyle/>
          <a:p>
            <a:r>
              <a:rPr lang="en-US" altLang="zh-CN" sz="2000" dirty="0"/>
              <a:t>We want to test the ground motion on site to evaluate the vibration performance.</a:t>
            </a:r>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pPr lvl="1"/>
            <a:endParaRPr lang="en-US" sz="1800" dirty="0"/>
          </a:p>
        </p:txBody>
      </p:sp>
      <p:sp>
        <p:nvSpPr>
          <p:cNvPr id="3" name="标题 2">
            <a:extLst>
              <a:ext uri="{FF2B5EF4-FFF2-40B4-BE49-F238E27FC236}">
                <a16:creationId xmlns:a16="http://schemas.microsoft.com/office/drawing/2014/main" id="{35C52F31-61FF-47B3-8613-C71828B64A59}"/>
              </a:ext>
            </a:extLst>
          </p:cNvPr>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MDI mechanics progress- vibration test scheme</a:t>
            </a:r>
            <a:endParaRPr lang="en-US" sz="3200" dirty="0"/>
          </a:p>
        </p:txBody>
      </p:sp>
      <p:sp>
        <p:nvSpPr>
          <p:cNvPr id="4" name="灯片编号占位符 3">
            <a:extLst>
              <a:ext uri="{FF2B5EF4-FFF2-40B4-BE49-F238E27FC236}">
                <a16:creationId xmlns:a16="http://schemas.microsoft.com/office/drawing/2014/main" id="{0CE1560E-9730-41EC-9DB3-5F15B7597C43}"/>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graphicFrame>
        <p:nvGraphicFramePr>
          <p:cNvPr id="5" name="内容占位符 4">
            <a:extLst>
              <a:ext uri="{FF2B5EF4-FFF2-40B4-BE49-F238E27FC236}">
                <a16:creationId xmlns:a16="http://schemas.microsoft.com/office/drawing/2014/main" id="{867D7934-BA36-46FB-9771-B0AAFF4AC28A}"/>
              </a:ext>
            </a:extLst>
          </p:cNvPr>
          <p:cNvGraphicFramePr>
            <a:graphicFrameLocks/>
          </p:cNvGraphicFramePr>
          <p:nvPr>
            <p:extLst>
              <p:ext uri="{D42A27DB-BD31-4B8C-83A1-F6EECF244321}">
                <p14:modId xmlns:p14="http://schemas.microsoft.com/office/powerpoint/2010/main" val="1520787019"/>
              </p:ext>
            </p:extLst>
          </p:nvPr>
        </p:nvGraphicFramePr>
        <p:xfrm>
          <a:off x="518516" y="2060848"/>
          <a:ext cx="6167446" cy="293116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3456056233"/>
                    </a:ext>
                  </a:extLst>
                </a:gridCol>
                <a:gridCol w="2164951">
                  <a:extLst>
                    <a:ext uri="{9D8B030D-6E8A-4147-A177-3AD203B41FA5}">
                      <a16:colId xmlns:a16="http://schemas.microsoft.com/office/drawing/2014/main" val="547392054"/>
                    </a:ext>
                  </a:extLst>
                </a:gridCol>
                <a:gridCol w="2346311">
                  <a:extLst>
                    <a:ext uri="{9D8B030D-6E8A-4147-A177-3AD203B41FA5}">
                      <a16:colId xmlns:a16="http://schemas.microsoft.com/office/drawing/2014/main" val="360196203"/>
                    </a:ext>
                  </a:extLst>
                </a:gridCol>
              </a:tblGrid>
              <a:tr h="370840">
                <a:tc gridSpan="2">
                  <a:txBody>
                    <a:bodyPr/>
                    <a:lstStyle/>
                    <a:p>
                      <a:pPr algn="ctr"/>
                      <a:r>
                        <a:rPr lang="en-US" dirty="0">
                          <a:latin typeface="微软雅黑" panose="020B0503020204020204" pitchFamily="34" charset="-122"/>
                          <a:ea typeface="微软雅黑" panose="020B0503020204020204" pitchFamily="34" charset="-122"/>
                        </a:rPr>
                        <a:t>Test</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contents</a:t>
                      </a:r>
                      <a:endParaRPr lang="en-US" dirty="0">
                        <a:latin typeface="微软雅黑" panose="020B0503020204020204" pitchFamily="34" charset="-122"/>
                        <a:ea typeface="微软雅黑" panose="020B0503020204020204" pitchFamily="34" charset="-122"/>
                      </a:endParaRPr>
                    </a:p>
                  </a:txBody>
                  <a:tcPr anchor="ctr"/>
                </a:tc>
                <a:tc hMerge="1">
                  <a:txBody>
                    <a:bodyPr/>
                    <a:lstStyle/>
                    <a:p>
                      <a:endParaRPr lang="en-US" dirty="0"/>
                    </a:p>
                  </a:txBody>
                  <a:tcPr/>
                </a:tc>
                <a:tc>
                  <a:txBody>
                    <a:bodyPr/>
                    <a:lstStyle/>
                    <a:p>
                      <a:pPr algn="ctr"/>
                      <a:r>
                        <a:rPr lang="en-US" altLang="zh-CN" dirty="0">
                          <a:latin typeface="微软雅黑" panose="020B0503020204020204" pitchFamily="34" charset="-122"/>
                          <a:ea typeface="微软雅黑" panose="020B0503020204020204" pitchFamily="34" charset="-122"/>
                        </a:rPr>
                        <a:t>Site requirements</a:t>
                      </a:r>
                      <a:endParaRPr lang="en-US"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387426677"/>
                  </a:ext>
                </a:extLst>
              </a:tr>
              <a:tr h="370840">
                <a:tc rowSpan="2">
                  <a:txBody>
                    <a:bodyPr/>
                    <a:lstStyle/>
                    <a:p>
                      <a:pPr marL="0" algn="l" defTabSz="914400" rtl="0" eaLnBrk="1" latinLnBrk="0" hangingPunct="1"/>
                      <a:r>
                        <a:rPr lang="en-US" altLang="zh-CN" sz="1800" b="0" i="0" kern="1200" dirty="0">
                          <a:solidFill>
                            <a:schemeClr val="dk1"/>
                          </a:solidFill>
                          <a:effectLst/>
                          <a:latin typeface="+mn-lt"/>
                          <a:ea typeface="+mn-ea"/>
                          <a:cs typeface="+mn-cs"/>
                          <a:sym typeface="Wingdings" panose="05000000000000000000" pitchFamily="2" charset="2"/>
                        </a:rPr>
                        <a:t>Ground motion test</a:t>
                      </a:r>
                      <a:endParaRPr lang="en-US" sz="1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Amplitude of ground vibration</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Close to a real tunnel site</a:t>
                      </a:r>
                    </a:p>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586598503"/>
                  </a:ext>
                </a:extLst>
              </a:tr>
              <a:tr h="370840">
                <a:tc vMerge="1">
                  <a:txBody>
                    <a:bodyPr/>
                    <a:lstStyle/>
                    <a:p>
                      <a:endParaRPr lang="en-US" dirty="0"/>
                    </a:p>
                  </a:txBody>
                  <a:tcPr/>
                </a:tc>
                <a:tc>
                  <a:txBody>
                    <a:bodyPr/>
                    <a:lstStyle/>
                    <a:p>
                      <a:pPr marL="0" algn="l" defTabSz="914400" rtl="0" eaLnBrk="1" latinLnBrk="0" hangingPunct="1"/>
                      <a:r>
                        <a:rPr lang="en-US" sz="1800" b="0" i="0" kern="1200" dirty="0">
                          <a:solidFill>
                            <a:schemeClr val="dk1"/>
                          </a:solidFill>
                          <a:effectLst/>
                          <a:latin typeface="+mn-lt"/>
                          <a:ea typeface="+mn-ea"/>
                          <a:cs typeface="+mn-cs"/>
                        </a:rPr>
                        <a:t>Wave velocity and vertical attenuation.</a:t>
                      </a: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72593982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sym typeface="Wingdings" panose="05000000000000000000" pitchFamily="2" charset="2"/>
                        </a:rPr>
                        <a:t>Modal test on magnet &amp; support assembly</a:t>
                      </a:r>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Collider magnet &amp; support</a:t>
                      </a:r>
                      <a:endParaRPr lang="en-US" sz="1800" b="0" i="0" kern="1200" dirty="0">
                        <a:solidFill>
                          <a:schemeClr val="dk1"/>
                        </a:solidFill>
                        <a:effectLst/>
                        <a:latin typeface="+mn-lt"/>
                        <a:ea typeface="+mn-ea"/>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dk1"/>
                          </a:solidFill>
                          <a:effectLst/>
                          <a:latin typeface="+mn-lt"/>
                          <a:ea typeface="+mn-ea"/>
                          <a:cs typeface="+mn-cs"/>
                        </a:rPr>
                        <a:t>Good vibration performance, to validate the rationality of the design </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089970458"/>
                  </a:ext>
                </a:extLst>
              </a:tr>
              <a:tr h="370840">
                <a:tc vMerge="1">
                  <a:txBody>
                    <a:bodyPr/>
                    <a:lstStyle/>
                    <a:p>
                      <a:endParaRPr lang="en-US" dirty="0"/>
                    </a:p>
                  </a:txBody>
                  <a:tcPr/>
                </a:tc>
                <a:tc>
                  <a:txBody>
                    <a:bodyPr/>
                    <a:lstStyle/>
                    <a:p>
                      <a:pPr marL="0" algn="l" defTabSz="914400" rtl="0" eaLnBrk="1" latinLnBrk="0" hangingPunct="1"/>
                      <a:r>
                        <a:rPr lang="en-US" altLang="zh-CN" sz="1800" b="0" i="0" kern="1200" dirty="0">
                          <a:solidFill>
                            <a:schemeClr val="dk1"/>
                          </a:solidFill>
                          <a:effectLst/>
                          <a:latin typeface="+mn-lt"/>
                          <a:ea typeface="+mn-ea"/>
                          <a:cs typeface="+mn-cs"/>
                        </a:rPr>
                        <a:t>Booster magnet &amp; support</a:t>
                      </a:r>
                      <a:endParaRPr lang="en-US" sz="1800" b="0" i="0" kern="1200" dirty="0">
                        <a:solidFill>
                          <a:schemeClr val="dk1"/>
                        </a:solidFill>
                        <a:effectLst/>
                        <a:latin typeface="+mn-lt"/>
                        <a:ea typeface="+mn-ea"/>
                        <a:cs typeface="+mn-cs"/>
                      </a:endParaRPr>
                    </a:p>
                  </a:txBody>
                  <a:tcPr/>
                </a:tc>
                <a:tc vMerge="1">
                  <a:txBody>
                    <a:bodyPr/>
                    <a:lstStyle/>
                    <a:p>
                      <a:endParaRPr 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5736234"/>
                  </a:ext>
                </a:extLst>
              </a:tr>
            </a:tbl>
          </a:graphicData>
        </a:graphic>
      </p:graphicFrame>
      <p:pic>
        <p:nvPicPr>
          <p:cNvPr id="7" name="图片 6">
            <a:extLst>
              <a:ext uri="{FF2B5EF4-FFF2-40B4-BE49-F238E27FC236}">
                <a16:creationId xmlns:a16="http://schemas.microsoft.com/office/drawing/2014/main" id="{CE52BE6B-B155-43F5-A7D2-8CADF5C29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15"/>
          <a:stretch/>
        </p:blipFill>
        <p:spPr>
          <a:xfrm>
            <a:off x="9516293" y="4188721"/>
            <a:ext cx="2160000" cy="2025000"/>
          </a:xfrm>
          <a:prstGeom prst="rect">
            <a:avLst/>
          </a:prstGeom>
        </p:spPr>
      </p:pic>
      <p:pic>
        <p:nvPicPr>
          <p:cNvPr id="8" name="图片 7">
            <a:extLst>
              <a:ext uri="{FF2B5EF4-FFF2-40B4-BE49-F238E27FC236}">
                <a16:creationId xmlns:a16="http://schemas.microsoft.com/office/drawing/2014/main" id="{261E3717-AB50-48B6-812E-A6627A0B8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715" y="4176771"/>
            <a:ext cx="2640000" cy="1980000"/>
          </a:xfrm>
          <a:prstGeom prst="rect">
            <a:avLst/>
          </a:prstGeom>
        </p:spPr>
      </p:pic>
      <p:sp>
        <p:nvSpPr>
          <p:cNvPr id="9" name="文本框 8">
            <a:extLst>
              <a:ext uri="{FF2B5EF4-FFF2-40B4-BE49-F238E27FC236}">
                <a16:creationId xmlns:a16="http://schemas.microsoft.com/office/drawing/2014/main" id="{0B8F9ACB-531E-41E6-834B-730F20B30DBA}"/>
              </a:ext>
            </a:extLst>
          </p:cNvPr>
          <p:cNvSpPr txBox="1"/>
          <p:nvPr/>
        </p:nvSpPr>
        <p:spPr>
          <a:xfrm>
            <a:off x="7341055" y="3850167"/>
            <a:ext cx="388843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Ground motion test sites</a:t>
            </a:r>
          </a:p>
        </p:txBody>
      </p:sp>
      <p:sp>
        <p:nvSpPr>
          <p:cNvPr id="11" name="文本框 10">
            <a:extLst>
              <a:ext uri="{FF2B5EF4-FFF2-40B4-BE49-F238E27FC236}">
                <a16:creationId xmlns:a16="http://schemas.microsoft.com/office/drawing/2014/main" id="{8047EF3F-4B7C-4C02-8503-A470038F9FD2}"/>
              </a:ext>
            </a:extLst>
          </p:cNvPr>
          <p:cNvSpPr txBox="1"/>
          <p:nvPr/>
        </p:nvSpPr>
        <p:spPr>
          <a:xfrm>
            <a:off x="7536161" y="6229631"/>
            <a:ext cx="2448272" cy="338554"/>
          </a:xfrm>
          <a:prstGeom prst="rect">
            <a:avLst/>
          </a:prstGeom>
          <a:noFill/>
          <a:ln w="127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JUNO, as a comparable site</a:t>
            </a:r>
          </a:p>
        </p:txBody>
      </p:sp>
      <p:pic>
        <p:nvPicPr>
          <p:cNvPr id="10" name="图片 9">
            <a:extLst>
              <a:ext uri="{FF2B5EF4-FFF2-40B4-BE49-F238E27FC236}">
                <a16:creationId xmlns:a16="http://schemas.microsoft.com/office/drawing/2014/main" id="{24C0D691-9574-4B9B-B0CD-DC9E579C2971}"/>
              </a:ext>
            </a:extLst>
          </p:cNvPr>
          <p:cNvPicPr>
            <a:picLocks noChangeAspect="1"/>
          </p:cNvPicPr>
          <p:nvPr/>
        </p:nvPicPr>
        <p:blipFill>
          <a:blip r:embed="rId4"/>
          <a:stretch>
            <a:fillRect/>
          </a:stretch>
        </p:blipFill>
        <p:spPr>
          <a:xfrm>
            <a:off x="6945271" y="1023724"/>
            <a:ext cx="4680000" cy="2837324"/>
          </a:xfrm>
          <a:prstGeom prst="rect">
            <a:avLst/>
          </a:prstGeom>
        </p:spPr>
      </p:pic>
      <p:sp>
        <p:nvSpPr>
          <p:cNvPr id="6" name="矩形 5">
            <a:extLst>
              <a:ext uri="{FF2B5EF4-FFF2-40B4-BE49-F238E27FC236}">
                <a16:creationId xmlns:a16="http://schemas.microsoft.com/office/drawing/2014/main" id="{B174F979-2372-4DF9-8C8B-C654D690738E}"/>
              </a:ext>
            </a:extLst>
          </p:cNvPr>
          <p:cNvSpPr/>
          <p:nvPr/>
        </p:nvSpPr>
        <p:spPr>
          <a:xfrm>
            <a:off x="405044" y="2442386"/>
            <a:ext cx="6335671" cy="1316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内容占位符 1">
            <a:extLst>
              <a:ext uri="{FF2B5EF4-FFF2-40B4-BE49-F238E27FC236}">
                <a16:creationId xmlns:a16="http://schemas.microsoft.com/office/drawing/2014/main" id="{DFC0441A-47B7-4F7D-BF0B-6145F323B2B9}"/>
              </a:ext>
            </a:extLst>
          </p:cNvPr>
          <p:cNvSpPr txBox="1">
            <a:spLocks/>
          </p:cNvSpPr>
          <p:nvPr/>
        </p:nvSpPr>
        <p:spPr>
          <a:xfrm>
            <a:off x="515707" y="5047915"/>
            <a:ext cx="6225008" cy="181008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t>Cost: </a:t>
            </a:r>
          </a:p>
          <a:p>
            <a:pPr lvl="1"/>
            <a:r>
              <a:rPr lang="en-US" altLang="zh-CN" sz="1900" dirty="0"/>
              <a:t>Basic: </a:t>
            </a:r>
            <a:r>
              <a:rPr lang="en-US" altLang="zh-CN" sz="1900" dirty="0">
                <a:solidFill>
                  <a:srgbClr val="FF0000"/>
                </a:solidFill>
              </a:rPr>
              <a:t>25k RMB</a:t>
            </a:r>
            <a:r>
              <a:rPr lang="en-US" altLang="zh-CN" sz="1900" dirty="0"/>
              <a:t>, including a set of UPS, and travel expenses.</a:t>
            </a:r>
          </a:p>
          <a:p>
            <a:pPr lvl="1"/>
            <a:r>
              <a:rPr lang="en-US" sz="1900" dirty="0"/>
              <a:t>It is better to buy 2 more domestic seismometer, ~ </a:t>
            </a:r>
            <a:r>
              <a:rPr lang="en-US" sz="1900" dirty="0">
                <a:solidFill>
                  <a:srgbClr val="FF0000"/>
                </a:solidFill>
              </a:rPr>
              <a:t>160k RMB</a:t>
            </a:r>
            <a:r>
              <a:rPr lang="en-US" sz="1900" dirty="0"/>
              <a:t>, for the existing two set will be installed at HEPS.</a:t>
            </a:r>
          </a:p>
          <a:p>
            <a:endParaRPr lang="en-US" sz="2000" dirty="0"/>
          </a:p>
          <a:p>
            <a:pPr lvl="1"/>
            <a:endParaRPr lang="en-US" sz="1800" dirty="0"/>
          </a:p>
        </p:txBody>
      </p:sp>
    </p:spTree>
    <p:extLst>
      <p:ext uri="{BB962C8B-B14F-4D97-AF65-F5344CB8AC3E}">
        <p14:creationId xmlns:p14="http://schemas.microsoft.com/office/powerpoint/2010/main" val="2142418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ED1C4AF-04DA-4AAF-9287-0CAB23E1B613}"/>
                  </a:ext>
                </a:extLst>
              </p:cNvPr>
              <p:cNvSpPr/>
              <p:nvPr/>
            </p:nvSpPr>
            <p:spPr>
              <a:xfrm>
                <a:off x="660299" y="1129226"/>
                <a:ext cx="6796508" cy="522707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540000" lvl="2" indent="-342900">
                  <a:spcAft>
                    <a:spcPts val="500"/>
                  </a:spcAft>
                  <a:buClr>
                    <a:srgbClr val="FFC000"/>
                  </a:buClr>
                  <a:buSzPct val="80000"/>
                  <a:buFont typeface="Wingdings" pitchFamily="2" charset="2"/>
                  <a:buChar char="n"/>
                </a:pPr>
                <a:r>
                  <a:rPr lang="en-US" altLang="zh-CN" sz="2800" dirty="0"/>
                  <a:t>RVC</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requirement: 2.7</a:t>
                </a:r>
                <a:r>
                  <a:rPr lang="en-US" sz="2000" dirty="0">
                    <a:solidFill>
                      <a:schemeClr val="tx1"/>
                    </a:solidFill>
                    <a:latin typeface="Arial" panose="020B0604020202020204" pitchFamily="34" charset="0"/>
                    <a:ea typeface="微软雅黑" pitchFamily="34" charset="-122"/>
                    <a:sym typeface="Symbol" panose="05050102010706020507" pitchFamily="18" charset="2"/>
                  </a:rPr>
                  <a:t> </a:t>
                </a:r>
                <a:r>
                  <a:rPr lang="en-US" altLang="zh-CN" sz="2000" dirty="0">
                    <a:solidFill>
                      <a:schemeClr val="tx1"/>
                    </a:solidFill>
                    <a:latin typeface="Arial" panose="020B0604020202020204" pitchFamily="34" charset="0"/>
                    <a:ea typeface="微软雅黑" pitchFamily="34" charset="-122"/>
                  </a:rPr>
                  <a:t>10–11 Pa·m3/s</a:t>
                </a: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Leak rate: </a:t>
                </a:r>
                <a14:m>
                  <m:oMath xmlns:m="http://schemas.openxmlformats.org/officeDocument/2006/math">
                    <m:r>
                      <a:rPr lang="en-US" altLang="zh-CN" sz="2000">
                        <a:solidFill>
                          <a:schemeClr val="tx1"/>
                        </a:solidFill>
                        <a:latin typeface="Cambria Math" panose="02040503050406030204" pitchFamily="18" charset="0"/>
                      </a:rPr>
                      <m:t>𝑄</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𝐶</m:t>
                    </m:r>
                    <m:r>
                      <a:rPr lang="en-US" altLang="zh-CN" sz="2000">
                        <a:solidFill>
                          <a:schemeClr val="tx1"/>
                        </a:solidFill>
                        <a:latin typeface="Cambria Math" panose="02040503050406030204" pitchFamily="18" charset="0"/>
                      </a:rPr>
                      <m:t>∙∆</m:t>
                    </m:r>
                    <m:r>
                      <a:rPr lang="en-US" altLang="zh-CN" sz="2000">
                        <a:solidFill>
                          <a:schemeClr val="tx1"/>
                        </a:solidFill>
                        <a:latin typeface="Cambria Math" panose="02040503050406030204" pitchFamily="18" charset="0"/>
                      </a:rPr>
                      <m:t>𝑃</m:t>
                    </m:r>
                  </m:oMath>
                </a14:m>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a:t>
                </a:r>
                <a:r>
                  <a:rPr lang="en-US" sz="2000" dirty="0">
                    <a:solidFill>
                      <a:schemeClr val="tx1"/>
                    </a:solidFill>
                    <a:latin typeface="Arial" panose="020B0604020202020204" pitchFamily="34" charset="0"/>
                    <a:ea typeface="微软雅黑" pitchFamily="34" charset="-122"/>
                  </a:rPr>
                  <a:t> </a:t>
                </a:r>
                <a14:m>
                  <m:oMath xmlns:m="http://schemas.openxmlformats.org/officeDocument/2006/math">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𝑃</m:t>
                    </m:r>
                  </m:oMath>
                </a14:m>
                <a:r>
                  <a:rPr lang="en-US" altLang="zh-CN" sz="2000" dirty="0">
                    <a:solidFill>
                      <a:schemeClr val="tx1"/>
                    </a:solidFill>
                    <a:latin typeface="Arial" panose="020B0604020202020204" pitchFamily="34" charset="0"/>
                    <a:ea typeface="微软雅黑" pitchFamily="34" charset="-122"/>
                  </a:rPr>
                  <a:t> (experience from CSNS)</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Single-layer </a:t>
                </a:r>
                <a:r>
                  <a:rPr lang="en-US" altLang="zh-CN" sz="2000" dirty="0">
                    <a:solidFill>
                      <a:schemeClr val="tx1"/>
                    </a:solidFill>
                    <a:latin typeface="Arial" panose="020B0604020202020204" pitchFamily="34" charset="0"/>
                    <a:ea typeface="微软雅黑" pitchFamily="34" charset="-122"/>
                    <a:sym typeface="Wingdings" panose="05000000000000000000" pitchFamily="2" charset="2"/>
                  </a:rPr>
                  <a:t> double layer, leak rate can be improved from 1e-6 Pa.m3/s to 8.5e-10 Pa.m3/s.</a:t>
                </a: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Decrease C</a:t>
                </a:r>
              </a:p>
              <a:p>
                <a:pPr marL="1200150" lvl="2"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We are engaging on it</a:t>
                </a: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1200150" lvl="2" indent="-285750">
                  <a:spcAft>
                    <a:spcPts val="500"/>
                  </a:spcAft>
                  <a:buSzPct val="80000"/>
                  <a:buFont typeface="Arial" pitchFamily="34" charset="0"/>
                  <a:buChar char="–"/>
                </a:pPr>
                <a:endParaRPr lang="en-US" altLang="zh-CN" sz="2000" dirty="0">
                  <a:solidFill>
                    <a:schemeClr val="tx1"/>
                  </a:solidFill>
                  <a:latin typeface="Arial" panose="020B0604020202020204" pitchFamily="34" charset="0"/>
                  <a:ea typeface="微软雅黑" pitchFamily="34" charset="-122"/>
                </a:endParaRPr>
              </a:p>
              <a:p>
                <a:pPr marL="742950" lvl="1" indent="-285750">
                  <a:spcAft>
                    <a:spcPts val="500"/>
                  </a:spcAft>
                  <a:buSzPct val="80000"/>
                  <a:buFont typeface="Arial" pitchFamily="34" charset="0"/>
                  <a:buChar char="–"/>
                </a:pPr>
                <a:r>
                  <a:rPr lang="en-US" altLang="zh-CN" sz="2000" dirty="0">
                    <a:solidFill>
                      <a:schemeClr val="tx1"/>
                    </a:solidFill>
                    <a:latin typeface="Arial" panose="020B0604020202020204" pitchFamily="34" charset="0"/>
                    <a:ea typeface="微软雅黑" pitchFamily="34" charset="-122"/>
                  </a:rPr>
                  <a:t>BEPCII UP also needs RVC, so we are considering the engineering application on it, and a prototype is needed.</a:t>
                </a:r>
              </a:p>
              <a:p>
                <a:pPr marL="742950" lvl="1" indent="-285750">
                  <a:spcBef>
                    <a:spcPct val="20000"/>
                  </a:spcBef>
                  <a:spcAft>
                    <a:spcPts val="500"/>
                  </a:spcAft>
                  <a:buClr>
                    <a:srgbClr val="FFC000"/>
                  </a:buClr>
                  <a:buSzPct val="80000"/>
                  <a:buFont typeface="Wingdings" panose="05000000000000000000" pitchFamily="2" charset="2"/>
                  <a:buChar char="Ø"/>
                </a:pPr>
                <a:endParaRPr lang="en-US" altLang="zh-CN" sz="2000" dirty="0">
                  <a:solidFill>
                    <a:schemeClr val="tx1"/>
                  </a:solidFill>
                  <a:latin typeface="Arial" panose="020B0604020202020204" pitchFamily="34" charset="0"/>
                  <a:ea typeface="微软雅黑" pitchFamily="34" charset="-122"/>
                </a:endParaRPr>
              </a:p>
            </p:txBody>
          </p:sp>
        </mc:Choice>
        <mc:Fallback xmlns="">
          <p:sp>
            <p:nvSpPr>
              <p:cNvPr id="11" name="矩形 10">
                <a:extLst>
                  <a:ext uri="{FF2B5EF4-FFF2-40B4-BE49-F238E27FC236}">
                    <a16:creationId xmlns:a16="http://schemas.microsoft.com/office/drawing/2014/main" id="{8ED1C4AF-04DA-4AAF-9287-0CAB23E1B613}"/>
                  </a:ext>
                </a:extLst>
              </p:cNvPr>
              <p:cNvSpPr>
                <a:spLocks noRot="1" noChangeAspect="1" noMove="1" noResize="1" noEditPoints="1" noAdjustHandles="1" noChangeArrowheads="1" noChangeShapeType="1" noTextEdit="1"/>
              </p:cNvSpPr>
              <p:nvPr/>
            </p:nvSpPr>
            <p:spPr>
              <a:xfrm>
                <a:off x="660299" y="1129226"/>
                <a:ext cx="6796508" cy="5227072"/>
              </a:xfrm>
              <a:prstGeom prst="rect">
                <a:avLst/>
              </a:prstGeom>
              <a:blipFill>
                <a:blip r:embed="rId2"/>
                <a:stretch>
                  <a:fillRect t="-1049" r="-197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1B3CFDC8-6761-42A3-BFC5-48950EFC0CED}"/>
                  </a:ext>
                </a:extLst>
              </p:cNvPr>
              <p:cNvSpPr/>
              <p:nvPr/>
            </p:nvSpPr>
            <p:spPr>
              <a:xfrm>
                <a:off x="1919536" y="4162076"/>
                <a:ext cx="4575868" cy="43973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𝐶</m:t>
                          </m:r>
                          <m:r>
                            <a:rPr lang="en-US" sz="2000">
                              <a:latin typeface="Cambria Math" panose="02040503050406030204" pitchFamily="18" charset="0"/>
                            </a:rPr>
                            <m:t>=34</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a:latin typeface="Cambria Math" panose="02040503050406030204" pitchFamily="18" charset="0"/>
                                </a:rPr>
                                <m:t>2</m:t>
                              </m:r>
                            </m:sup>
                          </m:sSup>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i="1">
                                  <a:latin typeface="Cambria Math" panose="02040503050406030204" pitchFamily="18" charset="0"/>
                                </a:rPr>
                                <m:t>𝐿</m:t>
                              </m:r>
                            </m:num>
                            <m:den>
                              <m:r>
                                <a:rPr lang="en-US" sz="2000" i="1">
                                  <a:latin typeface="Cambria Math" panose="02040503050406030204" pitchFamily="18" charset="0"/>
                                </a:rPr>
                                <m:t>𝑤</m:t>
                              </m:r>
                            </m:den>
                          </m:f>
                          <m:r>
                            <a:rPr lang="en-US" sz="2000">
                              <a:latin typeface="Cambria Math" panose="02040503050406030204" pitchFamily="18" charset="0"/>
                            </a:rPr>
                            <m:t>）</m:t>
                          </m:r>
                          <m:r>
                            <a:rPr lang="en-US" sz="2000" i="1">
                              <a:latin typeface="Cambria Math" panose="02040503050406030204" pitchFamily="18" charset="0"/>
                            </a:rPr>
                            <m:t>𝑒𝑥</m:t>
                          </m:r>
                          <m:func>
                            <m:funcPr>
                              <m:ctrlPr>
                                <a:rPr lang="en-US" sz="2000" i="1">
                                  <a:latin typeface="Cambria Math" panose="02040503050406030204" pitchFamily="18" charset="0"/>
                                </a:rPr>
                              </m:ctrlPr>
                            </m:funcPr>
                            <m:fName>
                              <m:r>
                                <a:rPr lang="en-US" sz="2000" i="1">
                                  <a:latin typeface="Cambria Math" panose="02040503050406030204" pitchFamily="18" charset="0"/>
                                </a:rPr>
                                <m:t>𝑝</m:t>
                              </m:r>
                            </m:fName>
                            <m:e>
                              <m:r>
                                <a:rPr lang="en-US" sz="2000">
                                  <a:latin typeface="Cambria Math" panose="02040503050406030204" pitchFamily="18" charset="0"/>
                                </a:rPr>
                                <m:t>[</m:t>
                              </m:r>
                            </m:e>
                          </m:func>
                          <m:r>
                            <a:rPr lang="en-US" sz="2000">
                              <a:latin typeface="Cambria Math" panose="02040503050406030204" pitchFamily="18" charset="0"/>
                            </a:rPr>
                            <m:t>−3</m:t>
                          </m:r>
                          <m:f>
                            <m:fPr>
                              <m:type m:val="lin"/>
                              <m:ctrlPr>
                                <a:rPr lang="en-US" sz="2000" i="1">
                                  <a:latin typeface="Cambria Math" panose="02040503050406030204" pitchFamily="18" charset="0"/>
                                </a:rPr>
                              </m:ctrlPr>
                            </m:fPr>
                            <m:num>
                              <m:r>
                                <a:rPr lang="en-US" sz="2000" i="1">
                                  <a:latin typeface="Cambria Math" panose="02040503050406030204" pitchFamily="18" charset="0"/>
                                </a:rPr>
                                <m:t>𝐹</m:t>
                              </m:r>
                            </m:num>
                            <m:den>
                              <m:r>
                                <a:rPr lang="en-US" sz="2000">
                                  <a:latin typeface="Cambria Math" panose="02040503050406030204" pitchFamily="18" charset="0"/>
                                </a:rPr>
                                <m:t>(</m:t>
                              </m:r>
                            </m:den>
                          </m:f>
                          <m:r>
                            <a:rPr lang="en-US" sz="2000" i="1">
                              <a:latin typeface="Cambria Math" panose="02040503050406030204" pitchFamily="18" charset="0"/>
                            </a:rPr>
                            <m:t>𝐿𝑤𝑅</m:t>
                          </m:r>
                          <m:r>
                            <a:rPr lang="en-US" sz="2000">
                              <a:latin typeface="Cambria Math" panose="02040503050406030204" pitchFamily="18" charset="0"/>
                            </a:rPr>
                            <m:t>)</m:t>
                          </m:r>
                        </m:e>
                      </m:d>
                    </m:oMath>
                  </m:oMathPara>
                </a14:m>
                <a:endParaRPr lang="en-US" sz="2000" dirty="0"/>
              </a:p>
            </p:txBody>
          </p:sp>
        </mc:Choice>
        <mc:Fallback xmlns="">
          <p:sp>
            <p:nvSpPr>
              <p:cNvPr id="19" name="矩形 18">
                <a:extLst>
                  <a:ext uri="{FF2B5EF4-FFF2-40B4-BE49-F238E27FC236}">
                    <a16:creationId xmlns:a16="http://schemas.microsoft.com/office/drawing/2014/main" id="{1B3CFDC8-6761-42A3-BFC5-48950EFC0CED}"/>
                  </a:ext>
                </a:extLst>
              </p:cNvPr>
              <p:cNvSpPr>
                <a:spLocks noRot="1" noChangeAspect="1" noMove="1" noResize="1" noEditPoints="1" noAdjustHandles="1" noChangeArrowheads="1" noChangeShapeType="1" noTextEdit="1"/>
              </p:cNvSpPr>
              <p:nvPr/>
            </p:nvSpPr>
            <p:spPr>
              <a:xfrm>
                <a:off x="1919536" y="4162076"/>
                <a:ext cx="4575868" cy="439736"/>
              </a:xfrm>
              <a:prstGeom prst="rect">
                <a:avLst/>
              </a:prstGeom>
              <a:blipFill>
                <a:blip r:embed="rId3"/>
                <a:stretch>
                  <a:fillRect t="-146053" r="-13113" b="-215789"/>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94D68E7A-C31D-4EF7-839E-FB9C8DF8FE87}"/>
              </a:ext>
            </a:extLst>
          </p:cNvPr>
          <p:cNvSpPr txBox="1"/>
          <p:nvPr/>
        </p:nvSpPr>
        <p:spPr>
          <a:xfrm>
            <a:off x="8555204" y="1355772"/>
            <a:ext cx="154129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solidFill>
                  <a:schemeClr val="tx1"/>
                </a:solidFill>
              </a:rPr>
              <a:t>Inflatable seal</a:t>
            </a:r>
            <a:endParaRPr lang="zh-CN" altLang="en-US" dirty="0">
              <a:solidFill>
                <a:schemeClr val="tx1"/>
              </a:solidFill>
            </a:endParaRPr>
          </a:p>
        </p:txBody>
      </p:sp>
      <p:pic>
        <p:nvPicPr>
          <p:cNvPr id="13" name="图片 12">
            <a:extLst>
              <a:ext uri="{FF2B5EF4-FFF2-40B4-BE49-F238E27FC236}">
                <a16:creationId xmlns:a16="http://schemas.microsoft.com/office/drawing/2014/main" id="{E925DA2E-088A-445D-9F65-A82F2FBE6CC3}"/>
              </a:ext>
            </a:extLst>
          </p:cNvPr>
          <p:cNvPicPr>
            <a:picLocks noChangeAspect="1"/>
          </p:cNvPicPr>
          <p:nvPr/>
        </p:nvPicPr>
        <p:blipFill>
          <a:blip r:embed="rId4"/>
          <a:stretch>
            <a:fillRect/>
          </a:stretch>
        </p:blipFill>
        <p:spPr>
          <a:xfrm>
            <a:off x="7608168" y="1817895"/>
            <a:ext cx="3600000" cy="2351825"/>
          </a:xfrm>
          <a:prstGeom prst="rect">
            <a:avLst/>
          </a:prstGeom>
        </p:spPr>
      </p:pic>
      <p:sp>
        <p:nvSpPr>
          <p:cNvPr id="17" name="标题 1">
            <a:extLst>
              <a:ext uri="{FF2B5EF4-FFF2-40B4-BE49-F238E27FC236}">
                <a16:creationId xmlns:a16="http://schemas.microsoft.com/office/drawing/2014/main" id="{1C8C5A07-81E5-410F-BFC8-608BFA4B17E2}"/>
              </a:ext>
            </a:extLst>
          </p:cNvPr>
          <p:cNvSpPr>
            <a:spLocks noGrp="1"/>
          </p:cNvSpPr>
          <p:nvPr>
            <p:ph type="title"/>
          </p:nvPr>
        </p:nvSpPr>
        <p:spPr>
          <a:xfrm>
            <a:off x="666712" y="142852"/>
            <a:ext cx="10763325" cy="725470"/>
          </a:xfrm>
        </p:spPr>
        <p:txBody>
          <a:bodyPr>
            <a:normAutofit/>
          </a:bodyPr>
          <a:lstStyle/>
          <a:p>
            <a:r>
              <a:rPr lang="en-US" altLang="zh-CN" dirty="0">
                <a:latin typeface="Arial" panose="020B0604020202020204" pitchFamily="34" charset="0"/>
                <a:cs typeface="Arial" panose="020B0604020202020204" pitchFamily="34" charset="0"/>
              </a:rPr>
              <a:t>MDI mechanics progress-RVC</a:t>
            </a:r>
            <a:endParaRPr lang="zh-CN" altLang="en-US" dirty="0"/>
          </a:p>
        </p:txBody>
      </p:sp>
      <p:pic>
        <p:nvPicPr>
          <p:cNvPr id="14" name="图片 13" descr="Graphical user interface&#10;&#10;Description automatically generated with medium confidence">
            <a:extLst>
              <a:ext uri="{FF2B5EF4-FFF2-40B4-BE49-F238E27FC236}">
                <a16:creationId xmlns:a16="http://schemas.microsoft.com/office/drawing/2014/main" id="{E9149586-1314-4EC4-B724-89365D3FC8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176" y="4077072"/>
            <a:ext cx="3600000" cy="2500123"/>
          </a:xfrm>
          <a:prstGeom prst="rect">
            <a:avLst/>
          </a:prstGeom>
          <a:noFill/>
        </p:spPr>
      </p:pic>
    </p:spTree>
    <p:extLst>
      <p:ext uri="{BB962C8B-B14F-4D97-AF65-F5344CB8AC3E}">
        <p14:creationId xmlns:p14="http://schemas.microsoft.com/office/powerpoint/2010/main" val="66429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1C40B7E-8041-4693-8CA5-EB06F5844F8E}"/>
              </a:ext>
            </a:extLst>
          </p:cNvPr>
          <p:cNvSpPr>
            <a:spLocks noGrp="1"/>
          </p:cNvSpPr>
          <p:nvPr>
            <p:ph idx="1"/>
          </p:nvPr>
        </p:nvSpPr>
        <p:spPr/>
        <p:txBody>
          <a:bodyPr/>
          <a:lstStyle/>
          <a:p>
            <a:r>
              <a:rPr lang="zh-CN" altLang="en-US" dirty="0"/>
              <a:t>希望设计出能够满足未来对撞区“长悬臂、窄空间、远程连接、不可视”极端安装条件下的真空密封结构，实现“一次安装、终身可靠”的核心目标，揭示在远程不可视操作引入的非均匀载荷及位姿误差条件下，金属密封界面的动态生成机理及长期服役的稳定性，并建立其泄漏性能的多尺度跨物理场预测方法。</a:t>
            </a:r>
            <a:endParaRPr lang="en-US" altLang="zh-CN" dirty="0"/>
          </a:p>
          <a:p>
            <a:pPr lvl="1"/>
            <a:r>
              <a:rPr lang="zh-CN" altLang="en-US" dirty="0"/>
              <a:t>真空密封结构的设计及漏率定性评估</a:t>
            </a:r>
            <a:endParaRPr lang="en-US" altLang="zh-CN" dirty="0"/>
          </a:p>
          <a:p>
            <a:pPr lvl="1"/>
            <a:r>
              <a:rPr lang="zh-CN" altLang="en-US" dirty="0"/>
              <a:t>远程不可视操作下的均匀密封界面生成研究及样机研制测试</a:t>
            </a:r>
            <a:endParaRPr lang="en-US" altLang="zh-CN" dirty="0"/>
          </a:p>
        </p:txBody>
      </p:sp>
      <p:sp>
        <p:nvSpPr>
          <p:cNvPr id="3" name="标题 2">
            <a:extLst>
              <a:ext uri="{FF2B5EF4-FFF2-40B4-BE49-F238E27FC236}">
                <a16:creationId xmlns:a16="http://schemas.microsoft.com/office/drawing/2014/main" id="{951F5F32-1496-4956-9235-807429ADD14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progress-RVC</a:t>
            </a:r>
            <a:endParaRPr lang="en-US" dirty="0"/>
          </a:p>
        </p:txBody>
      </p:sp>
      <p:sp>
        <p:nvSpPr>
          <p:cNvPr id="4" name="灯片编号占位符 3">
            <a:extLst>
              <a:ext uri="{FF2B5EF4-FFF2-40B4-BE49-F238E27FC236}">
                <a16:creationId xmlns:a16="http://schemas.microsoft.com/office/drawing/2014/main" id="{17D5FF0D-D8A9-44A5-9076-C62F14841036}"/>
              </a:ext>
            </a:extLst>
          </p:cNvPr>
          <p:cNvSpPr>
            <a:spLocks noGrp="1"/>
          </p:cNvSpPr>
          <p:nvPr>
            <p:ph type="sldNum" sz="quarter" idx="12"/>
          </p:nvPr>
        </p:nvSpPr>
        <p:spPr/>
        <p:txBody>
          <a:bodyPr/>
          <a:lstStyle/>
          <a:p>
            <a:fld id="{F15E9139-A00B-4B2A-98A6-095DC08F1345}" type="slidenum">
              <a:rPr lang="zh-CN" altLang="en-US" smtClean="0"/>
              <a:pPr/>
              <a:t>26</a:t>
            </a:fld>
            <a:endParaRPr lang="zh-CN" altLang="en-US"/>
          </a:p>
        </p:txBody>
      </p:sp>
      <p:pic>
        <p:nvPicPr>
          <p:cNvPr id="5" name="图片 4">
            <a:extLst>
              <a:ext uri="{FF2B5EF4-FFF2-40B4-BE49-F238E27FC236}">
                <a16:creationId xmlns:a16="http://schemas.microsoft.com/office/drawing/2014/main" id="{767D1021-3E4D-4082-BE73-4A2F069559B0}"/>
              </a:ext>
            </a:extLst>
          </p:cNvPr>
          <p:cNvPicPr>
            <a:picLocks noChangeAspect="1"/>
          </p:cNvPicPr>
          <p:nvPr/>
        </p:nvPicPr>
        <p:blipFill>
          <a:blip r:embed="rId2"/>
          <a:stretch>
            <a:fillRect/>
          </a:stretch>
        </p:blipFill>
        <p:spPr>
          <a:xfrm>
            <a:off x="609599" y="4149080"/>
            <a:ext cx="3600000" cy="2136979"/>
          </a:xfrm>
          <a:prstGeom prst="rect">
            <a:avLst/>
          </a:prstGeom>
        </p:spPr>
      </p:pic>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AA86CD14-2B2D-456E-AE73-DEE4929DA3DF}"/>
                  </a:ext>
                </a:extLst>
              </p:cNvPr>
              <p:cNvGraphicFramePr>
                <a:graphicFrameLocks noGrp="1"/>
              </p:cNvGraphicFramePr>
              <p:nvPr>
                <p:extLst>
                  <p:ext uri="{D42A27DB-BD31-4B8C-83A1-F6EECF244321}">
                    <p14:modId xmlns:p14="http://schemas.microsoft.com/office/powerpoint/2010/main" val="1637164829"/>
                  </p:ext>
                </p:extLst>
              </p:nvPr>
            </p:nvGraphicFramePr>
            <p:xfrm>
              <a:off x="4914308" y="3938789"/>
              <a:ext cx="6136189" cy="2773680"/>
            </p:xfrm>
            <a:graphic>
              <a:graphicData uri="http://schemas.openxmlformats.org/drawingml/2006/table">
                <a:tbl>
                  <a:tblPr firstRow="1" firstCol="1" bandRow="1">
                    <a:tableStyleId>{5C22544A-7EE6-4342-B048-85BDC9FD1C3A}</a:tableStyleId>
                  </a:tblPr>
                  <a:tblGrid>
                    <a:gridCol w="814064">
                      <a:extLst>
                        <a:ext uri="{9D8B030D-6E8A-4147-A177-3AD203B41FA5}">
                          <a16:colId xmlns:a16="http://schemas.microsoft.com/office/drawing/2014/main" val="4163191022"/>
                        </a:ext>
                      </a:extLst>
                    </a:gridCol>
                    <a:gridCol w="910467">
                      <a:extLst>
                        <a:ext uri="{9D8B030D-6E8A-4147-A177-3AD203B41FA5}">
                          <a16:colId xmlns:a16="http://schemas.microsoft.com/office/drawing/2014/main" val="3717169836"/>
                        </a:ext>
                      </a:extLst>
                    </a:gridCol>
                    <a:gridCol w="910467">
                      <a:extLst>
                        <a:ext uri="{9D8B030D-6E8A-4147-A177-3AD203B41FA5}">
                          <a16:colId xmlns:a16="http://schemas.microsoft.com/office/drawing/2014/main" val="1299684103"/>
                        </a:ext>
                      </a:extLst>
                    </a:gridCol>
                    <a:gridCol w="814064">
                      <a:extLst>
                        <a:ext uri="{9D8B030D-6E8A-4147-A177-3AD203B41FA5}">
                          <a16:colId xmlns:a16="http://schemas.microsoft.com/office/drawing/2014/main" val="647680472"/>
                        </a:ext>
                      </a:extLst>
                    </a:gridCol>
                    <a:gridCol w="910467">
                      <a:extLst>
                        <a:ext uri="{9D8B030D-6E8A-4147-A177-3AD203B41FA5}">
                          <a16:colId xmlns:a16="http://schemas.microsoft.com/office/drawing/2014/main" val="1225669427"/>
                        </a:ext>
                      </a:extLst>
                    </a:gridCol>
                    <a:gridCol w="910467">
                      <a:extLst>
                        <a:ext uri="{9D8B030D-6E8A-4147-A177-3AD203B41FA5}">
                          <a16:colId xmlns:a16="http://schemas.microsoft.com/office/drawing/2014/main" val="4141790765"/>
                        </a:ext>
                      </a:extLst>
                    </a:gridCol>
                    <a:gridCol w="866193">
                      <a:extLst>
                        <a:ext uri="{9D8B030D-6E8A-4147-A177-3AD203B41FA5}">
                          <a16:colId xmlns:a16="http://schemas.microsoft.com/office/drawing/2014/main" val="2624670189"/>
                        </a:ext>
                      </a:extLst>
                    </a:gridCol>
                  </a:tblGrid>
                  <a:tr h="0">
                    <a:tc rowSpan="2" gridSpan="2">
                      <a:txBody>
                        <a:bodyPr/>
                        <a:lstStyle/>
                        <a:p>
                          <a:pPr algn="just">
                            <a:spcAft>
                              <a:spcPts val="0"/>
                            </a:spcAft>
                          </a:pPr>
                          <a:r>
                            <a:rPr lang="zh-CN" sz="1400" kern="100">
                              <a:effectLst/>
                            </a:rPr>
                            <a:t>测试项目</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rowSpan="2" hMerge="1">
                      <a:txBody>
                        <a:bodyPr/>
                        <a:lstStyle/>
                        <a:p>
                          <a:endParaRPr lang="en-US"/>
                        </a:p>
                      </a:txBody>
                      <a:tcPr/>
                    </a:tc>
                    <a:tc rowSpan="2">
                      <a:txBody>
                        <a:bodyPr/>
                        <a:lstStyle/>
                        <a:p>
                          <a:pPr algn="just">
                            <a:spcAft>
                              <a:spcPts val="0"/>
                            </a:spcAft>
                          </a:pPr>
                          <a:r>
                            <a:rPr lang="zh-CN" sz="1400" kern="100">
                              <a:effectLst/>
                            </a:rPr>
                            <a:t>密封界面压差（</a:t>
                          </a:r>
                          <a14:m>
                            <m:oMath xmlns:m="http://schemas.openxmlformats.org/officeDocument/2006/math">
                              <m:r>
                                <a:rPr lang="en-US" sz="1400" kern="100">
                                  <a:effectLst/>
                                  <a:latin typeface="Cambria Math" panose="02040503050406030204" pitchFamily="18" charset="0"/>
                                </a:rPr>
                                <m:t>∆</m:t>
                              </m:r>
                              <m:r>
                                <a:rPr lang="en-US" sz="1400" kern="100">
                                  <a:effectLst/>
                                  <a:latin typeface="Cambria Math" panose="02040503050406030204" pitchFamily="18" charset="0"/>
                                </a:rPr>
                                <m:t>𝑃</m:t>
                              </m:r>
                            </m:oMath>
                          </a14:m>
                          <a:r>
                            <a:rPr lang="zh-CN"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4">
                      <a:txBody>
                        <a:bodyPr/>
                        <a:lstStyle/>
                        <a:p>
                          <a:pPr algn="just">
                            <a:spcAft>
                              <a:spcPts val="0"/>
                            </a:spcAft>
                          </a:pPr>
                          <a:r>
                            <a:rPr lang="zh-CN" sz="1400" kern="100">
                              <a:effectLst/>
                            </a:rPr>
                            <a:t>密封界面流导</a:t>
                          </a:r>
                          <a14:m>
                            <m:oMath xmlns:m="http://schemas.openxmlformats.org/officeDocument/2006/math">
                              <m:r>
                                <a:rPr lang="en-US" sz="1400" kern="100">
                                  <a:effectLst/>
                                  <a:latin typeface="Cambria Math" panose="02040503050406030204" pitchFamily="18" charset="0"/>
                                </a:rPr>
                                <m:t>𝐶</m:t>
                              </m:r>
                            </m:oMath>
                          </a14:m>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7254198"/>
                      </a:ext>
                    </a:extLst>
                  </a:tr>
                  <a:tr h="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just">
                            <a:spcAft>
                              <a:spcPts val="0"/>
                            </a:spcAft>
                          </a:pPr>
                          <a:r>
                            <a:rPr lang="zh-CN" sz="1400" kern="100">
                              <a:effectLst/>
                            </a:rPr>
                            <a:t>界面粗糙度（</a:t>
                          </a:r>
                          <a14:m>
                            <m:oMath xmlns:m="http://schemas.openxmlformats.org/officeDocument/2006/math">
                              <m:r>
                                <a:rPr lang="en-US" sz="1400" kern="100">
                                  <a:effectLst/>
                                  <a:latin typeface="Cambria Math" panose="02040503050406030204" pitchFamily="18" charset="0"/>
                                </a:rPr>
                                <m:t>𝐴</m:t>
                              </m:r>
                            </m:oMath>
                          </a14:m>
                          <a:r>
                            <a:rPr lang="zh-CN"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密封压力（</a:t>
                          </a:r>
                          <a14:m>
                            <m:oMath xmlns:m="http://schemas.openxmlformats.org/officeDocument/2006/math">
                              <m:r>
                                <a:rPr lang="en-US" sz="1400" kern="100">
                                  <a:effectLst/>
                                  <a:latin typeface="Cambria Math" panose="02040503050406030204" pitchFamily="18" charset="0"/>
                                </a:rPr>
                                <m:t>𝐹</m:t>
                              </m:r>
                            </m:oMath>
                          </a14:m>
                          <a:r>
                            <a:rPr lang="zh-CN"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材料密封因子（</a:t>
                          </a:r>
                          <a14:m>
                            <m:oMath xmlns:m="http://schemas.openxmlformats.org/officeDocument/2006/math">
                              <m:r>
                                <a:rPr lang="en-US" sz="1400" kern="100">
                                  <a:effectLst/>
                                  <a:latin typeface="Cambria Math" panose="02040503050406030204" pitchFamily="18" charset="0"/>
                                </a:rPr>
                                <m:t>𝑅</m:t>
                              </m:r>
                            </m:oMath>
                          </a14:m>
                          <a:r>
                            <a:rPr lang="zh-CN"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密封接触宽度（</a:t>
                          </a:r>
                          <a14:m>
                            <m:oMath xmlns:m="http://schemas.openxmlformats.org/officeDocument/2006/math">
                              <m:r>
                                <a:rPr lang="en-US" sz="1400" kern="100">
                                  <a:effectLst/>
                                  <a:latin typeface="Cambria Math" panose="02040503050406030204" pitchFamily="18" charset="0"/>
                                </a:rPr>
                                <m:t>𝑤</m:t>
                              </m:r>
                            </m:oMath>
                          </a14:m>
                          <a:r>
                            <a:rPr lang="zh-CN"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40589824"/>
                      </a:ext>
                    </a:extLst>
                  </a:tr>
                  <a:tr h="0">
                    <a:tc>
                      <a:txBody>
                        <a:bodyPr/>
                        <a:lstStyle/>
                        <a:p>
                          <a:pPr algn="just">
                            <a:spcAft>
                              <a:spcPts val="0"/>
                            </a:spcAft>
                          </a:pPr>
                          <a:r>
                            <a:rPr lang="zh-CN" sz="1400" kern="100">
                              <a:effectLst/>
                            </a:rPr>
                            <a:t>薄膜镀层方案测试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不同镀层材料</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027437632"/>
                      </a:ext>
                    </a:extLst>
                  </a:tr>
                  <a:tr h="0">
                    <a:tc rowSpan="2">
                      <a:txBody>
                        <a:bodyPr/>
                        <a:lstStyle/>
                        <a:p>
                          <a:pPr algn="just">
                            <a:spcAft>
                              <a:spcPts val="0"/>
                            </a:spcAft>
                          </a:pPr>
                          <a:r>
                            <a:rPr lang="zh-CN" sz="1400" kern="100">
                              <a:effectLst/>
                            </a:rPr>
                            <a:t>刀口方案测试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不同垫片硬度</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5072496"/>
                      </a:ext>
                    </a:extLst>
                  </a:tr>
                  <a:tr h="0">
                    <a:tc vMerge="1">
                      <a:txBody>
                        <a:bodyPr/>
                        <a:lstStyle/>
                        <a:p>
                          <a:endParaRPr lang="en-US"/>
                        </a:p>
                      </a:txBody>
                      <a:tcPr/>
                    </a:tc>
                    <a:tc>
                      <a:txBody>
                        <a:bodyPr/>
                        <a:lstStyle/>
                        <a:p>
                          <a:pPr algn="just">
                            <a:spcAft>
                              <a:spcPts val="0"/>
                            </a:spcAft>
                          </a:pPr>
                          <a:r>
                            <a:rPr lang="zh-CN" sz="1400" kern="100">
                              <a:effectLst/>
                            </a:rPr>
                            <a:t>刀口位置</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4362044"/>
                      </a:ext>
                    </a:extLst>
                  </a:tr>
                  <a:tr h="0">
                    <a:tc rowSpan="2">
                      <a:txBody>
                        <a:bodyPr/>
                        <a:lstStyle/>
                        <a:p>
                          <a:pPr algn="just">
                            <a:spcAft>
                              <a:spcPts val="0"/>
                            </a:spcAft>
                          </a:pPr>
                          <a:r>
                            <a:rPr lang="zh-CN" sz="1400" kern="100">
                              <a:effectLst/>
                            </a:rPr>
                            <a:t>共同测试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不同法兰粗糙度</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25480784"/>
                      </a:ext>
                    </a:extLst>
                  </a:tr>
                  <a:tr h="0">
                    <a:tc vMerge="1">
                      <a:txBody>
                        <a:bodyPr/>
                        <a:lstStyle/>
                        <a:p>
                          <a:endParaRPr lang="en-US"/>
                        </a:p>
                      </a:txBody>
                      <a:tcPr/>
                    </a:tc>
                    <a:tc>
                      <a:txBody>
                        <a:bodyPr/>
                        <a:lstStyle/>
                        <a:p>
                          <a:pPr algn="just">
                            <a:spcAft>
                              <a:spcPts val="0"/>
                            </a:spcAft>
                          </a:pPr>
                          <a:r>
                            <a:rPr lang="zh-CN" sz="1400" kern="100">
                              <a:effectLst/>
                            </a:rPr>
                            <a:t>镀层与刀口对比</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dirty="0">
                              <a:effectLst/>
                            </a:rPr>
                            <a:t>√</a:t>
                          </a:r>
                          <a:endParaRPr lang="en-US"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24032569"/>
                      </a:ext>
                    </a:extLst>
                  </a:tr>
                </a:tbl>
              </a:graphicData>
            </a:graphic>
          </p:graphicFrame>
        </mc:Choice>
        <mc:Fallback xmlns="">
          <p:graphicFrame>
            <p:nvGraphicFramePr>
              <p:cNvPr id="7" name="表格 6">
                <a:extLst>
                  <a:ext uri="{FF2B5EF4-FFF2-40B4-BE49-F238E27FC236}">
                    <a16:creationId xmlns:a16="http://schemas.microsoft.com/office/drawing/2014/main" id="{AA86CD14-2B2D-456E-AE73-DEE4929DA3DF}"/>
                  </a:ext>
                </a:extLst>
              </p:cNvPr>
              <p:cNvGraphicFramePr>
                <a:graphicFrameLocks noGrp="1"/>
              </p:cNvGraphicFramePr>
              <p:nvPr>
                <p:extLst>
                  <p:ext uri="{D42A27DB-BD31-4B8C-83A1-F6EECF244321}">
                    <p14:modId xmlns:p14="http://schemas.microsoft.com/office/powerpoint/2010/main" val="1637164829"/>
                  </p:ext>
                </p:extLst>
              </p:nvPr>
            </p:nvGraphicFramePr>
            <p:xfrm>
              <a:off x="4914308" y="3938789"/>
              <a:ext cx="6136189" cy="2773680"/>
            </p:xfrm>
            <a:graphic>
              <a:graphicData uri="http://schemas.openxmlformats.org/drawingml/2006/table">
                <a:tbl>
                  <a:tblPr firstRow="1" firstCol="1" bandRow="1">
                    <a:tableStyleId>{5C22544A-7EE6-4342-B048-85BDC9FD1C3A}</a:tableStyleId>
                  </a:tblPr>
                  <a:tblGrid>
                    <a:gridCol w="814064">
                      <a:extLst>
                        <a:ext uri="{9D8B030D-6E8A-4147-A177-3AD203B41FA5}">
                          <a16:colId xmlns:a16="http://schemas.microsoft.com/office/drawing/2014/main" val="4163191022"/>
                        </a:ext>
                      </a:extLst>
                    </a:gridCol>
                    <a:gridCol w="910467">
                      <a:extLst>
                        <a:ext uri="{9D8B030D-6E8A-4147-A177-3AD203B41FA5}">
                          <a16:colId xmlns:a16="http://schemas.microsoft.com/office/drawing/2014/main" val="3717169836"/>
                        </a:ext>
                      </a:extLst>
                    </a:gridCol>
                    <a:gridCol w="910467">
                      <a:extLst>
                        <a:ext uri="{9D8B030D-6E8A-4147-A177-3AD203B41FA5}">
                          <a16:colId xmlns:a16="http://schemas.microsoft.com/office/drawing/2014/main" val="1299684103"/>
                        </a:ext>
                      </a:extLst>
                    </a:gridCol>
                    <a:gridCol w="814064">
                      <a:extLst>
                        <a:ext uri="{9D8B030D-6E8A-4147-A177-3AD203B41FA5}">
                          <a16:colId xmlns:a16="http://schemas.microsoft.com/office/drawing/2014/main" val="647680472"/>
                        </a:ext>
                      </a:extLst>
                    </a:gridCol>
                    <a:gridCol w="910467">
                      <a:extLst>
                        <a:ext uri="{9D8B030D-6E8A-4147-A177-3AD203B41FA5}">
                          <a16:colId xmlns:a16="http://schemas.microsoft.com/office/drawing/2014/main" val="1225669427"/>
                        </a:ext>
                      </a:extLst>
                    </a:gridCol>
                    <a:gridCol w="910467">
                      <a:extLst>
                        <a:ext uri="{9D8B030D-6E8A-4147-A177-3AD203B41FA5}">
                          <a16:colId xmlns:a16="http://schemas.microsoft.com/office/drawing/2014/main" val="4141790765"/>
                        </a:ext>
                      </a:extLst>
                    </a:gridCol>
                    <a:gridCol w="866193">
                      <a:extLst>
                        <a:ext uri="{9D8B030D-6E8A-4147-A177-3AD203B41FA5}">
                          <a16:colId xmlns:a16="http://schemas.microsoft.com/office/drawing/2014/main" val="2624670189"/>
                        </a:ext>
                      </a:extLst>
                    </a:gridCol>
                  </a:tblGrid>
                  <a:tr h="213360">
                    <a:tc rowSpan="2" gridSpan="2">
                      <a:txBody>
                        <a:bodyPr/>
                        <a:lstStyle/>
                        <a:p>
                          <a:pPr algn="just">
                            <a:spcAft>
                              <a:spcPts val="0"/>
                            </a:spcAft>
                          </a:pPr>
                          <a:r>
                            <a:rPr lang="zh-CN" sz="1400" kern="100">
                              <a:effectLst/>
                            </a:rPr>
                            <a:t>测试项目</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rowSpan="2" hMerge="1">
                      <a:txBody>
                        <a:bodyPr/>
                        <a:lstStyle/>
                        <a:p>
                          <a:endParaRPr lang="en-US"/>
                        </a:p>
                      </a:txBody>
                      <a:tcPr/>
                    </a:tc>
                    <a:tc rowSpan="2">
                      <a:txBody>
                        <a:bodyPr/>
                        <a:lstStyle/>
                        <a:p>
                          <a:endParaRPr lang="en-US"/>
                        </a:p>
                      </a:txBody>
                      <a:tcPr marL="68580" marR="68580" marT="0" marB="0">
                        <a:blipFill>
                          <a:blip r:embed="rId3"/>
                          <a:stretch>
                            <a:fillRect l="-190604" t="-9524" r="-388591" b="-349524"/>
                          </a:stretch>
                        </a:blipFill>
                      </a:tcPr>
                    </a:tc>
                    <a:tc gridSpan="4">
                      <a:txBody>
                        <a:bodyPr/>
                        <a:lstStyle/>
                        <a:p>
                          <a:endParaRPr lang="en-US"/>
                        </a:p>
                      </a:txBody>
                      <a:tcPr marL="68580" marR="68580" marT="0" marB="0">
                        <a:blipFill>
                          <a:blip r:embed="rId3"/>
                          <a:stretch>
                            <a:fillRect l="-75304" t="-28571" r="-696" b="-1248571"/>
                          </a:stretch>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7254198"/>
                      </a:ext>
                    </a:extLst>
                  </a:tr>
                  <a:tr h="42672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endParaRPr lang="en-US"/>
                        </a:p>
                      </a:txBody>
                      <a:tcPr marL="68580" marR="68580" marT="0" marB="0">
                        <a:blipFill>
                          <a:blip r:embed="rId3"/>
                          <a:stretch>
                            <a:fillRect l="-323134" t="-64286" r="-332090" b="-524286"/>
                          </a:stretch>
                        </a:blipFill>
                      </a:tcPr>
                    </a:tc>
                    <a:tc>
                      <a:txBody>
                        <a:bodyPr/>
                        <a:lstStyle/>
                        <a:p>
                          <a:endParaRPr lang="en-US"/>
                        </a:p>
                      </a:txBody>
                      <a:tcPr marL="68580" marR="68580" marT="0" marB="0">
                        <a:blipFill>
                          <a:blip r:embed="rId3"/>
                          <a:stretch>
                            <a:fillRect l="-380537" t="-64286" r="-198658" b="-524286"/>
                          </a:stretch>
                        </a:blipFill>
                      </a:tcPr>
                    </a:tc>
                    <a:tc>
                      <a:txBody>
                        <a:bodyPr/>
                        <a:lstStyle/>
                        <a:p>
                          <a:endParaRPr lang="en-US"/>
                        </a:p>
                      </a:txBody>
                      <a:tcPr marL="68580" marR="68580" marT="0" marB="0">
                        <a:blipFill>
                          <a:blip r:embed="rId3"/>
                          <a:stretch>
                            <a:fillRect l="-477333" t="-64286" r="-97333" b="-524286"/>
                          </a:stretch>
                        </a:blipFill>
                      </a:tcPr>
                    </a:tc>
                    <a:tc>
                      <a:txBody>
                        <a:bodyPr/>
                        <a:lstStyle/>
                        <a:p>
                          <a:endParaRPr lang="en-US"/>
                        </a:p>
                      </a:txBody>
                      <a:tcPr marL="68580" marR="68580" marT="0" marB="0">
                        <a:blipFill>
                          <a:blip r:embed="rId3"/>
                          <a:stretch>
                            <a:fillRect l="-609859" t="-64286" r="-2817" b="-524286"/>
                          </a:stretch>
                        </a:blipFill>
                      </a:tcPr>
                    </a:tc>
                    <a:extLst>
                      <a:ext uri="{0D108BD9-81ED-4DB2-BD59-A6C34878D82A}">
                        <a16:rowId xmlns:a16="http://schemas.microsoft.com/office/drawing/2014/main" val="540589824"/>
                      </a:ext>
                    </a:extLst>
                  </a:tr>
                  <a:tr h="640080">
                    <a:tc>
                      <a:txBody>
                        <a:bodyPr/>
                        <a:lstStyle/>
                        <a:p>
                          <a:pPr algn="just">
                            <a:spcAft>
                              <a:spcPts val="0"/>
                            </a:spcAft>
                          </a:pPr>
                          <a:r>
                            <a:rPr lang="zh-CN" sz="1400" kern="100">
                              <a:effectLst/>
                            </a:rPr>
                            <a:t>薄膜镀层方案测试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不同镀层材料</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027437632"/>
                      </a:ext>
                    </a:extLst>
                  </a:tr>
                  <a:tr h="426720">
                    <a:tc rowSpan="2">
                      <a:txBody>
                        <a:bodyPr/>
                        <a:lstStyle/>
                        <a:p>
                          <a:pPr algn="just">
                            <a:spcAft>
                              <a:spcPts val="0"/>
                            </a:spcAft>
                          </a:pPr>
                          <a:r>
                            <a:rPr lang="zh-CN" sz="1400" kern="100">
                              <a:effectLst/>
                            </a:rPr>
                            <a:t>刀口方案测试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不同垫片硬度</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5072496"/>
                      </a:ext>
                    </a:extLst>
                  </a:tr>
                  <a:tr h="213360">
                    <a:tc vMerge="1">
                      <a:txBody>
                        <a:bodyPr/>
                        <a:lstStyle/>
                        <a:p>
                          <a:endParaRPr lang="en-US"/>
                        </a:p>
                      </a:txBody>
                      <a:tcPr/>
                    </a:tc>
                    <a:tc>
                      <a:txBody>
                        <a:bodyPr/>
                        <a:lstStyle/>
                        <a:p>
                          <a:pPr algn="just">
                            <a:spcAft>
                              <a:spcPts val="0"/>
                            </a:spcAft>
                          </a:pPr>
                          <a:r>
                            <a:rPr lang="zh-CN" sz="1400" kern="100">
                              <a:effectLst/>
                            </a:rPr>
                            <a:t>刀口位置</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4362044"/>
                      </a:ext>
                    </a:extLst>
                  </a:tr>
                  <a:tr h="426720">
                    <a:tc rowSpan="2">
                      <a:txBody>
                        <a:bodyPr/>
                        <a:lstStyle/>
                        <a:p>
                          <a:pPr algn="just">
                            <a:spcAft>
                              <a:spcPts val="0"/>
                            </a:spcAft>
                          </a:pPr>
                          <a:r>
                            <a:rPr lang="zh-CN" sz="1400" kern="100">
                              <a:effectLst/>
                            </a:rPr>
                            <a:t>共同测试</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400" kern="100">
                              <a:effectLst/>
                            </a:rPr>
                            <a:t>不同法兰粗糙度</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25480784"/>
                      </a:ext>
                    </a:extLst>
                  </a:tr>
                  <a:tr h="426720">
                    <a:tc vMerge="1">
                      <a:txBody>
                        <a:bodyPr/>
                        <a:lstStyle/>
                        <a:p>
                          <a:endParaRPr lang="en-US"/>
                        </a:p>
                      </a:txBody>
                      <a:tcPr/>
                    </a:tc>
                    <a:tc>
                      <a:txBody>
                        <a:bodyPr/>
                        <a:lstStyle/>
                        <a:p>
                          <a:pPr algn="just">
                            <a:spcAft>
                              <a:spcPts val="0"/>
                            </a:spcAft>
                          </a:pPr>
                          <a:r>
                            <a:rPr lang="zh-CN" sz="1400" kern="100">
                              <a:effectLst/>
                            </a:rPr>
                            <a:t>镀层与刀口对比</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 </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a:effectLst/>
                            </a:rPr>
                            <a:t>√</a:t>
                          </a:r>
                          <a:endParaRPr lang="en-US" sz="1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400" kern="100" dirty="0">
                              <a:effectLst/>
                            </a:rPr>
                            <a:t>√</a:t>
                          </a:r>
                          <a:endParaRPr lang="en-US"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24032569"/>
                      </a:ext>
                    </a:extLst>
                  </a:tr>
                </a:tbl>
              </a:graphicData>
            </a:graphic>
          </p:graphicFrame>
        </mc:Fallback>
      </mc:AlternateContent>
    </p:spTree>
    <p:extLst>
      <p:ext uri="{BB962C8B-B14F-4D97-AF65-F5344CB8AC3E}">
        <p14:creationId xmlns:p14="http://schemas.microsoft.com/office/powerpoint/2010/main" val="784511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73F4E39-D4E0-4F19-AC53-058EECC2587E}"/>
              </a:ext>
            </a:extLst>
          </p:cNvPr>
          <p:cNvSpPr>
            <a:spLocks noGrp="1"/>
          </p:cNvSpPr>
          <p:nvPr>
            <p:ph idx="1"/>
          </p:nvPr>
        </p:nvSpPr>
        <p:spPr/>
        <p:txBody>
          <a:bodyPr/>
          <a:lstStyle/>
          <a:p>
            <a:pPr lvl="1"/>
            <a:r>
              <a:rPr lang="zh-CN" altLang="en-US" kern="100" dirty="0">
                <a:latin typeface="Times New Roman" panose="02020603050405020304" pitchFamily="18" charset="0"/>
                <a:cs typeface="Times New Roman" panose="02020603050405020304" pitchFamily="18" charset="0"/>
              </a:rPr>
              <a:t>极端环境下的无锁紧密封界面稳定性研究</a:t>
            </a:r>
            <a:endParaRPr lang="en-US" altLang="zh-CN"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endParaRPr lang="en-US" kern="100" dirty="0">
              <a:latin typeface="Times New Roman" panose="02020603050405020304" pitchFamily="18" charset="0"/>
              <a:cs typeface="Times New Roman" panose="02020603050405020304" pitchFamily="18" charset="0"/>
            </a:endParaRPr>
          </a:p>
          <a:p>
            <a:pPr lvl="1"/>
            <a:r>
              <a:rPr lang="zh-CN" altLang="en-US" kern="100" dirty="0">
                <a:latin typeface="Times New Roman" panose="02020603050405020304" pitchFamily="18" charset="0"/>
                <a:cs typeface="Times New Roman" panose="02020603050405020304" pitchFamily="18" charset="0"/>
              </a:rPr>
              <a:t>密封动态过程模拟及真空漏率预测</a:t>
            </a:r>
            <a:endParaRPr lang="en-US" dirty="0"/>
          </a:p>
          <a:p>
            <a:pPr lvl="1"/>
            <a:endParaRPr lang="en-US" dirty="0"/>
          </a:p>
        </p:txBody>
      </p:sp>
      <p:sp>
        <p:nvSpPr>
          <p:cNvPr id="3" name="标题 2">
            <a:extLst>
              <a:ext uri="{FF2B5EF4-FFF2-40B4-BE49-F238E27FC236}">
                <a16:creationId xmlns:a16="http://schemas.microsoft.com/office/drawing/2014/main" id="{35AB3723-D379-470F-940B-84BF3B10611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MDI mechanics progress-RVC</a:t>
            </a:r>
            <a:endParaRPr lang="en-US" dirty="0"/>
          </a:p>
        </p:txBody>
      </p:sp>
      <p:sp>
        <p:nvSpPr>
          <p:cNvPr id="4" name="灯片编号占位符 3">
            <a:extLst>
              <a:ext uri="{FF2B5EF4-FFF2-40B4-BE49-F238E27FC236}">
                <a16:creationId xmlns:a16="http://schemas.microsoft.com/office/drawing/2014/main" id="{09666304-0C7B-403C-A1F4-477DC14C7B36}"/>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graphicFrame>
        <p:nvGraphicFramePr>
          <p:cNvPr id="10" name="表格 9">
            <a:extLst>
              <a:ext uri="{FF2B5EF4-FFF2-40B4-BE49-F238E27FC236}">
                <a16:creationId xmlns:a16="http://schemas.microsoft.com/office/drawing/2014/main" id="{D77F19F6-65C7-482A-9887-9214878D0B33}"/>
              </a:ext>
            </a:extLst>
          </p:cNvPr>
          <p:cNvGraphicFramePr>
            <a:graphicFrameLocks noGrp="1"/>
          </p:cNvGraphicFramePr>
          <p:nvPr>
            <p:extLst>
              <p:ext uri="{D42A27DB-BD31-4B8C-83A1-F6EECF244321}">
                <p14:modId xmlns:p14="http://schemas.microsoft.com/office/powerpoint/2010/main" val="393071167"/>
              </p:ext>
            </p:extLst>
          </p:nvPr>
        </p:nvGraphicFramePr>
        <p:xfrm>
          <a:off x="2351584" y="1844824"/>
          <a:ext cx="7242492" cy="1950720"/>
        </p:xfrm>
        <a:graphic>
          <a:graphicData uri="http://schemas.openxmlformats.org/drawingml/2006/table">
            <a:tbl>
              <a:tblPr firstRow="1" firstCol="1" bandRow="1">
                <a:tableStyleId>{5C22544A-7EE6-4342-B048-85BDC9FD1C3A}</a:tableStyleId>
              </a:tblPr>
              <a:tblGrid>
                <a:gridCol w="2099589">
                  <a:extLst>
                    <a:ext uri="{9D8B030D-6E8A-4147-A177-3AD203B41FA5}">
                      <a16:colId xmlns:a16="http://schemas.microsoft.com/office/drawing/2014/main" val="1782762602"/>
                    </a:ext>
                  </a:extLst>
                </a:gridCol>
                <a:gridCol w="5142903">
                  <a:extLst>
                    <a:ext uri="{9D8B030D-6E8A-4147-A177-3AD203B41FA5}">
                      <a16:colId xmlns:a16="http://schemas.microsoft.com/office/drawing/2014/main" val="4033497323"/>
                    </a:ext>
                  </a:extLst>
                </a:gridCol>
              </a:tblGrid>
              <a:tr h="0">
                <a:tc>
                  <a:txBody>
                    <a:bodyPr/>
                    <a:lstStyle/>
                    <a:p>
                      <a:pPr algn="just">
                        <a:spcAft>
                          <a:spcPts val="0"/>
                        </a:spcAft>
                      </a:pPr>
                      <a:r>
                        <a:rPr lang="zh-CN" sz="1600" kern="100">
                          <a:effectLst/>
                        </a:rPr>
                        <a:t>测试项目</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600" kern="100">
                          <a:effectLst/>
                        </a:rPr>
                        <a:t>初步方案</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33267645"/>
                  </a:ext>
                </a:extLst>
              </a:tr>
              <a:tr h="0">
                <a:tc>
                  <a:txBody>
                    <a:bodyPr/>
                    <a:lstStyle/>
                    <a:p>
                      <a:pPr algn="just">
                        <a:spcAft>
                          <a:spcPts val="0"/>
                        </a:spcAft>
                      </a:pPr>
                      <a:r>
                        <a:rPr lang="zh-CN" sz="1600" kern="100">
                          <a:effectLst/>
                        </a:rPr>
                        <a:t>初始安装误差影响</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600" kern="100">
                          <a:effectLst/>
                        </a:rPr>
                        <a:t>与研究内容</a:t>
                      </a:r>
                      <a:r>
                        <a:rPr lang="en-US" sz="1600" kern="100">
                          <a:effectLst/>
                        </a:rPr>
                        <a:t>2</a:t>
                      </a:r>
                      <a:r>
                        <a:rPr lang="zh-CN" sz="1600" kern="100">
                          <a:effectLst/>
                        </a:rPr>
                        <a:t>结合，在容错范围内人为调整初始安装误差</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2787518"/>
                  </a:ext>
                </a:extLst>
              </a:tr>
              <a:tr h="0">
                <a:tc>
                  <a:txBody>
                    <a:bodyPr/>
                    <a:lstStyle/>
                    <a:p>
                      <a:pPr algn="just">
                        <a:spcAft>
                          <a:spcPts val="0"/>
                        </a:spcAft>
                      </a:pPr>
                      <a:r>
                        <a:rPr lang="zh-CN" sz="1600" kern="100">
                          <a:effectLst/>
                        </a:rPr>
                        <a:t>温度影响</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600" kern="100">
                          <a:effectLst/>
                        </a:rPr>
                        <a:t>整体温度变化，采用空调等进行整体温度调整，主要考虑高次模功率及环境温度波动</a:t>
                      </a:r>
                      <a:endParaRPr lang="en-US" sz="1600" kern="100">
                        <a:effectLst/>
                      </a:endParaRPr>
                    </a:p>
                    <a:p>
                      <a:pPr algn="just">
                        <a:spcAft>
                          <a:spcPts val="0"/>
                        </a:spcAft>
                      </a:pPr>
                      <a:r>
                        <a:rPr lang="zh-CN" sz="1600" kern="100">
                          <a:effectLst/>
                        </a:rPr>
                        <a:t>局部温度变化，采用激光器或电热丝等局部加热，主要模拟束流偏离轨道时的同步光辐射功率</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58781146"/>
                  </a:ext>
                </a:extLst>
              </a:tr>
              <a:tr h="0">
                <a:tc>
                  <a:txBody>
                    <a:bodyPr/>
                    <a:lstStyle/>
                    <a:p>
                      <a:pPr algn="just">
                        <a:spcAft>
                          <a:spcPts val="0"/>
                        </a:spcAft>
                      </a:pPr>
                      <a:r>
                        <a:rPr lang="zh-CN" sz="1600" kern="100">
                          <a:effectLst/>
                        </a:rPr>
                        <a:t>振动影响</a:t>
                      </a: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zh-CN" sz="1600" kern="100" dirty="0">
                          <a:effectLst/>
                        </a:rPr>
                        <a:t>考虑运行中可能的环境噪声及突发振动，人为或激振器施加</a:t>
                      </a:r>
                      <a:endParaRPr 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24894349"/>
                  </a:ext>
                </a:extLst>
              </a:tr>
            </a:tbl>
          </a:graphicData>
        </a:graphic>
      </p:graphicFrame>
    </p:spTree>
    <p:extLst>
      <p:ext uri="{BB962C8B-B14F-4D97-AF65-F5344CB8AC3E}">
        <p14:creationId xmlns:p14="http://schemas.microsoft.com/office/powerpoint/2010/main" val="3110795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8508149-89B0-4CF3-8422-CFE2EF6520BB}"/>
              </a:ext>
            </a:extLst>
          </p:cNvPr>
          <p:cNvSpPr>
            <a:spLocks noGrp="1"/>
          </p:cNvSpPr>
          <p:nvPr>
            <p:ph idx="1"/>
          </p:nvPr>
        </p:nvSpPr>
        <p:spPr/>
        <p:txBody>
          <a:bodyPr>
            <a:normAutofit/>
          </a:bodyPr>
          <a:lstStyle/>
          <a:p>
            <a:r>
              <a:rPr lang="en-US" dirty="0"/>
              <a:t>We are dedicated to the detailed layout design during the EDR phase while simultaneously advancing the progress of various hardware equipment. By now, most of survey and hardware physics design have been completed. We have solved and are currently working on many problems. </a:t>
            </a:r>
          </a:p>
          <a:p>
            <a:r>
              <a:rPr lang="en-US" dirty="0"/>
              <a:t>The interface and future simulation method of MDI have been discussed. The preliminary FEA has been done for HCAL. Further simulation, including a whole assembly FEA, will be executed.</a:t>
            </a:r>
          </a:p>
          <a:p>
            <a:r>
              <a:rPr lang="en-US" dirty="0"/>
              <a:t>The </a:t>
            </a:r>
            <a:r>
              <a:rPr lang="en-US" altLang="zh-CN" dirty="0"/>
              <a:t>experiment details of </a:t>
            </a:r>
            <a:r>
              <a:rPr lang="en-US" dirty="0"/>
              <a:t>RVC has been designed and waiting for developing.</a:t>
            </a:r>
          </a:p>
          <a:p>
            <a:endParaRPr lang="en-US" dirty="0"/>
          </a:p>
        </p:txBody>
      </p:sp>
      <p:sp>
        <p:nvSpPr>
          <p:cNvPr id="3" name="标题 2">
            <a:extLst>
              <a:ext uri="{FF2B5EF4-FFF2-40B4-BE49-F238E27FC236}">
                <a16:creationId xmlns:a16="http://schemas.microsoft.com/office/drawing/2014/main" id="{042FCC92-6172-45C5-89D5-E3AAD894A1DA}"/>
              </a:ext>
            </a:extLst>
          </p:cNvPr>
          <p:cNvSpPr>
            <a:spLocks noGrp="1"/>
          </p:cNvSpPr>
          <p:nvPr>
            <p:ph type="title"/>
          </p:nvPr>
        </p:nvSpPr>
        <p:spPr/>
        <p:txBody>
          <a:bodyPr/>
          <a:lstStyle/>
          <a:p>
            <a:r>
              <a:rPr lang="en-US" dirty="0"/>
              <a:t>Summary </a:t>
            </a:r>
          </a:p>
        </p:txBody>
      </p:sp>
      <p:sp>
        <p:nvSpPr>
          <p:cNvPr id="4" name="灯片编号占位符 3">
            <a:extLst>
              <a:ext uri="{FF2B5EF4-FFF2-40B4-BE49-F238E27FC236}">
                <a16:creationId xmlns:a16="http://schemas.microsoft.com/office/drawing/2014/main" id="{D5ED7C25-AF47-4244-B643-00CD56E94C2F}"/>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Tree>
    <p:extLst>
      <p:ext uri="{BB962C8B-B14F-4D97-AF65-F5344CB8AC3E}">
        <p14:creationId xmlns:p14="http://schemas.microsoft.com/office/powerpoint/2010/main" val="146740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F8FDD97-2E35-41A6-879D-D8760E749F89}"/>
              </a:ext>
            </a:extLst>
          </p:cNvPr>
          <p:cNvSpPr>
            <a:spLocks noGrp="1"/>
          </p:cNvSpPr>
          <p:nvPr>
            <p:ph idx="1"/>
          </p:nvPr>
        </p:nvSpPr>
        <p:spPr>
          <a:xfrm>
            <a:off x="1055440" y="1285861"/>
            <a:ext cx="10526960" cy="2359163"/>
          </a:xfrm>
        </p:spPr>
        <p:txBody>
          <a:bodyPr>
            <a:normAutofit/>
          </a:bodyPr>
          <a:lstStyle/>
          <a:p>
            <a:pPr marL="0" indent="0">
              <a:buNone/>
            </a:pPr>
            <a:endParaRPr lang="en-US" sz="6000" dirty="0"/>
          </a:p>
          <a:p>
            <a:pPr marL="0" indent="0">
              <a:buNone/>
            </a:pPr>
            <a:r>
              <a:rPr lang="en-US" sz="6000" dirty="0"/>
              <a:t>  Thanks for your attention!</a:t>
            </a:r>
          </a:p>
        </p:txBody>
      </p:sp>
      <p:sp>
        <p:nvSpPr>
          <p:cNvPr id="3" name="标题 2">
            <a:extLst>
              <a:ext uri="{FF2B5EF4-FFF2-40B4-BE49-F238E27FC236}">
                <a16:creationId xmlns:a16="http://schemas.microsoft.com/office/drawing/2014/main" id="{DFF64964-1F31-47D3-A15E-F0EB1B349AEA}"/>
              </a:ext>
            </a:extLst>
          </p:cNvPr>
          <p:cNvSpPr>
            <a:spLocks noGrp="1"/>
          </p:cNvSpPr>
          <p:nvPr>
            <p:ph type="title"/>
          </p:nvPr>
        </p:nvSpPr>
        <p:spPr/>
        <p:txBody>
          <a:bodyPr/>
          <a:lstStyle/>
          <a:p>
            <a:endParaRPr lang="en-US"/>
          </a:p>
        </p:txBody>
      </p:sp>
      <p:sp>
        <p:nvSpPr>
          <p:cNvPr id="4" name="灯片编号占位符 3">
            <a:extLst>
              <a:ext uri="{FF2B5EF4-FFF2-40B4-BE49-F238E27FC236}">
                <a16:creationId xmlns:a16="http://schemas.microsoft.com/office/drawing/2014/main" id="{F46F22FD-9BDE-4F3E-9793-F6E10BBD0901}"/>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5" name="矩形 4">
            <a:extLst>
              <a:ext uri="{FF2B5EF4-FFF2-40B4-BE49-F238E27FC236}">
                <a16:creationId xmlns:a16="http://schemas.microsoft.com/office/drawing/2014/main" id="{40E37BD9-97CE-4E3E-A113-131C38183A8C}"/>
              </a:ext>
            </a:extLst>
          </p:cNvPr>
          <p:cNvSpPr/>
          <p:nvPr/>
        </p:nvSpPr>
        <p:spPr>
          <a:xfrm>
            <a:off x="1573288" y="3645024"/>
            <a:ext cx="10009112" cy="2123658"/>
          </a:xfrm>
          <a:prstGeom prst="rect">
            <a:avLst/>
          </a:prstGeom>
        </p:spPr>
        <p:txBody>
          <a:bodyPr wrap="square">
            <a:spAutoFit/>
          </a:bodyPr>
          <a:lstStyle/>
          <a:p>
            <a:r>
              <a:rPr lang="en-US" sz="6000" dirty="0">
                <a:latin typeface="Arial" panose="020B0604020202020204" pitchFamily="34" charset="0"/>
                <a:cs typeface="Arial" panose="020B0604020202020204" pitchFamily="34" charset="0"/>
              </a:rPr>
              <a:t>Thanks to the contributors!</a:t>
            </a:r>
          </a:p>
          <a:p>
            <a:pPr marL="0" lvl="1"/>
            <a:r>
              <a:rPr lang="en-US" dirty="0" err="1"/>
              <a:t>Haijing</a:t>
            </a:r>
            <a:r>
              <a:rPr lang="en-US" dirty="0"/>
              <a:t> Wang, </a:t>
            </a:r>
            <a:r>
              <a:rPr lang="en-US" altLang="zh-CN" dirty="0" err="1"/>
              <a:t>Siyu</a:t>
            </a:r>
            <a:r>
              <a:rPr lang="en-US" altLang="zh-CN" dirty="0"/>
              <a:t> Chen, </a:t>
            </a:r>
            <a:r>
              <a:rPr lang="en-US" altLang="zh-CN" dirty="0" err="1"/>
              <a:t>Zihao</a:t>
            </a:r>
            <a:r>
              <a:rPr lang="en-US" altLang="zh-CN" dirty="0"/>
              <a:t> Wang, </a:t>
            </a:r>
            <a:r>
              <a:rPr lang="en-US" altLang="zh-CN" dirty="0" err="1"/>
              <a:t>Jie</a:t>
            </a:r>
            <a:r>
              <a:rPr lang="en-US" altLang="zh-CN" dirty="0"/>
              <a:t> Gao, </a:t>
            </a:r>
            <a:r>
              <a:rPr lang="en-US" altLang="zh-CN" dirty="0" err="1"/>
              <a:t>Yiwei</a:t>
            </a:r>
            <a:r>
              <a:rPr lang="en-US" altLang="zh-CN" dirty="0"/>
              <a:t> Wang, Dou Wang, Cai Meng, </a:t>
            </a:r>
            <a:r>
              <a:rPr lang="en-US" altLang="zh-CN" dirty="0" err="1"/>
              <a:t>Xiaohao</a:t>
            </a:r>
            <a:r>
              <a:rPr lang="en-US" altLang="zh-CN" dirty="0"/>
              <a:t> Cui, Wen Kang, Mei Yang, </a:t>
            </a:r>
            <a:r>
              <a:rPr lang="en-US" altLang="zh-CN" dirty="0" err="1"/>
              <a:t>Yafeng</a:t>
            </a:r>
            <a:r>
              <a:rPr lang="en-US" altLang="zh-CN" dirty="0"/>
              <a:t> Wu, </a:t>
            </a:r>
            <a:r>
              <a:rPr lang="en-US" altLang="zh-CN" dirty="0" err="1"/>
              <a:t>Xianjing</a:t>
            </a:r>
            <a:r>
              <a:rPr lang="en-US" altLang="zh-CN" dirty="0"/>
              <a:t> Sun, Qing Li, </a:t>
            </a:r>
            <a:r>
              <a:rPr lang="en-US" altLang="zh-CN" dirty="0" err="1"/>
              <a:t>Yingshun</a:t>
            </a:r>
            <a:r>
              <a:rPr lang="en-US" altLang="zh-CN" dirty="0"/>
              <a:t> Zhu, </a:t>
            </a:r>
            <a:r>
              <a:rPr lang="en-US" altLang="zh-CN" dirty="0" err="1"/>
              <a:t>Jinhui</a:t>
            </a:r>
            <a:r>
              <a:rPr lang="en-US" altLang="zh-CN" dirty="0"/>
              <a:t> Chen, </a:t>
            </a:r>
            <a:r>
              <a:rPr lang="en-US" altLang="zh-CN" dirty="0" err="1"/>
              <a:t>Lihua</a:t>
            </a:r>
            <a:r>
              <a:rPr lang="en-US" altLang="zh-CN" dirty="0"/>
              <a:t> </a:t>
            </a:r>
            <a:r>
              <a:rPr lang="en-US" altLang="zh-CN" dirty="0" err="1"/>
              <a:t>Huo</a:t>
            </a:r>
            <a:r>
              <a:rPr lang="en-US" altLang="zh-CN" dirty="0"/>
              <a:t>, Lei Wang, Bin Chen, </a:t>
            </a:r>
            <a:r>
              <a:rPr lang="en-US" altLang="zh-CN" dirty="0" err="1"/>
              <a:t>Yongsheng</a:t>
            </a:r>
            <a:r>
              <a:rPr lang="en-US" altLang="zh-CN" dirty="0"/>
              <a:t> Ma, Qi Yang, Yanfeng Sui, </a:t>
            </a:r>
            <a:r>
              <a:rPr lang="en-US" altLang="zh-CN" dirty="0" err="1"/>
              <a:t>Jingru</a:t>
            </a:r>
            <a:r>
              <a:rPr lang="en-US" altLang="zh-CN" dirty="0"/>
              <a:t> Zhang, </a:t>
            </a:r>
            <a:r>
              <a:rPr lang="en-US" altLang="zh-CN" dirty="0" err="1"/>
              <a:t>Jiyuan</a:t>
            </a:r>
            <a:r>
              <a:rPr lang="en-US" altLang="zh-CN" dirty="0"/>
              <a:t> </a:t>
            </a:r>
            <a:r>
              <a:rPr lang="en-US" altLang="zh-CN" dirty="0" err="1"/>
              <a:t>Zhai</a:t>
            </a:r>
            <a:r>
              <a:rPr lang="en-US" altLang="zh-CN" dirty="0"/>
              <a:t>, </a:t>
            </a:r>
            <a:r>
              <a:rPr lang="en-US" altLang="zh-CN" dirty="0" err="1"/>
              <a:t>Guangyi</a:t>
            </a:r>
            <a:r>
              <a:rPr lang="en-US" altLang="zh-CN" dirty="0"/>
              <a:t> Tang, </a:t>
            </a:r>
            <a:r>
              <a:rPr lang="en-US" altLang="zh-CN" dirty="0" err="1"/>
              <a:t>Miaofu</a:t>
            </a:r>
            <a:r>
              <a:rPr lang="en-US" altLang="zh-CN" dirty="0"/>
              <a:t> Xu, </a:t>
            </a:r>
            <a:r>
              <a:rPr lang="en-US" altLang="zh-CN" dirty="0" err="1"/>
              <a:t>Ruixiong</a:t>
            </a:r>
            <a:r>
              <a:rPr lang="en-US" altLang="zh-CN" dirty="0"/>
              <a:t> Han,</a:t>
            </a:r>
            <a:r>
              <a:rPr lang="zh-CN" altLang="en-US" dirty="0"/>
              <a:t> </a:t>
            </a:r>
            <a:r>
              <a:rPr lang="en-US" altLang="zh-CN" dirty="0"/>
              <a:t>Sha Bai, </a:t>
            </a:r>
            <a:r>
              <a:rPr lang="en-US" altLang="zh-CN" dirty="0" err="1"/>
              <a:t>Haoyu</a:t>
            </a:r>
            <a:r>
              <a:rPr lang="en-US" altLang="zh-CN" dirty="0"/>
              <a:t> Shi, F. Yan, X. Ma, Y. Pei</a:t>
            </a:r>
            <a:endParaRPr lang="en-US" dirty="0"/>
          </a:p>
        </p:txBody>
      </p:sp>
    </p:spTree>
    <p:extLst>
      <p:ext uri="{BB962C8B-B14F-4D97-AF65-F5344CB8AC3E}">
        <p14:creationId xmlns:p14="http://schemas.microsoft.com/office/powerpoint/2010/main" val="107212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C623F9F-3373-419A-AC18-A95EDD8C737E}"/>
              </a:ext>
            </a:extLst>
          </p:cNvPr>
          <p:cNvSpPr>
            <a:spLocks noGrp="1"/>
          </p:cNvSpPr>
          <p:nvPr>
            <p:ph idx="1"/>
          </p:nvPr>
        </p:nvSpPr>
        <p:spPr>
          <a:xfrm>
            <a:off x="609600" y="1285861"/>
            <a:ext cx="11318248" cy="685123"/>
          </a:xfrm>
        </p:spPr>
        <p:txBody>
          <a:bodyPr>
            <a:normAutofit/>
          </a:bodyPr>
          <a:lstStyle/>
          <a:p>
            <a:r>
              <a:rPr lang="en-US" dirty="0"/>
              <a:t>CEPC layout is one of the key tasks for CEPC </a:t>
            </a:r>
            <a:r>
              <a:rPr lang="en-US" altLang="zh-CN" dirty="0"/>
              <a:t>in EDR stage</a:t>
            </a:r>
            <a:endParaRPr lang="en-US" dirty="0"/>
          </a:p>
          <a:p>
            <a:pPr marL="0" indent="0">
              <a:buNone/>
            </a:pPr>
            <a:endParaRPr lang="en-US" dirty="0"/>
          </a:p>
        </p:txBody>
      </p:sp>
      <p:sp>
        <p:nvSpPr>
          <p:cNvPr id="3" name="标题 2">
            <a:extLst>
              <a:ext uri="{FF2B5EF4-FFF2-40B4-BE49-F238E27FC236}">
                <a16:creationId xmlns:a16="http://schemas.microsoft.com/office/drawing/2014/main" id="{CC45BFCA-B3C5-4538-BECB-E18449927C1F}"/>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layout</a:t>
            </a:r>
            <a:endParaRPr lang="en-US" dirty="0"/>
          </a:p>
        </p:txBody>
      </p:sp>
      <p:sp>
        <p:nvSpPr>
          <p:cNvPr id="4" name="灯片编号占位符 3">
            <a:extLst>
              <a:ext uri="{FF2B5EF4-FFF2-40B4-BE49-F238E27FC236}">
                <a16:creationId xmlns:a16="http://schemas.microsoft.com/office/drawing/2014/main" id="{F0EBBE9A-BA70-4289-9FC7-ACAF103F60FF}"/>
              </a:ext>
            </a:extLst>
          </p:cNvPr>
          <p:cNvSpPr>
            <a:spLocks noGrp="1"/>
          </p:cNvSpPr>
          <p:nvPr>
            <p:ph type="sldNum" sz="quarter" idx="12"/>
          </p:nvPr>
        </p:nvSpPr>
        <p:spPr/>
        <p:txBody>
          <a:bodyPr/>
          <a:lstStyle/>
          <a:p>
            <a:fld id="{F15E9139-A00B-4B2A-98A6-095DC08F1345}" type="slidenum">
              <a:rPr lang="zh-CN" altLang="en-US" smtClean="0"/>
              <a:pPr/>
              <a:t>3</a:t>
            </a:fld>
            <a:endParaRPr lang="zh-CN" altLang="en-US"/>
          </a:p>
        </p:txBody>
      </p:sp>
      <p:pic>
        <p:nvPicPr>
          <p:cNvPr id="5" name="图片 4">
            <a:extLst>
              <a:ext uri="{FF2B5EF4-FFF2-40B4-BE49-F238E27FC236}">
                <a16:creationId xmlns:a16="http://schemas.microsoft.com/office/drawing/2014/main" id="{BF6FEF43-0C54-40F0-AA41-B21E4F582B4B}"/>
              </a:ext>
            </a:extLst>
          </p:cNvPr>
          <p:cNvPicPr>
            <a:picLocks noChangeAspect="1"/>
          </p:cNvPicPr>
          <p:nvPr/>
        </p:nvPicPr>
        <p:blipFill>
          <a:blip r:embed="rId2"/>
          <a:stretch>
            <a:fillRect/>
          </a:stretch>
        </p:blipFill>
        <p:spPr>
          <a:xfrm>
            <a:off x="839416" y="3361104"/>
            <a:ext cx="4320000" cy="2637652"/>
          </a:xfrm>
          <a:prstGeom prst="rect">
            <a:avLst/>
          </a:prstGeom>
        </p:spPr>
      </p:pic>
      <p:pic>
        <p:nvPicPr>
          <p:cNvPr id="13" name="图片 12">
            <a:extLst>
              <a:ext uri="{FF2B5EF4-FFF2-40B4-BE49-F238E27FC236}">
                <a16:creationId xmlns:a16="http://schemas.microsoft.com/office/drawing/2014/main" id="{FD010046-4F8E-4840-8112-DF656E0177E4}"/>
              </a:ext>
            </a:extLst>
          </p:cNvPr>
          <p:cNvPicPr>
            <a:picLocks noChangeAspect="1"/>
          </p:cNvPicPr>
          <p:nvPr/>
        </p:nvPicPr>
        <p:blipFill>
          <a:blip r:embed="rId3"/>
          <a:stretch>
            <a:fillRect/>
          </a:stretch>
        </p:blipFill>
        <p:spPr>
          <a:xfrm>
            <a:off x="4961694" y="1822159"/>
            <a:ext cx="7200000" cy="4176597"/>
          </a:xfrm>
          <a:prstGeom prst="rect">
            <a:avLst/>
          </a:prstGeom>
        </p:spPr>
      </p:pic>
      <p:sp>
        <p:nvSpPr>
          <p:cNvPr id="14" name="内容占位符 1">
            <a:extLst>
              <a:ext uri="{FF2B5EF4-FFF2-40B4-BE49-F238E27FC236}">
                <a16:creationId xmlns:a16="http://schemas.microsoft.com/office/drawing/2014/main" id="{1DE0056E-29A7-410C-AD58-5A9302EF5488}"/>
              </a:ext>
            </a:extLst>
          </p:cNvPr>
          <p:cNvSpPr txBox="1">
            <a:spLocks/>
          </p:cNvSpPr>
          <p:nvPr/>
        </p:nvSpPr>
        <p:spPr>
          <a:xfrm>
            <a:off x="436876" y="1844825"/>
            <a:ext cx="5442620" cy="338437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zh-CN" dirty="0"/>
              <a:t>It makes the </a:t>
            </a:r>
            <a:r>
              <a:rPr lang="en-US" altLang="zh-CN" dirty="0">
                <a:solidFill>
                  <a:srgbClr val="FF0000"/>
                </a:solidFill>
              </a:rPr>
              <a:t>geometry </a:t>
            </a:r>
            <a:r>
              <a:rPr lang="en-US" altLang="zh-CN" dirty="0"/>
              <a:t>of the accelerator physics to </a:t>
            </a:r>
            <a:r>
              <a:rPr lang="en-US" altLang="zh-CN" dirty="0">
                <a:solidFill>
                  <a:srgbClr val="FF0000"/>
                </a:solidFill>
              </a:rPr>
              <a:t>engineering layouts, </a:t>
            </a:r>
            <a:r>
              <a:rPr lang="en-US" dirty="0"/>
              <a:t>brings CEPC towards a more </a:t>
            </a:r>
            <a:r>
              <a:rPr lang="en-US" dirty="0">
                <a:solidFill>
                  <a:srgbClr val="FF0000"/>
                </a:solidFill>
              </a:rPr>
              <a:t>systematic and optimized direction</a:t>
            </a:r>
            <a:r>
              <a:rPr lang="en-US" dirty="0"/>
              <a:t>.</a:t>
            </a:r>
          </a:p>
          <a:p>
            <a:endParaRPr lang="en-US" dirty="0"/>
          </a:p>
          <a:p>
            <a:endParaRPr lang="en-US" dirty="0"/>
          </a:p>
        </p:txBody>
      </p:sp>
    </p:spTree>
    <p:extLst>
      <p:ext uri="{BB962C8B-B14F-4D97-AF65-F5344CB8AC3E}">
        <p14:creationId xmlns:p14="http://schemas.microsoft.com/office/powerpoint/2010/main" val="3273734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图表 11">
            <a:extLst>
              <a:ext uri="{FF2B5EF4-FFF2-40B4-BE49-F238E27FC236}">
                <a16:creationId xmlns:a16="http://schemas.microsoft.com/office/drawing/2014/main" id="{0AC19581-DF61-4958-BFEA-144FA9BA511F}"/>
              </a:ext>
            </a:extLst>
          </p:cNvPr>
          <p:cNvGraphicFramePr>
            <a:graphicFrameLocks/>
          </p:cNvGraphicFramePr>
          <p:nvPr>
            <p:extLst>
              <p:ext uri="{D42A27DB-BD31-4B8C-83A1-F6EECF244321}">
                <p14:modId xmlns:p14="http://schemas.microsoft.com/office/powerpoint/2010/main" val="2030950840"/>
              </p:ext>
            </p:extLst>
          </p:nvPr>
        </p:nvGraphicFramePr>
        <p:xfrm>
          <a:off x="2495600" y="4437112"/>
          <a:ext cx="8064896" cy="2442241"/>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组合 6">
            <a:extLst>
              <a:ext uri="{FF2B5EF4-FFF2-40B4-BE49-F238E27FC236}">
                <a16:creationId xmlns:a16="http://schemas.microsoft.com/office/drawing/2014/main" id="{6AA47CEB-A1C7-4F2E-AAF0-4B7639FB8D38}"/>
              </a:ext>
            </a:extLst>
          </p:cNvPr>
          <p:cNvGrpSpPr>
            <a:grpSpLocks noChangeAspect="1"/>
          </p:cNvGrpSpPr>
          <p:nvPr/>
        </p:nvGrpSpPr>
        <p:grpSpPr>
          <a:xfrm>
            <a:off x="9192344" y="1186398"/>
            <a:ext cx="2520000" cy="2424029"/>
            <a:chOff x="8040216" y="3691723"/>
            <a:chExt cx="2880000" cy="2770319"/>
          </a:xfrm>
        </p:grpSpPr>
        <p:pic>
          <p:nvPicPr>
            <p:cNvPr id="8" name="图片 7">
              <a:extLst>
                <a:ext uri="{FF2B5EF4-FFF2-40B4-BE49-F238E27FC236}">
                  <a16:creationId xmlns:a16="http://schemas.microsoft.com/office/drawing/2014/main" id="{06F9EF8D-0397-4655-B48A-BBDC2EB0BFCC}"/>
                </a:ext>
              </a:extLst>
            </p:cNvPr>
            <p:cNvPicPr>
              <a:picLocks noChangeAspect="1"/>
            </p:cNvPicPr>
            <p:nvPr/>
          </p:nvPicPr>
          <p:blipFill>
            <a:blip r:embed="rId3"/>
            <a:stretch>
              <a:fillRect/>
            </a:stretch>
          </p:blipFill>
          <p:spPr>
            <a:xfrm>
              <a:off x="8040216" y="3691723"/>
              <a:ext cx="2880000" cy="2770319"/>
            </a:xfrm>
            <a:prstGeom prst="rect">
              <a:avLst/>
            </a:prstGeom>
          </p:spPr>
        </p:pic>
        <p:sp>
          <p:nvSpPr>
            <p:cNvPr id="9" name="文本框 8">
              <a:extLst>
                <a:ext uri="{FF2B5EF4-FFF2-40B4-BE49-F238E27FC236}">
                  <a16:creationId xmlns:a16="http://schemas.microsoft.com/office/drawing/2014/main" id="{30FACF81-54A0-4333-A3A1-DF6D08BDF8BE}"/>
                </a:ext>
              </a:extLst>
            </p:cNvPr>
            <p:cNvSpPr txBox="1"/>
            <p:nvPr/>
          </p:nvSpPr>
          <p:spPr>
            <a:xfrm>
              <a:off x="9509762" y="4699835"/>
              <a:ext cx="720080" cy="369332"/>
            </a:xfrm>
            <a:prstGeom prst="rect">
              <a:avLst/>
            </a:prstGeom>
            <a:noFill/>
          </p:spPr>
          <p:txBody>
            <a:bodyPr wrap="square" rtlCol="0">
              <a:spAutoFit/>
            </a:bodyPr>
            <a:lstStyle/>
            <a:p>
              <a:r>
                <a:rPr lang="en-US" dirty="0"/>
                <a:t>(0,0)</a:t>
              </a:r>
            </a:p>
          </p:txBody>
        </p:sp>
      </p:grpSp>
      <p:sp>
        <p:nvSpPr>
          <p:cNvPr id="2" name="内容占位符 1">
            <a:extLst>
              <a:ext uri="{FF2B5EF4-FFF2-40B4-BE49-F238E27FC236}">
                <a16:creationId xmlns:a16="http://schemas.microsoft.com/office/drawing/2014/main" id="{50281265-20BC-4147-8C8F-915D0AFFCFA1}"/>
              </a:ext>
            </a:extLst>
          </p:cNvPr>
          <p:cNvSpPr>
            <a:spLocks noGrp="1"/>
          </p:cNvSpPr>
          <p:nvPr>
            <p:ph idx="1"/>
          </p:nvPr>
        </p:nvSpPr>
        <p:spPr>
          <a:xfrm>
            <a:off x="609600" y="1285861"/>
            <a:ext cx="10972800" cy="2260367"/>
          </a:xfrm>
        </p:spPr>
        <p:txBody>
          <a:bodyPr>
            <a:normAutofit/>
          </a:bodyPr>
          <a:lstStyle/>
          <a:p>
            <a:pPr>
              <a:spcAft>
                <a:spcPts val="500"/>
              </a:spcAft>
            </a:pPr>
            <a:r>
              <a:rPr lang="en-US" sz="2000" dirty="0"/>
              <a:t>The </a:t>
            </a:r>
            <a:r>
              <a:rPr lang="en-US" sz="2000" dirty="0">
                <a:solidFill>
                  <a:srgbClr val="FF0000"/>
                </a:solidFill>
              </a:rPr>
              <a:t>coordinate origins  </a:t>
            </a:r>
            <a:r>
              <a:rPr lang="en-US" sz="2000" dirty="0"/>
              <a:t>(0,0) point is at the symmetric center of the Collider.</a:t>
            </a:r>
          </a:p>
          <a:p>
            <a:pPr>
              <a:spcAft>
                <a:spcPts val="500"/>
              </a:spcAft>
            </a:pPr>
            <a:r>
              <a:rPr lang="en-US" sz="2000" dirty="0"/>
              <a:t>The survey position accuracy reaches the </a:t>
            </a:r>
            <a:r>
              <a:rPr lang="en-US" sz="2000" dirty="0">
                <a:solidFill>
                  <a:srgbClr val="FF0000"/>
                </a:solidFill>
              </a:rPr>
              <a:t>micrometer</a:t>
            </a:r>
            <a:r>
              <a:rPr lang="en-US" sz="2000" dirty="0"/>
              <a:t> level.</a:t>
            </a:r>
          </a:p>
          <a:p>
            <a:endParaRPr lang="en-US" sz="2000" dirty="0"/>
          </a:p>
          <a:p>
            <a:endParaRPr lang="en-US" sz="2000" dirty="0"/>
          </a:p>
        </p:txBody>
      </p:sp>
      <p:sp>
        <p:nvSpPr>
          <p:cNvPr id="3" name="标题 2">
            <a:extLst>
              <a:ext uri="{FF2B5EF4-FFF2-40B4-BE49-F238E27FC236}">
                <a16:creationId xmlns:a16="http://schemas.microsoft.com/office/drawing/2014/main" id="{4F774B33-B580-40A7-8694-E4E73575E283}"/>
              </a:ext>
            </a:extLst>
          </p:cNvPr>
          <p:cNvSpPr>
            <a:spLocks noGrp="1"/>
          </p:cNvSpPr>
          <p:nvPr>
            <p:ph type="title"/>
          </p:nvPr>
        </p:nvSpPr>
        <p:spPr/>
        <p:txBody>
          <a:bodyPr>
            <a:normAutofit/>
          </a:bodyPr>
          <a:lstStyle/>
          <a:p>
            <a:r>
              <a:rPr lang="en-US" altLang="zh-CN" dirty="0">
                <a:latin typeface="Arial" panose="020B0604020202020204" pitchFamily="34" charset="0"/>
                <a:cs typeface="Arial" panose="020B0604020202020204" pitchFamily="34" charset="0"/>
              </a:rPr>
              <a:t>CEPC layout -overall</a:t>
            </a:r>
            <a:endParaRPr lang="en-US" dirty="0"/>
          </a:p>
        </p:txBody>
      </p:sp>
      <p:sp>
        <p:nvSpPr>
          <p:cNvPr id="4" name="灯片编号占位符 3">
            <a:extLst>
              <a:ext uri="{FF2B5EF4-FFF2-40B4-BE49-F238E27FC236}">
                <a16:creationId xmlns:a16="http://schemas.microsoft.com/office/drawing/2014/main" id="{D0539CEF-90EC-45D5-8471-FD8379315084}"/>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sp>
        <p:nvSpPr>
          <p:cNvPr id="10" name="内容占位符 1">
            <a:extLst>
              <a:ext uri="{FF2B5EF4-FFF2-40B4-BE49-F238E27FC236}">
                <a16:creationId xmlns:a16="http://schemas.microsoft.com/office/drawing/2014/main" id="{3E8F4D42-3C51-4D62-B54D-1AF766E3AE2E}"/>
              </a:ext>
            </a:extLst>
          </p:cNvPr>
          <p:cNvSpPr txBox="1">
            <a:spLocks/>
          </p:cNvSpPr>
          <p:nvPr/>
        </p:nvSpPr>
        <p:spPr>
          <a:xfrm>
            <a:off x="8472264" y="3755669"/>
            <a:ext cx="3647728" cy="75511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600" dirty="0">
                <a:solidFill>
                  <a:schemeClr val="accent6"/>
                </a:solidFill>
              </a:rPr>
              <a:t>note 1&amp;2</a:t>
            </a:r>
            <a:r>
              <a:rPr lang="en-US" sz="1600" dirty="0"/>
              <a:t>: Under iterative discussions and optimizations</a:t>
            </a:r>
          </a:p>
        </p:txBody>
      </p:sp>
      <p:sp>
        <p:nvSpPr>
          <p:cNvPr id="13" name="文本框 12">
            <a:extLst>
              <a:ext uri="{FF2B5EF4-FFF2-40B4-BE49-F238E27FC236}">
                <a16:creationId xmlns:a16="http://schemas.microsoft.com/office/drawing/2014/main" id="{A2E197EC-CE15-4579-AD1D-7E266ACA1B96}"/>
              </a:ext>
            </a:extLst>
          </p:cNvPr>
          <p:cNvSpPr txBox="1"/>
          <p:nvPr/>
        </p:nvSpPr>
        <p:spPr>
          <a:xfrm>
            <a:off x="119336" y="5090568"/>
            <a:ext cx="2520280" cy="1569660"/>
          </a:xfrm>
          <a:prstGeom prst="rect">
            <a:avLst/>
          </a:prstGeom>
          <a:noFill/>
        </p:spPr>
        <p:txBody>
          <a:bodyPr wrap="square" rtlCol="0">
            <a:spAutoFit/>
          </a:bodyPr>
          <a:lstStyle/>
          <a:p>
            <a:r>
              <a:rPr lang="en-US" sz="1600" dirty="0"/>
              <a:t>Physics design progress from May to November, 2025.</a:t>
            </a:r>
          </a:p>
          <a:p>
            <a:r>
              <a:rPr lang="en-US" sz="1600" dirty="0"/>
              <a:t>This year we are mainly focusing on detailed discussions.</a:t>
            </a:r>
          </a:p>
        </p:txBody>
      </p:sp>
      <p:graphicFrame>
        <p:nvGraphicFramePr>
          <p:cNvPr id="14" name="表格 13">
            <a:extLst>
              <a:ext uri="{FF2B5EF4-FFF2-40B4-BE49-F238E27FC236}">
                <a16:creationId xmlns:a16="http://schemas.microsoft.com/office/drawing/2014/main" id="{37C1A178-3ED0-48F8-A4C7-BF6D86573241}"/>
              </a:ext>
            </a:extLst>
          </p:cNvPr>
          <p:cNvGraphicFramePr>
            <a:graphicFrameLocks noGrp="1"/>
          </p:cNvGraphicFramePr>
          <p:nvPr>
            <p:extLst>
              <p:ext uri="{D42A27DB-BD31-4B8C-83A1-F6EECF244321}">
                <p14:modId xmlns:p14="http://schemas.microsoft.com/office/powerpoint/2010/main" val="3342136644"/>
              </p:ext>
            </p:extLst>
          </p:nvPr>
        </p:nvGraphicFramePr>
        <p:xfrm>
          <a:off x="985399" y="2079551"/>
          <a:ext cx="7987294" cy="2494280"/>
        </p:xfrm>
        <a:graphic>
          <a:graphicData uri="http://schemas.openxmlformats.org/drawingml/2006/table">
            <a:tbl>
              <a:tblPr firstRow="1" bandRow="1">
                <a:tableStyleId>{5C22544A-7EE6-4342-B048-85BDC9FD1C3A}</a:tableStyleId>
              </a:tblPr>
              <a:tblGrid>
                <a:gridCol w="1731914">
                  <a:extLst>
                    <a:ext uri="{9D8B030D-6E8A-4147-A177-3AD203B41FA5}">
                      <a16:colId xmlns:a16="http://schemas.microsoft.com/office/drawing/2014/main" val="3615181780"/>
                    </a:ext>
                  </a:extLst>
                </a:gridCol>
                <a:gridCol w="1436438">
                  <a:extLst>
                    <a:ext uri="{9D8B030D-6E8A-4147-A177-3AD203B41FA5}">
                      <a16:colId xmlns:a16="http://schemas.microsoft.com/office/drawing/2014/main" val="229178496"/>
                    </a:ext>
                  </a:extLst>
                </a:gridCol>
                <a:gridCol w="1584176">
                  <a:extLst>
                    <a:ext uri="{9D8B030D-6E8A-4147-A177-3AD203B41FA5}">
                      <a16:colId xmlns:a16="http://schemas.microsoft.com/office/drawing/2014/main" val="1008939263"/>
                    </a:ext>
                  </a:extLst>
                </a:gridCol>
                <a:gridCol w="1368152">
                  <a:extLst>
                    <a:ext uri="{9D8B030D-6E8A-4147-A177-3AD203B41FA5}">
                      <a16:colId xmlns:a16="http://schemas.microsoft.com/office/drawing/2014/main" val="1181377496"/>
                    </a:ext>
                  </a:extLst>
                </a:gridCol>
                <a:gridCol w="1866614">
                  <a:extLst>
                    <a:ext uri="{9D8B030D-6E8A-4147-A177-3AD203B41FA5}">
                      <a16:colId xmlns:a16="http://schemas.microsoft.com/office/drawing/2014/main" val="1678972464"/>
                    </a:ext>
                  </a:extLst>
                </a:gridCol>
              </a:tblGrid>
              <a:tr h="370840">
                <a:tc>
                  <a:txBody>
                    <a:bodyPr/>
                    <a:lstStyle/>
                    <a:p>
                      <a:r>
                        <a:rPr lang="en-US" altLang="zh-CN" dirty="0"/>
                        <a:t>Accelerator </a:t>
                      </a:r>
                      <a:endParaRPr lang="en-US" dirty="0"/>
                    </a:p>
                  </a:txBody>
                  <a:tcPr/>
                </a:tc>
                <a:tc>
                  <a:txBody>
                    <a:bodyPr/>
                    <a:lstStyle/>
                    <a:p>
                      <a:r>
                        <a:rPr lang="en-US" dirty="0"/>
                        <a:t>Have EDR survey data?</a:t>
                      </a:r>
                    </a:p>
                  </a:txBody>
                  <a:tcPr/>
                </a:tc>
                <a:tc>
                  <a:txBody>
                    <a:bodyPr/>
                    <a:lstStyle/>
                    <a:p>
                      <a:r>
                        <a:rPr lang="en-US" dirty="0"/>
                        <a:t>Finish survey design?</a:t>
                      </a:r>
                    </a:p>
                  </a:txBody>
                  <a:tcPr/>
                </a:tc>
                <a:tc>
                  <a:txBody>
                    <a:bodyPr/>
                    <a:lstStyle/>
                    <a:p>
                      <a:r>
                        <a:rPr lang="en-US" dirty="0"/>
                        <a:t>Have layout demo?</a:t>
                      </a:r>
                    </a:p>
                  </a:txBody>
                  <a:tcPr/>
                </a:tc>
                <a:tc>
                  <a:txBody>
                    <a:bodyPr/>
                    <a:lstStyle/>
                    <a:p>
                      <a:r>
                        <a:rPr lang="en-US" dirty="0"/>
                        <a:t>Complete survey naming?</a:t>
                      </a:r>
                    </a:p>
                  </a:txBody>
                  <a:tcPr/>
                </a:tc>
                <a:extLst>
                  <a:ext uri="{0D108BD9-81ED-4DB2-BD59-A6C34878D82A}">
                    <a16:rowId xmlns:a16="http://schemas.microsoft.com/office/drawing/2014/main" val="502795204"/>
                  </a:ext>
                </a:extLst>
              </a:tr>
              <a:tr h="370840">
                <a:tc>
                  <a:txBody>
                    <a:bodyPr/>
                    <a:lstStyle/>
                    <a:p>
                      <a:r>
                        <a:rPr lang="en-US" dirty="0"/>
                        <a:t>Collider</a:t>
                      </a:r>
                    </a:p>
                  </a:txBody>
                  <a:tcPr/>
                </a:tc>
                <a:tc>
                  <a:txBody>
                    <a:bodyPr/>
                    <a:lstStyle/>
                    <a:p>
                      <a:r>
                        <a:rPr lang="en-US" dirty="0">
                          <a:solidFill>
                            <a:srgbClr val="008400"/>
                          </a:solidFill>
                        </a:rPr>
                        <a:t>√</a:t>
                      </a:r>
                    </a:p>
                  </a:txBody>
                  <a:tcPr/>
                </a:tc>
                <a:tc>
                  <a:txBody>
                    <a:bodyPr/>
                    <a:lstStyle/>
                    <a:p>
                      <a:r>
                        <a:rPr lang="en-US" dirty="0"/>
                        <a:t>× </a:t>
                      </a:r>
                      <a:r>
                        <a:rPr lang="en-US" dirty="0">
                          <a:solidFill>
                            <a:schemeClr val="accent6"/>
                          </a:solidFill>
                        </a:rPr>
                        <a:t>note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521701822"/>
                  </a:ext>
                </a:extLst>
              </a:tr>
              <a:tr h="370840">
                <a:tc>
                  <a:txBody>
                    <a:bodyPr/>
                    <a:lstStyle/>
                    <a:p>
                      <a:r>
                        <a:rPr lang="en-US" dirty="0"/>
                        <a:t>Booster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782164089"/>
                  </a:ext>
                </a:extLst>
              </a:tr>
              <a:tr h="370840">
                <a:tc>
                  <a:txBody>
                    <a:bodyPr/>
                    <a:lstStyle/>
                    <a:p>
                      <a:r>
                        <a:rPr lang="en-US" dirty="0" err="1"/>
                        <a:t>Linac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extLst>
                  <a:ext uri="{0D108BD9-81ED-4DB2-BD59-A6C34878D82A}">
                    <a16:rowId xmlns:a16="http://schemas.microsoft.com/office/drawing/2014/main" val="215083543"/>
                  </a:ext>
                </a:extLst>
              </a:tr>
              <a:tr h="370840">
                <a:tc>
                  <a:txBody>
                    <a:bodyPr/>
                    <a:lstStyle/>
                    <a:p>
                      <a:r>
                        <a:rPr lang="en-US" dirty="0"/>
                        <a:t>Damping Ring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3796429386"/>
                  </a:ext>
                </a:extLst>
              </a:tr>
              <a:tr h="370840">
                <a:tc>
                  <a:txBody>
                    <a:bodyPr/>
                    <a:lstStyle/>
                    <a:p>
                      <a:r>
                        <a:rPr lang="en-US" dirty="0"/>
                        <a:t>Transport lines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8400"/>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4277976137"/>
                  </a:ext>
                </a:extLst>
              </a:tr>
            </a:tbl>
          </a:graphicData>
        </a:graphic>
      </p:graphicFrame>
    </p:spTree>
    <p:extLst>
      <p:ext uri="{BB962C8B-B14F-4D97-AF65-F5344CB8AC3E}">
        <p14:creationId xmlns:p14="http://schemas.microsoft.com/office/powerpoint/2010/main" val="416243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040F32E-A6D1-434A-8E1F-152328AD8E9A}"/>
              </a:ext>
            </a:extLst>
          </p:cNvPr>
          <p:cNvPicPr>
            <a:picLocks noChangeAspect="1"/>
          </p:cNvPicPr>
          <p:nvPr/>
        </p:nvPicPr>
        <p:blipFill rotWithShape="1">
          <a:blip r:embed="rId2"/>
          <a:srcRect t="30947" b="9467"/>
          <a:stretch/>
        </p:blipFill>
        <p:spPr>
          <a:xfrm>
            <a:off x="3072664" y="4926298"/>
            <a:ext cx="9000000" cy="1788850"/>
          </a:xfrm>
          <a:prstGeom prst="rect">
            <a:avLst/>
          </a:prstGeom>
        </p:spPr>
      </p:pic>
      <p:sp>
        <p:nvSpPr>
          <p:cNvPr id="2" name="内容占位符 1">
            <a:extLst>
              <a:ext uri="{FF2B5EF4-FFF2-40B4-BE49-F238E27FC236}">
                <a16:creationId xmlns:a16="http://schemas.microsoft.com/office/drawing/2014/main" id="{F4807A86-6197-4270-B844-BC3FAFE85158}"/>
              </a:ext>
            </a:extLst>
          </p:cNvPr>
          <p:cNvSpPr>
            <a:spLocks noGrp="1"/>
          </p:cNvSpPr>
          <p:nvPr>
            <p:ph idx="1"/>
          </p:nvPr>
        </p:nvSpPr>
        <p:spPr/>
        <p:txBody>
          <a:bodyPr/>
          <a:lstStyle/>
          <a:p>
            <a:r>
              <a:rPr lang="en-US" dirty="0"/>
              <a:t>Collider layout demo (2D/3D, arc section, 276 m)</a:t>
            </a:r>
          </a:p>
          <a:p>
            <a:endParaRPr lang="en-US" dirty="0"/>
          </a:p>
        </p:txBody>
      </p:sp>
      <p:sp>
        <p:nvSpPr>
          <p:cNvPr id="3" name="标题 2">
            <a:extLst>
              <a:ext uri="{FF2B5EF4-FFF2-40B4-BE49-F238E27FC236}">
                <a16:creationId xmlns:a16="http://schemas.microsoft.com/office/drawing/2014/main" id="{C0394893-C169-4ABB-A13F-A620E2BE9ED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-Collider demo</a:t>
            </a:r>
            <a:endParaRPr lang="en-US" dirty="0"/>
          </a:p>
        </p:txBody>
      </p:sp>
      <p:sp>
        <p:nvSpPr>
          <p:cNvPr id="4" name="灯片编号占位符 3">
            <a:extLst>
              <a:ext uri="{FF2B5EF4-FFF2-40B4-BE49-F238E27FC236}">
                <a16:creationId xmlns:a16="http://schemas.microsoft.com/office/drawing/2014/main" id="{58E7EB66-3602-4AA8-9C15-604E818C8F7D}"/>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pic>
        <p:nvPicPr>
          <p:cNvPr id="5" name="图片 4">
            <a:extLst>
              <a:ext uri="{FF2B5EF4-FFF2-40B4-BE49-F238E27FC236}">
                <a16:creationId xmlns:a16="http://schemas.microsoft.com/office/drawing/2014/main" id="{5E29E93F-FCBA-4EE3-A328-D3112EEE51D5}"/>
              </a:ext>
            </a:extLst>
          </p:cNvPr>
          <p:cNvPicPr>
            <a:picLocks noChangeAspect="1"/>
          </p:cNvPicPr>
          <p:nvPr/>
        </p:nvPicPr>
        <p:blipFill>
          <a:blip r:embed="rId3"/>
          <a:stretch>
            <a:fillRect/>
          </a:stretch>
        </p:blipFill>
        <p:spPr>
          <a:xfrm>
            <a:off x="119336" y="3297941"/>
            <a:ext cx="3600000" cy="3417207"/>
          </a:xfrm>
          <a:prstGeom prst="rect">
            <a:avLst/>
          </a:prstGeom>
        </p:spPr>
      </p:pic>
      <p:pic>
        <p:nvPicPr>
          <p:cNvPr id="8" name="图片 7">
            <a:extLst>
              <a:ext uri="{FF2B5EF4-FFF2-40B4-BE49-F238E27FC236}">
                <a16:creationId xmlns:a16="http://schemas.microsoft.com/office/drawing/2014/main" id="{3D683CF5-5F0E-43F9-BAE6-6D6F68E8A6D5}"/>
              </a:ext>
            </a:extLst>
          </p:cNvPr>
          <p:cNvPicPr>
            <a:picLocks noChangeAspect="1"/>
          </p:cNvPicPr>
          <p:nvPr/>
        </p:nvPicPr>
        <p:blipFill>
          <a:blip r:embed="rId4"/>
          <a:stretch>
            <a:fillRect/>
          </a:stretch>
        </p:blipFill>
        <p:spPr>
          <a:xfrm>
            <a:off x="1055440" y="1722727"/>
            <a:ext cx="4320000" cy="3074425"/>
          </a:xfrm>
          <a:prstGeom prst="rect">
            <a:avLst/>
          </a:prstGeom>
        </p:spPr>
      </p:pic>
      <p:pic>
        <p:nvPicPr>
          <p:cNvPr id="10" name="图片 9">
            <a:extLst>
              <a:ext uri="{FF2B5EF4-FFF2-40B4-BE49-F238E27FC236}">
                <a16:creationId xmlns:a16="http://schemas.microsoft.com/office/drawing/2014/main" id="{48D21D53-7C0D-4737-B6C4-EF7B18E24B80}"/>
              </a:ext>
            </a:extLst>
          </p:cNvPr>
          <p:cNvPicPr>
            <a:picLocks noChangeAspect="1"/>
          </p:cNvPicPr>
          <p:nvPr/>
        </p:nvPicPr>
        <p:blipFill>
          <a:blip r:embed="rId5"/>
          <a:stretch>
            <a:fillRect/>
          </a:stretch>
        </p:blipFill>
        <p:spPr>
          <a:xfrm>
            <a:off x="4899648" y="2162494"/>
            <a:ext cx="2880000" cy="1887172"/>
          </a:xfrm>
          <a:prstGeom prst="rect">
            <a:avLst/>
          </a:prstGeom>
          <a:ln>
            <a:noFill/>
          </a:ln>
          <a:effectLst>
            <a:outerShdw blurRad="190500" algn="tl" rotWithShape="0">
              <a:srgbClr val="000000">
                <a:alpha val="70000"/>
              </a:srgbClr>
            </a:outerShdw>
          </a:effectLst>
        </p:spPr>
      </p:pic>
      <p:pic>
        <p:nvPicPr>
          <p:cNvPr id="11" name="图片 10">
            <a:extLst>
              <a:ext uri="{FF2B5EF4-FFF2-40B4-BE49-F238E27FC236}">
                <a16:creationId xmlns:a16="http://schemas.microsoft.com/office/drawing/2014/main" id="{3A3F262E-95FC-42EB-898C-FEDDC4E8393E}"/>
              </a:ext>
            </a:extLst>
          </p:cNvPr>
          <p:cNvPicPr>
            <a:picLocks noChangeAspect="1"/>
          </p:cNvPicPr>
          <p:nvPr/>
        </p:nvPicPr>
        <p:blipFill>
          <a:blip r:embed="rId6"/>
          <a:stretch>
            <a:fillRect/>
          </a:stretch>
        </p:blipFill>
        <p:spPr>
          <a:xfrm>
            <a:off x="8024780" y="2191380"/>
            <a:ext cx="3960000" cy="1898899"/>
          </a:xfrm>
          <a:prstGeom prst="rect">
            <a:avLst/>
          </a:prstGeom>
          <a:ln>
            <a:noFill/>
          </a:ln>
          <a:effectLst>
            <a:outerShdw blurRad="190500" algn="tl" rotWithShape="0">
              <a:srgbClr val="000000">
                <a:alpha val="70000"/>
              </a:srgbClr>
            </a:outerShdw>
          </a:effectLst>
        </p:spPr>
      </p:pic>
      <p:sp>
        <p:nvSpPr>
          <p:cNvPr id="12" name="椭圆 11">
            <a:extLst>
              <a:ext uri="{FF2B5EF4-FFF2-40B4-BE49-F238E27FC236}">
                <a16:creationId xmlns:a16="http://schemas.microsoft.com/office/drawing/2014/main" id="{A1CC303B-19BA-4343-B076-595E5D5740F6}"/>
              </a:ext>
            </a:extLst>
          </p:cNvPr>
          <p:cNvSpPr/>
          <p:nvPr/>
        </p:nvSpPr>
        <p:spPr>
          <a:xfrm rot="436565">
            <a:off x="9702473" y="5733647"/>
            <a:ext cx="1574141" cy="747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a:extLst>
              <a:ext uri="{FF2B5EF4-FFF2-40B4-BE49-F238E27FC236}">
                <a16:creationId xmlns:a16="http://schemas.microsoft.com/office/drawing/2014/main" id="{16D6E2FA-3F2D-4F30-A6D6-131D074640E5}"/>
              </a:ext>
            </a:extLst>
          </p:cNvPr>
          <p:cNvSpPr/>
          <p:nvPr/>
        </p:nvSpPr>
        <p:spPr>
          <a:xfrm>
            <a:off x="6384032" y="5373216"/>
            <a:ext cx="756684" cy="6924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直接箭头连接符 14">
            <a:extLst>
              <a:ext uri="{FF2B5EF4-FFF2-40B4-BE49-F238E27FC236}">
                <a16:creationId xmlns:a16="http://schemas.microsoft.com/office/drawing/2014/main" id="{47B9A819-8985-4463-B71C-46CCA88ACE5F}"/>
              </a:ext>
            </a:extLst>
          </p:cNvPr>
          <p:cNvCxnSpPr>
            <a:cxnSpLocks/>
            <a:stCxn id="13" idx="0"/>
            <a:endCxn id="10" idx="2"/>
          </p:cNvCxnSpPr>
          <p:nvPr/>
        </p:nvCxnSpPr>
        <p:spPr>
          <a:xfrm flipH="1" flipV="1">
            <a:off x="6339648" y="4049666"/>
            <a:ext cx="422726" cy="1323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4BC44127-61E7-4BE5-8D16-3081ECA22625}"/>
              </a:ext>
            </a:extLst>
          </p:cNvPr>
          <p:cNvCxnSpPr>
            <a:stCxn id="12" idx="0"/>
            <a:endCxn id="11" idx="2"/>
          </p:cNvCxnSpPr>
          <p:nvPr/>
        </p:nvCxnSpPr>
        <p:spPr>
          <a:xfrm flipH="1" flipV="1">
            <a:off x="10004780" y="4090279"/>
            <a:ext cx="532069" cy="16463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22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171919FC-3250-4FEB-87DC-0361213FE6AE}"/>
              </a:ext>
            </a:extLst>
          </p:cNvPr>
          <p:cNvPicPr>
            <a:picLocks noChangeAspect="1"/>
          </p:cNvPicPr>
          <p:nvPr/>
        </p:nvPicPr>
        <p:blipFill>
          <a:blip r:embed="rId2"/>
          <a:stretch>
            <a:fillRect/>
          </a:stretch>
        </p:blipFill>
        <p:spPr>
          <a:xfrm>
            <a:off x="40845" y="3281915"/>
            <a:ext cx="3665706" cy="3501008"/>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p:txBody>
          <a:bodyPr/>
          <a:lstStyle/>
          <a:p>
            <a:r>
              <a:rPr lang="en-US" dirty="0"/>
              <a:t>Booster layout demo (2D/3D, arc section, 230 m)</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-Booster demo</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31" name="椭圆 30">
            <a:extLst>
              <a:ext uri="{FF2B5EF4-FFF2-40B4-BE49-F238E27FC236}">
                <a16:creationId xmlns:a16="http://schemas.microsoft.com/office/drawing/2014/main" id="{E77FC0BE-17AC-495E-BDA7-F11EA35BC1CD}"/>
              </a:ext>
            </a:extLst>
          </p:cNvPr>
          <p:cNvSpPr/>
          <p:nvPr/>
        </p:nvSpPr>
        <p:spPr>
          <a:xfrm>
            <a:off x="3149439" y="6246233"/>
            <a:ext cx="576064" cy="56314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B704AD13-DB71-46DA-A3D7-7E8758CC294E}"/>
              </a:ext>
            </a:extLst>
          </p:cNvPr>
          <p:cNvPicPr>
            <a:picLocks noChangeAspect="1"/>
          </p:cNvPicPr>
          <p:nvPr/>
        </p:nvPicPr>
        <p:blipFill rotWithShape="1">
          <a:blip r:embed="rId3"/>
          <a:srcRect t="253"/>
          <a:stretch/>
        </p:blipFill>
        <p:spPr>
          <a:xfrm>
            <a:off x="2188103" y="1847230"/>
            <a:ext cx="4071220" cy="3523249"/>
          </a:xfrm>
          <a:prstGeom prst="rect">
            <a:avLst/>
          </a:prstGeom>
        </p:spPr>
      </p:pic>
      <p:sp>
        <p:nvSpPr>
          <p:cNvPr id="7" name="文本框 6">
            <a:extLst>
              <a:ext uri="{FF2B5EF4-FFF2-40B4-BE49-F238E27FC236}">
                <a16:creationId xmlns:a16="http://schemas.microsoft.com/office/drawing/2014/main" id="{12E774F6-9561-4B49-AB9C-391A8F348BC1}"/>
              </a:ext>
            </a:extLst>
          </p:cNvPr>
          <p:cNvSpPr txBox="1"/>
          <p:nvPr/>
        </p:nvSpPr>
        <p:spPr>
          <a:xfrm>
            <a:off x="4483516" y="2852600"/>
            <a:ext cx="32234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Q</a:t>
            </a:r>
            <a:endParaRPr lang="en-US" dirty="0"/>
          </a:p>
        </p:txBody>
      </p:sp>
      <p:sp>
        <p:nvSpPr>
          <p:cNvPr id="9" name="文本框 8">
            <a:extLst>
              <a:ext uri="{FF2B5EF4-FFF2-40B4-BE49-F238E27FC236}">
                <a16:creationId xmlns:a16="http://schemas.microsoft.com/office/drawing/2014/main" id="{27876EA5-E817-4107-A5A4-FFAC6593F21C}"/>
              </a:ext>
            </a:extLst>
          </p:cNvPr>
          <p:cNvSpPr txBox="1"/>
          <p:nvPr/>
        </p:nvSpPr>
        <p:spPr>
          <a:xfrm>
            <a:off x="1160491" y="2418266"/>
            <a:ext cx="12230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0" name="文本框 9">
            <a:extLst>
              <a:ext uri="{FF2B5EF4-FFF2-40B4-BE49-F238E27FC236}">
                <a16:creationId xmlns:a16="http://schemas.microsoft.com/office/drawing/2014/main" id="{310BD619-55F8-4275-A95F-FF288B24EC37}"/>
              </a:ext>
            </a:extLst>
          </p:cNvPr>
          <p:cNvSpPr txBox="1"/>
          <p:nvPr/>
        </p:nvSpPr>
        <p:spPr>
          <a:xfrm>
            <a:off x="3676985" y="2334868"/>
            <a:ext cx="71592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B01</a:t>
            </a:r>
            <a:endParaRPr lang="en-US" dirty="0"/>
          </a:p>
        </p:txBody>
      </p:sp>
      <p:sp>
        <p:nvSpPr>
          <p:cNvPr id="11" name="文本框 10">
            <a:extLst>
              <a:ext uri="{FF2B5EF4-FFF2-40B4-BE49-F238E27FC236}">
                <a16:creationId xmlns:a16="http://schemas.microsoft.com/office/drawing/2014/main" id="{3F802AB6-BF22-467A-9358-09DC4E187487}"/>
              </a:ext>
            </a:extLst>
          </p:cNvPr>
          <p:cNvSpPr txBox="1"/>
          <p:nvPr/>
        </p:nvSpPr>
        <p:spPr>
          <a:xfrm>
            <a:off x="2001182" y="3318320"/>
            <a:ext cx="127773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3" name="文本框 12">
            <a:extLst>
              <a:ext uri="{FF2B5EF4-FFF2-40B4-BE49-F238E27FC236}">
                <a16:creationId xmlns:a16="http://schemas.microsoft.com/office/drawing/2014/main" id="{7985EB85-40F2-40B1-B264-03D0823023AA}"/>
              </a:ext>
            </a:extLst>
          </p:cNvPr>
          <p:cNvSpPr txBox="1"/>
          <p:nvPr/>
        </p:nvSpPr>
        <p:spPr>
          <a:xfrm>
            <a:off x="5029169" y="2798026"/>
            <a:ext cx="139714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Vacuum connection</a:t>
            </a:r>
            <a:endParaRPr lang="en-US" dirty="0"/>
          </a:p>
        </p:txBody>
      </p:sp>
      <p:sp>
        <p:nvSpPr>
          <p:cNvPr id="16" name="文本框 15">
            <a:extLst>
              <a:ext uri="{FF2B5EF4-FFF2-40B4-BE49-F238E27FC236}">
                <a16:creationId xmlns:a16="http://schemas.microsoft.com/office/drawing/2014/main" id="{2A9D7A01-5771-4AA0-905C-6D375D9D46CC}"/>
              </a:ext>
            </a:extLst>
          </p:cNvPr>
          <p:cNvSpPr txBox="1"/>
          <p:nvPr/>
        </p:nvSpPr>
        <p:spPr>
          <a:xfrm>
            <a:off x="4140684" y="4659931"/>
            <a:ext cx="6343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t>CH</a:t>
            </a:r>
            <a:endParaRPr lang="en-US" dirty="0"/>
          </a:p>
        </p:txBody>
      </p:sp>
      <p:cxnSp>
        <p:nvCxnSpPr>
          <p:cNvPr id="17" name="直接连接符 16">
            <a:extLst>
              <a:ext uri="{FF2B5EF4-FFF2-40B4-BE49-F238E27FC236}">
                <a16:creationId xmlns:a16="http://schemas.microsoft.com/office/drawing/2014/main" id="{A9B57A57-03C1-4485-8D16-46B26EE2FD20}"/>
              </a:ext>
            </a:extLst>
          </p:cNvPr>
          <p:cNvCxnSpPr>
            <a:cxnSpLocks/>
            <a:stCxn id="7" idx="2"/>
          </p:cNvCxnSpPr>
          <p:nvPr/>
        </p:nvCxnSpPr>
        <p:spPr>
          <a:xfrm flipH="1">
            <a:off x="4628435" y="3221932"/>
            <a:ext cx="16252" cy="585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DDA1FA3-E56F-48D2-ABB0-6ED33F07317A}"/>
              </a:ext>
            </a:extLst>
          </p:cNvPr>
          <p:cNvCxnSpPr>
            <a:cxnSpLocks/>
            <a:endCxn id="9" idx="3"/>
          </p:cNvCxnSpPr>
          <p:nvPr/>
        </p:nvCxnSpPr>
        <p:spPr>
          <a:xfrm flipH="1">
            <a:off x="2383505" y="2391811"/>
            <a:ext cx="568755" cy="349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5FAA3B9-28E8-47C3-914B-1148413101CD}"/>
              </a:ext>
            </a:extLst>
          </p:cNvPr>
          <p:cNvCxnSpPr>
            <a:cxnSpLocks/>
            <a:endCxn id="10" idx="1"/>
          </p:cNvCxnSpPr>
          <p:nvPr/>
        </p:nvCxnSpPr>
        <p:spPr>
          <a:xfrm flipV="1">
            <a:off x="3292011" y="2519534"/>
            <a:ext cx="384974" cy="8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209C002-44D3-45FB-A410-A6355B00C7DE}"/>
              </a:ext>
            </a:extLst>
          </p:cNvPr>
          <p:cNvCxnSpPr>
            <a:cxnSpLocks/>
            <a:endCxn id="11" idx="3"/>
          </p:cNvCxnSpPr>
          <p:nvPr/>
        </p:nvCxnSpPr>
        <p:spPr>
          <a:xfrm flipH="1">
            <a:off x="3278915" y="3429000"/>
            <a:ext cx="944798" cy="212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6640CBC-44D7-4513-B203-4F966EAFD497}"/>
              </a:ext>
            </a:extLst>
          </p:cNvPr>
          <p:cNvCxnSpPr>
            <a:cxnSpLocks/>
            <a:endCxn id="13" idx="2"/>
          </p:cNvCxnSpPr>
          <p:nvPr/>
        </p:nvCxnSpPr>
        <p:spPr>
          <a:xfrm flipV="1">
            <a:off x="5145597" y="3444357"/>
            <a:ext cx="582144" cy="64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E699DCC-BED4-44C9-82E9-9649B17F7F67}"/>
              </a:ext>
            </a:extLst>
          </p:cNvPr>
          <p:cNvCxnSpPr>
            <a:cxnSpLocks/>
          </p:cNvCxnSpPr>
          <p:nvPr/>
        </p:nvCxnSpPr>
        <p:spPr>
          <a:xfrm flipH="1">
            <a:off x="4621792" y="4233920"/>
            <a:ext cx="226407" cy="417655"/>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09DB0F25-E97A-400A-9A4A-D3843C41A5A8}"/>
              </a:ext>
            </a:extLst>
          </p:cNvPr>
          <p:cNvSpPr txBox="1"/>
          <p:nvPr/>
        </p:nvSpPr>
        <p:spPr>
          <a:xfrm>
            <a:off x="4775063" y="2254154"/>
            <a:ext cx="159786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inside</a:t>
            </a:r>
            <a:endParaRPr lang="en-US" dirty="0"/>
          </a:p>
        </p:txBody>
      </p:sp>
      <p:sp>
        <p:nvSpPr>
          <p:cNvPr id="28" name="文本框 27">
            <a:extLst>
              <a:ext uri="{FF2B5EF4-FFF2-40B4-BE49-F238E27FC236}">
                <a16:creationId xmlns:a16="http://schemas.microsoft.com/office/drawing/2014/main" id="{A64635C3-A68D-4540-826F-76C44E979BE6}"/>
              </a:ext>
            </a:extLst>
          </p:cNvPr>
          <p:cNvSpPr txBox="1"/>
          <p:nvPr/>
        </p:nvSpPr>
        <p:spPr>
          <a:xfrm>
            <a:off x="2175543" y="4233920"/>
            <a:ext cx="167816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t>Tunnel outside</a:t>
            </a:r>
            <a:endParaRPr lang="en-US" dirty="0"/>
          </a:p>
        </p:txBody>
      </p:sp>
      <p:pic>
        <p:nvPicPr>
          <p:cNvPr id="32" name="图片 31">
            <a:extLst>
              <a:ext uri="{FF2B5EF4-FFF2-40B4-BE49-F238E27FC236}">
                <a16:creationId xmlns:a16="http://schemas.microsoft.com/office/drawing/2014/main" id="{39D53EBF-7751-4835-B5EE-DD7788683F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03803" y="3583438"/>
            <a:ext cx="2880000" cy="1799330"/>
          </a:xfrm>
          <a:prstGeom prst="rect">
            <a:avLst/>
          </a:prstGeom>
          <a:ln>
            <a:noFill/>
          </a:ln>
          <a:effectLst>
            <a:outerShdw blurRad="190500" algn="tl" rotWithShape="0">
              <a:srgbClr val="000000">
                <a:alpha val="70000"/>
              </a:srgbClr>
            </a:outerShdw>
          </a:effectLst>
        </p:spPr>
      </p:pic>
      <p:pic>
        <p:nvPicPr>
          <p:cNvPr id="33" name="图片 32">
            <a:extLst>
              <a:ext uri="{FF2B5EF4-FFF2-40B4-BE49-F238E27FC236}">
                <a16:creationId xmlns:a16="http://schemas.microsoft.com/office/drawing/2014/main" id="{177B47F6-4941-47E2-947C-3F6FEA529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85" r="9838"/>
          <a:stretch/>
        </p:blipFill>
        <p:spPr>
          <a:xfrm>
            <a:off x="3819473" y="5441137"/>
            <a:ext cx="8280000" cy="1043551"/>
          </a:xfrm>
          <a:prstGeom prst="rect">
            <a:avLst/>
          </a:prstGeom>
        </p:spPr>
      </p:pic>
      <p:pic>
        <p:nvPicPr>
          <p:cNvPr id="34" name="图片 33">
            <a:extLst>
              <a:ext uri="{FF2B5EF4-FFF2-40B4-BE49-F238E27FC236}">
                <a16:creationId xmlns:a16="http://schemas.microsoft.com/office/drawing/2014/main" id="{13A9C10A-2B09-40F7-8341-B5C29F8B60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48618" y="1527387"/>
            <a:ext cx="4320000" cy="1973621"/>
          </a:xfrm>
          <a:prstGeom prst="rect">
            <a:avLst/>
          </a:prstGeom>
          <a:ln>
            <a:noFill/>
          </a:ln>
          <a:effectLst>
            <a:outerShdw blurRad="190500" algn="tl" rotWithShape="0">
              <a:srgbClr val="000000">
                <a:alpha val="70000"/>
              </a:srgbClr>
            </a:outerShdw>
          </a:effectLst>
        </p:spPr>
      </p:pic>
      <p:sp>
        <p:nvSpPr>
          <p:cNvPr id="39" name="椭圆 38">
            <a:extLst>
              <a:ext uri="{FF2B5EF4-FFF2-40B4-BE49-F238E27FC236}">
                <a16:creationId xmlns:a16="http://schemas.microsoft.com/office/drawing/2014/main" id="{643B772E-FE17-4BF1-9FF0-EDBAAAABA938}"/>
              </a:ext>
            </a:extLst>
          </p:cNvPr>
          <p:cNvSpPr/>
          <p:nvPr/>
        </p:nvSpPr>
        <p:spPr>
          <a:xfrm>
            <a:off x="4223713" y="5775295"/>
            <a:ext cx="720159"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椭圆 40">
            <a:extLst>
              <a:ext uri="{FF2B5EF4-FFF2-40B4-BE49-F238E27FC236}">
                <a16:creationId xmlns:a16="http://schemas.microsoft.com/office/drawing/2014/main" id="{A0AFD73B-471D-4E64-9B5D-AB745C08E72D}"/>
              </a:ext>
            </a:extLst>
          </p:cNvPr>
          <p:cNvSpPr/>
          <p:nvPr/>
        </p:nvSpPr>
        <p:spPr>
          <a:xfrm>
            <a:off x="10760698" y="5771918"/>
            <a:ext cx="934624" cy="533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直接连接符 42">
            <a:extLst>
              <a:ext uri="{FF2B5EF4-FFF2-40B4-BE49-F238E27FC236}">
                <a16:creationId xmlns:a16="http://schemas.microsoft.com/office/drawing/2014/main" id="{CB0DFD8A-CD31-40BA-B412-8DA9946615F3}"/>
              </a:ext>
            </a:extLst>
          </p:cNvPr>
          <p:cNvCxnSpPr>
            <a:stCxn id="39" idx="0"/>
          </p:cNvCxnSpPr>
          <p:nvPr/>
        </p:nvCxnSpPr>
        <p:spPr>
          <a:xfrm flipV="1">
            <a:off x="4583793" y="5370479"/>
            <a:ext cx="2592327" cy="404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C36CBB7-9239-47AC-9D25-FC74486136DD}"/>
              </a:ext>
            </a:extLst>
          </p:cNvPr>
          <p:cNvCxnSpPr>
            <a:stCxn id="41" idx="0"/>
            <a:endCxn id="34" idx="2"/>
          </p:cNvCxnSpPr>
          <p:nvPr/>
        </p:nvCxnSpPr>
        <p:spPr>
          <a:xfrm flipH="1" flipV="1">
            <a:off x="9808618" y="3501008"/>
            <a:ext cx="1419392" cy="22709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23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4E597F0-9FC0-4E93-97E2-4930DD140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44" y="1483502"/>
            <a:ext cx="4320000" cy="1442054"/>
          </a:xfrm>
          <a:prstGeom prst="rect">
            <a:avLst/>
          </a:prstGeom>
        </p:spPr>
      </p:pic>
      <p:sp>
        <p:nvSpPr>
          <p:cNvPr id="2" name="内容占位符 1">
            <a:extLst>
              <a:ext uri="{FF2B5EF4-FFF2-40B4-BE49-F238E27FC236}">
                <a16:creationId xmlns:a16="http://schemas.microsoft.com/office/drawing/2014/main" id="{9FEFC5D4-C126-4156-9161-A9503CA5ED6B}"/>
              </a:ext>
            </a:extLst>
          </p:cNvPr>
          <p:cNvSpPr>
            <a:spLocks noGrp="1"/>
          </p:cNvSpPr>
          <p:nvPr>
            <p:ph idx="1"/>
          </p:nvPr>
        </p:nvSpPr>
        <p:spPr>
          <a:xfrm>
            <a:off x="609600" y="1285861"/>
            <a:ext cx="5270376" cy="846995"/>
          </a:xfrm>
        </p:spPr>
        <p:txBody>
          <a:bodyPr/>
          <a:lstStyle/>
          <a:p>
            <a:r>
              <a:rPr lang="en-US" dirty="0" err="1"/>
              <a:t>Linac</a:t>
            </a:r>
            <a:r>
              <a:rPr lang="en-US" dirty="0"/>
              <a:t> layout demo</a:t>
            </a:r>
          </a:p>
        </p:txBody>
      </p:sp>
      <p:sp>
        <p:nvSpPr>
          <p:cNvPr id="3" name="标题 2">
            <a:extLst>
              <a:ext uri="{FF2B5EF4-FFF2-40B4-BE49-F238E27FC236}">
                <a16:creationId xmlns:a16="http://schemas.microsoft.com/office/drawing/2014/main" id="{48553DB3-DF41-44D8-B3FF-E6E66DC8C4B7}"/>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-other demos</a:t>
            </a:r>
            <a:endParaRPr lang="en-US" dirty="0"/>
          </a:p>
        </p:txBody>
      </p:sp>
      <p:sp>
        <p:nvSpPr>
          <p:cNvPr id="4" name="灯片编号占位符 3">
            <a:extLst>
              <a:ext uri="{FF2B5EF4-FFF2-40B4-BE49-F238E27FC236}">
                <a16:creationId xmlns:a16="http://schemas.microsoft.com/office/drawing/2014/main" id="{AF135677-A82F-4B66-BE66-E23EA7FE5E06}"/>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pic>
        <p:nvPicPr>
          <p:cNvPr id="12" name="图片 11">
            <a:extLst>
              <a:ext uri="{FF2B5EF4-FFF2-40B4-BE49-F238E27FC236}">
                <a16:creationId xmlns:a16="http://schemas.microsoft.com/office/drawing/2014/main" id="{66C772C2-4122-46B1-B4D8-7C952AA9D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12" y="2804728"/>
            <a:ext cx="4680000" cy="1495000"/>
          </a:xfrm>
          <a:prstGeom prst="rect">
            <a:avLst/>
          </a:prstGeom>
        </p:spPr>
      </p:pic>
      <p:pic>
        <p:nvPicPr>
          <p:cNvPr id="15" name="图片 14">
            <a:extLst>
              <a:ext uri="{FF2B5EF4-FFF2-40B4-BE49-F238E27FC236}">
                <a16:creationId xmlns:a16="http://schemas.microsoft.com/office/drawing/2014/main" id="{BD890CFE-A9A1-4CB4-B11D-969B4BA83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5452066"/>
            <a:ext cx="5400000" cy="1173475"/>
          </a:xfrm>
          <a:prstGeom prst="rect">
            <a:avLst/>
          </a:prstGeom>
        </p:spPr>
      </p:pic>
      <p:sp>
        <p:nvSpPr>
          <p:cNvPr id="35" name="内容占位符 1">
            <a:extLst>
              <a:ext uri="{FF2B5EF4-FFF2-40B4-BE49-F238E27FC236}">
                <a16:creationId xmlns:a16="http://schemas.microsoft.com/office/drawing/2014/main" id="{D9539280-5FDA-44F3-AAE0-D3BB146B8D57}"/>
              </a:ext>
            </a:extLst>
          </p:cNvPr>
          <p:cNvSpPr txBox="1">
            <a:spLocks/>
          </p:cNvSpPr>
          <p:nvPr/>
        </p:nvSpPr>
        <p:spPr>
          <a:xfrm>
            <a:off x="6672064" y="1285117"/>
            <a:ext cx="5270376" cy="8469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Damping ring layout demo</a:t>
            </a:r>
          </a:p>
        </p:txBody>
      </p:sp>
      <p:pic>
        <p:nvPicPr>
          <p:cNvPr id="22" name="图片 21">
            <a:extLst>
              <a:ext uri="{FF2B5EF4-FFF2-40B4-BE49-F238E27FC236}">
                <a16:creationId xmlns:a16="http://schemas.microsoft.com/office/drawing/2014/main" id="{669C80AB-B1CD-475C-81D1-1E341CBD9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4216" y="1760614"/>
            <a:ext cx="2160000" cy="2088228"/>
          </a:xfrm>
          <a:prstGeom prst="rect">
            <a:avLst/>
          </a:prstGeom>
        </p:spPr>
      </p:pic>
      <p:pic>
        <p:nvPicPr>
          <p:cNvPr id="38" name="图片 37">
            <a:extLst>
              <a:ext uri="{FF2B5EF4-FFF2-40B4-BE49-F238E27FC236}">
                <a16:creationId xmlns:a16="http://schemas.microsoft.com/office/drawing/2014/main" id="{5E0664F7-4C62-42A3-A86D-73B1AB6E83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6895" y="1904953"/>
            <a:ext cx="2999877" cy="1601301"/>
          </a:xfrm>
          <a:prstGeom prst="rect">
            <a:avLst/>
          </a:prstGeom>
        </p:spPr>
      </p:pic>
      <p:sp>
        <p:nvSpPr>
          <p:cNvPr id="46" name="文本框 45">
            <a:extLst>
              <a:ext uri="{FF2B5EF4-FFF2-40B4-BE49-F238E27FC236}">
                <a16:creationId xmlns:a16="http://schemas.microsoft.com/office/drawing/2014/main" id="{953CB36C-41CB-4851-90D3-A5109B4FA51A}"/>
              </a:ext>
            </a:extLst>
          </p:cNvPr>
          <p:cNvSpPr txBox="1"/>
          <p:nvPr/>
        </p:nvSpPr>
        <p:spPr>
          <a:xfrm>
            <a:off x="6786498" y="3740255"/>
            <a:ext cx="1152128" cy="369332"/>
          </a:xfrm>
          <a:prstGeom prst="rect">
            <a:avLst/>
          </a:prstGeom>
          <a:noFill/>
        </p:spPr>
        <p:txBody>
          <a:bodyPr wrap="square" rtlCol="0">
            <a:spAutoFit/>
          </a:bodyPr>
          <a:lstStyle/>
          <a:p>
            <a:r>
              <a:rPr lang="en-US" dirty="0"/>
              <a:t>2D layout</a:t>
            </a:r>
          </a:p>
        </p:txBody>
      </p:sp>
      <p:sp>
        <p:nvSpPr>
          <p:cNvPr id="47" name="文本框 46">
            <a:extLst>
              <a:ext uri="{FF2B5EF4-FFF2-40B4-BE49-F238E27FC236}">
                <a16:creationId xmlns:a16="http://schemas.microsoft.com/office/drawing/2014/main" id="{DEAB51A9-6BF5-4735-B341-21A6163143A8}"/>
              </a:ext>
            </a:extLst>
          </p:cNvPr>
          <p:cNvSpPr txBox="1"/>
          <p:nvPr/>
        </p:nvSpPr>
        <p:spPr>
          <a:xfrm>
            <a:off x="10164486" y="3555589"/>
            <a:ext cx="1152128" cy="369332"/>
          </a:xfrm>
          <a:prstGeom prst="rect">
            <a:avLst/>
          </a:prstGeom>
          <a:noFill/>
        </p:spPr>
        <p:txBody>
          <a:bodyPr wrap="square" rtlCol="0">
            <a:spAutoFit/>
          </a:bodyPr>
          <a:lstStyle/>
          <a:p>
            <a:r>
              <a:rPr lang="en-US" dirty="0"/>
              <a:t>3D layout</a:t>
            </a:r>
          </a:p>
        </p:txBody>
      </p:sp>
      <p:sp>
        <p:nvSpPr>
          <p:cNvPr id="48" name="椭圆 47">
            <a:extLst>
              <a:ext uri="{FF2B5EF4-FFF2-40B4-BE49-F238E27FC236}">
                <a16:creationId xmlns:a16="http://schemas.microsoft.com/office/drawing/2014/main" id="{DD33CC65-9D31-43B7-9F71-EC53CFA4606A}"/>
              </a:ext>
            </a:extLst>
          </p:cNvPr>
          <p:cNvSpPr/>
          <p:nvPr/>
        </p:nvSpPr>
        <p:spPr>
          <a:xfrm rot="1697314">
            <a:off x="6842145" y="1801821"/>
            <a:ext cx="1440760" cy="6605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直接箭头连接符 49">
            <a:extLst>
              <a:ext uri="{FF2B5EF4-FFF2-40B4-BE49-F238E27FC236}">
                <a16:creationId xmlns:a16="http://schemas.microsoft.com/office/drawing/2014/main" id="{19083BB8-D963-49A5-8BC3-DFC37121B08B}"/>
              </a:ext>
            </a:extLst>
          </p:cNvPr>
          <p:cNvCxnSpPr>
            <a:cxnSpLocks/>
            <a:stCxn id="48" idx="6"/>
          </p:cNvCxnSpPr>
          <p:nvPr/>
        </p:nvCxnSpPr>
        <p:spPr>
          <a:xfrm>
            <a:off x="8196871" y="2473510"/>
            <a:ext cx="884663" cy="464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52">
            <a:extLst>
              <a:ext uri="{FF2B5EF4-FFF2-40B4-BE49-F238E27FC236}">
                <a16:creationId xmlns:a16="http://schemas.microsoft.com/office/drawing/2014/main" id="{34D17178-3885-48A4-B448-BDFB2CF99480}"/>
              </a:ext>
            </a:extLst>
          </p:cNvPr>
          <p:cNvPicPr>
            <a:picLocks noChangeAspect="1"/>
          </p:cNvPicPr>
          <p:nvPr/>
        </p:nvPicPr>
        <p:blipFill>
          <a:blip r:embed="rId7"/>
          <a:stretch>
            <a:fillRect/>
          </a:stretch>
        </p:blipFill>
        <p:spPr>
          <a:xfrm>
            <a:off x="335360" y="4616505"/>
            <a:ext cx="5400000" cy="710190"/>
          </a:xfrm>
          <a:prstGeom prst="rect">
            <a:avLst/>
          </a:prstGeom>
        </p:spPr>
      </p:pic>
      <p:sp>
        <p:nvSpPr>
          <p:cNvPr id="54" name="文本框 53">
            <a:extLst>
              <a:ext uri="{FF2B5EF4-FFF2-40B4-BE49-F238E27FC236}">
                <a16:creationId xmlns:a16="http://schemas.microsoft.com/office/drawing/2014/main" id="{6FF0C73A-F7D7-4F9A-B1DC-B0B56012E667}"/>
              </a:ext>
            </a:extLst>
          </p:cNvPr>
          <p:cNvSpPr txBox="1"/>
          <p:nvPr/>
        </p:nvSpPr>
        <p:spPr>
          <a:xfrm>
            <a:off x="1271464" y="2473510"/>
            <a:ext cx="3672408" cy="584775"/>
          </a:xfrm>
          <a:prstGeom prst="rect">
            <a:avLst/>
          </a:prstGeom>
          <a:noFill/>
        </p:spPr>
        <p:txBody>
          <a:bodyPr wrap="square" rtlCol="0">
            <a:spAutoFit/>
          </a:bodyPr>
          <a:lstStyle/>
          <a:p>
            <a:r>
              <a:rPr lang="en-US" sz="1600" dirty="0"/>
              <a:t>EBTL (Electron bypass transport line)</a:t>
            </a:r>
          </a:p>
          <a:p>
            <a:r>
              <a:rPr lang="en-US" sz="1600" dirty="0"/>
              <a:t>Up: 2</a:t>
            </a:r>
            <a:r>
              <a:rPr lang="en-US" altLang="zh-CN" sz="1600" dirty="0"/>
              <a:t>D layout; Down: 3D layout</a:t>
            </a:r>
            <a:endParaRPr lang="en-US" sz="1600" dirty="0"/>
          </a:p>
        </p:txBody>
      </p:sp>
      <p:sp>
        <p:nvSpPr>
          <p:cNvPr id="55" name="文本框 54">
            <a:extLst>
              <a:ext uri="{FF2B5EF4-FFF2-40B4-BE49-F238E27FC236}">
                <a16:creationId xmlns:a16="http://schemas.microsoft.com/office/drawing/2014/main" id="{EE19EF0C-69C2-4FD9-B178-231BF78A96B3}"/>
              </a:ext>
            </a:extLst>
          </p:cNvPr>
          <p:cNvSpPr txBox="1"/>
          <p:nvPr/>
        </p:nvSpPr>
        <p:spPr>
          <a:xfrm>
            <a:off x="1408584" y="5128900"/>
            <a:ext cx="3672408" cy="584775"/>
          </a:xfrm>
          <a:prstGeom prst="rect">
            <a:avLst/>
          </a:prstGeom>
          <a:noFill/>
        </p:spPr>
        <p:txBody>
          <a:bodyPr wrap="square" rtlCol="0">
            <a:spAutoFit/>
          </a:bodyPr>
          <a:lstStyle/>
          <a:p>
            <a:r>
              <a:rPr lang="en-US" sz="1600" dirty="0"/>
              <a:t>FAS (first accelerator section)</a:t>
            </a:r>
          </a:p>
          <a:p>
            <a:r>
              <a:rPr lang="en-US" sz="1600" dirty="0"/>
              <a:t>Up: 2</a:t>
            </a:r>
            <a:r>
              <a:rPr lang="en-US" altLang="zh-CN" sz="1600" dirty="0"/>
              <a:t>D layout; Down: 3D layout</a:t>
            </a:r>
            <a:endParaRPr lang="en-US" sz="1600" dirty="0"/>
          </a:p>
        </p:txBody>
      </p:sp>
      <p:sp>
        <p:nvSpPr>
          <p:cNvPr id="20" name="内容占位符 1">
            <a:extLst>
              <a:ext uri="{FF2B5EF4-FFF2-40B4-BE49-F238E27FC236}">
                <a16:creationId xmlns:a16="http://schemas.microsoft.com/office/drawing/2014/main" id="{F3E2D303-4957-4E87-812D-21B68FE263C7}"/>
              </a:ext>
            </a:extLst>
          </p:cNvPr>
          <p:cNvSpPr txBox="1">
            <a:spLocks/>
          </p:cNvSpPr>
          <p:nvPr/>
        </p:nvSpPr>
        <p:spPr>
          <a:xfrm>
            <a:off x="6672064" y="4084307"/>
            <a:ext cx="5270376" cy="846995"/>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4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Transport line layout demo</a:t>
            </a:r>
          </a:p>
        </p:txBody>
      </p:sp>
      <p:pic>
        <p:nvPicPr>
          <p:cNvPr id="7" name="图片 6">
            <a:extLst>
              <a:ext uri="{FF2B5EF4-FFF2-40B4-BE49-F238E27FC236}">
                <a16:creationId xmlns:a16="http://schemas.microsoft.com/office/drawing/2014/main" id="{3002383D-AA74-4710-9D19-CA2B0FA4F3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0550" y="4564047"/>
            <a:ext cx="3600000" cy="1588167"/>
          </a:xfrm>
          <a:prstGeom prst="rect">
            <a:avLst/>
          </a:prstGeom>
        </p:spPr>
      </p:pic>
      <p:sp>
        <p:nvSpPr>
          <p:cNvPr id="23" name="文本框 22">
            <a:extLst>
              <a:ext uri="{FF2B5EF4-FFF2-40B4-BE49-F238E27FC236}">
                <a16:creationId xmlns:a16="http://schemas.microsoft.com/office/drawing/2014/main" id="{35B5DD53-5AD8-4974-94C3-95280887A100}"/>
              </a:ext>
            </a:extLst>
          </p:cNvPr>
          <p:cNvSpPr txBox="1"/>
          <p:nvPr/>
        </p:nvSpPr>
        <p:spPr>
          <a:xfrm>
            <a:off x="6986460" y="6253866"/>
            <a:ext cx="4595940" cy="369332"/>
          </a:xfrm>
          <a:prstGeom prst="rect">
            <a:avLst/>
          </a:prstGeom>
          <a:noFill/>
        </p:spPr>
        <p:txBody>
          <a:bodyPr wrap="square" rtlCol="0">
            <a:spAutoFit/>
          </a:bodyPr>
          <a:lstStyle/>
          <a:p>
            <a:r>
              <a:rPr lang="en-US" dirty="0"/>
              <a:t>Only 3D layout owing to changing beam height </a:t>
            </a:r>
          </a:p>
        </p:txBody>
      </p:sp>
    </p:spTree>
    <p:extLst>
      <p:ext uri="{BB962C8B-B14F-4D97-AF65-F5344CB8AC3E}">
        <p14:creationId xmlns:p14="http://schemas.microsoft.com/office/powerpoint/2010/main" val="363345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185AABD-A67B-4DE3-B47C-27F08C63D94D}"/>
              </a:ext>
            </a:extLst>
          </p:cNvPr>
          <p:cNvSpPr>
            <a:spLocks noGrp="1"/>
          </p:cNvSpPr>
          <p:nvPr>
            <p:ph idx="1"/>
          </p:nvPr>
        </p:nvSpPr>
        <p:spPr/>
        <p:txBody>
          <a:bodyPr/>
          <a:lstStyle/>
          <a:p>
            <a:r>
              <a:rPr lang="en-US" dirty="0"/>
              <a:t>We are addressing all identified issues and completing preliminary solutions for each –– thereby driving continuous progress of the overall work.</a:t>
            </a:r>
          </a:p>
        </p:txBody>
      </p:sp>
      <p:sp>
        <p:nvSpPr>
          <p:cNvPr id="3" name="标题 2">
            <a:extLst>
              <a:ext uri="{FF2B5EF4-FFF2-40B4-BE49-F238E27FC236}">
                <a16:creationId xmlns:a16="http://schemas.microsoft.com/office/drawing/2014/main" id="{24C0DDD1-C963-4255-BA71-59CAA629FA9A}"/>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4" name="灯片编号占位符 3">
            <a:extLst>
              <a:ext uri="{FF2B5EF4-FFF2-40B4-BE49-F238E27FC236}">
                <a16:creationId xmlns:a16="http://schemas.microsoft.com/office/drawing/2014/main" id="{C020D607-C679-4C30-94CC-6A84BA192C89}"/>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graphicFrame>
        <p:nvGraphicFramePr>
          <p:cNvPr id="5" name="表格 4">
            <a:extLst>
              <a:ext uri="{FF2B5EF4-FFF2-40B4-BE49-F238E27FC236}">
                <a16:creationId xmlns:a16="http://schemas.microsoft.com/office/drawing/2014/main" id="{FAEFC422-6F6D-4C7D-8851-ABA2477165C0}"/>
              </a:ext>
            </a:extLst>
          </p:cNvPr>
          <p:cNvGraphicFramePr>
            <a:graphicFrameLocks noGrp="1"/>
          </p:cNvGraphicFramePr>
          <p:nvPr>
            <p:extLst>
              <p:ext uri="{D42A27DB-BD31-4B8C-83A1-F6EECF244321}">
                <p14:modId xmlns:p14="http://schemas.microsoft.com/office/powerpoint/2010/main" val="3526927495"/>
              </p:ext>
            </p:extLst>
          </p:nvPr>
        </p:nvGraphicFramePr>
        <p:xfrm>
          <a:off x="326509" y="2060848"/>
          <a:ext cx="6963580" cy="4216400"/>
        </p:xfrm>
        <a:graphic>
          <a:graphicData uri="http://schemas.openxmlformats.org/drawingml/2006/table">
            <a:tbl>
              <a:tblPr firstRow="1" bandRow="1">
                <a:tableStyleId>{5C22544A-7EE6-4342-B048-85BDC9FD1C3A}</a:tableStyleId>
              </a:tblPr>
              <a:tblGrid>
                <a:gridCol w="712273">
                  <a:extLst>
                    <a:ext uri="{9D8B030D-6E8A-4147-A177-3AD203B41FA5}">
                      <a16:colId xmlns:a16="http://schemas.microsoft.com/office/drawing/2014/main" val="20000"/>
                    </a:ext>
                  </a:extLst>
                </a:gridCol>
                <a:gridCol w="4553162">
                  <a:extLst>
                    <a:ext uri="{9D8B030D-6E8A-4147-A177-3AD203B41FA5}">
                      <a16:colId xmlns:a16="http://schemas.microsoft.com/office/drawing/2014/main" val="20001"/>
                    </a:ext>
                  </a:extLst>
                </a:gridCol>
                <a:gridCol w="1698145">
                  <a:extLst>
                    <a:ext uri="{9D8B030D-6E8A-4147-A177-3AD203B41FA5}">
                      <a16:colId xmlns:a16="http://schemas.microsoft.com/office/drawing/2014/main" val="20002"/>
                    </a:ext>
                  </a:extLst>
                </a:gridCol>
              </a:tblGrid>
              <a:tr h="370840">
                <a:tc>
                  <a:txBody>
                    <a:bodyPr/>
                    <a:lstStyle/>
                    <a:p>
                      <a:r>
                        <a:rPr lang="en-US" altLang="zh-CN" sz="1800" dirty="0">
                          <a:latin typeface="Arial" panose="020B0604020202020204" pitchFamily="34" charset="0"/>
                          <a:ea typeface="微软雅黑" panose="020B0503020204020204" pitchFamily="34" charset="-122"/>
                          <a:cs typeface="Arial" panose="020B0604020202020204" pitchFamily="34" charset="0"/>
                        </a:rPr>
                        <a:t>No.</a:t>
                      </a:r>
                      <a:endParaRPr lang="en-US" sz="18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Issues</a:t>
                      </a:r>
                      <a:r>
                        <a:rPr lang="zh-CN" altLang="en-US" sz="1800" dirty="0">
                          <a:latin typeface="Arial" panose="020B0604020202020204" pitchFamily="34" charset="0"/>
                          <a:ea typeface="微软雅黑" panose="020B0503020204020204" pitchFamily="34" charset="-122"/>
                          <a:cs typeface="Arial" panose="020B0604020202020204" pitchFamily="34" charset="0"/>
                        </a:rPr>
                        <a:t>（</a:t>
                      </a:r>
                      <a:r>
                        <a:rPr lang="en-US" altLang="zh-CN" sz="1800" dirty="0">
                          <a:latin typeface="Arial" panose="020B0604020202020204" pitchFamily="34" charset="0"/>
                          <a:ea typeface="微软雅黑" panose="020B0503020204020204" pitchFamily="34" charset="-122"/>
                          <a:cs typeface="Arial" panose="020B0604020202020204" pitchFamily="34" charset="0"/>
                        </a:rPr>
                        <a:t>completed before Mar. 2026</a:t>
                      </a:r>
                      <a:r>
                        <a:rPr lang="zh-CN" altLang="en-US" sz="1800" dirty="0">
                          <a:latin typeface="Arial" panose="020B0604020202020204" pitchFamily="34" charset="0"/>
                          <a:ea typeface="微软雅黑" panose="020B0503020204020204" pitchFamily="34" charset="-122"/>
                          <a:cs typeface="Arial" panose="020B0604020202020204" pitchFamily="34" charset="0"/>
                        </a:rPr>
                        <a:t>）</a:t>
                      </a:r>
                      <a:endParaRPr lang="en-US" sz="18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Status </a:t>
                      </a:r>
                    </a:p>
                  </a:txBody>
                  <a:tcPr/>
                </a:tc>
                <a:extLst>
                  <a:ext uri="{0D108BD9-81ED-4DB2-BD59-A6C34878D82A}">
                    <a16:rowId xmlns:a16="http://schemas.microsoft.com/office/drawing/2014/main" val="10000"/>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Replace some LMS magnets with dipoles to reduce engineering difficulty</a:t>
                      </a:r>
                    </a:p>
                  </a:txBody>
                  <a:tcPr/>
                </a:tc>
                <a:tc>
                  <a:txBody>
                    <a:bodyPr/>
                    <a:lstStyle/>
                    <a:p>
                      <a:r>
                        <a:rPr lang="en-US" sz="1800" dirty="0">
                          <a:latin typeface="Arial" panose="020B0604020202020204" pitchFamily="34" charset="0"/>
                          <a:cs typeface="Arial" panose="020B0604020202020204" pitchFamily="34" charset="0"/>
                        </a:rPr>
                        <a:t>Completed </a:t>
                      </a:r>
                    </a:p>
                  </a:txBody>
                  <a:tcPr/>
                </a:tc>
                <a:extLst>
                  <a:ext uri="{0D108BD9-81ED-4DB2-BD59-A6C34878D82A}">
                    <a16:rowId xmlns:a16="http://schemas.microsoft.com/office/drawing/2014/main" val="10001"/>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Resolve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spatial interference </a:t>
                      </a:r>
                      <a:r>
                        <a:rPr lang="en-US" altLang="zh-CN" sz="1800" dirty="0">
                          <a:latin typeface="Arial" panose="020B0604020202020204" pitchFamily="34" charset="0"/>
                          <a:ea typeface="微软雅黑" panose="020B0503020204020204" pitchFamily="34" charset="-122"/>
                          <a:cs typeface="Arial" panose="020B0604020202020204" pitchFamily="34" charset="0"/>
                        </a:rPr>
                        <a:t>of the </a:t>
                      </a:r>
                      <a:r>
                        <a:rPr lang="en-US" altLang="zh-CN" sz="1800" dirty="0" err="1">
                          <a:latin typeface="Arial" panose="020B0604020202020204" pitchFamily="34" charset="0"/>
                          <a:ea typeface="微软雅黑" panose="020B0503020204020204" pitchFamily="34" charset="-122"/>
                          <a:cs typeface="Arial" panose="020B0604020202020204" pitchFamily="34" charset="0"/>
                        </a:rPr>
                        <a:t>Linac</a:t>
                      </a:r>
                      <a:r>
                        <a:rPr lang="en-US" altLang="zh-CN" sz="1800" dirty="0">
                          <a:latin typeface="Arial" panose="020B0604020202020204" pitchFamily="34" charset="0"/>
                          <a:ea typeface="微软雅黑" panose="020B0503020204020204" pitchFamily="34" charset="-122"/>
                          <a:cs typeface="Arial" panose="020B0604020202020204" pitchFamily="34" charset="0"/>
                        </a:rPr>
                        <a:t> dump</a:t>
                      </a:r>
                    </a:p>
                  </a:txBody>
                  <a:tcPr/>
                </a:tc>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Completed </a:t>
                      </a:r>
                    </a:p>
                  </a:txBody>
                  <a:tcPr/>
                </a:tc>
                <a:extLst>
                  <a:ext uri="{0D108BD9-81ED-4DB2-BD59-A6C34878D82A}">
                    <a16:rowId xmlns:a16="http://schemas.microsoft.com/office/drawing/2014/main" val="10002"/>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Find proper positions for all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collimators</a:t>
                      </a:r>
                    </a:p>
                  </a:txBody>
                  <a:tcPr/>
                </a:tc>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Completed </a:t>
                      </a:r>
                    </a:p>
                  </a:txBody>
                  <a:tcPr/>
                </a:tc>
                <a:extLst>
                  <a:ext uri="{0D108BD9-81ED-4DB2-BD59-A6C34878D82A}">
                    <a16:rowId xmlns:a16="http://schemas.microsoft.com/office/drawing/2014/main" val="10003"/>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Optimize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quadrupole cross-section </a:t>
                      </a:r>
                      <a:r>
                        <a:rPr lang="en-US" altLang="zh-CN" sz="1800" dirty="0">
                          <a:solidFill>
                            <a:schemeClr val="tx1"/>
                          </a:solidFill>
                          <a:latin typeface="Arial" panose="020B0604020202020204" pitchFamily="34" charset="0"/>
                          <a:ea typeface="微软雅黑" panose="020B0503020204020204" pitchFamily="34" charset="-122"/>
                          <a:cs typeface="Arial" panose="020B0604020202020204" pitchFamily="34" charset="0"/>
                        </a:rPr>
                        <a:t>to resolve transverse interference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ea typeface="微软雅黑" panose="020B0503020204020204" pitchFamily="34" charset="-122"/>
                          <a:cs typeface="Arial" panose="020B0604020202020204" pitchFamily="34" charset="0"/>
                        </a:rPr>
                        <a:t>Completed</a:t>
                      </a:r>
                    </a:p>
                    <a:p>
                      <a:endParaRPr lang="en-US" sz="18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Considering tunnel installation and other factors, design and select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vacuum layout schemes</a:t>
                      </a:r>
                      <a:r>
                        <a:rPr lang="en-US" altLang="zh-CN" sz="1800" dirty="0">
                          <a:latin typeface="Arial" panose="020B0604020202020204" pitchFamily="34" charset="0"/>
                          <a:ea typeface="微软雅黑" panose="020B0503020204020204" pitchFamily="34" charset="-122"/>
                          <a:cs typeface="Arial" panose="020B0604020202020204" pitchFamily="34" charset="0"/>
                        </a:rPr>
                        <a:t> for the arc region</a:t>
                      </a:r>
                    </a:p>
                  </a:txBody>
                  <a:tcPr/>
                </a:tc>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Preliminarily completed</a:t>
                      </a:r>
                    </a:p>
                  </a:txBody>
                  <a:tcPr/>
                </a:tc>
                <a:extLst>
                  <a:ext uri="{0D108BD9-81ED-4DB2-BD59-A6C34878D82A}">
                    <a16:rowId xmlns:a16="http://schemas.microsoft.com/office/drawing/2014/main" val="10005"/>
                  </a:ext>
                </a:extLst>
              </a:tr>
              <a:tr h="370840">
                <a:tc>
                  <a:txBody>
                    <a:bodyPr/>
                    <a:lstStyle/>
                    <a:p>
                      <a:r>
                        <a:rPr lang="en-US" sz="1800" dirty="0">
                          <a:latin typeface="Arial" panose="020B0604020202020204" pitchFamily="34" charset="0"/>
                          <a:ea typeface="微软雅黑" panose="020B0503020204020204" pitchFamily="34" charset="-122"/>
                          <a:cs typeface="Arial" panose="020B0604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Optimize parameters of </a:t>
                      </a:r>
                      <a:r>
                        <a:rPr lang="en-US" altLang="zh-CN" sz="1800" dirty="0">
                          <a:solidFill>
                            <a:srgbClr val="FF0000"/>
                          </a:solidFill>
                          <a:latin typeface="Arial" panose="020B0604020202020204" pitchFamily="34" charset="0"/>
                          <a:ea typeface="微软雅黑" panose="020B0503020204020204" pitchFamily="34" charset="-122"/>
                          <a:cs typeface="Arial" panose="020B0604020202020204" pitchFamily="34" charset="0"/>
                        </a:rPr>
                        <a:t>S-Q</a:t>
                      </a:r>
                      <a:r>
                        <a:rPr lang="en-US" altLang="zh-CN" sz="1800" dirty="0">
                          <a:latin typeface="Arial" panose="020B0604020202020204" pitchFamily="34" charset="0"/>
                          <a:ea typeface="微软雅黑" panose="020B0503020204020204" pitchFamily="34" charset="-122"/>
                          <a:cs typeface="Arial" panose="020B0604020202020204" pitchFamily="34" charset="0"/>
                        </a:rPr>
                        <a:t> combined magnets and finish the physics design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ea typeface="微软雅黑" panose="020B0503020204020204" pitchFamily="34" charset="-122"/>
                          <a:cs typeface="Arial" panose="020B0604020202020204" pitchFamily="34" charset="0"/>
                        </a:rPr>
                        <a:t>Completed</a:t>
                      </a:r>
                    </a:p>
                    <a:p>
                      <a:endParaRPr lang="en-US" sz="18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770364906"/>
                  </a:ext>
                </a:extLst>
              </a:tr>
            </a:tbl>
          </a:graphicData>
        </a:graphic>
      </p:graphicFrame>
      <p:pic>
        <p:nvPicPr>
          <p:cNvPr id="6" name="图片 5">
            <a:extLst>
              <a:ext uri="{FF2B5EF4-FFF2-40B4-BE49-F238E27FC236}">
                <a16:creationId xmlns:a16="http://schemas.microsoft.com/office/drawing/2014/main" id="{575943A7-BBBC-421A-B8AD-BC8FA91161EE}"/>
              </a:ext>
            </a:extLst>
          </p:cNvPr>
          <p:cNvPicPr>
            <a:picLocks noChangeAspect="1"/>
          </p:cNvPicPr>
          <p:nvPr/>
        </p:nvPicPr>
        <p:blipFill>
          <a:blip r:embed="rId2"/>
          <a:stretch>
            <a:fillRect/>
          </a:stretch>
        </p:blipFill>
        <p:spPr>
          <a:xfrm>
            <a:off x="7392144" y="2319622"/>
            <a:ext cx="2160000" cy="2090441"/>
          </a:xfrm>
          <a:prstGeom prst="rect">
            <a:avLst/>
          </a:prstGeom>
        </p:spPr>
      </p:pic>
      <p:pic>
        <p:nvPicPr>
          <p:cNvPr id="7" name="图片 6">
            <a:extLst>
              <a:ext uri="{FF2B5EF4-FFF2-40B4-BE49-F238E27FC236}">
                <a16:creationId xmlns:a16="http://schemas.microsoft.com/office/drawing/2014/main" id="{71AF8698-F7D0-4DE3-AFCA-D7CD052460F1}"/>
              </a:ext>
            </a:extLst>
          </p:cNvPr>
          <p:cNvPicPr>
            <a:picLocks noChangeAspect="1"/>
          </p:cNvPicPr>
          <p:nvPr/>
        </p:nvPicPr>
        <p:blipFill rotWithShape="1">
          <a:blip r:embed="rId3"/>
          <a:srcRect r="16346"/>
          <a:stretch>
            <a:fillRect/>
          </a:stretch>
        </p:blipFill>
        <p:spPr>
          <a:xfrm>
            <a:off x="9408368" y="2648438"/>
            <a:ext cx="2520000" cy="1561123"/>
          </a:xfrm>
          <a:prstGeom prst="rect">
            <a:avLst/>
          </a:prstGeom>
        </p:spPr>
      </p:pic>
      <p:pic>
        <p:nvPicPr>
          <p:cNvPr id="8" name="图片 7">
            <a:extLst>
              <a:ext uri="{FF2B5EF4-FFF2-40B4-BE49-F238E27FC236}">
                <a16:creationId xmlns:a16="http://schemas.microsoft.com/office/drawing/2014/main" id="{48E0B43C-5282-4048-9A68-1D44BBF1235A}"/>
              </a:ext>
            </a:extLst>
          </p:cNvPr>
          <p:cNvPicPr>
            <a:picLocks noChangeAspect="1"/>
          </p:cNvPicPr>
          <p:nvPr/>
        </p:nvPicPr>
        <p:blipFill>
          <a:blip r:embed="rId4"/>
          <a:stretch>
            <a:fillRect/>
          </a:stretch>
        </p:blipFill>
        <p:spPr>
          <a:xfrm>
            <a:off x="7544245" y="4790023"/>
            <a:ext cx="4320000" cy="1368061"/>
          </a:xfrm>
          <a:prstGeom prst="rect">
            <a:avLst/>
          </a:prstGeom>
        </p:spPr>
      </p:pic>
      <p:sp>
        <p:nvSpPr>
          <p:cNvPr id="9" name="文本框 8">
            <a:extLst>
              <a:ext uri="{FF2B5EF4-FFF2-40B4-BE49-F238E27FC236}">
                <a16:creationId xmlns:a16="http://schemas.microsoft.com/office/drawing/2014/main" id="{0E6FA0D3-9E22-4E11-A952-A63D8C5B2536}"/>
              </a:ext>
            </a:extLst>
          </p:cNvPr>
          <p:cNvSpPr txBox="1"/>
          <p:nvPr/>
        </p:nvSpPr>
        <p:spPr>
          <a:xfrm>
            <a:off x="7492880" y="4339920"/>
            <a:ext cx="2232248" cy="338554"/>
          </a:xfrm>
          <a:prstGeom prst="rect">
            <a:avLst/>
          </a:prstGeom>
          <a:noFill/>
        </p:spPr>
        <p:txBody>
          <a:bodyPr wrap="square" rtlCol="0">
            <a:spAutoFit/>
          </a:bodyPr>
          <a:lstStyle/>
          <a:p>
            <a:r>
              <a:rPr lang="en-US" sz="1600" dirty="0"/>
              <a:t>Positions for collimators</a:t>
            </a:r>
          </a:p>
        </p:txBody>
      </p:sp>
      <p:sp>
        <p:nvSpPr>
          <p:cNvPr id="10" name="文本框 9">
            <a:extLst>
              <a:ext uri="{FF2B5EF4-FFF2-40B4-BE49-F238E27FC236}">
                <a16:creationId xmlns:a16="http://schemas.microsoft.com/office/drawing/2014/main" id="{5D38E2D1-0344-43A1-B164-884EEF37C494}"/>
              </a:ext>
            </a:extLst>
          </p:cNvPr>
          <p:cNvSpPr txBox="1"/>
          <p:nvPr/>
        </p:nvSpPr>
        <p:spPr>
          <a:xfrm>
            <a:off x="9756914" y="4339920"/>
            <a:ext cx="2435085" cy="338554"/>
          </a:xfrm>
          <a:prstGeom prst="rect">
            <a:avLst/>
          </a:prstGeom>
          <a:noFill/>
        </p:spPr>
        <p:txBody>
          <a:bodyPr wrap="square" rtlCol="0">
            <a:spAutoFit/>
          </a:bodyPr>
          <a:lstStyle/>
          <a:p>
            <a:r>
              <a:rPr lang="en-US" sz="1600" dirty="0"/>
              <a:t>Cross-section optimization</a:t>
            </a:r>
          </a:p>
        </p:txBody>
      </p:sp>
      <p:sp>
        <p:nvSpPr>
          <p:cNvPr id="11" name="文本框 10">
            <a:extLst>
              <a:ext uri="{FF2B5EF4-FFF2-40B4-BE49-F238E27FC236}">
                <a16:creationId xmlns:a16="http://schemas.microsoft.com/office/drawing/2014/main" id="{E9D10E12-7D33-429D-B870-40AF2477BFBF}"/>
              </a:ext>
            </a:extLst>
          </p:cNvPr>
          <p:cNvSpPr txBox="1"/>
          <p:nvPr/>
        </p:nvSpPr>
        <p:spPr>
          <a:xfrm>
            <a:off x="8334601" y="6139877"/>
            <a:ext cx="2435085" cy="338554"/>
          </a:xfrm>
          <a:prstGeom prst="rect">
            <a:avLst/>
          </a:prstGeom>
          <a:noFill/>
        </p:spPr>
        <p:txBody>
          <a:bodyPr wrap="square" rtlCol="0">
            <a:spAutoFit/>
          </a:bodyPr>
          <a:lstStyle/>
          <a:p>
            <a:r>
              <a:rPr lang="en-US" sz="1600" dirty="0"/>
              <a:t>Vacuum layout scheme</a:t>
            </a:r>
          </a:p>
        </p:txBody>
      </p:sp>
      <p:sp>
        <p:nvSpPr>
          <p:cNvPr id="12" name="文本框 11">
            <a:extLst>
              <a:ext uri="{FF2B5EF4-FFF2-40B4-BE49-F238E27FC236}">
                <a16:creationId xmlns:a16="http://schemas.microsoft.com/office/drawing/2014/main" id="{364420B3-9404-4B37-9D4F-BE20EDD5F366}"/>
              </a:ext>
            </a:extLst>
          </p:cNvPr>
          <p:cNvSpPr txBox="1"/>
          <p:nvPr/>
        </p:nvSpPr>
        <p:spPr>
          <a:xfrm>
            <a:off x="326509" y="6218148"/>
            <a:ext cx="7497683" cy="307777"/>
          </a:xfrm>
          <a:prstGeom prst="rect">
            <a:avLst/>
          </a:prstGeom>
          <a:noFill/>
        </p:spPr>
        <p:txBody>
          <a:bodyPr wrap="square" rtlCol="0">
            <a:spAutoFit/>
          </a:bodyPr>
          <a:lstStyle/>
          <a:p>
            <a:r>
              <a:rPr lang="en-US" altLang="zh-CN" sz="1400" dirty="0"/>
              <a:t>D</a:t>
            </a:r>
            <a:r>
              <a:rPr lang="en-US" sz="1400" dirty="0"/>
              <a:t>etails in: </a:t>
            </a:r>
            <a:r>
              <a:rPr lang="en-US" sz="1400" dirty="0" err="1"/>
              <a:t>Haijing</a:t>
            </a:r>
            <a:r>
              <a:rPr lang="en-US" sz="1400" dirty="0"/>
              <a:t> Wang, CEPC survey and mechanics system.  https://indico.ihep.ac.cn/event/28833/ </a:t>
            </a:r>
          </a:p>
        </p:txBody>
      </p:sp>
      <p:sp>
        <p:nvSpPr>
          <p:cNvPr id="13" name="文本框 12">
            <a:extLst>
              <a:ext uri="{FF2B5EF4-FFF2-40B4-BE49-F238E27FC236}">
                <a16:creationId xmlns:a16="http://schemas.microsoft.com/office/drawing/2014/main" id="{5E2E2ED6-664C-45F0-9905-A89B3E9C48E3}"/>
              </a:ext>
            </a:extLst>
          </p:cNvPr>
          <p:cNvSpPr txBox="1"/>
          <p:nvPr/>
        </p:nvSpPr>
        <p:spPr>
          <a:xfrm rot="20465292">
            <a:off x="9773935" y="2265393"/>
            <a:ext cx="19368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Completed</a:t>
            </a:r>
          </a:p>
        </p:txBody>
      </p:sp>
    </p:spTree>
    <p:extLst>
      <p:ext uri="{BB962C8B-B14F-4D97-AF65-F5344CB8AC3E}">
        <p14:creationId xmlns:p14="http://schemas.microsoft.com/office/powerpoint/2010/main" val="326333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EC32175-6268-4C21-B447-D7949889999E}"/>
              </a:ext>
            </a:extLst>
          </p:cNvPr>
          <p:cNvSpPr>
            <a:spLocks noGrp="1"/>
          </p:cNvSpPr>
          <p:nvPr>
            <p:ph idx="1"/>
          </p:nvPr>
        </p:nvSpPr>
        <p:spPr>
          <a:xfrm>
            <a:off x="609600" y="1285861"/>
            <a:ext cx="11247040" cy="5429287"/>
          </a:xfrm>
        </p:spPr>
        <p:txBody>
          <a:bodyPr>
            <a:normAutofit/>
          </a:bodyPr>
          <a:lstStyle/>
          <a:p>
            <a:pPr>
              <a:spcAft>
                <a:spcPts val="500"/>
              </a:spcAft>
            </a:pPr>
            <a:r>
              <a:rPr lang="en-US" altLang="zh-CN" sz="2000" dirty="0"/>
              <a:t>7</a:t>
            </a:r>
            <a:r>
              <a:rPr lang="zh-CN" altLang="en-US" sz="2000" dirty="0"/>
              <a:t>：</a:t>
            </a:r>
            <a:r>
              <a:rPr lang="en-US" altLang="zh-CN" sz="2000" dirty="0"/>
              <a:t>IP Radiation simulation</a:t>
            </a:r>
          </a:p>
          <a:p>
            <a:pPr lvl="1">
              <a:spcAft>
                <a:spcPts val="500"/>
              </a:spcAft>
            </a:pPr>
            <a:r>
              <a:rPr lang="en-US" altLang="zh-CN" sz="1800" dirty="0"/>
              <a:t>Radiation simulation about all magnets </a:t>
            </a:r>
            <a:r>
              <a:rPr lang="en-US" altLang="zh-CN" sz="1800" dirty="0">
                <a:solidFill>
                  <a:srgbClr val="FF0000"/>
                </a:solidFill>
              </a:rPr>
              <a:t>1.5 km from IP</a:t>
            </a:r>
            <a:r>
              <a:rPr lang="en-US" altLang="zh-CN" sz="1800" dirty="0"/>
              <a:t>.</a:t>
            </a:r>
          </a:p>
          <a:p>
            <a:pPr lvl="1">
              <a:spcAft>
                <a:spcPts val="500"/>
              </a:spcAft>
            </a:pPr>
            <a:r>
              <a:rPr lang="en-US" altLang="zh-CN" sz="1800" dirty="0"/>
              <a:t>The Max. lead shielding thickness is 55 mm in some quadrupoles, which is </a:t>
            </a:r>
            <a:r>
              <a:rPr lang="en-US" altLang="zh-CN" sz="1800" dirty="0">
                <a:solidFill>
                  <a:srgbClr val="FF0000"/>
                </a:solidFill>
              </a:rPr>
              <a:t>space feasible</a:t>
            </a:r>
            <a:r>
              <a:rPr lang="en-US" altLang="zh-CN" sz="1800" dirty="0"/>
              <a:t>. Others are within 35 mm. We will make the detailed structure design further.</a:t>
            </a:r>
          </a:p>
          <a:p>
            <a:pPr lvl="1">
              <a:spcAft>
                <a:spcPts val="500"/>
              </a:spcAft>
            </a:pPr>
            <a:endParaRPr lang="en-US" altLang="zh-CN" sz="1800" dirty="0"/>
          </a:p>
          <a:p>
            <a:pPr marL="457200" lvl="1" indent="0">
              <a:spcAft>
                <a:spcPts val="500"/>
              </a:spcAft>
              <a:buNone/>
            </a:pPr>
            <a:endParaRPr lang="en-US" altLang="zh-CN" sz="1800" dirty="0"/>
          </a:p>
        </p:txBody>
      </p:sp>
      <p:sp>
        <p:nvSpPr>
          <p:cNvPr id="4" name="灯片编号占位符 3">
            <a:extLst>
              <a:ext uri="{FF2B5EF4-FFF2-40B4-BE49-F238E27FC236}">
                <a16:creationId xmlns:a16="http://schemas.microsoft.com/office/drawing/2014/main" id="{3A55BD08-0387-4389-BF74-9C5C16224097}"/>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sp>
        <p:nvSpPr>
          <p:cNvPr id="10" name="标题 2">
            <a:extLst>
              <a:ext uri="{FF2B5EF4-FFF2-40B4-BE49-F238E27FC236}">
                <a16:creationId xmlns:a16="http://schemas.microsoft.com/office/drawing/2014/main" id="{7B2B5DEC-B764-457D-A131-475C910BFCE6}"/>
              </a:ext>
            </a:extLst>
          </p:cNvPr>
          <p:cNvSpPr>
            <a:spLocks noGrp="1"/>
          </p:cNvSpPr>
          <p:nvPr>
            <p:ph type="title"/>
          </p:nvPr>
        </p:nvSpPr>
        <p:spPr>
          <a:xfrm>
            <a:off x="666712" y="142852"/>
            <a:ext cx="11022662" cy="725470"/>
          </a:xfrm>
        </p:spPr>
        <p:txBody>
          <a:bodyPr>
            <a:normAutofit/>
          </a:bodyPr>
          <a:lstStyle/>
          <a:p>
            <a:r>
              <a:rPr lang="en-US" altLang="zh-CN" dirty="0">
                <a:latin typeface="Arial" panose="020B0604020202020204" pitchFamily="34" charset="0"/>
                <a:cs typeface="Arial" panose="020B0604020202020204" pitchFamily="34" charset="0"/>
              </a:rPr>
              <a:t>CEPC layout -</a:t>
            </a:r>
            <a:r>
              <a:rPr lang="en-US" dirty="0">
                <a:latin typeface="Arial" panose="020B0604020202020204" pitchFamily="34" charset="0"/>
                <a:cs typeface="Arial" panose="020B0604020202020204" pitchFamily="34" charset="0"/>
              </a:rPr>
              <a:t>Main issues</a:t>
            </a:r>
            <a:endParaRPr lang="en-US" dirty="0"/>
          </a:p>
        </p:txBody>
      </p:sp>
      <p:sp>
        <p:nvSpPr>
          <p:cNvPr id="19" name="文本框 18">
            <a:extLst>
              <a:ext uri="{FF2B5EF4-FFF2-40B4-BE49-F238E27FC236}">
                <a16:creationId xmlns:a16="http://schemas.microsoft.com/office/drawing/2014/main" id="{36232327-630B-4FA9-A58F-0B3C44F307B4}"/>
              </a:ext>
            </a:extLst>
          </p:cNvPr>
          <p:cNvSpPr txBox="1"/>
          <p:nvPr/>
        </p:nvSpPr>
        <p:spPr>
          <a:xfrm rot="20465292">
            <a:off x="9633012" y="2795971"/>
            <a:ext cx="193682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Completed</a:t>
            </a:r>
          </a:p>
        </p:txBody>
      </p:sp>
      <p:pic>
        <p:nvPicPr>
          <p:cNvPr id="14" name="图片 13">
            <a:extLst>
              <a:ext uri="{FF2B5EF4-FFF2-40B4-BE49-F238E27FC236}">
                <a16:creationId xmlns:a16="http://schemas.microsoft.com/office/drawing/2014/main" id="{568A2671-9966-4A1D-B19B-5EC5AE0B4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794" y="3591325"/>
            <a:ext cx="2880000" cy="2146329"/>
          </a:xfrm>
          <a:prstGeom prst="rect">
            <a:avLst/>
          </a:prstGeom>
        </p:spPr>
      </p:pic>
      <p:pic>
        <p:nvPicPr>
          <p:cNvPr id="24" name="图片 23">
            <a:extLst>
              <a:ext uri="{FF2B5EF4-FFF2-40B4-BE49-F238E27FC236}">
                <a16:creationId xmlns:a16="http://schemas.microsoft.com/office/drawing/2014/main" id="{C0E70AD2-7C92-488F-812B-F6F9F9054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732" y="3578882"/>
            <a:ext cx="2880000" cy="2170236"/>
          </a:xfrm>
          <a:prstGeom prst="rect">
            <a:avLst/>
          </a:prstGeom>
        </p:spPr>
      </p:pic>
      <p:sp>
        <p:nvSpPr>
          <p:cNvPr id="25" name="文本框 24">
            <a:extLst>
              <a:ext uri="{FF2B5EF4-FFF2-40B4-BE49-F238E27FC236}">
                <a16:creationId xmlns:a16="http://schemas.microsoft.com/office/drawing/2014/main" id="{90F04A29-2920-4BB3-86A7-BB68CB44A6CF}"/>
              </a:ext>
            </a:extLst>
          </p:cNvPr>
          <p:cNvSpPr txBox="1"/>
          <p:nvPr/>
        </p:nvSpPr>
        <p:spPr>
          <a:xfrm>
            <a:off x="1504476" y="5643797"/>
            <a:ext cx="2741359" cy="584775"/>
          </a:xfrm>
          <a:prstGeom prst="rect">
            <a:avLst/>
          </a:prstGeom>
          <a:noFill/>
        </p:spPr>
        <p:txBody>
          <a:bodyPr wrap="square" rtlCol="0">
            <a:spAutoFit/>
          </a:bodyPr>
          <a:lstStyle/>
          <a:p>
            <a:r>
              <a:rPr lang="en-US" sz="1600" dirty="0"/>
              <a:t>FLUKA model with all magnets within 1.5 km from IP</a:t>
            </a:r>
          </a:p>
        </p:txBody>
      </p:sp>
      <p:sp>
        <p:nvSpPr>
          <p:cNvPr id="26" name="文本框 25">
            <a:extLst>
              <a:ext uri="{FF2B5EF4-FFF2-40B4-BE49-F238E27FC236}">
                <a16:creationId xmlns:a16="http://schemas.microsoft.com/office/drawing/2014/main" id="{0B1EEAA6-774D-4CE0-9676-5B8FB221AE63}"/>
              </a:ext>
            </a:extLst>
          </p:cNvPr>
          <p:cNvSpPr txBox="1"/>
          <p:nvPr/>
        </p:nvSpPr>
        <p:spPr>
          <a:xfrm>
            <a:off x="5941994" y="5744613"/>
            <a:ext cx="3308432" cy="338554"/>
          </a:xfrm>
          <a:prstGeom prst="rect">
            <a:avLst/>
          </a:prstGeom>
          <a:noFill/>
        </p:spPr>
        <p:txBody>
          <a:bodyPr wrap="square" rtlCol="0">
            <a:spAutoFit/>
          </a:bodyPr>
          <a:lstStyle/>
          <a:p>
            <a:r>
              <a:rPr lang="en-US" sz="1600" dirty="0"/>
              <a:t>Detailed model and dose simulation </a:t>
            </a:r>
          </a:p>
        </p:txBody>
      </p:sp>
      <p:pic>
        <p:nvPicPr>
          <p:cNvPr id="29" name="图片 28">
            <a:extLst>
              <a:ext uri="{FF2B5EF4-FFF2-40B4-BE49-F238E27FC236}">
                <a16:creationId xmlns:a16="http://schemas.microsoft.com/office/drawing/2014/main" id="{DCD2246B-E8E8-40F3-A9DB-A5E6D401D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600" y="3602908"/>
            <a:ext cx="3600000" cy="2049842"/>
          </a:xfrm>
          <a:prstGeom prst="rect">
            <a:avLst/>
          </a:prstGeom>
        </p:spPr>
      </p:pic>
    </p:spTree>
    <p:extLst>
      <p:ext uri="{BB962C8B-B14F-4D97-AF65-F5344CB8AC3E}">
        <p14:creationId xmlns:p14="http://schemas.microsoft.com/office/powerpoint/2010/main" val="49030197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64269</TotalTime>
  <Words>2565</Words>
  <Application>Microsoft Office PowerPoint</Application>
  <PresentationFormat>宽屏</PresentationFormat>
  <Paragraphs>484</Paragraphs>
  <Slides>29</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29</vt:i4>
      </vt:variant>
    </vt:vector>
  </HeadingPairs>
  <TitlesOfParts>
    <vt:vector size="40" baseType="lpstr">
      <vt:lpstr>等线</vt:lpstr>
      <vt:lpstr>宋体</vt:lpstr>
      <vt:lpstr>微软雅黑</vt:lpstr>
      <vt:lpstr>Arial</vt:lpstr>
      <vt:lpstr>Arial Black</vt:lpstr>
      <vt:lpstr>Calibri</vt:lpstr>
      <vt:lpstr>Cambria Math</vt:lpstr>
      <vt:lpstr>Symbol</vt:lpstr>
      <vt:lpstr>Times New Roman</vt:lpstr>
      <vt:lpstr>Wingdings</vt:lpstr>
      <vt:lpstr>Office 主题</vt:lpstr>
      <vt:lpstr>PowerPoint 演示文稿</vt:lpstr>
      <vt:lpstr>Content</vt:lpstr>
      <vt:lpstr>CEPC layout</vt:lpstr>
      <vt:lpstr>CEPC layout -overall</vt:lpstr>
      <vt:lpstr>CEPC layout -Collider demo</vt:lpstr>
      <vt:lpstr>CEPC layout -Booster demo</vt:lpstr>
      <vt:lpstr>CEPC layout -other demos</vt:lpstr>
      <vt:lpstr>CEPC layout -Main issues</vt:lpstr>
      <vt:lpstr>CEPC layout -Main issues</vt:lpstr>
      <vt:lpstr>CEPC layout -Main issues</vt:lpstr>
      <vt:lpstr>CEPC layout -Main issues</vt:lpstr>
      <vt:lpstr>CEPC layout -Main issues</vt:lpstr>
      <vt:lpstr>CEPC layout -Main issues</vt:lpstr>
      <vt:lpstr>CEPC layout -Main issues</vt:lpstr>
      <vt:lpstr>CEPC layout -Main issues</vt:lpstr>
      <vt:lpstr>CEPC layout -Main issues</vt:lpstr>
      <vt:lpstr>MDI mechanics progress-layout</vt:lpstr>
      <vt:lpstr>MDI mechanics progress-mechanical analyses</vt:lpstr>
      <vt:lpstr>MDI mechanics progress-mechanical analyses</vt:lpstr>
      <vt:lpstr>MDI mechanics progress-mechanical analyses</vt:lpstr>
      <vt:lpstr>MDI mechanics progress</vt:lpstr>
      <vt:lpstr>MDI mechanics progress</vt:lpstr>
      <vt:lpstr>MDI mechanics progress</vt:lpstr>
      <vt:lpstr>MDI mechanics progress- vibration test scheme</vt:lpstr>
      <vt:lpstr>MDI mechanics progress-RVC</vt:lpstr>
      <vt:lpstr>MDI mechanics progress-RVC</vt:lpstr>
      <vt:lpstr>MDI mechanics progress-RVC</vt:lpstr>
      <vt:lpstr>Summary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wanghaijing</cp:lastModifiedBy>
  <cp:revision>2978</cp:revision>
  <cp:lastPrinted>2025-05-22T08:43:04Z</cp:lastPrinted>
  <dcterms:created xsi:type="dcterms:W3CDTF">2012-09-04T11:33:36Z</dcterms:created>
  <dcterms:modified xsi:type="dcterms:W3CDTF">2026-05-27T00:21:29Z</dcterms:modified>
</cp:coreProperties>
</file>