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24"/>
  </p:notesMasterIdLst>
  <p:handoutMasterIdLst>
    <p:handoutMasterId r:id="rId25"/>
  </p:handoutMasterIdLst>
  <p:sldIdLst>
    <p:sldId id="994" r:id="rId2"/>
    <p:sldId id="996" r:id="rId3"/>
    <p:sldId id="1022" r:id="rId4"/>
    <p:sldId id="1028" r:id="rId5"/>
    <p:sldId id="1027" r:id="rId6"/>
    <p:sldId id="1025" r:id="rId7"/>
    <p:sldId id="1030" r:id="rId8"/>
    <p:sldId id="1029" r:id="rId9"/>
    <p:sldId id="1031" r:id="rId10"/>
    <p:sldId id="1033" r:id="rId11"/>
    <p:sldId id="1034" r:id="rId12"/>
    <p:sldId id="1032" r:id="rId13"/>
    <p:sldId id="1035" r:id="rId14"/>
    <p:sldId id="1036" r:id="rId15"/>
    <p:sldId id="1037" r:id="rId16"/>
    <p:sldId id="1026" r:id="rId17"/>
    <p:sldId id="1265" r:id="rId18"/>
    <p:sldId id="1271" r:id="rId19"/>
    <p:sldId id="1272" r:id="rId20"/>
    <p:sldId id="1269" r:id="rId21"/>
    <p:sldId id="1270" r:id="rId22"/>
    <p:sldId id="1038" r:id="rId2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CCFF"/>
    <a:srgbClr val="FFFFFF"/>
    <a:srgbClr val="003399"/>
    <a:srgbClr val="E6E6E6"/>
    <a:srgbClr val="0070C0"/>
    <a:srgbClr val="4D8357"/>
    <a:srgbClr val="005800"/>
    <a:srgbClr val="008400"/>
    <a:srgbClr val="FDC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7" autoAdjust="0"/>
    <p:restoredTop sz="91850" autoAdjust="0"/>
  </p:normalViewPr>
  <p:slideViewPr>
    <p:cSldViewPr>
      <p:cViewPr varScale="1">
        <p:scale>
          <a:sx n="150" d="100"/>
          <a:sy n="150" d="100"/>
        </p:scale>
        <p:origin x="512" y="-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7" d="100"/>
          <a:sy n="67" d="100"/>
        </p:scale>
        <p:origin x="3065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ngc\IHEPBOX\My_work\paper\2023\2023-8-CEPC-Cost\CEPC%20Linac%20Cost%20Review%20-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CEPC\14&#12289;EDR\20251224&#20302;&#28201;30GeV&#36896;&#20215;&#20272;&#31639;\&#26799;&#24230;&#35745;&#3163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52220034995631E-2"/>
          <c:y val="3.713993878050232E-2"/>
          <c:w val="0.88975685331000287"/>
          <c:h val="0.7851098942872820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Cost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Sheet2!$B$2:$B$6</c:f>
              <c:numCache>
                <c:formatCode>General</c:formatCode>
                <c:ptCount val="5"/>
                <c:pt idx="0">
                  <c:v>0.5</c:v>
                </c:pt>
                <c:pt idx="1">
                  <c:v>14</c:v>
                </c:pt>
                <c:pt idx="2">
                  <c:v>24</c:v>
                </c:pt>
                <c:pt idx="3">
                  <c:v>34</c:v>
                </c:pt>
              </c:numCache>
            </c:numRef>
          </c:xVal>
          <c:yVal>
            <c:numRef>
              <c:f>Sheet2!$D$2:$D$6</c:f>
              <c:numCache>
                <c:formatCode>General</c:formatCode>
                <c:ptCount val="5"/>
                <c:pt idx="0">
                  <c:v>110</c:v>
                </c:pt>
                <c:pt idx="1">
                  <c:v>66.685714285714283</c:v>
                </c:pt>
                <c:pt idx="2">
                  <c:v>60.041666666666664</c:v>
                </c:pt>
                <c:pt idx="3">
                  <c:v>53.826764705882347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86-4BE7-BD2D-79B28B3150F0}"/>
            </c:ext>
          </c:extLst>
        </c:ser>
        <c:ser>
          <c:idx val="1"/>
          <c:order val="1"/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Sheet2!$H$2:$H$5</c:f>
              <c:numCache>
                <c:formatCode>General</c:formatCode>
                <c:ptCount val="4"/>
                <c:pt idx="0">
                  <c:v>0.5</c:v>
                </c:pt>
                <c:pt idx="1">
                  <c:v>14</c:v>
                </c:pt>
                <c:pt idx="2">
                  <c:v>24</c:v>
                </c:pt>
                <c:pt idx="3">
                  <c:v>34</c:v>
                </c:pt>
              </c:numCache>
            </c:numRef>
          </c:xVal>
          <c:yVal>
            <c:numRef>
              <c:f>Sheet2!$J$2:$J$5</c:f>
              <c:numCache>
                <c:formatCode>General</c:formatCode>
                <c:ptCount val="4"/>
                <c:pt idx="0">
                  <c:v>90</c:v>
                </c:pt>
                <c:pt idx="1">
                  <c:v>66.685714285714283</c:v>
                </c:pt>
                <c:pt idx="2">
                  <c:v>60.041666666666664</c:v>
                </c:pt>
                <c:pt idx="3">
                  <c:v>53.826764705882347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86-4BE7-BD2D-79B28B315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0645712"/>
        <c:axId val="940642384"/>
      </c:scatterChart>
      <c:valAx>
        <c:axId val="940645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/>
                  <a:t>Energy</a:t>
                </a:r>
                <a:r>
                  <a:rPr lang="en-US" altLang="zh-CN" sz="2000" baseline="0"/>
                  <a:t> (GeV)</a:t>
                </a:r>
                <a:endParaRPr lang="zh-CN" alt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0642384"/>
        <c:crosses val="autoZero"/>
        <c:crossBetween val="midCat"/>
      </c:valAx>
      <c:valAx>
        <c:axId val="94064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/>
                  <a:t>Cost (million CNY/GeV)</a:t>
                </a:r>
                <a:r>
                  <a:rPr lang="en-US" altLang="zh-CN" sz="2000" baseline="0"/>
                  <a:t> </a:t>
                </a:r>
                <a:endParaRPr lang="zh-CN" alt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0645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"2a=5.25mm"</c:f>
              <c:strCache>
                <c:ptCount val="1"/>
                <c:pt idx="0">
                  <c:v>2a=5.25mm</c:v>
                </c:pt>
              </c:strCache>
            </c:strRef>
          </c:tx>
          <c:spPr>
            <a:ln w="12700" cap="rnd" cmpd="sng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[梯度计算.xlsx]梯度计算结果!$D$20:$D$30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70</c:v>
                </c:pt>
                <c:pt idx="10">
                  <c:v>80</c:v>
                </c:pt>
              </c:numCache>
            </c:numRef>
          </c:xVal>
          <c:yVal>
            <c:numRef>
              <c:f>[梯度计算.xlsx]梯度计算结果!$F$20:$F$30</c:f>
              <c:numCache>
                <c:formatCode>0.0_ </c:formatCode>
                <c:ptCount val="11"/>
                <c:pt idx="0">
                  <c:v>0</c:v>
                </c:pt>
                <c:pt idx="1">
                  <c:v>17.5357322070268</c:v>
                </c:pt>
                <c:pt idx="2">
                  <c:v>39.211089250144397</c:v>
                </c:pt>
                <c:pt idx="3">
                  <c:v>55.452854212976</c:v>
                </c:pt>
                <c:pt idx="4">
                  <c:v>78.422178500288695</c:v>
                </c:pt>
                <c:pt idx="5">
                  <c:v>96.047160921584407</c:v>
                </c:pt>
                <c:pt idx="6">
                  <c:v>110.905708425952</c:v>
                </c:pt>
                <c:pt idx="7">
                  <c:v>123.9963515666</c:v>
                </c:pt>
                <c:pt idx="8">
                  <c:v>135.83119760273601</c:v>
                </c:pt>
                <c:pt idx="9">
                  <c:v>146.714461736255</c:v>
                </c:pt>
                <c:pt idx="10">
                  <c:v>156.84435700057699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19-469A-8484-3DCA70D21184}"/>
            </c:ext>
          </c:extLst>
        </c:ser>
        <c:ser>
          <c:idx val="1"/>
          <c:order val="1"/>
          <c:tx>
            <c:strRef>
              <c:f>"2a=10.5mm"</c:f>
              <c:strCache>
                <c:ptCount val="1"/>
                <c:pt idx="0">
                  <c:v>2a=10.5mm</c:v>
                </c:pt>
              </c:strCache>
            </c:strRef>
          </c:tx>
          <c:spPr>
            <a:ln w="12700" cap="rnd" cmpd="sng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chemeClr val="accent2"/>
                </a:solidFill>
                <a:ln w="12700" cmpd="sng">
                  <a:solidFill>
                    <a:schemeClr val="accent2"/>
                  </a:solidFill>
                  <a:prstDash val="sysDot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C19-469A-8484-3DCA70D21184}"/>
              </c:ext>
            </c:extLst>
          </c:dPt>
          <c:xVal>
            <c:numRef>
              <c:f>[梯度计算.xlsx]梯度计算结果!$D$20:$D$30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70</c:v>
                </c:pt>
                <c:pt idx="10">
                  <c:v>80</c:v>
                </c:pt>
              </c:numCache>
            </c:numRef>
          </c:xVal>
          <c:yVal>
            <c:numRef>
              <c:f>[梯度计算.xlsx]梯度计算结果!$F$37:$F$47</c:f>
              <c:numCache>
                <c:formatCode>General</c:formatCode>
                <c:ptCount val="11"/>
                <c:pt idx="0">
                  <c:v>0</c:v>
                </c:pt>
                <c:pt idx="1">
                  <c:v>15.209879741026301</c:v>
                </c:pt>
                <c:pt idx="2">
                  <c:v>34.010325030531597</c:v>
                </c:pt>
                <c:pt idx="3">
                  <c:v>48.097862918894997</c:v>
                </c:pt>
                <c:pt idx="4">
                  <c:v>68.020650061063293</c:v>
                </c:pt>
                <c:pt idx="5">
                  <c:v>83.307942311009199</c:v>
                </c:pt>
                <c:pt idx="6">
                  <c:v>96.195725837789993</c:v>
                </c:pt>
                <c:pt idx="7">
                  <c:v>107.550091059116</c:v>
                </c:pt>
                <c:pt idx="8">
                  <c:v>117.81522186962501</c:v>
                </c:pt>
                <c:pt idx="9">
                  <c:v>127.254983877071</c:v>
                </c:pt>
                <c:pt idx="10">
                  <c:v>136.04130012212701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C19-469A-8484-3DCA70D21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7126602"/>
        <c:axId val="336711229"/>
      </c:scatterChart>
      <c:valAx>
        <c:axId val="577126602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800"/>
                  <a:t>Power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0" vertOverflow="ellipsis" vert="horz" wrap="square" anchor="ctr" anchorCtr="1"/>
            <a:lstStyle/>
            <a:p>
              <a:pPr defTabSz="914400">
                <a:defRPr lang="zh-CN"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36711229"/>
        <c:crosses val="autoZero"/>
        <c:crossBetween val="midCat"/>
      </c:valAx>
      <c:valAx>
        <c:axId val="33671122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/>
                  <a:t>Gradient(MV/m)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0" vertOverflow="ellipsis" vert="horz" wrap="square" anchor="ctr" anchorCtr="1"/>
            <a:lstStyle/>
            <a:p>
              <a:pPr defTabSz="914400">
                <a:defRPr lang="zh-CN"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_ 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77126602"/>
        <c:crosses val="autoZero"/>
        <c:crossBetween val="midCat"/>
      </c:valAx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fd21d07-83fc-441c-bcaa-946255735174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17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noFill/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2026/5/26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84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50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8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2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913358"/>
            <a:ext cx="12192000" cy="110845"/>
            <a:chOff x="0" y="846226"/>
            <a:chExt cx="9144000" cy="110845"/>
          </a:xfrm>
        </p:grpSpPr>
        <p:sp>
          <p:nvSpPr>
            <p:cNvPr id="38" name="矩形 37"/>
            <p:cNvSpPr/>
            <p:nvPr/>
          </p:nvSpPr>
          <p:spPr>
            <a:xfrm>
              <a:off x="875653" y="846227"/>
              <a:ext cx="8268347" cy="1104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7" name="矩形 36"/>
            <p:cNvSpPr/>
            <p:nvPr/>
          </p:nvSpPr>
          <p:spPr>
            <a:xfrm>
              <a:off x="0" y="846226"/>
              <a:ext cx="975360" cy="11084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流程图: 手动输入 1">
            <a:extLst>
              <a:ext uri="{FF2B5EF4-FFF2-40B4-BE49-F238E27FC236}">
                <a16:creationId xmlns:a16="http://schemas.microsoft.com/office/drawing/2014/main" id="{152E5577-A334-4A08-841E-7DE847FE6199}"/>
              </a:ext>
            </a:extLst>
          </p:cNvPr>
          <p:cNvSpPr/>
          <p:nvPr/>
        </p:nvSpPr>
        <p:spPr>
          <a:xfrm rot="5400000">
            <a:off x="2584351" y="-2584356"/>
            <a:ext cx="927289" cy="6096012"/>
          </a:xfrm>
          <a:prstGeom prst="flowChartManualInpu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04A1EA39-3242-42BD-B9FF-157F2C2C9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498" y="5641699"/>
            <a:ext cx="2203686" cy="302942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5800" y="3551486"/>
            <a:ext cx="3804060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tx1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4295800" y="3954682"/>
            <a:ext cx="3799308" cy="37375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4295800" y="4390816"/>
            <a:ext cx="3799308" cy="3737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74861F3-13E5-45F5-B254-5E916B335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/>
        </p:blipFill>
        <p:spPr>
          <a:xfrm>
            <a:off x="8600272" y="147953"/>
            <a:ext cx="1310968" cy="63455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D06EAE2-71C6-441F-BD3B-D335E62076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03"/>
          <a:stretch/>
        </p:blipFill>
        <p:spPr>
          <a:xfrm>
            <a:off x="7325718" y="6050"/>
            <a:ext cx="913331" cy="914748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390613" y="1967696"/>
            <a:ext cx="11538035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A44C1AB1-E880-4B10-B9E8-EC9EB6D82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613" y="6037867"/>
            <a:ext cx="6200687" cy="70326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/>
            </a:lvl1pPr>
          </a:lstStyle>
          <a:p>
            <a:pPr lvl="0"/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B4BB99F-624D-438F-A872-B897031E1075}"/>
              </a:ext>
            </a:extLst>
          </p:cNvPr>
          <p:cNvSpPr txBox="1"/>
          <p:nvPr/>
        </p:nvSpPr>
        <p:spPr>
          <a:xfrm>
            <a:off x="263352" y="582452"/>
            <a:ext cx="4613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Electron Positron Collider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C:\Users\Administrator\Desktop\11112.png">
            <a:extLst>
              <a:ext uri="{FF2B5EF4-FFF2-40B4-BE49-F238E27FC236}">
                <a16:creationId xmlns:a16="http://schemas.microsoft.com/office/drawing/2014/main" id="{75BDADA1-BABB-4B18-AAF2-1CA552506E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93548"/>
            <a:ext cx="1232274" cy="7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562CC55-5DEA-4FC5-8E61-13034AA787A5}"/>
              </a:ext>
            </a:extLst>
          </p:cNvPr>
          <p:cNvSpPr txBox="1"/>
          <p:nvPr userDrawn="1"/>
        </p:nvSpPr>
        <p:spPr>
          <a:xfrm>
            <a:off x="280186" y="174089"/>
            <a:ext cx="3617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环形正负电子对撞机</a:t>
            </a:r>
          </a:p>
        </p:txBody>
      </p:sp>
    </p:spTree>
    <p:extLst>
      <p:ext uri="{BB962C8B-B14F-4D97-AF65-F5344CB8AC3E}">
        <p14:creationId xmlns:p14="http://schemas.microsoft.com/office/powerpoint/2010/main" val="226945329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109" y="1232362"/>
            <a:ext cx="281940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8021" y="1232362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719281" y="252002"/>
            <a:ext cx="10753437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00000"/>
                </a:solidFill>
              </a:rPr>
              <a:t>Click here to add text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1484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67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0288" y="1310641"/>
            <a:ext cx="10718987" cy="4804867"/>
          </a:xfrm>
        </p:spPr>
        <p:txBody>
          <a:bodyPr vert="horz" lIns="91440" tIns="45720" rIns="91440" bIns="45720" rtlCol="0" anchor="t">
            <a:normAutofit/>
          </a:bodyPr>
          <a:lstStyle>
            <a:lvl1pPr marL="357188" indent="-357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80000"/>
              <a:defRPr lang="zh-CN" altLang="en-US" sz="2400" smtClean="0">
                <a:solidFill>
                  <a:srgbClr val="000099"/>
                </a:solidFill>
              </a:defRPr>
            </a:lvl1pPr>
            <a:lvl2pPr marL="804863" indent="-30162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lang="zh-CN" altLang="en-US" sz="2200" smtClean="0">
                <a:solidFill>
                  <a:schemeClr val="tx1"/>
                </a:solidFill>
              </a:defRPr>
            </a:lvl2pPr>
            <a:lvl3pPr marL="125253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lang="zh-CN" altLang="en-US" sz="2000" smtClean="0">
                <a:solidFill>
                  <a:srgbClr val="00B05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 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 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780288" y="260629"/>
            <a:ext cx="10718987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2D583FB-48B5-429C-AED7-61251113F91A}"/>
              </a:ext>
            </a:extLst>
          </p:cNvPr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03DB55A-0FC3-490C-A7C7-B7AC2259BE00}"/>
              </a:ext>
            </a:extLst>
          </p:cNvPr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360508-0361-4062-9CC2-3EB2C79A83AD}"/>
              </a:ext>
            </a:extLst>
          </p:cNvPr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38521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832244" y="303760"/>
            <a:ext cx="10724408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39365" y="2046723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70057" y="2046722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2439365" y="2864141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0057" y="2864140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39365" y="3681558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057" y="3681556"/>
            <a:ext cx="6318251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39365" y="4498974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70057" y="4498973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8633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3"/>
            <a:ext cx="8783781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45720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676402" y="3460607"/>
            <a:ext cx="9628909" cy="2711593"/>
          </a:xfrm>
        </p:spPr>
        <p:txBody>
          <a:bodyPr/>
          <a:lstStyle>
            <a:lvl1pPr marL="361950" indent="-361950">
              <a:buClrTx/>
              <a:buSzPct val="100000"/>
              <a:buFont typeface="+mj-lt"/>
              <a:buAutoNum type="arabicPeriod"/>
              <a:defRPr/>
            </a:lvl1pPr>
            <a:lvl2pPr marL="806450" indent="-304800">
              <a:buClrTx/>
              <a:buSzPct val="100000"/>
              <a:buFont typeface="Wingdings" panose="05000000000000000000" pitchFamily="2" charset="2"/>
              <a:buChar char="Ø"/>
              <a:defRPr/>
            </a:lvl2pPr>
            <a:lvl3pPr marL="1168400" indent="-209550">
              <a:buClrTx/>
              <a:buSzPct val="100000"/>
              <a:buFont typeface="Wingdings" panose="05000000000000000000" pitchFamily="2" charset="2"/>
              <a:buChar char="l"/>
              <a:defRPr/>
            </a:lvl3pPr>
            <a:lvl4pPr marL="1701800" indent="-285750">
              <a:buClrTx/>
              <a:buSzPct val="100000"/>
              <a:buFont typeface="Wingdings" panose="05000000000000000000" pitchFamily="2" charset="2"/>
              <a:buChar char="u"/>
              <a:defRPr/>
            </a:lvl4pPr>
            <a:lvl5pPr marL="2217420" indent="-342900">
              <a:buClrTx/>
              <a:buSzPct val="100000"/>
              <a:buFont typeface="Wingdings" panose="05000000000000000000" pitchFamily="2" charset="2"/>
              <a:buChar char="u"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36418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9594" y="1240525"/>
            <a:ext cx="4985143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dirty="0"/>
              <a:t> 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07879" y="1240525"/>
            <a:ext cx="502504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 dirty="0"/>
              <a:t> 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59594" y="295134"/>
            <a:ext cx="10709894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292335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97" y="1235858"/>
            <a:ext cx="347472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97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0348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0348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664234" y="269255"/>
            <a:ext cx="105390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899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8350899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5678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标题 4"/>
          <p:cNvSpPr txBox="1">
            <a:spLocks/>
          </p:cNvSpPr>
          <p:nvPr/>
        </p:nvSpPr>
        <p:spPr>
          <a:xfrm>
            <a:off x="646981" y="286508"/>
            <a:ext cx="10685384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00000"/>
                </a:solidFill>
              </a:rPr>
              <a:t>Click here to add text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9721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456" y="1273629"/>
            <a:ext cx="7670944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718458" y="1273629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 Click here to add key words</a:t>
            </a:r>
            <a:endParaRPr lang="zh-CN" altLang="en-US" dirty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718458" y="3840473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 Click here to add key words</a:t>
            </a:r>
            <a:endParaRPr lang="zh-CN" altLang="en-US" dirty="0"/>
          </a:p>
        </p:txBody>
      </p:sp>
      <p:sp>
        <p:nvSpPr>
          <p:cNvPr id="6" name="标题 4"/>
          <p:cNvSpPr txBox="1">
            <a:spLocks/>
          </p:cNvSpPr>
          <p:nvPr/>
        </p:nvSpPr>
        <p:spPr>
          <a:xfrm>
            <a:off x="718458" y="269255"/>
            <a:ext cx="10738923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00000"/>
                </a:solidFill>
              </a:rPr>
              <a:t>Click here to add text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3327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650240" y="254394"/>
            <a:ext cx="10767951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00000"/>
                </a:solidFill>
              </a:rPr>
              <a:t>Click here to add text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119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196752"/>
            <a:ext cx="11152909" cy="5035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7" name="矩形 16"/>
          <p:cNvSpPr/>
          <p:nvPr/>
        </p:nvSpPr>
        <p:spPr>
          <a:xfrm flipV="1">
            <a:off x="2" y="181601"/>
            <a:ext cx="526210" cy="83631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10745069" y="6464043"/>
            <a:ext cx="1058080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800" b="1" smtClean="0">
                <a:solidFill>
                  <a:schemeClr val="tx1"/>
                </a:solidFill>
                <a:latin typeface="+mn-ea"/>
                <a:ea typeface="+mn-ea"/>
                <a:cs typeface="Calibri" panose="020F0502020204030204" pitchFamily="34" charset="0"/>
              </a:rPr>
              <a:pPr/>
              <a:t>‹#›</a:t>
            </a:fld>
            <a:endParaRPr lang="zh-CN" altLang="en-US" sz="1800" b="1" dirty="0">
              <a:solidFill>
                <a:schemeClr val="tx1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241909" y="6490735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30ED239-09A1-4282-B310-3AAAB3056A67}"/>
              </a:ext>
            </a:extLst>
          </p:cNvPr>
          <p:cNvGrpSpPr/>
          <p:nvPr/>
        </p:nvGrpSpPr>
        <p:grpSpPr>
          <a:xfrm>
            <a:off x="303185" y="6273448"/>
            <a:ext cx="4024944" cy="539928"/>
            <a:chOff x="7510939" y="4970998"/>
            <a:chExt cx="4024944" cy="53992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790F53E-FAFA-4F46-8DA9-73CA3EF59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10939" y="4971334"/>
              <a:ext cx="913140" cy="539255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F797D75-6CEE-4F49-9FFD-8D1F8493FE19}"/>
                </a:ext>
              </a:extLst>
            </p:cNvPr>
            <p:cNvSpPr txBox="1"/>
            <p:nvPr/>
          </p:nvSpPr>
          <p:spPr>
            <a:xfrm>
              <a:off x="9533169" y="4987706"/>
              <a:ext cx="20027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Circular Electron </a:t>
              </a:r>
            </a:p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Positron Collider</a:t>
              </a:r>
              <a:endPara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473DDFD-D4E5-437C-B52B-150FC334CD90}"/>
                </a:ext>
              </a:extLst>
            </p:cNvPr>
            <p:cNvSpPr txBox="1"/>
            <p:nvPr/>
          </p:nvSpPr>
          <p:spPr>
            <a:xfrm>
              <a:off x="8314744" y="4978404"/>
              <a:ext cx="12184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CEPC</a:t>
              </a:r>
              <a:endPara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58EC19E2-CB27-428F-B976-D2C2526B4983}"/>
                </a:ext>
              </a:extLst>
            </p:cNvPr>
            <p:cNvCxnSpPr/>
            <p:nvPr/>
          </p:nvCxnSpPr>
          <p:spPr>
            <a:xfrm>
              <a:off x="9530366" y="4970998"/>
              <a:ext cx="0" cy="521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BA2E5D81-8058-4F72-826D-8796799B424A}"/>
              </a:ext>
            </a:extLst>
          </p:cNvPr>
          <p:cNvSpPr/>
          <p:nvPr/>
        </p:nvSpPr>
        <p:spPr>
          <a:xfrm flipV="1">
            <a:off x="577971" y="181600"/>
            <a:ext cx="72269" cy="83631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>
            <a:extLst>
              <a:ext uri="{FF2B5EF4-FFF2-40B4-BE49-F238E27FC236}">
                <a16:creationId xmlns:a16="http://schemas.microsoft.com/office/drawing/2014/main" id="{54C37287-5BEC-4FD2-9C2C-D480AD1C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9616" y="3147028"/>
            <a:ext cx="7488832" cy="778155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CEPC Day,2026-5-27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B80CEA-E392-48AF-9E49-8EF54DA428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9736" y="3925184"/>
            <a:ext cx="5040560" cy="789982"/>
          </a:xfrm>
        </p:spPr>
        <p:txBody>
          <a:bodyPr>
            <a:normAutofit/>
          </a:bodyPr>
          <a:lstStyle/>
          <a:p>
            <a:r>
              <a:rPr lang="en-US" altLang="zh-CN" sz="2200" b="1" dirty="0"/>
              <a:t>Cai MENG 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91E67752-BFDF-4EDC-A119-A9BCF9F0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660642"/>
            <a:ext cx="11538035" cy="1461836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solidFill>
                  <a:srgbClr val="C00000"/>
                </a:solidFill>
              </a:rPr>
              <a:t>Cost Comparison of Accelerators </a:t>
            </a:r>
            <a:br>
              <a:rPr lang="en-US" altLang="zh-CN" sz="4800" dirty="0">
                <a:solidFill>
                  <a:srgbClr val="C00000"/>
                </a:solidFill>
              </a:rPr>
            </a:br>
            <a:r>
              <a:rPr lang="en-US" altLang="zh-CN" sz="4800" dirty="0">
                <a:solidFill>
                  <a:srgbClr val="C00000"/>
                </a:solidFill>
              </a:rPr>
              <a:t>in Different Cases</a:t>
            </a:r>
            <a:endParaRPr lang="zh-CN" altLang="en-US" dirty="0"/>
          </a:p>
        </p:txBody>
      </p:sp>
      <p:pic>
        <p:nvPicPr>
          <p:cNvPr id="7" name="图片 3" descr="8d5d924e275b0c7f58feed1244176003">
            <a:extLst>
              <a:ext uri="{FF2B5EF4-FFF2-40B4-BE49-F238E27FC236}">
                <a16:creationId xmlns:a16="http://schemas.microsoft.com/office/drawing/2014/main" id="{A913E9C9-4E4B-4EAA-A0D1-64728A860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4739717"/>
            <a:ext cx="12191365" cy="211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7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C4D1490A-C3D9-471F-9AEF-F7DC9914D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909963"/>
              </p:ext>
            </p:extLst>
          </p:nvPr>
        </p:nvGraphicFramePr>
        <p:xfrm>
          <a:off x="421111" y="1268761"/>
          <a:ext cx="11437339" cy="3210625"/>
        </p:xfrm>
        <a:graphic>
          <a:graphicData uri="http://schemas.openxmlformats.org/drawingml/2006/table">
            <a:tbl>
              <a:tblPr/>
              <a:tblGrid>
                <a:gridCol w="2443978">
                  <a:extLst>
                    <a:ext uri="{9D8B030D-6E8A-4147-A177-3AD203B41FA5}">
                      <a16:colId xmlns:a16="http://schemas.microsoft.com/office/drawing/2014/main" val="3037819182"/>
                    </a:ext>
                  </a:extLst>
                </a:gridCol>
                <a:gridCol w="3159940">
                  <a:extLst>
                    <a:ext uri="{9D8B030D-6E8A-4147-A177-3AD203B41FA5}">
                      <a16:colId xmlns:a16="http://schemas.microsoft.com/office/drawing/2014/main" val="3343063733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3991680112"/>
                    </a:ext>
                  </a:extLst>
                </a:gridCol>
                <a:gridCol w="3835199">
                  <a:extLst>
                    <a:ext uri="{9D8B030D-6E8A-4147-A177-3AD203B41FA5}">
                      <a16:colId xmlns:a16="http://schemas.microsoft.com/office/drawing/2014/main" val="2329549085"/>
                    </a:ext>
                  </a:extLst>
                </a:gridCol>
              </a:tblGrid>
              <a:tr h="29187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费用项目</a:t>
                      </a:r>
                    </a:p>
                  </a:txBody>
                  <a:tcPr marL="5170" marR="5170" marT="5170" marB="51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金额（</a:t>
                      </a:r>
                      <a:r>
                        <a:rPr lang="en-US" altLang="zh-CN" sz="1600">
                          <a:effectLst/>
                        </a:rPr>
                        <a:t>2024 </a:t>
                      </a:r>
                      <a:r>
                        <a:rPr lang="zh-CN" altLang="en-US" sz="1600">
                          <a:effectLst/>
                        </a:rPr>
                        <a:t>年价格）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占比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说明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120088"/>
                  </a:ext>
                </a:extLst>
              </a:tr>
              <a:tr h="29187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>
                          <a:effectLst/>
                        </a:rPr>
                        <a:t>总批准投资（日本方案）</a:t>
                      </a:r>
                      <a:endParaRPr lang="zh-CN" altLang="en-US" sz="1600">
                        <a:effectLst/>
                      </a:endParaRPr>
                    </a:p>
                  </a:txBody>
                  <a:tcPr marL="5170" marR="5170" marT="5170" marB="51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effectLst/>
                        </a:rPr>
                        <a:t>1.3765 </a:t>
                      </a:r>
                      <a:r>
                        <a:rPr lang="zh-CN" altLang="en-US" sz="1600" b="1" dirty="0">
                          <a:effectLst/>
                        </a:rPr>
                        <a:t>万亿日元（约 </a:t>
                      </a:r>
                      <a:r>
                        <a:rPr lang="en-US" altLang="zh-CN" sz="1600" b="1" dirty="0">
                          <a:effectLst/>
                        </a:rPr>
                        <a:t>92.0 </a:t>
                      </a:r>
                      <a:r>
                        <a:rPr lang="zh-CN" altLang="en-US" sz="1600" b="1" dirty="0">
                          <a:effectLst/>
                        </a:rPr>
                        <a:t>亿美元）</a:t>
                      </a:r>
                      <a:endParaRPr lang="zh-CN" altLang="en-US" sz="1600" dirty="0">
                        <a:effectLst/>
                      </a:endParaRP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100%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含 </a:t>
                      </a:r>
                      <a:r>
                        <a:rPr lang="en-US" altLang="zh-CN" sz="1600">
                          <a:effectLst/>
                        </a:rPr>
                        <a:t>85% </a:t>
                      </a:r>
                      <a:r>
                        <a:rPr lang="zh-CN" altLang="en-US" sz="1600">
                          <a:effectLst/>
                        </a:rPr>
                        <a:t>置信度风险预算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24313"/>
                  </a:ext>
                </a:extLst>
              </a:tr>
              <a:tr h="29187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加速器与常规设施 </a:t>
                      </a:r>
                      <a:r>
                        <a:rPr lang="en-US" altLang="zh-CN" sz="1600">
                          <a:effectLst/>
                        </a:rPr>
                        <a:t>(Acc+CF)</a:t>
                      </a:r>
                    </a:p>
                  </a:txBody>
                  <a:tcPr marL="5170" marR="5170" marT="5170" marB="51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</a:rPr>
                        <a:t>6.78 </a:t>
                      </a:r>
                      <a:r>
                        <a:rPr lang="zh-CN" altLang="en-US" sz="1600" dirty="0">
                          <a:effectLst/>
                        </a:rPr>
                        <a:t>亿 </a:t>
                      </a:r>
                      <a:r>
                        <a:rPr lang="en-US" altLang="zh-CN" sz="1600" dirty="0">
                          <a:effectLst/>
                        </a:rPr>
                        <a:t>ILCU</a:t>
                      </a:r>
                      <a:r>
                        <a:rPr lang="zh-CN" altLang="en-US" sz="1600" dirty="0">
                          <a:effectLst/>
                        </a:rPr>
                        <a:t>（约 </a:t>
                      </a:r>
                      <a:r>
                        <a:rPr lang="en-US" altLang="zh-CN" sz="1600" dirty="0">
                          <a:effectLst/>
                        </a:rPr>
                        <a:t>67.8 </a:t>
                      </a:r>
                      <a:r>
                        <a:rPr lang="zh-CN" altLang="en-US" sz="1600" dirty="0">
                          <a:effectLst/>
                        </a:rPr>
                        <a:t>亿美元）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73.7%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1 ILCU≈1 </a:t>
                      </a:r>
                      <a:r>
                        <a:rPr lang="zh-CN" altLang="en-US" sz="1600">
                          <a:effectLst/>
                        </a:rPr>
                        <a:t>美元（</a:t>
                      </a:r>
                      <a:r>
                        <a:rPr lang="en-US" altLang="zh-CN" sz="1600">
                          <a:effectLst/>
                        </a:rPr>
                        <a:t>2024 </a:t>
                      </a:r>
                      <a:r>
                        <a:rPr lang="zh-CN" altLang="en-US" sz="1600">
                          <a:effectLst/>
                        </a:rPr>
                        <a:t>年价格）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394892"/>
                  </a:ext>
                </a:extLst>
              </a:tr>
              <a:tr h="2918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- </a:t>
                      </a:r>
                      <a:r>
                        <a:rPr lang="zh-CN" altLang="en-US" sz="1600">
                          <a:effectLst/>
                        </a:rPr>
                        <a:t>主直线加速器系统</a:t>
                      </a:r>
                    </a:p>
                  </a:txBody>
                  <a:tcPr marL="5170" marR="5170" marT="5170" marB="51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3.39 </a:t>
                      </a:r>
                      <a:r>
                        <a:rPr lang="zh-CN" altLang="en-US" sz="1600">
                          <a:effectLst/>
                        </a:rPr>
                        <a:t>亿 </a:t>
                      </a:r>
                      <a:r>
                        <a:rPr lang="en-GB" sz="1600">
                          <a:effectLst/>
                        </a:rPr>
                        <a:t>ILCU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</a:rPr>
                        <a:t>36.8%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8000 </a:t>
                      </a:r>
                      <a:r>
                        <a:rPr lang="zh-CN" altLang="en-US" sz="1600">
                          <a:effectLst/>
                        </a:rPr>
                        <a:t>个 </a:t>
                      </a:r>
                      <a:r>
                        <a:rPr lang="en-US" altLang="zh-CN" sz="1600">
                          <a:effectLst/>
                        </a:rPr>
                        <a:t>1.3</a:t>
                      </a:r>
                      <a:r>
                        <a:rPr lang="en-GB" sz="1600">
                          <a:effectLst/>
                        </a:rPr>
                        <a:t>GHz 9-cell </a:t>
                      </a:r>
                      <a:r>
                        <a:rPr lang="zh-CN" altLang="en-US" sz="1600">
                          <a:effectLst/>
                        </a:rPr>
                        <a:t>铌腔，</a:t>
                      </a:r>
                      <a:r>
                        <a:rPr lang="en-US" altLang="zh-CN" sz="1600">
                          <a:effectLst/>
                        </a:rPr>
                        <a:t>31.5</a:t>
                      </a:r>
                      <a:r>
                        <a:rPr lang="en-GB" sz="1600">
                          <a:effectLst/>
                        </a:rPr>
                        <a:t>MV/m </a:t>
                      </a:r>
                      <a:r>
                        <a:rPr lang="zh-CN" altLang="en-US" sz="1600">
                          <a:effectLst/>
                        </a:rPr>
                        <a:t>梯度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438680"/>
                  </a:ext>
                </a:extLst>
              </a:tr>
              <a:tr h="2918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- </a:t>
                      </a:r>
                      <a:r>
                        <a:rPr lang="zh-CN" altLang="en-US" sz="1600">
                          <a:effectLst/>
                        </a:rPr>
                        <a:t>注入器系统</a:t>
                      </a:r>
                    </a:p>
                  </a:txBody>
                  <a:tcPr marL="5170" marR="5170" marT="5170" marB="51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0.68 </a:t>
                      </a:r>
                      <a:r>
                        <a:rPr lang="zh-CN" altLang="en-US" sz="1600">
                          <a:effectLst/>
                        </a:rPr>
                        <a:t>亿 </a:t>
                      </a:r>
                      <a:r>
                        <a:rPr lang="en-GB" sz="1600">
                          <a:effectLst/>
                        </a:rPr>
                        <a:t>ILCU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7.4%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电子枪、正电子源、预加速器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392709"/>
                  </a:ext>
                </a:extLst>
              </a:tr>
              <a:tr h="2918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- </a:t>
                      </a:r>
                      <a:r>
                        <a:rPr lang="zh-CN" altLang="en-US" sz="1600">
                          <a:effectLst/>
                        </a:rPr>
                        <a:t>束流传输与对撞区</a:t>
                      </a:r>
                    </a:p>
                  </a:txBody>
                  <a:tcPr marL="5170" marR="5170" marT="5170" marB="51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0.81 </a:t>
                      </a:r>
                      <a:r>
                        <a:rPr lang="zh-CN" altLang="en-US" sz="1600">
                          <a:effectLst/>
                        </a:rPr>
                        <a:t>亿 </a:t>
                      </a:r>
                      <a:r>
                        <a:rPr lang="en-GB" sz="1600">
                          <a:effectLst/>
                        </a:rPr>
                        <a:t>ILCU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8.8%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束团压缩、最终聚焦系统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340411"/>
                  </a:ext>
                </a:extLst>
              </a:tr>
              <a:tr h="2918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- </a:t>
                      </a:r>
                      <a:r>
                        <a:rPr lang="zh-CN" altLang="en-US" sz="1600">
                          <a:effectLst/>
                        </a:rPr>
                        <a:t>低温系统</a:t>
                      </a:r>
                    </a:p>
                  </a:txBody>
                  <a:tcPr marL="5170" marR="5170" marT="5170" marB="51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0.75 </a:t>
                      </a:r>
                      <a:r>
                        <a:rPr lang="zh-CN" altLang="en-US" sz="1600">
                          <a:effectLst/>
                        </a:rPr>
                        <a:t>亿 </a:t>
                      </a:r>
                      <a:r>
                        <a:rPr lang="en-GB" sz="1600">
                          <a:effectLst/>
                        </a:rPr>
                        <a:t>ILCU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8.2%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2K </a:t>
                      </a:r>
                      <a:r>
                        <a:rPr lang="zh-CN" altLang="en-US" sz="1600">
                          <a:effectLst/>
                        </a:rPr>
                        <a:t>氦制冷系统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618452"/>
                  </a:ext>
                </a:extLst>
              </a:tr>
              <a:tr h="2918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- </a:t>
                      </a:r>
                      <a:r>
                        <a:rPr lang="zh-CN" altLang="en-US" sz="1600">
                          <a:effectLst/>
                        </a:rPr>
                        <a:t>其他加速器子系统</a:t>
                      </a:r>
                    </a:p>
                  </a:txBody>
                  <a:tcPr marL="5170" marR="5170" marT="5170" marB="51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1.15 </a:t>
                      </a:r>
                      <a:r>
                        <a:rPr lang="zh-CN" altLang="en-US" sz="1600">
                          <a:effectLst/>
                        </a:rPr>
                        <a:t>亿 </a:t>
                      </a:r>
                      <a:r>
                        <a:rPr lang="en-GB" sz="1600">
                          <a:effectLst/>
                        </a:rPr>
                        <a:t>ILCU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12.5%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真空、磁铁、诊断、控制系统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014732"/>
                  </a:ext>
                </a:extLst>
              </a:tr>
              <a:tr h="29187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effectLst/>
                        </a:rPr>
                        <a:t>土木工程 </a:t>
                      </a:r>
                      <a:r>
                        <a:rPr lang="en-US" altLang="zh-CN" sz="1600" b="1" dirty="0">
                          <a:effectLst/>
                        </a:rPr>
                        <a:t>(</a:t>
                      </a:r>
                      <a:r>
                        <a:rPr lang="en-GB" sz="1600" b="1" dirty="0">
                          <a:effectLst/>
                        </a:rPr>
                        <a:t>CE)</a:t>
                      </a:r>
                    </a:p>
                  </a:txBody>
                  <a:tcPr marL="5170" marR="5170" marT="5170" marB="51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effectLst/>
                        </a:rPr>
                        <a:t>1960 </a:t>
                      </a:r>
                      <a:r>
                        <a:rPr lang="zh-CN" altLang="en-US" sz="1600" b="1" dirty="0">
                          <a:effectLst/>
                        </a:rPr>
                        <a:t>亿日元（约 </a:t>
                      </a:r>
                      <a:r>
                        <a:rPr lang="en-US" altLang="zh-CN" sz="1600" b="1" dirty="0">
                          <a:effectLst/>
                        </a:rPr>
                        <a:t>13.1 </a:t>
                      </a:r>
                      <a:r>
                        <a:rPr lang="zh-CN" altLang="en-US" sz="1600" b="1" dirty="0">
                          <a:effectLst/>
                        </a:rPr>
                        <a:t>亿美元）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effectLst/>
                        </a:rPr>
                        <a:t>14.2%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effectLst/>
                        </a:rPr>
                        <a:t>总长 </a:t>
                      </a:r>
                      <a:r>
                        <a:rPr lang="en-US" altLang="zh-CN" sz="1600" b="1" dirty="0">
                          <a:effectLst/>
                        </a:rPr>
                        <a:t>20.5km </a:t>
                      </a:r>
                      <a:r>
                        <a:rPr lang="zh-CN" altLang="en-US" sz="1600" b="1" dirty="0">
                          <a:effectLst/>
                        </a:rPr>
                        <a:t>隧道，地上建筑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745086"/>
                  </a:ext>
                </a:extLst>
              </a:tr>
              <a:tr h="29187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探测器系统</a:t>
                      </a:r>
                    </a:p>
                  </a:txBody>
                  <a:tcPr marL="5170" marR="5170" marT="5170" marB="51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1383 </a:t>
                      </a:r>
                      <a:r>
                        <a:rPr lang="zh-CN" altLang="en-US" sz="1600">
                          <a:effectLst/>
                        </a:rPr>
                        <a:t>亿日元（约 </a:t>
                      </a:r>
                      <a:r>
                        <a:rPr lang="en-US" altLang="zh-CN" sz="1600">
                          <a:effectLst/>
                        </a:rPr>
                        <a:t>9.2 </a:t>
                      </a:r>
                      <a:r>
                        <a:rPr lang="zh-CN" altLang="en-US" sz="1600">
                          <a:effectLst/>
                        </a:rPr>
                        <a:t>亿美元）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10.0%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2 </a:t>
                      </a:r>
                      <a:r>
                        <a:rPr lang="zh-CN" altLang="en-US" sz="1600">
                          <a:effectLst/>
                        </a:rPr>
                        <a:t>台通用探测器（</a:t>
                      </a:r>
                      <a:r>
                        <a:rPr lang="en-GB" sz="1600">
                          <a:effectLst/>
                        </a:rPr>
                        <a:t>ILD+SiD）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073136"/>
                  </a:ext>
                </a:extLst>
              </a:tr>
              <a:tr h="29187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项目管理与风险预算</a:t>
                      </a:r>
                    </a:p>
                  </a:txBody>
                  <a:tcPr marL="5170" marR="5170" marT="5170" marB="51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1.9 </a:t>
                      </a:r>
                      <a:r>
                        <a:rPr lang="zh-CN" altLang="en-US" sz="1600">
                          <a:effectLst/>
                        </a:rPr>
                        <a:t>亿美元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2.1%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effectLst/>
                        </a:rPr>
                        <a:t>国际合作管理费用</a:t>
                      </a:r>
                    </a:p>
                  </a:txBody>
                  <a:tcPr marL="5170" marR="5170" marT="5170" marB="51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53729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FEE2107D-78C9-48A9-9736-AF0531F0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ILC</a:t>
            </a:r>
            <a:r>
              <a:rPr lang="zh-CN" altLang="en-US" dirty="0"/>
              <a:t>造价评估</a:t>
            </a:r>
          </a:p>
        </p:txBody>
      </p:sp>
      <p:graphicFrame>
        <p:nvGraphicFramePr>
          <p:cNvPr id="5" name="内容占位符 3">
            <a:extLst>
              <a:ext uri="{FF2B5EF4-FFF2-40B4-BE49-F238E27FC236}">
                <a16:creationId xmlns:a16="http://schemas.microsoft.com/office/drawing/2014/main" id="{62E68AAF-0B74-41A0-AB40-34491682DF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667861"/>
              </p:ext>
            </p:extLst>
          </p:nvPr>
        </p:nvGraphicFramePr>
        <p:xfrm>
          <a:off x="754123" y="4725144"/>
          <a:ext cx="10729192" cy="1526347"/>
        </p:xfrm>
        <a:graphic>
          <a:graphicData uri="http://schemas.openxmlformats.org/drawingml/2006/table">
            <a:tbl>
              <a:tblPr/>
              <a:tblGrid>
                <a:gridCol w="789321">
                  <a:extLst>
                    <a:ext uri="{9D8B030D-6E8A-4147-A177-3AD203B41FA5}">
                      <a16:colId xmlns:a16="http://schemas.microsoft.com/office/drawing/2014/main" val="2993206661"/>
                    </a:ext>
                  </a:extLst>
                </a:gridCol>
                <a:gridCol w="1001348">
                  <a:extLst>
                    <a:ext uri="{9D8B030D-6E8A-4147-A177-3AD203B41FA5}">
                      <a16:colId xmlns:a16="http://schemas.microsoft.com/office/drawing/2014/main" val="93104285"/>
                    </a:ext>
                  </a:extLst>
                </a:gridCol>
                <a:gridCol w="1001348">
                  <a:extLst>
                    <a:ext uri="{9D8B030D-6E8A-4147-A177-3AD203B41FA5}">
                      <a16:colId xmlns:a16="http://schemas.microsoft.com/office/drawing/2014/main" val="3224776234"/>
                    </a:ext>
                  </a:extLst>
                </a:gridCol>
                <a:gridCol w="3398473">
                  <a:extLst>
                    <a:ext uri="{9D8B030D-6E8A-4147-A177-3AD203B41FA5}">
                      <a16:colId xmlns:a16="http://schemas.microsoft.com/office/drawing/2014/main" val="1837064570"/>
                    </a:ext>
                  </a:extLst>
                </a:gridCol>
                <a:gridCol w="1298342">
                  <a:extLst>
                    <a:ext uri="{9D8B030D-6E8A-4147-A177-3AD203B41FA5}">
                      <a16:colId xmlns:a16="http://schemas.microsoft.com/office/drawing/2014/main" val="415497263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3674277191"/>
                    </a:ext>
                  </a:extLst>
                </a:gridCol>
              </a:tblGrid>
              <a:tr h="19713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版本</a:t>
                      </a:r>
                    </a:p>
                  </a:txBody>
                  <a:tcPr marL="17280" marR="17280" marT="17280" marB="172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发布年份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质心能量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ffectLst/>
                        </a:rPr>
                        <a:t>总投资估算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价格基准年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主要变化原因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795542"/>
                  </a:ext>
                </a:extLst>
              </a:tr>
              <a:tr h="177199"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ILC TDR</a:t>
                      </a:r>
                    </a:p>
                  </a:txBody>
                  <a:tcPr marL="17280" marR="17280" marT="17280" marB="172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2013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500GeV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78 </a:t>
                      </a:r>
                      <a:r>
                        <a:rPr lang="zh-CN" altLang="en-US" sz="1800">
                          <a:effectLst/>
                        </a:rPr>
                        <a:t>亿美元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2012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原始技术设计报告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208245"/>
                  </a:ext>
                </a:extLst>
              </a:tr>
              <a:tr h="325387"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ILC250</a:t>
                      </a:r>
                    </a:p>
                  </a:txBody>
                  <a:tcPr marL="17280" marR="17280" marT="17280" marB="172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2017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250GeV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8033 </a:t>
                      </a:r>
                      <a:r>
                        <a:rPr lang="zh-CN" altLang="en-US" sz="1800" dirty="0">
                          <a:effectLst/>
                        </a:rPr>
                        <a:t>亿日元（约 </a:t>
                      </a:r>
                      <a:r>
                        <a:rPr lang="en-US" altLang="zh-CN" sz="1800" dirty="0">
                          <a:effectLst/>
                        </a:rPr>
                        <a:t>70 </a:t>
                      </a:r>
                      <a:r>
                        <a:rPr lang="zh-CN" altLang="en-US" sz="1800" dirty="0">
                          <a:effectLst/>
                        </a:rPr>
                        <a:t>亿美元）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2016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ffectLst/>
                        </a:rPr>
                        <a:t>日本北上市方案，能量减半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419351"/>
                  </a:ext>
                </a:extLst>
              </a:tr>
              <a:tr h="452406"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ILC250</a:t>
                      </a:r>
                    </a:p>
                  </a:txBody>
                  <a:tcPr marL="17280" marR="17280" marT="17280" marB="172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2025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250GeV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1.3765 </a:t>
                      </a:r>
                      <a:r>
                        <a:rPr lang="zh-CN" altLang="en-US" sz="1800">
                          <a:effectLst/>
                        </a:rPr>
                        <a:t>万亿日元（约 </a:t>
                      </a:r>
                      <a:r>
                        <a:rPr lang="en-US" altLang="zh-CN" sz="1800">
                          <a:effectLst/>
                        </a:rPr>
                        <a:t>92 </a:t>
                      </a:r>
                      <a:r>
                        <a:rPr lang="zh-CN" altLang="en-US" sz="1800">
                          <a:effectLst/>
                        </a:rPr>
                        <a:t>亿美元）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2024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ffectLst/>
                        </a:rPr>
                        <a:t>全球通货膨胀、</a:t>
                      </a:r>
                      <a:r>
                        <a:rPr lang="en-US" altLang="zh-CN" sz="1800" dirty="0">
                          <a:effectLst/>
                        </a:rPr>
                        <a:t>SRF </a:t>
                      </a:r>
                      <a:r>
                        <a:rPr lang="zh-CN" altLang="en-US" sz="1800" dirty="0">
                          <a:effectLst/>
                        </a:rPr>
                        <a:t>成本上升、隧道工程涨价</a:t>
                      </a:r>
                    </a:p>
                  </a:txBody>
                  <a:tcPr marL="17280" marR="17280" marT="17280" marB="172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33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18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52506B6-E863-466B-AE0D-DB0AE4D0E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918930"/>
              </p:ext>
            </p:extLst>
          </p:nvPr>
        </p:nvGraphicFramePr>
        <p:xfrm>
          <a:off x="263352" y="1196752"/>
          <a:ext cx="11345047" cy="2976563"/>
        </p:xfrm>
        <a:graphic>
          <a:graphicData uri="http://schemas.openxmlformats.org/drawingml/2006/table">
            <a:tbl>
              <a:tblPr/>
              <a:tblGrid>
                <a:gridCol w="3665764">
                  <a:extLst>
                    <a:ext uri="{9D8B030D-6E8A-4147-A177-3AD203B41FA5}">
                      <a16:colId xmlns:a16="http://schemas.microsoft.com/office/drawing/2014/main" val="1195107019"/>
                    </a:ext>
                  </a:extLst>
                </a:gridCol>
                <a:gridCol w="2352584">
                  <a:extLst>
                    <a:ext uri="{9D8B030D-6E8A-4147-A177-3AD203B41FA5}">
                      <a16:colId xmlns:a16="http://schemas.microsoft.com/office/drawing/2014/main" val="1953735035"/>
                    </a:ext>
                  </a:extLst>
                </a:gridCol>
                <a:gridCol w="795176">
                  <a:extLst>
                    <a:ext uri="{9D8B030D-6E8A-4147-A177-3AD203B41FA5}">
                      <a16:colId xmlns:a16="http://schemas.microsoft.com/office/drawing/2014/main" val="133619032"/>
                    </a:ext>
                  </a:extLst>
                </a:gridCol>
                <a:gridCol w="4531523">
                  <a:extLst>
                    <a:ext uri="{9D8B030D-6E8A-4147-A177-3AD203B41FA5}">
                      <a16:colId xmlns:a16="http://schemas.microsoft.com/office/drawing/2014/main" val="1836236545"/>
                    </a:ext>
                  </a:extLst>
                </a:gridCol>
              </a:tblGrid>
              <a:tr h="30142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ffectLst/>
                        </a:rPr>
                        <a:t>费用项目</a:t>
                      </a:r>
                      <a:r>
                        <a:rPr lang="en-GB" altLang="zh-CN" dirty="0"/>
                        <a:t>CLIC380</a:t>
                      </a:r>
                      <a:endParaRPr lang="zh-CN" altLang="en-US" sz="1800" dirty="0">
                        <a:effectLst/>
                      </a:endParaRPr>
                    </a:p>
                  </a:txBody>
                  <a:tcPr marL="7098" marR="7098" marT="7098" marB="709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ffectLst/>
                        </a:rPr>
                        <a:t>金额（百万瑞士法郎，</a:t>
                      </a:r>
                      <a:br>
                        <a:rPr lang="en-US" altLang="zh-CN" sz="1800" dirty="0">
                          <a:effectLst/>
                        </a:rPr>
                      </a:br>
                      <a:r>
                        <a:rPr lang="en-US" altLang="zh-CN" sz="1800" dirty="0">
                          <a:effectLst/>
                        </a:rPr>
                        <a:t>2024 </a:t>
                      </a:r>
                      <a:r>
                        <a:rPr lang="zh-CN" altLang="en-US" sz="1800" dirty="0">
                          <a:effectLst/>
                        </a:rPr>
                        <a:t>年价格）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占比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说明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990435"/>
                  </a:ext>
                </a:extLst>
              </a:tr>
              <a:tr h="213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dirty="0">
                          <a:effectLst/>
                        </a:rPr>
                        <a:t>总投资（</a:t>
                      </a:r>
                      <a:r>
                        <a:rPr lang="en-US" altLang="zh-CN" sz="1800" b="1" dirty="0">
                          <a:effectLst/>
                        </a:rPr>
                        <a:t>CERN </a:t>
                      </a:r>
                      <a:r>
                        <a:rPr lang="zh-CN" altLang="en-US" sz="1800" b="1" dirty="0">
                          <a:effectLst/>
                        </a:rPr>
                        <a:t>方案）</a:t>
                      </a:r>
                      <a:endParaRPr lang="zh-CN" altLang="en-US" sz="1800" dirty="0">
                        <a:effectLst/>
                      </a:endParaRPr>
                    </a:p>
                  </a:txBody>
                  <a:tcPr marL="7098" marR="7098" marT="7098" marB="709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>
                          <a:effectLst/>
                        </a:rPr>
                        <a:t>7,170</a:t>
                      </a:r>
                      <a:endParaRPr lang="zh-CN" altLang="en-US" sz="1800" dirty="0">
                        <a:effectLst/>
                      </a:endParaRP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100%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含技术与商业风险预算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884584"/>
                  </a:ext>
                </a:extLst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加速器系统</a:t>
                      </a:r>
                    </a:p>
                  </a:txBody>
                  <a:tcPr marL="7098" marR="7098" marT="7098" marB="709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4,302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60.0%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800">
                        <a:effectLst/>
                      </a:endParaRP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713723"/>
                  </a:ext>
                </a:extLst>
              </a:tr>
              <a:tr h="21317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- </a:t>
                      </a:r>
                      <a:r>
                        <a:rPr lang="zh-CN" altLang="en-US" sz="1800">
                          <a:effectLst/>
                        </a:rPr>
                        <a:t>主束与驱动束产生系统</a:t>
                      </a:r>
                    </a:p>
                  </a:txBody>
                  <a:tcPr marL="7098" marR="7098" marT="7098" marB="709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1,434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20.0%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驱动束加速器、正电子源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622929"/>
                  </a:ext>
                </a:extLst>
              </a:tr>
              <a:tr h="36829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- </a:t>
                      </a:r>
                      <a:r>
                        <a:rPr lang="zh-CN" altLang="en-US" sz="1800">
                          <a:effectLst/>
                        </a:rPr>
                        <a:t>双束加速模块</a:t>
                      </a:r>
                    </a:p>
                  </a:txBody>
                  <a:tcPr marL="7098" marR="7098" marT="7098" marB="709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2,151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30.0%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ffectLst/>
                        </a:rPr>
                        <a:t>约 </a:t>
                      </a:r>
                      <a:r>
                        <a:rPr lang="en-US" altLang="zh-CN" sz="1800" dirty="0">
                          <a:effectLst/>
                        </a:rPr>
                        <a:t>20,500 </a:t>
                      </a:r>
                      <a:r>
                        <a:rPr lang="zh-CN" altLang="en-US" sz="1800" dirty="0">
                          <a:effectLst/>
                        </a:rPr>
                        <a:t>个 </a:t>
                      </a:r>
                      <a:r>
                        <a:rPr lang="en-US" altLang="zh-CN" sz="1800" dirty="0">
                          <a:effectLst/>
                        </a:rPr>
                        <a:t>X </a:t>
                      </a:r>
                      <a:r>
                        <a:rPr lang="zh-CN" altLang="en-US" sz="1800" dirty="0">
                          <a:effectLst/>
                        </a:rPr>
                        <a:t>波段加速结构，</a:t>
                      </a:r>
                      <a:r>
                        <a:rPr lang="en-US" altLang="zh-CN" sz="1800" dirty="0">
                          <a:effectLst/>
                        </a:rPr>
                        <a:t>100MV/m </a:t>
                      </a:r>
                      <a:r>
                        <a:rPr lang="zh-CN" altLang="en-US" sz="1800" dirty="0">
                          <a:effectLst/>
                        </a:rPr>
                        <a:t>梯度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655581"/>
                  </a:ext>
                </a:extLst>
              </a:tr>
              <a:tr h="30142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- </a:t>
                      </a:r>
                      <a:r>
                        <a:rPr lang="zh-CN" altLang="en-US" sz="1800">
                          <a:effectLst/>
                        </a:rPr>
                        <a:t>束流传输与对撞区</a:t>
                      </a:r>
                    </a:p>
                  </a:txBody>
                  <a:tcPr marL="7098" marR="7098" marT="7098" marB="709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717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10.0%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最终聚焦系统、束流收集器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890334"/>
                  </a:ext>
                </a:extLst>
              </a:tr>
              <a:tr h="30142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土木工程与基础设施</a:t>
                      </a:r>
                    </a:p>
                  </a:txBody>
                  <a:tcPr marL="7098" marR="7098" marT="7098" marB="709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1,793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>
                          <a:effectLst/>
                        </a:rPr>
                        <a:t>25.0%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dirty="0">
                          <a:effectLst/>
                        </a:rPr>
                        <a:t>总长 </a:t>
                      </a:r>
                      <a:r>
                        <a:rPr lang="en-US" altLang="zh-CN" sz="1800" b="1" dirty="0">
                          <a:effectLst/>
                        </a:rPr>
                        <a:t>11km </a:t>
                      </a:r>
                      <a:r>
                        <a:rPr lang="zh-CN" altLang="en-US" sz="1800" b="1" dirty="0">
                          <a:effectLst/>
                        </a:rPr>
                        <a:t>隧道，地上建筑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078766"/>
                  </a:ext>
                </a:extLst>
              </a:tr>
              <a:tr h="23764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探测器系统</a:t>
                      </a:r>
                    </a:p>
                  </a:txBody>
                  <a:tcPr marL="7098" marR="7098" marT="7098" marB="709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717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10.0%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 </a:t>
                      </a:r>
                      <a:r>
                        <a:rPr lang="zh-CN" altLang="en-US" sz="1800">
                          <a:effectLst/>
                        </a:rPr>
                        <a:t>台通用探测器（</a:t>
                      </a:r>
                      <a:r>
                        <a:rPr lang="en-US" altLang="zh-CN" sz="1800">
                          <a:effectLst/>
                        </a:rPr>
                        <a:t>CLICdet</a:t>
                      </a:r>
                      <a:r>
                        <a:rPr lang="zh-CN" altLang="en-US" sz="1800">
                          <a:effectLst/>
                        </a:rPr>
                        <a:t>）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445701"/>
                  </a:ext>
                </a:extLst>
              </a:tr>
              <a:tr h="213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项目管理与风险预算</a:t>
                      </a:r>
                    </a:p>
                  </a:txBody>
                  <a:tcPr marL="7098" marR="7098" marT="7098" marB="709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358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5.0%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ffectLst/>
                        </a:rPr>
                        <a:t>国际合作管理费用</a:t>
                      </a:r>
                    </a:p>
                  </a:txBody>
                  <a:tcPr marL="7098" marR="7098" marT="7098" marB="709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418891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3A35FAE6-B975-4E27-8397-3558B5A1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CLIC380</a:t>
            </a:r>
            <a:r>
              <a:rPr lang="zh-CN" altLang="en-US" dirty="0"/>
              <a:t>造价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E273827-CB82-446C-A0AE-430CDED1B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39421"/>
              </p:ext>
            </p:extLst>
          </p:nvPr>
        </p:nvGraphicFramePr>
        <p:xfrm>
          <a:off x="910396" y="4445863"/>
          <a:ext cx="9862029" cy="1387376"/>
        </p:xfrm>
        <a:graphic>
          <a:graphicData uri="http://schemas.openxmlformats.org/drawingml/2006/table">
            <a:tbl>
              <a:tblPr/>
              <a:tblGrid>
                <a:gridCol w="1608179">
                  <a:extLst>
                    <a:ext uri="{9D8B030D-6E8A-4147-A177-3AD203B41FA5}">
                      <a16:colId xmlns:a16="http://schemas.microsoft.com/office/drawing/2014/main" val="3612910727"/>
                    </a:ext>
                  </a:extLst>
                </a:gridCol>
                <a:gridCol w="1010690">
                  <a:extLst>
                    <a:ext uri="{9D8B030D-6E8A-4147-A177-3AD203B41FA5}">
                      <a16:colId xmlns:a16="http://schemas.microsoft.com/office/drawing/2014/main" val="510449288"/>
                    </a:ext>
                  </a:extLst>
                </a:gridCol>
                <a:gridCol w="1010690">
                  <a:extLst>
                    <a:ext uri="{9D8B030D-6E8A-4147-A177-3AD203B41FA5}">
                      <a16:colId xmlns:a16="http://schemas.microsoft.com/office/drawing/2014/main" val="1199003974"/>
                    </a:ext>
                  </a:extLst>
                </a:gridCol>
                <a:gridCol w="1696490">
                  <a:extLst>
                    <a:ext uri="{9D8B030D-6E8A-4147-A177-3AD203B41FA5}">
                      <a16:colId xmlns:a16="http://schemas.microsoft.com/office/drawing/2014/main" val="1341681541"/>
                    </a:ext>
                  </a:extLst>
                </a:gridCol>
                <a:gridCol w="1239290">
                  <a:extLst>
                    <a:ext uri="{9D8B030D-6E8A-4147-A177-3AD203B41FA5}">
                      <a16:colId xmlns:a16="http://schemas.microsoft.com/office/drawing/2014/main" val="3644462112"/>
                    </a:ext>
                  </a:extLst>
                </a:gridCol>
                <a:gridCol w="3296690">
                  <a:extLst>
                    <a:ext uri="{9D8B030D-6E8A-4147-A177-3AD203B41FA5}">
                      <a16:colId xmlns:a16="http://schemas.microsoft.com/office/drawing/2014/main" val="1700846018"/>
                    </a:ext>
                  </a:extLst>
                </a:gridCol>
              </a:tblGrid>
              <a:tr h="17244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版本</a:t>
                      </a:r>
                    </a:p>
                  </a:txBody>
                  <a:tcPr marL="21951" marR="21951" marT="21951" marB="2195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发布年份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质心能量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总投资估算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价格基准年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主要变化原因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414741"/>
                  </a:ext>
                </a:extLst>
              </a:tr>
              <a:tr h="226583"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CLIC CDR</a:t>
                      </a:r>
                    </a:p>
                  </a:txBody>
                  <a:tcPr marL="21951" marR="21951" marT="21951" marB="2195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2012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3TeV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220 </a:t>
                      </a:r>
                      <a:r>
                        <a:rPr lang="zh-CN" altLang="en-US" sz="1800">
                          <a:effectLst/>
                        </a:rPr>
                        <a:t>亿瑞士法郎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2010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原始概念设计报告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884870"/>
                  </a:ext>
                </a:extLst>
              </a:tr>
              <a:tr h="361931"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CLIC PIP</a:t>
                      </a:r>
                    </a:p>
                  </a:txBody>
                  <a:tcPr marL="21951" marR="21951" marT="21951" marB="2195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2018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380GeV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59 </a:t>
                      </a:r>
                      <a:r>
                        <a:rPr lang="zh-CN" altLang="en-US" sz="1800">
                          <a:effectLst/>
                        </a:rPr>
                        <a:t>亿瑞士法郎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2017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ffectLst/>
                        </a:rPr>
                        <a:t>项目实施计划，聚焦第一阶段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080484"/>
                  </a:ext>
                </a:extLst>
              </a:tr>
              <a:tr h="389001"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CLIC ESPPU</a:t>
                      </a:r>
                    </a:p>
                  </a:txBody>
                  <a:tcPr marL="21951" marR="21951" marT="21951" marB="2195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2025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380GeV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71.7 </a:t>
                      </a:r>
                      <a:r>
                        <a:rPr lang="zh-CN" altLang="en-US" sz="1800">
                          <a:effectLst/>
                        </a:rPr>
                        <a:t>亿瑞士法郎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2024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ffectLst/>
                        </a:rPr>
                        <a:t>全球通货膨胀、技术成熟度调整</a:t>
                      </a:r>
                    </a:p>
                  </a:txBody>
                  <a:tcPr marL="21951" marR="21951" marT="21951" marB="21951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401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700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7EC154BF-BCFF-4212-A7F3-3C0D62621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392445"/>
              </p:ext>
            </p:extLst>
          </p:nvPr>
        </p:nvGraphicFramePr>
        <p:xfrm>
          <a:off x="1002856" y="1340768"/>
          <a:ext cx="10186287" cy="3706956"/>
        </p:xfrm>
        <a:graphic>
          <a:graphicData uri="http://schemas.openxmlformats.org/drawingml/2006/table">
            <a:tbl>
              <a:tblPr/>
              <a:tblGrid>
                <a:gridCol w="1627042">
                  <a:extLst>
                    <a:ext uri="{9D8B030D-6E8A-4147-A177-3AD203B41FA5}">
                      <a16:colId xmlns:a16="http://schemas.microsoft.com/office/drawing/2014/main" val="2390408019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1531835892"/>
                    </a:ext>
                  </a:extLst>
                </a:gridCol>
                <a:gridCol w="1074084">
                  <a:extLst>
                    <a:ext uri="{9D8B030D-6E8A-4147-A177-3AD203B41FA5}">
                      <a16:colId xmlns:a16="http://schemas.microsoft.com/office/drawing/2014/main" val="1020673481"/>
                    </a:ext>
                  </a:extLst>
                </a:gridCol>
                <a:gridCol w="1971353">
                  <a:extLst>
                    <a:ext uri="{9D8B030D-6E8A-4147-A177-3AD203B41FA5}">
                      <a16:colId xmlns:a16="http://schemas.microsoft.com/office/drawing/2014/main" val="3636076996"/>
                    </a:ext>
                  </a:extLst>
                </a:gridCol>
                <a:gridCol w="3771214">
                  <a:extLst>
                    <a:ext uri="{9D8B030D-6E8A-4147-A177-3AD203B41FA5}">
                      <a16:colId xmlns:a16="http://schemas.microsoft.com/office/drawing/2014/main" val="1015466147"/>
                    </a:ext>
                  </a:extLst>
                </a:gridCol>
              </a:tblGrid>
              <a:tr h="33843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装置名称</a:t>
                      </a:r>
                    </a:p>
                  </a:txBody>
                  <a:tcPr marL="6023" marR="6023" marT="6023" marB="60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基建费用（人民币，亿元）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effectLst/>
                        </a:rPr>
                        <a:t>装置总长度</a:t>
                      </a:r>
                      <a:endParaRPr lang="en-US" altLang="zh-CN" sz="1600" dirty="0">
                        <a:effectLst/>
                      </a:endParaRPr>
                    </a:p>
                    <a:p>
                      <a:pPr algn="l"/>
                      <a:r>
                        <a:rPr lang="zh-CN" altLang="en-US" sz="1600" dirty="0">
                          <a:effectLst/>
                        </a:rPr>
                        <a:t>（</a:t>
                      </a:r>
                      <a:r>
                        <a:rPr lang="en-US" altLang="zh-CN" sz="1600" dirty="0">
                          <a:effectLst/>
                        </a:rPr>
                        <a:t>km</a:t>
                      </a:r>
                      <a:r>
                        <a:rPr lang="zh-CN" altLang="en-US" sz="1600" dirty="0">
                          <a:effectLst/>
                        </a:rPr>
                        <a:t>）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每公里基建经费（人民币，亿元 </a:t>
                      </a:r>
                      <a:r>
                        <a:rPr lang="en-US" altLang="zh-CN" sz="1600">
                          <a:effectLst/>
                        </a:rPr>
                        <a:t>/ </a:t>
                      </a:r>
                      <a:r>
                        <a:rPr lang="zh-CN" altLang="en-US" sz="1600">
                          <a:effectLst/>
                        </a:rPr>
                        <a:t>公里）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备注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493682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err="1">
                          <a:effectLst/>
                        </a:rPr>
                        <a:t>EuXFEL</a:t>
                      </a:r>
                      <a:r>
                        <a:rPr lang="en-GB" sz="1600" b="1" dirty="0">
                          <a:effectLst/>
                        </a:rPr>
                        <a:t>（</a:t>
                      </a:r>
                      <a:r>
                        <a:rPr lang="zh-CN" altLang="en-US" sz="1600" b="1" dirty="0">
                          <a:effectLst/>
                        </a:rPr>
                        <a:t>欧洲）</a:t>
                      </a:r>
                      <a:r>
                        <a:rPr lang="en-US" altLang="zh-CN" sz="1600" b="1" dirty="0">
                          <a:effectLst/>
                        </a:rPr>
                        <a:t>*</a:t>
                      </a:r>
                      <a:endParaRPr lang="zh-CN" altLang="en-US" sz="1600" dirty="0">
                        <a:effectLst/>
                      </a:endParaRPr>
                    </a:p>
                  </a:txBody>
                  <a:tcPr marL="6023" marR="6023" marT="6023" marB="60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18.94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3.4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effectLst/>
                        </a:rPr>
                        <a:t>5.57</a:t>
                      </a:r>
                      <a:endParaRPr lang="zh-CN" altLang="en-US" sz="1600" dirty="0">
                        <a:effectLst/>
                      </a:endParaRP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德国汉堡，地下隧道为主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051230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l"/>
                      <a:r>
                        <a:rPr lang="en-GB" sz="1600" b="1">
                          <a:effectLst/>
                        </a:rPr>
                        <a:t>SHINE（</a:t>
                      </a:r>
                      <a:r>
                        <a:rPr lang="zh-CN" altLang="en-US" sz="1600" b="1">
                          <a:effectLst/>
                        </a:rPr>
                        <a:t>上海）</a:t>
                      </a:r>
                      <a:endParaRPr lang="zh-CN" altLang="en-US" sz="1600">
                        <a:effectLst/>
                      </a:endParaRPr>
                    </a:p>
                  </a:txBody>
                  <a:tcPr marL="6023" marR="6023" marT="6023" marB="60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28.66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3.11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effectLst/>
                        </a:rPr>
                        <a:t>9.22</a:t>
                      </a:r>
                      <a:endParaRPr lang="zh-CN" altLang="en-US" sz="1600" dirty="0">
                        <a:effectLst/>
                      </a:endParaRP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effectLst/>
                        </a:rPr>
                        <a:t>上海张江，包含大规模地下实验大厅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235360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l"/>
                      <a:r>
                        <a:rPr lang="en-GB" sz="1600" b="1">
                          <a:effectLst/>
                        </a:rPr>
                        <a:t>ILC250（</a:t>
                      </a:r>
                      <a:r>
                        <a:rPr lang="zh-CN" altLang="en-US" sz="1600" b="1">
                          <a:effectLst/>
                        </a:rPr>
                        <a:t>国际）</a:t>
                      </a:r>
                      <a:endParaRPr lang="zh-CN" altLang="en-US" sz="1600">
                        <a:effectLst/>
                      </a:endParaRPr>
                    </a:p>
                  </a:txBody>
                  <a:tcPr marL="6023" marR="6023" marT="6023" marB="60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84.04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</a:rPr>
                        <a:t>20.5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>
                          <a:effectLst/>
                        </a:rPr>
                        <a:t>4.10</a:t>
                      </a:r>
                      <a:endParaRPr lang="zh-CN" altLang="en-US" sz="1600">
                        <a:effectLst/>
                      </a:endParaRP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日本北上市方案，直线隧道为主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027788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l"/>
                      <a:r>
                        <a:rPr lang="en-GB" sz="1600" b="1">
                          <a:effectLst/>
                        </a:rPr>
                        <a:t>CLIC380（</a:t>
                      </a:r>
                      <a:r>
                        <a:rPr lang="zh-CN" altLang="en-US" sz="1600" b="1">
                          <a:effectLst/>
                        </a:rPr>
                        <a:t>欧洲）</a:t>
                      </a:r>
                      <a:endParaRPr lang="zh-CN" altLang="en-US" sz="1600">
                        <a:effectLst/>
                      </a:endParaRPr>
                    </a:p>
                  </a:txBody>
                  <a:tcPr marL="6023" marR="6023" marT="6023" marB="60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</a:rPr>
                        <a:t>156.06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</a:rPr>
                        <a:t>11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>
                          <a:effectLst/>
                        </a:rPr>
                        <a:t>14.19</a:t>
                      </a:r>
                      <a:endParaRPr lang="zh-CN" altLang="en-US" sz="1600">
                        <a:effectLst/>
                      </a:endParaRP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瑞士日内瓦，地下隧道 </a:t>
                      </a:r>
                      <a:r>
                        <a:rPr lang="en-US" altLang="zh-CN" sz="1600">
                          <a:effectLst/>
                        </a:rPr>
                        <a:t>+ </a:t>
                      </a:r>
                      <a:r>
                        <a:rPr lang="zh-CN" altLang="en-US" sz="1600">
                          <a:effectLst/>
                        </a:rPr>
                        <a:t>地上实验楼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125055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l"/>
                      <a:r>
                        <a:rPr lang="en-GB" sz="1600" b="1">
                          <a:effectLst/>
                        </a:rPr>
                        <a:t>LCLS-II（</a:t>
                      </a:r>
                      <a:r>
                        <a:rPr lang="zh-CN" altLang="en-US" sz="1600" b="1">
                          <a:effectLst/>
                        </a:rPr>
                        <a:t>美国）</a:t>
                      </a:r>
                      <a:endParaRPr lang="zh-CN" altLang="en-US" sz="1600">
                        <a:effectLst/>
                      </a:endParaRPr>
                    </a:p>
                  </a:txBody>
                  <a:tcPr marL="6023" marR="6023" marT="6023" marB="60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未公开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effectLst/>
                        </a:rPr>
                        <a:t>约 </a:t>
                      </a:r>
                      <a:r>
                        <a:rPr lang="en-US" altLang="zh-CN" sz="1600" dirty="0">
                          <a:effectLst/>
                        </a:rPr>
                        <a:t>3km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</a:rPr>
                        <a:t>/</a:t>
                      </a:r>
                      <a:endParaRPr lang="zh-CN" altLang="en-US" sz="1600" dirty="0">
                        <a:effectLst/>
                      </a:endParaRP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利用 </a:t>
                      </a:r>
                      <a:r>
                        <a:rPr lang="en-GB" sz="1600">
                          <a:effectLst/>
                        </a:rPr>
                        <a:t>SLAC </a:t>
                      </a:r>
                      <a:r>
                        <a:rPr lang="zh-CN" altLang="en-US" sz="1600">
                          <a:effectLst/>
                        </a:rPr>
                        <a:t>原有 </a:t>
                      </a:r>
                      <a:r>
                        <a:rPr lang="en-US" altLang="zh-CN" sz="1600">
                          <a:effectLst/>
                        </a:rPr>
                        <a:t>2 </a:t>
                      </a:r>
                      <a:r>
                        <a:rPr lang="zh-CN" altLang="en-US" sz="1600">
                          <a:effectLst/>
                        </a:rPr>
                        <a:t>英里隧道，仅新增少量土建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918601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l"/>
                      <a:r>
                        <a:rPr lang="en-GB" sz="1600" b="1">
                          <a:effectLst/>
                        </a:rPr>
                        <a:t>S³FEL（</a:t>
                      </a:r>
                      <a:r>
                        <a:rPr lang="zh-CN" altLang="en-US" sz="1600" b="1">
                          <a:effectLst/>
                        </a:rPr>
                        <a:t>深圳）</a:t>
                      </a:r>
                      <a:endParaRPr lang="zh-CN" altLang="en-US" sz="1600">
                        <a:effectLst/>
                      </a:endParaRPr>
                    </a:p>
                  </a:txBody>
                  <a:tcPr marL="6023" marR="6023" marT="6023" marB="60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effectLst/>
                        </a:rPr>
                        <a:t>未公开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约 </a:t>
                      </a:r>
                      <a:r>
                        <a:rPr lang="en-US" altLang="zh-CN" sz="1600">
                          <a:effectLst/>
                        </a:rPr>
                        <a:t>1.8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</a:rPr>
                        <a:t>/</a:t>
                      </a:r>
                      <a:endParaRPr lang="zh-CN" altLang="en-US" sz="1600" dirty="0">
                        <a:effectLst/>
                      </a:endParaRP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</a:rPr>
                        <a:t>/</a:t>
                      </a:r>
                      <a:endParaRPr lang="zh-CN" altLang="en-US" sz="1600" dirty="0">
                        <a:effectLst/>
                      </a:endParaRP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278551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l"/>
                      <a:r>
                        <a:rPr lang="en-GB" sz="1600" b="1">
                          <a:effectLst/>
                        </a:rPr>
                        <a:t>SwissFEL（</a:t>
                      </a:r>
                      <a:r>
                        <a:rPr lang="zh-CN" altLang="en-US" sz="1600" b="1">
                          <a:effectLst/>
                        </a:rPr>
                        <a:t>瑞士）</a:t>
                      </a:r>
                      <a:endParaRPr lang="zh-CN" altLang="en-US" sz="1600">
                        <a:effectLst/>
                      </a:endParaRPr>
                    </a:p>
                  </a:txBody>
                  <a:tcPr marL="6023" marR="6023" marT="6023" marB="60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未公开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0.74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</a:rPr>
                        <a:t>/</a:t>
                      </a:r>
                      <a:endParaRPr lang="zh-CN" altLang="en-US" sz="1600" dirty="0">
                        <a:effectLst/>
                      </a:endParaRP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</a:rPr>
                        <a:t>/</a:t>
                      </a:r>
                      <a:endParaRPr lang="zh-CN" altLang="en-US" sz="1600" dirty="0">
                        <a:effectLst/>
                      </a:endParaRP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469809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l"/>
                      <a:r>
                        <a:rPr lang="en-GB" sz="1600" b="1">
                          <a:effectLst/>
                        </a:rPr>
                        <a:t>SACLA（</a:t>
                      </a:r>
                      <a:r>
                        <a:rPr lang="zh-CN" altLang="en-US" sz="1600" b="1">
                          <a:effectLst/>
                        </a:rPr>
                        <a:t>日本）</a:t>
                      </a:r>
                      <a:endParaRPr lang="zh-CN" altLang="en-US" sz="1600">
                        <a:effectLst/>
                      </a:endParaRPr>
                    </a:p>
                  </a:txBody>
                  <a:tcPr marL="6023" marR="6023" marT="6023" marB="60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未公开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0.7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</a:rPr>
                        <a:t>/</a:t>
                      </a:r>
                      <a:endParaRPr lang="zh-CN" altLang="en-US" sz="1600" dirty="0">
                        <a:effectLst/>
                      </a:endParaRP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</a:rPr>
                        <a:t>/</a:t>
                      </a:r>
                      <a:endParaRPr lang="zh-CN" altLang="en-US" sz="1600" dirty="0">
                        <a:effectLst/>
                      </a:endParaRP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658374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l"/>
                      <a:r>
                        <a:rPr lang="en-GB" sz="1600" b="1">
                          <a:effectLst/>
                        </a:rPr>
                        <a:t>PAL-XFEL（</a:t>
                      </a:r>
                      <a:r>
                        <a:rPr lang="zh-CN" altLang="en-US" sz="1600" b="1">
                          <a:effectLst/>
                        </a:rPr>
                        <a:t>韩国）</a:t>
                      </a:r>
                      <a:endParaRPr lang="zh-CN" altLang="en-US" sz="1600">
                        <a:effectLst/>
                      </a:endParaRPr>
                    </a:p>
                  </a:txBody>
                  <a:tcPr marL="6023" marR="6023" marT="6023" marB="60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未公开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</a:rPr>
                        <a:t>1.11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</a:rPr>
                        <a:t>/</a:t>
                      </a:r>
                      <a:endParaRPr lang="zh-CN" altLang="en-US" sz="1600" dirty="0">
                        <a:effectLst/>
                      </a:endParaRP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effectLst/>
                        </a:rPr>
                        <a:t>利用原有浦项加速器实验室土地</a:t>
                      </a:r>
                    </a:p>
                  </a:txBody>
                  <a:tcPr marL="6023" marR="6023" marT="6023" marB="60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619002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096B16B3-521E-4DE6-BB8F-3CD85220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基建费用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72F21E-AC2C-4022-A7F6-521E083E30C8}"/>
              </a:ext>
            </a:extLst>
          </p:cNvPr>
          <p:cNvSpPr txBox="1"/>
          <p:nvPr/>
        </p:nvSpPr>
        <p:spPr>
          <a:xfrm>
            <a:off x="551384" y="5373216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*</a:t>
            </a:r>
            <a:r>
              <a:rPr lang="zh-CN" altLang="en-US" dirty="0"/>
              <a:t>如果考虑</a:t>
            </a:r>
            <a:r>
              <a:rPr lang="en-US" altLang="zh-CN" dirty="0" err="1"/>
              <a:t>EuXFEL</a:t>
            </a:r>
            <a:r>
              <a:rPr lang="zh-CN" altLang="en-US" dirty="0"/>
              <a:t>早年建设，根据估算，即使不考虑物价、人力增长，约</a:t>
            </a:r>
            <a:r>
              <a:rPr lang="en-US" altLang="zh-CN" dirty="0"/>
              <a:t>9</a:t>
            </a:r>
            <a:r>
              <a:rPr lang="zh-CN" altLang="en-US" dirty="0"/>
              <a:t>亿</a:t>
            </a:r>
            <a:r>
              <a:rPr lang="en-US" altLang="zh-CN" dirty="0"/>
              <a:t>/</a:t>
            </a:r>
            <a:r>
              <a:rPr lang="zh-CN" altLang="en-US" dirty="0"/>
              <a:t>公里</a:t>
            </a:r>
            <a:endParaRPr lang="en-US" altLang="zh-CN" dirty="0"/>
          </a:p>
          <a:p>
            <a:r>
              <a:rPr lang="zh-CN" altLang="en-US" dirty="0"/>
              <a:t>基建费用主要为超导加速器</a:t>
            </a:r>
          </a:p>
        </p:txBody>
      </p:sp>
    </p:spTree>
    <p:extLst>
      <p:ext uri="{BB962C8B-B14F-4D97-AF65-F5344CB8AC3E}">
        <p14:creationId xmlns:p14="http://schemas.microsoft.com/office/powerpoint/2010/main" val="24091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7507A67C-C7F1-4E60-919E-9A6F9296E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80639"/>
              </p:ext>
            </p:extLst>
          </p:nvPr>
        </p:nvGraphicFramePr>
        <p:xfrm>
          <a:off x="983888" y="1340768"/>
          <a:ext cx="10311786" cy="3892783"/>
        </p:xfrm>
        <a:graphic>
          <a:graphicData uri="http://schemas.openxmlformats.org/drawingml/2006/table">
            <a:tbl>
              <a:tblPr/>
              <a:tblGrid>
                <a:gridCol w="2140524">
                  <a:extLst>
                    <a:ext uri="{9D8B030D-6E8A-4147-A177-3AD203B41FA5}">
                      <a16:colId xmlns:a16="http://schemas.microsoft.com/office/drawing/2014/main" val="2655871285"/>
                    </a:ext>
                  </a:extLst>
                </a:gridCol>
                <a:gridCol w="1205106">
                  <a:extLst>
                    <a:ext uri="{9D8B030D-6E8A-4147-A177-3AD203B41FA5}">
                      <a16:colId xmlns:a16="http://schemas.microsoft.com/office/drawing/2014/main" val="3198162733"/>
                    </a:ext>
                  </a:extLst>
                </a:gridCol>
                <a:gridCol w="1822643">
                  <a:extLst>
                    <a:ext uri="{9D8B030D-6E8A-4147-A177-3AD203B41FA5}">
                      <a16:colId xmlns:a16="http://schemas.microsoft.com/office/drawing/2014/main" val="3329207173"/>
                    </a:ext>
                  </a:extLst>
                </a:gridCol>
                <a:gridCol w="1330518">
                  <a:extLst>
                    <a:ext uri="{9D8B030D-6E8A-4147-A177-3AD203B41FA5}">
                      <a16:colId xmlns:a16="http://schemas.microsoft.com/office/drawing/2014/main" val="1953570945"/>
                    </a:ext>
                  </a:extLst>
                </a:gridCol>
                <a:gridCol w="3812995">
                  <a:extLst>
                    <a:ext uri="{9D8B030D-6E8A-4147-A177-3AD203B41FA5}">
                      <a16:colId xmlns:a16="http://schemas.microsoft.com/office/drawing/2014/main" val="386187528"/>
                    </a:ext>
                  </a:extLst>
                </a:gridCol>
              </a:tblGrid>
              <a:tr h="55122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装置名称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ffectLst/>
                        </a:rPr>
                        <a:t>总投资</a:t>
                      </a:r>
                      <a:br>
                        <a:rPr lang="en-US" altLang="zh-CN" sz="1800" dirty="0">
                          <a:effectLst/>
                        </a:rPr>
                      </a:br>
                      <a:r>
                        <a:rPr lang="zh-CN" altLang="en-US" sz="1800" dirty="0">
                          <a:effectLst/>
                        </a:rPr>
                        <a:t>（人民币，</a:t>
                      </a:r>
                      <a:br>
                        <a:rPr lang="en-US" altLang="zh-CN" sz="1800" dirty="0">
                          <a:effectLst/>
                        </a:rPr>
                      </a:br>
                      <a:r>
                        <a:rPr lang="zh-CN" altLang="en-US" sz="1800" dirty="0">
                          <a:effectLst/>
                        </a:rPr>
                        <a:t>亿元）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加速器能量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ffectLst/>
                        </a:rPr>
                        <a:t>每 </a:t>
                      </a:r>
                      <a:r>
                        <a:rPr lang="en-GB" sz="1800" dirty="0">
                          <a:effectLst/>
                        </a:rPr>
                        <a:t>GeV </a:t>
                      </a:r>
                      <a:r>
                        <a:rPr lang="zh-CN" altLang="en-US" sz="1800" dirty="0">
                          <a:effectLst/>
                        </a:rPr>
                        <a:t>造价</a:t>
                      </a:r>
                      <a:br>
                        <a:rPr lang="en-US" altLang="zh-CN" sz="1800" dirty="0">
                          <a:effectLst/>
                        </a:rPr>
                      </a:br>
                      <a:r>
                        <a:rPr lang="zh-CN" altLang="en-US" sz="1800" dirty="0">
                          <a:effectLst/>
                        </a:rPr>
                        <a:t>（人民币，</a:t>
                      </a:r>
                      <a:br>
                        <a:rPr lang="en-US" altLang="zh-CN" sz="1800" dirty="0">
                          <a:effectLst/>
                        </a:rPr>
                      </a:br>
                      <a:r>
                        <a:rPr lang="zh-CN" altLang="en-US" sz="1800" dirty="0">
                          <a:effectLst/>
                        </a:rPr>
                        <a:t>亿元 </a:t>
                      </a:r>
                      <a:r>
                        <a:rPr lang="en-US" altLang="zh-CN" sz="1800" dirty="0">
                          <a:effectLst/>
                        </a:rPr>
                        <a:t>/ </a:t>
                      </a:r>
                      <a:r>
                        <a:rPr lang="en-GB" sz="1800" dirty="0">
                          <a:effectLst/>
                        </a:rPr>
                        <a:t>GeV）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备注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35208"/>
                  </a:ext>
                </a:extLst>
              </a:tr>
              <a:tr h="403116">
                <a:tc>
                  <a:txBody>
                    <a:bodyPr/>
                    <a:lstStyle/>
                    <a:p>
                      <a:pPr algn="l"/>
                      <a:r>
                        <a:rPr lang="en-GB" sz="1800" b="1">
                          <a:effectLst/>
                        </a:rPr>
                        <a:t>CLIC380（</a:t>
                      </a:r>
                      <a:r>
                        <a:rPr lang="zh-CN" altLang="en-US" sz="1800" b="1">
                          <a:effectLst/>
                        </a:rPr>
                        <a:t>欧洲）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623.68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380 GeV（</a:t>
                      </a:r>
                      <a:r>
                        <a:rPr lang="zh-CN" altLang="en-US" sz="1800">
                          <a:effectLst/>
                        </a:rPr>
                        <a:t>质心）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>
                          <a:effectLst/>
                        </a:rPr>
                        <a:t>1.64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常温 </a:t>
                      </a:r>
                      <a:r>
                        <a:rPr lang="en-US" altLang="zh-CN" sz="1800">
                          <a:effectLst/>
                        </a:rPr>
                        <a:t>X </a:t>
                      </a:r>
                      <a:r>
                        <a:rPr lang="zh-CN" altLang="en-US" sz="1800">
                          <a:effectLst/>
                        </a:rPr>
                        <a:t>波段双束技术，规划中对撞机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506359"/>
                  </a:ext>
                </a:extLst>
              </a:tr>
              <a:tr h="270312">
                <a:tc>
                  <a:txBody>
                    <a:bodyPr/>
                    <a:lstStyle/>
                    <a:p>
                      <a:pPr algn="l"/>
                      <a:r>
                        <a:rPr lang="en-GB" sz="1800" b="1">
                          <a:effectLst/>
                        </a:rPr>
                        <a:t>ILC250（</a:t>
                      </a:r>
                      <a:r>
                        <a:rPr lang="zh-CN" altLang="en-US" sz="1800" b="1">
                          <a:effectLst/>
                        </a:rPr>
                        <a:t>国际）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590.22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250 GeV（</a:t>
                      </a:r>
                      <a:r>
                        <a:rPr lang="zh-CN" altLang="en-US" sz="1800" dirty="0">
                          <a:effectLst/>
                        </a:rPr>
                        <a:t>质心）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>
                          <a:effectLst/>
                        </a:rPr>
                        <a:t>2.36</a:t>
                      </a:r>
                      <a:endParaRPr lang="zh-CN" altLang="en-US" sz="1800" dirty="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ffectLst/>
                        </a:rPr>
                        <a:t>超导 </a:t>
                      </a:r>
                      <a:r>
                        <a:rPr lang="en-US" altLang="zh-CN" sz="1800" dirty="0">
                          <a:effectLst/>
                        </a:rPr>
                        <a:t>SRF </a:t>
                      </a:r>
                      <a:r>
                        <a:rPr lang="zh-CN" altLang="en-US" sz="1800" dirty="0">
                          <a:effectLst/>
                        </a:rPr>
                        <a:t>技术，规划中对撞机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304603"/>
                  </a:ext>
                </a:extLst>
              </a:tr>
              <a:tr h="668723">
                <a:tc>
                  <a:txBody>
                    <a:bodyPr/>
                    <a:lstStyle/>
                    <a:p>
                      <a:pPr algn="l"/>
                      <a:r>
                        <a:rPr lang="en-GB" sz="1800" b="1">
                          <a:effectLst/>
                        </a:rPr>
                        <a:t>SACLA（</a:t>
                      </a:r>
                      <a:r>
                        <a:rPr lang="zh-CN" altLang="en-US" sz="1800" b="1">
                          <a:effectLst/>
                        </a:rPr>
                        <a:t>日本）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>
                          <a:effectLst/>
                        </a:rPr>
                        <a:t>28.00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8.4 GeV（</a:t>
                      </a:r>
                      <a:r>
                        <a:rPr lang="zh-CN" altLang="en-US" sz="1800">
                          <a:effectLst/>
                        </a:rPr>
                        <a:t>单束）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>
                          <a:effectLst/>
                        </a:rPr>
                        <a:t>3.33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ffectLst/>
                        </a:rPr>
                        <a:t>常温 </a:t>
                      </a:r>
                      <a:r>
                        <a:rPr lang="en-US" altLang="zh-CN" sz="1800" dirty="0">
                          <a:effectLst/>
                        </a:rPr>
                        <a:t>C-band </a:t>
                      </a:r>
                      <a:r>
                        <a:rPr lang="zh-CN" altLang="en-US" sz="1800" dirty="0">
                          <a:effectLst/>
                        </a:rPr>
                        <a:t>技术，全球最早建成的硬 </a:t>
                      </a:r>
                      <a:r>
                        <a:rPr lang="en-US" altLang="zh-CN" sz="1800" dirty="0">
                          <a:effectLst/>
                        </a:rPr>
                        <a:t>X </a:t>
                      </a:r>
                      <a:r>
                        <a:rPr lang="zh-CN" altLang="en-US" sz="1800" dirty="0">
                          <a:effectLst/>
                        </a:rPr>
                        <a:t>射线 </a:t>
                      </a:r>
                      <a:r>
                        <a:rPr lang="en-US" altLang="zh-CN" sz="1800" dirty="0">
                          <a:effectLst/>
                        </a:rPr>
                        <a:t>FEL</a:t>
                      </a:r>
                      <a:endParaRPr lang="zh-CN" altLang="en-US" sz="1800" dirty="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570347"/>
                  </a:ext>
                </a:extLst>
              </a:tr>
              <a:tr h="270312">
                <a:tc>
                  <a:txBody>
                    <a:bodyPr/>
                    <a:lstStyle/>
                    <a:p>
                      <a:pPr algn="l"/>
                      <a:r>
                        <a:rPr lang="en-GB" sz="1800" b="1">
                          <a:effectLst/>
                        </a:rPr>
                        <a:t>PAL-XFEL（</a:t>
                      </a:r>
                      <a:r>
                        <a:rPr lang="zh-CN" altLang="en-US" sz="1800" b="1">
                          <a:effectLst/>
                        </a:rPr>
                        <a:t>韩国）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28.00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11 GeV（</a:t>
                      </a:r>
                      <a:r>
                        <a:rPr lang="zh-CN" altLang="en-US" sz="1800">
                          <a:effectLst/>
                        </a:rPr>
                        <a:t>单束）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>
                          <a:effectLst/>
                        </a:rPr>
                        <a:t>2.55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常温 </a:t>
                      </a:r>
                      <a:r>
                        <a:rPr lang="en-GB" sz="1800">
                          <a:effectLst/>
                        </a:rPr>
                        <a:t>S-band </a:t>
                      </a:r>
                      <a:r>
                        <a:rPr lang="zh-CN" altLang="en-US" sz="1800">
                          <a:effectLst/>
                        </a:rPr>
                        <a:t>技术，已建成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21828"/>
                  </a:ext>
                </a:extLst>
              </a:tr>
              <a:tr h="270312">
                <a:tc>
                  <a:txBody>
                    <a:bodyPr/>
                    <a:lstStyle/>
                    <a:p>
                      <a:pPr algn="l"/>
                      <a:r>
                        <a:rPr lang="en-GB" sz="1800" b="1">
                          <a:effectLst/>
                        </a:rPr>
                        <a:t>SwissFEL（</a:t>
                      </a:r>
                      <a:r>
                        <a:rPr lang="zh-CN" altLang="en-US" sz="1800" b="1">
                          <a:effectLst/>
                        </a:rPr>
                        <a:t>瑞士）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23.92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5.8 GeV（</a:t>
                      </a:r>
                      <a:r>
                        <a:rPr lang="zh-CN" altLang="en-US" sz="1800">
                          <a:effectLst/>
                        </a:rPr>
                        <a:t>单束）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>
                          <a:effectLst/>
                        </a:rPr>
                        <a:t>4.12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常温 </a:t>
                      </a:r>
                      <a:r>
                        <a:rPr lang="en-GB" sz="1800">
                          <a:effectLst/>
                        </a:rPr>
                        <a:t>C-band </a:t>
                      </a:r>
                      <a:r>
                        <a:rPr lang="zh-CN" altLang="en-US" sz="1800">
                          <a:effectLst/>
                        </a:rPr>
                        <a:t>技术，已建成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008355"/>
                  </a:ext>
                </a:extLst>
              </a:tr>
              <a:tr h="270312">
                <a:tc>
                  <a:txBody>
                    <a:bodyPr/>
                    <a:lstStyle/>
                    <a:p>
                      <a:pPr algn="l"/>
                      <a:r>
                        <a:rPr lang="en-GB" sz="1800" b="1">
                          <a:effectLst/>
                        </a:rPr>
                        <a:t>EuXFEL（</a:t>
                      </a:r>
                      <a:r>
                        <a:rPr lang="zh-CN" altLang="en-US" sz="1800" b="1">
                          <a:effectLst/>
                        </a:rPr>
                        <a:t>欧洲）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97.60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17.5 GeV（</a:t>
                      </a:r>
                      <a:r>
                        <a:rPr lang="zh-CN" altLang="en-US" sz="1800">
                          <a:effectLst/>
                        </a:rPr>
                        <a:t>单束）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>
                          <a:effectLst/>
                        </a:rPr>
                        <a:t>5.58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超导 </a:t>
                      </a:r>
                      <a:r>
                        <a:rPr lang="en-US" altLang="zh-CN" sz="1800">
                          <a:effectLst/>
                        </a:rPr>
                        <a:t>SRF </a:t>
                      </a:r>
                      <a:r>
                        <a:rPr lang="zh-CN" altLang="en-US" sz="1800">
                          <a:effectLst/>
                        </a:rPr>
                        <a:t>技术，已建成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219357"/>
                  </a:ext>
                </a:extLst>
              </a:tr>
              <a:tr h="270312">
                <a:tc>
                  <a:txBody>
                    <a:bodyPr/>
                    <a:lstStyle/>
                    <a:p>
                      <a:pPr algn="l"/>
                      <a:r>
                        <a:rPr lang="en-GB" sz="1800" b="1">
                          <a:effectLst/>
                        </a:rPr>
                        <a:t>LCLS-II（</a:t>
                      </a:r>
                      <a:r>
                        <a:rPr lang="zh-CN" altLang="en-US" sz="1800" b="1">
                          <a:effectLst/>
                        </a:rPr>
                        <a:t>美国）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73.15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4 GeV（</a:t>
                      </a:r>
                      <a:r>
                        <a:rPr lang="zh-CN" altLang="en-US" sz="1800">
                          <a:effectLst/>
                        </a:rPr>
                        <a:t>单束）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>
                          <a:effectLst/>
                        </a:rPr>
                        <a:t>18.29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effectLst/>
                        </a:rPr>
                        <a:t>超导 </a:t>
                      </a:r>
                      <a:r>
                        <a:rPr lang="en-US" altLang="zh-CN" sz="1800">
                          <a:effectLst/>
                        </a:rPr>
                        <a:t>SRF </a:t>
                      </a:r>
                      <a:r>
                        <a:rPr lang="zh-CN" altLang="en-US" sz="1800">
                          <a:effectLst/>
                        </a:rPr>
                        <a:t>技术，已建成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409307"/>
                  </a:ext>
                </a:extLst>
              </a:tr>
              <a:tr h="270312">
                <a:tc>
                  <a:txBody>
                    <a:bodyPr/>
                    <a:lstStyle/>
                    <a:p>
                      <a:pPr algn="l"/>
                      <a:r>
                        <a:rPr lang="en-GB" sz="1800" b="1">
                          <a:effectLst/>
                        </a:rPr>
                        <a:t>SHINE（</a:t>
                      </a:r>
                      <a:r>
                        <a:rPr lang="zh-CN" altLang="en-US" sz="1800" b="1">
                          <a:effectLst/>
                        </a:rPr>
                        <a:t>上海）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104.36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8 GeV（</a:t>
                      </a:r>
                      <a:r>
                        <a:rPr lang="zh-CN" altLang="en-US" sz="1800">
                          <a:effectLst/>
                        </a:rPr>
                        <a:t>单束）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>
                          <a:effectLst/>
                        </a:rPr>
                        <a:t>13.05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ffectLst/>
                        </a:rPr>
                        <a:t>超导 </a:t>
                      </a:r>
                      <a:r>
                        <a:rPr lang="en-US" altLang="zh-CN" sz="1800" dirty="0">
                          <a:effectLst/>
                        </a:rPr>
                        <a:t>SRF </a:t>
                      </a:r>
                      <a:r>
                        <a:rPr lang="zh-CN" altLang="en-US" sz="1800" dirty="0">
                          <a:effectLst/>
                        </a:rPr>
                        <a:t>技术，在建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041243"/>
                  </a:ext>
                </a:extLst>
              </a:tr>
              <a:tr h="270312">
                <a:tc>
                  <a:txBody>
                    <a:bodyPr/>
                    <a:lstStyle/>
                    <a:p>
                      <a:pPr algn="l"/>
                      <a:r>
                        <a:rPr lang="en-GB" sz="1800" b="1">
                          <a:effectLst/>
                        </a:rPr>
                        <a:t>S³FEL（</a:t>
                      </a:r>
                      <a:r>
                        <a:rPr lang="zh-CN" altLang="en-US" sz="1800" b="1">
                          <a:effectLst/>
                        </a:rPr>
                        <a:t>深圳）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114.00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2.5 GeV（</a:t>
                      </a:r>
                      <a:r>
                        <a:rPr lang="zh-CN" altLang="en-US" sz="1800" dirty="0">
                          <a:effectLst/>
                        </a:rPr>
                        <a:t>单束）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>
                          <a:effectLst/>
                        </a:rPr>
                        <a:t>45.60</a:t>
                      </a:r>
                      <a:endParaRPr lang="zh-CN" altLang="en-US" sz="1800">
                        <a:effectLst/>
                      </a:endParaRP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ffectLst/>
                        </a:rPr>
                        <a:t>超导 </a:t>
                      </a:r>
                      <a:r>
                        <a:rPr lang="en-US" altLang="zh-CN" sz="1800" dirty="0">
                          <a:effectLst/>
                        </a:rPr>
                        <a:t>SRF </a:t>
                      </a:r>
                      <a:r>
                        <a:rPr lang="zh-CN" altLang="en-US" sz="1800" dirty="0">
                          <a:effectLst/>
                        </a:rPr>
                        <a:t>技术，规划中</a:t>
                      </a:r>
                    </a:p>
                  </a:txBody>
                  <a:tcPr marL="4859" marR="4859" marT="4859" marB="485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898713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E6E1E88E-CB27-4F0C-8670-AC58A82B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单位能量的造价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34193F9-BDFB-47FA-BC1E-F23132069737}"/>
              </a:ext>
            </a:extLst>
          </p:cNvPr>
          <p:cNvSpPr txBox="1"/>
          <p:nvPr/>
        </p:nvSpPr>
        <p:spPr>
          <a:xfrm>
            <a:off x="839416" y="5373216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*</a:t>
            </a:r>
            <a:r>
              <a:rPr lang="zh-CN" altLang="en-US" dirty="0"/>
              <a:t>对于</a:t>
            </a:r>
            <a:r>
              <a:rPr lang="en-US" altLang="zh-CN" dirty="0"/>
              <a:t>FEL</a:t>
            </a:r>
            <a:r>
              <a:rPr lang="zh-CN" altLang="en-US" dirty="0"/>
              <a:t>，有波荡器系统，使得单位能量造价偏高</a:t>
            </a:r>
          </a:p>
        </p:txBody>
      </p:sp>
    </p:spTree>
    <p:extLst>
      <p:ext uri="{BB962C8B-B14F-4D97-AF65-F5344CB8AC3E}">
        <p14:creationId xmlns:p14="http://schemas.microsoft.com/office/powerpoint/2010/main" val="1468276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3AE284D-13AA-46B2-9F6C-B3F3B5528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FEL</a:t>
            </a:r>
            <a:r>
              <a:rPr lang="zh-CN" altLang="en-US" dirty="0"/>
              <a:t>：基建占比</a:t>
            </a:r>
            <a:r>
              <a:rPr lang="en-US" altLang="zh-CN" dirty="0"/>
              <a:t>20%~27%</a:t>
            </a:r>
            <a:r>
              <a:rPr lang="zh-CN" altLang="en-US" dirty="0"/>
              <a:t>，通用设施</a:t>
            </a:r>
            <a:r>
              <a:rPr lang="en-US" altLang="zh-CN" dirty="0"/>
              <a:t>8%~10%</a:t>
            </a:r>
          </a:p>
          <a:p>
            <a:r>
              <a:rPr lang="zh-CN" altLang="en-US" dirty="0"/>
              <a:t>直线对撞机：基建占比</a:t>
            </a:r>
            <a:r>
              <a:rPr lang="en-US" altLang="zh-CN" dirty="0"/>
              <a:t>14%~25%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1E5AFA9-0630-4F65-A8C2-92DBA5B2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3672927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F909362-CB51-4F4C-AEB5-3634460D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直线加速器价格（不含基建）</a:t>
            </a:r>
          </a:p>
        </p:txBody>
      </p:sp>
      <p:graphicFrame>
        <p:nvGraphicFramePr>
          <p:cNvPr id="4" name="内容占位符 18">
            <a:extLst>
              <a:ext uri="{FF2B5EF4-FFF2-40B4-BE49-F238E27FC236}">
                <a16:creationId xmlns:a16="http://schemas.microsoft.com/office/drawing/2014/main" id="{24843F5D-AF15-4AFC-AD8E-DDD99C2FB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918736"/>
              </p:ext>
            </p:extLst>
          </p:nvPr>
        </p:nvGraphicFramePr>
        <p:xfrm>
          <a:off x="609600" y="1285875"/>
          <a:ext cx="10972800" cy="484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62C871FA-1FF6-40CB-BC72-BDC64D70E264}"/>
              </a:ext>
            </a:extLst>
          </p:cNvPr>
          <p:cNvSpPr txBox="1"/>
          <p:nvPr/>
        </p:nvSpPr>
        <p:spPr>
          <a:xfrm>
            <a:off x="1703512" y="14839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HEPS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4FA2E17-06D3-4A55-9F51-5C55E6D73CFD}"/>
              </a:ext>
            </a:extLst>
          </p:cNvPr>
          <p:cNvSpPr txBox="1"/>
          <p:nvPr/>
        </p:nvSpPr>
        <p:spPr>
          <a:xfrm>
            <a:off x="4511824" y="257880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CEPC CDR(10GeV+4GeV)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764C356-A6D7-4D63-BD31-C8D2C8F745A5}"/>
              </a:ext>
            </a:extLst>
          </p:cNvPr>
          <p:cNvSpPr txBox="1"/>
          <p:nvPr/>
        </p:nvSpPr>
        <p:spPr>
          <a:xfrm>
            <a:off x="7032104" y="296853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CEPC TDR(20GeV+4GeV)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D01B97-A5F2-4C23-AF5C-6A16BDEAD347}"/>
              </a:ext>
            </a:extLst>
          </p:cNvPr>
          <p:cNvSpPr txBox="1"/>
          <p:nvPr/>
        </p:nvSpPr>
        <p:spPr>
          <a:xfrm>
            <a:off x="8904312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CEPC TDR(30GeV+4GeV)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794F23E-76BB-48A4-8917-D7F2A8552927}"/>
              </a:ext>
            </a:extLst>
          </p:cNvPr>
          <p:cNvSpPr txBox="1"/>
          <p:nvPr/>
        </p:nvSpPr>
        <p:spPr>
          <a:xfrm>
            <a:off x="1595500" y="2737702"/>
            <a:ext cx="1800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HEPS (excluding electron source &amp; bunching system)</a:t>
            </a:r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27D27F4-05FD-4FE7-81E4-86E7980002A6}"/>
              </a:ext>
            </a:extLst>
          </p:cNvPr>
          <p:cNvCxnSpPr/>
          <p:nvPr/>
        </p:nvCxnSpPr>
        <p:spPr>
          <a:xfrm>
            <a:off x="1559496" y="2132856"/>
            <a:ext cx="882098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2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86ACD11-92B1-4F25-B031-1D4F7A881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Only consider the RF system and Power Source system</a:t>
            </a:r>
          </a:p>
          <a:p>
            <a:pPr lvl="1"/>
            <a:r>
              <a:rPr lang="en-US" altLang="zh-CN" dirty="0">
                <a:solidFill>
                  <a:srgbClr val="0000FF"/>
                </a:solidFill>
              </a:rPr>
              <a:t>S-band: 44.6 Million CNY/GeV   @ 80 MW klystron</a:t>
            </a:r>
          </a:p>
          <a:p>
            <a:pPr lvl="1"/>
            <a:r>
              <a:rPr lang="en-US" altLang="zh-CN" dirty="0">
                <a:solidFill>
                  <a:srgbClr val="0000FF"/>
                </a:solidFill>
              </a:rPr>
              <a:t>C-band: 42.9 Million CNY/GeV   @ 50 MW klystron</a:t>
            </a:r>
          </a:p>
          <a:p>
            <a:pPr lvl="2"/>
            <a:r>
              <a:rPr lang="en-US" altLang="zh-CN" dirty="0">
                <a:solidFill>
                  <a:srgbClr val="008400"/>
                </a:solidFill>
              </a:rPr>
              <a:t>1 klystron drive 2 accelerating structure</a:t>
            </a:r>
          </a:p>
          <a:p>
            <a:pPr lvl="1"/>
            <a:r>
              <a:rPr lang="en-US" altLang="zh-CN" dirty="0">
                <a:solidFill>
                  <a:srgbClr val="0000FF"/>
                </a:solidFill>
              </a:rPr>
              <a:t>C-band: 27.3 Million CNY/GeV   @ 80 MW klystron</a:t>
            </a:r>
          </a:p>
          <a:p>
            <a:pPr lvl="2"/>
            <a:r>
              <a:rPr lang="en-US" altLang="zh-CN" dirty="0">
                <a:solidFill>
                  <a:srgbClr val="008400"/>
                </a:solidFill>
              </a:rPr>
              <a:t>1 klystron drive 4 accelerating structure</a:t>
            </a:r>
          </a:p>
          <a:p>
            <a:pPr lvl="2"/>
            <a:endParaRPr lang="en-US" altLang="zh-CN" dirty="0">
              <a:solidFill>
                <a:srgbClr val="008400"/>
              </a:solidFill>
            </a:endParaRPr>
          </a:p>
          <a:p>
            <a:pPr lvl="2"/>
            <a:endParaRPr lang="en-US" altLang="zh-CN" dirty="0">
              <a:solidFill>
                <a:srgbClr val="008400"/>
              </a:solidFill>
            </a:endParaRPr>
          </a:p>
          <a:p>
            <a:r>
              <a:rPr lang="zh-CN" altLang="en-US" dirty="0"/>
              <a:t>常温加速器功率源系统及微波系统占经费比例约</a:t>
            </a:r>
            <a:r>
              <a:rPr lang="en-US" altLang="zh-CN" dirty="0"/>
              <a:t>70%~80%</a:t>
            </a:r>
            <a:r>
              <a:rPr lang="zh-CN" altLang="en-US" dirty="0"/>
              <a:t>（不含基建）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03FA848-E3A7-40A0-9AEA-861EB411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S-band VS C-band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B0189E-4DDC-4646-BCEB-BED2A8BEE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7EBF50-2B23-47E9-A4C1-6E7F637A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55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D56ED2C-931C-43AC-B715-063793F25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297" y="1060559"/>
            <a:ext cx="5851759" cy="5320769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关键问题：低温铜加速结构，填充时间长</a:t>
            </a:r>
            <a:endParaRPr lang="en-US" altLang="zh-CN" dirty="0"/>
          </a:p>
          <a:p>
            <a:pPr lvl="1"/>
            <a:r>
              <a:rPr lang="zh-CN" altLang="en-US" dirty="0"/>
              <a:t>研发平顶型脉冲压缩器，保证脉冲长度</a:t>
            </a:r>
            <a:r>
              <a:rPr lang="en-US" altLang="zh-CN" dirty="0"/>
              <a:t>1</a:t>
            </a:r>
            <a:r>
              <a:rPr lang="el-GR" altLang="zh-CN" dirty="0"/>
              <a:t>μ</a:t>
            </a:r>
            <a:r>
              <a:rPr lang="en-US" altLang="zh-CN" dirty="0"/>
              <a:t>s</a:t>
            </a:r>
            <a:r>
              <a:rPr lang="zh-CN" altLang="en-US" dirty="0"/>
              <a:t>（脉冲长度决定束团的平均重复频率）</a:t>
            </a:r>
            <a:endParaRPr lang="en-US" altLang="zh-CN" dirty="0"/>
          </a:p>
          <a:p>
            <a:pPr lvl="1"/>
            <a:r>
              <a:rPr lang="en-US" altLang="zh-CN" dirty="0"/>
              <a:t>1-</a:t>
            </a:r>
            <a:r>
              <a:rPr lang="zh-CN" altLang="en-US" dirty="0"/>
              <a:t>大孔径加速结构梯度</a:t>
            </a:r>
            <a:r>
              <a:rPr lang="en-US" altLang="zh-CN" dirty="0"/>
              <a:t>70MV/m</a:t>
            </a:r>
            <a:r>
              <a:rPr lang="zh-CN" altLang="en-US" dirty="0"/>
              <a:t>、小孔径加速结构梯度</a:t>
            </a:r>
            <a:r>
              <a:rPr lang="en-US" altLang="zh-CN" dirty="0"/>
              <a:t>80MV/m</a:t>
            </a:r>
          </a:p>
          <a:p>
            <a:pPr lvl="2"/>
            <a:r>
              <a:rPr lang="zh-CN" altLang="en-US" dirty="0"/>
              <a:t>大孔径：</a:t>
            </a:r>
            <a:r>
              <a:rPr lang="en-US" altLang="zh-CN" dirty="0"/>
              <a:t>11</a:t>
            </a:r>
            <a:r>
              <a:rPr lang="zh-CN" altLang="en-US" dirty="0"/>
              <a:t>套低温恒温器，</a:t>
            </a:r>
            <a:r>
              <a:rPr lang="en-US" altLang="zh-CN" dirty="0"/>
              <a:t>88</a:t>
            </a:r>
            <a:r>
              <a:rPr lang="zh-CN" altLang="en-US" dirty="0"/>
              <a:t>个加速结构，</a:t>
            </a:r>
            <a:r>
              <a:rPr lang="en-US" altLang="zh-CN" dirty="0"/>
              <a:t>44</a:t>
            </a:r>
            <a:r>
              <a:rPr lang="zh-CN" altLang="en-US" dirty="0"/>
              <a:t>套</a:t>
            </a:r>
            <a:r>
              <a:rPr lang="en-US" altLang="zh-CN" dirty="0"/>
              <a:t>80MW</a:t>
            </a:r>
            <a:r>
              <a:rPr lang="zh-CN" altLang="en-US" dirty="0"/>
              <a:t>功率源</a:t>
            </a:r>
            <a:endParaRPr lang="en-US" altLang="zh-CN" dirty="0"/>
          </a:p>
          <a:p>
            <a:pPr lvl="2"/>
            <a:r>
              <a:rPr lang="zh-CN" altLang="en-US" dirty="0"/>
              <a:t>小孔径：</a:t>
            </a:r>
            <a:r>
              <a:rPr lang="en-US" altLang="zh-CN" dirty="0"/>
              <a:t>37</a:t>
            </a:r>
            <a:r>
              <a:rPr lang="zh-CN" altLang="en-US" dirty="0"/>
              <a:t>套低温恒温器，</a:t>
            </a:r>
            <a:r>
              <a:rPr lang="en-US" altLang="zh-CN" dirty="0"/>
              <a:t>296</a:t>
            </a:r>
            <a:r>
              <a:rPr lang="zh-CN" altLang="en-US" dirty="0"/>
              <a:t>个加速结构，</a:t>
            </a:r>
            <a:r>
              <a:rPr lang="en-US" altLang="zh-CN" dirty="0"/>
              <a:t>148</a:t>
            </a:r>
            <a:r>
              <a:rPr lang="zh-CN" altLang="en-US" dirty="0"/>
              <a:t>套</a:t>
            </a:r>
            <a:r>
              <a:rPr lang="en-US" altLang="zh-CN" dirty="0"/>
              <a:t>80MW</a:t>
            </a:r>
            <a:r>
              <a:rPr lang="zh-CN" altLang="en-US" dirty="0"/>
              <a:t>功率源</a:t>
            </a:r>
            <a:endParaRPr lang="en-US" altLang="zh-CN" dirty="0"/>
          </a:p>
          <a:p>
            <a:pPr lvl="1"/>
            <a:r>
              <a:rPr lang="en-US" altLang="zh-CN" dirty="0"/>
              <a:t>2-</a:t>
            </a:r>
            <a:r>
              <a:rPr lang="zh-CN" altLang="en-US" dirty="0"/>
              <a:t>大孔径加速结构梯度</a:t>
            </a:r>
            <a:r>
              <a:rPr lang="en-US" altLang="zh-CN" dirty="0"/>
              <a:t>100MV/m</a:t>
            </a:r>
            <a:r>
              <a:rPr lang="zh-CN" altLang="en-US" dirty="0"/>
              <a:t>、小孔径加速结构梯度</a:t>
            </a:r>
            <a:r>
              <a:rPr lang="en-US" altLang="zh-CN" dirty="0"/>
              <a:t>110MV/m</a:t>
            </a:r>
          </a:p>
          <a:p>
            <a:pPr lvl="2"/>
            <a:r>
              <a:rPr lang="zh-CN" altLang="en-US" dirty="0"/>
              <a:t>大孔径：</a:t>
            </a:r>
            <a:r>
              <a:rPr lang="en-US" altLang="zh-CN" dirty="0"/>
              <a:t>8</a:t>
            </a:r>
            <a:r>
              <a:rPr lang="zh-CN" altLang="en-US" dirty="0"/>
              <a:t>套低温恒温器，</a:t>
            </a:r>
            <a:r>
              <a:rPr lang="en-US" altLang="zh-CN" dirty="0"/>
              <a:t>64</a:t>
            </a:r>
            <a:r>
              <a:rPr lang="zh-CN" altLang="en-US" dirty="0"/>
              <a:t>个加速结构，</a:t>
            </a:r>
            <a:r>
              <a:rPr lang="en-US" altLang="zh-CN" dirty="0"/>
              <a:t>64</a:t>
            </a:r>
            <a:r>
              <a:rPr lang="zh-CN" altLang="en-US" dirty="0"/>
              <a:t>套</a:t>
            </a:r>
            <a:r>
              <a:rPr lang="en-US" altLang="zh-CN" dirty="0"/>
              <a:t>80MW</a:t>
            </a:r>
            <a:r>
              <a:rPr lang="zh-CN" altLang="en-US" dirty="0"/>
              <a:t>功率源</a:t>
            </a:r>
            <a:endParaRPr lang="en-US" altLang="zh-CN" dirty="0"/>
          </a:p>
          <a:p>
            <a:pPr lvl="2"/>
            <a:r>
              <a:rPr lang="zh-CN" altLang="en-US" dirty="0"/>
              <a:t>小孔径：</a:t>
            </a:r>
            <a:r>
              <a:rPr lang="en-US" altLang="zh-CN" dirty="0"/>
              <a:t>26</a:t>
            </a:r>
            <a:r>
              <a:rPr lang="zh-CN" altLang="en-US" dirty="0"/>
              <a:t>套低温恒温器，</a:t>
            </a:r>
            <a:r>
              <a:rPr lang="en-US" altLang="zh-CN" dirty="0"/>
              <a:t>208</a:t>
            </a:r>
            <a:r>
              <a:rPr lang="zh-CN" altLang="en-US" dirty="0"/>
              <a:t>个加速结构，</a:t>
            </a:r>
            <a:r>
              <a:rPr lang="en-US" altLang="zh-CN" dirty="0"/>
              <a:t>208</a:t>
            </a:r>
            <a:r>
              <a:rPr lang="zh-CN" altLang="en-US" dirty="0"/>
              <a:t>套</a:t>
            </a:r>
            <a:r>
              <a:rPr lang="en-US" altLang="zh-CN" dirty="0"/>
              <a:t>80MW</a:t>
            </a:r>
            <a:r>
              <a:rPr lang="zh-CN" altLang="en-US" dirty="0"/>
              <a:t>功率源</a:t>
            </a:r>
            <a:endParaRPr lang="en-US" altLang="zh-CN" dirty="0"/>
          </a:p>
          <a:p>
            <a:pPr lvl="2"/>
            <a:endParaRPr lang="zh-CN" altLang="en-US" dirty="0"/>
          </a:p>
          <a:p>
            <a:pPr lvl="2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345A151-A3B3-43AD-A595-9469F53F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CCA-based high Energy FEL</a:t>
            </a:r>
            <a:endParaRPr lang="zh-CN" altLang="en-US" dirty="0"/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A0FF9A27-DB48-40D6-BB8A-306F06F7E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593436"/>
              </p:ext>
            </p:extLst>
          </p:nvPr>
        </p:nvGraphicFramePr>
        <p:xfrm>
          <a:off x="6888088" y="1988840"/>
          <a:ext cx="5231304" cy="394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993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37F10B3-D83E-4CFE-9D6E-C8B42E019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1-</a:t>
            </a:r>
            <a:r>
              <a:rPr lang="zh-CN" altLang="en-US" dirty="0"/>
              <a:t>功率源及微波系统</a:t>
            </a:r>
            <a:r>
              <a:rPr lang="en-US" altLang="zh-CN" dirty="0"/>
              <a:t>13.1</a:t>
            </a:r>
            <a:r>
              <a:rPr lang="zh-CN" altLang="en-US" dirty="0"/>
              <a:t>亿</a:t>
            </a:r>
            <a:endParaRPr lang="en-US" altLang="zh-CN" dirty="0"/>
          </a:p>
          <a:p>
            <a:r>
              <a:rPr lang="en-US" altLang="zh-CN" dirty="0"/>
              <a:t>2-</a:t>
            </a:r>
            <a:r>
              <a:rPr lang="zh-CN" altLang="en-US" dirty="0"/>
              <a:t>功率源及微波系统</a:t>
            </a:r>
            <a:r>
              <a:rPr lang="en-US" altLang="zh-CN" dirty="0"/>
              <a:t>14.8</a:t>
            </a:r>
            <a:r>
              <a:rPr lang="zh-CN" altLang="en-US" dirty="0"/>
              <a:t>亿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基建及低温系统的差别仍需计算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根据</a:t>
            </a:r>
            <a:r>
              <a:rPr lang="en-US" altLang="zh-CN" dirty="0"/>
              <a:t>C3</a:t>
            </a:r>
            <a:r>
              <a:rPr lang="zh-CN" altLang="en-US" dirty="0"/>
              <a:t>评估，在对撞机模式</a:t>
            </a:r>
            <a:r>
              <a:rPr lang="en-US" altLang="zh-CN" dirty="0"/>
              <a:t>70MV/m</a:t>
            </a:r>
            <a:r>
              <a:rPr lang="zh-CN" altLang="en-US" dirty="0"/>
              <a:t>是最经济的梯度，进一步提升能量（提升梯度），需要降低功率源经费（研发计划）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16118D6-AA63-438B-AD0A-C54FA10A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价格对比</a:t>
            </a:r>
          </a:p>
        </p:txBody>
      </p:sp>
    </p:spTree>
    <p:extLst>
      <p:ext uri="{BB962C8B-B14F-4D97-AF65-F5344CB8AC3E}">
        <p14:creationId xmlns:p14="http://schemas.microsoft.com/office/powerpoint/2010/main" val="2433242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81492F4-E9BA-48A3-8CB6-CF95A6CA5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对于价格评估仍需要进一步评估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D0DE310-530F-4EE3-8F33-52DEB8D1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187765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B307B0-93CA-41DC-B3E0-F0A7AE49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tx1"/>
                </a:solidFill>
              </a:rPr>
              <a:t>Content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E5B2FA-7E23-47DD-9870-C10D4CFF4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869E4B-A905-4C79-BC7B-72C7A22741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  <a:endParaRPr lang="en-US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CD3C369-B4E7-4501-A683-A7871D71C2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5FC1BE3-EC09-4276-AC3E-EFC7AA274D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加速器造价调研</a:t>
            </a:r>
            <a:endParaRPr lang="en-US" altLang="zh-CN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B5C2B720-9E5F-44A8-B567-5ACEF0AA47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9365" y="3717033"/>
            <a:ext cx="817033" cy="561975"/>
          </a:xfrm>
        </p:spPr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A409BE57-4D8A-4788-A696-01C3CC96C6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70057" y="3717032"/>
            <a:ext cx="6318251" cy="561974"/>
          </a:xfrm>
        </p:spPr>
        <p:txBody>
          <a:bodyPr/>
          <a:lstStyle/>
          <a:p>
            <a:r>
              <a:rPr lang="zh-CN" altLang="en-US" dirty="0"/>
              <a:t>加速价格对比分析</a:t>
            </a:r>
          </a:p>
        </p:txBody>
      </p:sp>
      <p:sp>
        <p:nvSpPr>
          <p:cNvPr id="11" name="文本占位符 8">
            <a:extLst>
              <a:ext uri="{FF2B5EF4-FFF2-40B4-BE49-F238E27FC236}">
                <a16:creationId xmlns:a16="http://schemas.microsoft.com/office/drawing/2014/main" id="{2775DEE4-1795-48B0-BDAC-96C208E50590}"/>
              </a:ext>
            </a:extLst>
          </p:cNvPr>
          <p:cNvSpPr txBox="1">
            <a:spLocks/>
          </p:cNvSpPr>
          <p:nvPr/>
        </p:nvSpPr>
        <p:spPr>
          <a:xfrm>
            <a:off x="2439365" y="4598621"/>
            <a:ext cx="817033" cy="56197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D714CB68-7EB6-4FC0-8DA5-9D5A359B2072}"/>
              </a:ext>
            </a:extLst>
          </p:cNvPr>
          <p:cNvSpPr txBox="1">
            <a:spLocks/>
          </p:cNvSpPr>
          <p:nvPr/>
        </p:nvSpPr>
        <p:spPr>
          <a:xfrm>
            <a:off x="3270057" y="4598620"/>
            <a:ext cx="6318251" cy="5619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34007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E9C9DEE-8B88-4AE6-913A-B2CB696A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89" y="1310641"/>
            <a:ext cx="6169152" cy="4804867"/>
          </a:xfrm>
        </p:spPr>
        <p:txBody>
          <a:bodyPr/>
          <a:lstStyle/>
          <a:p>
            <a:r>
              <a:rPr lang="zh-CN" altLang="en-US" dirty="0"/>
              <a:t>总经费约</a:t>
            </a:r>
            <a:r>
              <a:rPr lang="en-US" altLang="zh-CN" dirty="0"/>
              <a:t>52.2</a:t>
            </a:r>
            <a:r>
              <a:rPr lang="zh-CN" altLang="en-US" dirty="0"/>
              <a:t>亿</a:t>
            </a:r>
            <a:endParaRPr lang="en-US" altLang="zh-CN" dirty="0"/>
          </a:p>
          <a:p>
            <a:pPr lvl="1"/>
            <a:r>
              <a:rPr lang="zh-CN" altLang="en-US" dirty="0"/>
              <a:t>设备总计</a:t>
            </a:r>
            <a:r>
              <a:rPr lang="en-US" altLang="zh-CN" dirty="0"/>
              <a:t>37.3</a:t>
            </a:r>
            <a:r>
              <a:rPr lang="zh-CN" altLang="en-US" dirty="0"/>
              <a:t>亿</a:t>
            </a:r>
            <a:endParaRPr lang="en-US" altLang="zh-CN" dirty="0"/>
          </a:p>
          <a:p>
            <a:pPr lvl="1"/>
            <a:r>
              <a:rPr lang="zh-CN" altLang="en-US" dirty="0"/>
              <a:t>基建及通用设施</a:t>
            </a:r>
            <a:r>
              <a:rPr lang="en-US" altLang="zh-CN" dirty="0"/>
              <a:t>11.2</a:t>
            </a:r>
            <a:r>
              <a:rPr lang="zh-CN" altLang="en-US" dirty="0"/>
              <a:t>亿</a:t>
            </a:r>
            <a:endParaRPr lang="en-US" altLang="zh-CN" dirty="0"/>
          </a:p>
          <a:p>
            <a:pPr lvl="1"/>
            <a:r>
              <a:rPr lang="zh-CN" altLang="en-US" dirty="0"/>
              <a:t>不可预见费</a:t>
            </a:r>
            <a:r>
              <a:rPr lang="en-US" altLang="zh-CN" dirty="0"/>
              <a:t>3.7</a:t>
            </a:r>
            <a:r>
              <a:rPr lang="zh-CN" altLang="en-US" dirty="0"/>
              <a:t>亿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589072D-447A-4BD1-9A2C-E66D65EA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经费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E03DBD1-A44C-482B-BCD2-38B28E21B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47483"/>
              </p:ext>
            </p:extLst>
          </p:nvPr>
        </p:nvGraphicFramePr>
        <p:xfrm>
          <a:off x="5879976" y="1196752"/>
          <a:ext cx="5250083" cy="5185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0407">
                  <a:extLst>
                    <a:ext uri="{9D8B030D-6E8A-4147-A177-3AD203B41FA5}">
                      <a16:colId xmlns:a16="http://schemas.microsoft.com/office/drawing/2014/main" val="2395955660"/>
                    </a:ext>
                  </a:extLst>
                </a:gridCol>
                <a:gridCol w="1769676">
                  <a:extLst>
                    <a:ext uri="{9D8B030D-6E8A-4147-A177-3AD203B41FA5}">
                      <a16:colId xmlns:a16="http://schemas.microsoft.com/office/drawing/2014/main" val="272992609"/>
                    </a:ext>
                  </a:extLst>
                </a:gridCol>
              </a:tblGrid>
              <a:tr h="22098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System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u="none" strike="noStrike">
                          <a:effectLst/>
                        </a:rPr>
                        <a:t>Cost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028850"/>
                  </a:ext>
                </a:extLst>
              </a:tr>
              <a:tr h="2247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亿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340473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000" u="none" strike="noStrike">
                          <a:effectLst/>
                        </a:rPr>
                        <a:t>电子枪系统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0.600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50685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2000" u="none" strike="noStrike">
                          <a:effectLst/>
                        </a:rPr>
                        <a:t>微波系统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5.184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262706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2000" u="none" strike="noStrike">
                          <a:effectLst/>
                        </a:rPr>
                        <a:t>功率源系统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7.872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67047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2000" u="none" strike="noStrike" dirty="0">
                          <a:effectLst/>
                        </a:rPr>
                        <a:t>磁铁系统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0.602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640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2000" u="none" strike="noStrike" dirty="0">
                          <a:effectLst/>
                        </a:rPr>
                        <a:t>电源系统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0.600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19530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2000" u="none" strike="noStrike" dirty="0">
                          <a:effectLst/>
                        </a:rPr>
                        <a:t>真空系统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4.088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363296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2000" u="none" strike="noStrike">
                          <a:effectLst/>
                        </a:rPr>
                        <a:t>束测系统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0.646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559187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2000" u="none" strike="noStrike">
                          <a:effectLst/>
                        </a:rPr>
                        <a:t>控制系统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0.867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132516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2000" u="none" strike="noStrike">
                          <a:effectLst/>
                        </a:rPr>
                        <a:t>机械系统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1.583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76880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2000" u="none" strike="noStrike">
                          <a:effectLst/>
                        </a:rPr>
                        <a:t>低温系统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3.214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62712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2000" u="none" strike="noStrike">
                          <a:effectLst/>
                        </a:rPr>
                        <a:t>插入件系统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12.000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564596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2000" u="none" strike="noStrike">
                          <a:effectLst/>
                        </a:rPr>
                        <a:t>设备总计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37.254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51162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r" rtl="0" fontAlgn="b"/>
                      <a:r>
                        <a:rPr lang="zh-CN" altLang="en-US" sz="2000" u="none" strike="noStrike">
                          <a:effectLst/>
                        </a:rPr>
                        <a:t>基建及通用设施（</a:t>
                      </a:r>
                      <a:r>
                        <a:rPr lang="en-US" altLang="zh-CN" sz="2000" u="none" strike="noStrike">
                          <a:effectLst/>
                        </a:rPr>
                        <a:t>30%</a:t>
                      </a:r>
                      <a:r>
                        <a:rPr lang="zh-CN" altLang="en-US" sz="2000" u="none" strike="noStrike">
                          <a:effectLst/>
                        </a:rPr>
                        <a:t>）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11.176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65048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r" rtl="0" fontAlgn="b"/>
                      <a:r>
                        <a:rPr lang="zh-CN" altLang="en-US" sz="2000" u="none" strike="noStrike">
                          <a:effectLst/>
                        </a:rPr>
                        <a:t>不可预见费（</a:t>
                      </a:r>
                      <a:r>
                        <a:rPr lang="en-US" altLang="zh-CN" sz="2000" u="none" strike="noStrike">
                          <a:effectLst/>
                        </a:rPr>
                        <a:t>10%</a:t>
                      </a:r>
                      <a:r>
                        <a:rPr lang="zh-CN" altLang="en-US" sz="2000" u="none" strike="noStrike">
                          <a:effectLst/>
                        </a:rPr>
                        <a:t>）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3.725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40659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2000" u="none" strike="noStrike">
                          <a:effectLst/>
                        </a:rPr>
                        <a:t>总计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52.156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65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33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FF4B38D-E2F4-435F-9A4F-0A42BA7A6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目前</a:t>
            </a:r>
            <a:r>
              <a:rPr lang="en-US" altLang="zh-CN" dirty="0"/>
              <a:t>CCA</a:t>
            </a:r>
            <a:r>
              <a:rPr lang="zh-CN" altLang="en-US" dirty="0"/>
              <a:t>方案是</a:t>
            </a:r>
            <a:r>
              <a:rPr lang="en-US" altLang="zh-CN" dirty="0"/>
              <a:t>80MW</a:t>
            </a:r>
            <a:r>
              <a:rPr lang="zh-CN" altLang="en-US" dirty="0"/>
              <a:t>速调管驱动</a:t>
            </a:r>
            <a:r>
              <a:rPr lang="en-US" altLang="zh-CN" dirty="0"/>
              <a:t>2</a:t>
            </a:r>
            <a:r>
              <a:rPr lang="zh-CN" altLang="en-US" dirty="0"/>
              <a:t>个加速结构</a:t>
            </a:r>
            <a:endParaRPr lang="en-US" altLang="zh-CN" dirty="0"/>
          </a:p>
          <a:p>
            <a:r>
              <a:rPr lang="zh-CN" altLang="en-US" dirty="0"/>
              <a:t>如果采用</a:t>
            </a:r>
            <a:r>
              <a:rPr lang="en-US" altLang="zh-CN" dirty="0"/>
              <a:t>80MW</a:t>
            </a:r>
            <a:r>
              <a:rPr lang="zh-CN" altLang="en-US" dirty="0"/>
              <a:t>速调管驱动</a:t>
            </a:r>
            <a:r>
              <a:rPr lang="en-US" altLang="zh-CN" dirty="0"/>
              <a:t>1</a:t>
            </a:r>
            <a:r>
              <a:rPr lang="zh-CN" altLang="en-US" dirty="0"/>
              <a:t>个加速结构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94CADFE-EDC3-4B48-BDEA-814A86D4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不同梯度的影响</a:t>
            </a:r>
          </a:p>
        </p:txBody>
      </p:sp>
    </p:spTree>
    <p:extLst>
      <p:ext uri="{BB962C8B-B14F-4D97-AF65-F5344CB8AC3E}">
        <p14:creationId xmlns:p14="http://schemas.microsoft.com/office/powerpoint/2010/main" val="2169039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EDA665C-45D1-4370-A752-A598960EE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9192881-FA9D-4D61-96A7-81640692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8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DFC608F-F669-4FA8-B216-F0EF1A43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高梯度加速结构，如低温铜加速技术</a:t>
            </a:r>
            <a:r>
              <a:rPr lang="en-US" altLang="zh-CN" dirty="0"/>
              <a:t>CCA</a:t>
            </a:r>
            <a:r>
              <a:rPr lang="zh-CN" altLang="en-US" dirty="0"/>
              <a:t>，取得进一步进展</a:t>
            </a:r>
            <a:endParaRPr lang="en-US" altLang="zh-CN" dirty="0"/>
          </a:p>
          <a:p>
            <a:r>
              <a:rPr lang="zh-CN" altLang="en-US" dirty="0"/>
              <a:t>分析高梯度加速结构在建设未来大型加速器的优势</a:t>
            </a:r>
            <a:endParaRPr lang="en-US" altLang="zh-CN" dirty="0"/>
          </a:p>
          <a:p>
            <a:r>
              <a:rPr lang="zh-CN" altLang="en-US" dirty="0"/>
              <a:t>本次要求的报告内容</a:t>
            </a:r>
            <a:endParaRPr lang="en-US" altLang="zh-CN" dirty="0"/>
          </a:p>
          <a:p>
            <a:pPr lvl="1"/>
            <a:r>
              <a:rPr lang="zh-CN" altLang="en-US" dirty="0"/>
              <a:t>不同能量、梯度及频率（包括超导直线加速器）下的成本优化与比较</a:t>
            </a:r>
            <a:endParaRPr lang="en-US" altLang="zh-CN" dirty="0"/>
          </a:p>
          <a:p>
            <a:r>
              <a:rPr lang="zh-CN" altLang="en-US" dirty="0"/>
              <a:t>这包括比较复杂的设计考虑，希望尽可能进行简化说明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EEFBCB6-7FC2-4836-AD6A-BEBC0515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306D94F-C616-468E-B7A9-A2FD32DC6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724" y="3789040"/>
            <a:ext cx="9857988" cy="297726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8E745A4-0925-4B46-B080-2591ED36B0A5}"/>
              </a:ext>
            </a:extLst>
          </p:cNvPr>
          <p:cNvSpPr/>
          <p:nvPr/>
        </p:nvSpPr>
        <p:spPr>
          <a:xfrm>
            <a:off x="9546613" y="3717032"/>
            <a:ext cx="1368152" cy="1619166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54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CD86FBF-D23F-41C9-8D9E-40AE8129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sz="180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E5C429-370C-457D-B639-A2480BF6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束团结构对设计、方案选择、造价等有直接影响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94DC5A30-79AB-4505-AC51-3C420A2A19C5}"/>
              </a:ext>
            </a:extLst>
          </p:cNvPr>
          <p:cNvSpPr/>
          <p:nvPr/>
        </p:nvSpPr>
        <p:spPr>
          <a:xfrm>
            <a:off x="881112" y="1196752"/>
            <a:ext cx="11176000" cy="698500"/>
          </a:xfrm>
          <a:prstGeom prst="roundRect">
            <a:avLst>
              <a:gd name="adj" fmla="val 0"/>
            </a:avLst>
          </a:prstGeom>
          <a:solidFill>
            <a:srgbClr val="33333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CC15F6F-61B0-4811-AA3A-6BC18797B229}"/>
              </a:ext>
            </a:extLst>
          </p:cNvPr>
          <p:cNvSpPr/>
          <p:nvPr/>
        </p:nvSpPr>
        <p:spPr>
          <a:xfrm>
            <a:off x="881112" y="1196752"/>
            <a:ext cx="2032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1" i="0" u="none" strike="noStrike" dirty="0" err="1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运行模式</a:t>
            </a:r>
            <a:endParaRPr lang="en-US" dirty="0"/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4D44FE3D-F780-4832-888F-DCD49D17BED8}"/>
              </a:ext>
            </a:extLst>
          </p:cNvPr>
          <p:cNvSpPr/>
          <p:nvPr/>
        </p:nvSpPr>
        <p:spPr>
          <a:xfrm>
            <a:off x="2913112" y="1196752"/>
            <a:ext cx="1651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加速结构</a:t>
            </a:r>
            <a:endParaRPr lang="en-US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F6B0769B-6DDD-4EC1-BF15-376719E8B4D3}"/>
              </a:ext>
            </a:extLst>
          </p:cNvPr>
          <p:cNvSpPr/>
          <p:nvPr/>
        </p:nvSpPr>
        <p:spPr>
          <a:xfrm>
            <a:off x="4564112" y="1196752"/>
            <a:ext cx="2540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功率源系统</a:t>
            </a:r>
            <a:endParaRPr lang="en-US"/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BB1CBC69-9290-42D7-9961-3DEE0B5242B4}"/>
              </a:ext>
            </a:extLst>
          </p:cNvPr>
          <p:cNvSpPr/>
          <p:nvPr/>
        </p:nvSpPr>
        <p:spPr>
          <a:xfrm>
            <a:off x="7104112" y="1196752"/>
            <a:ext cx="2413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主要优势</a:t>
            </a:r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986D1873-825C-4B72-9E39-49E6250C1AA3}"/>
              </a:ext>
            </a:extLst>
          </p:cNvPr>
          <p:cNvSpPr/>
          <p:nvPr/>
        </p:nvSpPr>
        <p:spPr>
          <a:xfrm>
            <a:off x="9517112" y="1196752"/>
            <a:ext cx="2540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典型代表</a:t>
            </a:r>
            <a:endParaRPr lang="en-US"/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EC855E41-C91D-40E7-BB60-CBDDCF083839}"/>
              </a:ext>
            </a:extLst>
          </p:cNvPr>
          <p:cNvSpPr/>
          <p:nvPr/>
        </p:nvSpPr>
        <p:spPr>
          <a:xfrm>
            <a:off x="881112" y="2022252"/>
            <a:ext cx="11176000" cy="1079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80F16C7-AA3B-4D1B-84E7-EF850CE02BD5}"/>
              </a:ext>
            </a:extLst>
          </p:cNvPr>
          <p:cNvSpPr/>
          <p:nvPr/>
        </p:nvSpPr>
        <p:spPr>
          <a:xfrm>
            <a:off x="881112" y="2022252"/>
            <a:ext cx="2032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低重频 (1~100Hz)</a:t>
            </a:r>
            <a:b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1或2束团/脉冲</a:t>
            </a:r>
            <a:endParaRPr lang="en-US"/>
          </a:p>
        </p:txBody>
      </p:sp>
      <p:cxnSp>
        <p:nvCxnSpPr>
          <p:cNvPr id="12" name="Connector 11">
            <a:extLst>
              <a:ext uri="{FF2B5EF4-FFF2-40B4-BE49-F238E27FC236}">
                <a16:creationId xmlns:a16="http://schemas.microsoft.com/office/drawing/2014/main" id="{0539DC40-B633-464F-8D06-356BE7E50A56}"/>
              </a:ext>
            </a:extLst>
          </p:cNvPr>
          <p:cNvCxnSpPr>
            <a:cxnSpLocks/>
          </p:cNvCxnSpPr>
          <p:nvPr/>
        </p:nvCxnSpPr>
        <p:spPr>
          <a:xfrm rot="5359557">
            <a:off x="2373362" y="25556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AutoShape 12">
            <a:extLst>
              <a:ext uri="{FF2B5EF4-FFF2-40B4-BE49-F238E27FC236}">
                <a16:creationId xmlns:a16="http://schemas.microsoft.com/office/drawing/2014/main" id="{EAEB9DDE-4BF9-4E8B-B14A-81E611CE1E6B}"/>
              </a:ext>
            </a:extLst>
          </p:cNvPr>
          <p:cNvSpPr/>
          <p:nvPr/>
        </p:nvSpPr>
        <p:spPr>
          <a:xfrm>
            <a:off x="2913112" y="2022252"/>
            <a:ext cx="1651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常温加速结构</a:t>
            </a:r>
            <a:endParaRPr lang="en-US"/>
          </a:p>
        </p:txBody>
      </p:sp>
      <p:cxnSp>
        <p:nvCxnSpPr>
          <p:cNvPr id="14" name="Connector 13">
            <a:extLst>
              <a:ext uri="{FF2B5EF4-FFF2-40B4-BE49-F238E27FC236}">
                <a16:creationId xmlns:a16="http://schemas.microsoft.com/office/drawing/2014/main" id="{6C329F5B-36FB-4CA4-908B-0640A6D66342}"/>
              </a:ext>
            </a:extLst>
          </p:cNvPr>
          <p:cNvCxnSpPr>
            <a:cxnSpLocks/>
          </p:cNvCxnSpPr>
          <p:nvPr/>
        </p:nvCxnSpPr>
        <p:spPr>
          <a:xfrm rot="5359557">
            <a:off x="4024362" y="25556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AutoShape 14">
            <a:extLst>
              <a:ext uri="{FF2B5EF4-FFF2-40B4-BE49-F238E27FC236}">
                <a16:creationId xmlns:a16="http://schemas.microsoft.com/office/drawing/2014/main" id="{037C09CF-03D4-422C-8C6A-332F7A714629}"/>
              </a:ext>
            </a:extLst>
          </p:cNvPr>
          <p:cNvSpPr/>
          <p:nvPr/>
        </p:nvSpPr>
        <p:spPr>
          <a:xfrm>
            <a:off x="4564112" y="2022252"/>
            <a:ext cx="2540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高峰值功率</a:t>
            </a:r>
            <a:r>
              <a:rPr lang="en-US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 (50~80MW)</a:t>
            </a:r>
            <a:br>
              <a:rPr lang="en-US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支持脉冲压缩技术</a:t>
            </a:r>
            <a:endParaRPr lang="en-US" b="1" dirty="0"/>
          </a:p>
        </p:txBody>
      </p:sp>
      <p:cxnSp>
        <p:nvCxnSpPr>
          <p:cNvPr id="16" name="Connector 15">
            <a:extLst>
              <a:ext uri="{FF2B5EF4-FFF2-40B4-BE49-F238E27FC236}">
                <a16:creationId xmlns:a16="http://schemas.microsoft.com/office/drawing/2014/main" id="{663ECBCE-54DC-4318-82D4-76A644A7CE68}"/>
              </a:ext>
            </a:extLst>
          </p:cNvPr>
          <p:cNvCxnSpPr>
            <a:cxnSpLocks/>
          </p:cNvCxnSpPr>
          <p:nvPr/>
        </p:nvCxnSpPr>
        <p:spPr>
          <a:xfrm rot="5359557">
            <a:off x="6564362" y="25556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AutoShape 16">
            <a:extLst>
              <a:ext uri="{FF2B5EF4-FFF2-40B4-BE49-F238E27FC236}">
                <a16:creationId xmlns:a16="http://schemas.microsoft.com/office/drawing/2014/main" id="{94A39743-0878-43D9-A787-63AEEF8F0F86}"/>
              </a:ext>
            </a:extLst>
          </p:cNvPr>
          <p:cNvSpPr/>
          <p:nvPr/>
        </p:nvSpPr>
        <p:spPr>
          <a:xfrm>
            <a:off x="7104112" y="2022252"/>
            <a:ext cx="2413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高加速梯度与增益比</a:t>
            </a:r>
            <a:br>
              <a:rPr lang="en-US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经济性高</a:t>
            </a:r>
            <a:endParaRPr lang="en-US" dirty="0"/>
          </a:p>
        </p:txBody>
      </p:sp>
      <p:cxnSp>
        <p:nvCxnSpPr>
          <p:cNvPr id="18" name="Connector 17">
            <a:extLst>
              <a:ext uri="{FF2B5EF4-FFF2-40B4-BE49-F238E27FC236}">
                <a16:creationId xmlns:a16="http://schemas.microsoft.com/office/drawing/2014/main" id="{3761829E-AE63-47D2-B6FC-DFFC912157C9}"/>
              </a:ext>
            </a:extLst>
          </p:cNvPr>
          <p:cNvCxnSpPr>
            <a:cxnSpLocks/>
          </p:cNvCxnSpPr>
          <p:nvPr/>
        </p:nvCxnSpPr>
        <p:spPr>
          <a:xfrm rot="5359557">
            <a:off x="8855918" y="25556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AEBCBC1E-0D33-4219-817C-F950BEC064BA}"/>
              </a:ext>
            </a:extLst>
          </p:cNvPr>
          <p:cNvSpPr/>
          <p:nvPr/>
        </p:nvSpPr>
        <p:spPr>
          <a:xfrm>
            <a:off x="9517112" y="2022252"/>
            <a:ext cx="2540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zh-CN" altLang="en-US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注入器（</a:t>
            </a:r>
            <a:r>
              <a:rPr lang="en-US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HEPS/</a:t>
            </a:r>
            <a:r>
              <a:rPr lang="en-US" altLang="zh-CN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CEPC</a:t>
            </a:r>
            <a:r>
              <a:rPr lang="zh-CN" altLang="en-US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）</a:t>
            </a:r>
            <a:r>
              <a:rPr lang="zh-CN" altLang="en-US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、</a:t>
            </a:r>
            <a:r>
              <a:rPr lang="en-US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SwissFEL、SACLA</a:t>
            </a:r>
            <a:r>
              <a:rPr lang="zh-CN" altLang="en-US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、</a:t>
            </a:r>
            <a:r>
              <a:rPr lang="en-US" altLang="zh-CN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PAL-FEL</a:t>
            </a:r>
            <a:endParaRPr lang="en-US" dirty="0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C186BE62-B6AA-4E90-86F9-523EA1AFD364}"/>
              </a:ext>
            </a:extLst>
          </p:cNvPr>
          <p:cNvSpPr/>
          <p:nvPr/>
        </p:nvSpPr>
        <p:spPr>
          <a:xfrm>
            <a:off x="881112" y="3101752"/>
            <a:ext cx="11176000" cy="1079500"/>
          </a:xfrm>
          <a:prstGeom prst="roundRect">
            <a:avLst>
              <a:gd name="adj" fmla="val 0"/>
            </a:avLst>
          </a:prstGeom>
          <a:solidFill>
            <a:srgbClr val="F2F2F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1" name="AutoShape 20">
            <a:extLst>
              <a:ext uri="{FF2B5EF4-FFF2-40B4-BE49-F238E27FC236}">
                <a16:creationId xmlns:a16="http://schemas.microsoft.com/office/drawing/2014/main" id="{072B0380-F380-4274-8710-AC2D09DCD821}"/>
              </a:ext>
            </a:extLst>
          </p:cNvPr>
          <p:cNvSpPr/>
          <p:nvPr/>
        </p:nvSpPr>
        <p:spPr>
          <a:xfrm>
            <a:off x="881112" y="3101752"/>
            <a:ext cx="2032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低重频 (1~100Hz)</a:t>
            </a:r>
            <a:b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μs级多束团/脉冲</a:t>
            </a:r>
            <a:endParaRPr lang="en-US"/>
          </a:p>
        </p:txBody>
      </p:sp>
      <p:cxnSp>
        <p:nvCxnSpPr>
          <p:cNvPr id="22" name="Connector 21">
            <a:extLst>
              <a:ext uri="{FF2B5EF4-FFF2-40B4-BE49-F238E27FC236}">
                <a16:creationId xmlns:a16="http://schemas.microsoft.com/office/drawing/2014/main" id="{362A810B-F2A2-4C89-866B-1A8CDD81B76A}"/>
              </a:ext>
            </a:extLst>
          </p:cNvPr>
          <p:cNvCxnSpPr>
            <a:cxnSpLocks/>
          </p:cNvCxnSpPr>
          <p:nvPr/>
        </p:nvCxnSpPr>
        <p:spPr>
          <a:xfrm rot="5359557">
            <a:off x="2373362" y="36351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AutoShape 22">
            <a:extLst>
              <a:ext uri="{FF2B5EF4-FFF2-40B4-BE49-F238E27FC236}">
                <a16:creationId xmlns:a16="http://schemas.microsoft.com/office/drawing/2014/main" id="{86C4932E-8966-4933-BFED-A07EE9098021}"/>
              </a:ext>
            </a:extLst>
          </p:cNvPr>
          <p:cNvSpPr/>
          <p:nvPr/>
        </p:nvSpPr>
        <p:spPr>
          <a:xfrm>
            <a:off x="2913112" y="3101752"/>
            <a:ext cx="1651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常温/低温结构</a:t>
            </a:r>
            <a:endParaRPr lang="en-US"/>
          </a:p>
        </p:txBody>
      </p:sp>
      <p:cxnSp>
        <p:nvCxnSpPr>
          <p:cNvPr id="24" name="Connector 23">
            <a:extLst>
              <a:ext uri="{FF2B5EF4-FFF2-40B4-BE49-F238E27FC236}">
                <a16:creationId xmlns:a16="http://schemas.microsoft.com/office/drawing/2014/main" id="{E2B83547-B378-4709-AF37-781C16962CE2}"/>
              </a:ext>
            </a:extLst>
          </p:cNvPr>
          <p:cNvCxnSpPr>
            <a:cxnSpLocks/>
          </p:cNvCxnSpPr>
          <p:nvPr/>
        </p:nvCxnSpPr>
        <p:spPr>
          <a:xfrm rot="5359557">
            <a:off x="4024362" y="36351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AutoShape 24">
            <a:extLst>
              <a:ext uri="{FF2B5EF4-FFF2-40B4-BE49-F238E27FC236}">
                <a16:creationId xmlns:a16="http://schemas.microsoft.com/office/drawing/2014/main" id="{3D889C72-BA8A-4463-A4D5-C3D82123A780}"/>
              </a:ext>
            </a:extLst>
          </p:cNvPr>
          <p:cNvSpPr/>
          <p:nvPr/>
        </p:nvSpPr>
        <p:spPr>
          <a:xfrm>
            <a:off x="4564112" y="3101752"/>
            <a:ext cx="2540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高峰值功率</a:t>
            </a:r>
            <a:r>
              <a:rPr lang="en-US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 (50~80MW)</a:t>
            </a:r>
            <a:br>
              <a:rPr lang="en-US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altLang="zh-CN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难利用</a:t>
            </a:r>
            <a:r>
              <a:rPr lang="en-US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脉冲压缩技术</a:t>
            </a:r>
            <a:endParaRPr lang="en-US" dirty="0"/>
          </a:p>
        </p:txBody>
      </p:sp>
      <p:cxnSp>
        <p:nvCxnSpPr>
          <p:cNvPr id="26" name="Connector 25">
            <a:extLst>
              <a:ext uri="{FF2B5EF4-FFF2-40B4-BE49-F238E27FC236}">
                <a16:creationId xmlns:a16="http://schemas.microsoft.com/office/drawing/2014/main" id="{8C49DAF0-2E55-4E3E-B1FF-AA1030F57254}"/>
              </a:ext>
            </a:extLst>
          </p:cNvPr>
          <p:cNvCxnSpPr>
            <a:cxnSpLocks/>
          </p:cNvCxnSpPr>
          <p:nvPr/>
        </p:nvCxnSpPr>
        <p:spPr>
          <a:xfrm rot="5359557">
            <a:off x="6564362" y="36351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AutoShape 26">
            <a:extLst>
              <a:ext uri="{FF2B5EF4-FFF2-40B4-BE49-F238E27FC236}">
                <a16:creationId xmlns:a16="http://schemas.microsoft.com/office/drawing/2014/main" id="{A8BF97DF-4BB7-45C5-88F8-C2D309062244}"/>
              </a:ext>
            </a:extLst>
          </p:cNvPr>
          <p:cNvSpPr/>
          <p:nvPr/>
        </p:nvSpPr>
        <p:spPr>
          <a:xfrm>
            <a:off x="7104112" y="3101752"/>
            <a:ext cx="2413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高束团重复频率</a:t>
            </a:r>
            <a:r>
              <a:rPr lang="en-US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 (~100MHz)</a:t>
            </a:r>
            <a:endParaRPr lang="en-US" dirty="0"/>
          </a:p>
        </p:txBody>
      </p:sp>
      <p:cxnSp>
        <p:nvCxnSpPr>
          <p:cNvPr id="28" name="Connector 27">
            <a:extLst>
              <a:ext uri="{FF2B5EF4-FFF2-40B4-BE49-F238E27FC236}">
                <a16:creationId xmlns:a16="http://schemas.microsoft.com/office/drawing/2014/main" id="{08D19B0C-70E1-4009-902C-2EE747F00622}"/>
              </a:ext>
            </a:extLst>
          </p:cNvPr>
          <p:cNvCxnSpPr>
            <a:cxnSpLocks/>
          </p:cNvCxnSpPr>
          <p:nvPr/>
        </p:nvCxnSpPr>
        <p:spPr>
          <a:xfrm rot="5359557">
            <a:off x="8855918" y="36351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AutoShape 28">
            <a:extLst>
              <a:ext uri="{FF2B5EF4-FFF2-40B4-BE49-F238E27FC236}">
                <a16:creationId xmlns:a16="http://schemas.microsoft.com/office/drawing/2014/main" id="{CD9AFE27-888F-49B0-AA2E-5E7B7602E32B}"/>
              </a:ext>
            </a:extLst>
          </p:cNvPr>
          <p:cNvSpPr/>
          <p:nvPr/>
        </p:nvSpPr>
        <p:spPr>
          <a:xfrm>
            <a:off x="9517112" y="3101752"/>
            <a:ext cx="2540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C3、高能XFEL装置</a:t>
            </a:r>
            <a:endParaRPr lang="en-US"/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414665DB-D1E1-4944-AEFE-29C8A16C4A01}"/>
              </a:ext>
            </a:extLst>
          </p:cNvPr>
          <p:cNvSpPr/>
          <p:nvPr/>
        </p:nvSpPr>
        <p:spPr>
          <a:xfrm>
            <a:off x="881112" y="4181252"/>
            <a:ext cx="11176000" cy="1079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782BFD97-EE57-44D0-9F51-5CF2B708AD4A}"/>
              </a:ext>
            </a:extLst>
          </p:cNvPr>
          <p:cNvSpPr/>
          <p:nvPr/>
        </p:nvSpPr>
        <p:spPr>
          <a:xfrm>
            <a:off x="881112" y="4181252"/>
            <a:ext cx="2032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低重频 (~10Hz)</a:t>
            </a:r>
            <a:b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ms级多束团/脉冲</a:t>
            </a:r>
            <a:endParaRPr lang="en-US"/>
          </a:p>
        </p:txBody>
      </p:sp>
      <p:cxnSp>
        <p:nvCxnSpPr>
          <p:cNvPr id="32" name="Connector 31">
            <a:extLst>
              <a:ext uri="{FF2B5EF4-FFF2-40B4-BE49-F238E27FC236}">
                <a16:creationId xmlns:a16="http://schemas.microsoft.com/office/drawing/2014/main" id="{04A3E60D-F0A6-47AB-AB76-A73DB658600A}"/>
              </a:ext>
            </a:extLst>
          </p:cNvPr>
          <p:cNvCxnSpPr>
            <a:cxnSpLocks/>
          </p:cNvCxnSpPr>
          <p:nvPr/>
        </p:nvCxnSpPr>
        <p:spPr>
          <a:xfrm rot="5359557">
            <a:off x="2373362" y="47146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AutoShape 32">
            <a:extLst>
              <a:ext uri="{FF2B5EF4-FFF2-40B4-BE49-F238E27FC236}">
                <a16:creationId xmlns:a16="http://schemas.microsoft.com/office/drawing/2014/main" id="{7DE5D5CF-531B-4E0F-BF0E-9174B24CFA3D}"/>
              </a:ext>
            </a:extLst>
          </p:cNvPr>
          <p:cNvSpPr/>
          <p:nvPr/>
        </p:nvSpPr>
        <p:spPr>
          <a:xfrm>
            <a:off x="2913112" y="4181252"/>
            <a:ext cx="1651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超导加速结构</a:t>
            </a:r>
            <a:endParaRPr lang="en-US"/>
          </a:p>
        </p:txBody>
      </p:sp>
      <p:cxnSp>
        <p:nvCxnSpPr>
          <p:cNvPr id="34" name="Connector 33">
            <a:extLst>
              <a:ext uri="{FF2B5EF4-FFF2-40B4-BE49-F238E27FC236}">
                <a16:creationId xmlns:a16="http://schemas.microsoft.com/office/drawing/2014/main" id="{65D7AB4F-C22A-47F1-8A76-5CDD1510F163}"/>
              </a:ext>
            </a:extLst>
          </p:cNvPr>
          <p:cNvCxnSpPr>
            <a:cxnSpLocks/>
          </p:cNvCxnSpPr>
          <p:nvPr/>
        </p:nvCxnSpPr>
        <p:spPr>
          <a:xfrm rot="5359557">
            <a:off x="4024362" y="47146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AutoShape 34">
            <a:extLst>
              <a:ext uri="{FF2B5EF4-FFF2-40B4-BE49-F238E27FC236}">
                <a16:creationId xmlns:a16="http://schemas.microsoft.com/office/drawing/2014/main" id="{92F4EBD3-855E-44A7-9862-CF0384212CE0}"/>
              </a:ext>
            </a:extLst>
          </p:cNvPr>
          <p:cNvSpPr/>
          <p:nvPr/>
        </p:nvSpPr>
        <p:spPr>
          <a:xfrm>
            <a:off x="4564112" y="4181252"/>
            <a:ext cx="2540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中等峰值功率 (~10MW)</a:t>
            </a:r>
            <a:b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长宏脉冲运行能力</a:t>
            </a:r>
            <a:endParaRPr lang="en-US"/>
          </a:p>
        </p:txBody>
      </p:sp>
      <p:cxnSp>
        <p:nvCxnSpPr>
          <p:cNvPr id="36" name="Connector 35">
            <a:extLst>
              <a:ext uri="{FF2B5EF4-FFF2-40B4-BE49-F238E27FC236}">
                <a16:creationId xmlns:a16="http://schemas.microsoft.com/office/drawing/2014/main" id="{D584F6D5-5D10-4FB4-884F-81CF979F8870}"/>
              </a:ext>
            </a:extLst>
          </p:cNvPr>
          <p:cNvCxnSpPr>
            <a:cxnSpLocks/>
          </p:cNvCxnSpPr>
          <p:nvPr/>
        </p:nvCxnSpPr>
        <p:spPr>
          <a:xfrm rot="5359557">
            <a:off x="6564362" y="47146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AutoShape 36">
            <a:extLst>
              <a:ext uri="{FF2B5EF4-FFF2-40B4-BE49-F238E27FC236}">
                <a16:creationId xmlns:a16="http://schemas.microsoft.com/office/drawing/2014/main" id="{41B1B1A4-74E0-4A03-9359-2BD8E6666207}"/>
              </a:ext>
            </a:extLst>
          </p:cNvPr>
          <p:cNvSpPr/>
          <p:nvPr/>
        </p:nvSpPr>
        <p:spPr>
          <a:xfrm>
            <a:off x="7104112" y="4181252"/>
            <a:ext cx="2413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较高经济性</a:t>
            </a:r>
            <a:b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高平均束流功率输出</a:t>
            </a:r>
            <a:endParaRPr lang="en-US"/>
          </a:p>
        </p:txBody>
      </p:sp>
      <p:cxnSp>
        <p:nvCxnSpPr>
          <p:cNvPr id="38" name="Connector 37">
            <a:extLst>
              <a:ext uri="{FF2B5EF4-FFF2-40B4-BE49-F238E27FC236}">
                <a16:creationId xmlns:a16="http://schemas.microsoft.com/office/drawing/2014/main" id="{8A71988E-402B-438A-A545-C3157C72693B}"/>
              </a:ext>
            </a:extLst>
          </p:cNvPr>
          <p:cNvCxnSpPr>
            <a:cxnSpLocks/>
          </p:cNvCxnSpPr>
          <p:nvPr/>
        </p:nvCxnSpPr>
        <p:spPr>
          <a:xfrm rot="5359557">
            <a:off x="8855918" y="47146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AutoShape 38">
            <a:extLst>
              <a:ext uri="{FF2B5EF4-FFF2-40B4-BE49-F238E27FC236}">
                <a16:creationId xmlns:a16="http://schemas.microsoft.com/office/drawing/2014/main" id="{8A4559DA-2A8E-4E9C-B642-B8CC3824E7EF}"/>
              </a:ext>
            </a:extLst>
          </p:cNvPr>
          <p:cNvSpPr/>
          <p:nvPr/>
        </p:nvSpPr>
        <p:spPr>
          <a:xfrm>
            <a:off x="9517112" y="4181252"/>
            <a:ext cx="2540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EuXFEL、ILC</a:t>
            </a:r>
            <a:endParaRPr lang="en-US" dirty="0"/>
          </a:p>
        </p:txBody>
      </p:sp>
      <p:sp>
        <p:nvSpPr>
          <p:cNvPr id="40" name="AutoShape 39">
            <a:extLst>
              <a:ext uri="{FF2B5EF4-FFF2-40B4-BE49-F238E27FC236}">
                <a16:creationId xmlns:a16="http://schemas.microsoft.com/office/drawing/2014/main" id="{8C9AF633-09EE-4A1D-8C54-4F17C5E9F069}"/>
              </a:ext>
            </a:extLst>
          </p:cNvPr>
          <p:cNvSpPr/>
          <p:nvPr/>
        </p:nvSpPr>
        <p:spPr>
          <a:xfrm>
            <a:off x="881112" y="5260752"/>
            <a:ext cx="11176000" cy="1079500"/>
          </a:xfrm>
          <a:prstGeom prst="roundRect">
            <a:avLst>
              <a:gd name="adj" fmla="val 0"/>
            </a:avLst>
          </a:prstGeom>
          <a:solidFill>
            <a:srgbClr val="F2F2F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1" name="AutoShape 40">
            <a:extLst>
              <a:ext uri="{FF2B5EF4-FFF2-40B4-BE49-F238E27FC236}">
                <a16:creationId xmlns:a16="http://schemas.microsoft.com/office/drawing/2014/main" id="{D670F4CD-B70B-408B-A0C8-E3D427DFBA1D}"/>
              </a:ext>
            </a:extLst>
          </p:cNvPr>
          <p:cNvSpPr/>
          <p:nvPr/>
        </p:nvSpPr>
        <p:spPr>
          <a:xfrm>
            <a:off x="881112" y="5260752"/>
            <a:ext cx="2032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连续波 (CW) 模式</a:t>
            </a:r>
            <a:endParaRPr lang="en-US"/>
          </a:p>
        </p:txBody>
      </p:sp>
      <p:cxnSp>
        <p:nvCxnSpPr>
          <p:cNvPr id="42" name="Connector 41">
            <a:extLst>
              <a:ext uri="{FF2B5EF4-FFF2-40B4-BE49-F238E27FC236}">
                <a16:creationId xmlns:a16="http://schemas.microsoft.com/office/drawing/2014/main" id="{35875C6E-6E42-40DD-AB2A-651976A04419}"/>
              </a:ext>
            </a:extLst>
          </p:cNvPr>
          <p:cNvCxnSpPr>
            <a:cxnSpLocks/>
          </p:cNvCxnSpPr>
          <p:nvPr/>
        </p:nvCxnSpPr>
        <p:spPr>
          <a:xfrm rot="5359557">
            <a:off x="2373362" y="57941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AutoShape 42">
            <a:extLst>
              <a:ext uri="{FF2B5EF4-FFF2-40B4-BE49-F238E27FC236}">
                <a16:creationId xmlns:a16="http://schemas.microsoft.com/office/drawing/2014/main" id="{99FAD062-DC21-4BCD-AD87-CE59C2EE150D}"/>
              </a:ext>
            </a:extLst>
          </p:cNvPr>
          <p:cNvSpPr/>
          <p:nvPr/>
        </p:nvSpPr>
        <p:spPr>
          <a:xfrm>
            <a:off x="2913112" y="5260752"/>
            <a:ext cx="1651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超导加速结构</a:t>
            </a:r>
            <a:endParaRPr lang="en-US"/>
          </a:p>
        </p:txBody>
      </p:sp>
      <p:cxnSp>
        <p:nvCxnSpPr>
          <p:cNvPr id="44" name="Connector 43">
            <a:extLst>
              <a:ext uri="{FF2B5EF4-FFF2-40B4-BE49-F238E27FC236}">
                <a16:creationId xmlns:a16="http://schemas.microsoft.com/office/drawing/2014/main" id="{21444072-C960-4264-9F0E-7FF95A8F15CE}"/>
              </a:ext>
            </a:extLst>
          </p:cNvPr>
          <p:cNvCxnSpPr>
            <a:cxnSpLocks/>
          </p:cNvCxnSpPr>
          <p:nvPr/>
        </p:nvCxnSpPr>
        <p:spPr>
          <a:xfrm rot="5359557">
            <a:off x="4024362" y="57941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AutoShape 44">
            <a:extLst>
              <a:ext uri="{FF2B5EF4-FFF2-40B4-BE49-F238E27FC236}">
                <a16:creationId xmlns:a16="http://schemas.microsoft.com/office/drawing/2014/main" id="{B43A7083-D238-417F-9488-CF33A454A8C1}"/>
              </a:ext>
            </a:extLst>
          </p:cNvPr>
          <p:cNvSpPr/>
          <p:nvPr/>
        </p:nvSpPr>
        <p:spPr>
          <a:xfrm>
            <a:off x="4564112" y="5260752"/>
            <a:ext cx="2540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低峰值功率</a:t>
            </a:r>
            <a:r>
              <a:rPr lang="en-US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 (~100kW)</a:t>
            </a:r>
            <a:br>
              <a:rPr lang="en-US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高占空比连续运行</a:t>
            </a:r>
            <a:endParaRPr lang="en-US" dirty="0"/>
          </a:p>
        </p:txBody>
      </p:sp>
      <p:cxnSp>
        <p:nvCxnSpPr>
          <p:cNvPr id="46" name="Connector 45">
            <a:extLst>
              <a:ext uri="{FF2B5EF4-FFF2-40B4-BE49-F238E27FC236}">
                <a16:creationId xmlns:a16="http://schemas.microsoft.com/office/drawing/2014/main" id="{599D04C4-8C89-429F-B532-824F22220630}"/>
              </a:ext>
            </a:extLst>
          </p:cNvPr>
          <p:cNvCxnSpPr>
            <a:cxnSpLocks/>
          </p:cNvCxnSpPr>
          <p:nvPr/>
        </p:nvCxnSpPr>
        <p:spPr>
          <a:xfrm rot="5359557">
            <a:off x="6564362" y="57941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AutoShape 46">
            <a:extLst>
              <a:ext uri="{FF2B5EF4-FFF2-40B4-BE49-F238E27FC236}">
                <a16:creationId xmlns:a16="http://schemas.microsoft.com/office/drawing/2014/main" id="{ACD347C2-4C89-47E7-9903-AAB691C28C7F}"/>
              </a:ext>
            </a:extLst>
          </p:cNvPr>
          <p:cNvSpPr/>
          <p:nvPr/>
        </p:nvSpPr>
        <p:spPr>
          <a:xfrm>
            <a:off x="7104112" y="5260752"/>
            <a:ext cx="2413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1MHz 平均重复频率</a:t>
            </a:r>
            <a:b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极稳定的束流品质</a:t>
            </a:r>
            <a:endParaRPr lang="en-US"/>
          </a:p>
        </p:txBody>
      </p:sp>
      <p:cxnSp>
        <p:nvCxnSpPr>
          <p:cNvPr id="48" name="Connector 47">
            <a:extLst>
              <a:ext uri="{FF2B5EF4-FFF2-40B4-BE49-F238E27FC236}">
                <a16:creationId xmlns:a16="http://schemas.microsoft.com/office/drawing/2014/main" id="{CBAC7F49-7BC8-4712-BC73-DBD8B5822BB4}"/>
              </a:ext>
            </a:extLst>
          </p:cNvPr>
          <p:cNvCxnSpPr>
            <a:cxnSpLocks/>
          </p:cNvCxnSpPr>
          <p:nvPr/>
        </p:nvCxnSpPr>
        <p:spPr>
          <a:xfrm rot="5359557">
            <a:off x="8855918" y="5794189"/>
            <a:ext cx="107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AutoShape 48">
            <a:extLst>
              <a:ext uri="{FF2B5EF4-FFF2-40B4-BE49-F238E27FC236}">
                <a16:creationId xmlns:a16="http://schemas.microsoft.com/office/drawing/2014/main" id="{FB29E15A-AED1-4141-A9BE-769D7E9A5DBB}"/>
              </a:ext>
            </a:extLst>
          </p:cNvPr>
          <p:cNvSpPr/>
          <p:nvPr/>
        </p:nvSpPr>
        <p:spPr>
          <a:xfrm>
            <a:off x="9517112" y="5260752"/>
            <a:ext cx="2540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LCLSII、SHINE</a:t>
            </a:r>
            <a:br>
              <a:rPr lang="en-US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S</a:t>
            </a:r>
            <a:r>
              <a:rPr lang="en-US" b="0" i="0" u="none" strike="noStrike" baseline="30000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3</a:t>
            </a:r>
            <a:r>
              <a:rPr lang="en-US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FEL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3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CA1A844-6CD9-4AAC-A341-23F0C86F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加速器造价与规模高度关联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缩短物理长度以显著降低造价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Wingdings" panose="05000000000000000000" pitchFamily="2" charset="2"/>
              </a:rPr>
              <a:t>但高梯度运行需要更高功率和高损耗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DE49480-62F9-4837-B189-FA617D95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追求高加速梯度的核心思路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3859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77AC817-E451-4FD6-868A-94BD7DFF9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88" y="1310641"/>
            <a:ext cx="11148360" cy="4804867"/>
          </a:xfrm>
        </p:spPr>
        <p:txBody>
          <a:bodyPr>
            <a:normAutofit/>
          </a:bodyPr>
          <a:lstStyle/>
          <a:p>
            <a:r>
              <a:rPr lang="zh-CN" altLang="en-US" dirty="0"/>
              <a:t>高加速梯度运行</a:t>
            </a:r>
            <a:endParaRPr lang="en-US" altLang="zh-CN" dirty="0"/>
          </a:p>
          <a:p>
            <a:pPr lvl="1"/>
            <a:r>
              <a:rPr lang="zh-CN" altLang="en-US" dirty="0"/>
              <a:t>高分路阻抗</a:t>
            </a:r>
            <a:endParaRPr lang="en-US" altLang="zh-CN" dirty="0"/>
          </a:p>
          <a:p>
            <a:pPr lvl="2"/>
            <a:r>
              <a:rPr lang="zh-CN" altLang="en-US" dirty="0"/>
              <a:t>思路</a:t>
            </a:r>
            <a:r>
              <a:rPr lang="en-US" altLang="zh-CN" dirty="0"/>
              <a:t>1</a:t>
            </a:r>
            <a:r>
              <a:rPr lang="zh-CN" altLang="en-US" dirty="0"/>
              <a:t>：高</a:t>
            </a:r>
            <a:r>
              <a:rPr lang="en-US" altLang="zh-CN" dirty="0"/>
              <a:t>RF</a:t>
            </a:r>
            <a:r>
              <a:rPr lang="zh-CN" altLang="en-US" dirty="0"/>
              <a:t>频率，</a:t>
            </a:r>
            <a:r>
              <a:rPr lang="zh-CN" altLang="en-US" dirty="0">
                <a:solidFill>
                  <a:schemeClr val="tx1"/>
                </a:solidFill>
              </a:rPr>
              <a:t>例如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C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X</a:t>
            </a:r>
            <a:r>
              <a:rPr lang="zh-CN" altLang="en-US" dirty="0">
                <a:solidFill>
                  <a:schemeClr val="tx1"/>
                </a:solidFill>
              </a:rPr>
              <a:t>波段</a:t>
            </a:r>
            <a:endParaRPr lang="en-US" altLang="zh-CN" dirty="0">
              <a:solidFill>
                <a:schemeClr val="tx1"/>
              </a:solidFill>
            </a:endParaRPr>
          </a:p>
          <a:p>
            <a:pPr lvl="2"/>
            <a:r>
              <a:rPr lang="zh-CN" altLang="en-US" dirty="0"/>
              <a:t>思路</a:t>
            </a:r>
            <a:r>
              <a:rPr lang="en-US" altLang="zh-CN" dirty="0"/>
              <a:t>2</a:t>
            </a:r>
            <a:r>
              <a:rPr lang="zh-CN" altLang="en-US" dirty="0"/>
              <a:t>：减小表面电阻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低温加速结构，</a:t>
            </a:r>
            <a:r>
              <a:rPr lang="zh-CN" altLang="en-US" dirty="0">
                <a:solidFill>
                  <a:schemeClr val="tx1"/>
                </a:solidFill>
                <a:sym typeface="Wingdings" panose="05000000000000000000" pitchFamily="2" charset="2"/>
              </a:rPr>
              <a:t>例如</a:t>
            </a:r>
            <a:r>
              <a:rPr lang="en-US" altLang="zh-CN" dirty="0">
                <a:solidFill>
                  <a:schemeClr val="tx1"/>
                </a:solidFill>
                <a:sym typeface="Wingdings" panose="05000000000000000000" pitchFamily="2" charset="2"/>
              </a:rPr>
              <a:t>CCA</a:t>
            </a:r>
          </a:p>
          <a:p>
            <a:pPr lvl="2"/>
            <a:r>
              <a:rPr lang="zh-CN" altLang="en-US" dirty="0">
                <a:sym typeface="Wingdings" panose="05000000000000000000" pitchFamily="2" charset="2"/>
              </a:rPr>
              <a:t>思路</a:t>
            </a:r>
            <a:r>
              <a:rPr lang="en-US" altLang="zh-CN" dirty="0">
                <a:sym typeface="Wingdings" panose="05000000000000000000" pitchFamily="2" charset="2"/>
              </a:rPr>
              <a:t>3</a:t>
            </a:r>
            <a:r>
              <a:rPr lang="zh-CN" altLang="en-US" dirty="0">
                <a:sym typeface="Wingdings" panose="05000000000000000000" pitchFamily="2" charset="2"/>
              </a:rPr>
              <a:t>：驻波加速结构，</a:t>
            </a:r>
            <a:r>
              <a:rPr lang="zh-CN" altLang="en-US" dirty="0">
                <a:solidFill>
                  <a:schemeClr val="tx1"/>
                </a:solidFill>
                <a:sym typeface="Wingdings" panose="05000000000000000000" pitchFamily="2" charset="2"/>
              </a:rPr>
              <a:t>例如平行耦合结构</a:t>
            </a: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zh-CN" altLang="en-US" dirty="0"/>
              <a:t>高功率</a:t>
            </a:r>
            <a:endParaRPr lang="en-US" altLang="zh-CN" dirty="0"/>
          </a:p>
          <a:p>
            <a:pPr lvl="1"/>
            <a:r>
              <a:rPr lang="zh-CN" altLang="en-US" dirty="0"/>
              <a:t>低打火概率</a:t>
            </a:r>
            <a:endParaRPr lang="en-US" altLang="zh-CN" dirty="0"/>
          </a:p>
          <a:p>
            <a:pPr lvl="2"/>
            <a:r>
              <a:rPr lang="zh-CN" altLang="en-US" dirty="0">
                <a:sym typeface="Wingdings" panose="05000000000000000000" pitchFamily="2" charset="2"/>
              </a:rPr>
              <a:t>思路</a:t>
            </a:r>
            <a:r>
              <a:rPr lang="en-US" altLang="zh-CN" dirty="0">
                <a:sym typeface="Wingdings" panose="05000000000000000000" pitchFamily="2" charset="2"/>
              </a:rPr>
              <a:t>1</a:t>
            </a:r>
            <a:r>
              <a:rPr lang="zh-CN" altLang="en-US" dirty="0">
                <a:sym typeface="Wingdings" panose="05000000000000000000" pitchFamily="2" charset="2"/>
              </a:rPr>
              <a:t>：短</a:t>
            </a:r>
            <a:r>
              <a:rPr lang="en-US" altLang="zh-CN" dirty="0">
                <a:sym typeface="Wingdings" panose="05000000000000000000" pitchFamily="2" charset="2"/>
              </a:rPr>
              <a:t>RF</a:t>
            </a:r>
            <a:r>
              <a:rPr lang="zh-CN" altLang="en-US" dirty="0">
                <a:sym typeface="Wingdings" panose="05000000000000000000" pitchFamily="2" charset="2"/>
              </a:rPr>
              <a:t>脉冲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b="1" dirty="0">
                <a:sym typeface="Wingdings" panose="05000000000000000000" pitchFamily="2" charset="2"/>
              </a:rPr>
              <a:t>短加速结构</a:t>
            </a:r>
            <a:r>
              <a:rPr lang="zh-CN" altLang="en-US" dirty="0">
                <a:sym typeface="Wingdings" panose="05000000000000000000" pitchFamily="2" charset="2"/>
              </a:rPr>
              <a:t>，</a:t>
            </a:r>
            <a:r>
              <a:rPr lang="zh-CN" altLang="en-US" dirty="0">
                <a:solidFill>
                  <a:schemeClr val="tx1"/>
                </a:solidFill>
                <a:sym typeface="Wingdings" panose="05000000000000000000" pitchFamily="2" charset="2"/>
              </a:rPr>
              <a:t>例如</a:t>
            </a:r>
            <a:r>
              <a:rPr lang="en-US" altLang="zh-CN" dirty="0">
                <a:solidFill>
                  <a:schemeClr val="tx1"/>
                </a:solidFill>
                <a:sym typeface="Wingdings" panose="05000000000000000000" pitchFamily="2" charset="2"/>
              </a:rPr>
              <a:t>CLIC</a:t>
            </a:r>
          </a:p>
          <a:p>
            <a:pPr lvl="2"/>
            <a:r>
              <a:rPr lang="zh-CN" altLang="en-US" dirty="0">
                <a:sym typeface="Wingdings" panose="05000000000000000000" pitchFamily="2" charset="2"/>
              </a:rPr>
              <a:t>思路</a:t>
            </a:r>
            <a:r>
              <a:rPr lang="en-US" altLang="zh-CN" dirty="0">
                <a:sym typeface="Wingdings" panose="05000000000000000000" pitchFamily="2" charset="2"/>
              </a:rPr>
              <a:t>2</a:t>
            </a:r>
            <a:r>
              <a:rPr lang="zh-CN" altLang="en-US" dirty="0">
                <a:sym typeface="Wingdings" panose="05000000000000000000" pitchFamily="2" charset="2"/>
              </a:rPr>
              <a:t>：提高材料硬度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硬铜、低温加速结构，</a:t>
            </a:r>
            <a:r>
              <a:rPr lang="zh-CN" altLang="en-US" dirty="0">
                <a:solidFill>
                  <a:schemeClr val="tx1"/>
                </a:solidFill>
                <a:sym typeface="Wingdings" panose="05000000000000000000" pitchFamily="2" charset="2"/>
              </a:rPr>
              <a:t>例如</a:t>
            </a:r>
            <a:r>
              <a:rPr lang="en-US" altLang="zh-CN" dirty="0">
                <a:solidFill>
                  <a:schemeClr val="tx1"/>
                </a:solidFill>
                <a:sym typeface="Wingdings" panose="05000000000000000000" pitchFamily="2" charset="2"/>
              </a:rPr>
              <a:t>CCA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/>
              <a:t>对于采用短加速结构的方案，虽然梯度大幅提升，但由于长度缩短，其能量增益未必会增加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732C599-4325-4B14-B53B-70933AFB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高加速梯度实现的主要技术路径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5CB18C-B589-48CB-8A91-80AEFF5E937A}"/>
              </a:ext>
            </a:extLst>
          </p:cNvPr>
          <p:cNvSpPr txBox="1"/>
          <p:nvPr/>
        </p:nvSpPr>
        <p:spPr>
          <a:xfrm>
            <a:off x="9408368" y="3401766"/>
            <a:ext cx="2160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b="0" i="0" dirty="0">
                <a:solidFill>
                  <a:schemeClr val="tx1"/>
                </a:solidFill>
                <a:effectLst/>
                <a:latin typeface="KaTeX_Main"/>
              </a:rPr>
              <a:t>BDR∝</a:t>
            </a:r>
            <a:r>
              <a:rPr lang="en-GB" altLang="zh-CN" sz="2400" b="0" i="1" dirty="0">
                <a:solidFill>
                  <a:schemeClr val="tx1"/>
                </a:solidFill>
                <a:effectLst/>
                <a:latin typeface="KaTeX_Math"/>
              </a:rPr>
              <a:t>E</a:t>
            </a:r>
            <a:r>
              <a:rPr lang="en-GB" altLang="zh-CN" sz="2400" b="0" i="1" baseline="-25000" dirty="0">
                <a:solidFill>
                  <a:schemeClr val="tx1"/>
                </a:solidFill>
                <a:effectLst/>
                <a:latin typeface="KaTeX_Math"/>
              </a:rPr>
              <a:t>a</a:t>
            </a:r>
            <a:r>
              <a:rPr lang="en-GB" altLang="zh-CN" sz="2400" b="0" i="0" baseline="30000" dirty="0">
                <a:solidFill>
                  <a:schemeClr val="tx1"/>
                </a:solidFill>
                <a:effectLst/>
                <a:latin typeface="KaTeX_Main"/>
              </a:rPr>
              <a:t>30</a:t>
            </a:r>
            <a:r>
              <a:rPr lang="en-GB" altLang="zh-CN" sz="2400" b="0" i="0" dirty="0">
                <a:solidFill>
                  <a:schemeClr val="tx1"/>
                </a:solidFill>
                <a:effectLst/>
                <a:latin typeface="KaTeX_Main"/>
              </a:rPr>
              <a:t>​⋅</a:t>
            </a:r>
            <a:r>
              <a:rPr lang="el-GR" altLang="zh-CN" sz="2400" b="0" i="1" dirty="0">
                <a:solidFill>
                  <a:schemeClr val="tx1"/>
                </a:solidFill>
                <a:effectLst/>
                <a:latin typeface="KaTeX_Math"/>
              </a:rPr>
              <a:t>τ</a:t>
            </a:r>
            <a:r>
              <a:rPr lang="el-GR" altLang="zh-CN" sz="2400" b="0" i="0" baseline="30000" dirty="0">
                <a:solidFill>
                  <a:schemeClr val="tx1"/>
                </a:solidFill>
                <a:effectLst/>
                <a:latin typeface="KaTeX_Main"/>
              </a:rPr>
              <a:t>5</a:t>
            </a:r>
            <a:endParaRPr lang="zh-CN" altLang="en-US" sz="2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0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3691C92-EABA-4C37-A7D3-8EC93F6F08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加速器造价调研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F343BA-8B11-4D29-A394-8AFBF5DEF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79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22F3515-6588-4F69-A076-FDB5ABEEC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08" y="4889555"/>
            <a:ext cx="10718987" cy="1564507"/>
          </a:xfrm>
        </p:spPr>
        <p:txBody>
          <a:bodyPr/>
          <a:lstStyle/>
          <a:p>
            <a:r>
              <a:rPr lang="zh-CN" altLang="en-US" dirty="0"/>
              <a:t>需要说明，不同装置的价格包括内容不完全一致，如是否含人工费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BF3567B-CFAA-4254-8385-61EA8436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</a:t>
            </a:r>
            <a:r>
              <a:rPr lang="en-US" altLang="zh-CN" dirty="0"/>
              <a:t>FEL</a:t>
            </a:r>
            <a:r>
              <a:rPr lang="zh-CN" altLang="en-US" dirty="0"/>
              <a:t>装置对比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490B712-26C3-4832-9C8E-F75B2E62E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377771"/>
              </p:ext>
            </p:extLst>
          </p:nvPr>
        </p:nvGraphicFramePr>
        <p:xfrm>
          <a:off x="631169" y="1637896"/>
          <a:ext cx="11017223" cy="3020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4989">
                  <a:extLst>
                    <a:ext uri="{9D8B030D-6E8A-4147-A177-3AD203B41FA5}">
                      <a16:colId xmlns:a16="http://schemas.microsoft.com/office/drawing/2014/main" val="2217334813"/>
                    </a:ext>
                  </a:extLst>
                </a:gridCol>
                <a:gridCol w="1213518">
                  <a:extLst>
                    <a:ext uri="{9D8B030D-6E8A-4147-A177-3AD203B41FA5}">
                      <a16:colId xmlns:a16="http://schemas.microsoft.com/office/drawing/2014/main" val="2031721756"/>
                    </a:ext>
                  </a:extLst>
                </a:gridCol>
                <a:gridCol w="445840">
                  <a:extLst>
                    <a:ext uri="{9D8B030D-6E8A-4147-A177-3AD203B41FA5}">
                      <a16:colId xmlns:a16="http://schemas.microsoft.com/office/drawing/2014/main" val="2309497472"/>
                    </a:ext>
                  </a:extLst>
                </a:gridCol>
                <a:gridCol w="697643">
                  <a:extLst>
                    <a:ext uri="{9D8B030D-6E8A-4147-A177-3AD203B41FA5}">
                      <a16:colId xmlns:a16="http://schemas.microsoft.com/office/drawing/2014/main" val="714988742"/>
                    </a:ext>
                  </a:extLst>
                </a:gridCol>
                <a:gridCol w="775160">
                  <a:extLst>
                    <a:ext uri="{9D8B030D-6E8A-4147-A177-3AD203B41FA5}">
                      <a16:colId xmlns:a16="http://schemas.microsoft.com/office/drawing/2014/main" val="2958762715"/>
                    </a:ext>
                  </a:extLst>
                </a:gridCol>
                <a:gridCol w="547809">
                  <a:extLst>
                    <a:ext uri="{9D8B030D-6E8A-4147-A177-3AD203B41FA5}">
                      <a16:colId xmlns:a16="http://schemas.microsoft.com/office/drawing/2014/main" val="698808300"/>
                    </a:ext>
                  </a:extLst>
                </a:gridCol>
                <a:gridCol w="1004689">
                  <a:extLst>
                    <a:ext uri="{9D8B030D-6E8A-4147-A177-3AD203B41FA5}">
                      <a16:colId xmlns:a16="http://schemas.microsoft.com/office/drawing/2014/main" val="473044116"/>
                    </a:ext>
                  </a:extLst>
                </a:gridCol>
                <a:gridCol w="1004689">
                  <a:extLst>
                    <a:ext uri="{9D8B030D-6E8A-4147-A177-3AD203B41FA5}">
                      <a16:colId xmlns:a16="http://schemas.microsoft.com/office/drawing/2014/main" val="1450730510"/>
                    </a:ext>
                  </a:extLst>
                </a:gridCol>
                <a:gridCol w="684523">
                  <a:extLst>
                    <a:ext uri="{9D8B030D-6E8A-4147-A177-3AD203B41FA5}">
                      <a16:colId xmlns:a16="http://schemas.microsoft.com/office/drawing/2014/main" val="4199716991"/>
                    </a:ext>
                  </a:extLst>
                </a:gridCol>
                <a:gridCol w="766552">
                  <a:extLst>
                    <a:ext uri="{9D8B030D-6E8A-4147-A177-3AD203B41FA5}">
                      <a16:colId xmlns:a16="http://schemas.microsoft.com/office/drawing/2014/main" val="847043809"/>
                    </a:ext>
                  </a:extLst>
                </a:gridCol>
                <a:gridCol w="1124304">
                  <a:extLst>
                    <a:ext uri="{9D8B030D-6E8A-4147-A177-3AD203B41FA5}">
                      <a16:colId xmlns:a16="http://schemas.microsoft.com/office/drawing/2014/main" val="2446876293"/>
                    </a:ext>
                  </a:extLst>
                </a:gridCol>
                <a:gridCol w="662307">
                  <a:extLst>
                    <a:ext uri="{9D8B030D-6E8A-4147-A177-3AD203B41FA5}">
                      <a16:colId xmlns:a16="http://schemas.microsoft.com/office/drawing/2014/main" val="1481620576"/>
                    </a:ext>
                  </a:extLst>
                </a:gridCol>
                <a:gridCol w="707600">
                  <a:extLst>
                    <a:ext uri="{9D8B030D-6E8A-4147-A177-3AD203B41FA5}">
                      <a16:colId xmlns:a16="http://schemas.microsoft.com/office/drawing/2014/main" val="929935011"/>
                    </a:ext>
                  </a:extLst>
                </a:gridCol>
                <a:gridCol w="707600">
                  <a:extLst>
                    <a:ext uri="{9D8B030D-6E8A-4147-A177-3AD203B41FA5}">
                      <a16:colId xmlns:a16="http://schemas.microsoft.com/office/drawing/2014/main" val="2469837820"/>
                    </a:ext>
                  </a:extLst>
                </a:gridCol>
              </a:tblGrid>
              <a:tr h="465416">
                <a:tc rowSpan="2">
                  <a:txBody>
                    <a:bodyPr/>
                    <a:lstStyle/>
                    <a:p>
                      <a:pPr algn="just"/>
                      <a:r>
                        <a:rPr lang="zh-CN" sz="1600" kern="0" dirty="0">
                          <a:effectLst/>
                        </a:rPr>
                        <a:t>国家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zh-CN" sz="1600" kern="0" dirty="0">
                          <a:effectLst/>
                        </a:rPr>
                        <a:t>装置名称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</a:rPr>
                        <a:t>RF </a:t>
                      </a:r>
                      <a:r>
                        <a:rPr lang="zh-CN" sz="1600" kern="0" dirty="0">
                          <a:effectLst/>
                        </a:rPr>
                        <a:t>频率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dirty="0">
                          <a:effectLst/>
                        </a:rPr>
                        <a:t>电子</a:t>
                      </a:r>
                      <a:endParaRPr lang="en-US" altLang="zh-CN" sz="1600" kern="0" dirty="0">
                        <a:effectLst/>
                      </a:endParaRPr>
                    </a:p>
                    <a:p>
                      <a:pPr algn="ctr"/>
                      <a:r>
                        <a:rPr lang="zh-CN" sz="1600" kern="0" dirty="0">
                          <a:effectLst/>
                        </a:rPr>
                        <a:t>能量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sz="1600" kern="0" dirty="0">
                          <a:effectLst/>
                        </a:rPr>
                        <a:t>加速器</a:t>
                      </a:r>
                      <a:endParaRPr lang="en-US" altLang="zh-CN" sz="1600" kern="0" dirty="0">
                        <a:effectLst/>
                      </a:endParaRPr>
                    </a:p>
                    <a:p>
                      <a:pPr algn="ctr"/>
                      <a:r>
                        <a:rPr lang="zh-CN" sz="1600" kern="0" dirty="0">
                          <a:effectLst/>
                        </a:rPr>
                        <a:t>类型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重复</a:t>
                      </a:r>
                      <a:br>
                        <a:rPr lang="en-US" altLang="zh-CN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CN" altLang="en-US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频率</a:t>
                      </a: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0" dirty="0">
                          <a:effectLst/>
                        </a:rPr>
                        <a:t>平均束团</a:t>
                      </a:r>
                      <a:br>
                        <a:rPr lang="en-US" altLang="zh-CN" sz="1600" kern="0" dirty="0">
                          <a:effectLst/>
                        </a:rPr>
                      </a:br>
                      <a:r>
                        <a:rPr lang="zh-CN" sz="1600" kern="0" dirty="0">
                          <a:effectLst/>
                        </a:rPr>
                        <a:t>重复频率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0" dirty="0">
                          <a:effectLst/>
                        </a:rPr>
                        <a:t>最大束团</a:t>
                      </a:r>
                      <a:br>
                        <a:rPr lang="en-US" altLang="zh-CN" sz="1600" kern="0" dirty="0">
                          <a:effectLst/>
                        </a:rPr>
                      </a:br>
                      <a:r>
                        <a:rPr lang="zh-CN" altLang="zh-CN" sz="1600" kern="0" dirty="0">
                          <a:effectLst/>
                        </a:rPr>
                        <a:t>重复频率</a:t>
                      </a:r>
                      <a:endParaRPr lang="zh-CN" altLang="zh-CN" sz="1600" kern="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dirty="0">
                          <a:effectLst/>
                        </a:rPr>
                        <a:t>加速</a:t>
                      </a:r>
                      <a:endParaRPr lang="en-US" altLang="zh-CN" sz="1600" kern="0" dirty="0">
                        <a:effectLst/>
                      </a:endParaRPr>
                    </a:p>
                    <a:p>
                      <a:pPr algn="ctr"/>
                      <a:r>
                        <a:rPr lang="zh-CN" sz="1600" kern="0" dirty="0">
                          <a:effectLst/>
                        </a:rPr>
                        <a:t>梯度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dirty="0">
                          <a:effectLst/>
                        </a:rPr>
                        <a:t>加速器</a:t>
                      </a:r>
                      <a:br>
                        <a:rPr lang="en-US" altLang="zh-CN" sz="1600" kern="0" dirty="0">
                          <a:effectLst/>
                        </a:rPr>
                      </a:br>
                      <a:r>
                        <a:rPr lang="zh-CN" sz="1600" kern="0" dirty="0">
                          <a:effectLst/>
                        </a:rPr>
                        <a:t>长度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光子能量</a:t>
                      </a: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dirty="0">
                          <a:effectLst/>
                        </a:rPr>
                        <a:t>出光</a:t>
                      </a:r>
                      <a:endParaRPr lang="en-US" altLang="zh-CN" sz="1600" kern="0" dirty="0">
                        <a:effectLst/>
                      </a:endParaRPr>
                    </a:p>
                    <a:p>
                      <a:pPr algn="ctr"/>
                      <a:r>
                        <a:rPr lang="zh-CN" sz="1600" kern="0" dirty="0">
                          <a:effectLst/>
                        </a:rPr>
                        <a:t>时间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经费</a:t>
                      </a: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基准年</a:t>
                      </a: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595252"/>
                  </a:ext>
                </a:extLst>
              </a:tr>
              <a:tr h="23270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GeV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Hz</a:t>
                      </a:r>
                      <a:endParaRPr lang="zh-CN" alt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Hz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Hz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effectLst/>
                        </a:rPr>
                        <a:t>MV/m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effectLst/>
                        </a:rPr>
                        <a:t>km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keV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亿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870606"/>
                  </a:ext>
                </a:extLst>
              </a:tr>
              <a:tr h="232708">
                <a:tc rowSpan="2">
                  <a:txBody>
                    <a:bodyPr/>
                    <a:lstStyle/>
                    <a:p>
                      <a:pPr algn="just"/>
                      <a:r>
                        <a:rPr lang="zh-CN" sz="1600" kern="0">
                          <a:effectLst/>
                        </a:rPr>
                        <a:t>美国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</a:rPr>
                        <a:t>LCLS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</a:rPr>
                        <a:t>S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14.3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dirty="0">
                          <a:effectLst/>
                        </a:rPr>
                        <a:t>常温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120</a:t>
                      </a: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120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effectLst/>
                        </a:rPr>
                        <a:t>20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effectLst/>
                        </a:rPr>
                        <a:t>1.0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1~15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2009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2005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887945"/>
                  </a:ext>
                </a:extLst>
              </a:tr>
              <a:tr h="23270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</a:rPr>
                        <a:t>LCLSII(HE)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</a:rPr>
                        <a:t>L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4/8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dirty="0">
                          <a:effectLst/>
                        </a:rPr>
                        <a:t>超导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1 M</a:t>
                      </a: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1 M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 M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16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0.7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0.2~12.8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2023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2016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1073"/>
                  </a:ext>
                </a:extLst>
              </a:tr>
              <a:tr h="316185">
                <a:tc>
                  <a:txBody>
                    <a:bodyPr/>
                    <a:lstStyle/>
                    <a:p>
                      <a:pPr algn="just"/>
                      <a:r>
                        <a:rPr lang="zh-CN" sz="1600" kern="0">
                          <a:effectLst/>
                        </a:rPr>
                        <a:t>德国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 err="1">
                          <a:effectLst/>
                        </a:rPr>
                        <a:t>EuXFEL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</a:rPr>
                        <a:t>L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17.5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dirty="0">
                          <a:effectLst/>
                        </a:rPr>
                        <a:t>超导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</a:rPr>
                        <a:t>27 k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4.5 </a:t>
                      </a:r>
                      <a:r>
                        <a:rPr lang="en-US" altLang="zh-CN" sz="1600" kern="0" dirty="0">
                          <a:effectLst/>
                        </a:rPr>
                        <a:t>M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20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1.7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8.4~30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2017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2005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264310"/>
                  </a:ext>
                </a:extLst>
              </a:tr>
              <a:tr h="265473">
                <a:tc>
                  <a:txBody>
                    <a:bodyPr/>
                    <a:lstStyle/>
                    <a:p>
                      <a:pPr algn="just"/>
                      <a:r>
                        <a:rPr lang="zh-CN" sz="1600" kern="0">
                          <a:effectLst/>
                        </a:rPr>
                        <a:t>瑞士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 err="1">
                          <a:effectLst/>
                        </a:rPr>
                        <a:t>SwissFEL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</a:rPr>
                        <a:t>C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5.8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dirty="0">
                          <a:effectLst/>
                        </a:rPr>
                        <a:t>常温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28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0.4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0.177~12.4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2017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2013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151091"/>
                  </a:ext>
                </a:extLst>
              </a:tr>
              <a:tr h="232708">
                <a:tc>
                  <a:txBody>
                    <a:bodyPr/>
                    <a:lstStyle/>
                    <a:p>
                      <a:pPr algn="just"/>
                      <a:r>
                        <a:rPr lang="zh-CN" sz="1600" kern="0">
                          <a:effectLst/>
                        </a:rPr>
                        <a:t>日本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</a:rPr>
                        <a:t>SACLA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</a:rPr>
                        <a:t>C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8.4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>
                          <a:effectLst/>
                        </a:rPr>
                        <a:t>常温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38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0.4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0.44~20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2011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2006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194790"/>
                  </a:ext>
                </a:extLst>
              </a:tr>
              <a:tr h="232708">
                <a:tc>
                  <a:txBody>
                    <a:bodyPr/>
                    <a:lstStyle/>
                    <a:p>
                      <a:pPr algn="just"/>
                      <a:r>
                        <a:rPr lang="zh-CN" sz="1600" kern="0">
                          <a:effectLst/>
                        </a:rPr>
                        <a:t>韩国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</a:rPr>
                        <a:t>PAL-XFEL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</a:rPr>
                        <a:t>S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effectLst/>
                        </a:rPr>
                        <a:t>10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dirty="0">
                          <a:effectLst/>
                        </a:rPr>
                        <a:t>常温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27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0.7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0.124~12.4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2016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266771"/>
                  </a:ext>
                </a:extLst>
              </a:tr>
              <a:tr h="232708">
                <a:tc rowSpan="3">
                  <a:txBody>
                    <a:bodyPr/>
                    <a:lstStyle/>
                    <a:p>
                      <a:pPr algn="just"/>
                      <a:r>
                        <a:rPr lang="zh-CN" sz="1600" kern="0">
                          <a:effectLst/>
                        </a:rPr>
                        <a:t>中国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</a:rPr>
                        <a:t>SHINE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</a:rPr>
                        <a:t>L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dirty="0">
                          <a:effectLst/>
                        </a:rPr>
                        <a:t>超导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1 M</a:t>
                      </a: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1 M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1 </a:t>
                      </a:r>
                      <a:r>
                        <a:rPr lang="en-US" altLang="zh-CN" sz="1600" kern="0" dirty="0">
                          <a:effectLst/>
                        </a:rPr>
                        <a:t>M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1.4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0.2~25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2026*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2017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563571"/>
                  </a:ext>
                </a:extLst>
              </a:tr>
              <a:tr h="23270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lang="en-US" altLang="zh-CN" sz="16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FEL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0" dirty="0">
                          <a:effectLst/>
                        </a:rPr>
                        <a:t>L</a:t>
                      </a:r>
                      <a:endParaRPr lang="zh-CN" alt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超导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</a:rPr>
                        <a:t>1 M</a:t>
                      </a: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0.76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0.04~1.2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2032*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2025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729052"/>
                  </a:ext>
                </a:extLst>
              </a:tr>
              <a:tr h="23270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6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CXFEL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0" dirty="0">
                          <a:effectLst/>
                        </a:rPr>
                        <a:t>C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 dirty="0">
                          <a:solidFill>
                            <a:schemeClr val="tx1"/>
                          </a:solidFill>
                          <a:effectLst/>
                        </a:rPr>
                        <a:t>低温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</a:rPr>
                        <a:t>13 k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130 M</a:t>
                      </a:r>
                      <a:endParaRPr lang="zh-CN" sz="16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70/80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50~100</a:t>
                      </a:r>
                      <a:endParaRPr lang="zh-CN" sz="16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/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8223" marR="282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251318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B7A43138-8E5F-4725-8A9B-CBFD8DDF72BB}"/>
              </a:ext>
            </a:extLst>
          </p:cNvPr>
          <p:cNvSpPr txBox="1"/>
          <p:nvPr/>
        </p:nvSpPr>
        <p:spPr>
          <a:xfrm>
            <a:off x="9192344" y="6115508"/>
            <a:ext cx="26895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100" dirty="0">
                <a:effectLst/>
                <a:latin typeface="Times New Roman" panose="02020603050405020304" pitchFamily="18" charset="0"/>
                <a:ea typeface="+mn-ea"/>
              </a:rPr>
              <a:t>As: 1</a:t>
            </a:r>
            <a:r>
              <a:rPr lang="zh-CN" altLang="en-US" sz="1600" kern="100" dirty="0">
                <a:effectLst/>
                <a:latin typeface="Times New Roman" panose="02020603050405020304" pitchFamily="18" charset="0"/>
                <a:ea typeface="+mn-ea"/>
              </a:rPr>
              <a:t>€ 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+mn-ea"/>
              </a:rPr>
              <a:t>= 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8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+mn-ea"/>
              </a:rPr>
              <a:t>Y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,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+mn-ea"/>
              </a:rPr>
              <a:t>  1$ =7Y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047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9EE6ABBE-5EC9-4728-A77C-681ED4F96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447274"/>
              </p:ext>
            </p:extLst>
          </p:nvPr>
        </p:nvGraphicFramePr>
        <p:xfrm>
          <a:off x="1271464" y="1101484"/>
          <a:ext cx="8876267" cy="177982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561959136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32679311"/>
                    </a:ext>
                  </a:extLst>
                </a:gridCol>
                <a:gridCol w="3115627">
                  <a:extLst>
                    <a:ext uri="{9D8B030D-6E8A-4147-A177-3AD203B41FA5}">
                      <a16:colId xmlns:a16="http://schemas.microsoft.com/office/drawing/2014/main" val="1980585444"/>
                    </a:ext>
                  </a:extLst>
                </a:gridCol>
              </a:tblGrid>
              <a:tr h="3559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</a:rPr>
                        <a:t>费用项目</a:t>
                      </a:r>
                    </a:p>
                  </a:txBody>
                  <a:tcPr marL="8445" marR="8445" marT="8445" marB="84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>
                          <a:effectLst/>
                        </a:rPr>
                        <a:t>金额（百万欧元）</a:t>
                      </a: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>
                          <a:effectLst/>
                        </a:rPr>
                        <a:t>说明</a:t>
                      </a: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575538"/>
                  </a:ext>
                </a:extLst>
              </a:tr>
              <a:tr h="3559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>
                          <a:effectLst/>
                        </a:rPr>
                        <a:t>项目准备费用</a:t>
                      </a:r>
                    </a:p>
                  </a:txBody>
                  <a:tcPr marL="8445" marR="8445" marT="8445" marB="84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</a:rPr>
                        <a:t>38.8</a:t>
                      </a: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>
                          <a:effectLst/>
                        </a:rPr>
                        <a:t>2004 </a:t>
                      </a:r>
                      <a:r>
                        <a:rPr lang="zh-CN" altLang="en-US" sz="1800" b="0">
                          <a:effectLst/>
                        </a:rPr>
                        <a:t>年底至 </a:t>
                      </a:r>
                      <a:r>
                        <a:rPr lang="en-US" altLang="zh-CN" sz="1800" b="0">
                          <a:effectLst/>
                        </a:rPr>
                        <a:t>2007 </a:t>
                      </a:r>
                      <a:r>
                        <a:rPr lang="zh-CN" altLang="en-US" sz="1800" b="0">
                          <a:effectLst/>
                        </a:rPr>
                        <a:t>年初</a:t>
                      </a: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096266"/>
                  </a:ext>
                </a:extLst>
              </a:tr>
              <a:tr h="3559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</a:rPr>
                        <a:t>总建设成本</a:t>
                      </a:r>
                    </a:p>
                  </a:txBody>
                  <a:tcPr marL="8445" marR="8445" marT="8445" marB="84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</a:rPr>
                        <a:t>986.4</a:t>
                      </a:r>
                      <a:endParaRPr lang="zh-CN" altLang="en-US" sz="1800" b="0" dirty="0">
                        <a:effectLst/>
                      </a:endParaRP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</a:rPr>
                        <a:t>资本投资 </a:t>
                      </a:r>
                      <a:r>
                        <a:rPr lang="en-US" altLang="zh-CN" sz="1800" b="0" dirty="0">
                          <a:effectLst/>
                        </a:rPr>
                        <a:t>+ </a:t>
                      </a:r>
                      <a:r>
                        <a:rPr lang="zh-CN" altLang="en-US" sz="1800" b="0" dirty="0">
                          <a:effectLst/>
                        </a:rPr>
                        <a:t>人员成本</a:t>
                      </a: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051877"/>
                  </a:ext>
                </a:extLst>
              </a:tr>
              <a:tr h="3559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</a:rPr>
                        <a:t>风险预算（</a:t>
                      </a:r>
                      <a:r>
                        <a:rPr lang="en-US" altLang="zh-CN" sz="1800" b="0" dirty="0">
                          <a:effectLst/>
                        </a:rPr>
                        <a:t>8%</a:t>
                      </a:r>
                      <a:r>
                        <a:rPr lang="zh-CN" altLang="en-US" sz="1800" b="0" dirty="0">
                          <a:effectLst/>
                        </a:rPr>
                        <a:t>）</a:t>
                      </a:r>
                    </a:p>
                  </a:txBody>
                  <a:tcPr marL="8445" marR="8445" marT="8445" marB="84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</a:rPr>
                        <a:t>78.0</a:t>
                      </a: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</a:rPr>
                        <a:t>98% </a:t>
                      </a:r>
                      <a:r>
                        <a:rPr lang="zh-CN" altLang="en-US" sz="1800" b="0" dirty="0">
                          <a:effectLst/>
                        </a:rPr>
                        <a:t>完工概率保障</a:t>
                      </a: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826781"/>
                  </a:ext>
                </a:extLst>
              </a:tr>
              <a:tr h="3559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</a:rPr>
                        <a:t>最终批准总投资</a:t>
                      </a:r>
                    </a:p>
                  </a:txBody>
                  <a:tcPr marL="8445" marR="8445" marT="8445" marB="84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</a:rPr>
                        <a:t>1,220.0</a:t>
                      </a:r>
                      <a:endParaRPr lang="zh-CN" altLang="en-US" sz="1800" b="0" dirty="0">
                        <a:effectLst/>
                      </a:endParaRP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</a:rPr>
                        <a:t>官方公布的 </a:t>
                      </a:r>
                      <a:r>
                        <a:rPr lang="en-US" altLang="zh-CN" sz="1800" b="0" dirty="0">
                          <a:effectLst/>
                        </a:rPr>
                        <a:t>12.2 </a:t>
                      </a:r>
                      <a:r>
                        <a:rPr lang="zh-CN" altLang="en-US" sz="1800" b="0" dirty="0">
                          <a:effectLst/>
                        </a:rPr>
                        <a:t>亿欧元</a:t>
                      </a: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321378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ED816CB0-85E5-4592-8FD0-8F3BFA63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EuXFEL</a:t>
            </a:r>
            <a:r>
              <a:rPr lang="zh-CN" altLang="en-US" dirty="0"/>
              <a:t>成本</a:t>
            </a:r>
          </a:p>
        </p:txBody>
      </p:sp>
      <p:graphicFrame>
        <p:nvGraphicFramePr>
          <p:cNvPr id="5" name="内容占位符 3">
            <a:extLst>
              <a:ext uri="{FF2B5EF4-FFF2-40B4-BE49-F238E27FC236}">
                <a16:creationId xmlns:a16="http://schemas.microsoft.com/office/drawing/2014/main" id="{5253CC72-8A42-431B-89C1-3D58A71F7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027499"/>
              </p:ext>
            </p:extLst>
          </p:nvPr>
        </p:nvGraphicFramePr>
        <p:xfrm>
          <a:off x="348999" y="3097490"/>
          <a:ext cx="3384376" cy="3067813"/>
        </p:xfrm>
        <a:graphic>
          <a:graphicData uri="http://schemas.openxmlformats.org/drawingml/2006/table">
            <a:tbl>
              <a:tblPr/>
              <a:tblGrid>
                <a:gridCol w="1898078">
                  <a:extLst>
                    <a:ext uri="{9D8B030D-6E8A-4147-A177-3AD203B41FA5}">
                      <a16:colId xmlns:a16="http://schemas.microsoft.com/office/drawing/2014/main" val="2561959136"/>
                    </a:ext>
                  </a:extLst>
                </a:gridCol>
                <a:gridCol w="1486298">
                  <a:extLst>
                    <a:ext uri="{9D8B030D-6E8A-4147-A177-3AD203B41FA5}">
                      <a16:colId xmlns:a16="http://schemas.microsoft.com/office/drawing/2014/main" val="332679311"/>
                    </a:ext>
                  </a:extLst>
                </a:gridCol>
              </a:tblGrid>
              <a:tr h="4382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</a:rPr>
                        <a:t>费用项目</a:t>
                      </a:r>
                    </a:p>
                  </a:txBody>
                  <a:tcPr marL="8445" marR="8445" marT="8445" marB="84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</a:rPr>
                        <a:t>占比</a:t>
                      </a: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575538"/>
                  </a:ext>
                </a:extLst>
              </a:tr>
              <a:tr h="4382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</a:rPr>
                        <a:t>模组及功率系统</a:t>
                      </a:r>
                    </a:p>
                  </a:txBody>
                  <a:tcPr marL="8445" marR="8445" marT="8445" marB="84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</a:rPr>
                        <a:t>17%</a:t>
                      </a: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096266"/>
                  </a:ext>
                </a:extLst>
              </a:tr>
              <a:tr h="4382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</a:rPr>
                        <a:t>加速器</a:t>
                      </a:r>
                    </a:p>
                  </a:txBody>
                  <a:tcPr marL="8445" marR="8445" marT="8445" marB="84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</a:rPr>
                        <a:t>27%</a:t>
                      </a: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914741"/>
                  </a:ext>
                </a:extLst>
              </a:tr>
              <a:tr h="43825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波荡器与光子系统</a:t>
                      </a:r>
                      <a:endParaRPr lang="zh-CN" altLang="en-US" sz="1800" b="0" dirty="0">
                        <a:effectLst/>
                      </a:endParaRPr>
                    </a:p>
                  </a:txBody>
                  <a:tcPr marL="8445" marR="8445" marT="8445" marB="84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</a:rPr>
                        <a:t>19%</a:t>
                      </a:r>
                      <a:endParaRPr lang="zh-CN" altLang="en-US" sz="1800" b="0" dirty="0">
                        <a:effectLst/>
                      </a:endParaRP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051877"/>
                  </a:ext>
                </a:extLst>
              </a:tr>
              <a:tr h="43825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控制与运行系统</a:t>
                      </a:r>
                      <a:endParaRPr lang="zh-CN" altLang="en-US" sz="1800" b="0" dirty="0">
                        <a:effectLst/>
                      </a:endParaRPr>
                    </a:p>
                  </a:txBody>
                  <a:tcPr marL="8445" marR="8445" marT="8445" marB="84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</a:rPr>
                        <a:t>4%</a:t>
                      </a: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826781"/>
                  </a:ext>
                </a:extLst>
              </a:tr>
              <a:tr h="43825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技术基础设施</a:t>
                      </a:r>
                      <a:endParaRPr lang="zh-CN" altLang="en-US" sz="1800" b="0" dirty="0">
                        <a:effectLst/>
                      </a:endParaRPr>
                    </a:p>
                  </a:txBody>
                  <a:tcPr marL="8445" marR="8445" marT="8445" marB="84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</a:rPr>
                        <a:t>9%</a:t>
                      </a: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793149"/>
                  </a:ext>
                </a:extLst>
              </a:tr>
              <a:tr h="438259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场地与土建工程</a:t>
                      </a:r>
                      <a:endParaRPr lang="zh-CN" altLang="en-US" sz="1800" b="1" dirty="0">
                        <a:effectLst/>
                      </a:endParaRPr>
                    </a:p>
                  </a:txBody>
                  <a:tcPr marL="8445" marR="8445" marT="8445" marB="84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effectLst/>
                        </a:rPr>
                        <a:t>24%</a:t>
                      </a:r>
                      <a:endParaRPr lang="zh-CN" altLang="en-US" sz="1800" b="1" dirty="0">
                        <a:effectLst/>
                      </a:endParaRPr>
                    </a:p>
                  </a:txBody>
                  <a:tcPr marL="8445" marR="8445" marT="8445" marB="8445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321378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0CA32A2-0147-43A5-8F48-873FE5DA4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834"/>
              </p:ext>
            </p:extLst>
          </p:nvPr>
        </p:nvGraphicFramePr>
        <p:xfrm>
          <a:off x="4174149" y="3097490"/>
          <a:ext cx="7632848" cy="1031180"/>
        </p:xfrm>
        <a:graphic>
          <a:graphicData uri="http://schemas.openxmlformats.org/drawingml/2006/table">
            <a:tbl>
              <a:tblPr/>
              <a:tblGrid>
                <a:gridCol w="1701826">
                  <a:extLst>
                    <a:ext uri="{9D8B030D-6E8A-4147-A177-3AD203B41FA5}">
                      <a16:colId xmlns:a16="http://schemas.microsoft.com/office/drawing/2014/main" val="4011799257"/>
                    </a:ext>
                  </a:extLst>
                </a:gridCol>
                <a:gridCol w="1129844">
                  <a:extLst>
                    <a:ext uri="{9D8B030D-6E8A-4147-A177-3AD203B41FA5}">
                      <a16:colId xmlns:a16="http://schemas.microsoft.com/office/drawing/2014/main" val="4205750551"/>
                    </a:ext>
                  </a:extLst>
                </a:gridCol>
                <a:gridCol w="1485444">
                  <a:extLst>
                    <a:ext uri="{9D8B030D-6E8A-4147-A177-3AD203B41FA5}">
                      <a16:colId xmlns:a16="http://schemas.microsoft.com/office/drawing/2014/main" val="3517131969"/>
                    </a:ext>
                  </a:extLst>
                </a:gridCol>
                <a:gridCol w="3315734">
                  <a:extLst>
                    <a:ext uri="{9D8B030D-6E8A-4147-A177-3AD203B41FA5}">
                      <a16:colId xmlns:a16="http://schemas.microsoft.com/office/drawing/2014/main" val="3755481542"/>
                    </a:ext>
                  </a:extLst>
                </a:gridCol>
              </a:tblGrid>
              <a:tr h="8273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子系统</a:t>
                      </a:r>
                    </a:p>
                  </a:txBody>
                  <a:tcPr marL="11678" marR="11678" marT="11678" marB="1167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占 </a:t>
                      </a:r>
                      <a:r>
                        <a:rPr lang="en-GB" sz="1200">
                          <a:effectLst/>
                        </a:rPr>
                        <a:t>WPG1 </a:t>
                      </a:r>
                      <a:r>
                        <a:rPr lang="zh-CN" altLang="en-US" sz="1200">
                          <a:effectLst/>
                        </a:rPr>
                        <a:t>比例</a:t>
                      </a:r>
                    </a:p>
                  </a:txBody>
                  <a:tcPr marL="11678" marR="11678" marT="11678" marB="1167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金额（百万欧元）</a:t>
                      </a:r>
                    </a:p>
                  </a:txBody>
                  <a:tcPr marL="11678" marR="11678" marT="11678" marB="1167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说明</a:t>
                      </a:r>
                    </a:p>
                  </a:txBody>
                  <a:tcPr marL="11678" marR="11678" marT="11678" marB="1167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146021"/>
                  </a:ext>
                </a:extLst>
              </a:tr>
              <a:tr h="15678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effectLst/>
                        </a:rPr>
                        <a:t>超导加速模块</a:t>
                      </a:r>
                    </a:p>
                  </a:txBody>
                  <a:tcPr marL="11678" marR="11678" marT="11678" marB="1167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effectLst/>
                        </a:rPr>
                        <a:t>51%</a:t>
                      </a:r>
                    </a:p>
                  </a:txBody>
                  <a:tcPr marL="11678" marR="11678" marT="11678" marB="1167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effectLst/>
                        </a:rPr>
                        <a:t>85.5</a:t>
                      </a:r>
                    </a:p>
                  </a:txBody>
                  <a:tcPr marL="11678" marR="11678" marT="11678" marB="1167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effectLst/>
                        </a:rPr>
                        <a:t>116 </a:t>
                      </a:r>
                      <a:r>
                        <a:rPr lang="zh-CN" altLang="en-US" sz="1200" dirty="0">
                          <a:effectLst/>
                        </a:rPr>
                        <a:t>个 </a:t>
                      </a:r>
                      <a:r>
                        <a:rPr lang="en-US" altLang="zh-CN" sz="1200" dirty="0">
                          <a:effectLst/>
                        </a:rPr>
                        <a:t>12 </a:t>
                      </a:r>
                      <a:r>
                        <a:rPr lang="zh-CN" altLang="en-US" sz="1200" dirty="0">
                          <a:effectLst/>
                        </a:rPr>
                        <a:t>米长模块，含 </a:t>
                      </a:r>
                      <a:r>
                        <a:rPr lang="en-US" altLang="zh-CN" sz="1200" dirty="0">
                          <a:effectLst/>
                        </a:rPr>
                        <a:t>928 </a:t>
                      </a:r>
                      <a:r>
                        <a:rPr lang="zh-CN" altLang="en-US" sz="1200" dirty="0">
                          <a:effectLst/>
                        </a:rPr>
                        <a:t>个 </a:t>
                      </a:r>
                      <a:r>
                        <a:rPr lang="en-US" altLang="zh-CN" sz="1200" dirty="0">
                          <a:effectLst/>
                        </a:rPr>
                        <a:t>1.3GHz 9-cell </a:t>
                      </a:r>
                      <a:r>
                        <a:rPr lang="zh-CN" altLang="en-US" sz="1200" dirty="0">
                          <a:effectLst/>
                        </a:rPr>
                        <a:t>铌腔</a:t>
                      </a:r>
                    </a:p>
                  </a:txBody>
                  <a:tcPr marL="11678" marR="11678" marT="11678" marB="1167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447435"/>
                  </a:ext>
                </a:extLst>
              </a:tr>
              <a:tr h="10765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速调管与 </a:t>
                      </a:r>
                      <a:r>
                        <a:rPr lang="en-US" altLang="zh-CN" sz="1200">
                          <a:effectLst/>
                        </a:rPr>
                        <a:t>RF </a:t>
                      </a:r>
                      <a:r>
                        <a:rPr lang="zh-CN" altLang="en-US" sz="1200">
                          <a:effectLst/>
                        </a:rPr>
                        <a:t>功率系统</a:t>
                      </a:r>
                    </a:p>
                  </a:txBody>
                  <a:tcPr marL="11678" marR="11678" marT="11678" marB="1167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29%</a:t>
                      </a:r>
                    </a:p>
                  </a:txBody>
                  <a:tcPr marL="11678" marR="11678" marT="11678" marB="1167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48.6</a:t>
                      </a:r>
                    </a:p>
                  </a:txBody>
                  <a:tcPr marL="11678" marR="11678" marT="11678" marB="1167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29 </a:t>
                      </a:r>
                      <a:r>
                        <a:rPr lang="zh-CN" altLang="en-US" sz="1200">
                          <a:effectLst/>
                        </a:rPr>
                        <a:t>个 </a:t>
                      </a:r>
                      <a:r>
                        <a:rPr lang="en-US" altLang="zh-CN" sz="1200">
                          <a:effectLst/>
                        </a:rPr>
                        <a:t>RF </a:t>
                      </a:r>
                      <a:r>
                        <a:rPr lang="zh-CN" altLang="en-US" sz="1200">
                          <a:effectLst/>
                        </a:rPr>
                        <a:t>站，每个站 </a:t>
                      </a:r>
                      <a:r>
                        <a:rPr lang="en-US" altLang="zh-CN" sz="1200">
                          <a:effectLst/>
                        </a:rPr>
                        <a:t>1 </a:t>
                      </a:r>
                      <a:r>
                        <a:rPr lang="zh-CN" altLang="en-US" sz="1200">
                          <a:effectLst/>
                        </a:rPr>
                        <a:t>个 </a:t>
                      </a:r>
                      <a:r>
                        <a:rPr lang="en-US" altLang="zh-CN" sz="1200">
                          <a:effectLst/>
                        </a:rPr>
                        <a:t>10MW </a:t>
                      </a:r>
                      <a:r>
                        <a:rPr lang="zh-CN" altLang="en-US" sz="1200">
                          <a:effectLst/>
                        </a:rPr>
                        <a:t>速调管</a:t>
                      </a:r>
                    </a:p>
                  </a:txBody>
                  <a:tcPr marL="11678" marR="11678" marT="11678" marB="1167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140312"/>
                  </a:ext>
                </a:extLst>
              </a:tr>
              <a:tr h="84512"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RF </a:t>
                      </a:r>
                      <a:r>
                        <a:rPr lang="zh-CN" altLang="en-US" sz="1200">
                          <a:effectLst/>
                        </a:rPr>
                        <a:t>分配系统</a:t>
                      </a:r>
                    </a:p>
                  </a:txBody>
                  <a:tcPr marL="11678" marR="11678" marT="11678" marB="1167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20%</a:t>
                      </a:r>
                    </a:p>
                  </a:txBody>
                  <a:tcPr marL="11678" marR="11678" marT="11678" marB="1167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33.5</a:t>
                      </a:r>
                    </a:p>
                  </a:txBody>
                  <a:tcPr marL="11678" marR="11678" marT="11678" marB="1167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波导、耦合器、低电平 </a:t>
                      </a:r>
                      <a:r>
                        <a:rPr lang="en-US" altLang="zh-CN" sz="1200">
                          <a:effectLst/>
                        </a:rPr>
                        <a:t>RF </a:t>
                      </a:r>
                      <a:r>
                        <a:rPr lang="zh-CN" altLang="en-US" sz="1200">
                          <a:effectLst/>
                        </a:rPr>
                        <a:t>控制系统</a:t>
                      </a:r>
                    </a:p>
                  </a:txBody>
                  <a:tcPr marL="11678" marR="11678" marT="11678" marB="1167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074501"/>
                  </a:ext>
                </a:extLst>
              </a:tr>
              <a:tr h="8273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>
                          <a:effectLst/>
                        </a:rPr>
                        <a:t>合计</a:t>
                      </a:r>
                      <a:endParaRPr lang="zh-CN" altLang="en-US" sz="1200">
                        <a:effectLst/>
                      </a:endParaRPr>
                    </a:p>
                  </a:txBody>
                  <a:tcPr marL="11678" marR="11678" marT="11678" marB="1167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>
                          <a:effectLst/>
                        </a:rPr>
                        <a:t>100%</a:t>
                      </a:r>
                      <a:endParaRPr lang="zh-CN" altLang="en-US" sz="1200">
                        <a:effectLst/>
                      </a:endParaRPr>
                    </a:p>
                  </a:txBody>
                  <a:tcPr marL="11678" marR="11678" marT="11678" marB="1167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>
                          <a:effectLst/>
                        </a:rPr>
                        <a:t>167.7</a:t>
                      </a:r>
                      <a:endParaRPr lang="zh-CN" altLang="en-US" sz="1200">
                        <a:effectLst/>
                      </a:endParaRPr>
                    </a:p>
                  </a:txBody>
                  <a:tcPr marL="11678" marR="11678" marT="11678" marB="1167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200" dirty="0">
                        <a:effectLst/>
                      </a:endParaRPr>
                    </a:p>
                  </a:txBody>
                  <a:tcPr marL="11678" marR="11678" marT="11678" marB="1167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054226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76814F9-E7D9-49A9-885D-14554ADA3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45258"/>
              </p:ext>
            </p:extLst>
          </p:nvPr>
        </p:nvGraphicFramePr>
        <p:xfrm>
          <a:off x="4138145" y="4297056"/>
          <a:ext cx="7704856" cy="1997260"/>
        </p:xfrm>
        <a:graphic>
          <a:graphicData uri="http://schemas.openxmlformats.org/drawingml/2006/table">
            <a:tbl>
              <a:tblPr/>
              <a:tblGrid>
                <a:gridCol w="1985041">
                  <a:extLst>
                    <a:ext uri="{9D8B030D-6E8A-4147-A177-3AD203B41FA5}">
                      <a16:colId xmlns:a16="http://schemas.microsoft.com/office/drawing/2014/main" val="103242834"/>
                    </a:ext>
                  </a:extLst>
                </a:gridCol>
                <a:gridCol w="1123334">
                  <a:extLst>
                    <a:ext uri="{9D8B030D-6E8A-4147-A177-3AD203B41FA5}">
                      <a16:colId xmlns:a16="http://schemas.microsoft.com/office/drawing/2014/main" val="409494443"/>
                    </a:ext>
                  </a:extLst>
                </a:gridCol>
                <a:gridCol w="1478934">
                  <a:extLst>
                    <a:ext uri="{9D8B030D-6E8A-4147-A177-3AD203B41FA5}">
                      <a16:colId xmlns:a16="http://schemas.microsoft.com/office/drawing/2014/main" val="1267628196"/>
                    </a:ext>
                  </a:extLst>
                </a:gridCol>
                <a:gridCol w="3117547">
                  <a:extLst>
                    <a:ext uri="{9D8B030D-6E8A-4147-A177-3AD203B41FA5}">
                      <a16:colId xmlns:a16="http://schemas.microsoft.com/office/drawing/2014/main" val="1013115926"/>
                    </a:ext>
                  </a:extLst>
                </a:gridCol>
              </a:tblGrid>
              <a:tr h="12636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子系统</a:t>
                      </a:r>
                    </a:p>
                  </a:txBody>
                  <a:tcPr marL="8423" marR="8423" marT="8423" marB="8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占 </a:t>
                      </a:r>
                      <a:r>
                        <a:rPr lang="en-GB" sz="1200">
                          <a:effectLst/>
                        </a:rPr>
                        <a:t>WPG2 </a:t>
                      </a:r>
                      <a:r>
                        <a:rPr lang="zh-CN" altLang="en-US" sz="1200">
                          <a:effectLst/>
                        </a:rPr>
                        <a:t>比例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金额（百万欧元）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说明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106093"/>
                  </a:ext>
                </a:extLst>
              </a:tr>
              <a:tr h="13067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注入器系统</a:t>
                      </a:r>
                    </a:p>
                  </a:txBody>
                  <a:tcPr marL="8423" marR="8423" marT="8423" marB="8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18%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effectLst/>
                        </a:rPr>
                        <a:t>47.9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电子枪、预加速器、激光加热器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33211"/>
                  </a:ext>
                </a:extLst>
              </a:tr>
              <a:tr h="11751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effectLst/>
                        </a:rPr>
                        <a:t>束团压缩系统</a:t>
                      </a:r>
                    </a:p>
                  </a:txBody>
                  <a:tcPr marL="8423" marR="8423" marT="8423" marB="8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15%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effectLst/>
                        </a:rPr>
                        <a:t>39.9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3 </a:t>
                      </a:r>
                      <a:r>
                        <a:rPr lang="zh-CN" altLang="en-US" sz="1200">
                          <a:effectLst/>
                        </a:rPr>
                        <a:t>级磁压缩器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843703"/>
                  </a:ext>
                </a:extLst>
              </a:tr>
              <a:tr h="14885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低温系统</a:t>
                      </a:r>
                    </a:p>
                  </a:txBody>
                  <a:tcPr marL="8423" marR="8423" marT="8423" marB="8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22%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effectLst/>
                        </a:rPr>
                        <a:t>58.6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2K </a:t>
                      </a:r>
                      <a:r>
                        <a:rPr lang="zh-CN" altLang="en-US" sz="1200">
                          <a:effectLst/>
                        </a:rPr>
                        <a:t>氦制冷系统，为超导腔提供冷却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926772"/>
                  </a:ext>
                </a:extLst>
              </a:tr>
              <a:tr h="11751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真空系统</a:t>
                      </a:r>
                    </a:p>
                  </a:txBody>
                  <a:tcPr marL="8423" marR="8423" marT="8423" marB="8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12%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32.0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加速器隧道真空系统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494092"/>
                  </a:ext>
                </a:extLst>
              </a:tr>
              <a:tr h="13067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束流诊断系统</a:t>
                      </a:r>
                    </a:p>
                  </a:txBody>
                  <a:tcPr marL="8423" marR="8423" marT="8423" marB="8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14%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37.3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位置、电流、发射度等测量设备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84372"/>
                  </a:ext>
                </a:extLst>
              </a:tr>
              <a:tr h="11751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磁铁系统</a:t>
                      </a:r>
                    </a:p>
                  </a:txBody>
                  <a:tcPr marL="8423" marR="8423" marT="8423" marB="8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10%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26.6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二极、四极、校正磁铁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381094"/>
                  </a:ext>
                </a:extLst>
              </a:tr>
              <a:tr h="13976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束流收集器 </a:t>
                      </a:r>
                      <a:r>
                        <a:rPr lang="en-US" altLang="zh-CN" sz="1200">
                          <a:effectLst/>
                        </a:rPr>
                        <a:t>(</a:t>
                      </a:r>
                      <a:r>
                        <a:rPr lang="en-GB" sz="1200">
                          <a:effectLst/>
                        </a:rPr>
                        <a:t>Beam Dump)</a:t>
                      </a:r>
                    </a:p>
                  </a:txBody>
                  <a:tcPr marL="8423" marR="8423" marT="8423" marB="8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4%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10.7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高能电子束吸收装置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501782"/>
                  </a:ext>
                </a:extLst>
              </a:tr>
              <a:tr h="11751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其他</a:t>
                      </a:r>
                    </a:p>
                  </a:txBody>
                  <a:tcPr marL="8423" marR="8423" marT="8423" marB="8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5%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>
                          <a:effectLst/>
                        </a:rPr>
                        <a:t>13.3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>
                          <a:effectLst/>
                        </a:rPr>
                        <a:t>辐射防护、准直系统等</a:t>
                      </a: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673786"/>
                  </a:ext>
                </a:extLst>
              </a:tr>
              <a:tr h="11751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>
                          <a:effectLst/>
                        </a:rPr>
                        <a:t>合计</a:t>
                      </a:r>
                      <a:endParaRPr lang="zh-CN" altLang="en-US" sz="1200">
                        <a:effectLst/>
                      </a:endParaRPr>
                    </a:p>
                  </a:txBody>
                  <a:tcPr marL="8423" marR="8423" marT="8423" marB="8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>
                          <a:effectLst/>
                        </a:rPr>
                        <a:t>100%</a:t>
                      </a:r>
                      <a:endParaRPr lang="zh-CN" altLang="en-US" sz="1200">
                        <a:effectLst/>
                      </a:endParaRP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>
                          <a:effectLst/>
                        </a:rPr>
                        <a:t>266.3</a:t>
                      </a:r>
                      <a:endParaRPr lang="zh-CN" altLang="en-US" sz="1200">
                        <a:effectLst/>
                      </a:endParaRP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200" dirty="0">
                        <a:effectLst/>
                      </a:endParaRPr>
                    </a:p>
                  </a:txBody>
                  <a:tcPr marL="8423" marR="8423" marT="8423" marB="842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400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664030"/>
      </p:ext>
    </p:extLst>
  </p:cSld>
  <p:clrMapOvr>
    <a:masterClrMapping/>
  </p:clrMapOvr>
</p:sld>
</file>

<file path=ppt/theme/theme1.xml><?xml version="1.0" encoding="utf-8"?>
<a:theme xmlns:a="http://schemas.openxmlformats.org/drawingml/2006/main" name="HEPS-PPT主题-V5-蓝色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S-PPT主题-V5-蓝色" id="{6C636641-4C2C-4680-9355-58EDE5677CA7}" vid="{4E11FAF6-8F1B-49B9-8FA3-DD707ABD7909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baseline</Template>
  <TotalTime>33190</TotalTime>
  <Words>2140</Words>
  <Application>Microsoft Office PowerPoint</Application>
  <PresentationFormat>宽屏</PresentationFormat>
  <Paragraphs>613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KaTeX_Main</vt:lpstr>
      <vt:lpstr>KaTeX_Math</vt:lpstr>
      <vt:lpstr>Noto Sans SC</vt:lpstr>
      <vt:lpstr>等线</vt:lpstr>
      <vt:lpstr>宋体</vt:lpstr>
      <vt:lpstr>微软雅黑</vt:lpstr>
      <vt:lpstr>Arial</vt:lpstr>
      <vt:lpstr>Calibri</vt:lpstr>
      <vt:lpstr>Times New Roman</vt:lpstr>
      <vt:lpstr>Wingdings</vt:lpstr>
      <vt:lpstr>Wingdings 2</vt:lpstr>
      <vt:lpstr>HEPS-PPT主题-V5-蓝色</vt:lpstr>
      <vt:lpstr>Cost Comparison of Accelerators  in Different Cases</vt:lpstr>
      <vt:lpstr>Content</vt:lpstr>
      <vt:lpstr>背景</vt:lpstr>
      <vt:lpstr>束团结构对设计、方案选择、造价等有直接影响</vt:lpstr>
      <vt:lpstr>追求高加速梯度的核心思路</vt:lpstr>
      <vt:lpstr>高加速梯度实现的主要技术路径</vt:lpstr>
      <vt:lpstr>PowerPoint 演示文稿</vt:lpstr>
      <vt:lpstr>高能FEL装置对比</vt:lpstr>
      <vt:lpstr>EuXFEL成本</vt:lpstr>
      <vt:lpstr>ILC造价评估</vt:lpstr>
      <vt:lpstr>CLIC380造价</vt:lpstr>
      <vt:lpstr>基建费用</vt:lpstr>
      <vt:lpstr>单位能量的造价</vt:lpstr>
      <vt:lpstr>小结</vt:lpstr>
      <vt:lpstr>CEPC直线加速器价格（不含基建）</vt:lpstr>
      <vt:lpstr>S-band VS C-band</vt:lpstr>
      <vt:lpstr>CCA-based high Energy FEL</vt:lpstr>
      <vt:lpstr>价格对比</vt:lpstr>
      <vt:lpstr>小结</vt:lpstr>
      <vt:lpstr>经费</vt:lpstr>
      <vt:lpstr>不同梯度的影响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孟 才</cp:lastModifiedBy>
  <cp:revision>2535</cp:revision>
  <cp:lastPrinted>2022-11-06T05:19:21Z</cp:lastPrinted>
  <dcterms:created xsi:type="dcterms:W3CDTF">2012-09-04T11:33:36Z</dcterms:created>
  <dcterms:modified xsi:type="dcterms:W3CDTF">2026-05-27T01:39:18Z</dcterms:modified>
</cp:coreProperties>
</file>