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742" r:id="rId2"/>
    <p:sldId id="3456" r:id="rId3"/>
    <p:sldId id="3450" r:id="rId4"/>
    <p:sldId id="3451" r:id="rId5"/>
    <p:sldId id="3452" r:id="rId6"/>
    <p:sldId id="3453" r:id="rId7"/>
    <p:sldId id="3356" r:id="rId8"/>
    <p:sldId id="3449" r:id="rId9"/>
    <p:sldId id="3454" r:id="rId10"/>
    <p:sldId id="3455" r:id="rId11"/>
    <p:sldId id="337" r:id="rId12"/>
    <p:sldId id="338" r:id="rId13"/>
    <p:sldId id="339" r:id="rId14"/>
    <p:sldId id="3457" r:id="rId15"/>
    <p:sldId id="3458" r:id="rId16"/>
    <p:sldId id="3459" r:id="rId17"/>
    <p:sldId id="3460" r:id="rId18"/>
    <p:sldId id="1050" r:id="rId19"/>
    <p:sldId id="945" r:id="rId20"/>
  </p:sldIdLst>
  <p:sldSz cx="12192000" cy="6858000"/>
  <p:notesSz cx="7104063" cy="10234613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00"/>
    <a:srgbClr val="003399"/>
    <a:srgbClr val="0000FF"/>
    <a:srgbClr val="FFFFFF"/>
    <a:srgbClr val="E6E6E6"/>
    <a:srgbClr val="0070C0"/>
    <a:srgbClr val="4D8357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1658" autoAdjust="0"/>
  </p:normalViewPr>
  <p:slideViewPr>
    <p:cSldViewPr>
      <p:cViewPr varScale="1">
        <p:scale>
          <a:sx n="73" d="100"/>
          <a:sy n="73" d="100"/>
        </p:scale>
        <p:origin x="837" y="5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2026/5/27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47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72513-343D-42B2-B8AC-264EA47E5C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45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01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995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5169-62AA-4FF9-9A8A-C7359445FABC}" type="datetime1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25EB-4841-4E9D-8A09-A9E0164D403E}" type="datetime1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4B0-6814-47B5-B80E-B3FD3D029F65}" type="datetime1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0F47-47A5-4280-96FB-C46B9C8A3E02}" type="datetime1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9960" y="4581128"/>
            <a:ext cx="12112080" cy="16561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沙   鹏 （代表射频超导与低温组）</a:t>
            </a:r>
            <a:endParaRPr lang="en-US" altLang="zh-CN" dirty="0">
              <a:solidFill>
                <a:srgbClr val="00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20260527</a:t>
            </a:r>
            <a:endParaRPr lang="en-US" altLang="zh-CN" dirty="0">
              <a:solidFill>
                <a:srgbClr val="00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</a:rPr>
              <a:pPr/>
              <a:t>1</a:t>
            </a:fld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-39960" y="162647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C00000"/>
                </a:solidFill>
              </a:rPr>
              <a:t>CEPC 650MHz cryomodule R&amp;D status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主耦合器（陈旭）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腔间波纹管（郑洪娟）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超导腔后处理（靳松）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7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BCC29-750B-4032-81FC-6161AF00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RF parameter (from TDR)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49FD2B2-28A5-449F-A1D1-A22C81D84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205" y="887880"/>
            <a:ext cx="6979360" cy="550174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A06D2B-5391-4EA7-A454-F386D12C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2B31-0928-4967-9D3E-CC3B7F87A41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91D129-2FEE-44CC-9440-CA2A290ED987}"/>
              </a:ext>
            </a:extLst>
          </p:cNvPr>
          <p:cNvSpPr/>
          <p:nvPr/>
        </p:nvSpPr>
        <p:spPr>
          <a:xfrm>
            <a:off x="5412442" y="1788459"/>
            <a:ext cx="3139888" cy="361726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531047-04CA-44E4-BE0C-5E0CEA095E3E}"/>
              </a:ext>
            </a:extLst>
          </p:cNvPr>
          <p:cNvSpPr/>
          <p:nvPr/>
        </p:nvSpPr>
        <p:spPr>
          <a:xfrm>
            <a:off x="8027894" y="3597089"/>
            <a:ext cx="396688" cy="2958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99DD91-ECAD-4CD8-8060-D6C75431080F}"/>
              </a:ext>
            </a:extLst>
          </p:cNvPr>
          <p:cNvSpPr/>
          <p:nvPr/>
        </p:nvSpPr>
        <p:spPr>
          <a:xfrm>
            <a:off x="7918076" y="4501404"/>
            <a:ext cx="396688" cy="2958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852918-A172-4328-BED0-C795F7A41329}"/>
              </a:ext>
            </a:extLst>
          </p:cNvPr>
          <p:cNvSpPr txBox="1"/>
          <p:nvPr/>
        </p:nvSpPr>
        <p:spPr>
          <a:xfrm>
            <a:off x="187805" y="1947333"/>
            <a:ext cx="25954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R80mm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对应截止频率：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TM01=1.434GHz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TE11=1.098GHz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1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1BE959-AEA7-4D47-BD7B-EC3F90FE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model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6CE8FA-CA78-4D4F-ACDC-474F6F97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2B31-0928-4967-9D3E-CC3B7F87A416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C5F889-C397-4DF1-98E5-E768AF141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23" y="1631775"/>
            <a:ext cx="3791160" cy="2563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2FB7A38-3628-4054-8C9F-6F524091F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72" y="1600236"/>
            <a:ext cx="3865258" cy="259467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561E1F-4ADA-42F7-9FDE-5B74861F1D39}"/>
              </a:ext>
            </a:extLst>
          </p:cNvPr>
          <p:cNvSpPr txBox="1"/>
          <p:nvPr/>
        </p:nvSpPr>
        <p:spPr>
          <a:xfrm>
            <a:off x="1847528" y="1203606"/>
            <a:ext cx="2970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Normal bellow: no shield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8CE989C-A2D5-400B-A10D-343F96A2278F}"/>
              </a:ext>
            </a:extLst>
          </p:cNvPr>
          <p:cNvSpPr txBox="1"/>
          <p:nvPr/>
        </p:nvSpPr>
        <p:spPr>
          <a:xfrm>
            <a:off x="6144272" y="116468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Shield bellow: labyrinth type design</a:t>
            </a:r>
            <a:endParaRPr lang="zh-CN" altLang="en-US" sz="2000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33DB522-7817-40D5-9D73-E8F8F957C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7493"/>
              </p:ext>
            </p:extLst>
          </p:nvPr>
        </p:nvGraphicFramePr>
        <p:xfrm>
          <a:off x="169407" y="4230350"/>
          <a:ext cx="982025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3538031008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90863896"/>
                    </a:ext>
                  </a:extLst>
                </a:gridCol>
                <a:gridCol w="1660072">
                  <a:extLst>
                    <a:ext uri="{9D8B030D-6E8A-4147-A177-3AD203B41FA5}">
                      <a16:colId xmlns:a16="http://schemas.microsoft.com/office/drawing/2014/main" val="288781649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433844467"/>
                    </a:ext>
                  </a:extLst>
                </a:gridCol>
                <a:gridCol w="1631472">
                  <a:extLst>
                    <a:ext uri="{9D8B030D-6E8A-4147-A177-3AD203B41FA5}">
                      <a16:colId xmlns:a16="http://schemas.microsoft.com/office/drawing/2014/main" val="2156079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tt</a:t>
                      </a:r>
                      <a:r>
                        <a:rPr lang="en-US" altLang="zh-CN" dirty="0"/>
                        <a:t> </a:t>
                      </a:r>
                    </a:p>
                    <a:p>
                      <a:pPr algn="ctr"/>
                      <a:r>
                        <a:rPr lang="en-US" altLang="zh-CN" dirty="0"/>
                        <a:t>30MW/50MW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 </a:t>
                      </a:r>
                    </a:p>
                    <a:p>
                      <a:pPr algn="ctr"/>
                      <a:r>
                        <a:rPr lang="en-US" altLang="zh-CN" dirty="0"/>
                        <a:t>30MW/50MW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 </a:t>
                      </a:r>
                    </a:p>
                    <a:p>
                      <a:pPr algn="ctr"/>
                      <a:r>
                        <a:rPr lang="en-US" altLang="zh-CN" dirty="0"/>
                        <a:t>30MW/50MW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04597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Loss factor/bellow (V/</a:t>
                      </a:r>
                      <a:r>
                        <a:rPr lang="en-US" altLang="zh-CN" dirty="0" err="1"/>
                        <a:t>pC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 shield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0.35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0.29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0.25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3769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Shield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0.0354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78932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b="1" dirty="0"/>
                        <a:t>Total HOM power/bellow (W)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 shield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38.4/63.3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99.2/165.2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00FF"/>
                          </a:solidFill>
                        </a:rPr>
                        <a:t>452.7/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754.5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5783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Shield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00FF"/>
                          </a:solidFill>
                        </a:rPr>
                        <a:t>64/</a:t>
                      </a:r>
                      <a:r>
                        <a:rPr lang="en-US" altLang="zh-CN" b="1" dirty="0">
                          <a:solidFill>
                            <a:srgbClr val="005800"/>
                          </a:solidFill>
                        </a:rPr>
                        <a:t>107</a:t>
                      </a:r>
                      <a:endParaRPr lang="zh-CN" altLang="en-US" b="1" dirty="0">
                        <a:solidFill>
                          <a:srgbClr val="0058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78099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C497DA28-66E9-4632-8A5D-C5F4F7330285}"/>
              </a:ext>
            </a:extLst>
          </p:cNvPr>
          <p:cNvSpPr txBox="1"/>
          <p:nvPr/>
        </p:nvSpPr>
        <p:spPr>
          <a:xfrm>
            <a:off x="9989658" y="4283937"/>
            <a:ext cx="2232248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采用迷宫型屏蔽波纹管，单个波纹管的总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HOM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功率下降了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86%</a:t>
            </a:r>
          </a:p>
        </p:txBody>
      </p:sp>
    </p:spTree>
    <p:extLst>
      <p:ext uri="{BB962C8B-B14F-4D97-AF65-F5344CB8AC3E}">
        <p14:creationId xmlns:p14="http://schemas.microsoft.com/office/powerpoint/2010/main" val="258446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C160FBC-2C44-427D-A0A7-F48ABA3E1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5043" y="950866"/>
            <a:ext cx="6015911" cy="33882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9F94F5-9822-4D9F-B14A-DB7D3DD3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734" y="950866"/>
            <a:ext cx="6110266" cy="338827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1CA5C0D-0E20-42B1-AFE2-47D6A5E7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Wake impedance</a:t>
            </a:r>
            <a:endParaRPr lang="zh-CN" altLang="en-US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4C3F8D-E062-4B75-97FF-D632EDEA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2B31-0928-4967-9D3E-CC3B7F87A41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443B-F551-4D91-AFEA-BC16EDA8C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64" y="1349478"/>
            <a:ext cx="2278775" cy="15406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745CFC-1C1B-40FC-91A9-DD6F3F691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746" y="1349478"/>
            <a:ext cx="2360472" cy="15845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F8D5872-96DF-4601-B2BD-25616D78302A}"/>
              </a:ext>
            </a:extLst>
          </p:cNvPr>
          <p:cNvSpPr txBox="1"/>
          <p:nvPr/>
        </p:nvSpPr>
        <p:spPr>
          <a:xfrm>
            <a:off x="433111" y="4371522"/>
            <a:ext cx="11551812" cy="203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W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模式，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140mA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运行，束团重复频率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6.49MHz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，波纹管中激励的高阶模不与重复频率的谐波数重合，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HOM power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进一步降低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下一步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0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继续优化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RF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结构，降低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HOM power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，评估波纹管调节范围内功率变化情况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40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详细评估低温下的热负荷，确定初步机械结构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49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主耦合器（陈旭）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腔间波纹管（郑洪娟）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超导腔后处理（靳松）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2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1EC0DC-2BED-426E-AA3F-E1E0A63B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116178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电抛光设备维护（</a:t>
            </a:r>
            <a:r>
              <a:rPr lang="en-US" altLang="zh-CN" sz="2000" dirty="0"/>
              <a:t>20260509-23</a:t>
            </a:r>
            <a:r>
              <a:rPr lang="zh-CN" altLang="en-US" sz="2000" dirty="0"/>
              <a:t>）：</a:t>
            </a:r>
            <a:r>
              <a:rPr lang="zh-CN" altLang="en-US" sz="2000" dirty="0">
                <a:latin typeface="微软雅黑" panose="020B0503020204020204" pitchFamily="34" charset="-122"/>
              </a:rPr>
              <a:t>更换减速器及主轴、机械装置线路维护。</a:t>
            </a:r>
            <a:endParaRPr lang="zh-CN" altLang="en-US" sz="1600" dirty="0"/>
          </a:p>
          <a:p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ED83FF-6E11-421C-A32D-92F1B9D8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237" y="6373242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52DDFF5-CC0D-4430-B5C0-07A48960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06" y="133495"/>
            <a:ext cx="10763325" cy="725470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电化学抛光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42309C-10BF-4350-B347-3A013C8340B9}"/>
              </a:ext>
            </a:extLst>
          </p:cNvPr>
          <p:cNvSpPr txBox="1"/>
          <p:nvPr/>
        </p:nvSpPr>
        <p:spPr>
          <a:xfrm>
            <a:off x="4734951" y="580870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dirty="0"/>
          </a:p>
          <a:p>
            <a:pPr algn="ctr"/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8D2DFA3-8914-4376-9F16-01938E06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07" y="1628800"/>
            <a:ext cx="1718144" cy="213088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3D2A4CF-2F77-44ED-B227-2010D43B0DC5}"/>
              </a:ext>
            </a:extLst>
          </p:cNvPr>
          <p:cNvSpPr txBox="1"/>
          <p:nvPr/>
        </p:nvSpPr>
        <p:spPr>
          <a:xfrm>
            <a:off x="557835" y="3708969"/>
            <a:ext cx="195788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拆平台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B510C29-180D-4F77-B5C2-688B35A6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98" y="1634702"/>
            <a:ext cx="4473048" cy="211966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D2912E0-05FB-476B-946B-B947E129AAD7}"/>
              </a:ext>
            </a:extLst>
          </p:cNvPr>
          <p:cNvSpPr txBox="1"/>
          <p:nvPr/>
        </p:nvSpPr>
        <p:spPr>
          <a:xfrm>
            <a:off x="3607961" y="3718170"/>
            <a:ext cx="195788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搭脚手架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B57BA72-9688-4049-AF69-28A617AF6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550" y="1648112"/>
            <a:ext cx="2665964" cy="2119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23DC67B-DD1B-4A7E-AE02-78E6780EDEB2}"/>
              </a:ext>
            </a:extLst>
          </p:cNvPr>
          <p:cNvSpPr txBox="1"/>
          <p:nvPr/>
        </p:nvSpPr>
        <p:spPr>
          <a:xfrm>
            <a:off x="8030006" y="3693477"/>
            <a:ext cx="3641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拆电机、减速器、主轴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25A36D9-FEB5-46DD-AD7C-07E2089CB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48" y="4192588"/>
            <a:ext cx="1823123" cy="21456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4E2D46D-64A4-4DC0-8469-644A6CBCC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350" y="1603948"/>
            <a:ext cx="1484977" cy="21638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2AC480D-5DB8-4966-9F76-00E2C14F6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584" y="4192001"/>
            <a:ext cx="1568687" cy="214567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1D734F49-23B7-4989-A624-43EBDED690E0}"/>
              </a:ext>
            </a:extLst>
          </p:cNvPr>
          <p:cNvSpPr txBox="1"/>
          <p:nvPr/>
        </p:nvSpPr>
        <p:spPr>
          <a:xfrm>
            <a:off x="1413403" y="6220605"/>
            <a:ext cx="195788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分离主轴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FBCF355-7CDC-4CF4-BA76-3BCC804F7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404" y="4205965"/>
            <a:ext cx="1520463" cy="22331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E71AB44-823C-4C38-A683-277AB0B81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821" y="4193129"/>
            <a:ext cx="1451568" cy="223318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3E19042-8D07-477A-A12D-62EAC57E4A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3186" y="4192001"/>
            <a:ext cx="1652097" cy="223318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B1A948-1B5B-43B0-A1C4-67C9AA80C0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6055" y="4192001"/>
            <a:ext cx="1308597" cy="225003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FB467D7C-A22B-4FEE-93A9-D0B71C74DE76}"/>
              </a:ext>
            </a:extLst>
          </p:cNvPr>
          <p:cNvSpPr txBox="1"/>
          <p:nvPr/>
        </p:nvSpPr>
        <p:spPr>
          <a:xfrm>
            <a:off x="6933389" y="6296664"/>
            <a:ext cx="195788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现场加工配件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6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1EC0DC-2BED-426E-AA3F-E1E0A63B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116178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新主轴、新减速器、新电机等安装</a:t>
            </a:r>
          </a:p>
          <a:p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ED83FF-6E11-421C-A32D-92F1B9D8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237" y="6373242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52DDFF5-CC0D-4430-B5C0-07A48960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06" y="133495"/>
            <a:ext cx="10763325" cy="725470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电化学抛光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42309C-10BF-4350-B347-3A013C8340B9}"/>
              </a:ext>
            </a:extLst>
          </p:cNvPr>
          <p:cNvSpPr txBox="1"/>
          <p:nvPr/>
        </p:nvSpPr>
        <p:spPr>
          <a:xfrm>
            <a:off x="4734951" y="580870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dirty="0"/>
          </a:p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3D2A4CF-2F77-44ED-B227-2010D43B0DC5}"/>
              </a:ext>
            </a:extLst>
          </p:cNvPr>
          <p:cNvSpPr txBox="1"/>
          <p:nvPr/>
        </p:nvSpPr>
        <p:spPr>
          <a:xfrm>
            <a:off x="1271464" y="3611908"/>
            <a:ext cx="195788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新主轴组装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23DC67B-DD1B-4A7E-AE02-78E6780EDEB2}"/>
              </a:ext>
            </a:extLst>
          </p:cNvPr>
          <p:cNvSpPr txBox="1"/>
          <p:nvPr/>
        </p:nvSpPr>
        <p:spPr>
          <a:xfrm>
            <a:off x="6318952" y="3626596"/>
            <a:ext cx="3641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新减速器、主轴安装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D734F49-23B7-4989-A624-43EBDED690E0}"/>
              </a:ext>
            </a:extLst>
          </p:cNvPr>
          <p:cNvSpPr txBox="1"/>
          <p:nvPr/>
        </p:nvSpPr>
        <p:spPr>
          <a:xfrm>
            <a:off x="1413403" y="6220605"/>
            <a:ext cx="195788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安装就位后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B467D7C-A22B-4FEE-93A9-D0B71C74DE76}"/>
              </a:ext>
            </a:extLst>
          </p:cNvPr>
          <p:cNvSpPr txBox="1"/>
          <p:nvPr/>
        </p:nvSpPr>
        <p:spPr>
          <a:xfrm>
            <a:off x="7319890" y="6211604"/>
            <a:ext cx="2739074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电气线路维护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C3B69C1-7663-4762-8D8F-C3681DDE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45653" y="1549794"/>
            <a:ext cx="1371350" cy="212760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7DDFEAE-8816-4E85-BFCE-49A3AC83C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6191" y="1530026"/>
            <a:ext cx="1320585" cy="212760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CC02781-FB86-4FB1-A7AB-0766BAC2F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42406" y="1549794"/>
            <a:ext cx="1074924" cy="212760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CF59F33-0190-405F-9298-EB121841C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686" y="1530026"/>
            <a:ext cx="1286496" cy="207268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0AFA362-7D57-40F1-8F32-FF0485628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82"/>
          <a:stretch/>
        </p:blipFill>
        <p:spPr>
          <a:xfrm>
            <a:off x="6299441" y="1498987"/>
            <a:ext cx="3749614" cy="212760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137B705-5D8D-46C6-8A69-761AD27DC0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585"/>
          <a:stretch/>
        </p:blipFill>
        <p:spPr>
          <a:xfrm>
            <a:off x="10244581" y="1530026"/>
            <a:ext cx="1351910" cy="217854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E236B28-1092-4AF1-8AD3-4C99D6D96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55" y="4298207"/>
            <a:ext cx="5000624" cy="199845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64D415B-EBBB-4D39-8490-D98EF7361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7336" y="4298207"/>
            <a:ext cx="3610306" cy="199845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DBF972D-C229-4613-AB62-B587B1337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3960" y="4312168"/>
            <a:ext cx="1481019" cy="20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1EC0DC-2BED-426E-AA3F-E1E0A63B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116178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</a:rPr>
              <a:t>电抛光工装已完成加工，已完成与</a:t>
            </a:r>
            <a:r>
              <a:rPr lang="en-US" altLang="zh-CN" sz="2000" dirty="0">
                <a:latin typeface="微软雅黑" panose="020B0503020204020204" pitchFamily="34" charset="-122"/>
              </a:rPr>
              <a:t>EP</a:t>
            </a:r>
            <a:r>
              <a:rPr lang="zh-CN" altLang="en-US" sz="2000" dirty="0">
                <a:latin typeface="微软雅黑" panose="020B0503020204020204" pitchFamily="34" charset="-122"/>
              </a:rPr>
              <a:t>设备的适配。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</a:rPr>
              <a:t>叉车工装已完成加工。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endParaRPr lang="zh-CN" altLang="en-US" sz="2000" dirty="0"/>
          </a:p>
          <a:p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ED83FF-6E11-421C-A32D-92F1B9D8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237" y="6373242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52DDFF5-CC0D-4430-B5C0-07A48960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06" y="133495"/>
            <a:ext cx="10763325" cy="725470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650 MHz 2-cell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腔工装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42309C-10BF-4350-B347-3A013C8340B9}"/>
              </a:ext>
            </a:extLst>
          </p:cNvPr>
          <p:cNvSpPr txBox="1"/>
          <p:nvPr/>
        </p:nvSpPr>
        <p:spPr>
          <a:xfrm>
            <a:off x="4734951" y="580870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dirty="0"/>
          </a:p>
          <a:p>
            <a:pPr algn="ctr"/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3B32FF3-5EBB-4FF3-AED6-45D7E2C4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33" y="1591632"/>
            <a:ext cx="3609486" cy="25484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50CECFF-E463-4C38-A62D-DBD66C954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19" y="2280331"/>
            <a:ext cx="7052696" cy="32397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EF6EC0D-003B-4055-936E-40B1ACAE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063" y="4358146"/>
            <a:ext cx="3595511" cy="18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42660"/>
            <a:ext cx="12192000" cy="7254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6000" kern="0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cs typeface="+mn-cs"/>
              </a:rPr>
              <a:t>近期工作</a:t>
            </a:r>
            <a:endParaRPr lang="en-US" altLang="zh-CN" sz="6000" kern="0" dirty="0">
              <a:solidFill>
                <a:srgbClr val="C00000"/>
              </a:solidFill>
              <a:effectLst>
                <a:reflection blurRad="25400" stA="30000" endPos="30000" dist="50800" dir="5400000" sy="-100000" algn="bl" rotWithShape="0"/>
              </a:effectLst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18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47" y="1052736"/>
            <a:ext cx="11737305" cy="40089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主耦合器：继续优化</a:t>
            </a:r>
            <a:r>
              <a:rPr lang="en-US" altLang="zh-CN" sz="2400" dirty="0"/>
              <a:t>A</a:t>
            </a:r>
            <a:r>
              <a:rPr lang="zh-CN" altLang="en-US" sz="2400" dirty="0"/>
              <a:t>方案的设计（波纹管在外导体上），确定主耦合器的最终方案。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腔间波纹管：继续优化</a:t>
            </a:r>
            <a:r>
              <a:rPr lang="en-US" altLang="zh-CN" sz="2400" dirty="0"/>
              <a:t>RF</a:t>
            </a:r>
            <a:r>
              <a:rPr lang="zh-CN" altLang="en-US" sz="2400" dirty="0"/>
              <a:t>结构，降低</a:t>
            </a:r>
            <a:r>
              <a:rPr lang="en-US" altLang="zh-CN" sz="2400" dirty="0"/>
              <a:t>HOM power</a:t>
            </a:r>
            <a:r>
              <a:rPr lang="zh-CN" altLang="en-US" sz="2400" dirty="0"/>
              <a:t>，评估波纹管调节范围内功率波动，评估低温下的热负荷，初步确定机械结构。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完成</a:t>
            </a:r>
            <a:r>
              <a:rPr lang="en-US" altLang="zh-CN" sz="2400" dirty="0"/>
              <a:t>650 MHz 2-cell</a:t>
            </a:r>
            <a:r>
              <a:rPr lang="zh-CN" altLang="en-US" sz="2400" dirty="0"/>
              <a:t>超导腔的电抛光、高温退火等后处理。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主耦合器、腔间波纹管等机械设计完成后，进行恒温器的设计迭代。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88141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19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01A1F8-B370-7E55-1199-8F856967B80D}"/>
              </a:ext>
            </a:extLst>
          </p:cNvPr>
          <p:cNvSpPr txBox="1"/>
          <p:nvPr/>
        </p:nvSpPr>
        <p:spPr>
          <a:xfrm>
            <a:off x="-17474" y="2875002"/>
            <a:ext cx="12205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b="1" dirty="0">
                <a:solidFill>
                  <a:srgbClr val="C00000"/>
                </a:solidFill>
              </a:rPr>
              <a:t>Thanks for your attention!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9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主耦合器（陈旭）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腔间波纹管（郑洪娟）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超导腔后处理（靳松）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8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1479BDC-0A73-4E66-B3D6-71422F5ED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500kW FPC for BNL ERL SC rf gun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8BA020B-95A0-484D-AAF6-7AA0FB4C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742997E-DBB6-41E2-89E7-B12FB1F9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调研其他大功率耦合器冷却方式（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8F31BF-25A1-4524-A609-2EB885C4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13" y="2630753"/>
            <a:ext cx="5562787" cy="361516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38C3931-B42A-4B74-866B-C9FF0D1CB304}"/>
              </a:ext>
            </a:extLst>
          </p:cNvPr>
          <p:cNvSpPr txBox="1">
            <a:spLocks/>
          </p:cNvSpPr>
          <p:nvPr/>
        </p:nvSpPr>
        <p:spPr>
          <a:xfrm>
            <a:off x="666712" y="1759638"/>
            <a:ext cx="68010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真空侧的镀铜不锈钢外导体采用氦气冷却</a:t>
            </a:r>
            <a:endParaRPr lang="en-US" altLang="zh-CN"/>
          </a:p>
          <a:p>
            <a:r>
              <a:rPr lang="zh-CN" altLang="en-US"/>
              <a:t>已正式装配至超导射频电子枪低温模块，投入带束流运行使用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704837-525C-4A5C-8FC2-C18C74B5A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71" y="3112945"/>
            <a:ext cx="4682924" cy="29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0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9B03761-F4C2-479A-ABF9-70D9593F5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KEKB 500 MHz FPC</a:t>
            </a:r>
          </a:p>
          <a:p>
            <a:r>
              <a:rPr lang="en-US" altLang="zh-CN" dirty="0"/>
              <a:t>Operation with beam</a:t>
            </a:r>
            <a:r>
              <a:rPr lang="zh-CN" altLang="en-US" dirty="0"/>
              <a:t>：</a:t>
            </a:r>
            <a:r>
              <a:rPr lang="en-US" altLang="zh-CN" dirty="0"/>
              <a:t>380kW</a:t>
            </a:r>
          </a:p>
          <a:p>
            <a:r>
              <a:rPr lang="en-US" altLang="zh-CN" dirty="0"/>
              <a:t>The coaxial pipe has fins outside, cooled by 8 l/min </a:t>
            </a:r>
            <a:r>
              <a:rPr lang="en-US" altLang="zh-CN" b="1" dirty="0"/>
              <a:t>He gas flow </a:t>
            </a:r>
            <a:r>
              <a:rPr lang="en-US" altLang="zh-CN" dirty="0"/>
              <a:t>at 4 K operation.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068D0A5-2B87-46E4-B396-607749C2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751355E-3F5F-43F1-8C71-B6DFD1F3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调研其他大功率耦合器冷却方式（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382504-98C9-4254-A38D-630A2C530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53" y="3512265"/>
            <a:ext cx="6807660" cy="28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4BC0730-3832-4652-BB56-D5EBCC7E2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合肥光源，</a:t>
            </a:r>
            <a:r>
              <a:rPr lang="en-US" altLang="zh-CN" sz="2400" dirty="0"/>
              <a:t>HALF 499.8MHz</a:t>
            </a:r>
          </a:p>
          <a:p>
            <a:r>
              <a:rPr lang="zh-CN" altLang="en-US" sz="2400" dirty="0"/>
              <a:t>设计功率：</a:t>
            </a:r>
            <a:r>
              <a:rPr lang="en-US" altLang="zh-CN" sz="2400" dirty="0"/>
              <a:t>200kW</a:t>
            </a:r>
          </a:p>
          <a:p>
            <a:r>
              <a:rPr lang="en-US" altLang="zh-CN" sz="2400" dirty="0"/>
              <a:t>10K</a:t>
            </a:r>
            <a:r>
              <a:rPr lang="zh-CN" altLang="en-US" sz="2400" dirty="0"/>
              <a:t>、</a:t>
            </a:r>
            <a:r>
              <a:rPr lang="en-US" altLang="zh-CN" sz="2400" dirty="0"/>
              <a:t>80K</a:t>
            </a:r>
            <a:r>
              <a:rPr lang="zh-CN" altLang="en-US" sz="2400" dirty="0"/>
              <a:t>热锚</a:t>
            </a:r>
            <a:endParaRPr lang="en-US" altLang="zh-CN" sz="2400" dirty="0"/>
          </a:p>
          <a:p>
            <a:r>
              <a:rPr lang="en-US" altLang="zh-CN" sz="2400" dirty="0"/>
              <a:t>4.5K</a:t>
            </a:r>
            <a:r>
              <a:rPr lang="zh-CN" altLang="en-US" sz="2400" dirty="0"/>
              <a:t>漏热</a:t>
            </a:r>
            <a:r>
              <a:rPr lang="en-US" altLang="zh-CN" sz="2400" dirty="0"/>
              <a:t>:2.7W</a:t>
            </a:r>
            <a:endParaRPr lang="zh-CN" altLang="en-US" sz="2400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F0202E5-CAC7-48A2-AB9D-255A7BAA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3DF6920-FDA7-419E-B8DB-C3CAA451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调研其他大功率耦合器冷却方式（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001038-3BED-4456-B390-B8F8AF05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783" y="3572619"/>
            <a:ext cx="6692017" cy="27392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1E21F0B-5B5E-4D2F-866C-858938041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138" y="1290625"/>
            <a:ext cx="6341073" cy="20397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2CB68-9822-42FD-B293-CC34F346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13" y="3930400"/>
            <a:ext cx="3677563" cy="2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9E11C39-3439-4FA9-88A6-E6B010AD7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PIP-II 650MHz FPC</a:t>
            </a:r>
            <a:endParaRPr lang="zh-CN" altLang="en-US" dirty="0"/>
          </a:p>
          <a:p>
            <a:r>
              <a:rPr lang="zh-CN" altLang="en-US" dirty="0"/>
              <a:t>设计功率</a:t>
            </a:r>
            <a:r>
              <a:rPr lang="en-US" altLang="zh-CN" dirty="0"/>
              <a:t>50kW CW</a:t>
            </a:r>
          </a:p>
          <a:p>
            <a:r>
              <a:rPr lang="zh-CN" altLang="en-US" dirty="0"/>
              <a:t>采用</a:t>
            </a:r>
            <a:r>
              <a:rPr lang="en-US" altLang="zh-CN" dirty="0"/>
              <a:t>5K ,50K</a:t>
            </a:r>
            <a:r>
              <a:rPr lang="zh-CN" altLang="en-US" dirty="0"/>
              <a:t>热锚</a:t>
            </a:r>
            <a:endParaRPr lang="en-US" altLang="zh-CN" dirty="0"/>
          </a:p>
          <a:p>
            <a:r>
              <a:rPr lang="en-US" altLang="zh-CN" dirty="0"/>
              <a:t>2K</a:t>
            </a:r>
            <a:r>
              <a:rPr lang="zh-CN" altLang="en-US" dirty="0"/>
              <a:t>漏热</a:t>
            </a:r>
            <a:r>
              <a:rPr lang="en-US" altLang="zh-CN" dirty="0"/>
              <a:t>0.89W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E5163B-8313-48B9-9730-1602A80A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309AB12-DFBD-4ED4-B585-C23B0880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调研其他大功率耦合器冷却方式（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F82F1C-B61B-469A-A9FF-9CC6483F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29" y="3751918"/>
            <a:ext cx="2875394" cy="26044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5FC1A8-A560-4DE2-8F59-DE367928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50" y="1261212"/>
            <a:ext cx="4666185" cy="484764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E4904C1-F4FC-42A8-A5D2-450E571476A0}"/>
              </a:ext>
            </a:extLst>
          </p:cNvPr>
          <p:cNvSpPr txBox="1"/>
          <p:nvPr/>
        </p:nvSpPr>
        <p:spPr>
          <a:xfrm>
            <a:off x="8221007" y="1457942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从调研结果来看，似乎可以粗略划分</a:t>
            </a:r>
            <a:endParaRPr lang="en-US" altLang="zh-CN" dirty="0"/>
          </a:p>
          <a:p>
            <a:r>
              <a:rPr lang="zh-CN" altLang="en-US" dirty="0"/>
              <a:t>如下。但实际并没有一个绝对的的功</a:t>
            </a:r>
            <a:endParaRPr lang="en-US" altLang="zh-CN" dirty="0"/>
          </a:p>
          <a:p>
            <a:r>
              <a:rPr lang="zh-CN" altLang="en-US" dirty="0"/>
              <a:t>率阈值。实际需要根据热负荷量级、</a:t>
            </a:r>
            <a:endParaRPr lang="en-US" altLang="zh-CN" dirty="0"/>
          </a:p>
          <a:p>
            <a:r>
              <a:rPr lang="zh-CN" altLang="en-US" dirty="0"/>
              <a:t>系统复杂度和可靠性要求综合权衡。</a:t>
            </a:r>
          </a:p>
        </p:txBody>
      </p:sp>
      <p:graphicFrame>
        <p:nvGraphicFramePr>
          <p:cNvPr id="8" name="内容占位符 3">
            <a:extLst>
              <a:ext uri="{FF2B5EF4-FFF2-40B4-BE49-F238E27FC236}">
                <a16:creationId xmlns:a16="http://schemas.microsoft.com/office/drawing/2014/main" id="{409C8E06-6A18-4439-9868-EFDEBD7D99FC}"/>
              </a:ext>
            </a:extLst>
          </p:cNvPr>
          <p:cNvGraphicFramePr>
            <a:graphicFrameLocks/>
          </p:cNvGraphicFramePr>
          <p:nvPr/>
        </p:nvGraphicFramePr>
        <p:xfrm>
          <a:off x="8428146" y="2888458"/>
          <a:ext cx="3463708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724">
                  <a:extLst>
                    <a:ext uri="{9D8B030D-6E8A-4147-A177-3AD203B41FA5}">
                      <a16:colId xmlns:a16="http://schemas.microsoft.com/office/drawing/2014/main" val="1659049317"/>
                    </a:ext>
                  </a:extLst>
                </a:gridCol>
                <a:gridCol w="864718">
                  <a:extLst>
                    <a:ext uri="{9D8B030D-6E8A-4147-A177-3AD203B41FA5}">
                      <a16:colId xmlns:a16="http://schemas.microsoft.com/office/drawing/2014/main" val="2634496141"/>
                    </a:ext>
                  </a:extLst>
                </a:gridCol>
                <a:gridCol w="1742266">
                  <a:extLst>
                    <a:ext uri="{9D8B030D-6E8A-4147-A177-3AD203B41FA5}">
                      <a16:colId xmlns:a16="http://schemas.microsoft.com/office/drawing/2014/main" val="1875133163"/>
                    </a:ext>
                  </a:extLst>
                </a:gridCol>
              </a:tblGrid>
              <a:tr h="398323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冷却方式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依据与说明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02393"/>
                  </a:ext>
                </a:extLst>
              </a:tr>
              <a:tr h="89037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≤</a:t>
                      </a:r>
                      <a:r>
                        <a:rPr lang="en-US" altLang="zh-CN" sz="1400" dirty="0"/>
                        <a:t>200kW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热锚为主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热负荷相对较低，固体传导冷却可以应对；方案简单可靠，成本低</a:t>
                      </a:r>
                      <a:endParaRPr lang="en-US" altLang="zh-CN" sz="1400" dirty="0"/>
                    </a:p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999245"/>
                  </a:ext>
                </a:extLst>
              </a:tr>
              <a:tr h="72635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200kW~400kW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过渡区间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两种方案均可应用，需根据热仿真结果等条件综合判定</a:t>
                      </a:r>
                    </a:p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407065"/>
                  </a:ext>
                </a:extLst>
              </a:tr>
              <a:tr h="562339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≥</a:t>
                      </a:r>
                      <a:r>
                        <a:rPr lang="en-US" altLang="zh-CN" sz="1400" dirty="0"/>
                        <a:t>400kW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氦气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动态热负荷增大，需要对流换热才能有效带走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76157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655E0B68-C400-4A71-B97B-F5187AE0578B}"/>
              </a:ext>
            </a:extLst>
          </p:cNvPr>
          <p:cNvSpPr/>
          <p:nvPr/>
        </p:nvSpPr>
        <p:spPr>
          <a:xfrm>
            <a:off x="8221007" y="1376313"/>
            <a:ext cx="3788741" cy="4980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059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1EC0DC-2BED-426E-AA3F-E1E0A63B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116178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sz="1600" dirty="0"/>
              <a:t>比较大功率下（</a:t>
            </a:r>
            <a:r>
              <a:rPr lang="en-US" altLang="zh-CN" sz="1600" dirty="0"/>
              <a:t>~313kW</a:t>
            </a:r>
            <a:r>
              <a:rPr lang="zh-CN" altLang="en-US" sz="1600" dirty="0"/>
              <a:t>）氦气冷和热锚冷各自效果、优缺点</a:t>
            </a:r>
            <a:endParaRPr lang="en-US" altLang="zh-CN" sz="1600" dirty="0"/>
          </a:p>
          <a:p>
            <a:r>
              <a:rPr lang="zh-CN" altLang="zh-CN" sz="1600" dirty="0">
                <a:cs typeface="Times New Roman" panose="02020603050405020304" pitchFamily="18" charset="0"/>
              </a:rPr>
              <a:t>对比两种方式漏热，</a:t>
            </a:r>
            <a:r>
              <a:rPr lang="zh-CN" altLang="en-US" sz="1600" dirty="0">
                <a:cs typeface="Times New Roman" panose="02020603050405020304" pitchFamily="18" charset="0"/>
              </a:rPr>
              <a:t>氦气漏热降低了</a:t>
            </a:r>
            <a:r>
              <a:rPr lang="en-US" altLang="zh-CN" sz="1600" dirty="0">
                <a:highlight>
                  <a:srgbClr val="FFFF00"/>
                </a:highlight>
                <a:cs typeface="Times New Roman" panose="02020603050405020304" pitchFamily="18" charset="0"/>
              </a:rPr>
              <a:t>32%</a:t>
            </a:r>
            <a:r>
              <a:rPr lang="zh-CN" altLang="en-US" sz="1600" dirty="0">
                <a:cs typeface="Times New Roman" panose="02020603050405020304" pitchFamily="18" charset="0"/>
              </a:rPr>
              <a:t>；但</a:t>
            </a:r>
            <a:r>
              <a:rPr lang="zh-CN" altLang="zh-CN" sz="1600" dirty="0">
                <a:cs typeface="Times New Roman" panose="02020603050405020304" pitchFamily="18" charset="0"/>
              </a:rPr>
              <a:t>热锚冷却方式下，</a:t>
            </a:r>
            <a:r>
              <a:rPr lang="zh-CN" altLang="en-US" sz="1600" dirty="0">
                <a:cs typeface="Times New Roman" panose="02020603050405020304" pitchFamily="18" charset="0"/>
              </a:rPr>
              <a:t>热负荷也</a:t>
            </a:r>
            <a:r>
              <a:rPr lang="zh-CN" altLang="zh-CN" sz="1600" dirty="0">
                <a:cs typeface="Times New Roman" panose="02020603050405020304" pitchFamily="18" charset="0"/>
              </a:rPr>
              <a:t>在可以接受的范围，</a:t>
            </a:r>
            <a:r>
              <a:rPr lang="zh-CN" altLang="en-US" sz="1600" dirty="0">
                <a:cs typeface="Times New Roman" panose="02020603050405020304" pitchFamily="18" charset="0"/>
              </a:rPr>
              <a:t>热锚</a:t>
            </a:r>
            <a:r>
              <a:rPr lang="zh-CN" altLang="zh-CN" sz="1600" dirty="0">
                <a:cs typeface="Times New Roman" panose="02020603050405020304" pitchFamily="18" charset="0"/>
              </a:rPr>
              <a:t>更</a:t>
            </a:r>
            <a:r>
              <a:rPr lang="zh-CN" altLang="en-US" sz="1600" dirty="0">
                <a:cs typeface="Times New Roman" panose="02020603050405020304" pitchFamily="18" charset="0"/>
              </a:rPr>
              <a:t>方便</a:t>
            </a:r>
            <a:r>
              <a:rPr lang="zh-CN" altLang="zh-CN" sz="1600" dirty="0">
                <a:cs typeface="Times New Roman" panose="02020603050405020304" pitchFamily="18" charset="0"/>
              </a:rPr>
              <a:t>，易于实现</a:t>
            </a:r>
            <a:endParaRPr lang="en-US" altLang="zh-CN" sz="1600" dirty="0">
              <a:cs typeface="Times New Roman" panose="02020603050405020304" pitchFamily="18" charset="0"/>
            </a:endParaRPr>
          </a:p>
          <a:p>
            <a:r>
              <a:rPr lang="zh-CN" altLang="en-US" sz="1600" dirty="0">
                <a:cs typeface="Times New Roman" panose="02020603050405020304" pitchFamily="18" charset="0"/>
              </a:rPr>
              <a:t>结论：氦气更优但热锚可接受且更简单</a:t>
            </a:r>
            <a:endParaRPr lang="zh-CN" altLang="en-US" sz="1600" dirty="0"/>
          </a:p>
          <a:p>
            <a:pPr marL="0" indent="0">
              <a:buNone/>
            </a:pPr>
            <a:r>
              <a:rPr lang="zh-CN" altLang="en-US" sz="1600" dirty="0"/>
              <a:t> </a:t>
            </a:r>
          </a:p>
          <a:p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ED83FF-6E11-421C-A32D-92F1B9D8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237" y="6373242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52DDFF5-CC0D-4430-B5C0-07A48960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低温外导体冷却方式对比（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42309C-10BF-4350-B347-3A013C8340B9}"/>
              </a:ext>
            </a:extLst>
          </p:cNvPr>
          <p:cNvSpPr txBox="1"/>
          <p:nvPr/>
        </p:nvSpPr>
        <p:spPr>
          <a:xfrm>
            <a:off x="4734951" y="580870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dirty="0"/>
          </a:p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0DC89A6-4010-4C44-A846-4180CB79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353" y="2545351"/>
            <a:ext cx="3395329" cy="188966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405E01F-2D62-4BF8-BFB2-847477D571CE}"/>
              </a:ext>
            </a:extLst>
          </p:cNvPr>
          <p:cNvSpPr txBox="1"/>
          <p:nvPr/>
        </p:nvSpPr>
        <p:spPr bwMode="auto">
          <a:xfrm>
            <a:off x="2563625" y="2482732"/>
            <a:ext cx="2498225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defTabSz="914377">
              <a:lnSpc>
                <a:spcPct val="100000"/>
              </a:lnSpc>
              <a:spcBef>
                <a:spcPct val="0"/>
              </a:spcBef>
              <a:buFontTx/>
              <a:buNone/>
              <a:defRPr sz="1400" b="1">
                <a:cs typeface="+mn-ea"/>
              </a:defRPr>
            </a:lvl1pPr>
            <a:lvl2pPr marL="457189" defTabSz="914377"/>
            <a:lvl3pPr marL="914377" defTabSz="914377"/>
            <a:lvl4pPr marL="1371566" defTabSz="914377"/>
            <a:lvl5pPr marL="1828754" defTabSz="914377"/>
            <a:lvl6pPr marL="2285943" defTabSz="914377"/>
            <a:lvl7pPr marL="2743131" defTabSz="914377"/>
            <a:lvl8pPr marL="3200320" defTabSz="914377"/>
            <a:lvl9pPr marL="3657509" defTabSz="914377"/>
          </a:lstStyle>
          <a:p>
            <a:r>
              <a:rPr lang="zh-CN" altLang="en-US" dirty="0">
                <a:sym typeface="+mn-lt"/>
              </a:rPr>
              <a:t>热</a:t>
            </a:r>
            <a:r>
              <a:rPr lang="zh-CN" altLang="en-US">
                <a:sym typeface="+mn-lt"/>
              </a:rPr>
              <a:t>锚型</a:t>
            </a:r>
            <a:endParaRPr lang="en-US" altLang="zh-CN" dirty="0"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541EA95-32E3-425B-AECF-61D8E011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88" y="4792110"/>
            <a:ext cx="3430028" cy="185121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E977DEE-EEFA-4BA8-8825-CFD3389F6765}"/>
              </a:ext>
            </a:extLst>
          </p:cNvPr>
          <p:cNvSpPr txBox="1"/>
          <p:nvPr/>
        </p:nvSpPr>
        <p:spPr bwMode="auto">
          <a:xfrm>
            <a:off x="2500674" y="4682869"/>
            <a:ext cx="2498225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defTabSz="914377">
              <a:lnSpc>
                <a:spcPct val="100000"/>
              </a:lnSpc>
              <a:spcBef>
                <a:spcPct val="0"/>
              </a:spcBef>
              <a:buFontTx/>
              <a:buNone/>
              <a:defRPr sz="1400" b="1">
                <a:cs typeface="+mn-ea"/>
              </a:defRPr>
            </a:lvl1pPr>
            <a:lvl2pPr marL="457189" defTabSz="914377"/>
            <a:lvl3pPr marL="914377" defTabSz="914377"/>
            <a:lvl4pPr marL="1371566" defTabSz="914377"/>
            <a:lvl5pPr marL="1828754" defTabSz="914377"/>
            <a:lvl6pPr marL="2285943" defTabSz="914377"/>
            <a:lvl7pPr marL="2743131" defTabSz="914377"/>
            <a:lvl8pPr marL="3200320" defTabSz="914377"/>
            <a:lvl9pPr marL="3657509" defTabSz="914377"/>
          </a:lstStyle>
          <a:p>
            <a:r>
              <a:rPr lang="zh-CN" altLang="en-US" dirty="0">
                <a:sym typeface="+mn-lt"/>
              </a:rPr>
              <a:t>氦气型</a:t>
            </a:r>
            <a:endParaRPr lang="en-US" altLang="zh-CN" dirty="0"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B89BE6-8C89-4159-A117-95BE99D59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892" y="2519628"/>
            <a:ext cx="3690389" cy="188966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DB53D4B-2D19-4345-AC15-5B7A7214D66C}"/>
              </a:ext>
            </a:extLst>
          </p:cNvPr>
          <p:cNvSpPr txBox="1"/>
          <p:nvPr/>
        </p:nvSpPr>
        <p:spPr bwMode="auto">
          <a:xfrm>
            <a:off x="6299895" y="2215663"/>
            <a:ext cx="2498225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b="1" dirty="0">
                <a:cs typeface="+mn-ea"/>
                <a:sym typeface="+mn-lt"/>
              </a:rPr>
              <a:t>热锚型计算结果</a:t>
            </a:r>
            <a:endParaRPr lang="en-US" altLang="zh-CN" sz="1400" b="1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78DD0BF-0245-49DF-BF08-28B47D84EC4B}"/>
              </a:ext>
            </a:extLst>
          </p:cNvPr>
          <p:cNvSpPr txBox="1"/>
          <p:nvPr/>
        </p:nvSpPr>
        <p:spPr bwMode="auto">
          <a:xfrm>
            <a:off x="6299895" y="4633679"/>
            <a:ext cx="2498225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defTabSz="914377">
              <a:lnSpc>
                <a:spcPct val="100000"/>
              </a:lnSpc>
              <a:spcBef>
                <a:spcPct val="0"/>
              </a:spcBef>
              <a:buFontTx/>
              <a:buNone/>
              <a:defRPr sz="1400" b="1">
                <a:cs typeface="+mn-ea"/>
              </a:defRPr>
            </a:lvl1pPr>
            <a:lvl2pPr marL="457189" defTabSz="914377"/>
            <a:lvl3pPr marL="914377" defTabSz="914377"/>
            <a:lvl4pPr marL="1371566" defTabSz="914377"/>
            <a:lvl5pPr marL="1828754" defTabSz="914377"/>
            <a:lvl6pPr marL="2285943" defTabSz="914377"/>
            <a:lvl7pPr marL="2743131" defTabSz="914377"/>
            <a:lvl8pPr marL="3200320" defTabSz="914377"/>
            <a:lvl9pPr marL="3657509" defTabSz="914377"/>
          </a:lstStyle>
          <a:p>
            <a:r>
              <a:rPr lang="zh-CN" altLang="en-US" dirty="0">
                <a:sym typeface="+mn-lt"/>
              </a:rPr>
              <a:t>氦气型计算结果</a:t>
            </a:r>
            <a:endParaRPr lang="en-US" altLang="zh-CN" dirty="0"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9617089-6812-47BD-8123-05BB99C8F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892" y="5030892"/>
            <a:ext cx="3971656" cy="15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912A251-B95A-44DB-AC9C-E77103E4E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192205"/>
            <a:ext cx="11391057" cy="4840303"/>
          </a:xfrm>
        </p:spPr>
        <p:txBody>
          <a:bodyPr/>
          <a:lstStyle/>
          <a:p>
            <a:r>
              <a:rPr lang="zh-CN" altLang="en-US" sz="2200" dirty="0"/>
              <a:t>根据仿真结果，氦气热锚都可以。</a:t>
            </a:r>
            <a:endParaRPr lang="en-US" altLang="zh-CN" sz="2200" dirty="0"/>
          </a:p>
          <a:p>
            <a:r>
              <a:rPr lang="zh-CN" altLang="en-US" sz="2200" b="1" dirty="0"/>
              <a:t>大功率</a:t>
            </a:r>
            <a:r>
              <a:rPr lang="zh-CN" altLang="en-US" sz="2200" dirty="0"/>
              <a:t>，是倾向于</a:t>
            </a:r>
            <a:r>
              <a:rPr lang="zh-CN" altLang="en-US" sz="2200" b="1" dirty="0"/>
              <a:t>氦气冷却，</a:t>
            </a:r>
            <a:r>
              <a:rPr lang="zh-CN" altLang="en-US" sz="2200" dirty="0"/>
              <a:t>意味着更复杂的系统设计和在辐射环境中潜在的维护风险。</a:t>
            </a:r>
            <a:endParaRPr lang="en-US" altLang="zh-CN" sz="2200" dirty="0"/>
          </a:p>
          <a:p>
            <a:r>
              <a:rPr lang="zh-CN" altLang="en-US" sz="2200" b="1" dirty="0"/>
              <a:t>结论：</a:t>
            </a:r>
            <a:r>
              <a:rPr lang="zh-CN" altLang="en-US" sz="2200" b="1" dirty="0">
                <a:solidFill>
                  <a:srgbClr val="FF0000"/>
                </a:solidFill>
              </a:rPr>
              <a:t>热锚，更简单。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endParaRPr lang="zh-CN" altLang="en-US" sz="2000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74F362-A392-4CC6-B926-79B9A642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2635C7C9-2FD3-49FA-9370-72F6F2C7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低温外导体冷却方式对比（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B841F74-BFA4-4762-920B-8AC4543B2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900572"/>
              </p:ext>
            </p:extLst>
          </p:nvPr>
        </p:nvGraphicFramePr>
        <p:xfrm>
          <a:off x="911424" y="2811150"/>
          <a:ext cx="946921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807">
                  <a:extLst>
                    <a:ext uri="{9D8B030D-6E8A-4147-A177-3AD203B41FA5}">
                      <a16:colId xmlns:a16="http://schemas.microsoft.com/office/drawing/2014/main" val="2183869024"/>
                    </a:ext>
                  </a:extLst>
                </a:gridCol>
                <a:gridCol w="3757603">
                  <a:extLst>
                    <a:ext uri="{9D8B030D-6E8A-4147-A177-3AD203B41FA5}">
                      <a16:colId xmlns:a16="http://schemas.microsoft.com/office/drawing/2014/main" val="1639979252"/>
                    </a:ext>
                  </a:extLst>
                </a:gridCol>
                <a:gridCol w="3738803">
                  <a:extLst>
                    <a:ext uri="{9D8B030D-6E8A-4147-A177-3AD203B41FA5}">
                      <a16:colId xmlns:a16="http://schemas.microsoft.com/office/drawing/2014/main" val="2831707177"/>
                    </a:ext>
                  </a:extLst>
                </a:gridCol>
              </a:tblGrid>
              <a:tr h="25728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热锚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氦气冷却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446633"/>
                  </a:ext>
                </a:extLst>
              </a:tr>
              <a:tr h="727457">
                <a:tc>
                  <a:txBody>
                    <a:bodyPr/>
                    <a:lstStyle/>
                    <a:p>
                      <a:r>
                        <a:rPr lang="zh-CN" altLang="en-US" dirty="0"/>
                        <a:t>工作方式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将耦合器外导体机械连接（如通过铜编织袋）到低温管路上的某个温区（如</a:t>
                      </a:r>
                      <a:r>
                        <a:rPr lang="en-US" altLang="zh-CN" dirty="0"/>
                        <a:t>7K</a:t>
                      </a:r>
                      <a:r>
                        <a:rPr lang="zh-CN" altLang="en-US" dirty="0"/>
                        <a:t>或</a:t>
                      </a:r>
                      <a:r>
                        <a:rPr lang="en-US" altLang="zh-CN" dirty="0"/>
                        <a:t>60K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通过管道引导一定流量和压力的低温氦气，流经耦合器外导体进行强制对流换热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680828"/>
                  </a:ext>
                </a:extLst>
              </a:tr>
              <a:tr h="727457">
                <a:tc>
                  <a:txBody>
                    <a:bodyPr/>
                    <a:lstStyle/>
                    <a:p>
                      <a:r>
                        <a:rPr lang="zh-CN" altLang="en-US" dirty="0"/>
                        <a:t>优势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结构简单、可靠性高</a:t>
                      </a:r>
                      <a:r>
                        <a:rPr lang="zh-CN" altLang="en-US" dirty="0"/>
                        <a:t>：没有流体回路，易于设计和制造，成本低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功率容量高、可调节</a:t>
                      </a:r>
                      <a:r>
                        <a:rPr lang="zh-CN" altLang="en-US" dirty="0"/>
                        <a:t>：冷却能力强，能有效带走更大热负荷；可调节氦气流量来应对热负荷变化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132181"/>
                  </a:ext>
                </a:extLst>
              </a:tr>
              <a:tr h="836184">
                <a:tc>
                  <a:txBody>
                    <a:bodyPr/>
                    <a:lstStyle/>
                    <a:p>
                      <a:r>
                        <a:rPr lang="zh-CN" altLang="en-US" dirty="0"/>
                        <a:t>缺点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/>
                        <a:t>冷却能力有限：</a:t>
                      </a:r>
                      <a:r>
                        <a:rPr lang="zh-CN" altLang="en-US" dirty="0"/>
                        <a:t>依赖固体材料的导热，对于</a:t>
                      </a:r>
                      <a:r>
                        <a:rPr lang="en-US" altLang="zh-CN" dirty="0"/>
                        <a:t>500kW</a:t>
                      </a:r>
                      <a:r>
                        <a:rPr lang="zh-CN" altLang="en-US" dirty="0"/>
                        <a:t>以上级别耦合器可能不足以有效“隔断”热量。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系统复杂、可靠性受环境影响</a:t>
                      </a:r>
                      <a:r>
                        <a:rPr lang="zh-CN" altLang="en-US" dirty="0"/>
                        <a:t>：需要流量计、阀门和管路，在隧道等强辐射环境中，器件不耐辐射容易损坏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098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41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FC9C5D0-D577-45A2-BA68-F92D3FB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2135"/>
            <a:ext cx="8487266" cy="484030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400" dirty="0"/>
              <a:t>A</a:t>
            </a:r>
            <a:r>
              <a:rPr lang="zh-CN" altLang="en-US" sz="2400" dirty="0"/>
              <a:t>方案（波纹管在外导体上：发热小，</a:t>
            </a:r>
            <a:r>
              <a:rPr lang="en-US" altLang="zh-CN" sz="2400" dirty="0" err="1"/>
              <a:t>Qe</a:t>
            </a:r>
            <a:r>
              <a:rPr lang="en-US" altLang="zh-CN" sz="2400" dirty="0"/>
              <a:t>=</a:t>
            </a:r>
            <a:r>
              <a:rPr lang="en-US" altLang="zh-CN" sz="2400" dirty="0">
                <a:solidFill>
                  <a:srgbClr val="FF0000"/>
                </a:solidFill>
              </a:rPr>
              <a:t>1e5~1e7 </a:t>
            </a:r>
            <a:r>
              <a:rPr lang="zh-CN" altLang="en-US" sz="2400" dirty="0"/>
              <a:t>，长度短）的难点如下</a:t>
            </a:r>
            <a:endParaRPr lang="en-US" altLang="zh-CN" sz="2400" dirty="0"/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存在两段长达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133mm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波纹管，挤占空间，增加低温漏热，但受调节量限制无法缩短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确定了调节方式：常温内导体不增加波纹管（因很难冷却），所以需要手动松开卡箍方式，会牺牲一些便利性，换取安全性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确定窗到连腔法兰长度：＜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553mm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（受恒温器限制），进一步增加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方案耦合器难度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波纹管间距需增加以便容纳连接法兰，增加了传输性能优化难度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2200" dirty="0"/>
              <a:t>下一步计划继续优化</a:t>
            </a:r>
            <a:r>
              <a:rPr lang="en-US" altLang="zh-CN" sz="2200" dirty="0"/>
              <a:t>A</a:t>
            </a:r>
            <a:r>
              <a:rPr lang="zh-CN" altLang="en-US" sz="2200" dirty="0"/>
              <a:t>方案，如仍存在困难，则采用</a:t>
            </a:r>
            <a:r>
              <a:rPr lang="en-US" altLang="zh-CN" sz="2200" dirty="0"/>
              <a:t>B</a:t>
            </a:r>
            <a:r>
              <a:rPr lang="zh-CN" altLang="en-US" sz="2200" dirty="0"/>
              <a:t>方案（波纹管在内导体上：发热大，</a:t>
            </a:r>
            <a:r>
              <a:rPr lang="en-US" altLang="zh-CN" sz="2200" dirty="0" err="1"/>
              <a:t>Qe</a:t>
            </a:r>
            <a:r>
              <a:rPr lang="en-US" altLang="zh-CN" dirty="0">
                <a:solidFill>
                  <a:srgbClr val="FF0000"/>
                </a:solidFill>
              </a:rPr>
              <a:t>=</a:t>
            </a:r>
            <a:r>
              <a:rPr lang="en-US" altLang="zh-CN" sz="2400" dirty="0">
                <a:solidFill>
                  <a:srgbClr val="FF0000"/>
                </a:solidFill>
              </a:rPr>
              <a:t>1e6~1e7 </a:t>
            </a:r>
            <a:r>
              <a:rPr lang="zh-CN" altLang="en-US" sz="2200" dirty="0"/>
              <a:t>，长度短）</a:t>
            </a:r>
            <a:endParaRPr lang="en-US" altLang="zh-CN" sz="2200" dirty="0"/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内导体采用波纹管，且长度为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~175mm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同时常温内导体加粗以容纳水管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C624B5-54A7-4EA0-B308-92FBBF7C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4D2CF48-81F6-49F1-B421-EA4E1584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方案存在的难点和下一步方向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9987C7-41E8-43B8-96AF-CB9D80350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211" y="1100969"/>
            <a:ext cx="1462443" cy="3275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CB1557-8F6C-4846-AEBA-8EE41569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4608916"/>
            <a:ext cx="3828139" cy="221054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A717B8-898B-4AA5-A0F0-3861F48092DB}"/>
              </a:ext>
            </a:extLst>
          </p:cNvPr>
          <p:cNvSpPr txBox="1"/>
          <p:nvPr/>
        </p:nvSpPr>
        <p:spPr>
          <a:xfrm>
            <a:off x="10376510" y="340379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方案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534C0A-24D7-4FB4-9DDD-C0515D3E437F}"/>
              </a:ext>
            </a:extLst>
          </p:cNvPr>
          <p:cNvSpPr txBox="1"/>
          <p:nvPr/>
        </p:nvSpPr>
        <p:spPr>
          <a:xfrm>
            <a:off x="10376510" y="586871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937202E-F551-40CE-8BFC-25580E45FE52}"/>
              </a:ext>
            </a:extLst>
          </p:cNvPr>
          <p:cNvSpPr txBox="1"/>
          <p:nvPr/>
        </p:nvSpPr>
        <p:spPr>
          <a:xfrm>
            <a:off x="5417769" y="5987019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</a:t>
            </a:r>
            <a:r>
              <a:rPr lang="zh-CN" altLang="en-US" dirty="0"/>
              <a:t>方案示意图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66EDCB8-CE00-483A-9359-C4499A688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86830" y="5661247"/>
            <a:ext cx="2682602" cy="11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1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FI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21093</TotalTime>
  <Words>1136</Words>
  <Application>Microsoft Office PowerPoint</Application>
  <PresentationFormat>宽屏</PresentationFormat>
  <Paragraphs>168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宋体</vt:lpstr>
      <vt:lpstr>微软雅黑</vt:lpstr>
      <vt:lpstr>Arial</vt:lpstr>
      <vt:lpstr>Arial Black</vt:lpstr>
      <vt:lpstr>Calibri</vt:lpstr>
      <vt:lpstr>Wingdings</vt:lpstr>
      <vt:lpstr>Office 主题</vt:lpstr>
      <vt:lpstr>PowerPoint 演示文稿</vt:lpstr>
      <vt:lpstr>目录</vt:lpstr>
      <vt:lpstr>调研其他大功率耦合器冷却方式（1）</vt:lpstr>
      <vt:lpstr>调研其他大功率耦合器冷却方式（2）</vt:lpstr>
      <vt:lpstr>调研其他大功率耦合器冷却方式（3）</vt:lpstr>
      <vt:lpstr>调研其他大功率耦合器冷却方式（4）</vt:lpstr>
      <vt:lpstr>低温外导体冷却方式对比（1）</vt:lpstr>
      <vt:lpstr>低温外导体冷却方式对比（2）</vt:lpstr>
      <vt:lpstr>A方案存在的难点和下一步方向</vt:lpstr>
      <vt:lpstr>目录</vt:lpstr>
      <vt:lpstr>RF parameter (from TDR)</vt:lpstr>
      <vt:lpstr>Design model</vt:lpstr>
      <vt:lpstr>Wake impedance</vt:lpstr>
      <vt:lpstr>目录</vt:lpstr>
      <vt:lpstr>电化学抛光</vt:lpstr>
      <vt:lpstr>电化学抛光</vt:lpstr>
      <vt:lpstr>650 MHz 2-cell腔工装</vt:lpstr>
      <vt:lpstr>近期工作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鹏 沙</cp:lastModifiedBy>
  <cp:revision>2137</cp:revision>
  <cp:lastPrinted>2022-11-06T05:19:21Z</cp:lastPrinted>
  <dcterms:created xsi:type="dcterms:W3CDTF">2012-09-04T11:33:36Z</dcterms:created>
  <dcterms:modified xsi:type="dcterms:W3CDTF">2026-05-27T00:32:43Z</dcterms:modified>
</cp:coreProperties>
</file>