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953" r:id="rId2"/>
    <p:sldId id="39090" r:id="rId3"/>
    <p:sldId id="39091" r:id="rId4"/>
    <p:sldId id="39092" r:id="rId5"/>
    <p:sldId id="39093" r:id="rId6"/>
    <p:sldId id="39094" r:id="rId7"/>
    <p:sldId id="39095" r:id="rId8"/>
    <p:sldId id="39096" r:id="rId9"/>
    <p:sldId id="39097" r:id="rId10"/>
    <p:sldId id="39098" r:id="rId11"/>
    <p:sldId id="39110" r:id="rId12"/>
    <p:sldId id="39099" r:id="rId13"/>
    <p:sldId id="39109" r:id="rId14"/>
    <p:sldId id="39101" r:id="rId15"/>
    <p:sldId id="39102" r:id="rId16"/>
    <p:sldId id="39103" r:id="rId17"/>
    <p:sldId id="39104" r:id="rId18"/>
    <p:sldId id="39105" r:id="rId19"/>
    <p:sldId id="39106" r:id="rId20"/>
    <p:sldId id="39107" r:id="rId21"/>
    <p:sldId id="39108" r:id="rId22"/>
    <p:sldId id="39080" r:id="rId23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A249"/>
    <a:srgbClr val="FFFFFF"/>
    <a:srgbClr val="003399"/>
    <a:srgbClr val="E6E6E6"/>
    <a:srgbClr val="0070C0"/>
    <a:srgbClr val="4D8357"/>
    <a:srgbClr val="005800"/>
    <a:srgbClr val="008400"/>
    <a:srgbClr val="FDC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33" autoAdjust="0"/>
    <p:restoredTop sz="90707" autoAdjust="0"/>
  </p:normalViewPr>
  <p:slideViewPr>
    <p:cSldViewPr>
      <p:cViewPr varScale="1">
        <p:scale>
          <a:sx n="80" d="100"/>
          <a:sy n="80" d="100"/>
        </p:scale>
        <p:origin x="390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notesViewPr>
    <p:cSldViewPr>
      <p:cViewPr varScale="1">
        <p:scale>
          <a:sx n="62" d="100"/>
          <a:sy n="62" d="100"/>
        </p:scale>
        <p:origin x="3178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2026/5/27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2026/5/27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3730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0770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364D-C919-45E7-A57D-C4BE4049E83B}" type="datetime1">
              <a:rPr lang="zh-CN" altLang="en-US" smtClean="0"/>
              <a:t>2026/5/27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solidFill>
                  <a:srgbClr val="0000FF"/>
                </a:solidFill>
                <a:latin typeface="+mn-lt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D583-47F1-4C9E-913E-9C8F8159BAED}" type="datetime1">
              <a:rPr lang="zh-CN" altLang="en-US" smtClean="0"/>
              <a:t>2026/5/27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ctr">
              <a:defRPr sz="4000" b="1" baseline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微软雅黑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7FF2-22DD-4CF8-BE9E-25F2457D970D}" type="datetime1">
              <a:rPr lang="zh-CN" altLang="en-US" smtClean="0"/>
              <a:t>2026/5/27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1474-FB53-481B-9A68-D9081559E308}" type="datetime1">
              <a:rPr lang="zh-CN" altLang="en-US" smtClean="0"/>
              <a:t>2026/5/27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Detector Ref-TDR Review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7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97A9A-512A-4894-931E-4EFF37503AC0}" type="datetime1">
              <a:rPr lang="zh-CN" altLang="en-US" smtClean="0"/>
              <a:t>2026/5/27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5" r:id="rId3"/>
    <p:sldLayoutId id="2147483674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16/j.nima.2025.171274" TargetMode="External"/><Relationship Id="rId3" Type="http://schemas.openxmlformats.org/officeDocument/2006/relationships/hyperlink" Target="https://doi.org/10.3390/instruments6030032" TargetMode="External"/><Relationship Id="rId7" Type="http://schemas.openxmlformats.org/officeDocument/2006/relationships/hyperlink" Target="https://doi.org/10.1088/1748-0221/19/05/P0503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88/1748-0221/19/06/T06008" TargetMode="External"/><Relationship Id="rId11" Type="http://schemas.openxmlformats.org/officeDocument/2006/relationships/hyperlink" Target="https://doi.org/10.1088/1748-0221/21/02/T02001" TargetMode="External"/><Relationship Id="rId5" Type="http://schemas.openxmlformats.org/officeDocument/2006/relationships/hyperlink" Target="https://doi.org/10.1016/j.nima.2023.168944" TargetMode="External"/><Relationship Id="rId10" Type="http://schemas.openxmlformats.org/officeDocument/2006/relationships/hyperlink" Target="https://doi.org/10.1016/j.nima.2024.170182" TargetMode="External"/><Relationship Id="rId4" Type="http://schemas.openxmlformats.org/officeDocument/2006/relationships/hyperlink" Target="https://doi.org/10.22323/1.414.0359" TargetMode="External"/><Relationship Id="rId9" Type="http://schemas.openxmlformats.org/officeDocument/2006/relationships/hyperlink" Target="https://doi.org/10.1051/epjconf/202532000040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602.21489" TargetMode="External"/><Relationship Id="rId2" Type="http://schemas.openxmlformats.org/officeDocument/2006/relationships/hyperlink" Target="https://doi.org/10.1007/s41605-026-00645-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abs/2407.17794" TargetMode="External"/><Relationship Id="rId5" Type="http://schemas.openxmlformats.org/officeDocument/2006/relationships/hyperlink" Target="https://arxiv.org/abs/2603.08167" TargetMode="External"/><Relationship Id="rId4" Type="http://schemas.openxmlformats.org/officeDocument/2006/relationships/hyperlink" Target="https://arxiv.org/abs/2503.1688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8d5d924e275b0c7f58feed1244176003"/>
          <p:cNvPicPr>
            <a:picLocks noChangeAspect="1"/>
          </p:cNvPicPr>
          <p:nvPr/>
        </p:nvPicPr>
        <p:blipFill rotWithShape="1">
          <a:blip r:embed="rId3"/>
          <a:srcRect t="28679" b="6192"/>
          <a:stretch/>
        </p:blipFill>
        <p:spPr>
          <a:xfrm>
            <a:off x="635" y="0"/>
            <a:ext cx="12191365" cy="2118283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842666" y="2416390"/>
            <a:ext cx="10160218" cy="18258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6000" dirty="0">
                <a:solidFill>
                  <a:srgbClr val="C00000"/>
                </a:solidFill>
              </a:rPr>
              <a:t>Publication status and plan for the CEPC Reference Detector</a:t>
            </a:r>
            <a:endParaRPr lang="zh-CN" altLang="en-US" sz="6000" dirty="0">
              <a:solidFill>
                <a:srgbClr val="C00000"/>
              </a:solidFill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2621737" y="4242209"/>
            <a:ext cx="6769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Miao He</a:t>
            </a:r>
          </a:p>
          <a:p>
            <a:pPr algn="ctr"/>
            <a:r>
              <a:rPr lang="en-US" altLang="zh-CN" sz="3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May 27, CEPC day</a:t>
            </a: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363" y="5733256"/>
            <a:ext cx="3552825" cy="672912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239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6"/>
    </mc:Choice>
    <mc:Fallback xmlns="">
      <p:transition spd="slow" advTm="855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6407CD22-7D48-4AD1-1E1C-BC1196C07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HCAL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654F3D0-2B70-6484-4262-BBB74E6A0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10</a:t>
            </a:fld>
            <a:endParaRPr lang="zh-CN" altLang="en-US"/>
          </a:p>
        </p:txBody>
      </p:sp>
      <p:graphicFrame>
        <p:nvGraphicFramePr>
          <p:cNvPr id="5" name="表格 -1">
            <a:extLst>
              <a:ext uri="{FF2B5EF4-FFF2-40B4-BE49-F238E27FC236}">
                <a16:creationId xmlns:a16="http://schemas.microsoft.com/office/drawing/2014/main" id="{787F87C8-1D55-813B-E62E-3E9994A7E5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6159531"/>
              </p:ext>
            </p:extLst>
          </p:nvPr>
        </p:nvGraphicFramePr>
        <p:xfrm>
          <a:off x="263352" y="957991"/>
          <a:ext cx="11411585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6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6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36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82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269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893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800" b="0" dirty="0">
                          <a:solidFill>
                            <a:srgbClr val="000000"/>
                          </a:solidFill>
                          <a:highlight>
                            <a:srgbClr val="DAE3F3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Paper title</a:t>
                      </a: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800" b="0" dirty="0">
                          <a:solidFill>
                            <a:srgbClr val="000000"/>
                          </a:solidFill>
                          <a:highlight>
                            <a:srgbClr val="DAE3F3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main editors</a:t>
                      </a: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800" b="0" dirty="0">
                          <a:solidFill>
                            <a:srgbClr val="000000"/>
                          </a:solidFill>
                          <a:highlight>
                            <a:srgbClr val="DAE3F3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Proposed journal</a:t>
                      </a: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800" b="0" dirty="0">
                          <a:solidFill>
                            <a:srgbClr val="000000"/>
                          </a:solidFill>
                          <a:highlight>
                            <a:srgbClr val="DAE3F3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Timeline</a:t>
                      </a: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800" b="0" dirty="0">
                          <a:solidFill>
                            <a:srgbClr val="000000"/>
                          </a:solidFill>
                          <a:highlight>
                            <a:srgbClr val="DAE3F3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Other information</a:t>
                      </a: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Development of a Novel Highly Granular Hadronic Calorimeter with Scintillating Glass Tiles</a:t>
                      </a: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200" b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Dejing</a:t>
                      </a:r>
                      <a:r>
                        <a:rPr lang="en-US" altLang="zh-CN" sz="1200" b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Du; Yong Liu; </a:t>
                      </a: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Instruments</a:t>
                      </a: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Published</a:t>
                      </a: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400" b="0" u="sng" dirty="0">
                          <a:solidFill>
                            <a:srgbClr val="0000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https://doi.org/10.3390/instruments6030032</a:t>
                      </a: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Developmentofanovelhighlygranularhadronic calorimeterwithscintillatingglasstiles</a:t>
                      </a: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2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Dejing Du; Yong Liu; </a:t>
                      </a: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PoS</a:t>
                      </a: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Published</a:t>
                      </a: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400" b="0" u="sng">
                          <a:solidFill>
                            <a:srgbClr val="0000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https://doi.org/10.22323/1.414.0359</a:t>
                      </a: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400" b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GSHCAL at future </a:t>
                      </a:r>
                      <a:r>
                        <a:rPr lang="zh-CN" altLang="en-US" sz="1400" b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𝑒</a:t>
                      </a:r>
                      <a:r>
                        <a:rPr lang="en-US" altLang="zh-CN" sz="1400" b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r>
                        <a:rPr lang="zh-CN" altLang="en-US" sz="1400" b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𝑒</a:t>
                      </a:r>
                      <a:r>
                        <a:rPr lang="en-US" altLang="zh-CN" sz="1400" b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− Higgs factories</a:t>
                      </a:r>
                      <a:endParaRPr lang="zh-CN" altLang="en-US" sz="14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等线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2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Peng Hu; Yuexin Wang; Dejing Du; Zhehao Hua; Sen Qian; et al.,CEPC HCAL Group</a:t>
                      </a:r>
                      <a:r>
                        <a:rPr lang="zh-CN" altLang="en-US" sz="12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； </a:t>
                      </a:r>
                      <a:r>
                        <a:rPr lang="en-US" altLang="zh-CN" sz="12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GS Group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等线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NIMA</a:t>
                      </a: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Published</a:t>
                      </a: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400" b="0" u="sng">
                          <a:solidFill>
                            <a:srgbClr val="0000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https://doi.org/10.1016/j.nima.2023.168944</a:t>
                      </a: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Preliminary optimization study on the PFA-based GSHCALfor the CEPC</a:t>
                      </a: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200" b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Peng Hu; Sen Qian; Hua Cai; </a:t>
                      </a:r>
                      <a:r>
                        <a:rPr lang="en-US" altLang="zh-CN" sz="1200" b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Danping</a:t>
                      </a:r>
                      <a:r>
                        <a:rPr lang="en-US" altLang="zh-CN" sz="1200" b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Chen; </a:t>
                      </a:r>
                      <a:r>
                        <a:rPr lang="en-US" altLang="zh-CN" sz="1200" b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Dejing</a:t>
                      </a:r>
                      <a:r>
                        <a:rPr lang="en-US" altLang="zh-CN" sz="1200" b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Du; et al.,</a:t>
                      </a: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JINST</a:t>
                      </a: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Published</a:t>
                      </a: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400" b="0" u="sng">
                          <a:solidFill>
                            <a:srgbClr val="0000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6"/>
                        </a:rPr>
                        <a:t>https://doi.org/10.1088/1748-0221/19/06/T06008</a:t>
                      </a: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Muon beamtest results of high-density glass scintillator tiles</a:t>
                      </a: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2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Dejing Du; Yong Liu; Hua Cai; Danping Chen; Z.H. Hua; et al.,</a:t>
                      </a: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JINST</a:t>
                      </a: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Published</a:t>
                      </a: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400" b="0" u="sng">
                          <a:solidFill>
                            <a:srgbClr val="0000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7"/>
                        </a:rPr>
                        <a:t>https://doi.org/10.1088/1748-0221/19/05/P05039</a:t>
                      </a: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Batch testing results of GFO glass scintillators for GSHCAL</a:t>
                      </a: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2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Xingcan Li; Hua Cai; Shubin Chen; Kun Ge; Zhehao Hua; et al.,</a:t>
                      </a:r>
                      <a:r>
                        <a:rPr lang="zh-CN" altLang="en-US" sz="12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； </a:t>
                      </a:r>
                      <a:r>
                        <a:rPr lang="en-US" altLang="zh-CN" sz="12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GS Group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等线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NIMA</a:t>
                      </a: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Published</a:t>
                      </a: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400" b="0" u="sng">
                          <a:solidFill>
                            <a:srgbClr val="0000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8"/>
                        </a:rPr>
                        <a:t>https://doi.org/10.1016/j.nima.2025.171274</a:t>
                      </a: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Beam test results of high-density glass scintillator tiles</a:t>
                      </a: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2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DejingDu,ZhehaoHua,YongLiu,BaohuaQi,andQianSen</a:t>
                      </a: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EPJ </a:t>
                      </a: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Published</a:t>
                      </a: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400" b="0" u="sng">
                          <a:solidFill>
                            <a:srgbClr val="0000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9"/>
                        </a:rPr>
                        <a:t>https://doi.org/10.1051/epjconf/202532000040</a:t>
                      </a: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Light attenuation and loss in Ce3+-doped dense glass scintillator</a:t>
                      </a: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2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Zhehao Hua; Dong Yang; Sen Qian; Hua Cai; Danping Chen; et al., GS Group</a:t>
                      </a: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NIMA</a:t>
                      </a: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Published</a:t>
                      </a: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400" b="0" u="sng">
                          <a:solidFill>
                            <a:srgbClr val="0000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0"/>
                        </a:rPr>
                        <a:t>https://doi.org/10.1016/j.nima.2024.170182</a:t>
                      </a: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Performance study of Gd-Al-B-Si-Ce3+ glass scintillators using a 5GeV electron beam</a:t>
                      </a: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2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Lingyue Chen;  Hua Cai; Feng Gao; Jifeng Han; Hao He; et al.CEPC HCAL Group</a:t>
                      </a:r>
                      <a:r>
                        <a:rPr lang="zh-CN" altLang="en-US" sz="12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； </a:t>
                      </a:r>
                      <a:r>
                        <a:rPr lang="en-US" altLang="zh-CN" sz="12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GS Group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等线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JINST</a:t>
                      </a: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Published</a:t>
                      </a: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400" b="0" u="sng">
                          <a:solidFill>
                            <a:srgbClr val="0000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1"/>
                        </a:rPr>
                        <a:t>https://doi.org/10.1088/1748-0221/21/02/T02001</a:t>
                      </a: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Study of Light Output Uniformity for the CEPC-GS-HCAL Scintillator Detector Cells</a:t>
                      </a: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2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Heng Zhao; Sen Qian; Boxiang Yu</a:t>
                      </a:r>
                      <a:r>
                        <a:rPr lang="zh-CN" altLang="en-US" sz="12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，</a:t>
                      </a:r>
                      <a:r>
                        <a:rPr lang="en-US" altLang="zh-CN" sz="12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CEPC HCAL Group</a:t>
                      </a:r>
                      <a:r>
                        <a:rPr lang="zh-CN" altLang="en-US" sz="12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； </a:t>
                      </a:r>
                      <a:r>
                        <a:rPr lang="en-US" altLang="zh-CN" sz="12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GS Group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等线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JINST</a:t>
                      </a: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Plan</a:t>
                      </a: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 sz="1400" b="0" u="sng">
                        <a:solidFill>
                          <a:srgbClr val="0000FF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等线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400" b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Baseline design and performance studies of the glass-scintillator hadronic calorimeter for the CEPC reference detector</a:t>
                      </a: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200" b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Hengne</a:t>
                      </a:r>
                      <a:r>
                        <a:rPr lang="en-US" altLang="zh-CN" sz="1200" b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Li; HCAL Group</a:t>
                      </a: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NST</a:t>
                      </a: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Plan</a:t>
                      </a: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 sz="1400" b="0" u="sng" dirty="0">
                        <a:solidFill>
                          <a:srgbClr val="0000FF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等线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5414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861116BE-6628-7126-78ED-84DEEAC18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Homogeneous calorimeter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D0B12E7-1B84-D68A-33F0-EBA0BE617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11</a:t>
            </a:fld>
            <a:endParaRPr lang="zh-CN" altLang="en-US"/>
          </a:p>
        </p:txBody>
      </p:sp>
      <p:graphicFrame>
        <p:nvGraphicFramePr>
          <p:cNvPr id="5" name="表格 -1">
            <a:extLst>
              <a:ext uri="{FF2B5EF4-FFF2-40B4-BE49-F238E27FC236}">
                <a16:creationId xmlns:a16="http://schemas.microsoft.com/office/drawing/2014/main" id="{4643880A-A11A-8AAD-1D5D-1E24149AE3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8386348"/>
              </p:ext>
            </p:extLst>
          </p:nvPr>
        </p:nvGraphicFramePr>
        <p:xfrm>
          <a:off x="335360" y="1412776"/>
          <a:ext cx="11521280" cy="2717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5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5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679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800" b="0" dirty="0">
                          <a:solidFill>
                            <a:srgbClr val="000000"/>
                          </a:solidFill>
                          <a:highlight>
                            <a:srgbClr val="DAE3F3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Paper title</a:t>
                      </a: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800" b="0" dirty="0">
                          <a:solidFill>
                            <a:srgbClr val="000000"/>
                          </a:solidFill>
                          <a:highlight>
                            <a:srgbClr val="DAE3F3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main editors</a:t>
                      </a: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858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Study on Performance of Hadronic Calorimeter with High Sampling Rate Scintillation Glass</a:t>
                      </a: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Heng </a:t>
                      </a:r>
                      <a:r>
                        <a:rPr lang="en-US" altLang="zh-CN" sz="1800" b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Yuekun</a:t>
                      </a:r>
                      <a:r>
                        <a:rPr lang="en-US" altLang="zh-CN" sz="1800" b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Zhang Yang, Song </a:t>
                      </a:r>
                      <a:r>
                        <a:rPr lang="en-US" altLang="zh-CN" sz="1800" b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Weizheng</a:t>
                      </a:r>
                      <a:r>
                        <a:rPr lang="en-US" altLang="zh-CN" sz="1800" b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Sun </a:t>
                      </a:r>
                      <a:r>
                        <a:rPr lang="en-US" altLang="zh-CN" sz="1800" b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Shengsen</a:t>
                      </a:r>
                      <a:r>
                        <a:rPr lang="en-US" altLang="zh-CN" sz="1800" b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Liu Yong, Yang Haijun, Qian Sen, Wang Yifang</a:t>
                      </a: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821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Study on Total-Absorption Scintillation Glass Electromagnetic Calorimeter</a:t>
                      </a: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nb-NO" altLang="zh-CN" sz="1800" b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Liu Yong, Heng Yuekun, Song Weizheng, Qian Sen, Wang Yifang.</a:t>
                      </a:r>
                      <a:endParaRPr lang="en-US" altLang="zh-CN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821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等线" charset="0"/>
                          <a:cs typeface="Calibri" panose="020F0502020204030204" pitchFamily="34" charset="0"/>
                        </a:rPr>
                        <a:t>Study on Homogeneous Electromagnetic and Hadronic Calorimeters Based on Scintillation Glass</a:t>
                      </a:r>
                      <a:endParaRPr lang="zh-CN" altLang="en-US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等线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等线" charset="0"/>
                          <a:cs typeface="Calibri" panose="020F0502020204030204" pitchFamily="34" charset="0"/>
                        </a:rPr>
                        <a:t>Heng </a:t>
                      </a:r>
                      <a:r>
                        <a:rPr lang="en-US" altLang="zh-CN" sz="1800" b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等线" charset="0"/>
                          <a:cs typeface="Calibri" panose="020F0502020204030204" pitchFamily="34" charset="0"/>
                        </a:rPr>
                        <a:t>Yuekun</a:t>
                      </a:r>
                      <a:r>
                        <a:rPr lang="en-US" altLang="zh-CN" sz="1800" b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等线" charset="0"/>
                          <a:cs typeface="Calibri" panose="020F0502020204030204" pitchFamily="34" charset="0"/>
                        </a:rPr>
                        <a:t>, Wang Yifang, Liu Yong, Qian Sen, Zhang Yang, Song </a:t>
                      </a:r>
                      <a:r>
                        <a:rPr lang="en-US" altLang="zh-CN" sz="1800" b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等线" charset="0"/>
                          <a:cs typeface="Calibri" panose="020F0502020204030204" pitchFamily="34" charset="0"/>
                        </a:rPr>
                        <a:t>Weizheng</a:t>
                      </a:r>
                      <a:r>
                        <a:rPr lang="en-US" altLang="zh-CN" sz="1800" b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等线" charset="0"/>
                          <a:cs typeface="Calibri" panose="020F0502020204030204" pitchFamily="34" charset="0"/>
                        </a:rPr>
                        <a:t>, Sun </a:t>
                      </a:r>
                      <a:r>
                        <a:rPr lang="en-US" altLang="zh-CN" sz="1800" b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等线" charset="0"/>
                          <a:cs typeface="Calibri" panose="020F0502020204030204" pitchFamily="34" charset="0"/>
                        </a:rPr>
                        <a:t>Shengsen</a:t>
                      </a:r>
                      <a:r>
                        <a:rPr lang="en-US" altLang="zh-CN" sz="1800" b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等线" charset="0"/>
                          <a:cs typeface="Calibri" panose="020F0502020204030204" pitchFamily="34" charset="0"/>
                        </a:rPr>
                        <a:t>, Yang Haijun, Li </a:t>
                      </a:r>
                      <a:r>
                        <a:rPr lang="en-US" altLang="zh-CN" sz="1800" b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等线" charset="0"/>
                          <a:cs typeface="Calibri" panose="020F0502020204030204" pitchFamily="34" charset="0"/>
                        </a:rPr>
                        <a:t>Hengne</a:t>
                      </a:r>
                      <a:endParaRPr lang="zh-CN" altLang="en-US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等线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4541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1A384CCE-B725-AC72-EB73-546DC15A3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Magnet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A2A9451-1D8E-3162-117B-EAD5DF71E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12</a:t>
            </a:fld>
            <a:endParaRPr lang="zh-CN" altLang="en-US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1680BB0F-2D26-CA12-6559-37FBFD6E31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61840"/>
              </p:ext>
            </p:extLst>
          </p:nvPr>
        </p:nvGraphicFramePr>
        <p:xfrm>
          <a:off x="371364" y="1340768"/>
          <a:ext cx="11449272" cy="497922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718866">
                  <a:extLst>
                    <a:ext uri="{9D8B030D-6E8A-4147-A177-3AD203B41FA5}">
                      <a16:colId xmlns:a16="http://schemas.microsoft.com/office/drawing/2014/main" val="986060213"/>
                    </a:ext>
                  </a:extLst>
                </a:gridCol>
                <a:gridCol w="2883646">
                  <a:extLst>
                    <a:ext uri="{9D8B030D-6E8A-4147-A177-3AD203B41FA5}">
                      <a16:colId xmlns:a16="http://schemas.microsoft.com/office/drawing/2014/main" val="293840079"/>
                    </a:ext>
                  </a:extLst>
                </a:gridCol>
                <a:gridCol w="2306916">
                  <a:extLst>
                    <a:ext uri="{9D8B030D-6E8A-4147-A177-3AD203B41FA5}">
                      <a16:colId xmlns:a16="http://schemas.microsoft.com/office/drawing/2014/main" val="3392491383"/>
                    </a:ext>
                  </a:extLst>
                </a:gridCol>
                <a:gridCol w="1546622">
                  <a:extLst>
                    <a:ext uri="{9D8B030D-6E8A-4147-A177-3AD203B41FA5}">
                      <a16:colId xmlns:a16="http://schemas.microsoft.com/office/drawing/2014/main" val="3143182080"/>
                    </a:ext>
                  </a:extLst>
                </a:gridCol>
                <a:gridCol w="1993222">
                  <a:extLst>
                    <a:ext uri="{9D8B030D-6E8A-4147-A177-3AD203B41FA5}">
                      <a16:colId xmlns:a16="http://schemas.microsoft.com/office/drawing/2014/main" val="7914440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Paper title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main editors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Proposed journal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Timeline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Other information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9567296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Quench Characteristics and Protection of the CEPC Detector Magnet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28" marR="7228" marT="7228" marB="0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</a:pPr>
                      <a:r>
                        <a:rPr lang="en-US" sz="14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Menglin</a:t>
                      </a:r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Wang, Ling Zhao, Rui Kang, </a:t>
                      </a:r>
                      <a:r>
                        <a:rPr lang="en-US" sz="14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Zhilong</a:t>
                      </a:r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Hou, </a:t>
                      </a:r>
                      <a:r>
                        <a:rPr lang="en-US" sz="14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Zhongxiu</a:t>
                      </a:r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Liu, Qingyuan Li, </a:t>
                      </a:r>
                      <a:r>
                        <a:rPr lang="en-US" sz="14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Qingjin</a:t>
                      </a:r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Xu and Feipeng Ning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28" marR="7228" marT="722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IEEE TRANSACTIONS ON APPLIED SUPERCONDUCTIVITY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28" marR="7228" marT="722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Accepted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28" marR="7228" marT="722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DOI 10.1109/TASC.2026.3673668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28" marR="7228" marT="7228" marB="0"/>
                </a:tc>
                <a:extLst>
                  <a:ext uri="{0D108BD9-81ED-4DB2-BD59-A6C34878D82A}">
                    <a16:rowId xmlns:a16="http://schemas.microsoft.com/office/drawing/2014/main" val="26285088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Study on Quench Behavior of Aluminum-stabilized Stacked REBCO Tapes Cable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28" marR="7228" marT="7228" marB="0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</a:pPr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Qingyuan Li, Menglin Wang, Yatian Pei, Fan Ren, Yuanlong Ding, Qingjin Xu, Wei Pi and Feipeng Ning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28" marR="7228" marT="722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IEEE TRANSACTIONS ON APPLIED SUPERCONDUCTIVITY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28" marR="7228" marT="722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Accepted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28" marR="7228" marT="722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DOI 10.1109/TASC.2026.3660145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28" marR="7228" marT="7228" marB="0"/>
                </a:tc>
                <a:extLst>
                  <a:ext uri="{0D108BD9-81ED-4DB2-BD59-A6C34878D82A}">
                    <a16:rowId xmlns:a16="http://schemas.microsoft.com/office/drawing/2014/main" val="42859293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CEPC vs FCC: Detector magnet designs for future circular electron-positron colliders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28" marR="7228" marT="7228" marB="0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</a:pPr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Feipeng Ning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28" marR="7228" marT="722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SUPERCONDUCTIVITY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28" marR="7228" marT="722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Published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28" marR="7228" marT="722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DOI 10.1016/j.supcon.2026.100260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28" marR="7228" marT="7228" marB="0"/>
                </a:tc>
                <a:extLst>
                  <a:ext uri="{0D108BD9-81ED-4DB2-BD59-A6C34878D82A}">
                    <a16:rowId xmlns:a16="http://schemas.microsoft.com/office/drawing/2014/main" val="30468555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Cryogenic system design of CEPC detector magnet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28" marR="7228" marT="7228" marB="0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</a:pPr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Keyu Zhu, Zhengze Chang, Feipeng Ning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28" marR="7228" marT="722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IEEE TRANSACTIONS ON APPLIED SUPERCONDUCTIVITY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28" marR="7228" marT="722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Draft to be ready in 2 months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28" marR="7228" marT="7228" marB="0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228" marR="7228" marT="7228" marB="0"/>
                </a:tc>
                <a:extLst>
                  <a:ext uri="{0D108BD9-81ED-4DB2-BD59-A6C34878D82A}">
                    <a16:rowId xmlns:a16="http://schemas.microsoft.com/office/drawing/2014/main" val="21352289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Study on Mechanical Characteristics of ASTC for CEPC Detector Magnet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28" marR="7228" marT="7228" marB="0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</a:pPr>
                      <a:r>
                        <a:rPr lang="en-US" sz="14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Yatian</a:t>
                      </a:r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Pei, </a:t>
                      </a:r>
                      <a:r>
                        <a:rPr lang="en-US" sz="14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Yuanlong</a:t>
                      </a:r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Ding, Qingyuan Li, </a:t>
                      </a:r>
                      <a:r>
                        <a:rPr lang="en-US" sz="14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Menglin</a:t>
                      </a:r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Wang,Zian</a:t>
                      </a:r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Zhu, Ling Zhao, </a:t>
                      </a:r>
                      <a:r>
                        <a:rPr lang="en-US" sz="14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Qingjin</a:t>
                      </a:r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Xu and Feipeng Ning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28" marR="7228" marT="722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IEEE TRANSACTIONS ON APPLIED SUPERCONDUCTIVITY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28" marR="7228" marT="722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Draft to be ready in 2 months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28" marR="7228" marT="7228" marB="0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228" marR="7228" marT="7228" marB="0"/>
                </a:tc>
                <a:extLst>
                  <a:ext uri="{0D108BD9-81ED-4DB2-BD59-A6C34878D82A}">
                    <a16:rowId xmlns:a16="http://schemas.microsoft.com/office/drawing/2014/main" val="29403267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Research on the Dynamic Loss of ASTC Cables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28" marR="7228" marT="7228" marB="0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</a:pPr>
                      <a:r>
                        <a:rPr lang="nn-NO" sz="1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Yuanlong Ding, Qingyuan Li, Menglin Wang, Yatian Pei, Qingjin Xu, Wei Pi and Feipeng Ning</a:t>
                      </a:r>
                      <a:endParaRPr lang="nn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28" marR="7228" marT="722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IEEE TRANSACTIONS ON APPLIED SUPERCONDUCTIVITY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28" marR="7228" marT="722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Draft to be ready in 2 months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28" marR="7228" marT="7228" marB="0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228" marR="7228" marT="7228" marB="0"/>
                </a:tc>
                <a:extLst>
                  <a:ext uri="{0D108BD9-81ED-4DB2-BD59-A6C34878D82A}">
                    <a16:rowId xmlns:a16="http://schemas.microsoft.com/office/drawing/2014/main" val="4281706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Study on Quench and Excitation Characteristics of Non-Insulated Coils winding by ASTC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Qingyuan Li, </a:t>
                      </a:r>
                      <a:r>
                        <a:rPr lang="en-US" sz="1400" b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Menglin</a:t>
                      </a:r>
                      <a:r>
                        <a:rPr lang="en-US" sz="14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Wang, </a:t>
                      </a:r>
                      <a:r>
                        <a:rPr lang="en-US" sz="1400" b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Yatian</a:t>
                      </a:r>
                      <a:r>
                        <a:rPr lang="en-US" sz="14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Pei, </a:t>
                      </a:r>
                      <a:r>
                        <a:rPr lang="en-US" sz="1400" b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Yuanlong</a:t>
                      </a:r>
                      <a:r>
                        <a:rPr lang="en-US" sz="14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Ding, </a:t>
                      </a:r>
                      <a:r>
                        <a:rPr lang="en-US" sz="1400" b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Qingjin</a:t>
                      </a:r>
                      <a:r>
                        <a:rPr lang="en-US" sz="14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Xu, Wei Pi and Feipeng Ning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IEEE TRANSACTIONS ON APPLIED SUPERCONDUCTIVITY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Draft to be ready in 1 months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zh-CN" altLang="en-US" sz="1400" b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8070326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Conductor development for the CEPC detector magnet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Ling Zhao, Feipeng Ning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IEEE TRANSACTIONS ON APPLIED SUPERCONDUCTIVITY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Draft to be ready in 5 months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zh-CN" altLang="en-US" sz="1400" b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677919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379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FFD37A79-E632-25A2-AB4F-9A8CB3E72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1E1D1B8C-BED9-C0AF-CC9B-D43EE3856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Electronics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952CB49-1B37-2972-FABA-45D8EB43F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13</a:t>
            </a:fld>
            <a:endParaRPr lang="zh-CN" altLang="en-US"/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5A7ECBFA-E852-9543-9F1A-AC4EE09BEC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359947"/>
              </p:ext>
            </p:extLst>
          </p:nvPr>
        </p:nvGraphicFramePr>
        <p:xfrm>
          <a:off x="177000" y="1412776"/>
          <a:ext cx="11838000" cy="4968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528">
                  <a:extLst>
                    <a:ext uri="{9D8B030D-6E8A-4147-A177-3AD203B41FA5}">
                      <a16:colId xmlns:a16="http://schemas.microsoft.com/office/drawing/2014/main" val="2101223229"/>
                    </a:ext>
                  </a:extLst>
                </a:gridCol>
                <a:gridCol w="2789672">
                  <a:extLst>
                    <a:ext uri="{9D8B030D-6E8A-4147-A177-3AD203B41FA5}">
                      <a16:colId xmlns:a16="http://schemas.microsoft.com/office/drawing/2014/main" val="2352479207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606964517"/>
                    </a:ext>
                  </a:extLst>
                </a:gridCol>
                <a:gridCol w="2135560">
                  <a:extLst>
                    <a:ext uri="{9D8B030D-6E8A-4147-A177-3AD203B41FA5}">
                      <a16:colId xmlns:a16="http://schemas.microsoft.com/office/drawing/2014/main" val="2312962691"/>
                    </a:ext>
                  </a:extLst>
                </a:gridCol>
              </a:tblGrid>
              <a:tr h="62106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Paper title </a:t>
                      </a:r>
                      <a:endParaRPr lang="en-US" sz="3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Main editors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Journal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 timeline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7138090"/>
                  </a:ext>
                </a:extLst>
              </a:tr>
              <a:tr h="62106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&amp; clock Free-Space Optical communication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 Hu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JINST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 (published)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8539145"/>
                  </a:ext>
                </a:extLst>
              </a:tr>
              <a:tr h="62106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Millimeter-Wave for CEPC detector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 Hu</a:t>
                      </a:r>
                    </a:p>
                    <a:p>
                      <a:pPr algn="l" fontAlgn="b"/>
                      <a:endParaRPr lang="en-US" sz="2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IEEE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2026 (plan)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377093"/>
                  </a:ext>
                </a:extLst>
              </a:tr>
              <a:tr h="62106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Clock synchronization for CEPC accelerator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 Hu</a:t>
                      </a:r>
                    </a:p>
                    <a:p>
                      <a:pPr algn="l" fontAlgn="b"/>
                      <a:endParaRPr lang="en-US" sz="2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IEEE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2026 (plan)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590440"/>
                  </a:ext>
                </a:extLst>
              </a:tr>
              <a:tr h="62106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LDO design in </a:t>
                      </a:r>
                      <a:r>
                        <a:rPr lang="en-US" sz="2000" b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Taichupix</a:t>
                      </a:r>
                      <a:r>
                        <a:rPr lang="en-US" sz="20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Jia Wang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9922685"/>
                  </a:ext>
                </a:extLst>
              </a:tr>
              <a:tr h="62106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LATRIC0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Xiongbo</a:t>
                      </a:r>
                      <a:r>
                        <a:rPr lang="en-US" sz="20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JINST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2026 (published)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381697"/>
                  </a:ext>
                </a:extLst>
              </a:tr>
              <a:tr h="62106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LATRIC characterization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altLang="zh-CN" sz="2000" b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iongbo</a:t>
                      </a:r>
                      <a:r>
                        <a:rPr lang="en-US" altLang="zh-CN" sz="20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</a:t>
                      </a:r>
                    </a:p>
                    <a:p>
                      <a:pPr algn="l" fontAlgn="b"/>
                      <a:endParaRPr lang="en-US" sz="2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IEEE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2026 (plan)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15934991"/>
                  </a:ext>
                </a:extLst>
              </a:tr>
              <a:tr h="62106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LATRIC + LGAD prototype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Xiongbo</a:t>
                      </a:r>
                      <a:r>
                        <a:rPr lang="en-US" altLang="zh-CN" sz="20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</a:t>
                      </a:r>
                    </a:p>
                    <a:p>
                      <a:pPr algn="l" fontAlgn="b"/>
                      <a:endParaRPr lang="en-US" sz="2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IEEE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2026 (plan)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74626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6785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1F04B937-7550-8006-A93A-E35808AC7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TDAQ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5862F0D-56A4-5A31-0E1F-50AF562D2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14</a:t>
            </a:fld>
            <a:endParaRPr lang="zh-CN" altLang="en-US"/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5E57428A-E9EC-78D8-3DF9-56930F5596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718154"/>
              </p:ext>
            </p:extLst>
          </p:nvPr>
        </p:nvGraphicFramePr>
        <p:xfrm>
          <a:off x="177000" y="1412776"/>
          <a:ext cx="11838000" cy="3105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528">
                  <a:extLst>
                    <a:ext uri="{9D8B030D-6E8A-4147-A177-3AD203B41FA5}">
                      <a16:colId xmlns:a16="http://schemas.microsoft.com/office/drawing/2014/main" val="2101223229"/>
                    </a:ext>
                  </a:extLst>
                </a:gridCol>
                <a:gridCol w="2789672">
                  <a:extLst>
                    <a:ext uri="{9D8B030D-6E8A-4147-A177-3AD203B41FA5}">
                      <a16:colId xmlns:a16="http://schemas.microsoft.com/office/drawing/2014/main" val="2352479207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606964517"/>
                    </a:ext>
                  </a:extLst>
                </a:gridCol>
                <a:gridCol w="2135560">
                  <a:extLst>
                    <a:ext uri="{9D8B030D-6E8A-4147-A177-3AD203B41FA5}">
                      <a16:colId xmlns:a16="http://schemas.microsoft.com/office/drawing/2014/main" val="2312962691"/>
                    </a:ext>
                  </a:extLst>
                </a:gridCol>
              </a:tblGrid>
              <a:tr h="62106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Paper title </a:t>
                      </a:r>
                      <a:endParaRPr lang="en-US" sz="3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Main editors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Journal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 timeline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7138090"/>
                  </a:ext>
                </a:extLst>
              </a:tr>
              <a:tr h="62106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Physical simulation study of the </a:t>
                      </a:r>
                      <a:r>
                        <a:rPr lang="en-US" sz="2000" b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cepc</a:t>
                      </a:r>
                      <a:r>
                        <a:rPr lang="en-US" sz="20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trigger system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Boping</a:t>
                      </a:r>
                      <a:r>
                        <a:rPr lang="en-US" sz="20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2026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8539145"/>
                  </a:ext>
                </a:extLst>
              </a:tr>
              <a:tr h="62106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GPU Track-Based Trigger Algorithms for CEPC Reference Detector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 Zhang/Fei Li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IEEE TNS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377093"/>
                  </a:ext>
                </a:extLst>
              </a:tr>
              <a:tr h="62106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FPGA based RDMA readout study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Sheng Dong/Chang Xu/Hongyu Zhan</a:t>
                      </a:r>
                      <a:r>
                        <a:rPr lang="en-US" altLang="zh-CN" sz="20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endParaRPr lang="en-US" sz="2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IEEE TNS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590440"/>
                  </a:ext>
                </a:extLst>
              </a:tr>
              <a:tr h="62106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Pre-Study of a General Purpose Trigger Processing Unit for the CEPC TDAQ System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Dong Liu/Jingzhou Zhao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9922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5567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3016BD79-276D-EC1B-CA9B-8749F0680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Offline 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6C2D9F6-AFEC-7017-CE06-B8EEF597E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15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BA1EDDA-3BCE-95C8-666D-1CD8FD542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39221"/>
            <a:ext cx="10830004" cy="542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55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79BA341F-2235-BB1C-277F-B62CAB6D6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Mechanics (1)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356AD45-6251-09D6-38C1-BC3276917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16</a:t>
            </a:fld>
            <a:endParaRPr lang="zh-CN" altLang="en-US"/>
          </a:p>
        </p:txBody>
      </p:sp>
      <p:graphicFrame>
        <p:nvGraphicFramePr>
          <p:cNvPr id="7" name="表格 4">
            <a:extLst>
              <a:ext uri="{FF2B5EF4-FFF2-40B4-BE49-F238E27FC236}">
                <a16:creationId xmlns:a16="http://schemas.microsoft.com/office/drawing/2014/main" id="{21EE9C2D-8047-F60B-14B1-B8479CCE48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660639"/>
              </p:ext>
            </p:extLst>
          </p:nvPr>
        </p:nvGraphicFramePr>
        <p:xfrm>
          <a:off x="256579" y="1382732"/>
          <a:ext cx="11678842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4096">
                  <a:extLst>
                    <a:ext uri="{9D8B030D-6E8A-4147-A177-3AD203B41FA5}">
                      <a16:colId xmlns:a16="http://schemas.microsoft.com/office/drawing/2014/main" val="3910749630"/>
                    </a:ext>
                  </a:extLst>
                </a:gridCol>
                <a:gridCol w="1681163">
                  <a:extLst>
                    <a:ext uri="{9D8B030D-6E8A-4147-A177-3AD203B41FA5}">
                      <a16:colId xmlns:a16="http://schemas.microsoft.com/office/drawing/2014/main" val="109500727"/>
                    </a:ext>
                  </a:extLst>
                </a:gridCol>
                <a:gridCol w="1914525">
                  <a:extLst>
                    <a:ext uri="{9D8B030D-6E8A-4147-A177-3AD203B41FA5}">
                      <a16:colId xmlns:a16="http://schemas.microsoft.com/office/drawing/2014/main" val="3791715671"/>
                    </a:ext>
                  </a:extLst>
                </a:gridCol>
                <a:gridCol w="1919287">
                  <a:extLst>
                    <a:ext uri="{9D8B030D-6E8A-4147-A177-3AD203B41FA5}">
                      <a16:colId xmlns:a16="http://schemas.microsoft.com/office/drawing/2014/main" val="801300108"/>
                    </a:ext>
                  </a:extLst>
                </a:gridCol>
                <a:gridCol w="1019771">
                  <a:extLst>
                    <a:ext uri="{9D8B030D-6E8A-4147-A177-3AD203B41FA5}">
                      <a16:colId xmlns:a16="http://schemas.microsoft.com/office/drawing/2014/main" val="21691772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Paper title</a:t>
                      </a:r>
                      <a:endParaRPr lang="zh-CN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Main editors</a:t>
                      </a:r>
                      <a:endParaRPr lang="zh-CN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Proposed journal</a:t>
                      </a:r>
                      <a:endParaRPr lang="zh-CN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Timeline</a:t>
                      </a:r>
                      <a:endParaRPr lang="zh-CN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Related Sub. D</a:t>
                      </a:r>
                      <a:endParaRPr lang="zh-CN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9493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Mechanical properties analysis and structural optimization of CEPC detector barrel iron yoke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Shi, Y., Xia, S., Ji, Q. et al.</a:t>
                      </a:r>
                      <a:endParaRPr lang="zh-CN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RDTM</a:t>
                      </a:r>
                      <a:endParaRPr lang="zh-CN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Published, 2025</a:t>
                      </a:r>
                      <a:endParaRPr lang="zh-CN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Yoke</a:t>
                      </a:r>
                      <a:endParaRPr lang="zh-CN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109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optimal design of structural stiffness for the CEPC vertex detector supports based on a multi-objective genetic algorithm</a:t>
                      </a:r>
                      <a:endParaRPr lang="zh-CN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altLang="zh-CN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Shi, Y., Xia, S., Ji, Q. et al</a:t>
                      </a:r>
                      <a:endParaRPr lang="zh-CN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RDTM</a:t>
                      </a:r>
                    </a:p>
                    <a:p>
                      <a:endParaRPr lang="zh-CN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Published, 2025</a:t>
                      </a:r>
                    </a:p>
                    <a:p>
                      <a:endParaRPr lang="zh-CN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VTX</a:t>
                      </a:r>
                      <a:endParaRPr lang="zh-CN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799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Study on Normal Bending Characteristics of Aluminum-Stabilized Stacked HTS Tape Cable for CEPC Detector Magnet</a:t>
                      </a:r>
                      <a:endParaRPr lang="zh-CN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Pei Y, Cao J, Wang M, et al.</a:t>
                      </a:r>
                      <a:endParaRPr lang="zh-CN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IEEE Transactions on Applied Superconductivity</a:t>
                      </a:r>
                    </a:p>
                  </a:txBody>
                  <a:tcPr marL="3175" marR="3175" marT="317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Published in 2024</a:t>
                      </a:r>
                    </a:p>
                    <a:p>
                      <a:pPr marL="0" algn="l" defTabSz="914400" rtl="0" eaLnBrk="1" fontAlgn="b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algn="l" defTabSz="914400" rtl="0" eaLnBrk="1" fontAlgn="b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Magnet</a:t>
                      </a:r>
                      <a:endParaRPr lang="zh-CN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922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Structural optimization and mechanical properties analysis of the inter-supporting barrel yoke for the CEPC detector</a:t>
                      </a:r>
                      <a:endParaRPr lang="zh-CN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Xia Shang et al.</a:t>
                      </a:r>
                      <a:endParaRPr lang="zh-CN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RSI</a:t>
                      </a:r>
                      <a:endParaRPr lang="zh-CN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Submitted, </a:t>
                      </a: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2026.1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Under review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Yoke</a:t>
                      </a:r>
                      <a:endParaRPr lang="zh-CN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515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Rapid prediction of mechanical response of CEPC detector barrel yoke based on machine learning surrogate model</a:t>
                      </a:r>
                      <a:endParaRPr lang="zh-CN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Xia Shang et al.</a:t>
                      </a:r>
                      <a:endParaRPr lang="zh-CN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TBD</a:t>
                      </a:r>
                      <a:endParaRPr lang="zh-CN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Draft completed, submitted soon</a:t>
                      </a:r>
                      <a:endParaRPr lang="zh-CN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Yoke</a:t>
                      </a:r>
                      <a:endParaRPr lang="zh-CN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zh-CN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431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5454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9F71B474-20A4-C628-C587-E57DF12E6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Mechanics (2)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BEC01DA-8215-BEBA-2F2A-3BCE3645B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17</a:t>
            </a:fld>
            <a:endParaRPr lang="zh-CN" altLang="en-US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27A915DC-F81D-5473-FE44-62A5510F4F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818729"/>
              </p:ext>
            </p:extLst>
          </p:nvPr>
        </p:nvGraphicFramePr>
        <p:xfrm>
          <a:off x="256579" y="1124744"/>
          <a:ext cx="11678842" cy="5489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3109">
                  <a:extLst>
                    <a:ext uri="{9D8B030D-6E8A-4147-A177-3AD203B41FA5}">
                      <a16:colId xmlns:a16="http://schemas.microsoft.com/office/drawing/2014/main" val="3910749630"/>
                    </a:ext>
                  </a:extLst>
                </a:gridCol>
                <a:gridCol w="2191346">
                  <a:extLst>
                    <a:ext uri="{9D8B030D-6E8A-4147-A177-3AD203B41FA5}">
                      <a16:colId xmlns:a16="http://schemas.microsoft.com/office/drawing/2014/main" val="109500727"/>
                    </a:ext>
                  </a:extLst>
                </a:gridCol>
                <a:gridCol w="1571029">
                  <a:extLst>
                    <a:ext uri="{9D8B030D-6E8A-4147-A177-3AD203B41FA5}">
                      <a16:colId xmlns:a16="http://schemas.microsoft.com/office/drawing/2014/main" val="3791715671"/>
                    </a:ext>
                  </a:extLst>
                </a:gridCol>
                <a:gridCol w="1909762">
                  <a:extLst>
                    <a:ext uri="{9D8B030D-6E8A-4147-A177-3AD203B41FA5}">
                      <a16:colId xmlns:a16="http://schemas.microsoft.com/office/drawing/2014/main" val="801300108"/>
                    </a:ext>
                  </a:extLst>
                </a:gridCol>
                <a:gridCol w="1143596">
                  <a:extLst>
                    <a:ext uri="{9D8B030D-6E8A-4147-A177-3AD203B41FA5}">
                      <a16:colId xmlns:a16="http://schemas.microsoft.com/office/drawing/2014/main" val="21691772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Paper title</a:t>
                      </a:r>
                      <a:endParaRPr lang="zh-CN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Main editors</a:t>
                      </a:r>
                      <a:endParaRPr lang="zh-CN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Proposed journal</a:t>
                      </a:r>
                      <a:endParaRPr lang="zh-CN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Timeline</a:t>
                      </a:r>
                      <a:endParaRPr lang="zh-CN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Related Sub. D</a:t>
                      </a:r>
                      <a:endParaRPr lang="zh-CN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94938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Study on Mechanical Characteristics of Aluminum-stabilized Stacked REBCO Tape Cable for CEPC Detector Magnet </a:t>
                      </a:r>
                      <a:endParaRPr lang="zh-CN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Yatian Pei et al.</a:t>
                      </a:r>
                      <a:endParaRPr lang="zh-CN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IEEE~</a:t>
                      </a:r>
                      <a:endParaRPr lang="zh-CN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 to submit  by this month</a:t>
                      </a:r>
                      <a:endParaRPr lang="zh-CN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Magnet</a:t>
                      </a:r>
                      <a:endParaRPr lang="zh-CN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68984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Mechanical Design and Heat Dissipation Research of Hadron Calorimeter Detector Based on Glass Scintillator</a:t>
                      </a:r>
                      <a:endParaRPr lang="zh-CN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Yatian Pei et al.</a:t>
                      </a:r>
                      <a:endParaRPr lang="zh-CN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RDTM</a:t>
                      </a:r>
                      <a:endParaRPr lang="zh-CN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 to submit this July</a:t>
                      </a:r>
                      <a:endParaRPr lang="zh-CN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HCAL</a:t>
                      </a:r>
                      <a:endParaRPr lang="zh-CN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109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Simulation, Fabrication, and Testing of the ITK Ultra-Light Carbon Fiber Structure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altLang="zh-CN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Qian Xiaohui. et al.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TBD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Plan to submit by end of this year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ITK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799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Finite Element Analysis and Optimization on Carbon Fiber Composite Main Supporting Structure of CEPC ECAL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Hou </a:t>
                      </a:r>
                      <a:r>
                        <a:rPr lang="en-US" altLang="zh-CN" sz="1800" kern="120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Shaojing</a:t>
                      </a: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 et al.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TBD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Plan to submit by end of this year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ECAL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110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Air cooling test of the CEPC Vertex detector thermal model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Fu </a:t>
                      </a:r>
                      <a:r>
                        <a:rPr lang="en-US" altLang="zh-CN" sz="1800" kern="120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Jinyu</a:t>
                      </a: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 et al.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TBD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2027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VTX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99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Structure design and thermal performance study of CEPC beam pipe </a:t>
                      </a:r>
                      <a:endParaRPr lang="zh-CN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Jian Wang, </a:t>
                      </a:r>
                      <a:r>
                        <a:rPr lang="en-US" altLang="zh-CN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Xiaohui</a:t>
                      </a:r>
                      <a:r>
                        <a:rPr lang="en-US" altLang="zh-CN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Qian, et al.</a:t>
                      </a:r>
                      <a:endParaRPr lang="zh-CN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TBD</a:t>
                      </a:r>
                    </a:p>
                    <a:p>
                      <a:endParaRPr lang="en-US" altLang="zh-C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altLang="zh-C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2027</a:t>
                      </a:r>
                    </a:p>
                    <a:p>
                      <a:pPr marL="0" algn="l" defTabSz="914400" rtl="0" eaLnBrk="1" fontAlgn="b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algn="l" defTabSz="914400" rtl="0" eaLnBrk="1" fontAlgn="b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Beam pipe</a:t>
                      </a:r>
                      <a:endParaRPr lang="zh-CN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431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4473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629A28B-E12D-A5D9-819E-A398D4A31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C0CB5880-A01C-3082-9448-AA47BD906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Performances (1)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E500B58-C287-74CD-5F08-3D81F1ADA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18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76AF652-71A0-9147-005A-ED9CC9C70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33" y="1157249"/>
            <a:ext cx="11372933" cy="538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70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56D01D-F5C5-85DF-3938-69CA7CCF5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799130AE-0189-1096-BA64-936DF1329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Performances (2)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BAF41A3-4EE9-ECCE-43C4-D65B73435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19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1DAC450-07C2-C426-BD05-360DF619D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26" y="1090573"/>
            <a:ext cx="11010981" cy="544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3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C2DA2-BFF1-F3B4-982C-F2E64A25B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899CE2F-E5B5-2C45-D777-000A554A0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5070489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</a:rPr>
              <a:t>During the preparation of the RefTDR, publication plans were discussed.</a:t>
            </a:r>
          </a:p>
          <a:p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</a:rPr>
              <a:t>Subgroups were encouraged to publish papers to support the RefTDR.</a:t>
            </a:r>
          </a:p>
          <a:p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</a:rPr>
              <a:t>These papers need to be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</a:rPr>
              <a:t>an expansion of the TDR information, or deeper studies of R&amp;D.</a:t>
            </a:r>
          </a:p>
          <a:p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</a:rPr>
              <a:t>For each paper after the </a:t>
            </a:r>
            <a:r>
              <a:rPr lang="en-US" altLang="zh-CN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RefTDR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</a:rPr>
              <a:t> released, it should assume that the design of the reference detector already exists, and should refer to the RefTDR.</a:t>
            </a:r>
          </a:p>
          <a:p>
            <a:r>
              <a:rPr lang="en-US" altLang="zh-CN" sz="2400" dirty="0">
                <a:latin typeface="Arial" panose="020B0604020202020204" pitchFamily="34" charset="0"/>
              </a:rPr>
              <a:t>Simply using one chapter in the RefTDR to publish as a paper is not allowed.</a:t>
            </a:r>
          </a:p>
          <a:p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</a:rPr>
              <a:t>Started collecting published papers and plans on May 14, and every chapter leader gave a short presentation on May 20.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8F9A50BE-052B-00C9-7480-259E38637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4109455-F7D9-AAE4-C923-4069442A4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latin typeface="Arial" panose="020B0604020202020204" pitchFamily="34" charset="0"/>
              </a:rPr>
              <a:pPr/>
              <a:t>2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709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DF6D8D-4753-3628-3864-EF31EE3E6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24C4287D-452C-B39F-8ABB-F6314ECA8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Performances (3)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BE48611-6337-0FA4-E921-A9161B12A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20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2371DEF-754A-3866-B9D0-55D3D26B0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59" y="1124744"/>
            <a:ext cx="11049081" cy="551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242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6195F08F-6F5F-1DB7-0F38-45868AD18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928" y="1124744"/>
            <a:ext cx="10972800" cy="725470"/>
          </a:xfrm>
        </p:spPr>
        <p:txBody>
          <a:bodyPr/>
          <a:lstStyle/>
          <a:p>
            <a:r>
              <a:rPr lang="en-US" altLang="zh-CN" dirty="0"/>
              <a:t>Not in the RefTDR, good to collect plans here.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C39B199B-C2AE-5F8C-DFC6-9E7463293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Cherenkov detector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085B585-A1F0-361F-088A-D370C4520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21</a:t>
            </a:fld>
            <a:endParaRPr lang="zh-CN" altLang="en-US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3A8DAEA2-1FD7-0386-B929-0940645567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249965"/>
              </p:ext>
            </p:extLst>
          </p:nvPr>
        </p:nvGraphicFramePr>
        <p:xfrm>
          <a:off x="156754" y="1850215"/>
          <a:ext cx="11878492" cy="4511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352">
                  <a:extLst>
                    <a:ext uri="{9D8B030D-6E8A-4147-A177-3AD203B41FA5}">
                      <a16:colId xmlns:a16="http://schemas.microsoft.com/office/drawing/2014/main" val="1064054179"/>
                    </a:ext>
                  </a:extLst>
                </a:gridCol>
                <a:gridCol w="5044134">
                  <a:extLst>
                    <a:ext uri="{9D8B030D-6E8A-4147-A177-3AD203B41FA5}">
                      <a16:colId xmlns:a16="http://schemas.microsoft.com/office/drawing/2014/main" val="968156929"/>
                    </a:ext>
                  </a:extLst>
                </a:gridCol>
                <a:gridCol w="3004457">
                  <a:extLst>
                    <a:ext uri="{9D8B030D-6E8A-4147-A177-3AD203B41FA5}">
                      <a16:colId xmlns:a16="http://schemas.microsoft.com/office/drawing/2014/main" val="2497155155"/>
                    </a:ext>
                  </a:extLst>
                </a:gridCol>
                <a:gridCol w="1637212">
                  <a:extLst>
                    <a:ext uri="{9D8B030D-6E8A-4147-A177-3AD203B41FA5}">
                      <a16:colId xmlns:a16="http://schemas.microsoft.com/office/drawing/2014/main" val="275311266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3488519156"/>
                    </a:ext>
                  </a:extLst>
                </a:gridCol>
              </a:tblGrid>
              <a:tr h="617375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No.</a:t>
                      </a:r>
                      <a:endParaRPr lang="zh-CN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Tile of the paper</a:t>
                      </a:r>
                      <a:endParaRPr lang="zh-CN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Main editors</a:t>
                      </a:r>
                      <a:endParaRPr lang="zh-CN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Timeline for submission </a:t>
                      </a:r>
                      <a:endParaRPr lang="zh-CN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Proposed Journal</a:t>
                      </a:r>
                      <a:endParaRPr lang="zh-CN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808273"/>
                  </a:ext>
                </a:extLst>
              </a:tr>
              <a:tr h="379869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zh-CN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Study on the simulation of the CEPC Cherenkov detector </a:t>
                      </a:r>
                      <a:endParaRPr lang="zh-CN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Changru</a:t>
                      </a:r>
                      <a:r>
                        <a:rPr lang="en-US" altLang="zh-CN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Li, </a:t>
                      </a:r>
                      <a:r>
                        <a:rPr lang="en-US" altLang="zh-CN" sz="16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Shengsen</a:t>
                      </a:r>
                      <a:r>
                        <a:rPr lang="en-US" altLang="zh-CN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Sun  etc.</a:t>
                      </a:r>
                      <a:endParaRPr lang="zh-CN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2026</a:t>
                      </a:r>
                      <a:endParaRPr lang="zh-CN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RDTM</a:t>
                      </a:r>
                      <a:endParaRPr lang="zh-CN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41430"/>
                  </a:ext>
                </a:extLst>
              </a:tr>
              <a:tr h="379869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zh-CN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Measurement of the optical properties of the silica aerogel</a:t>
                      </a:r>
                      <a:endParaRPr lang="zh-CN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Haojie Dong, Zhonghua Qin etc.</a:t>
                      </a:r>
                      <a:endParaRPr lang="zh-CN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2027</a:t>
                      </a:r>
                      <a:endParaRPr lang="zh-CN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RDTM</a:t>
                      </a:r>
                      <a:endParaRPr lang="zh-CN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59529"/>
                  </a:ext>
                </a:extLst>
              </a:tr>
              <a:tr h="379869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zh-CN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SiPM</a:t>
                      </a:r>
                      <a:r>
                        <a:rPr lang="en-US" altLang="zh-CN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performance study for the CEPC Cherenkov detector</a:t>
                      </a:r>
                      <a:endParaRPr lang="zh-CN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Haojie Dong, Zhonghua Qin etc.</a:t>
                      </a:r>
                      <a:endParaRPr lang="zh-CN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2027</a:t>
                      </a:r>
                      <a:endParaRPr lang="zh-CN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NIM A</a:t>
                      </a:r>
                      <a:endParaRPr lang="zh-CN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063781"/>
                  </a:ext>
                </a:extLst>
              </a:tr>
              <a:tr h="379869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zh-CN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Study on the reflector of the Cherenkov light </a:t>
                      </a:r>
                      <a:endParaRPr lang="zh-CN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Jian Wang,  Haojie Dong, etc.</a:t>
                      </a:r>
                      <a:endParaRPr lang="zh-CN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2027</a:t>
                      </a:r>
                      <a:endParaRPr lang="zh-CN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RDTM</a:t>
                      </a:r>
                      <a:endParaRPr lang="zh-CN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918611"/>
                  </a:ext>
                </a:extLst>
              </a:tr>
              <a:tr h="617375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zh-CN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Study on the event reconstruction for the CEPC Cherenkov detector </a:t>
                      </a:r>
                      <a:endParaRPr lang="zh-CN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Changru</a:t>
                      </a:r>
                      <a:r>
                        <a:rPr lang="en-US" altLang="zh-CN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Li, </a:t>
                      </a:r>
                      <a:r>
                        <a:rPr lang="en-US" altLang="zh-CN" sz="16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Shengsen</a:t>
                      </a:r>
                      <a:r>
                        <a:rPr lang="en-US" altLang="zh-CN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Sun  etc.</a:t>
                      </a:r>
                      <a:endParaRPr lang="zh-CN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2028</a:t>
                      </a:r>
                      <a:endParaRPr lang="zh-CN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zh-CN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TBD</a:t>
                      </a:r>
                      <a:endParaRPr lang="zh-CN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1288516"/>
                  </a:ext>
                </a:extLst>
              </a:tr>
              <a:tr h="617375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zh-CN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Construction of the prototype for the CEPC Cherenkov detector </a:t>
                      </a:r>
                      <a:endParaRPr lang="zh-CN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Jian Wang, Zhonghua Qin etc.</a:t>
                      </a:r>
                      <a:endParaRPr lang="zh-CN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2028</a:t>
                      </a:r>
                      <a:endParaRPr lang="zh-CN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JINST</a:t>
                      </a:r>
                      <a:endParaRPr lang="zh-CN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423242"/>
                  </a:ext>
                </a:extLst>
              </a:tr>
              <a:tr h="379869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zh-CN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Cosmic ray test of the CEPC Cherenkov detector prototype</a:t>
                      </a:r>
                      <a:endParaRPr lang="zh-CN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Haojie Dong, Zhonghua Qin etc.</a:t>
                      </a:r>
                      <a:endParaRPr lang="zh-CN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2028</a:t>
                      </a:r>
                      <a:endParaRPr lang="zh-CN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JINST</a:t>
                      </a:r>
                      <a:endParaRPr lang="zh-CN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9683"/>
                  </a:ext>
                </a:extLst>
              </a:tr>
              <a:tr h="379869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zh-CN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Best test of the CEPC Cherenkov detector prototype</a:t>
                      </a:r>
                      <a:endParaRPr lang="zh-CN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Haojie Dong, Zhonghua Qin etc.</a:t>
                      </a:r>
                      <a:endParaRPr lang="zh-CN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2028</a:t>
                      </a:r>
                      <a:endParaRPr lang="zh-CN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NIM A</a:t>
                      </a:r>
                      <a:endParaRPr lang="zh-CN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966309"/>
                  </a:ext>
                </a:extLst>
              </a:tr>
              <a:tr h="379869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zh-CN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Conceptual design of the CEPC Cherenkov detector </a:t>
                      </a:r>
                      <a:endParaRPr lang="zh-CN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Zhonghua Qin, etc. </a:t>
                      </a:r>
                      <a:endParaRPr lang="zh-CN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2028</a:t>
                      </a:r>
                      <a:endParaRPr lang="zh-CN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TBD</a:t>
                      </a:r>
                      <a:endParaRPr lang="zh-CN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051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2210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F907E269-BFFE-4D38-A672-4596FFDC3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5862"/>
            <a:ext cx="10972800" cy="300723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</a:rPr>
              <a:t>~130 papers in total, ~40 of them published (including a few proceedings)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</a:rPr>
              <a:t>Better coordination is needed in the future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zh-CN" sz="2000" dirty="0"/>
              <a:t>Regular update of the plan and check on the status. A dedicated database?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zh-CN" sz="2000" dirty="0"/>
              <a:t>A presentation at the Wednesday meeting before submitting a paper?</a:t>
            </a:r>
          </a:p>
          <a:p>
            <a:pPr lvl="1">
              <a:spcBef>
                <a:spcPts val="0"/>
              </a:spcBef>
            </a:pPr>
            <a:endParaRPr lang="en-US" altLang="zh-CN" sz="2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altLang="zh-CN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C0C57C8A-D730-4B67-917E-3486EF1F9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1F0FAA6-DF7D-4FB9-A1F7-4AF722279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latin typeface="Arial" panose="020B0604020202020204" pitchFamily="34" charset="0"/>
              </a:rPr>
              <a:pPr/>
              <a:t>22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791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5951A3A9-5749-C5CC-E5F2-EED98ECFDB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965278"/>
            <a:ext cx="10972800" cy="3481481"/>
          </a:xfrm>
          <a:prstGeom prst="rect">
            <a:avLst/>
          </a:prstGeo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12DCBF1E-7E32-BC3D-BA3A-5217A7368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MDI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563F24C-5CA1-538B-703D-774A52714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AD26D25-7C31-4A1B-84DC-8C56328406AF}"/>
              </a:ext>
            </a:extLst>
          </p:cNvPr>
          <p:cNvSpPr/>
          <p:nvPr/>
        </p:nvSpPr>
        <p:spPr>
          <a:xfrm>
            <a:off x="666712" y="4293096"/>
            <a:ext cx="2116920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9452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1D895BA2-F5BF-3D66-0505-25CE49D6E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Vertex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C03F87-2F6D-40E6-E550-75A08455B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4</a:t>
            </a:fld>
            <a:endParaRPr lang="zh-CN" altLang="en-US"/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BD4525F6-EE8A-6989-4982-CAD442BF18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74720"/>
              </p:ext>
            </p:extLst>
          </p:nvPr>
        </p:nvGraphicFramePr>
        <p:xfrm>
          <a:off x="119336" y="1340768"/>
          <a:ext cx="11838000" cy="4968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528">
                  <a:extLst>
                    <a:ext uri="{9D8B030D-6E8A-4147-A177-3AD203B41FA5}">
                      <a16:colId xmlns:a16="http://schemas.microsoft.com/office/drawing/2014/main" val="2101223229"/>
                    </a:ext>
                  </a:extLst>
                </a:gridCol>
                <a:gridCol w="2789672">
                  <a:extLst>
                    <a:ext uri="{9D8B030D-6E8A-4147-A177-3AD203B41FA5}">
                      <a16:colId xmlns:a16="http://schemas.microsoft.com/office/drawing/2014/main" val="2352479207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606964517"/>
                    </a:ext>
                  </a:extLst>
                </a:gridCol>
                <a:gridCol w="2135560">
                  <a:extLst>
                    <a:ext uri="{9D8B030D-6E8A-4147-A177-3AD203B41FA5}">
                      <a16:colId xmlns:a16="http://schemas.microsoft.com/office/drawing/2014/main" val="2312962691"/>
                    </a:ext>
                  </a:extLst>
                </a:gridCol>
              </a:tblGrid>
              <a:tr h="62106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Paper title </a:t>
                      </a:r>
                      <a:endParaRPr lang="en-US" sz="3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Main editors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Journal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 timeline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7138090"/>
                  </a:ext>
                </a:extLst>
              </a:tr>
              <a:tr h="62106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Beam Test of a Baseline Vertex Detector Prototype for CEPC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Zhijun Liang, Wei </a:t>
                      </a:r>
                      <a:r>
                        <a:rPr lang="en-US" sz="1600" b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wei</a:t>
                      </a:r>
                      <a:r>
                        <a:rPr lang="en-US" sz="16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Ying Zhang, Joao  et al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IEEE Trans. </a:t>
                      </a:r>
                      <a:r>
                        <a:rPr lang="en-US" sz="1600" b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Nucl</a:t>
                      </a:r>
                      <a:r>
                        <a:rPr lang="en-US" sz="16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Sci. 71(6), 1319–1323 (2024)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published in 2024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8539145"/>
                  </a:ext>
                </a:extLst>
              </a:tr>
              <a:tr h="62106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Characterization of the JadePix-3 CMOS pixel sensor for the CEPC vertex detector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Yunpeng</a:t>
                      </a:r>
                      <a:r>
                        <a:rPr lang="en-US" sz="16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Lu  et al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Published in 2024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377093"/>
                  </a:ext>
                </a:extLst>
              </a:tr>
              <a:tr h="62106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Beam test result and digitization of TaichuPix‑3: A Monolithic Active Pixel Sensors for CEPC vertex detector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Hancen</a:t>
                      </a:r>
                      <a:r>
                        <a:rPr lang="en-US" sz="16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Lu , Zhijun Liang  et al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NIM or JINST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be ready in 3 months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590440"/>
                  </a:ext>
                </a:extLst>
              </a:tr>
              <a:tr h="62106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Design and Performance Evaluation of the CEPC Vertex Detector Based on Stitching MAPS Technology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Chengdong</a:t>
                      </a:r>
                      <a:r>
                        <a:rPr lang="en-US" sz="16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Fu, </a:t>
                      </a:r>
                      <a:r>
                        <a:rPr lang="en-US" sz="1600" b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Tianyuan</a:t>
                      </a:r>
                      <a:r>
                        <a:rPr lang="en-US" sz="16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Zhang et 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NIM or JINST or EPJC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be ready in 3 months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9922685"/>
                  </a:ext>
                </a:extLst>
              </a:tr>
              <a:tr h="62106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Advanced performance evaluation and Layout optimization of the CEPC Vertex Detector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Chengdong</a:t>
                      </a:r>
                      <a:r>
                        <a:rPr lang="en-US" sz="16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Fu, </a:t>
                      </a:r>
                      <a:r>
                        <a:rPr lang="en-US" sz="1600" b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Tianyuan</a:t>
                      </a:r>
                      <a:r>
                        <a:rPr lang="en-US" sz="16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Zhang et 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NIM or JINST or EPJC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be ready in 12 months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6073744"/>
                  </a:ext>
                </a:extLst>
              </a:tr>
              <a:tr h="3164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domestic CIS technology for CEPC vertex detector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Ying Zhang, </a:t>
                      </a:r>
                      <a:r>
                        <a:rPr lang="en-US" sz="1600" b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Yunping</a:t>
                      </a:r>
                      <a:r>
                        <a:rPr lang="en-US" sz="16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al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IEEE TNS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be done in late 2027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4607753"/>
                  </a:ext>
                </a:extLst>
              </a:tr>
              <a:tr h="9256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Optimisation</a:t>
                      </a:r>
                      <a:r>
                        <a:rPr lang="en-US" sz="16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the vertex detector and measurement of Higgs decays to second-generation quarks at the CEPC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Jialin</a:t>
                      </a:r>
                      <a:r>
                        <a:rPr lang="en-US" sz="16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Li, Hao Liang , </a:t>
                      </a:r>
                      <a:r>
                        <a:rPr lang="en-US" sz="1600" b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Kaili</a:t>
                      </a:r>
                      <a:r>
                        <a:rPr lang="en-US" sz="16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Zhang ,</a:t>
                      </a:r>
                      <a:r>
                        <a:rPr lang="en-US" sz="1600" b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Yifan</a:t>
                      </a:r>
                      <a:r>
                        <a:rPr lang="en-US" sz="16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Zhu, Jun Guo, </a:t>
                      </a:r>
                      <a:r>
                        <a:rPr lang="en-US" sz="1600" b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Haijun</a:t>
                      </a:r>
                      <a:r>
                        <a:rPr lang="en-US" sz="16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, </a:t>
                      </a:r>
                      <a:r>
                        <a:rPr lang="en-US" sz="1600" b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Manqi</a:t>
                      </a:r>
                      <a:r>
                        <a:rPr lang="en-US" sz="16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Ruan</a:t>
                      </a:r>
                      <a:endParaRPr lang="en-US" sz="16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JHEP 03 (2026) 141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published in 2026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0446291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AB688643-C81B-4A17-A4CE-395C016A3395}"/>
              </a:ext>
            </a:extLst>
          </p:cNvPr>
          <p:cNvSpPr/>
          <p:nvPr/>
        </p:nvSpPr>
        <p:spPr>
          <a:xfrm>
            <a:off x="28262" y="3933056"/>
            <a:ext cx="4699586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8993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639BA201-159A-CC28-C8CC-721D54DAB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B1D23AD-BB18-351C-38B0-1C8F4FCC6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Inner tracker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5706E76-5D3D-DF7C-2ACB-34FF6AD2E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5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B6117C9-A640-B7EA-D787-323E6FA12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1204874"/>
            <a:ext cx="10239450" cy="533403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663FEAD9-BA23-44B6-8DEE-FFAAD04EE316}"/>
              </a:ext>
            </a:extLst>
          </p:cNvPr>
          <p:cNvSpPr/>
          <p:nvPr/>
        </p:nvSpPr>
        <p:spPr>
          <a:xfrm>
            <a:off x="1113134" y="1844824"/>
            <a:ext cx="4334794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8529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A532DA0D-261C-7FE4-FFC6-90B465CA0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4BA8AE8-1E53-6C86-FAD1-2703083A8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Outer tracker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368C022-ED00-5265-D31E-9FC119C38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6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11CB020-8172-4D37-6305-04BF4E41F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24" y="1219969"/>
            <a:ext cx="10106099" cy="497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78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1F31A7FB-CCD9-4B19-45A8-79BFD3746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6F17985-F7A3-2142-180E-DFF68A0DD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Gaseous detector (1)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5367B9F-4788-4F24-794E-08332E8ED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7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D7DE588-25A2-4201-F9D1-E2F39357B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34" y="1405434"/>
            <a:ext cx="11220532" cy="493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99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9E915A-C387-D5CB-8864-D8FFF49CE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E934B366-5993-4364-AD48-3B4E3B875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2C241C20-92E4-D69E-771F-AE49E950C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Gaseous detector (2)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248271-D971-02A5-8E65-CA7EC2751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8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2403B67-523C-5FFD-FAC1-D2B2A2A62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21" y="1790688"/>
            <a:ext cx="11191957" cy="327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632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0D349B0C-D1D3-0953-A4D3-9BB0A90738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865802"/>
              </p:ext>
            </p:extLst>
          </p:nvPr>
        </p:nvGraphicFramePr>
        <p:xfrm>
          <a:off x="377824" y="1136915"/>
          <a:ext cx="11341100" cy="52194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9063">
                  <a:extLst>
                    <a:ext uri="{9D8B030D-6E8A-4147-A177-3AD203B41FA5}">
                      <a16:colId xmlns:a16="http://schemas.microsoft.com/office/drawing/2014/main" val="3976915070"/>
                    </a:ext>
                  </a:extLst>
                </a:gridCol>
                <a:gridCol w="4116141">
                  <a:extLst>
                    <a:ext uri="{9D8B030D-6E8A-4147-A177-3AD203B41FA5}">
                      <a16:colId xmlns:a16="http://schemas.microsoft.com/office/drawing/2014/main" val="2774355421"/>
                    </a:ext>
                  </a:extLst>
                </a:gridCol>
                <a:gridCol w="1579728">
                  <a:extLst>
                    <a:ext uri="{9D8B030D-6E8A-4147-A177-3AD203B41FA5}">
                      <a16:colId xmlns:a16="http://schemas.microsoft.com/office/drawing/2014/main" val="3809776115"/>
                    </a:ext>
                  </a:extLst>
                </a:gridCol>
                <a:gridCol w="1568129">
                  <a:extLst>
                    <a:ext uri="{9D8B030D-6E8A-4147-A177-3AD203B41FA5}">
                      <a16:colId xmlns:a16="http://schemas.microsoft.com/office/drawing/2014/main" val="3174503719"/>
                    </a:ext>
                  </a:extLst>
                </a:gridCol>
                <a:gridCol w="1948563">
                  <a:extLst>
                    <a:ext uri="{9D8B030D-6E8A-4147-A177-3AD203B41FA5}">
                      <a16:colId xmlns:a16="http://schemas.microsoft.com/office/drawing/2014/main" val="4118374053"/>
                    </a:ext>
                  </a:extLst>
                </a:gridCol>
                <a:gridCol w="1679476">
                  <a:extLst>
                    <a:ext uri="{9D8B030D-6E8A-4147-A177-3AD203B41FA5}">
                      <a16:colId xmlns:a16="http://schemas.microsoft.com/office/drawing/2014/main" val="2548784454"/>
                    </a:ext>
                  </a:extLst>
                </a:gridCol>
              </a:tblGrid>
              <a:tr h="3866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ID</a:t>
                      </a:r>
                    </a:p>
                  </a:txBody>
                  <a:tcPr marL="8715" marR="8715" marT="871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noProof="0" dirty="0">
                          <a:effectLst/>
                          <a:latin typeface="+mn-lt"/>
                        </a:rPr>
                        <a:t>Paper title</a:t>
                      </a:r>
                      <a:endParaRPr lang="en-GB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8715" marR="8715" marT="871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noProof="0" dirty="0">
                          <a:effectLst/>
                          <a:latin typeface="+mn-lt"/>
                        </a:rPr>
                        <a:t>Main editors</a:t>
                      </a:r>
                      <a:endParaRPr lang="en-GB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8715" marR="8715" marT="871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noProof="0" dirty="0">
                          <a:effectLst/>
                          <a:latin typeface="+mn-lt"/>
                        </a:rPr>
                        <a:t>Proposed journal</a:t>
                      </a:r>
                      <a:endParaRPr lang="en-GB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8715" marR="8715" marT="871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noProof="0" dirty="0">
                          <a:effectLst/>
                          <a:latin typeface="+mn-lt"/>
                        </a:rPr>
                        <a:t>Timeline</a:t>
                      </a:r>
                      <a:endParaRPr lang="en-GB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8715" marR="8715" marT="871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noProof="0" dirty="0">
                          <a:effectLst/>
                          <a:latin typeface="+mn-lt"/>
                        </a:rPr>
                        <a:t>Other information</a:t>
                      </a:r>
                      <a:endParaRPr lang="en-GB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8715" marR="8715" marT="871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555669"/>
                  </a:ext>
                </a:extLst>
              </a:tr>
              <a:tr h="57993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8715" marR="8715" marT="871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noProof="0" dirty="0">
                          <a:effectLst/>
                          <a:latin typeface="+mn-lt"/>
                        </a:rPr>
                        <a:t>Simulation Studies of the Effect of SiPM Dark Noise on the Performance of a Highly Granular Crystal ECAL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15" marR="8715" marT="871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noProof="0" dirty="0">
                          <a:effectLst/>
                          <a:latin typeface="+mn-lt"/>
                        </a:rPr>
                        <a:t>Yong Liu; Jack </a:t>
                      </a:r>
                      <a:r>
                        <a:rPr lang="en-GB" sz="1200" u="none" strike="noStrike" noProof="0" dirty="0" err="1">
                          <a:effectLst/>
                          <a:latin typeface="+mn-lt"/>
                        </a:rPr>
                        <a:t>Rolph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8715" marR="8715" marT="871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noProof="0" dirty="0">
                          <a:effectLst/>
                          <a:latin typeface="+mn-lt"/>
                        </a:rPr>
                        <a:t>RDTM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8715" marR="8715" marT="871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noProof="0" dirty="0">
                          <a:effectLst/>
                          <a:latin typeface="+mn-lt"/>
                        </a:rPr>
                        <a:t>Published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8715" marR="8715" marT="871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sng" strike="noStrike" noProof="0" dirty="0">
                          <a:effectLst/>
                          <a:latin typeface="+mn-lt"/>
                          <a:hlinkClick r:id="rId2"/>
                        </a:rPr>
                        <a:t>https://doi.org/10.1007/s41605-026-00645-w</a:t>
                      </a:r>
                      <a:endParaRPr lang="en-GB" sz="1200" b="1" i="0" u="sng" strike="noStrike" noProof="0" dirty="0">
                        <a:solidFill>
                          <a:srgbClr val="0000FF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8715" marR="8715" marT="871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09671"/>
                  </a:ext>
                </a:extLst>
              </a:tr>
              <a:tr h="57993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8715" marR="8715" marT="871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noProof="0" dirty="0">
                          <a:effectLst/>
                          <a:latin typeface="+mn-lt"/>
                        </a:rPr>
                        <a:t>Design and Simulation Study of a High-Granularity Crystal Electromagnetic Calorimeter for Future Higgs Factories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8715" marR="8715" marT="871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noProof="0" dirty="0">
                          <a:effectLst/>
                          <a:latin typeface="+mn-lt"/>
                        </a:rPr>
                        <a:t>Yong Liu; Baohua Qi</a:t>
                      </a:r>
                      <a:r>
                        <a:rPr lang="en-US" sz="1200" u="none" strike="noStrike" noProof="0" dirty="0">
                          <a:effectLst/>
                          <a:latin typeface="+mn-lt"/>
                        </a:rPr>
                        <a:t>; Yang Zhang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8715" marR="8715" marT="871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noProof="0" dirty="0">
                          <a:effectLst/>
                          <a:latin typeface="+mn-lt"/>
                        </a:rPr>
                        <a:t>RDTM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8715" marR="8715" marT="871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noProof="0" dirty="0">
                          <a:effectLst/>
                          <a:latin typeface="+mn-lt"/>
                        </a:rPr>
                        <a:t>Submitted to </a:t>
                      </a:r>
                      <a:r>
                        <a:rPr lang="en-GB" sz="1200" u="none" strike="noStrike" noProof="0" dirty="0" err="1">
                          <a:effectLst/>
                          <a:latin typeface="+mn-lt"/>
                        </a:rPr>
                        <a:t>arXiv</a:t>
                      </a:r>
                      <a:r>
                        <a:rPr lang="en-GB" sz="1200" u="none" strike="noStrike" noProof="0" dirty="0">
                          <a:effectLst/>
                          <a:latin typeface="+mn-lt"/>
                        </a:rPr>
                        <a:t> and RDTM; still under review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8715" marR="8715" marT="871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sng" strike="noStrike" noProof="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200" u="none" strike="noStrike" noProof="0" dirty="0">
                          <a:effectLst/>
                          <a:latin typeface="+mn-lt"/>
                        </a:rPr>
                        <a:t>A updated version will be re-submitted with significant changes</a:t>
                      </a:r>
                      <a:endParaRPr lang="en-GB" sz="1200" b="0" i="0" u="sng" strike="noStrike" noProof="0" dirty="0">
                        <a:solidFill>
                          <a:srgbClr val="0000FF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8715" marR="8715" marT="871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922257"/>
                  </a:ext>
                </a:extLst>
              </a:tr>
              <a:tr h="3866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3</a:t>
                      </a:r>
                    </a:p>
                  </a:txBody>
                  <a:tcPr marL="8715" marR="8715" marT="871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noProof="0" dirty="0">
                          <a:effectLst/>
                          <a:latin typeface="+mn-lt"/>
                        </a:rPr>
                        <a:t>A novel perspective on crystal electromagnetic calorimeter design for the CEPC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8715" marR="8715" marT="871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noProof="0" dirty="0" err="1">
                          <a:effectLst/>
                          <a:latin typeface="+mn-lt"/>
                        </a:rPr>
                        <a:t>Shengsen</a:t>
                      </a:r>
                      <a:r>
                        <a:rPr lang="en-GB" sz="1200" u="none" strike="noStrike" noProof="0" dirty="0">
                          <a:effectLst/>
                          <a:latin typeface="+mn-lt"/>
                        </a:rPr>
                        <a:t> Sun; Weizheng Song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8715" marR="8715" marT="871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noProof="0" dirty="0">
                          <a:effectLst/>
                          <a:latin typeface="+mn-lt"/>
                        </a:rPr>
                        <a:t>JINST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8715" marR="8715" marT="871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noProof="0" dirty="0">
                          <a:effectLst/>
                          <a:latin typeface="+mn-lt"/>
                        </a:rPr>
                        <a:t>Submitted to </a:t>
                      </a:r>
                      <a:r>
                        <a:rPr lang="en-GB" sz="1200" u="none" strike="noStrike" noProof="0" dirty="0" err="1">
                          <a:effectLst/>
                          <a:latin typeface="+mn-lt"/>
                        </a:rPr>
                        <a:t>arXiv</a:t>
                      </a:r>
                      <a:r>
                        <a:rPr lang="en-GB" sz="1200" u="none" strike="noStrike" noProof="0" dirty="0">
                          <a:effectLst/>
                          <a:latin typeface="+mn-lt"/>
                        </a:rPr>
                        <a:t> and JINST; still under review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8715" marR="8715" marT="871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sng" strike="noStrike" noProof="0">
                          <a:effectLst/>
                          <a:latin typeface="+mn-lt"/>
                          <a:hlinkClick r:id="rId3"/>
                        </a:rPr>
                        <a:t>https://arxiv.org/pdf/2602.21489</a:t>
                      </a:r>
                      <a:endParaRPr lang="en-GB" sz="1200" b="0" i="0" u="sng" strike="noStrike" noProof="0">
                        <a:solidFill>
                          <a:srgbClr val="0000FF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8715" marR="8715" marT="871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649648"/>
                  </a:ext>
                </a:extLst>
              </a:tr>
              <a:tr h="3866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4</a:t>
                      </a:r>
                    </a:p>
                  </a:txBody>
                  <a:tcPr marL="8715" marR="8715" marT="871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noProof="0" dirty="0">
                          <a:effectLst/>
                          <a:latin typeface="+mn-lt"/>
                        </a:rPr>
                        <a:t>Measurements on Time Resolution of BGO, PWO and BSO Crystals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8715" marR="8715" marT="871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noProof="0" dirty="0">
                          <a:effectLst/>
                          <a:latin typeface="+mn-lt"/>
                        </a:rPr>
                        <a:t>Yong Liu; Zhiyu Zhao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8715" marR="8715" marT="871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noProof="0" dirty="0">
                          <a:effectLst/>
                          <a:latin typeface="+mn-lt"/>
                        </a:rPr>
                        <a:t>JINST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8715" marR="8715" marT="871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noProof="0" dirty="0">
                          <a:effectLst/>
                          <a:latin typeface="+mn-lt"/>
                        </a:rPr>
                        <a:t>Submitted to </a:t>
                      </a:r>
                      <a:r>
                        <a:rPr lang="en-GB" sz="1200" u="none" strike="noStrike" noProof="0" dirty="0" err="1">
                          <a:effectLst/>
                          <a:latin typeface="+mn-lt"/>
                        </a:rPr>
                        <a:t>arXiv</a:t>
                      </a:r>
                      <a:r>
                        <a:rPr lang="en-GB" sz="1200" u="none" strike="noStrike" noProof="0" dirty="0">
                          <a:effectLst/>
                          <a:latin typeface="+mn-lt"/>
                        </a:rPr>
                        <a:t>; </a:t>
                      </a:r>
                      <a:r>
                        <a:rPr lang="en-GB" sz="1200" u="none" strike="noStrike" noProof="0" dirty="0" err="1">
                          <a:effectLst/>
                          <a:latin typeface="+mn-lt"/>
                        </a:rPr>
                        <a:t>Sumission</a:t>
                      </a:r>
                      <a:r>
                        <a:rPr lang="en-GB" sz="1200" u="none" strike="noStrike" noProof="0" dirty="0">
                          <a:effectLst/>
                          <a:latin typeface="+mn-lt"/>
                        </a:rPr>
                        <a:t> to Journal in one month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8715" marR="8715" marT="871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sng" strike="noStrike" noProof="0">
                          <a:effectLst/>
                          <a:latin typeface="+mn-lt"/>
                          <a:hlinkClick r:id="rId4"/>
                        </a:rPr>
                        <a:t>https://arxiv.org/abs/2503.16880</a:t>
                      </a:r>
                      <a:endParaRPr lang="en-GB" sz="1200" b="0" i="0" u="sng" strike="noStrike" noProof="0">
                        <a:solidFill>
                          <a:srgbClr val="0000FF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8715" marR="8715" marT="871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030360"/>
                  </a:ext>
                </a:extLst>
              </a:tr>
              <a:tr h="3866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5</a:t>
                      </a:r>
                    </a:p>
                  </a:txBody>
                  <a:tcPr marL="8715" marR="8715" marT="871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noProof="0" dirty="0">
                          <a:effectLst/>
                          <a:latin typeface="+mn-lt"/>
                        </a:rPr>
                        <a:t>SiPM non-linearity studies in beam tests with scintillating crystals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8715" marR="8715" marT="871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noProof="0" dirty="0">
                          <a:effectLst/>
                          <a:latin typeface="+mn-lt"/>
                        </a:rPr>
                        <a:t>Yong Liu; Zhiyu Zhao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8715" marR="8715" marT="871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noProof="0" dirty="0">
                          <a:effectLst/>
                          <a:latin typeface="+mn-lt"/>
                        </a:rPr>
                        <a:t>NIMA (TBD)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8715" marR="8715" marT="871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noProof="0" dirty="0">
                          <a:effectLst/>
                          <a:latin typeface="+mn-lt"/>
                        </a:rPr>
                        <a:t>Submitted to </a:t>
                      </a:r>
                      <a:r>
                        <a:rPr lang="en-GB" sz="1200" u="none" strike="noStrike" noProof="0" dirty="0" err="1">
                          <a:effectLst/>
                          <a:latin typeface="+mn-lt"/>
                        </a:rPr>
                        <a:t>arXiv</a:t>
                      </a:r>
                      <a:r>
                        <a:rPr lang="en-GB" sz="1200" u="none" strike="noStrike" noProof="0" dirty="0">
                          <a:effectLst/>
                          <a:latin typeface="+mn-lt"/>
                        </a:rPr>
                        <a:t>; </a:t>
                      </a:r>
                      <a:r>
                        <a:rPr lang="en-GB" sz="1200" u="none" strike="noStrike" noProof="0" dirty="0" err="1">
                          <a:effectLst/>
                          <a:latin typeface="+mn-lt"/>
                        </a:rPr>
                        <a:t>Sumission</a:t>
                      </a:r>
                      <a:r>
                        <a:rPr lang="en-GB" sz="1200" u="none" strike="noStrike" noProof="0" dirty="0">
                          <a:effectLst/>
                          <a:latin typeface="+mn-lt"/>
                        </a:rPr>
                        <a:t> to Journal in one month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8715" marR="8715" marT="871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sng" strike="noStrike" noProof="0">
                          <a:effectLst/>
                          <a:latin typeface="+mn-lt"/>
                          <a:hlinkClick r:id="rId5"/>
                        </a:rPr>
                        <a:t>https://arxiv.org/abs/2603.08167</a:t>
                      </a:r>
                      <a:endParaRPr lang="en-GB" sz="1200" b="0" i="0" u="sng" strike="noStrike" noProof="0">
                        <a:solidFill>
                          <a:srgbClr val="0000FF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8715" marR="8715" marT="871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212842"/>
                  </a:ext>
                </a:extLst>
              </a:tr>
              <a:tr h="3866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6</a:t>
                      </a:r>
                    </a:p>
                  </a:txBody>
                  <a:tcPr marL="8715" marR="8715" marT="871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noProof="0" dirty="0">
                          <a:effectLst/>
                          <a:latin typeface="+mn-lt"/>
                        </a:rPr>
                        <a:t>Dynamic Range of SiPMs with High Pixel Densities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8715" marR="8715" marT="871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noProof="0" dirty="0">
                          <a:effectLst/>
                          <a:latin typeface="+mn-lt"/>
                        </a:rPr>
                        <a:t>Yong Liu; Zhiyu Zhao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8715" marR="8715" marT="871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noProof="0" dirty="0">
                          <a:effectLst/>
                          <a:latin typeface="+mn-lt"/>
                        </a:rPr>
                        <a:t>NIMA (TBD)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8715" marR="8715" marT="871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noProof="0" dirty="0">
                          <a:effectLst/>
                          <a:latin typeface="+mn-lt"/>
                        </a:rPr>
                        <a:t>Submitted to </a:t>
                      </a:r>
                      <a:r>
                        <a:rPr lang="en-GB" sz="1200" u="none" strike="noStrike" noProof="0" dirty="0" err="1">
                          <a:effectLst/>
                          <a:latin typeface="+mn-lt"/>
                        </a:rPr>
                        <a:t>arXiv</a:t>
                      </a:r>
                      <a:r>
                        <a:rPr lang="en-GB" sz="1200" u="none" strike="noStrike" noProof="0" dirty="0">
                          <a:effectLst/>
                          <a:latin typeface="+mn-lt"/>
                        </a:rPr>
                        <a:t>; </a:t>
                      </a:r>
                      <a:r>
                        <a:rPr lang="en-GB" sz="1200" u="none" strike="noStrike" noProof="0" dirty="0" err="1">
                          <a:effectLst/>
                          <a:latin typeface="+mn-lt"/>
                        </a:rPr>
                        <a:t>Sumission</a:t>
                      </a:r>
                      <a:r>
                        <a:rPr lang="en-GB" sz="1200" u="none" strike="noStrike" noProof="0" dirty="0">
                          <a:effectLst/>
                          <a:latin typeface="+mn-lt"/>
                        </a:rPr>
                        <a:t> to Journal in one month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8715" marR="8715" marT="871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sng" strike="noStrike" noProof="0">
                          <a:effectLst/>
                          <a:latin typeface="+mn-lt"/>
                          <a:hlinkClick r:id="rId6"/>
                        </a:rPr>
                        <a:t>https://arxiv.org/abs/2407.17794</a:t>
                      </a:r>
                      <a:endParaRPr lang="en-GB" sz="1200" b="0" i="0" u="sng" strike="noStrike" noProof="0">
                        <a:solidFill>
                          <a:srgbClr val="0000FF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8715" marR="8715" marT="871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618368"/>
                  </a:ext>
                </a:extLst>
              </a:tr>
              <a:tr h="3866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7</a:t>
                      </a:r>
                    </a:p>
                  </a:txBody>
                  <a:tcPr marL="8715" marR="8715" marT="871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noProof="0" dirty="0">
                          <a:effectLst/>
                          <a:latin typeface="+mn-lt"/>
                        </a:rPr>
                        <a:t>Particle Identification Studies using a Highly</a:t>
                      </a:r>
                      <a:br>
                        <a:rPr lang="en-GB" sz="1200" u="none" strike="noStrike" noProof="0" dirty="0">
                          <a:effectLst/>
                          <a:latin typeface="+mn-lt"/>
                        </a:rPr>
                      </a:br>
                      <a:r>
                        <a:rPr lang="en-GB" sz="1200" u="none" strike="noStrike" noProof="0" dirty="0">
                          <a:effectLst/>
                          <a:latin typeface="+mn-lt"/>
                        </a:rPr>
                        <a:t>Granular Crystal Electromagnetic Calorimeter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8715" marR="8715" marT="871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noProof="0">
                          <a:effectLst/>
                          <a:latin typeface="+mn-lt"/>
                        </a:rPr>
                        <a:t>Yong Liu; Jack Rolph</a:t>
                      </a:r>
                      <a:endParaRPr lang="en-GB" sz="12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8715" marR="8715" marT="871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noProof="0" dirty="0">
                          <a:effectLst/>
                          <a:latin typeface="+mn-lt"/>
                        </a:rPr>
                        <a:t>JINST (TBD)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8715" marR="8715" marT="871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noProof="0" dirty="0">
                          <a:effectLst/>
                          <a:latin typeface="+mn-lt"/>
                        </a:rPr>
                        <a:t>Draft ready; submission in around two weeks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8715" marR="8715" marT="871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15" marR="8715" marT="871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020315"/>
                  </a:ext>
                </a:extLst>
              </a:tr>
              <a:tr h="3866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8</a:t>
                      </a:r>
                    </a:p>
                  </a:txBody>
                  <a:tcPr marL="8715" marR="8715" marT="871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noProof="0" dirty="0">
                          <a:effectLst/>
                          <a:latin typeface="+mn-lt"/>
                        </a:rPr>
                        <a:t>High-granularity crystal calorimeter prototype development and commissioning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8715" marR="8715" marT="871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noProof="0" dirty="0">
                          <a:effectLst/>
                          <a:latin typeface="+mn-lt"/>
                        </a:rPr>
                        <a:t>Yong Liu; </a:t>
                      </a:r>
                      <a:r>
                        <a:rPr lang="en-GB" sz="1200" u="none" strike="noStrike" noProof="0" dirty="0" err="1">
                          <a:effectLst/>
                          <a:latin typeface="+mn-lt"/>
                        </a:rPr>
                        <a:t>Baohua</a:t>
                      </a:r>
                      <a:r>
                        <a:rPr lang="en-GB" sz="1200" u="none" strike="noStrike" noProof="0" dirty="0">
                          <a:effectLst/>
                          <a:latin typeface="+mn-lt"/>
                        </a:rPr>
                        <a:t> Qi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8715" marR="8715" marT="871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noProof="0" dirty="0">
                          <a:effectLst/>
                          <a:latin typeface="+mn-lt"/>
                        </a:rPr>
                        <a:t>NIMA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8715" marR="8715" marT="871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noProof="0" dirty="0">
                          <a:effectLst/>
                          <a:latin typeface="+mn-lt"/>
                        </a:rPr>
                        <a:t>Draft to be ready in 1 month; submission in 2 months 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8715" marR="8715" marT="871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15" marR="8715" marT="871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492623"/>
                  </a:ext>
                </a:extLst>
              </a:tr>
              <a:tr h="57993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9</a:t>
                      </a:r>
                    </a:p>
                  </a:txBody>
                  <a:tcPr marL="8715" marR="8715" marT="871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noProof="0">
                          <a:effectLst/>
                          <a:latin typeface="+mn-lt"/>
                        </a:rPr>
                        <a:t>EM performance of a high-granularity crystal calorimeter prototype with electrons in the range of 0.2 - 6.0 GeV</a:t>
                      </a:r>
                      <a:endParaRPr lang="en-GB" sz="12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8715" marR="8715" marT="871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noProof="0" dirty="0">
                          <a:effectLst/>
                          <a:latin typeface="+mn-lt"/>
                        </a:rPr>
                        <a:t>Yong Liu; </a:t>
                      </a:r>
                      <a:r>
                        <a:rPr lang="en-GB" sz="1200" u="none" strike="noStrike" noProof="0" dirty="0" err="1">
                          <a:effectLst/>
                          <a:latin typeface="+mn-lt"/>
                        </a:rPr>
                        <a:t>Baohua</a:t>
                      </a:r>
                      <a:r>
                        <a:rPr lang="en-GB" sz="1200" u="none" strike="noStrike" noProof="0" dirty="0">
                          <a:effectLst/>
                          <a:latin typeface="+mn-lt"/>
                        </a:rPr>
                        <a:t> Qi; </a:t>
                      </a:r>
                    </a:p>
                    <a:p>
                      <a:pPr algn="ctr" fontAlgn="b"/>
                      <a:r>
                        <a:rPr lang="en-GB" sz="1200" u="none" strike="noStrike" noProof="0" dirty="0">
                          <a:effectLst/>
                          <a:latin typeface="+mn-lt"/>
                        </a:rPr>
                        <a:t>Jack </a:t>
                      </a:r>
                      <a:r>
                        <a:rPr lang="en-GB" sz="1200" u="none" strike="noStrike" noProof="0" dirty="0" err="1">
                          <a:effectLst/>
                          <a:latin typeface="+mn-lt"/>
                        </a:rPr>
                        <a:t>Rolph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8715" marR="8715" marT="871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noProof="0" dirty="0">
                          <a:effectLst/>
                          <a:latin typeface="+mn-lt"/>
                        </a:rPr>
                        <a:t>TBD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8715" marR="8715" marT="871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noProof="0" dirty="0">
                          <a:effectLst/>
                          <a:latin typeface="+mn-lt"/>
                        </a:rPr>
                        <a:t>Draft to be ready in 2 months; submission in 3 months 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8715" marR="8715" marT="871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15" marR="8715" marT="871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136819"/>
                  </a:ext>
                </a:extLst>
              </a:tr>
              <a:tr h="3866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10</a:t>
                      </a:r>
                    </a:p>
                  </a:txBody>
                  <a:tcPr marL="8715" marR="8715" marT="871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noProof="0" dirty="0">
                          <a:effectLst/>
                          <a:latin typeface="+mn-lt"/>
                        </a:rPr>
                        <a:t>Lab and beam-test studies of BSO crystals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8715" marR="8715" marT="871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noProof="0">
                          <a:effectLst/>
                          <a:latin typeface="+mn-lt"/>
                        </a:rPr>
                        <a:t>Yong Liu; Yushan Liu; Baohua Qi</a:t>
                      </a:r>
                      <a:endParaRPr lang="en-GB" sz="12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8715" marR="8715" marT="871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noProof="0">
                          <a:effectLst/>
                          <a:latin typeface="+mn-lt"/>
                        </a:rPr>
                        <a:t>TBD</a:t>
                      </a:r>
                      <a:endParaRPr lang="en-GB" sz="12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8715" marR="8715" marT="871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noProof="0" dirty="0">
                          <a:effectLst/>
                          <a:latin typeface="+mn-lt"/>
                        </a:rPr>
                        <a:t>Draft to be ready in 2 months; submission in 3 months 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8715" marR="8715" marT="871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15" marR="8715" marT="871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875738"/>
                  </a:ext>
                </a:extLst>
              </a:tr>
              <a:tr h="3866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11</a:t>
                      </a:r>
                    </a:p>
                  </a:txBody>
                  <a:tcPr marL="8715" marR="8715" marT="871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Simulation study of beam-induced backgrounds for the crystal electromagnetic calorimeter at the CEPC</a:t>
                      </a:r>
                    </a:p>
                  </a:txBody>
                  <a:tcPr marL="8715" marR="8715" marT="871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Shengsen</a:t>
                      </a: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 Sun; Weizheng Song</a:t>
                      </a:r>
                    </a:p>
                  </a:txBody>
                  <a:tcPr marL="8715" marR="8715" marT="871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NST</a:t>
                      </a:r>
                    </a:p>
                  </a:txBody>
                  <a:tcPr marL="8715" marR="8715" marT="871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Draft ready; submission in 1 month</a:t>
                      </a:r>
                    </a:p>
                  </a:txBody>
                  <a:tcPr marL="8715" marR="8715" marT="871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15" marR="8715" marT="871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448690"/>
                  </a:ext>
                </a:extLst>
              </a:tr>
            </a:tbl>
          </a:graphicData>
        </a:graphic>
      </p:graphicFrame>
      <p:sp>
        <p:nvSpPr>
          <p:cNvPr id="3" name="标题 2">
            <a:extLst>
              <a:ext uri="{FF2B5EF4-FFF2-40B4-BE49-F238E27FC236}">
                <a16:creationId xmlns:a16="http://schemas.microsoft.com/office/drawing/2014/main" id="{6AD21873-ADA7-BFF6-AAED-D6412A82E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ECAL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2F737CE-7CAC-48DA-91F9-607E46D74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08845C2-300C-CAC5-F13C-C0EA27EC003B}"/>
              </a:ext>
            </a:extLst>
          </p:cNvPr>
          <p:cNvSpPr/>
          <p:nvPr/>
        </p:nvSpPr>
        <p:spPr>
          <a:xfrm>
            <a:off x="551384" y="2204864"/>
            <a:ext cx="4392488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375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48863</TotalTime>
  <Words>2340</Words>
  <Application>Microsoft Office PowerPoint</Application>
  <PresentationFormat>宽屏</PresentationFormat>
  <Paragraphs>431</Paragraphs>
  <Slides>22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等线</vt:lpstr>
      <vt:lpstr>微软雅黑</vt:lpstr>
      <vt:lpstr>Arial</vt:lpstr>
      <vt:lpstr>Arial Black</vt:lpstr>
      <vt:lpstr>Calibri</vt:lpstr>
      <vt:lpstr>Wingdings</vt:lpstr>
      <vt:lpstr>Office 主题</vt:lpstr>
      <vt:lpstr>PowerPoint 演示文稿</vt:lpstr>
      <vt:lpstr>Introduction</vt:lpstr>
      <vt:lpstr>MDI</vt:lpstr>
      <vt:lpstr>Vertex</vt:lpstr>
      <vt:lpstr>Inner tracker</vt:lpstr>
      <vt:lpstr>Outer tracker</vt:lpstr>
      <vt:lpstr>Gaseous detector (1)</vt:lpstr>
      <vt:lpstr>Gaseous detector (2)</vt:lpstr>
      <vt:lpstr>ECAL</vt:lpstr>
      <vt:lpstr>HCAL</vt:lpstr>
      <vt:lpstr>Homogeneous calorimeter</vt:lpstr>
      <vt:lpstr>Magnet</vt:lpstr>
      <vt:lpstr>Electronics</vt:lpstr>
      <vt:lpstr>TDAQ</vt:lpstr>
      <vt:lpstr>Offline </vt:lpstr>
      <vt:lpstr>Mechanics (1)</vt:lpstr>
      <vt:lpstr>Mechanics (2)</vt:lpstr>
      <vt:lpstr>Performances (1)</vt:lpstr>
      <vt:lpstr>Performances (2)</vt:lpstr>
      <vt:lpstr>Performances (3)</vt:lpstr>
      <vt:lpstr>Cherenkov detector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Miao He</cp:lastModifiedBy>
  <cp:revision>2133</cp:revision>
  <cp:lastPrinted>2022-11-06T05:19:21Z</cp:lastPrinted>
  <dcterms:created xsi:type="dcterms:W3CDTF">2012-09-04T11:33:36Z</dcterms:created>
  <dcterms:modified xsi:type="dcterms:W3CDTF">2026-05-27T05:46:16Z</dcterms:modified>
</cp:coreProperties>
</file>