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  <p:sldMasterId id="2147483678" r:id="rId3"/>
  </p:sldMasterIdLst>
  <p:notesMasterIdLst>
    <p:notesMasterId r:id="rId34"/>
  </p:notesMasterIdLst>
  <p:handoutMasterIdLst>
    <p:handoutMasterId r:id="rId35"/>
  </p:handoutMasterIdLst>
  <p:sldIdLst>
    <p:sldId id="447" r:id="rId4"/>
    <p:sldId id="1096" r:id="rId5"/>
    <p:sldId id="1077" r:id="rId6"/>
    <p:sldId id="1092" r:id="rId7"/>
    <p:sldId id="1079" r:id="rId8"/>
    <p:sldId id="1039" r:id="rId9"/>
    <p:sldId id="1059" r:id="rId10"/>
    <p:sldId id="1060" r:id="rId11"/>
    <p:sldId id="1061" r:id="rId12"/>
    <p:sldId id="1098" r:id="rId13"/>
    <p:sldId id="1097" r:id="rId14"/>
    <p:sldId id="1072" r:id="rId15"/>
    <p:sldId id="1073" r:id="rId16"/>
    <p:sldId id="1083" r:id="rId17"/>
    <p:sldId id="1091" r:id="rId18"/>
    <p:sldId id="1085" r:id="rId19"/>
    <p:sldId id="1093" r:id="rId20"/>
    <p:sldId id="1094" r:id="rId21"/>
    <p:sldId id="1084" r:id="rId22"/>
    <p:sldId id="1099" r:id="rId23"/>
    <p:sldId id="1089" r:id="rId24"/>
    <p:sldId id="1086" r:id="rId25"/>
    <p:sldId id="1088" r:id="rId26"/>
    <p:sldId id="1087" r:id="rId27"/>
    <p:sldId id="1082" r:id="rId28"/>
    <p:sldId id="1081" r:id="rId29"/>
    <p:sldId id="1100" r:id="rId30"/>
    <p:sldId id="1090" r:id="rId31"/>
    <p:sldId id="1080" r:id="rId32"/>
    <p:sldId id="1095" r:id="rId33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30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B4B-A2E4-49C4-B679-D3A2E6154F1C}" type="datetimeFigureOut">
              <a:rPr lang="ko-KR" altLang="en-US" smtClean="0"/>
              <a:t>2013-10-27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0589-5723-46ED-BF59-856EF96703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9388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7C9F-0E50-4D5A-9573-559C282E412C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6D1B-6DA8-433E-BE6A-2133179FC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610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3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43934" y="0"/>
            <a:ext cx="500066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BD52-B6CA-4A51-8A9E-5F5C270183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809DC-4D69-49C9-B5E7-133C18AC4B1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970C7-03E3-435A-B318-1267BEE24A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F6935-0EDF-43C7-9C46-82DFF54B669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5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C851-2C02-402A-85C4-C9A666F491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3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1739-8BDD-4844-8AF4-F285109A8F7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5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3992-989D-4941-A5F9-CB03F154C9B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8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637EB-E0E8-4EA6-869A-0ECAC140FA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BBCD-8DBF-43AC-81DE-2859C7BD3EB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A634-6819-42F5-A23D-FEF1F649E0D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2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198E0-C963-4FD1-B79F-8DBA9F3591F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A40F6-1FC1-4417-BF81-68B34A2641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49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5E8E77-F1F0-4DCC-B0E4-3205A27154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7DA3C2-7F33-4496-BC95-FBF772FA87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2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7E332E-777F-4F70-B538-F7E78F4DD3B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2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73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28"/>
          <p:cNvSpPr>
            <a:spLocks/>
          </p:cNvSpPr>
          <p:nvPr/>
        </p:nvSpPr>
        <p:spPr bwMode="auto">
          <a:xfrm>
            <a:off x="3924300" y="5157788"/>
            <a:ext cx="1368425" cy="13684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Freeform 729"/>
          <p:cNvSpPr>
            <a:spLocks/>
          </p:cNvSpPr>
          <p:nvPr/>
        </p:nvSpPr>
        <p:spPr bwMode="auto">
          <a:xfrm>
            <a:off x="5292725" y="6092825"/>
            <a:ext cx="215900" cy="215900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6" name="Picture 7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837238"/>
            <a:ext cx="685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476374" y="1124744"/>
            <a:ext cx="6264275" cy="1224409"/>
          </a:xfrm>
        </p:spPr>
        <p:txBody>
          <a:bodyPr/>
          <a:lstStyle>
            <a:lvl1pPr algn="ctr">
              <a:defRPr sz="3600" i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480343" y="3573016"/>
            <a:ext cx="6256338" cy="7200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01604110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43998" cy="796908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EADPLAY2\Downloads\시그니춰2\기초과학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527800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Head-pc\db\0문서0\1.진행문서\130604_코드체이서 ppt자료_C\ppt소스\중이온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397625"/>
            <a:ext cx="715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33375"/>
            <a:ext cx="7493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7" y="44624"/>
            <a:ext cx="7848872" cy="504825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80728"/>
            <a:ext cx="8374062" cy="511175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>
            <a:lvl1pPr>
              <a:defRPr sz="110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6CF4DA16-BF14-4307-8E08-1868CB884F94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13199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643998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 algn="ctr" fontAlgn="base"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</a:pPr>
            <a:fld id="{803D151A-5387-4DBE-A05F-532CAA3C0B73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8" name="Freeform 610"/>
          <p:cNvSpPr>
            <a:spLocks/>
          </p:cNvSpPr>
          <p:nvPr/>
        </p:nvSpPr>
        <p:spPr bwMode="gray">
          <a:xfrm>
            <a:off x="0" y="3500438"/>
            <a:ext cx="9544050" cy="3357562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7" name="Freeform 609"/>
          <p:cNvSpPr>
            <a:spLocks/>
          </p:cNvSpPr>
          <p:nvPr/>
        </p:nvSpPr>
        <p:spPr bwMode="gray">
          <a:xfrm>
            <a:off x="0" y="5264150"/>
            <a:ext cx="9144000" cy="1693863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6" name="Freeform 608"/>
          <p:cNvSpPr>
            <a:spLocks/>
          </p:cNvSpPr>
          <p:nvPr/>
        </p:nvSpPr>
        <p:spPr bwMode="gray">
          <a:xfrm>
            <a:off x="0" y="584200"/>
            <a:ext cx="9144000" cy="12604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76"/>
              </a:cxn>
              <a:cxn ang="0">
                <a:pos x="1600" y="88"/>
              </a:cxn>
              <a:cxn ang="0">
                <a:pos x="5760" y="88"/>
              </a:cxn>
              <a:cxn ang="0">
                <a:pos x="5760" y="0"/>
              </a:cxn>
              <a:cxn ang="0">
                <a:pos x="752" y="0"/>
              </a:cxn>
            </a:cxnLst>
            <a:rect l="0" t="0" r="r" b="b"/>
            <a:pathLst>
              <a:path w="5760" h="794">
                <a:moveTo>
                  <a:pt x="0" y="96"/>
                </a:moveTo>
                <a:lnTo>
                  <a:pt x="0" y="776"/>
                </a:lnTo>
                <a:cubicBezTo>
                  <a:pt x="32" y="794"/>
                  <a:pt x="336" y="56"/>
                  <a:pt x="1600" y="88"/>
                </a:cubicBezTo>
                <a:lnTo>
                  <a:pt x="5760" y="88"/>
                </a:lnTo>
                <a:lnTo>
                  <a:pt x="5760" y="0"/>
                </a:lnTo>
                <a:lnTo>
                  <a:pt x="75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11863" y="6513513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sz="1000" b="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113F71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44863" y="6551613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2348C-0566-4244-8DEE-01AEE46045D0}" type="slidenum">
              <a:rPr lang="ko-KR" altLang="en-US" b="1">
                <a:solidFill>
                  <a:srgbClr val="113F7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b="1" dirty="0">
              <a:solidFill>
                <a:srgbClr val="113F71"/>
              </a:solidFill>
            </a:endParaRPr>
          </a:p>
        </p:txBody>
      </p:sp>
      <p:sp>
        <p:nvSpPr>
          <p:cNvPr id="1031" name="Freeform 604" descr="hangul_p"/>
          <p:cNvSpPr>
            <a:spLocks/>
          </p:cNvSpPr>
          <p:nvPr/>
        </p:nvSpPr>
        <p:spPr bwMode="gray">
          <a:xfrm>
            <a:off x="0" y="0"/>
            <a:ext cx="9144000" cy="1168400"/>
          </a:xfrm>
          <a:custGeom>
            <a:avLst/>
            <a:gdLst>
              <a:gd name="T0" fmla="*/ 0 w 5760"/>
              <a:gd name="T1" fmla="*/ 0 h 680"/>
              <a:gd name="T2" fmla="*/ 0 w 5760"/>
              <a:gd name="T3" fmla="*/ 2147483647 h 680"/>
              <a:gd name="T4" fmla="*/ 2147483647 w 5760"/>
              <a:gd name="T5" fmla="*/ 2147483647 h 680"/>
              <a:gd name="T6" fmla="*/ 2147483647 w 5760"/>
              <a:gd name="T7" fmla="*/ 2147483647 h 680"/>
              <a:gd name="T8" fmla="*/ 2147483647 w 5760"/>
              <a:gd name="T9" fmla="*/ 0 h 680"/>
              <a:gd name="T10" fmla="*/ 0 w 5760"/>
              <a:gd name="T11" fmla="*/ 0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680">
                <a:moveTo>
                  <a:pt x="0" y="0"/>
                </a:moveTo>
                <a:lnTo>
                  <a:pt x="0" y="680"/>
                </a:lnTo>
                <a:cubicBezTo>
                  <a:pt x="240" y="520"/>
                  <a:pt x="472" y="312"/>
                  <a:pt x="1456" y="344"/>
                </a:cubicBezTo>
                <a:lnTo>
                  <a:pt x="5760" y="342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charset="-127"/>
            </a:endParaRPr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900113" y="44450"/>
            <a:ext cx="7850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196975"/>
            <a:ext cx="83740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64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nndc.bnl.gov/chart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6864" cy="3797027"/>
          </a:xfrm>
        </p:spPr>
        <p:txBody>
          <a:bodyPr>
            <a:normAutofit/>
          </a:bodyPr>
          <a:lstStyle/>
          <a:p>
            <a:endParaRPr lang="en-US" altLang="ko-KR" sz="1000" dirty="0" smtClean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000" dirty="0" smtClean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Youngman Kim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Rare Isotope Science Project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Institute for Basic Science, </a:t>
            </a:r>
            <a:r>
              <a:rPr lang="en-US" altLang="ko-KR" sz="1700" dirty="0" err="1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Daejeon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, Korea</a:t>
            </a:r>
          </a:p>
          <a:p>
            <a:endParaRPr lang="en-US" altLang="ko-KR" sz="1700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700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algn="l"/>
            <a:r>
              <a:rPr lang="en-US" altLang="ko-KR" sz="1700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In collaboration 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with: </a:t>
            </a:r>
            <a:endParaRPr lang="en-US" altLang="ko-KR" sz="1700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algn="l"/>
            <a:r>
              <a:rPr lang="en-US" altLang="ko-KR" sz="1700" dirty="0" err="1" smtClean="0">
                <a:solidFill>
                  <a:schemeClr val="tx1"/>
                </a:solidFill>
                <a:latin typeface="+mj-ea"/>
                <a:cs typeface="Arial" pitchFamily="34" charset="0"/>
              </a:rPr>
              <a:t>Ik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cs typeface="Arial" pitchFamily="34" charset="0"/>
              </a:rPr>
              <a:t> </a:t>
            </a:r>
            <a:r>
              <a:rPr lang="en-US" altLang="ko-KR" sz="1700" dirty="0">
                <a:solidFill>
                  <a:schemeClr val="tx1"/>
                </a:solidFill>
                <a:latin typeface="+mj-ea"/>
                <a:cs typeface="Arial" pitchFamily="34" charset="0"/>
              </a:rPr>
              <a:t>Jae 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cs typeface="Arial" pitchFamily="34" charset="0"/>
              </a:rPr>
              <a:t>Shin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, RISP/IBS</a:t>
            </a:r>
          </a:p>
          <a:p>
            <a:pPr algn="l"/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James Vary, Pieter Maris, </a:t>
            </a:r>
            <a:r>
              <a:rPr lang="en-US" altLang="ko-KR" sz="1700" dirty="0">
                <a:solidFill>
                  <a:schemeClr val="tx1"/>
                </a:solidFill>
                <a:latin typeface="+mj-ea"/>
                <a:cs typeface="Arial" pitchFamily="34" charset="0"/>
              </a:rPr>
              <a:t>Iowa State 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cs typeface="Arial" pitchFamily="34" charset="0"/>
              </a:rPr>
              <a:t>University</a:t>
            </a:r>
            <a:endParaRPr lang="en-US" altLang="ko-KR" sz="1700" dirty="0">
              <a:solidFill>
                <a:schemeClr val="tx1"/>
              </a:solidFill>
              <a:latin typeface="+mj-ea"/>
              <a:cs typeface="Arial" pitchFamily="34" charset="0"/>
            </a:endParaRPr>
          </a:p>
          <a:p>
            <a:pPr algn="l"/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Christian </a:t>
            </a:r>
            <a:r>
              <a:rPr lang="en-US" altLang="ko-KR" sz="1700" dirty="0" err="1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Forssen</a:t>
            </a:r>
            <a:r>
              <a:rPr lang="en-US" altLang="ko-KR" sz="17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, Jimmy </a:t>
            </a:r>
            <a:r>
              <a:rPr lang="en-US" altLang="ko-KR" sz="1700" dirty="0" err="1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Rotureau</a:t>
            </a:r>
            <a:r>
              <a:rPr lang="en-US" altLang="ko-KR" sz="1700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, Chalmers University</a:t>
            </a:r>
          </a:p>
          <a:p>
            <a:pPr algn="l"/>
            <a:endParaRPr lang="en-US" altLang="ko-KR" sz="1700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836712"/>
            <a:ext cx="9144000" cy="1440161"/>
          </a:xfrm>
          <a:solidFill>
            <a:schemeClr val="bg1"/>
          </a:solidFill>
        </p:spPr>
        <p:txBody>
          <a:bodyPr wrap="none">
            <a:normAutofit/>
          </a:bodyPr>
          <a:lstStyle/>
          <a:p>
            <a:r>
              <a:rPr lang="en-US" altLang="ko-KR" sz="3200" dirty="0" err="1"/>
              <a:t>Ab</a:t>
            </a:r>
            <a:r>
              <a:rPr lang="en-US" altLang="ko-KR" sz="3200" dirty="0"/>
              <a:t> initio no core shell model for light nuclei</a:t>
            </a:r>
            <a:endParaRPr lang="en-US" altLang="ko-KR" sz="3200" dirty="0"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77548"/>
            <a:ext cx="1835696" cy="6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User5\Desktop\RISP_workshop_presentation\to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9816"/>
            <a:ext cx="1008112" cy="5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59632" y="6237033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/>
              <a:t>The </a:t>
            </a:r>
            <a:r>
              <a:rPr lang="en-US" altLang="ko-KR" sz="1200" dirty="0"/>
              <a:t>Seventh International Symposium on Chiral Symmetry in Hadrons and </a:t>
            </a:r>
            <a:r>
              <a:rPr lang="en-US" altLang="ko-KR" sz="1200" dirty="0" smtClean="0"/>
              <a:t>Nuclei 27-30 </a:t>
            </a:r>
            <a:r>
              <a:rPr lang="en-US" altLang="ko-KR" sz="1200" dirty="0"/>
              <a:t>October 2013,  </a:t>
            </a:r>
            <a:r>
              <a:rPr lang="en-US" altLang="ko-KR" sz="1200" dirty="0" err="1"/>
              <a:t>BeiHang</a:t>
            </a:r>
            <a:r>
              <a:rPr lang="en-US" altLang="ko-KR" sz="1200" dirty="0"/>
              <a:t> Univ. Beijing, China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7532" cy="621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645333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Pieter Maris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9052534" cy="48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26944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Taychon</a:t>
            </a:r>
            <a:r>
              <a:rPr lang="en-US" altLang="ko-KR" dirty="0" smtClean="0"/>
              <a:t> II at KISTI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0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0804"/>
            <a:ext cx="7533174" cy="51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23585"/>
            <a:ext cx="1627435" cy="4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ko-KR" b="1" dirty="0" smtClean="0">
                <a:solidFill>
                  <a:srgbClr val="7030A0"/>
                </a:solidFill>
              </a:rPr>
              <a:t>Ab initio No Core </a:t>
            </a:r>
            <a:r>
              <a:rPr lang="it-IT" altLang="ko-KR" b="1" dirty="0">
                <a:solidFill>
                  <a:srgbClr val="7030A0"/>
                </a:solidFill>
              </a:rPr>
              <a:t>Gamow Shell Model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80" cy="48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63688" y="587405"/>
            <a:ext cx="61206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 err="1">
                <a:solidFill>
                  <a:srgbClr val="7030A0"/>
                </a:solidFill>
              </a:rPr>
              <a:t>Ab</a:t>
            </a:r>
            <a:r>
              <a:rPr lang="en-US" altLang="ko-KR" sz="2500" dirty="0">
                <a:solidFill>
                  <a:srgbClr val="7030A0"/>
                </a:solidFill>
              </a:rPr>
              <a:t> initio structure and NN interaction </a:t>
            </a:r>
          </a:p>
          <a:p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100" dirty="0" smtClean="0"/>
              <a:t>NN (and NNN) interactions are essential inputs</a:t>
            </a:r>
            <a:endParaRPr lang="en-US" altLang="ko-KR" sz="2100" dirty="0" smtClean="0"/>
          </a:p>
          <a:p>
            <a:r>
              <a:rPr lang="en-US" altLang="ko-KR" sz="2100" dirty="0" smtClean="0"/>
              <a:t>Unfortunately</a:t>
            </a:r>
            <a:r>
              <a:rPr lang="en-US" altLang="ko-KR" sz="2100" dirty="0"/>
              <a:t>, the NN interaction at low energies needed for nuclear physics applications </a:t>
            </a:r>
            <a:r>
              <a:rPr lang="en-US" altLang="ko-KR" sz="2100" dirty="0" smtClean="0"/>
              <a:t>cannot </a:t>
            </a:r>
            <a:r>
              <a:rPr lang="en-US" altLang="ko-KR" sz="2100" dirty="0"/>
              <a:t>be directly derived from QCD at the </a:t>
            </a:r>
            <a:r>
              <a:rPr lang="en-US" altLang="ko-KR" sz="2100" dirty="0" smtClean="0"/>
              <a:t>moment</a:t>
            </a:r>
          </a:p>
          <a:p>
            <a:r>
              <a:rPr lang="en-US" altLang="ko-KR" sz="2100" dirty="0" err="1" smtClean="0"/>
              <a:t>Ab</a:t>
            </a:r>
            <a:r>
              <a:rPr lang="en-US" altLang="ko-KR" sz="2100" dirty="0" smtClean="0"/>
              <a:t> </a:t>
            </a:r>
            <a:r>
              <a:rPr lang="en-US" altLang="ko-KR" sz="2100" dirty="0"/>
              <a:t>initio theory requires, of course, a realistic NN interaction accurately describing NN scattering data and deuteron </a:t>
            </a:r>
            <a:r>
              <a:rPr lang="en-US" altLang="ko-KR" sz="2100" dirty="0" smtClean="0"/>
              <a:t>properties</a:t>
            </a:r>
          </a:p>
          <a:p>
            <a:r>
              <a:rPr lang="en-US" altLang="ko-KR" sz="2100" dirty="0" smtClean="0"/>
              <a:t>We use NNLO</a:t>
            </a:r>
            <a:r>
              <a:rPr lang="en-US" altLang="ko-KR" sz="2100" baseline="-25000" dirty="0" smtClean="0"/>
              <a:t>OPT</a:t>
            </a:r>
            <a:r>
              <a:rPr lang="en-US" altLang="ko-KR" sz="2100" dirty="0" smtClean="0"/>
              <a:t> and JISP16 in this study</a:t>
            </a:r>
          </a:p>
          <a:p>
            <a:r>
              <a:rPr lang="en-US" altLang="ko-KR" sz="2100" dirty="0" smtClean="0"/>
              <a:t>Nice </a:t>
            </a:r>
            <a:r>
              <a:rPr lang="en-US" altLang="ko-KR" sz="2100" dirty="0"/>
              <a:t>to avoid NNN forces</a:t>
            </a:r>
            <a:r>
              <a:rPr lang="en-US" altLang="ko-KR" sz="2100" dirty="0" smtClean="0"/>
              <a:t>? Yes</a:t>
            </a:r>
            <a:endParaRPr lang="en-US" altLang="ko-KR" sz="2500" dirty="0"/>
          </a:p>
          <a:p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707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43850" cy="55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69577" y="51571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dirty="0" err="1"/>
              <a:t>Andrey</a:t>
            </a:r>
            <a:r>
              <a:rPr lang="en-US" altLang="ko-KR" dirty="0"/>
              <a:t> </a:t>
            </a:r>
            <a:r>
              <a:rPr lang="en-US" altLang="ko-KR" dirty="0" err="1"/>
              <a:t>Shirokov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3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0" y="620688"/>
            <a:ext cx="8419884" cy="15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045"/>
            <a:ext cx="910850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07504" y="4149080"/>
            <a:ext cx="8784976" cy="54520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13376" cy="62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2778"/>
            <a:ext cx="8064896" cy="62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JISP  </a:t>
            </a:r>
            <a:r>
              <a:rPr lang="it-IT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(J-matrix Inverse Scattering Potential)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/>
          <a:lstStyle/>
          <a:p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completely phenomenological</a:t>
            </a:r>
          </a:p>
          <a:p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a good convergence of many-body calculations, eff. interaction is not </a:t>
            </a:r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 fitted to describe light nuclei: JISP6 up to A = 6, JISP16 up to A = </a:t>
            </a:r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provides a high-quality description of NN data: chi</a:t>
            </a:r>
            <a:r>
              <a:rPr lang="en-US" altLang="ko-KR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/datum = 1.03 up to </a:t>
            </a:r>
            <a:r>
              <a:rPr lang="en-US" altLang="ko-KR" sz="21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21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altLang="ko-KR" sz="21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= 350 MeV for the 1992 </a:t>
            </a:r>
            <a:r>
              <a:rPr lang="en-US" altLang="ko-KR" sz="2100" dirty="0" err="1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100" dirty="0" err="1">
                <a:latin typeface="Arial" panose="020B0604020202020204" pitchFamily="34" charset="0"/>
                <a:cs typeface="Arial" panose="020B0604020202020204" pitchFamily="34" charset="0"/>
              </a:rPr>
              <a:t>Andrey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100" dirty="0" err="1"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A. M.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A. I. Mazur, S. A.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Zaytsev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J. P. Vary,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A. Weber,  Phys. Rev. C 70, 044005 (2004)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A. M.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J. P. Vary, A. I. Mazur, S. A.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Zaytsev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A. Weber, Phys.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B 621, 96 (2005)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A. M.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J. P. Vary, A. I. Mazur, T. A.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Weber, Phys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B 644, 33 (2007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52515"/>
            <a:ext cx="5010048" cy="8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7" y="160715"/>
            <a:ext cx="8827156" cy="659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8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597002" cy="5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631273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Tachyon II, Hopper, Edison, Titan, Mira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4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487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204864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ISU-RISP collaboration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olidFill>
                  <a:srgbClr val="C00000"/>
                </a:solidFill>
              </a:rPr>
              <a:t>Preliminary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7" y="2108597"/>
            <a:ext cx="7632848" cy="152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857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45007" y="5085184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http://www.nndc.bnl.gov/chart/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31354" cy="48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2204864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ISU-RISP collaboration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olidFill>
                  <a:srgbClr val="C00000"/>
                </a:solidFill>
              </a:rPr>
              <a:t>Preliminary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8121"/>
            <a:ext cx="6768752" cy="46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837" y="2060848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ISU-RISP collaboration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smtClean="0">
                <a:solidFill>
                  <a:srgbClr val="C00000"/>
                </a:solidFill>
              </a:rPr>
              <a:t>Preliminary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15616" y="5805264"/>
            <a:ext cx="77048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smtClean="0"/>
              <a:t>“Extrapolations </a:t>
            </a:r>
            <a:r>
              <a:rPr lang="en-US" altLang="ko-KR" sz="1500" dirty="0"/>
              <a:t>A &amp; B”</a:t>
            </a:r>
          </a:p>
          <a:p>
            <a:r>
              <a:rPr lang="en-US" altLang="ko-KR" sz="1500" dirty="0" smtClean="0"/>
              <a:t>P</a:t>
            </a:r>
            <a:r>
              <a:rPr lang="en-US" altLang="ko-KR" sz="1500" dirty="0"/>
              <a:t>. Maris, J.P. Vary and A.M. </a:t>
            </a:r>
            <a:r>
              <a:rPr lang="en-US" altLang="ko-KR" sz="1500" dirty="0" err="1"/>
              <a:t>Shirokov</a:t>
            </a:r>
            <a:r>
              <a:rPr lang="en-US" altLang="ko-KR" sz="1500" dirty="0"/>
              <a:t>, Phys. Rev. C79, 014308 (2009)</a:t>
            </a:r>
          </a:p>
          <a:p>
            <a:r>
              <a:rPr lang="en-US" altLang="ko-KR" sz="1500" dirty="0"/>
              <a:t>P. Maris, A.M. </a:t>
            </a:r>
            <a:r>
              <a:rPr lang="en-US" altLang="ko-KR" sz="1500" dirty="0" err="1"/>
              <a:t>Shirokov</a:t>
            </a:r>
            <a:r>
              <a:rPr lang="en-US" altLang="ko-KR" sz="1500" dirty="0"/>
              <a:t> and J.P. Vary, Phys. Rev. C81, 021301(R) (2010)</a:t>
            </a:r>
            <a:endParaRPr lang="ko-KR" altLang="en-US" sz="1500" dirty="0"/>
          </a:p>
        </p:txBody>
      </p:sp>
      <p:sp>
        <p:nvSpPr>
          <p:cNvPr id="3" name="직사각형 2"/>
          <p:cNvSpPr/>
          <p:nvPr/>
        </p:nvSpPr>
        <p:spPr>
          <a:xfrm>
            <a:off x="1929519" y="260648"/>
            <a:ext cx="59330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solidFill>
                  <a:srgbClr val="7030A0"/>
                </a:solidFill>
              </a:rPr>
              <a:t>Extrapolating to the infinite matrix limit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304379"/>
            <a:ext cx="5514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66" y="2092073"/>
            <a:ext cx="64389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95736" y="6397077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 smtClean="0"/>
              <a:t>P.Maris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J.P.Vary</a:t>
            </a:r>
            <a:r>
              <a:rPr lang="en-US" altLang="ko-KR" sz="1200" dirty="0" smtClean="0"/>
              <a:t> and </a:t>
            </a:r>
            <a:r>
              <a:rPr lang="en-US" altLang="ko-KR" sz="1200" dirty="0" err="1" smtClean="0"/>
              <a:t>A.M.Shirokov</a:t>
            </a:r>
            <a:r>
              <a:rPr lang="en-US" altLang="ko-KR" sz="1200" dirty="0" smtClean="0"/>
              <a:t>, Phys.Rev.C79,014308 (</a:t>
            </a:r>
            <a:r>
              <a:rPr lang="en-US" altLang="ko-KR" sz="1200" dirty="0"/>
              <a:t>2009)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6120680" cy="61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3392983" cy="24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2345" cy="589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727"/>
            <a:ext cx="7704856" cy="54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4168" y="501317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For both </a:t>
            </a:r>
            <a:r>
              <a:rPr lang="en-US" altLang="ko-KR" sz="1200" dirty="0"/>
              <a:t>IR and UV </a:t>
            </a:r>
            <a:r>
              <a:rPr lang="en-US" altLang="ko-KR" sz="1200" dirty="0" smtClean="0"/>
              <a:t>extrapolations;</a:t>
            </a:r>
            <a:endParaRPr lang="en-US" altLang="ko-KR" sz="1200" dirty="0"/>
          </a:p>
          <a:p>
            <a:r>
              <a:rPr lang="en-US" altLang="ko-KR" sz="1200" dirty="0" smtClean="0"/>
              <a:t>* </a:t>
            </a:r>
            <a:r>
              <a:rPr lang="en-US" altLang="ko-KR" sz="1200" dirty="0" err="1" smtClean="0"/>
              <a:t>S.Coon</a:t>
            </a:r>
            <a:r>
              <a:rPr lang="en-US" altLang="ko-KR" sz="1200" dirty="0"/>
              <a:t>, M.I. </a:t>
            </a:r>
            <a:r>
              <a:rPr lang="en-US" altLang="ko-KR" sz="1200" dirty="0" err="1"/>
              <a:t>Avetian</a:t>
            </a:r>
            <a:r>
              <a:rPr lang="en-US" altLang="ko-KR" sz="1200" dirty="0"/>
              <a:t>, M.K.G. Kruse, U. van </a:t>
            </a:r>
            <a:r>
              <a:rPr lang="en-US" altLang="ko-KR" sz="1200" dirty="0" err="1"/>
              <a:t>Kolck</a:t>
            </a:r>
            <a:r>
              <a:rPr lang="en-US" altLang="ko-KR" sz="1200" dirty="0"/>
              <a:t>, P. Maris, and J.P. Vary</a:t>
            </a:r>
            <a:r>
              <a:rPr lang="en-US" altLang="ko-KR" sz="1200" dirty="0" smtClean="0"/>
              <a:t>, Phys</a:t>
            </a:r>
            <a:r>
              <a:rPr lang="en-US" altLang="ko-KR" sz="1200" dirty="0"/>
              <a:t>. Rev. C 86, 054002 (2012); </a:t>
            </a:r>
            <a:r>
              <a:rPr lang="en-US" altLang="ko-KR" sz="1200" dirty="0" err="1"/>
              <a:t>arXiv</a:t>
            </a:r>
            <a:r>
              <a:rPr lang="en-US" altLang="ko-KR" sz="1200" dirty="0"/>
              <a:t>: 1205.3230</a:t>
            </a:r>
          </a:p>
          <a:p>
            <a:r>
              <a:rPr lang="en-US" altLang="ko-KR" sz="1200" dirty="0" smtClean="0"/>
              <a:t>* R.J</a:t>
            </a:r>
            <a:r>
              <a:rPr lang="en-US" altLang="ko-KR" sz="1200" dirty="0"/>
              <a:t>. </a:t>
            </a:r>
            <a:r>
              <a:rPr lang="en-US" altLang="ko-KR" sz="1200" dirty="0" err="1"/>
              <a:t>Furnstahl</a:t>
            </a:r>
            <a:r>
              <a:rPr lang="en-US" altLang="ko-KR" sz="1200" dirty="0"/>
              <a:t>, G. Hagen, T. </a:t>
            </a:r>
            <a:r>
              <a:rPr lang="en-US" altLang="ko-KR" sz="1200" dirty="0" err="1"/>
              <a:t>Papenbrock</a:t>
            </a:r>
            <a:r>
              <a:rPr lang="en-US" altLang="ko-KR" sz="1200" dirty="0"/>
              <a:t>, Phys. Rev. C 86 (2012) 031301; 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arXiv:1207.6100</a:t>
            </a:r>
          </a:p>
          <a:p>
            <a:r>
              <a:rPr lang="en-US" altLang="ko-KR" sz="1200" dirty="0" smtClean="0"/>
              <a:t>* E.D</a:t>
            </a:r>
            <a:r>
              <a:rPr lang="en-US" altLang="ko-KR" sz="1200" dirty="0"/>
              <a:t>. </a:t>
            </a:r>
            <a:r>
              <a:rPr lang="en-US" altLang="ko-KR" sz="1200" dirty="0" err="1"/>
              <a:t>Jurgenson</a:t>
            </a:r>
            <a:r>
              <a:rPr lang="en-US" altLang="ko-KR" sz="1200" dirty="0"/>
              <a:t>, P. Maris, R.J. </a:t>
            </a:r>
            <a:r>
              <a:rPr lang="en-US" altLang="ko-KR" sz="1200" dirty="0" err="1"/>
              <a:t>Furnstahl</a:t>
            </a:r>
            <a:r>
              <a:rPr lang="en-US" altLang="ko-KR" sz="1200" dirty="0"/>
              <a:t>, P. </a:t>
            </a:r>
            <a:r>
              <a:rPr lang="en-US" altLang="ko-KR" sz="1200" dirty="0" err="1"/>
              <a:t>Navratil</a:t>
            </a:r>
            <a:r>
              <a:rPr lang="en-US" altLang="ko-KR" sz="1200" dirty="0"/>
              <a:t>, W.E. </a:t>
            </a:r>
            <a:r>
              <a:rPr lang="en-US" altLang="ko-KR" sz="1200" dirty="0" err="1"/>
              <a:t>Ormand</a:t>
            </a:r>
            <a:r>
              <a:rPr lang="en-US" altLang="ko-KR" sz="1200" dirty="0"/>
              <a:t>, J.P. Vary, </a:t>
            </a:r>
            <a:r>
              <a:rPr lang="en-US" altLang="ko-KR" sz="1200" dirty="0" err="1"/>
              <a:t>Phys.Rev</a:t>
            </a:r>
            <a:r>
              <a:rPr lang="en-US" altLang="ko-KR" sz="1200" dirty="0"/>
              <a:t>. C87 (2013) 054312 ; </a:t>
            </a:r>
            <a:r>
              <a:rPr lang="en-US" altLang="ko-KR" sz="1200" dirty="0" err="1"/>
              <a:t>arXiv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1302:5473</a:t>
            </a:r>
          </a:p>
          <a:p>
            <a:r>
              <a:rPr lang="en-US" altLang="ko-KR" sz="1200" dirty="0" smtClean="0"/>
              <a:t>…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79"/>
            <a:ext cx="5305876" cy="416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AB611837-82FE-4D1C-BE50-68DBDC9CB354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en-US" altLang="ko-KR" dirty="0">
              <a:solidFill>
                <a:srgbClr val="C1D1D3">
                  <a:lumMod val="75000"/>
                </a:srgbClr>
              </a:solidFill>
            </a:endParaRPr>
          </a:p>
        </p:txBody>
      </p:sp>
      <p:pic>
        <p:nvPicPr>
          <p:cNvPr id="6" name="Picture 2" descr="C:\Users\admin\AppData\Local\Microsoft\Windows\Temporary Internet Files\Content.IE5\ILUUWMFN\RAON배치도_20131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3669"/>
            <a:ext cx="7344816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4139952" y="768069"/>
            <a:ext cx="4806295" cy="2012859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altLang="ko-KR" sz="1600" dirty="0">
                <a:solidFill>
                  <a:srgbClr val="113F71"/>
                </a:solidFill>
              </a:rPr>
              <a:t>High intensity </a:t>
            </a:r>
            <a:r>
              <a:rPr lang="en-US" altLang="ko-KR" sz="1600" dirty="0">
                <a:solidFill>
                  <a:srgbClr val="FF0000"/>
                </a:solidFill>
              </a:rPr>
              <a:t>RI</a:t>
            </a:r>
            <a:r>
              <a:rPr lang="en-US" altLang="ko-KR" sz="1600" dirty="0">
                <a:solidFill>
                  <a:srgbClr val="113F71"/>
                </a:solidFill>
              </a:rPr>
              <a:t> beams by </a:t>
            </a:r>
            <a:r>
              <a:rPr lang="en-US" altLang="ko-KR" sz="1600" dirty="0">
                <a:solidFill>
                  <a:srgbClr val="B9B900"/>
                </a:solidFill>
              </a:rPr>
              <a:t>ISOL</a:t>
            </a:r>
            <a:r>
              <a:rPr lang="en-US" altLang="ko-KR" sz="1600" dirty="0">
                <a:solidFill>
                  <a:srgbClr val="113F71"/>
                </a:solidFill>
              </a:rPr>
              <a:t> &amp; </a:t>
            </a:r>
            <a:r>
              <a:rPr lang="en-US" altLang="ko-KR" sz="1600" dirty="0" smtClean="0">
                <a:solidFill>
                  <a:srgbClr val="7030A0"/>
                </a:solidFill>
              </a:rPr>
              <a:t>IF</a:t>
            </a:r>
            <a:endParaRPr lang="en-US" altLang="ko-KR" sz="16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B9B900"/>
                </a:solidFill>
              </a:rPr>
              <a:t>ISOL</a:t>
            </a:r>
            <a:r>
              <a:rPr lang="en-US" altLang="ko-KR" sz="1600" dirty="0" smtClean="0">
                <a:solidFill>
                  <a:srgbClr val="113F71"/>
                </a:solidFill>
              </a:rPr>
              <a:t> : direct </a:t>
            </a:r>
            <a:r>
              <a:rPr lang="en-US" altLang="ko-KR" sz="1600" dirty="0">
                <a:solidFill>
                  <a:srgbClr val="113F71"/>
                </a:solidFill>
              </a:rPr>
              <a:t>fission of </a:t>
            </a:r>
            <a:r>
              <a:rPr lang="en-US" altLang="ko-KR" sz="1600" baseline="30000" dirty="0">
                <a:solidFill>
                  <a:srgbClr val="113F71"/>
                </a:solidFill>
              </a:rPr>
              <a:t>238</a:t>
            </a:r>
            <a:r>
              <a:rPr lang="en-US" altLang="ko-KR" sz="1600" dirty="0">
                <a:solidFill>
                  <a:srgbClr val="113F71"/>
                </a:solidFill>
              </a:rPr>
              <a:t>U </a:t>
            </a:r>
            <a:r>
              <a:rPr lang="en-US" altLang="ko-KR" sz="1600" dirty="0" smtClean="0">
                <a:solidFill>
                  <a:srgbClr val="113F71"/>
                </a:solidFill>
              </a:rPr>
              <a:t>by p 70MeV</a:t>
            </a:r>
            <a:endParaRPr lang="en-US" altLang="ko-KR" sz="1600" dirty="0">
              <a:solidFill>
                <a:srgbClr val="113F7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7030A0"/>
                </a:solidFill>
              </a:rPr>
              <a:t>IF</a:t>
            </a:r>
            <a:r>
              <a:rPr lang="en-US" altLang="ko-KR" sz="1600" dirty="0" smtClean="0">
                <a:solidFill>
                  <a:srgbClr val="113F71"/>
                </a:solidFill>
              </a:rPr>
              <a:t> </a:t>
            </a:r>
            <a:r>
              <a:rPr lang="en-US" altLang="ko-KR" sz="1600" dirty="0">
                <a:solidFill>
                  <a:srgbClr val="113F71"/>
                </a:solidFill>
              </a:rPr>
              <a:t>by 200MeV/u, </a:t>
            </a:r>
            <a:r>
              <a:rPr lang="en-US" altLang="ko-KR" sz="1600" dirty="0" smtClean="0">
                <a:solidFill>
                  <a:srgbClr val="113F71"/>
                </a:solidFill>
              </a:rPr>
              <a:t>8.3p</a:t>
            </a:r>
            <a:r>
              <a:rPr lang="el-GR" altLang="ko-KR" sz="1600" dirty="0">
                <a:solidFill>
                  <a:srgbClr val="113F71"/>
                </a:solidFill>
              </a:rPr>
              <a:t>μ</a:t>
            </a:r>
            <a:r>
              <a:rPr lang="en-US" altLang="ko-KR" sz="1600" dirty="0">
                <a:solidFill>
                  <a:srgbClr val="113F71"/>
                </a:solidFill>
              </a:rPr>
              <a:t>A </a:t>
            </a:r>
            <a:r>
              <a:rPr lang="en-US" altLang="ko-KR" sz="1600" baseline="30000" dirty="0" smtClean="0">
                <a:solidFill>
                  <a:srgbClr val="113F71"/>
                </a:solidFill>
              </a:rPr>
              <a:t>238</a:t>
            </a:r>
            <a:r>
              <a:rPr lang="en-US" altLang="ko-KR" sz="1600" dirty="0" smtClean="0">
                <a:solidFill>
                  <a:srgbClr val="113F71"/>
                </a:solidFill>
              </a:rPr>
              <a:t>U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altLang="ko-KR" sz="1600" dirty="0">
                <a:solidFill>
                  <a:srgbClr val="113F71"/>
                </a:solidFill>
              </a:rPr>
              <a:t>High </a:t>
            </a:r>
            <a:r>
              <a:rPr lang="en-US" altLang="ko-KR" sz="1600" dirty="0" smtClean="0">
                <a:solidFill>
                  <a:srgbClr val="113F71"/>
                </a:solidFill>
              </a:rPr>
              <a:t>quality </a:t>
            </a:r>
            <a:r>
              <a:rPr lang="en-US" altLang="ko-KR" sz="1600" dirty="0">
                <a:solidFill>
                  <a:srgbClr val="0000FF"/>
                </a:solidFill>
              </a:rPr>
              <a:t>neutron-rich</a:t>
            </a:r>
            <a:r>
              <a:rPr lang="en-US" altLang="ko-KR" sz="1600" dirty="0">
                <a:solidFill>
                  <a:srgbClr val="113F71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RI</a:t>
            </a:r>
            <a:r>
              <a:rPr lang="en-US" altLang="ko-KR" sz="1600" dirty="0">
                <a:solidFill>
                  <a:srgbClr val="113F71"/>
                </a:solidFill>
              </a:rPr>
              <a:t> </a:t>
            </a:r>
            <a:r>
              <a:rPr lang="en-US" altLang="ko-KR" sz="1600" dirty="0" smtClean="0">
                <a:solidFill>
                  <a:srgbClr val="113F71"/>
                </a:solidFill>
              </a:rPr>
              <a:t>beams</a:t>
            </a:r>
          </a:p>
          <a:p>
            <a:pPr marL="0" lv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ko-KR" sz="1600" baseline="30000" dirty="0" smtClean="0">
                <a:solidFill>
                  <a:srgbClr val="113F71"/>
                </a:solidFill>
              </a:rPr>
              <a:t>        132</a:t>
            </a:r>
            <a:r>
              <a:rPr lang="en-US" altLang="ko-KR" sz="1600" dirty="0" smtClean="0">
                <a:solidFill>
                  <a:srgbClr val="113F71"/>
                </a:solidFill>
              </a:rPr>
              <a:t>Sn </a:t>
            </a:r>
            <a:r>
              <a:rPr lang="en-US" altLang="ko-KR" sz="1600" dirty="0">
                <a:solidFill>
                  <a:srgbClr val="113F71"/>
                </a:solidFill>
              </a:rPr>
              <a:t>with up to ~250MeV/u, up to </a:t>
            </a:r>
            <a:r>
              <a:rPr lang="en-US" altLang="ko-KR" sz="1600" dirty="0" smtClean="0">
                <a:solidFill>
                  <a:srgbClr val="113F71"/>
                </a:solidFill>
              </a:rPr>
              <a:t>10</a:t>
            </a:r>
            <a:r>
              <a:rPr lang="en-US" altLang="ko-KR" sz="1600" baseline="30000" dirty="0" smtClean="0">
                <a:solidFill>
                  <a:srgbClr val="113F71"/>
                </a:solidFill>
              </a:rPr>
              <a:t>8</a:t>
            </a:r>
            <a:r>
              <a:rPr lang="en-US" altLang="ko-KR" sz="1600" dirty="0" smtClean="0">
                <a:solidFill>
                  <a:srgbClr val="113F71"/>
                </a:solidFill>
              </a:rPr>
              <a:t> </a:t>
            </a:r>
            <a:r>
              <a:rPr lang="en-US" altLang="ko-KR" sz="1600" dirty="0" err="1" smtClean="0">
                <a:solidFill>
                  <a:srgbClr val="113F71"/>
                </a:solidFill>
              </a:rPr>
              <a:t>pps</a:t>
            </a:r>
            <a:endParaRPr lang="en-US" altLang="ko-KR" sz="1600" dirty="0">
              <a:solidFill>
                <a:srgbClr val="113F7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altLang="ko-KR" sz="1600" dirty="0" smtClean="0">
                <a:solidFill>
                  <a:srgbClr val="FF0000"/>
                </a:solidFill>
              </a:rPr>
              <a:t>More</a:t>
            </a:r>
            <a:r>
              <a:rPr lang="en-US" altLang="ko-KR" sz="1600" dirty="0" smtClean="0">
                <a:solidFill>
                  <a:srgbClr val="113F71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exotic RI </a:t>
            </a:r>
            <a:r>
              <a:rPr lang="en-US" altLang="ko-KR" sz="1600" dirty="0">
                <a:solidFill>
                  <a:srgbClr val="113F71"/>
                </a:solidFill>
              </a:rPr>
              <a:t>beams by </a:t>
            </a:r>
            <a:r>
              <a:rPr lang="en-US" altLang="ko-KR" sz="1600" dirty="0" smtClean="0">
                <a:solidFill>
                  <a:srgbClr val="B9B900">
                    <a:lumMod val="75000"/>
                  </a:srgbClr>
                </a:solidFill>
              </a:rPr>
              <a:t>ISOL</a:t>
            </a:r>
            <a:r>
              <a:rPr lang="en-US" altLang="ko-KR" sz="1600" dirty="0" smtClean="0">
                <a:solidFill>
                  <a:srgbClr val="113F71"/>
                </a:solidFill>
              </a:rPr>
              <a:t>+</a:t>
            </a:r>
            <a:r>
              <a:rPr lang="en-US" altLang="ko-KR" sz="1600" dirty="0" smtClean="0">
                <a:solidFill>
                  <a:srgbClr val="7030A0"/>
                </a:solidFill>
              </a:rPr>
              <a:t>IF</a:t>
            </a:r>
            <a:endParaRPr lang="en-US" altLang="ko-KR" sz="1600" dirty="0">
              <a:solidFill>
                <a:srgbClr val="113F71"/>
              </a:solidFill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0" y="6172"/>
            <a:ext cx="9144000" cy="576064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ea typeface="Arial Unicode MS" pitchFamily="50" charset="-127"/>
                <a:cs typeface="Arial" pitchFamily="34" charset="0"/>
              </a:rPr>
              <a:t>   RAON</a:t>
            </a:r>
            <a:r>
              <a:rPr lang="ko-KR" altLang="en-US" sz="2800" b="1" dirty="0" smtClean="0">
                <a:solidFill>
                  <a:srgbClr val="FFFFFF"/>
                </a:solidFill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rgbClr val="FFFFFF"/>
                </a:solidFill>
                <a:ea typeface="Arial Unicode MS" pitchFamily="50" charset="-127"/>
                <a:cs typeface="Arial" pitchFamily="34" charset="0"/>
              </a:rPr>
              <a:t>: RISP Accelerator Complex</a:t>
            </a:r>
            <a:endParaRPr lang="ko-KR" altLang="en-US" sz="2800" b="1" dirty="0">
              <a:solidFill>
                <a:srgbClr val="FFFFFF"/>
              </a:solidFill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ko-KR" sz="2700" b="1" dirty="0" smtClean="0"/>
              <a:t>A huge opportunity for </a:t>
            </a:r>
            <a:r>
              <a:rPr lang="en-US" altLang="ko-KR" sz="2700" b="1" dirty="0"/>
              <a:t>nuclear physics</a:t>
            </a:r>
            <a:r>
              <a:rPr lang="en-US" altLang="ko-KR" sz="2700" b="1" dirty="0" smtClean="0"/>
              <a:t> in Korea with upcoming RI facility </a:t>
            </a:r>
          </a:p>
          <a:p>
            <a:r>
              <a:rPr lang="en-US" altLang="ko-KR" sz="2700" b="1" dirty="0" smtClean="0"/>
              <a:t>There has been a great progress in </a:t>
            </a:r>
            <a:r>
              <a:rPr lang="en-US" altLang="ko-KR" sz="2700" b="1" dirty="0" err="1" smtClean="0"/>
              <a:t>ab</a:t>
            </a:r>
            <a:r>
              <a:rPr lang="en-US" altLang="ko-KR" sz="2700" b="1" dirty="0" smtClean="0"/>
              <a:t> initio approach for nuclear structure</a:t>
            </a:r>
          </a:p>
          <a:p>
            <a:pPr marL="0" indent="0">
              <a:buNone/>
            </a:pPr>
            <a:r>
              <a:rPr lang="en-US" altLang="ko-KR" sz="2700" b="1" dirty="0"/>
              <a:t> </a:t>
            </a:r>
            <a:r>
              <a:rPr lang="en-US" altLang="ko-KR" sz="2700" b="1" dirty="0" smtClean="0"/>
              <a:t>(and also in understanding nuclear interactions)</a:t>
            </a:r>
          </a:p>
          <a:p>
            <a:pPr lvl="0"/>
            <a:r>
              <a:rPr lang="en-US" altLang="ko-KR" sz="2700" b="1" dirty="0">
                <a:solidFill>
                  <a:srgbClr val="000000"/>
                </a:solidFill>
              </a:rPr>
              <a:t> 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We </a:t>
            </a:r>
            <a:r>
              <a:rPr lang="en-US" altLang="ko-KR" sz="2700" b="1" dirty="0">
                <a:solidFill>
                  <a:srgbClr val="000000"/>
                </a:solidFill>
              </a:rPr>
              <a:t>are working on </a:t>
            </a:r>
            <a:r>
              <a:rPr lang="en-US" altLang="ko-KR" sz="2700" b="1" baseline="30000" dirty="0" smtClean="0">
                <a:solidFill>
                  <a:srgbClr val="000000"/>
                </a:solidFill>
              </a:rPr>
              <a:t>9,10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Li and </a:t>
            </a:r>
            <a:r>
              <a:rPr lang="en-US" altLang="ko-KR" sz="2700" b="1" dirty="0">
                <a:solidFill>
                  <a:srgbClr val="000000"/>
                </a:solidFill>
              </a:rPr>
              <a:t>all about </a:t>
            </a:r>
            <a:r>
              <a:rPr lang="en-US" altLang="ko-KR" sz="2700" b="1" baseline="30000" dirty="0" smtClean="0">
                <a:solidFill>
                  <a:srgbClr val="000000"/>
                </a:solidFill>
              </a:rPr>
              <a:t>6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Li together </a:t>
            </a:r>
            <a:r>
              <a:rPr lang="en-US" altLang="ko-KR" sz="2700" b="1" dirty="0">
                <a:solidFill>
                  <a:srgbClr val="000000"/>
                </a:solidFill>
              </a:rPr>
              <a:t>with various extrapolation 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methods</a:t>
            </a:r>
          </a:p>
          <a:p>
            <a:pPr lvl="0"/>
            <a:r>
              <a:rPr lang="en-US" altLang="ko-KR" sz="2700" b="1" dirty="0" smtClean="0">
                <a:solidFill>
                  <a:srgbClr val="000000"/>
                </a:solidFill>
              </a:rPr>
              <a:t>(Semi) </a:t>
            </a:r>
            <a:r>
              <a:rPr lang="en-US" altLang="ko-KR" sz="2700" b="1" dirty="0" err="1" smtClean="0">
                <a:solidFill>
                  <a:srgbClr val="000000"/>
                </a:solidFill>
              </a:rPr>
              <a:t>ab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 initio approaches for medium mass nuclei</a:t>
            </a:r>
          </a:p>
          <a:p>
            <a:pPr lvl="0"/>
            <a:r>
              <a:rPr lang="en-US" altLang="ko-KR" sz="2700" b="1" dirty="0" err="1" smtClean="0">
                <a:solidFill>
                  <a:srgbClr val="000000"/>
                </a:solidFill>
              </a:rPr>
              <a:t>Ab</a:t>
            </a:r>
            <a:r>
              <a:rPr lang="en-US" altLang="ko-KR" sz="2700" b="1" dirty="0" smtClean="0">
                <a:solidFill>
                  <a:srgbClr val="000000"/>
                </a:solidFill>
              </a:rPr>
              <a:t> initio nuclear reactions</a:t>
            </a:r>
          </a:p>
          <a:p>
            <a:pPr lvl="0"/>
            <a:endParaRPr lang="en-US" altLang="ko-KR" sz="2700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altLang="ko-KR" sz="27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97055" cy="47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7489080" cy="504825"/>
          </a:xfrm>
        </p:spPr>
        <p:txBody>
          <a:bodyPr/>
          <a:lstStyle/>
          <a:p>
            <a:r>
              <a:rPr lang="en-US" altLang="ko-KR" dirty="0" smtClean="0"/>
              <a:t>Science Program with Beam Schedule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4</a:t>
            </a:fld>
            <a:endParaRPr lang="en-US" altLang="ko-KR" dirty="0">
              <a:solidFill>
                <a:srgbClr val="C1D1D3">
                  <a:lumMod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3" y="617240"/>
            <a:ext cx="8465889" cy="58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287000"/>
            <a:ext cx="8643998" cy="2214008"/>
          </a:xfrm>
        </p:spPr>
        <p:txBody>
          <a:bodyPr/>
          <a:lstStyle/>
          <a:p>
            <a:r>
              <a:rPr lang="en-US" altLang="ko-KR" dirty="0" err="1" smtClean="0"/>
              <a:t>Ab</a:t>
            </a:r>
            <a:r>
              <a:rPr lang="en-US" altLang="ko-KR" dirty="0" smtClean="0"/>
              <a:t> initio approach </a:t>
            </a:r>
          </a:p>
          <a:p>
            <a:r>
              <a:rPr lang="en-US" altLang="ko-KR" dirty="0" smtClean="0"/>
              <a:t>Extrapolating </a:t>
            </a:r>
            <a:r>
              <a:rPr lang="en-US" altLang="ko-KR" dirty="0"/>
              <a:t>to the infinite matrix </a:t>
            </a:r>
            <a:r>
              <a:rPr lang="en-US" altLang="ko-KR" dirty="0" smtClean="0"/>
              <a:t>limit</a:t>
            </a:r>
          </a:p>
          <a:p>
            <a:r>
              <a:rPr lang="en-US" altLang="ko-KR" dirty="0" smtClean="0"/>
              <a:t>Summary</a:t>
            </a:r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91680" y="271818"/>
            <a:ext cx="5719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solidFill>
                  <a:srgbClr val="7030A0"/>
                </a:solidFill>
              </a:rPr>
              <a:t>Ab</a:t>
            </a:r>
            <a:r>
              <a:rPr lang="en-US" altLang="ko-KR" sz="3200" b="1" dirty="0" smtClean="0">
                <a:solidFill>
                  <a:srgbClr val="7030A0"/>
                </a:solidFill>
              </a:rPr>
              <a:t> initio No Core Shell Model</a:t>
            </a:r>
            <a:endParaRPr lang="en-US" altLang="ko-KR" sz="3200" b="1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500" dirty="0" err="1" smtClean="0"/>
              <a:t>Ab</a:t>
            </a:r>
            <a:r>
              <a:rPr lang="en-US" altLang="ko-KR" sz="2500" dirty="0" smtClean="0"/>
              <a:t> initio: nuclei from first principles using fundamental </a:t>
            </a:r>
            <a:r>
              <a:rPr lang="en-US" altLang="ko-KR" sz="2500" dirty="0"/>
              <a:t>interactions without uncontrolled </a:t>
            </a:r>
            <a:r>
              <a:rPr lang="en-US" altLang="ko-KR" sz="2500" dirty="0" smtClean="0"/>
              <a:t>approximations.</a:t>
            </a:r>
          </a:p>
          <a:p>
            <a:r>
              <a:rPr lang="en-US" altLang="ko-KR" sz="2500" dirty="0" smtClean="0"/>
              <a:t>No core: all nucleons are active, no inert core.</a:t>
            </a:r>
          </a:p>
          <a:p>
            <a:r>
              <a:rPr lang="en-US" altLang="ko-KR" sz="2500" dirty="0" smtClean="0"/>
              <a:t>Shell model: harmonic oscillator basis</a:t>
            </a:r>
          </a:p>
          <a:p>
            <a:r>
              <a:rPr lang="en-US" altLang="ko-KR" sz="2500" dirty="0" smtClean="0"/>
              <a:t>Point nucleons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7069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38213"/>
            <a:ext cx="73342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00088"/>
            <a:ext cx="71437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1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1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16TGp_hangul_diagram_s">
  <a:themeElements>
    <a:clrScheme name="116TGp_hangul_diagram_s 3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1966B3"/>
      </a:accent1>
      <a:accent2>
        <a:srgbClr val="CCCC00"/>
      </a:accent2>
      <a:accent3>
        <a:srgbClr val="FFFFFF"/>
      </a:accent3>
      <a:accent4>
        <a:srgbClr val="0D345F"/>
      </a:accent4>
      <a:accent5>
        <a:srgbClr val="ABB8D6"/>
      </a:accent5>
      <a:accent6>
        <a:srgbClr val="B9B900"/>
      </a:accent6>
      <a:hlink>
        <a:srgbClr val="5AABCC"/>
      </a:hlink>
      <a:folHlink>
        <a:srgbClr val="648B8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6TGp_hangul_diagram_s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CC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B900"/>
        </a:accent6>
        <a:hlink>
          <a:srgbClr val="76DFF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2">
        <a:dk1>
          <a:srgbClr val="7EA012"/>
        </a:dk1>
        <a:lt1>
          <a:srgbClr val="FFFFFF"/>
        </a:lt1>
        <a:dk2>
          <a:srgbClr val="000000"/>
        </a:dk2>
        <a:lt2>
          <a:srgbClr val="C0C0C0"/>
        </a:lt2>
        <a:accent1>
          <a:srgbClr val="277564"/>
        </a:accent1>
        <a:accent2>
          <a:srgbClr val="B5CD85"/>
        </a:accent2>
        <a:accent3>
          <a:srgbClr val="FFFFFF"/>
        </a:accent3>
        <a:accent4>
          <a:srgbClr val="6B880E"/>
        </a:accent4>
        <a:accent5>
          <a:srgbClr val="ACBDB8"/>
        </a:accent5>
        <a:accent6>
          <a:srgbClr val="A4BA78"/>
        </a:accent6>
        <a:hlink>
          <a:srgbClr val="B29B3A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CC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B9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724</Words>
  <Application>Microsoft Office PowerPoint</Application>
  <PresentationFormat>화면 슬라이드 쇼(4:3)</PresentationFormat>
  <Paragraphs>77</Paragraphs>
  <Slides>30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Office 테마</vt:lpstr>
      <vt:lpstr>기본 디자인</vt:lpstr>
      <vt:lpstr>1_116TGp_hangul_diagram_s</vt:lpstr>
      <vt:lpstr>Ab initio no core shell model for light nuclei</vt:lpstr>
      <vt:lpstr>PowerPoint 프레젠테이션</vt:lpstr>
      <vt:lpstr>PowerPoint 프레젠테이션</vt:lpstr>
      <vt:lpstr>PowerPoint 프레젠테이션</vt:lpstr>
      <vt:lpstr>Science Program with Beam Schedule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JISP  (J-matrix Inverse Scattering Potential)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Plan  at Korea Rare Isotope Accelerator</dc:title>
  <dc:creator>USER</dc:creator>
  <cp:lastModifiedBy>ibs</cp:lastModifiedBy>
  <cp:revision>765</cp:revision>
  <cp:lastPrinted>2013-10-27T12:29:41Z</cp:lastPrinted>
  <dcterms:created xsi:type="dcterms:W3CDTF">2009-11-30T12:13:55Z</dcterms:created>
  <dcterms:modified xsi:type="dcterms:W3CDTF">2013-10-27T12:29:54Z</dcterms:modified>
</cp:coreProperties>
</file>