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472" r:id="rId3"/>
    <p:sldId id="456" r:id="rId4"/>
    <p:sldId id="459" r:id="rId5"/>
    <p:sldId id="487" r:id="rId6"/>
    <p:sldId id="490" r:id="rId7"/>
    <p:sldId id="491" r:id="rId8"/>
    <p:sldId id="476" r:id="rId9"/>
    <p:sldId id="481" r:id="rId10"/>
    <p:sldId id="512" r:id="rId11"/>
    <p:sldId id="484" r:id="rId12"/>
    <p:sldId id="513" r:id="rId13"/>
    <p:sldId id="485" r:id="rId14"/>
    <p:sldId id="497" r:id="rId15"/>
    <p:sldId id="499" r:id="rId16"/>
    <p:sldId id="498" r:id="rId17"/>
    <p:sldId id="496" r:id="rId18"/>
    <p:sldId id="495" r:id="rId19"/>
    <p:sldId id="503" r:id="rId20"/>
    <p:sldId id="449" r:id="rId21"/>
    <p:sldId id="452" r:id="rId22"/>
    <p:sldId id="515" r:id="rId23"/>
    <p:sldId id="517" r:id="rId24"/>
    <p:sldId id="518" r:id="rId25"/>
    <p:sldId id="521" r:id="rId26"/>
    <p:sldId id="523" r:id="rId27"/>
    <p:sldId id="514" r:id="rId28"/>
    <p:sldId id="507" r:id="rId29"/>
    <p:sldId id="506" r:id="rId30"/>
    <p:sldId id="500" r:id="rId31"/>
    <p:sldId id="508" r:id="rId32"/>
    <p:sldId id="509" r:id="rId33"/>
    <p:sldId id="516" r:id="rId34"/>
  </p:sldIdLst>
  <p:sldSz cx="10693400" cy="7561263"/>
  <p:notesSz cx="7099300" cy="10234613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FFFF"/>
    <a:srgbClr val="0000FF"/>
    <a:srgbClr val="333333"/>
    <a:srgbClr val="FF0000"/>
    <a:srgbClr val="000066"/>
    <a:srgbClr val="CCCC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3" autoAdjust="0"/>
    <p:restoredTop sz="94650" autoAdjust="0"/>
  </p:normalViewPr>
  <p:slideViewPr>
    <p:cSldViewPr>
      <p:cViewPr varScale="1">
        <p:scale>
          <a:sx n="78" d="100"/>
          <a:sy n="78" d="100"/>
        </p:scale>
        <p:origin x="-1314" y="-96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6613" y="768350"/>
            <a:ext cx="542607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CD83DC8-C53E-4D9A-A92A-C434BFF03A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EDAB3-1711-4560-AC95-8EC195821389}" type="slidenum">
              <a:rPr lang="es-ES" smtClean="0"/>
              <a:pPr/>
              <a:t>1</a:t>
            </a:fld>
            <a:endParaRPr lang="es-E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C6EF0-6B3A-4E5F-A966-FA74745FAA10}" type="slidenum">
              <a:rPr lang="es-ES" smtClean="0"/>
              <a:pPr/>
              <a:t>23</a:t>
            </a:fld>
            <a:endParaRPr lang="es-E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F42E68-6BA9-40A7-B781-01E511583275}" type="slidenum">
              <a:rPr lang="es-ES" smtClean="0"/>
              <a:pPr/>
              <a:t>24</a:t>
            </a:fld>
            <a:endParaRPr lang="es-E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BD5E08-1EF3-46B0-8738-507EDE8A59B5}" type="slidenum">
              <a:rPr lang="es-ES" smtClean="0"/>
              <a:pPr/>
              <a:t>25</a:t>
            </a:fld>
            <a:endParaRPr lang="es-E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A29FD9-F8C9-4538-B7AE-B8D6935BFDB4}" type="slidenum">
              <a:rPr lang="es-ES" smtClean="0"/>
              <a:pPr/>
              <a:t>26</a:t>
            </a:fld>
            <a:endParaRPr lang="es-E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DE653-239F-4CB2-A43D-7CE77C13258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DE87C-9ED4-47E9-AE16-64979A20C54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620000" y="671513"/>
            <a:ext cx="2271713" cy="60499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01688" y="671513"/>
            <a:ext cx="6665912" cy="60499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260B-D7CD-4460-8041-60CC9C1EE38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801688" y="671513"/>
            <a:ext cx="9090025" cy="60499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BC0A0-74BA-44C0-8BEF-282940D252C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4CA30-03F0-4595-8BD2-6936093372D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C3690-899F-4ABC-BE09-C4F122DBA5F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01688" y="2184400"/>
            <a:ext cx="4468812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22900" y="2184400"/>
            <a:ext cx="4468813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05A48-95E0-42FE-AD34-D12A60683D4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7292A-3A60-4E70-95C7-FFA05FA46C3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16A68-D6E8-40A2-AB24-CC43AD93E13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70E11-E106-4142-9785-64C8C7DDA49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C5765-873B-4C3C-AAA4-AC744D54C4D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B085C-B357-4C4A-9F24-939E323C229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671513"/>
            <a:ext cx="90900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2184400"/>
            <a:ext cx="90900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8" y="6889750"/>
            <a:ext cx="22288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38" y="6889750"/>
            <a:ext cx="33877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3" y="6889750"/>
            <a:ext cx="22288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20CF13C-4D41-48AC-BB23-5718315C45F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2pPr>
      <a:lvl3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3pPr>
      <a:lvl4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4pPr>
      <a:lvl5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5pPr>
      <a:lvl6pPr marL="4572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6pPr>
      <a:lvl7pPr marL="9144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7pPr>
      <a:lvl8pPr marL="13716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8pPr>
      <a:lvl9pPr marL="18288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9pPr>
    </p:titleStyle>
    <p:bodyStyle>
      <a:lvl1pPr marL="373063" indent="-373063" algn="l" defTabSz="99536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111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44600" indent="-249238" algn="l" defTabSz="99536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43075" indent="-249238" algn="l" defTabSz="99536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3996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6971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1543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115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0687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jpe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6.bin"/><Relationship Id="rId2" Type="http://schemas.openxmlformats.org/officeDocument/2006/relationships/tags" Target="../tags/tag1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9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043113" y="266700"/>
            <a:ext cx="7491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pPr algn="l" defTabSz="995363"/>
            <a:r>
              <a:rPr lang="es-ES_tradnl" sz="1700" dirty="0"/>
              <a:t>Departamento de Física Teórica II.      Universidad Complutense de Madrid</a:t>
            </a:r>
            <a:endParaRPr lang="es-ES_tradnl" sz="2600" dirty="0">
              <a:latin typeface="Times New Roman" pitchFamily="18" charset="0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4139697" y="4720139"/>
            <a:ext cx="2001256" cy="50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pPr defTabSz="995363"/>
            <a:r>
              <a:rPr lang="es-ES_tradnl" sz="2600" dirty="0">
                <a:solidFill>
                  <a:srgbClr val="00FFFF"/>
                </a:solidFill>
              </a:rPr>
              <a:t>J. R. </a:t>
            </a:r>
            <a:r>
              <a:rPr lang="es-ES_tradnl" sz="2600" dirty="0" smtClean="0">
                <a:solidFill>
                  <a:srgbClr val="00FFFF"/>
                </a:solidFill>
              </a:rPr>
              <a:t>Peláez</a:t>
            </a:r>
            <a:endParaRPr lang="es-ES_tradnl" sz="2600" dirty="0">
              <a:solidFill>
                <a:srgbClr val="00FFFF"/>
              </a:solidFill>
            </a:endParaRPr>
          </a:p>
        </p:txBody>
      </p:sp>
      <p:pic>
        <p:nvPicPr>
          <p:cNvPr id="22532" name="Picture 5" descr="escuc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180975"/>
            <a:ext cx="1501775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2167249" y="2992146"/>
            <a:ext cx="6433559" cy="12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pPr defTabSz="995363"/>
            <a:r>
              <a:rPr lang="es-ES" sz="3600" b="1" dirty="0" err="1" smtClean="0">
                <a:sym typeface="Symbol" pitchFamily="18" charset="2"/>
              </a:rPr>
              <a:t>Review</a:t>
            </a:r>
            <a:r>
              <a:rPr lang="es-ES" sz="3600" b="1" dirty="0" smtClean="0">
                <a:sym typeface="Symbol" pitchFamily="18" charset="2"/>
              </a:rPr>
              <a:t> of light </a:t>
            </a:r>
            <a:r>
              <a:rPr lang="es-ES" sz="3600" b="1" dirty="0" err="1" smtClean="0">
                <a:sym typeface="Symbol" pitchFamily="18" charset="2"/>
              </a:rPr>
              <a:t>scalars</a:t>
            </a:r>
            <a:r>
              <a:rPr lang="es-ES" sz="3600" b="1" dirty="0" smtClean="0">
                <a:sym typeface="Symbol" pitchFamily="18" charset="2"/>
              </a:rPr>
              <a:t>:</a:t>
            </a:r>
          </a:p>
          <a:p>
            <a:pPr defTabSz="995363"/>
            <a:r>
              <a:rPr lang="es-ES" sz="3600" b="1" dirty="0" err="1" smtClean="0">
                <a:sym typeface="Symbol" pitchFamily="18" charset="2"/>
              </a:rPr>
              <a:t>from</a:t>
            </a:r>
            <a:r>
              <a:rPr lang="es-ES" sz="3600" b="1" dirty="0" smtClean="0">
                <a:sym typeface="Symbol" pitchFamily="18" charset="2"/>
              </a:rPr>
              <a:t> </a:t>
            </a:r>
            <a:r>
              <a:rPr lang="es-ES" sz="3600" b="1" dirty="0" err="1" smtClean="0">
                <a:sym typeface="Symbol" pitchFamily="18" charset="2"/>
              </a:rPr>
              <a:t>confusion</a:t>
            </a:r>
            <a:r>
              <a:rPr lang="es-ES" sz="3600" b="1" dirty="0" smtClean="0">
                <a:sym typeface="Symbol" pitchFamily="18" charset="2"/>
              </a:rPr>
              <a:t> </a:t>
            </a:r>
            <a:r>
              <a:rPr lang="es-ES" sz="3600" b="1" dirty="0" err="1" smtClean="0">
                <a:sym typeface="Symbol" pitchFamily="18" charset="2"/>
              </a:rPr>
              <a:t>to</a:t>
            </a:r>
            <a:r>
              <a:rPr lang="es-ES" sz="3600" b="1" dirty="0" smtClean="0">
                <a:sym typeface="Symbol" pitchFamily="18" charset="2"/>
              </a:rPr>
              <a:t> </a:t>
            </a:r>
            <a:r>
              <a:rPr lang="es-ES" sz="3600" b="1" dirty="0" err="1" smtClean="0">
                <a:sym typeface="Symbol" pitchFamily="18" charset="2"/>
              </a:rPr>
              <a:t>precision</a:t>
            </a:r>
            <a:endParaRPr lang="es-ES_tradnl" sz="3600" b="1" dirty="0">
              <a:sym typeface="Symbol" pitchFamily="18" charset="2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60061" y="6660951"/>
            <a:ext cx="7353682" cy="62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pPr defTabSz="995363"/>
            <a:r>
              <a:rPr lang="es-ES_tradnl" sz="1700" dirty="0" smtClean="0"/>
              <a:t>7th </a:t>
            </a:r>
            <a:r>
              <a:rPr lang="es-ES_tradnl" sz="1700" dirty="0" smtClean="0"/>
              <a:t>International </a:t>
            </a:r>
            <a:r>
              <a:rPr lang="es-ES_tradnl" sz="1700" dirty="0" smtClean="0"/>
              <a:t> </a:t>
            </a:r>
            <a:r>
              <a:rPr lang="es-ES_tradnl" sz="1700" dirty="0" err="1" smtClean="0"/>
              <a:t>Symposium</a:t>
            </a:r>
            <a:r>
              <a:rPr lang="es-ES_tradnl" sz="1700" dirty="0" smtClean="0"/>
              <a:t> </a:t>
            </a:r>
            <a:r>
              <a:rPr lang="es-ES_tradnl" sz="1700" dirty="0" err="1" smtClean="0"/>
              <a:t>on</a:t>
            </a:r>
            <a:r>
              <a:rPr lang="es-ES_tradnl" sz="1700" dirty="0" smtClean="0"/>
              <a:t> Chiral </a:t>
            </a:r>
            <a:r>
              <a:rPr lang="es-ES_tradnl" sz="1700" dirty="0" err="1" smtClean="0"/>
              <a:t>Symmetry</a:t>
            </a:r>
            <a:r>
              <a:rPr lang="es-ES_tradnl" sz="1700" dirty="0" smtClean="0"/>
              <a:t> </a:t>
            </a:r>
            <a:r>
              <a:rPr lang="es-ES_tradnl" sz="1700" dirty="0" err="1" smtClean="0"/>
              <a:t>on</a:t>
            </a:r>
            <a:r>
              <a:rPr lang="es-ES_tradnl" sz="1700" dirty="0" smtClean="0"/>
              <a:t> </a:t>
            </a:r>
            <a:r>
              <a:rPr lang="es-ES_tradnl" sz="1700" dirty="0" err="1" smtClean="0"/>
              <a:t>Hadrons</a:t>
            </a:r>
            <a:r>
              <a:rPr lang="es-ES_tradnl" sz="1700" dirty="0" smtClean="0"/>
              <a:t> and </a:t>
            </a:r>
            <a:r>
              <a:rPr lang="es-ES_tradnl" sz="1700" dirty="0" err="1" smtClean="0"/>
              <a:t>Nuclei</a:t>
            </a:r>
            <a:r>
              <a:rPr lang="es-ES_tradnl" sz="1700" dirty="0" smtClean="0"/>
              <a:t>.</a:t>
            </a:r>
          </a:p>
          <a:p>
            <a:pPr defTabSz="995363"/>
            <a:r>
              <a:rPr lang="es-ES_tradnl" sz="1700" dirty="0" err="1" smtClean="0"/>
              <a:t>Beihang</a:t>
            </a:r>
            <a:r>
              <a:rPr lang="es-ES_tradnl" sz="1700" dirty="0" smtClean="0"/>
              <a:t> </a:t>
            </a:r>
            <a:r>
              <a:rPr lang="es-ES_tradnl" sz="1700" dirty="0" err="1" smtClean="0"/>
              <a:t>University</a:t>
            </a:r>
            <a:r>
              <a:rPr lang="es-ES_tradnl" sz="1700" dirty="0" smtClean="0"/>
              <a:t>, Beijing. China. 27-9 </a:t>
            </a:r>
            <a:r>
              <a:rPr lang="es-ES_tradnl" sz="1700" dirty="0" err="1" smtClean="0"/>
              <a:t>to</a:t>
            </a:r>
            <a:r>
              <a:rPr lang="es-ES_tradnl" sz="1700" dirty="0" smtClean="0"/>
              <a:t> 30-9 2013 </a:t>
            </a:r>
            <a:endParaRPr lang="es-ES_tradnl" sz="2600" dirty="0">
              <a:latin typeface="Times New Roman" pitchFamily="18" charset="0"/>
            </a:endParaRPr>
          </a:p>
        </p:txBody>
      </p:sp>
    </p:spTree>
  </p:cSld>
  <p:clrMapOvr>
    <a:masterClrMapping/>
  </p:clrMapOvr>
  <p:transition advTm="14430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577299" y="75263"/>
            <a:ext cx="3919950" cy="42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51" tIns="49777" rIns="99551" bIns="49777">
            <a:spAutoFit/>
          </a:bodyPr>
          <a:lstStyle/>
          <a:p>
            <a:pPr defTabSz="995974"/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Part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of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the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problem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: </a:t>
            </a:r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The</a:t>
            </a:r>
            <a:r>
              <a:rPr lang="es-ES_tradnl" sz="21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theory</a:t>
            </a:r>
            <a:endParaRPr lang="en-GB" sz="210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0" y="504084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es-ES"/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522164" y="1260351"/>
            <a:ext cx="9767009" cy="43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51" tIns="49777" rIns="99551" bIns="49777">
            <a:spAutoFit/>
          </a:bodyPr>
          <a:lstStyle/>
          <a:p>
            <a:pPr algn="l" defTabSz="995974">
              <a:spcBef>
                <a:spcPct val="50000"/>
              </a:spcBef>
            </a:pP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Many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old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an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 new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studies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based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on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crude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/simple </a:t>
            </a: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models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, </a:t>
            </a:r>
          </a:p>
        </p:txBody>
      </p:sp>
      <p:sp>
        <p:nvSpPr>
          <p:cNvPr id="168005" name="Text Box 69"/>
          <p:cNvSpPr txBox="1">
            <a:spLocks noChangeArrowheads="1"/>
          </p:cNvSpPr>
          <p:nvPr/>
        </p:nvSpPr>
        <p:spPr bwMode="auto">
          <a:xfrm>
            <a:off x="2466380" y="1692399"/>
            <a:ext cx="6587027" cy="73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4" tIns="45712" rIns="91424" bIns="45712" anchor="ctr">
            <a:spAutoFit/>
          </a:bodyPr>
          <a:lstStyle/>
          <a:p>
            <a:pPr defTabSz="914486"/>
            <a:r>
              <a:rPr lang="es-ES_tradnl" sz="2100" b="1" dirty="0" err="1" smtClean="0"/>
              <a:t>Strong</a:t>
            </a:r>
            <a:r>
              <a:rPr lang="es-ES_tradnl" sz="2100" b="1" dirty="0" smtClean="0"/>
              <a:t> </a:t>
            </a:r>
            <a:r>
              <a:rPr lang="es-ES_tradnl" sz="2100" b="1" dirty="0" err="1" smtClean="0"/>
              <a:t>model</a:t>
            </a:r>
            <a:r>
              <a:rPr lang="es-ES_tradnl" sz="2100" b="1" dirty="0" smtClean="0"/>
              <a:t> </a:t>
            </a:r>
            <a:r>
              <a:rPr lang="es-ES_tradnl" sz="2100" b="1" dirty="0" err="1" smtClean="0"/>
              <a:t>dependences</a:t>
            </a:r>
            <a:endParaRPr lang="es-ES_tradnl" sz="2100" b="1" dirty="0" smtClean="0"/>
          </a:p>
          <a:p>
            <a:pPr defTabSz="914486"/>
            <a:r>
              <a:rPr lang="es-ES_tradnl" sz="2100" b="1" dirty="0" err="1" smtClean="0"/>
              <a:t>Suspicion</a:t>
            </a:r>
            <a:r>
              <a:rPr lang="es-ES_tradnl" sz="2100" b="1" dirty="0"/>
              <a:t>:  </a:t>
            </a:r>
            <a:r>
              <a:rPr lang="es-ES_tradnl" sz="2100" b="1" dirty="0" err="1"/>
              <a:t>What</a:t>
            </a:r>
            <a:r>
              <a:rPr lang="es-ES_tradnl" sz="2100" b="1" dirty="0"/>
              <a:t> </a:t>
            </a:r>
            <a:r>
              <a:rPr lang="es-ES_tradnl" sz="2100" b="1" dirty="0" err="1"/>
              <a:t>you</a:t>
            </a:r>
            <a:r>
              <a:rPr lang="es-ES_tradnl" sz="2100" b="1" dirty="0"/>
              <a:t> </a:t>
            </a:r>
            <a:r>
              <a:rPr lang="es-ES_tradnl" sz="2100" b="1" dirty="0" err="1"/>
              <a:t>put</a:t>
            </a:r>
            <a:r>
              <a:rPr lang="es-ES_tradnl" sz="2100" b="1" dirty="0"/>
              <a:t> in </a:t>
            </a:r>
            <a:r>
              <a:rPr lang="es-ES_tradnl" sz="2100" b="1" dirty="0" err="1"/>
              <a:t>is</a:t>
            </a:r>
            <a:r>
              <a:rPr lang="es-ES_tradnl" sz="2100" b="1" dirty="0"/>
              <a:t> </a:t>
            </a:r>
            <a:r>
              <a:rPr lang="es-ES_tradnl" sz="2100" b="1" dirty="0" err="1"/>
              <a:t>what</a:t>
            </a:r>
            <a:r>
              <a:rPr lang="es-ES_tradnl" sz="2100" b="1" dirty="0"/>
              <a:t> </a:t>
            </a:r>
            <a:r>
              <a:rPr lang="es-ES_tradnl" sz="2100" b="1" dirty="0" err="1"/>
              <a:t>you</a:t>
            </a:r>
            <a:r>
              <a:rPr lang="es-ES_tradnl" sz="2100" b="1" dirty="0"/>
              <a:t> </a:t>
            </a:r>
            <a:r>
              <a:rPr lang="es-ES_tradnl" sz="2100" b="1" dirty="0" err="1"/>
              <a:t>get</a:t>
            </a:r>
            <a:r>
              <a:rPr lang="es-ES_tradnl" sz="2100" b="1" dirty="0"/>
              <a:t> </a:t>
            </a:r>
            <a:r>
              <a:rPr lang="es-ES_tradnl" sz="2100" b="1" dirty="0" err="1"/>
              <a:t>out</a:t>
            </a:r>
            <a:r>
              <a:rPr lang="es-ES_tradnl" sz="2100" b="1" dirty="0"/>
              <a:t>??</a:t>
            </a:r>
          </a:p>
        </p:txBody>
      </p:sp>
    </p:spTree>
    <p:custDataLst>
      <p:tags r:id="rId1"/>
    </p:custDataLst>
  </p:cSld>
  <p:clrMapOvr>
    <a:masterClrMapping/>
  </p:clrMapOvr>
  <p:transition advTm="1684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6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0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igma-poles-pdg06-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807" y="145275"/>
            <a:ext cx="10184721" cy="71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1" name="Picture 3" descr="sigma-poles-pdg06-v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807" y="145275"/>
            <a:ext cx="10184721" cy="71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22473" y="4429991"/>
            <a:ext cx="7166401" cy="2656216"/>
            <a:chOff x="1463" y="2790"/>
            <a:chExt cx="4514" cy="1674"/>
          </a:xfrm>
        </p:grpSpPr>
        <p:sp>
          <p:nvSpPr>
            <p:cNvPr id="24586" name="Line 5"/>
            <p:cNvSpPr>
              <a:spLocks noChangeShapeType="1"/>
            </p:cNvSpPr>
            <p:nvPr/>
          </p:nvSpPr>
          <p:spPr bwMode="auto">
            <a:xfrm flipV="1">
              <a:off x="4956" y="2790"/>
              <a:ext cx="17" cy="117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7" name="Rectangle 6"/>
            <p:cNvSpPr>
              <a:spLocks noChangeArrowheads="1"/>
            </p:cNvSpPr>
            <p:nvPr/>
          </p:nvSpPr>
          <p:spPr bwMode="auto">
            <a:xfrm>
              <a:off x="4098" y="3960"/>
              <a:ext cx="1879" cy="5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24" tIns="45712" rIns="91424" bIns="45712">
              <a:spAutoFit/>
            </a:bodyPr>
            <a:lstStyle/>
            <a:p>
              <a:pPr algn="ctr"/>
              <a:r>
                <a:rPr lang="es-ES" sz="2300" dirty="0" err="1" smtClean="0">
                  <a:solidFill>
                    <a:srgbClr val="FF0000"/>
                  </a:solidFill>
                </a:rPr>
                <a:t>Example</a:t>
              </a:r>
              <a:r>
                <a:rPr lang="es-ES" sz="2300" dirty="0" smtClean="0">
                  <a:solidFill>
                    <a:srgbClr val="FF0000"/>
                  </a:solidFill>
                </a:rPr>
                <a:t>: </a:t>
              </a:r>
              <a:r>
                <a:rPr lang="es-ES" sz="2300" dirty="0" err="1" smtClean="0">
                  <a:solidFill>
                    <a:srgbClr val="FF0000"/>
                  </a:solidFill>
                </a:rPr>
                <a:t>Poles</a:t>
              </a:r>
              <a:r>
                <a:rPr lang="es-ES" sz="2300" dirty="0" smtClean="0">
                  <a:solidFill>
                    <a:srgbClr val="FF0000"/>
                  </a:solidFill>
                </a:rPr>
                <a:t> </a:t>
              </a:r>
              <a:r>
                <a:rPr lang="es-ES" sz="2300" dirty="0" err="1" smtClean="0">
                  <a:solidFill>
                    <a:srgbClr val="FF0000"/>
                  </a:solidFill>
                </a:rPr>
                <a:t>from</a:t>
              </a:r>
              <a:r>
                <a:rPr lang="es-ES" sz="2300" dirty="0" smtClean="0">
                  <a:solidFill>
                    <a:srgbClr val="FF0000"/>
                  </a:solidFill>
                </a:rPr>
                <a:t> </a:t>
              </a:r>
            </a:p>
            <a:p>
              <a:pPr algn="ctr"/>
              <a:r>
                <a:rPr lang="es-ES" sz="2300" dirty="0" err="1" smtClean="0">
                  <a:solidFill>
                    <a:srgbClr val="FF0000"/>
                  </a:solidFill>
                </a:rPr>
                <a:t>same</a:t>
              </a:r>
              <a:r>
                <a:rPr lang="es-ES" sz="2300" dirty="0" smtClean="0">
                  <a:solidFill>
                    <a:srgbClr val="FF0000"/>
                  </a:solidFill>
                </a:rPr>
                <a:t> </a:t>
              </a:r>
              <a:r>
                <a:rPr lang="es-ES" sz="2300" dirty="0" err="1" smtClean="0">
                  <a:solidFill>
                    <a:srgbClr val="FF0000"/>
                  </a:solidFill>
                </a:rPr>
                <a:t>experiment</a:t>
              </a:r>
              <a:r>
                <a:rPr lang="es-ES" sz="2300" dirty="0" smtClean="0">
                  <a:solidFill>
                    <a:srgbClr val="FF0000"/>
                  </a:solidFill>
                </a:rPr>
                <a:t>!!</a:t>
              </a:r>
              <a:endParaRPr lang="en-US" sz="2300" dirty="0">
                <a:solidFill>
                  <a:srgbClr val="FF0000"/>
                </a:solidFill>
              </a:endParaRPr>
            </a:p>
          </p:txBody>
        </p:sp>
        <p:sp>
          <p:nvSpPr>
            <p:cNvPr id="24588" name="Line 7"/>
            <p:cNvSpPr>
              <a:spLocks noChangeShapeType="1"/>
            </p:cNvSpPr>
            <p:nvPr/>
          </p:nvSpPr>
          <p:spPr bwMode="auto">
            <a:xfrm flipH="1" flipV="1">
              <a:off x="1463" y="4060"/>
              <a:ext cx="2613" cy="30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3" name="12 Rectángulo"/>
          <p:cNvSpPr/>
          <p:nvPr/>
        </p:nvSpPr>
        <p:spPr>
          <a:xfrm>
            <a:off x="130511" y="108223"/>
            <a:ext cx="4136069" cy="461665"/>
          </a:xfrm>
          <a:prstGeom prst="rect">
            <a:avLst/>
          </a:prstGeom>
          <a:ln w="25400">
            <a:solidFill>
              <a:srgbClr val="333333"/>
            </a:solidFill>
            <a:bevel/>
          </a:ln>
          <a:effectLst/>
          <a:scene3d>
            <a:camera prst="orthographicFront"/>
            <a:lightRig rig="threePt" dir="t"/>
          </a:scene3d>
          <a:sp3d extrusionH="25400" contourW="12700"/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chemeClr val="tx1"/>
                </a:solidFill>
                <a:cs typeface="Arial" charset="0"/>
                <a:sym typeface="Symbol" pitchFamily="18" charset="2"/>
              </a:rPr>
              <a:t>PDG </a:t>
            </a:r>
            <a:r>
              <a:rPr lang="es-ES" sz="2400" b="1" dirty="0" err="1" smtClean="0">
                <a:solidFill>
                  <a:schemeClr val="tx1"/>
                </a:solidFill>
                <a:cs typeface="Arial" charset="0"/>
                <a:sym typeface="Symbol" pitchFamily="18" charset="2"/>
              </a:rPr>
              <a:t>uncertainties</a:t>
            </a:r>
            <a:r>
              <a:rPr lang="es-ES" sz="2400" b="1" dirty="0" smtClean="0">
                <a:solidFill>
                  <a:schemeClr val="tx1"/>
                </a:solidFill>
                <a:cs typeface="Arial" charset="0"/>
                <a:sym typeface="Symbol" pitchFamily="18" charset="2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cs typeface="Arial" charset="0"/>
                <a:sym typeface="Symbol" pitchFamily="18" charset="2"/>
              </a:rPr>
              <a:t>ca</a:t>
            </a:r>
            <a:r>
              <a:rPr lang="es-ES" sz="2400" b="1" dirty="0" smtClean="0">
                <a:solidFill>
                  <a:schemeClr val="tx1"/>
                </a:solidFill>
                <a:cs typeface="Arial" charset="0"/>
                <a:sym typeface="Symbol" pitchFamily="18" charset="2"/>
              </a:rPr>
              <a:t>. 2010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826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577299" y="75263"/>
            <a:ext cx="3919950" cy="42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51" tIns="49777" rIns="99551" bIns="49777">
            <a:spAutoFit/>
          </a:bodyPr>
          <a:lstStyle/>
          <a:p>
            <a:pPr defTabSz="995974"/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Part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of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the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problem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: </a:t>
            </a:r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The</a:t>
            </a:r>
            <a:r>
              <a:rPr lang="es-ES_tradnl" sz="21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theory</a:t>
            </a:r>
            <a:endParaRPr lang="en-GB" sz="210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0" y="504084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es-ES"/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522164" y="1260351"/>
            <a:ext cx="9767009" cy="43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51" tIns="49777" rIns="99551" bIns="49777">
            <a:spAutoFit/>
          </a:bodyPr>
          <a:lstStyle/>
          <a:p>
            <a:pPr algn="l" defTabSz="995974">
              <a:spcBef>
                <a:spcPct val="50000"/>
              </a:spcBef>
            </a:pP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Many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old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an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 new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studies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based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on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crude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/simple </a:t>
            </a: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models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, </a:t>
            </a:r>
          </a:p>
        </p:txBody>
      </p:sp>
      <p:sp>
        <p:nvSpPr>
          <p:cNvPr id="168005" name="Text Box 69"/>
          <p:cNvSpPr txBox="1">
            <a:spLocks noChangeArrowheads="1"/>
          </p:cNvSpPr>
          <p:nvPr/>
        </p:nvSpPr>
        <p:spPr bwMode="auto">
          <a:xfrm>
            <a:off x="2034332" y="1692399"/>
            <a:ext cx="6587027" cy="73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4" tIns="45712" rIns="91424" bIns="45712" anchor="ctr">
            <a:spAutoFit/>
          </a:bodyPr>
          <a:lstStyle/>
          <a:p>
            <a:pPr defTabSz="914486"/>
            <a:r>
              <a:rPr lang="es-ES_tradnl" sz="2100" b="1" dirty="0" err="1" smtClean="0"/>
              <a:t>Strong</a:t>
            </a:r>
            <a:r>
              <a:rPr lang="es-ES_tradnl" sz="2100" b="1" dirty="0" smtClean="0"/>
              <a:t> </a:t>
            </a:r>
            <a:r>
              <a:rPr lang="es-ES_tradnl" sz="2100" b="1" dirty="0" err="1" smtClean="0"/>
              <a:t>model</a:t>
            </a:r>
            <a:r>
              <a:rPr lang="es-ES_tradnl" sz="2100" b="1" dirty="0" smtClean="0"/>
              <a:t> </a:t>
            </a:r>
            <a:r>
              <a:rPr lang="es-ES_tradnl" sz="2100" b="1" dirty="0" err="1" smtClean="0"/>
              <a:t>dependences</a:t>
            </a:r>
            <a:endParaRPr lang="es-ES_tradnl" sz="2100" b="1" dirty="0" smtClean="0"/>
          </a:p>
          <a:p>
            <a:pPr defTabSz="914486"/>
            <a:r>
              <a:rPr lang="es-ES_tradnl" sz="2100" b="1" dirty="0" err="1" smtClean="0"/>
              <a:t>Suspicion</a:t>
            </a:r>
            <a:r>
              <a:rPr lang="es-ES_tradnl" sz="2100" b="1" dirty="0"/>
              <a:t>:  </a:t>
            </a:r>
            <a:r>
              <a:rPr lang="es-ES_tradnl" sz="2100" b="1" dirty="0" err="1"/>
              <a:t>What</a:t>
            </a:r>
            <a:r>
              <a:rPr lang="es-ES_tradnl" sz="2100" b="1" dirty="0"/>
              <a:t> </a:t>
            </a:r>
            <a:r>
              <a:rPr lang="es-ES_tradnl" sz="2100" b="1" dirty="0" err="1"/>
              <a:t>you</a:t>
            </a:r>
            <a:r>
              <a:rPr lang="es-ES_tradnl" sz="2100" b="1" dirty="0"/>
              <a:t> </a:t>
            </a:r>
            <a:r>
              <a:rPr lang="es-ES_tradnl" sz="2100" b="1" dirty="0" err="1"/>
              <a:t>put</a:t>
            </a:r>
            <a:r>
              <a:rPr lang="es-ES_tradnl" sz="2100" b="1" dirty="0"/>
              <a:t> in </a:t>
            </a:r>
            <a:r>
              <a:rPr lang="es-ES_tradnl" sz="2100" b="1" dirty="0" err="1"/>
              <a:t>is</a:t>
            </a:r>
            <a:r>
              <a:rPr lang="es-ES_tradnl" sz="2100" b="1" dirty="0"/>
              <a:t> </a:t>
            </a:r>
            <a:r>
              <a:rPr lang="es-ES_tradnl" sz="2100" b="1" dirty="0" err="1"/>
              <a:t>what</a:t>
            </a:r>
            <a:r>
              <a:rPr lang="es-ES_tradnl" sz="2100" b="1" dirty="0"/>
              <a:t> </a:t>
            </a:r>
            <a:r>
              <a:rPr lang="es-ES_tradnl" sz="2100" b="1" dirty="0" err="1"/>
              <a:t>you</a:t>
            </a:r>
            <a:r>
              <a:rPr lang="es-ES_tradnl" sz="2100" b="1" dirty="0"/>
              <a:t> </a:t>
            </a:r>
            <a:r>
              <a:rPr lang="es-ES_tradnl" sz="2100" b="1" dirty="0" err="1"/>
              <a:t>get</a:t>
            </a:r>
            <a:r>
              <a:rPr lang="es-ES_tradnl" sz="2100" b="1" dirty="0"/>
              <a:t> </a:t>
            </a:r>
            <a:r>
              <a:rPr lang="es-ES_tradnl" sz="2100" b="1" dirty="0" err="1"/>
              <a:t>out</a:t>
            </a:r>
            <a:r>
              <a:rPr lang="es-ES_tradnl" sz="2100" b="1" dirty="0"/>
              <a:t>??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1926320" y="2700511"/>
            <a:ext cx="7056785" cy="145474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9551" tIns="49777" rIns="99551" bIns="49777">
            <a:spAutoFit/>
          </a:bodyPr>
          <a:lstStyle/>
          <a:p>
            <a:pPr defTabSz="995974">
              <a:spcBef>
                <a:spcPct val="50000"/>
              </a:spcBef>
            </a:pPr>
            <a:r>
              <a:rPr lang="es-ES_tradnl" dirty="0" err="1" smtClean="0">
                <a:sym typeface="Symbol" pitchFamily="18" charset="2"/>
              </a:rPr>
              <a:t>Even</a:t>
            </a:r>
            <a:r>
              <a:rPr lang="es-ES_tradnl" dirty="0" smtClean="0">
                <a:sym typeface="Symbol" pitchFamily="18" charset="2"/>
              </a:rPr>
              <a:t> experimental </a:t>
            </a:r>
            <a:r>
              <a:rPr lang="es-ES_tradnl" dirty="0" err="1" smtClean="0">
                <a:sym typeface="Symbol" pitchFamily="18" charset="2"/>
              </a:rPr>
              <a:t>analysis</a:t>
            </a:r>
            <a:r>
              <a:rPr lang="es-ES_tradnl" dirty="0" smtClean="0">
                <a:sym typeface="Symbol" pitchFamily="18" charset="2"/>
              </a:rPr>
              <a:t> </a:t>
            </a:r>
            <a:r>
              <a:rPr lang="es-ES_tradnl" dirty="0" err="1" smtClean="0">
                <a:sym typeface="Symbol" pitchFamily="18" charset="2"/>
              </a:rPr>
              <a:t>using</a:t>
            </a:r>
            <a:r>
              <a:rPr lang="es-ES_tradnl" dirty="0" smtClean="0">
                <a:sym typeface="Symbol" pitchFamily="18" charset="2"/>
              </a:rPr>
              <a:t> </a:t>
            </a:r>
          </a:p>
          <a:p>
            <a:pPr defTabSz="995974">
              <a:spcBef>
                <a:spcPct val="50000"/>
              </a:spcBef>
            </a:pPr>
            <a:r>
              <a:rPr lang="es-ES_tradnl" dirty="0" smtClean="0">
                <a:sym typeface="Symbol" pitchFamily="18" charset="2"/>
              </a:rPr>
              <a:t> WRONG </a:t>
            </a:r>
            <a:r>
              <a:rPr lang="es-ES_tradnl" dirty="0" err="1" smtClean="0">
                <a:sym typeface="Symbol" pitchFamily="18" charset="2"/>
              </a:rPr>
              <a:t>theoretical</a:t>
            </a:r>
            <a:r>
              <a:rPr lang="es-ES_tradnl" dirty="0" smtClean="0">
                <a:sym typeface="Symbol" pitchFamily="18" charset="2"/>
              </a:rPr>
              <a:t> </a:t>
            </a:r>
            <a:r>
              <a:rPr lang="es-ES_tradnl" dirty="0" err="1" smtClean="0">
                <a:sym typeface="Symbol" pitchFamily="18" charset="2"/>
              </a:rPr>
              <a:t>tools</a:t>
            </a:r>
            <a:r>
              <a:rPr lang="es-ES_tradnl" dirty="0" smtClean="0">
                <a:sym typeface="Symbol" pitchFamily="18" charset="2"/>
              </a:rPr>
              <a:t> </a:t>
            </a:r>
            <a:r>
              <a:rPr lang="es-ES_tradnl" dirty="0" err="1" smtClean="0">
                <a:sym typeface="Symbol" pitchFamily="18" charset="2"/>
              </a:rPr>
              <a:t>contribute</a:t>
            </a:r>
            <a:r>
              <a:rPr lang="es-ES_tradnl" dirty="0" smtClean="0">
                <a:sym typeface="Symbol" pitchFamily="18" charset="2"/>
              </a:rPr>
              <a:t> </a:t>
            </a:r>
            <a:r>
              <a:rPr lang="es-ES_tradnl" dirty="0" err="1" smtClean="0">
                <a:sym typeface="Symbol" pitchFamily="18" charset="2"/>
              </a:rPr>
              <a:t>to</a:t>
            </a:r>
            <a:r>
              <a:rPr lang="es-ES_tradnl" dirty="0" smtClean="0">
                <a:sym typeface="Symbol" pitchFamily="18" charset="2"/>
              </a:rPr>
              <a:t> </a:t>
            </a:r>
            <a:r>
              <a:rPr lang="es-ES_tradnl" dirty="0" err="1" smtClean="0">
                <a:sym typeface="Symbol" pitchFamily="18" charset="2"/>
              </a:rPr>
              <a:t>confusion</a:t>
            </a:r>
            <a:r>
              <a:rPr lang="es-ES_tradnl" dirty="0" smtClean="0">
                <a:sym typeface="Symbol" pitchFamily="18" charset="2"/>
              </a:rPr>
              <a:t> </a:t>
            </a:r>
          </a:p>
          <a:p>
            <a:pPr defTabSz="995974">
              <a:spcBef>
                <a:spcPct val="50000"/>
              </a:spcBef>
            </a:pPr>
            <a:r>
              <a:rPr lang="es-ES_tradnl" dirty="0" smtClean="0">
                <a:sym typeface="Symbol" pitchFamily="18" charset="2"/>
              </a:rPr>
              <a:t>(</a:t>
            </a:r>
            <a:r>
              <a:rPr lang="es-ES_tradnl" dirty="0" err="1" smtClean="0">
                <a:sym typeface="Symbol" pitchFamily="18" charset="2"/>
              </a:rPr>
              <a:t>Breit-Wigners</a:t>
            </a:r>
            <a:r>
              <a:rPr lang="es-ES_tradnl" dirty="0" smtClean="0">
                <a:sym typeface="Symbol" pitchFamily="18" charset="2"/>
              </a:rPr>
              <a:t>, </a:t>
            </a:r>
            <a:r>
              <a:rPr lang="es-ES_tradnl" dirty="0" err="1" smtClean="0">
                <a:sym typeface="Symbol" pitchFamily="18" charset="2"/>
              </a:rPr>
              <a:t>isobars</a:t>
            </a:r>
            <a:r>
              <a:rPr lang="es-ES_tradnl" dirty="0" smtClean="0">
                <a:sym typeface="Symbol" pitchFamily="18" charset="2"/>
              </a:rPr>
              <a:t>, K </a:t>
            </a:r>
            <a:r>
              <a:rPr lang="es-ES_tradnl" dirty="0" err="1" smtClean="0">
                <a:sym typeface="Symbol" pitchFamily="18" charset="2"/>
              </a:rPr>
              <a:t>matrix</a:t>
            </a:r>
            <a:r>
              <a:rPr lang="es-ES_tradnl" dirty="0" smtClean="0">
                <a:sym typeface="Symbol" pitchFamily="18" charset="2"/>
              </a:rPr>
              <a:t>, ….)</a:t>
            </a:r>
            <a:endParaRPr lang="es-ES_tradnl" dirty="0">
              <a:sym typeface="Symbol" pitchFamily="18" charset="2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2034332" y="4507743"/>
            <a:ext cx="6840760" cy="94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51" tIns="49777" rIns="99551" bIns="49777">
            <a:spAutoFit/>
          </a:bodyPr>
          <a:lstStyle/>
          <a:p>
            <a:pPr defTabSz="995974">
              <a:spcBef>
                <a:spcPct val="50000"/>
              </a:spcBef>
            </a:pP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Lesson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: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For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poles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deep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in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complex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plane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,</a:t>
            </a:r>
          </a:p>
          <a:p>
            <a:pPr defTabSz="995974">
              <a:spcBef>
                <a:spcPct val="50000"/>
              </a:spcBef>
            </a:pP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correct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analytic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properties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are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essential</a:t>
            </a:r>
            <a:endParaRPr lang="es-ES_tradnl" dirty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1674292" y="5940871"/>
            <a:ext cx="7560840" cy="145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51" tIns="49777" rIns="99551" bIns="49777">
            <a:spAutoFit/>
          </a:bodyPr>
          <a:lstStyle/>
          <a:p>
            <a:pPr defTabSz="995974">
              <a:spcBef>
                <a:spcPct val="50000"/>
              </a:spcBef>
            </a:pP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Analyticity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constraints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more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powerful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in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scattering</a:t>
            </a:r>
            <a:endParaRPr lang="es-ES_tradnl" dirty="0" smtClean="0">
              <a:solidFill>
                <a:srgbClr val="00FFFF"/>
              </a:solidFill>
              <a:sym typeface="Symbol" pitchFamily="18" charset="2"/>
            </a:endParaRPr>
          </a:p>
          <a:p>
            <a:pPr defTabSz="995974">
              <a:spcBef>
                <a:spcPct val="50000"/>
              </a:spcBef>
            </a:pPr>
            <a:r>
              <a:rPr lang="es-ES_tradnl" dirty="0" err="1" smtClean="0">
                <a:sym typeface="Symbol" pitchFamily="18" charset="2"/>
              </a:rPr>
              <a:t>Dispersive</a:t>
            </a:r>
            <a:r>
              <a:rPr lang="es-ES_tradnl" dirty="0" smtClean="0">
                <a:sym typeface="Symbol" pitchFamily="18" charset="2"/>
              </a:rPr>
              <a:t> </a:t>
            </a:r>
            <a:r>
              <a:rPr lang="es-ES_tradnl" dirty="0" err="1" smtClean="0">
                <a:sym typeface="Symbol" pitchFamily="18" charset="2"/>
              </a:rPr>
              <a:t>formalisms</a:t>
            </a:r>
            <a:r>
              <a:rPr lang="es-ES_tradnl" dirty="0" smtClean="0">
                <a:sym typeface="Symbol" pitchFamily="18" charset="2"/>
              </a:rPr>
              <a:t> are </a:t>
            </a:r>
            <a:r>
              <a:rPr lang="es-ES_tradnl" dirty="0" err="1" smtClean="0">
                <a:sym typeface="Symbol" pitchFamily="18" charset="2"/>
              </a:rPr>
              <a:t>the</a:t>
            </a:r>
            <a:r>
              <a:rPr lang="es-ES_tradnl" dirty="0" smtClean="0">
                <a:sym typeface="Symbol" pitchFamily="18" charset="2"/>
              </a:rPr>
              <a:t> </a:t>
            </a:r>
            <a:r>
              <a:rPr lang="es-ES_tradnl" dirty="0" err="1" smtClean="0">
                <a:sym typeface="Symbol" pitchFamily="18" charset="2"/>
              </a:rPr>
              <a:t>most</a:t>
            </a:r>
            <a:r>
              <a:rPr lang="es-ES_tradnl" dirty="0" smtClean="0">
                <a:sym typeface="Symbol" pitchFamily="18" charset="2"/>
              </a:rPr>
              <a:t> precise and </a:t>
            </a:r>
            <a:r>
              <a:rPr lang="es-ES_tradnl" dirty="0" err="1" smtClean="0">
                <a:sym typeface="Symbol" pitchFamily="18" charset="2"/>
              </a:rPr>
              <a:t>reliable</a:t>
            </a:r>
            <a:endParaRPr lang="es-ES_tradnl" dirty="0" smtClean="0">
              <a:sym typeface="Symbol" pitchFamily="18" charset="2"/>
            </a:endParaRPr>
          </a:p>
          <a:p>
            <a:pPr defTabSz="995974">
              <a:spcBef>
                <a:spcPct val="50000"/>
              </a:spcBef>
            </a:pPr>
            <a:r>
              <a:rPr lang="es-ES_tradnl" dirty="0" smtClean="0">
                <a:sym typeface="Symbol" pitchFamily="18" charset="2"/>
              </a:rPr>
              <a:t>AND MODEL INDEPENDENT</a:t>
            </a:r>
            <a:endParaRPr lang="es-ES_tradnl" dirty="0">
              <a:sym typeface="Symbol" pitchFamily="18" charset="2"/>
            </a:endParaRPr>
          </a:p>
        </p:txBody>
      </p:sp>
    </p:spTree>
    <p:custDataLst>
      <p:tags r:id="rId1"/>
    </p:custDataLst>
  </p:cSld>
  <p:clrMapOvr>
    <a:masterClrMapping/>
  </p:clrMapOvr>
  <p:transition advTm="1684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715793" y="49009"/>
            <a:ext cx="7414047" cy="42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51" tIns="49777" rIns="99551" bIns="49777">
            <a:spAutoFit/>
          </a:bodyPr>
          <a:lstStyle/>
          <a:p>
            <a:pPr defTabSz="995974"/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The</a:t>
            </a:r>
            <a:r>
              <a:rPr lang="es-ES_tradnl" sz="2100" dirty="0">
                <a:solidFill>
                  <a:srgbClr val="66FFFF"/>
                </a:solidFill>
                <a:sym typeface="Symbol" pitchFamily="18" charset="2"/>
              </a:rPr>
              <a:t> real </a:t>
            </a:r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improvement</a:t>
            </a:r>
            <a:r>
              <a:rPr lang="es-ES_tradnl" sz="2100" dirty="0">
                <a:solidFill>
                  <a:srgbClr val="66FFFF"/>
                </a:solidFill>
                <a:sym typeface="Symbol" pitchFamily="18" charset="2"/>
              </a:rPr>
              <a:t>: </a:t>
            </a:r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Analyticity</a:t>
            </a:r>
            <a:r>
              <a:rPr lang="es-ES_tradnl" sz="2100" dirty="0">
                <a:solidFill>
                  <a:srgbClr val="66FFFF"/>
                </a:solidFill>
                <a:sym typeface="Symbol" pitchFamily="18" charset="2"/>
              </a:rPr>
              <a:t> and </a:t>
            </a:r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Effective</a:t>
            </a:r>
            <a:r>
              <a:rPr lang="es-ES_tradnl" sz="2100" dirty="0">
                <a:solidFill>
                  <a:srgbClr val="66FFFF"/>
                </a:solidFill>
                <a:sym typeface="Symbol" pitchFamily="18" charset="2"/>
              </a:rPr>
              <a:t> Lagrangians </a:t>
            </a:r>
            <a:endParaRPr lang="en-GB" sz="210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-42699" y="504084"/>
            <a:ext cx="10693401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es-ES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21425" y="729872"/>
            <a:ext cx="9770722" cy="2152859"/>
            <a:chOff x="203" y="654"/>
            <a:chExt cx="5263" cy="1230"/>
          </a:xfrm>
        </p:grpSpPr>
        <p:sp>
          <p:nvSpPr>
            <p:cNvPr id="27662" name="Rectangle 31"/>
            <p:cNvSpPr>
              <a:spLocks noChangeArrowheads="1"/>
            </p:cNvSpPr>
            <p:nvPr/>
          </p:nvSpPr>
          <p:spPr bwMode="auto">
            <a:xfrm>
              <a:off x="385" y="654"/>
              <a:ext cx="5081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7272" tIns="43637" rIns="87272" bIns="43637">
              <a:spAutoFit/>
            </a:bodyPr>
            <a:lstStyle/>
            <a:p>
              <a:pPr algn="l" defTabSz="995974">
                <a:spcBef>
                  <a:spcPct val="50000"/>
                </a:spcBef>
              </a:pP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The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60’s and 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early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70’s: 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Strong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constraints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on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amplitudes 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from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dirty="0">
                  <a:sym typeface="Symbol" pitchFamily="18" charset="2"/>
                </a:rPr>
                <a:t>ANALYTICITY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in 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the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form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of</a:t>
              </a:r>
              <a:r>
                <a:rPr lang="es-ES_tradnl" dirty="0">
                  <a:sym typeface="Symbol" pitchFamily="18" charset="2"/>
                </a:rPr>
                <a:t> </a:t>
              </a:r>
              <a:r>
                <a:rPr lang="es-ES_tradnl" dirty="0" err="1">
                  <a:sym typeface="Symbol" pitchFamily="18" charset="2"/>
                </a:rPr>
                <a:t>dispersion</a:t>
              </a:r>
              <a:r>
                <a:rPr lang="es-ES_tradnl" dirty="0">
                  <a:sym typeface="Symbol" pitchFamily="18" charset="2"/>
                </a:rPr>
                <a:t> </a:t>
              </a:r>
              <a:r>
                <a:rPr lang="es-ES_tradnl" dirty="0" err="1">
                  <a:sym typeface="Symbol" pitchFamily="18" charset="2"/>
                </a:rPr>
                <a:t>relations</a:t>
              </a:r>
              <a:r>
                <a:rPr lang="es-ES_tradnl" dirty="0">
                  <a:sym typeface="Symbol" pitchFamily="18" charset="2"/>
                </a:rPr>
                <a:t> </a:t>
              </a:r>
              <a:endParaRPr lang="es-ES_tradnl" b="1" u="sng" dirty="0">
                <a:solidFill>
                  <a:srgbClr val="00FFFF"/>
                </a:solidFill>
                <a:sym typeface="Symbol" pitchFamily="18" charset="2"/>
              </a:endParaRPr>
            </a:p>
          </p:txBody>
        </p:sp>
        <p:pic>
          <p:nvPicPr>
            <p:cNvPr id="27663" name="Picture 32" descr="ballorang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3" y="709"/>
              <a:ext cx="119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4" name="Rectangle 34"/>
            <p:cNvSpPr>
              <a:spLocks noChangeArrowheads="1"/>
            </p:cNvSpPr>
            <p:nvPr/>
          </p:nvSpPr>
          <p:spPr bwMode="auto">
            <a:xfrm>
              <a:off x="385" y="1253"/>
              <a:ext cx="5081" cy="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7272" tIns="43637" rIns="87272" bIns="43637">
              <a:spAutoFit/>
            </a:bodyPr>
            <a:lstStyle/>
            <a:p>
              <a:pPr algn="l" defTabSz="995974">
                <a:spcBef>
                  <a:spcPct val="50000"/>
                </a:spcBef>
              </a:pP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But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poor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input 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on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some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parts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of 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the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integrals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and 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poor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knowledge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/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understanding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of 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subtraction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constants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= amplitudes at 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low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energy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values</a:t>
              </a:r>
              <a:endParaRPr lang="es-ES_tradnl" b="1" u="sng" dirty="0">
                <a:solidFill>
                  <a:srgbClr val="00FFFF"/>
                </a:solidFill>
                <a:sym typeface="Symbol" pitchFamily="18" charset="2"/>
              </a:endParaRPr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421425" y="3420591"/>
            <a:ext cx="10314675" cy="1580514"/>
            <a:chOff x="204" y="2251"/>
            <a:chExt cx="5556" cy="903"/>
          </a:xfrm>
        </p:grpSpPr>
        <p:pic>
          <p:nvPicPr>
            <p:cNvPr id="27660" name="Picture 35" descr="ballorang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4" y="2296"/>
              <a:ext cx="119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1" name="Rectangle 36"/>
            <p:cNvSpPr>
              <a:spLocks noChangeArrowheads="1"/>
            </p:cNvSpPr>
            <p:nvPr/>
          </p:nvSpPr>
          <p:spPr bwMode="auto">
            <a:xfrm>
              <a:off x="386" y="2251"/>
              <a:ext cx="5374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7272" tIns="43637" rIns="87272" bIns="43637">
              <a:spAutoFit/>
            </a:bodyPr>
            <a:lstStyle/>
            <a:p>
              <a:pPr algn="l" defTabSz="995974">
                <a:spcBef>
                  <a:spcPct val="50000"/>
                </a:spcBef>
              </a:pP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The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80’s and 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early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90’s: 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Development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of </a:t>
              </a:r>
              <a:r>
                <a:rPr lang="es-ES_tradnl" dirty="0">
                  <a:sym typeface="Symbol" pitchFamily="18" charset="2"/>
                </a:rPr>
                <a:t>Chiral </a:t>
              </a:r>
              <a:r>
                <a:rPr lang="es-ES_tradnl" dirty="0" err="1">
                  <a:sym typeface="Symbol" pitchFamily="18" charset="2"/>
                </a:rPr>
                <a:t>Perturbation</a:t>
              </a:r>
              <a:r>
                <a:rPr lang="es-ES_tradnl" dirty="0">
                  <a:sym typeface="Symbol" pitchFamily="18" charset="2"/>
                </a:rPr>
                <a:t> </a:t>
              </a:r>
              <a:r>
                <a:rPr lang="es-ES_tradnl" dirty="0" err="1">
                  <a:sym typeface="Symbol" pitchFamily="18" charset="2"/>
                </a:rPr>
                <a:t>Theory</a:t>
              </a:r>
              <a:r>
                <a:rPr lang="es-ES_tradnl" dirty="0">
                  <a:sym typeface="Symbol" pitchFamily="18" charset="2"/>
                </a:rPr>
                <a:t> (ChPT)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.</a:t>
              </a:r>
            </a:p>
            <a:p>
              <a:pPr algn="l" defTabSz="995974">
                <a:spcBef>
                  <a:spcPct val="50000"/>
                </a:spcBef>
              </a:pPr>
              <a:r>
                <a:rPr lang="es-ES_tradnl" sz="1500" dirty="0">
                  <a:solidFill>
                    <a:srgbClr val="00FFFF"/>
                  </a:solidFill>
                  <a:sym typeface="Symbol" pitchFamily="18" charset="2"/>
                </a:rPr>
                <a:t>(</a:t>
              </a:r>
              <a:r>
                <a:rPr lang="es-ES_tradnl" sz="1500" dirty="0" err="1">
                  <a:solidFill>
                    <a:srgbClr val="00FFFF"/>
                  </a:solidFill>
                  <a:sym typeface="Symbol" pitchFamily="18" charset="2"/>
                </a:rPr>
                <a:t>Weinberg</a:t>
              </a:r>
              <a:r>
                <a:rPr lang="es-ES_tradnl" sz="1500" dirty="0">
                  <a:solidFill>
                    <a:srgbClr val="00FFFF"/>
                  </a:solidFill>
                  <a:sym typeface="Symbol" pitchFamily="18" charset="2"/>
                </a:rPr>
                <a:t>, </a:t>
              </a:r>
              <a:r>
                <a:rPr lang="es-ES_tradnl" sz="1500" dirty="0" err="1">
                  <a:solidFill>
                    <a:srgbClr val="00FFFF"/>
                  </a:solidFill>
                  <a:sym typeface="Symbol" pitchFamily="18" charset="2"/>
                </a:rPr>
                <a:t>Gasser</a:t>
              </a:r>
              <a:r>
                <a:rPr lang="es-ES_tradnl" sz="1500" dirty="0">
                  <a:solidFill>
                    <a:srgbClr val="00FFFF"/>
                  </a:solidFill>
                  <a:sym typeface="Symbol" pitchFamily="18" charset="2"/>
                </a:rPr>
                <a:t>, </a:t>
              </a:r>
              <a:r>
                <a:rPr lang="es-ES_tradnl" sz="1500" dirty="0" err="1">
                  <a:solidFill>
                    <a:srgbClr val="00FFFF"/>
                  </a:solidFill>
                  <a:sym typeface="Symbol" pitchFamily="18" charset="2"/>
                </a:rPr>
                <a:t>Leutwyler</a:t>
              </a:r>
              <a:r>
                <a:rPr lang="es-ES_tradnl" sz="1500" dirty="0">
                  <a:solidFill>
                    <a:srgbClr val="00FFFF"/>
                  </a:solidFill>
                  <a:sym typeface="Symbol" pitchFamily="18" charset="2"/>
                </a:rPr>
                <a:t>)</a:t>
              </a:r>
            </a:p>
            <a:p>
              <a:pPr algn="l" defTabSz="995974">
                <a:spcBef>
                  <a:spcPct val="50000"/>
                </a:spcBef>
              </a:pPr>
              <a:r>
                <a:rPr lang="es-ES_tradnl" sz="2100" dirty="0" err="1">
                  <a:solidFill>
                    <a:srgbClr val="00FFFF"/>
                  </a:solidFill>
                  <a:sym typeface="Symbol" pitchFamily="18" charset="2"/>
                </a:rPr>
                <a:t>It</a:t>
              </a:r>
              <a:r>
                <a:rPr lang="es-ES_tradnl" sz="2100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100" dirty="0" err="1">
                  <a:solidFill>
                    <a:srgbClr val="00FFFF"/>
                  </a:solidFill>
                  <a:sym typeface="Symbol" pitchFamily="18" charset="2"/>
                </a:rPr>
                <a:t>is</a:t>
              </a:r>
              <a:r>
                <a:rPr lang="es-ES_tradnl" sz="2100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100" dirty="0" err="1">
                  <a:solidFill>
                    <a:srgbClr val="00FFFF"/>
                  </a:solidFill>
                  <a:sym typeface="Symbol" pitchFamily="18" charset="2"/>
                </a:rPr>
                <a:t>the</a:t>
              </a:r>
              <a:r>
                <a:rPr lang="es-ES_tradnl" sz="2100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100" dirty="0" err="1">
                  <a:solidFill>
                    <a:srgbClr val="00FFFF"/>
                  </a:solidFill>
                  <a:sym typeface="Symbol" pitchFamily="18" charset="2"/>
                </a:rPr>
                <a:t>effective</a:t>
              </a:r>
              <a:r>
                <a:rPr lang="es-ES_tradnl" sz="2100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100" dirty="0" err="1">
                  <a:solidFill>
                    <a:srgbClr val="00FFFF"/>
                  </a:solidFill>
                  <a:sym typeface="Symbol" pitchFamily="18" charset="2"/>
                </a:rPr>
                <a:t>low</a:t>
              </a:r>
              <a:r>
                <a:rPr lang="es-ES_tradnl" sz="2100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100" dirty="0" err="1">
                  <a:solidFill>
                    <a:srgbClr val="00FFFF"/>
                  </a:solidFill>
                  <a:sym typeface="Symbol" pitchFamily="18" charset="2"/>
                </a:rPr>
                <a:t>energy</a:t>
              </a:r>
              <a:r>
                <a:rPr lang="es-ES_tradnl" sz="2100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100" dirty="0" err="1">
                  <a:solidFill>
                    <a:srgbClr val="00FFFF"/>
                  </a:solidFill>
                  <a:sym typeface="Symbol" pitchFamily="18" charset="2"/>
                </a:rPr>
                <a:t>theory</a:t>
              </a:r>
              <a:r>
                <a:rPr lang="es-ES_tradnl" sz="2100" dirty="0">
                  <a:solidFill>
                    <a:srgbClr val="00FFFF"/>
                  </a:solidFill>
                  <a:sym typeface="Symbol" pitchFamily="18" charset="2"/>
                </a:rPr>
                <a:t> of QCD. </a:t>
              </a:r>
              <a:r>
                <a:rPr lang="es-ES_tradnl" sz="2100" dirty="0" err="1">
                  <a:solidFill>
                    <a:srgbClr val="00FFFF"/>
                  </a:solidFill>
                  <a:sym typeface="Symbol" pitchFamily="18" charset="2"/>
                </a:rPr>
                <a:t>Provides</a:t>
              </a:r>
              <a:r>
                <a:rPr lang="es-ES_tradnl" sz="2100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100" dirty="0" err="1">
                  <a:solidFill>
                    <a:srgbClr val="00FFFF"/>
                  </a:solidFill>
                  <a:sym typeface="Symbol" pitchFamily="18" charset="2"/>
                </a:rPr>
                <a:t>information</a:t>
              </a:r>
              <a:r>
                <a:rPr lang="es-ES_tradnl" sz="2100" dirty="0">
                  <a:solidFill>
                    <a:srgbClr val="00FFFF"/>
                  </a:solidFill>
                  <a:sym typeface="Symbol" pitchFamily="18" charset="2"/>
                </a:rPr>
                <a:t>/</a:t>
              </a:r>
              <a:r>
                <a:rPr lang="es-ES_tradnl" sz="2100" dirty="0" err="1">
                  <a:solidFill>
                    <a:srgbClr val="00FFFF"/>
                  </a:solidFill>
                  <a:sym typeface="Symbol" pitchFamily="18" charset="2"/>
                </a:rPr>
                <a:t>understanding</a:t>
              </a:r>
              <a:r>
                <a:rPr lang="es-ES_tradnl" sz="2100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100" dirty="0" err="1">
                  <a:solidFill>
                    <a:srgbClr val="00FFFF"/>
                  </a:solidFill>
                  <a:sym typeface="Symbol" pitchFamily="18" charset="2"/>
                </a:rPr>
                <a:t>on</a:t>
              </a:r>
              <a:r>
                <a:rPr lang="es-ES_tradnl" sz="2100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100" dirty="0" err="1">
                  <a:solidFill>
                    <a:srgbClr val="00FFFF"/>
                  </a:solidFill>
                  <a:sym typeface="Symbol" pitchFamily="18" charset="2"/>
                </a:rPr>
                <a:t>low</a:t>
              </a:r>
              <a:r>
                <a:rPr lang="es-ES_tradnl" sz="2100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100" dirty="0" err="1">
                  <a:solidFill>
                    <a:srgbClr val="00FFFF"/>
                  </a:solidFill>
                  <a:sym typeface="Symbol" pitchFamily="18" charset="2"/>
                </a:rPr>
                <a:t>energy</a:t>
              </a:r>
              <a:r>
                <a:rPr lang="es-ES_tradnl" sz="2100" dirty="0">
                  <a:solidFill>
                    <a:srgbClr val="00FFFF"/>
                  </a:solidFill>
                  <a:sym typeface="Symbol" pitchFamily="18" charset="2"/>
                </a:rPr>
                <a:t> amplitudes</a:t>
              </a:r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421425" y="5514018"/>
            <a:ext cx="9557226" cy="1002917"/>
            <a:chOff x="227" y="3239"/>
            <a:chExt cx="5148" cy="573"/>
          </a:xfrm>
        </p:grpSpPr>
        <p:pic>
          <p:nvPicPr>
            <p:cNvPr id="27658" name="Picture 37" descr="ballorang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7" y="3284"/>
              <a:ext cx="119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9" name="Rectangle 38"/>
            <p:cNvSpPr>
              <a:spLocks noChangeArrowheads="1"/>
            </p:cNvSpPr>
            <p:nvPr/>
          </p:nvSpPr>
          <p:spPr bwMode="auto">
            <a:xfrm>
              <a:off x="409" y="3239"/>
              <a:ext cx="4966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7272" tIns="43637" rIns="87272" bIns="43637">
              <a:spAutoFit/>
            </a:bodyPr>
            <a:lstStyle/>
            <a:p>
              <a:pPr algn="l" defTabSz="995974">
                <a:spcBef>
                  <a:spcPct val="50000"/>
                </a:spcBef>
              </a:pP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The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90’s and 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early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2000’s: </a:t>
              </a:r>
              <a:r>
                <a:rPr lang="es-ES_tradnl" dirty="0" err="1">
                  <a:sym typeface="Symbol" pitchFamily="18" charset="2"/>
                </a:rPr>
                <a:t>Combination</a:t>
              </a:r>
              <a:r>
                <a:rPr lang="es-ES_tradnl" dirty="0">
                  <a:sym typeface="Symbol" pitchFamily="18" charset="2"/>
                </a:rPr>
                <a:t> of </a:t>
              </a:r>
              <a:r>
                <a:rPr lang="es-ES_tradnl" dirty="0" err="1">
                  <a:sym typeface="Symbol" pitchFamily="18" charset="2"/>
                </a:rPr>
                <a:t>Analyticity</a:t>
              </a:r>
              <a:r>
                <a:rPr lang="es-ES_tradnl" dirty="0">
                  <a:sym typeface="Symbol" pitchFamily="18" charset="2"/>
                </a:rPr>
                <a:t> and ChPT</a:t>
              </a:r>
            </a:p>
            <a:p>
              <a:pPr algn="l" defTabSz="995974">
                <a:spcBef>
                  <a:spcPct val="50000"/>
                </a:spcBef>
              </a:pPr>
              <a:r>
                <a:rPr lang="es-ES_tradnl" sz="1500" dirty="0">
                  <a:sym typeface="Symbol" pitchFamily="18" charset="2"/>
                </a:rPr>
                <a:t>(</a:t>
              </a:r>
              <a:r>
                <a:rPr lang="es-ES_tradnl" sz="1500" dirty="0" err="1">
                  <a:sym typeface="Symbol" pitchFamily="18" charset="2"/>
                </a:rPr>
                <a:t>Truong</a:t>
              </a:r>
              <a:r>
                <a:rPr lang="es-ES_tradnl" sz="1500" dirty="0">
                  <a:sym typeface="Symbol" pitchFamily="18" charset="2"/>
                </a:rPr>
                <a:t>, </a:t>
              </a:r>
              <a:r>
                <a:rPr lang="es-ES_tradnl" sz="1500" dirty="0" err="1">
                  <a:sym typeface="Symbol" pitchFamily="18" charset="2"/>
                </a:rPr>
                <a:t>Dobado</a:t>
              </a:r>
              <a:r>
                <a:rPr lang="es-ES_tradnl" sz="1500" dirty="0">
                  <a:sym typeface="Symbol" pitchFamily="18" charset="2"/>
                </a:rPr>
                <a:t>, Herrero, </a:t>
              </a:r>
              <a:r>
                <a:rPr lang="es-ES_tradnl" sz="1500" dirty="0" err="1">
                  <a:sym typeface="Symbol" pitchFamily="18" charset="2"/>
                </a:rPr>
                <a:t>Donoghe</a:t>
              </a:r>
              <a:r>
                <a:rPr lang="es-ES_tradnl" sz="1500" dirty="0">
                  <a:sym typeface="Symbol" pitchFamily="18" charset="2"/>
                </a:rPr>
                <a:t>, JRP, </a:t>
              </a:r>
              <a:r>
                <a:rPr lang="es-ES_tradnl" sz="1500" dirty="0" err="1">
                  <a:sym typeface="Symbol" pitchFamily="18" charset="2"/>
                </a:rPr>
                <a:t>Gasser</a:t>
              </a:r>
              <a:r>
                <a:rPr lang="es-ES_tradnl" sz="1500" dirty="0">
                  <a:sym typeface="Symbol" pitchFamily="18" charset="2"/>
                </a:rPr>
                <a:t>, </a:t>
              </a:r>
              <a:r>
                <a:rPr lang="es-ES_tradnl" sz="1500" dirty="0" err="1">
                  <a:sym typeface="Symbol" pitchFamily="18" charset="2"/>
                </a:rPr>
                <a:t>Leutwyler</a:t>
              </a:r>
              <a:r>
                <a:rPr lang="es-ES_tradnl" sz="1500" dirty="0">
                  <a:sym typeface="Symbol" pitchFamily="18" charset="2"/>
                </a:rPr>
                <a:t>, </a:t>
              </a:r>
              <a:r>
                <a:rPr lang="es-ES_tradnl" sz="1500" dirty="0" err="1">
                  <a:sym typeface="Symbol" pitchFamily="18" charset="2"/>
                </a:rPr>
                <a:t>Bijnens</a:t>
              </a:r>
              <a:r>
                <a:rPr lang="es-ES_tradnl" sz="1500" dirty="0">
                  <a:sym typeface="Symbol" pitchFamily="18" charset="2"/>
                </a:rPr>
                <a:t>, </a:t>
              </a:r>
              <a:r>
                <a:rPr lang="es-ES_tradnl" sz="1500" dirty="0" err="1">
                  <a:sym typeface="Symbol" pitchFamily="18" charset="2"/>
                </a:rPr>
                <a:t>Colangelo</a:t>
              </a:r>
              <a:r>
                <a:rPr lang="es-ES_tradnl" sz="1500" dirty="0">
                  <a:sym typeface="Symbol" pitchFamily="18" charset="2"/>
                </a:rPr>
                <a:t>, </a:t>
              </a:r>
              <a:r>
                <a:rPr lang="es-ES_tradnl" sz="1500" dirty="0" err="1">
                  <a:sym typeface="Symbol" pitchFamily="18" charset="2"/>
                </a:rPr>
                <a:t>Caprini</a:t>
              </a:r>
              <a:r>
                <a:rPr lang="es-ES_tradnl" sz="1500" dirty="0">
                  <a:sym typeface="Symbol" pitchFamily="18" charset="2"/>
                </a:rPr>
                <a:t>, </a:t>
              </a:r>
              <a:r>
                <a:rPr lang="es-ES_tradnl" sz="1500" dirty="0" err="1">
                  <a:sym typeface="Symbol" pitchFamily="18" charset="2"/>
                </a:rPr>
                <a:t>Zheng</a:t>
              </a:r>
              <a:r>
                <a:rPr lang="es-ES_tradnl" sz="1500" dirty="0">
                  <a:sym typeface="Symbol" pitchFamily="18" charset="2"/>
                </a:rPr>
                <a:t>, </a:t>
              </a:r>
              <a:r>
                <a:rPr lang="es-ES_tradnl" sz="1500" dirty="0" err="1">
                  <a:sym typeface="Symbol" pitchFamily="18" charset="2"/>
                </a:rPr>
                <a:t>Zhou</a:t>
              </a:r>
              <a:r>
                <a:rPr lang="es-ES_tradnl" sz="1500" dirty="0">
                  <a:sym typeface="Symbol" pitchFamily="18" charset="2"/>
                </a:rPr>
                <a:t>, </a:t>
              </a:r>
              <a:r>
                <a:rPr lang="es-ES_tradnl" sz="1500" dirty="0" err="1">
                  <a:sym typeface="Symbol" pitchFamily="18" charset="2"/>
                </a:rPr>
                <a:t>Pennington</a:t>
              </a:r>
              <a:r>
                <a:rPr lang="es-ES_tradnl" sz="1500" dirty="0">
                  <a:sym typeface="Symbol" pitchFamily="18" charset="2"/>
                </a:rPr>
                <a:t>...) 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839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1710982" y="49009"/>
            <a:ext cx="6710777" cy="42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51" tIns="49777" rIns="99551" bIns="49777">
            <a:spAutoFit/>
          </a:bodyPr>
          <a:lstStyle/>
          <a:p>
            <a:pPr defTabSz="995974"/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Analyticity</a:t>
            </a:r>
            <a:r>
              <a:rPr lang="es-ES_tradnl" sz="2100" dirty="0">
                <a:solidFill>
                  <a:srgbClr val="66FFFF"/>
                </a:solidFill>
                <a:sym typeface="Symbol" pitchFamily="18" charset="2"/>
              </a:rPr>
              <a:t> and </a:t>
            </a:r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Effective</a:t>
            </a:r>
            <a:r>
              <a:rPr lang="es-ES_tradnl" sz="2100" dirty="0">
                <a:solidFill>
                  <a:srgbClr val="66FFFF"/>
                </a:solidFill>
                <a:sym typeface="Symbol" pitchFamily="18" charset="2"/>
              </a:rPr>
              <a:t> Lagrangians: </a:t>
            </a:r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two</a:t>
            </a:r>
            <a:r>
              <a:rPr lang="es-ES_tradnl" sz="21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approaches</a:t>
            </a:r>
            <a:r>
              <a:rPr lang="es-ES_tradnl" sz="2100" dirty="0">
                <a:solidFill>
                  <a:srgbClr val="66FFFF"/>
                </a:solidFill>
                <a:sym typeface="Symbol" pitchFamily="18" charset="2"/>
              </a:rPr>
              <a:t> </a:t>
            </a:r>
            <a:endParaRPr lang="en-GB" sz="210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28675" name="Line 5"/>
          <p:cNvSpPr>
            <a:spLocks noChangeShapeType="1"/>
          </p:cNvSpPr>
          <p:nvPr/>
        </p:nvSpPr>
        <p:spPr bwMode="auto">
          <a:xfrm>
            <a:off x="0" y="504084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es-ES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78724" y="900311"/>
            <a:ext cx="10152551" cy="18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51" tIns="49777" rIns="99551" bIns="49777">
            <a:spAutoFit/>
          </a:bodyPr>
          <a:lstStyle/>
          <a:p>
            <a:pPr algn="l" defTabSz="995974">
              <a:spcBef>
                <a:spcPct val="50000"/>
              </a:spcBef>
            </a:pPr>
            <a:r>
              <a:rPr lang="es-ES_tradnl" b="1" u="sng" dirty="0" smtClean="0">
                <a:sym typeface="Symbol" pitchFamily="18" charset="2"/>
              </a:rPr>
              <a:t>Unitarized ChPT</a:t>
            </a:r>
            <a:r>
              <a:rPr lang="es-ES_tradnl" u="sng" dirty="0" smtClean="0">
                <a:sym typeface="Symbol" pitchFamily="18" charset="2"/>
              </a:rPr>
              <a:t> </a:t>
            </a:r>
            <a:r>
              <a:rPr lang="es-ES_tradnl" sz="1200" dirty="0" smtClean="0">
                <a:solidFill>
                  <a:srgbClr val="00FFFF"/>
                </a:solidFill>
                <a:sym typeface="Symbol" pitchFamily="18" charset="2"/>
              </a:rPr>
              <a:t>(</a:t>
            </a:r>
            <a:r>
              <a:rPr lang="es-ES_tradnl" sz="1200" dirty="0" err="1" smtClean="0">
                <a:solidFill>
                  <a:srgbClr val="00FFFF"/>
                </a:solidFill>
                <a:sym typeface="Symbol" pitchFamily="18" charset="2"/>
              </a:rPr>
              <a:t>Truong</a:t>
            </a:r>
            <a:r>
              <a:rPr lang="es-ES_tradnl" sz="1200" dirty="0" smtClean="0">
                <a:solidFill>
                  <a:srgbClr val="00FFFF"/>
                </a:solidFill>
                <a:sym typeface="Symbol" pitchFamily="18" charset="2"/>
              </a:rPr>
              <a:t>, </a:t>
            </a:r>
            <a:r>
              <a:rPr lang="es-ES_tradnl" sz="1200" dirty="0" err="1" smtClean="0">
                <a:solidFill>
                  <a:srgbClr val="00FFFF"/>
                </a:solidFill>
                <a:sym typeface="Symbol" pitchFamily="18" charset="2"/>
              </a:rPr>
              <a:t>Dobado</a:t>
            </a:r>
            <a:r>
              <a:rPr lang="es-ES_tradnl" sz="1200" dirty="0" smtClean="0">
                <a:solidFill>
                  <a:srgbClr val="00FFFF"/>
                </a:solidFill>
                <a:sym typeface="Symbol" pitchFamily="18" charset="2"/>
              </a:rPr>
              <a:t>, Herrero, JRP, </a:t>
            </a:r>
            <a:r>
              <a:rPr lang="es-ES_tradnl" sz="1200" dirty="0" err="1" smtClean="0">
                <a:solidFill>
                  <a:srgbClr val="00FFFF"/>
                </a:solidFill>
                <a:sym typeface="Symbol" pitchFamily="18" charset="2"/>
              </a:rPr>
              <a:t>Oset</a:t>
            </a:r>
            <a:r>
              <a:rPr lang="es-ES_tradnl" sz="1200" dirty="0" smtClean="0">
                <a:solidFill>
                  <a:srgbClr val="00FFFF"/>
                </a:solidFill>
                <a:sym typeface="Symbol" pitchFamily="18" charset="2"/>
              </a:rPr>
              <a:t>, </a:t>
            </a:r>
            <a:r>
              <a:rPr lang="es-ES_tradnl" sz="1200" dirty="0" err="1" smtClean="0">
                <a:solidFill>
                  <a:srgbClr val="00FFFF"/>
                </a:solidFill>
                <a:sym typeface="Symbol" pitchFamily="18" charset="2"/>
              </a:rPr>
              <a:t>Oller</a:t>
            </a:r>
            <a:r>
              <a:rPr lang="es-ES_tradnl" sz="1200" dirty="0" smtClean="0">
                <a:solidFill>
                  <a:srgbClr val="00FFFF"/>
                </a:solidFill>
                <a:sym typeface="Symbol" pitchFamily="18" charset="2"/>
              </a:rPr>
              <a:t>, Ruiz Arriola, Nieves, </a:t>
            </a:r>
            <a:r>
              <a:rPr lang="es-ES_tradnl" sz="1200" dirty="0" err="1" smtClean="0">
                <a:solidFill>
                  <a:srgbClr val="00FFFF"/>
                </a:solidFill>
                <a:sym typeface="Symbol" pitchFamily="18" charset="2"/>
              </a:rPr>
              <a:t>Meissner</a:t>
            </a:r>
            <a:r>
              <a:rPr lang="es-ES_tradnl" sz="1200" dirty="0" smtClean="0">
                <a:solidFill>
                  <a:srgbClr val="00FFFF"/>
                </a:solidFill>
                <a:sym typeface="Symbol" pitchFamily="18" charset="2"/>
              </a:rPr>
              <a:t>,  …)</a:t>
            </a:r>
            <a:endParaRPr lang="es-ES_tradnl" dirty="0">
              <a:solidFill>
                <a:srgbClr val="00FFFF"/>
              </a:solidFill>
              <a:sym typeface="Symbol" pitchFamily="18" charset="2"/>
            </a:endParaRPr>
          </a:p>
          <a:p>
            <a:pPr algn="l" defTabSz="995974">
              <a:spcBef>
                <a:spcPct val="50000"/>
              </a:spcBef>
            </a:pPr>
            <a:r>
              <a:rPr lang="es-ES_tradnl" sz="2000" dirty="0">
                <a:solidFill>
                  <a:srgbClr val="00FFFF"/>
                </a:solidFill>
                <a:sym typeface="Symbol" pitchFamily="18" charset="2"/>
              </a:rPr>
              <a:t>Use </a:t>
            </a:r>
            <a:r>
              <a:rPr lang="es-ES_tradnl" sz="2000" dirty="0">
                <a:sym typeface="Symbol" pitchFamily="18" charset="2"/>
              </a:rPr>
              <a:t>ChPT amplitudes </a:t>
            </a:r>
            <a:r>
              <a:rPr lang="es-ES_tradnl" sz="2000" dirty="0" err="1">
                <a:sym typeface="Symbol" pitchFamily="18" charset="2"/>
              </a:rPr>
              <a:t>inside</a:t>
            </a:r>
            <a:r>
              <a:rPr lang="es-ES_tradnl" sz="2000" dirty="0">
                <a:sym typeface="Symbol" pitchFamily="18" charset="2"/>
              </a:rPr>
              <a:t> </a:t>
            </a:r>
            <a:r>
              <a:rPr lang="es-ES_tradnl" sz="2000" dirty="0" err="1" smtClean="0">
                <a:sym typeface="Symbol" pitchFamily="18" charset="2"/>
              </a:rPr>
              <a:t>left</a:t>
            </a:r>
            <a:r>
              <a:rPr lang="es-ES_tradnl" sz="2000" dirty="0" smtClean="0">
                <a:sym typeface="Symbol" pitchFamily="18" charset="2"/>
              </a:rPr>
              <a:t> </a:t>
            </a:r>
            <a:r>
              <a:rPr lang="es-ES_tradnl" sz="2000" dirty="0" err="1" smtClean="0">
                <a:sym typeface="Symbol" pitchFamily="18" charset="2"/>
              </a:rPr>
              <a:t>cut</a:t>
            </a:r>
            <a:r>
              <a:rPr lang="es-ES_tradnl" sz="2000" dirty="0" smtClean="0">
                <a:sym typeface="Symbol" pitchFamily="18" charset="2"/>
              </a:rPr>
              <a:t> and </a:t>
            </a:r>
            <a:r>
              <a:rPr lang="es-ES_tradnl" sz="2000" dirty="0" err="1" smtClean="0">
                <a:sym typeface="Symbol" pitchFamily="18" charset="2"/>
              </a:rPr>
              <a:t>subtraction</a:t>
            </a:r>
            <a:r>
              <a:rPr lang="es-ES_tradnl" sz="2000" dirty="0" smtClean="0">
                <a:sym typeface="Symbol" pitchFamily="18" charset="2"/>
              </a:rPr>
              <a:t> </a:t>
            </a:r>
            <a:r>
              <a:rPr lang="es-ES_tradnl" sz="2000" dirty="0" err="1" smtClean="0">
                <a:sym typeface="Symbol" pitchFamily="18" charset="2"/>
              </a:rPr>
              <a:t>constants</a:t>
            </a:r>
            <a:r>
              <a:rPr lang="es-ES_tradnl" sz="2000" dirty="0" smtClean="0">
                <a:sym typeface="Symbol" pitchFamily="18" charset="2"/>
              </a:rPr>
              <a:t> of </a:t>
            </a:r>
            <a:r>
              <a:rPr lang="es-ES_tradnl" sz="2000" dirty="0" err="1" smtClean="0">
                <a:sym typeface="Symbol" pitchFamily="18" charset="2"/>
              </a:rPr>
              <a:t>dispersion</a:t>
            </a:r>
            <a:r>
              <a:rPr lang="es-ES_tradnl" sz="2000" dirty="0" smtClean="0">
                <a:sym typeface="Symbol" pitchFamily="18" charset="2"/>
              </a:rPr>
              <a:t> </a:t>
            </a:r>
            <a:r>
              <a:rPr lang="es-ES_tradnl" sz="2000" dirty="0" err="1" smtClean="0">
                <a:sym typeface="Symbol" pitchFamily="18" charset="2"/>
              </a:rPr>
              <a:t>relation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.</a:t>
            </a:r>
          </a:p>
          <a:p>
            <a:pPr algn="l" defTabSz="995974">
              <a:spcBef>
                <a:spcPct val="50000"/>
              </a:spcBef>
            </a:pP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Relatively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simple,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although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different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levels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of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rigour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.  </a:t>
            </a:r>
            <a:r>
              <a:rPr lang="es-ES_tradnl" sz="2000" dirty="0" err="1" smtClean="0">
                <a:sym typeface="Symbol" pitchFamily="18" charset="2"/>
              </a:rPr>
              <a:t>Generates</a:t>
            </a:r>
            <a:r>
              <a:rPr lang="es-ES_tradnl" sz="2000" dirty="0" smtClean="0">
                <a:sym typeface="Symbol" pitchFamily="18" charset="2"/>
              </a:rPr>
              <a:t> </a:t>
            </a:r>
            <a:r>
              <a:rPr lang="es-ES_tradnl" sz="2000" dirty="0" err="1" smtClean="0">
                <a:sym typeface="Symbol" pitchFamily="18" charset="2"/>
              </a:rPr>
              <a:t>all</a:t>
            </a:r>
            <a:r>
              <a:rPr lang="es-ES_tradnl" sz="2000" dirty="0" smtClean="0">
                <a:sym typeface="Symbol" pitchFamily="18" charset="2"/>
              </a:rPr>
              <a:t> </a:t>
            </a:r>
            <a:r>
              <a:rPr lang="es-ES_tradnl" sz="2000" dirty="0" err="1" smtClean="0">
                <a:sym typeface="Symbol" pitchFamily="18" charset="2"/>
              </a:rPr>
              <a:t>scalars</a:t>
            </a:r>
            <a:endParaRPr lang="es-ES_tradnl" sz="2000" dirty="0" smtClean="0">
              <a:sym typeface="Symbol" pitchFamily="18" charset="2"/>
            </a:endParaRPr>
          </a:p>
          <a:p>
            <a:pPr algn="l" defTabSz="995974">
              <a:spcBef>
                <a:spcPct val="50000"/>
              </a:spcBef>
            </a:pP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Crossing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(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left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cut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)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approximated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… so,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not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good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for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precision</a:t>
            </a:r>
            <a:endParaRPr lang="es-ES_tradnl" sz="1600" dirty="0">
              <a:sym typeface="Symbol" pitchFamily="18" charset="2"/>
            </a:endParaRPr>
          </a:p>
        </p:txBody>
      </p:sp>
      <p:pic>
        <p:nvPicPr>
          <p:cNvPr id="7" name="Picture 13" descr="balloran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242" y="1029832"/>
            <a:ext cx="220923" cy="20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8096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2483624" y="49009"/>
            <a:ext cx="5165547" cy="42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51" tIns="49777" rIns="99551" bIns="49777">
            <a:spAutoFit/>
          </a:bodyPr>
          <a:lstStyle/>
          <a:p>
            <a:pPr defTabSz="995974"/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Why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so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much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worries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about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“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the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left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cut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”?</a:t>
            </a:r>
            <a:endParaRPr lang="en-GB" sz="210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28675" name="Line 5"/>
          <p:cNvSpPr>
            <a:spLocks noChangeShapeType="1"/>
          </p:cNvSpPr>
          <p:nvPr/>
        </p:nvSpPr>
        <p:spPr bwMode="auto">
          <a:xfrm>
            <a:off x="0" y="504084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es-ES"/>
          </a:p>
        </p:txBody>
      </p:sp>
      <p:pic>
        <p:nvPicPr>
          <p:cNvPr id="235522" name="Picture 2" descr="C:\Users\jrpelaez\Desktop\sigma versus raiz de  s.jpg"/>
          <p:cNvPicPr>
            <a:picLocks noChangeAspect="1" noChangeArrowheads="1"/>
          </p:cNvPicPr>
          <p:nvPr/>
        </p:nvPicPr>
        <p:blipFill>
          <a:blip r:embed="rId4" cstate="print"/>
          <a:srcRect r="17998" b="68969"/>
          <a:stretch>
            <a:fillRect/>
          </a:stretch>
        </p:blipFill>
        <p:spPr bwMode="auto">
          <a:xfrm>
            <a:off x="90116" y="1476375"/>
            <a:ext cx="10500754" cy="2304256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162124" y="756295"/>
            <a:ext cx="67313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It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is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wrong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to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think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in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terms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of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analyticity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in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terms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of  </a:t>
            </a:r>
            <a:endParaRPr lang="es-ES" dirty="0"/>
          </a:p>
        </p:txBody>
      </p:sp>
      <p:graphicFrame>
        <p:nvGraphicFramePr>
          <p:cNvPr id="235525" name="Object 12"/>
          <p:cNvGraphicFramePr>
            <a:graphicFrameLocks noChangeAspect="1"/>
          </p:cNvGraphicFramePr>
          <p:nvPr/>
        </p:nvGraphicFramePr>
        <p:xfrm>
          <a:off x="6688138" y="684213"/>
          <a:ext cx="517525" cy="468312"/>
        </p:xfrm>
        <a:graphic>
          <a:graphicData uri="http://schemas.openxmlformats.org/presentationml/2006/ole">
            <p:oleObj spid="_x0000_s235525" name="Ecuación" r:id="rId5" imgW="253800" imgH="228600" progId="Equation.3">
              <p:embed/>
            </p:oleObj>
          </a:graphicData>
        </a:graphic>
      </p:graphicFrame>
      <p:sp>
        <p:nvSpPr>
          <p:cNvPr id="10" name="9 Rectángulo"/>
          <p:cNvSpPr/>
          <p:nvPr/>
        </p:nvSpPr>
        <p:spPr>
          <a:xfrm>
            <a:off x="3402484" y="2988543"/>
            <a:ext cx="3593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  <a:sym typeface="Symbol" pitchFamily="18" charset="2"/>
              </a:rPr>
              <a:t>σ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4050556" y="2556495"/>
            <a:ext cx="144016" cy="144000"/>
          </a:xfrm>
          <a:prstGeom prst="ellipse">
            <a:avLst/>
          </a:prstGeom>
          <a:solidFill>
            <a:srgbClr val="0000FF"/>
          </a:solidFill>
        </p:spPr>
        <p:txBody>
          <a:bodyPr wrap="none" rtlCol="0" anchor="ctr">
            <a:spAutoFit/>
          </a:bodyPr>
          <a:lstStyle/>
          <a:p>
            <a:pPr algn="l"/>
            <a:endParaRPr lang="es-ES" dirty="0" err="1" smtClean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3402484" y="2916535"/>
            <a:ext cx="144016" cy="144000"/>
          </a:xfrm>
          <a:prstGeom prst="ellipse">
            <a:avLst/>
          </a:prstGeom>
          <a:solidFill>
            <a:srgbClr val="FF0000"/>
          </a:solidFill>
        </p:spPr>
        <p:txBody>
          <a:bodyPr wrap="none" rtlCol="0" anchor="ctr">
            <a:spAutoFit/>
          </a:bodyPr>
          <a:lstStyle/>
          <a:p>
            <a:pPr algn="l"/>
            <a:endParaRPr lang="es-ES" dirty="0" err="1" smtClean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122564" y="2556495"/>
            <a:ext cx="3449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0000FF"/>
                </a:solidFill>
                <a:sym typeface="Symbol" pitchFamily="18" charset="2"/>
              </a:rPr>
              <a:t>ρ</a:t>
            </a:r>
            <a:endParaRPr lang="es-ES" dirty="0">
              <a:solidFill>
                <a:srgbClr val="0000FF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71744" y="2124447"/>
            <a:ext cx="22381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dirty="0" err="1" smtClean="0">
                <a:solidFill>
                  <a:srgbClr val="FF0000"/>
                </a:solidFill>
                <a:sym typeface="Symbol" pitchFamily="18" charset="2"/>
              </a:rPr>
              <a:t>Left</a:t>
            </a:r>
            <a:r>
              <a:rPr lang="es-ES_tradnl" sz="20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FF0000"/>
                </a:solidFill>
                <a:sym typeface="Symbol" pitchFamily="18" charset="2"/>
              </a:rPr>
              <a:t>cut</a:t>
            </a:r>
            <a:r>
              <a:rPr lang="es-ES_tradnl" sz="20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FF0000"/>
                </a:solidFill>
                <a:sym typeface="Symbol" pitchFamily="18" charset="2"/>
              </a:rPr>
              <a:t>due</a:t>
            </a:r>
            <a:r>
              <a:rPr lang="es-ES_tradnl" sz="20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FF0000"/>
                </a:solidFill>
                <a:sym typeface="Symbol" pitchFamily="18" charset="2"/>
              </a:rPr>
              <a:t>to</a:t>
            </a:r>
            <a:r>
              <a:rPr lang="es-ES_tradnl" sz="20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</a:p>
          <a:p>
            <a:r>
              <a:rPr lang="es-ES_tradnl" sz="2000" dirty="0" err="1" smtClean="0">
                <a:solidFill>
                  <a:srgbClr val="FF0000"/>
                </a:solidFill>
                <a:sym typeface="Symbol" pitchFamily="18" charset="2"/>
              </a:rPr>
              <a:t>Crossed</a:t>
            </a:r>
            <a:r>
              <a:rPr lang="es-ES_tradnl" sz="20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FF0000"/>
                </a:solidFill>
                <a:sym typeface="Symbol" pitchFamily="18" charset="2"/>
              </a:rPr>
              <a:t>channels</a:t>
            </a:r>
            <a:endParaRPr lang="es-ES" sz="2000" dirty="0">
              <a:solidFill>
                <a:srgbClr val="FF0000"/>
              </a:solidFill>
            </a:endParaRPr>
          </a:p>
        </p:txBody>
      </p:sp>
      <p:grpSp>
        <p:nvGrpSpPr>
          <p:cNvPr id="22" name="21 Grupo"/>
          <p:cNvGrpSpPr/>
          <p:nvPr/>
        </p:nvGrpSpPr>
        <p:grpSpPr>
          <a:xfrm>
            <a:off x="90116" y="4141832"/>
            <a:ext cx="10500754" cy="3122478"/>
            <a:chOff x="90116" y="4141832"/>
            <a:chExt cx="10500754" cy="3122478"/>
          </a:xfrm>
        </p:grpSpPr>
        <p:grpSp>
          <p:nvGrpSpPr>
            <p:cNvPr id="18" name="17 Grupo"/>
            <p:cNvGrpSpPr/>
            <p:nvPr/>
          </p:nvGrpSpPr>
          <p:grpSpPr>
            <a:xfrm>
              <a:off x="90116" y="4141832"/>
              <a:ext cx="10500754" cy="3095183"/>
              <a:chOff x="90116" y="4141832"/>
              <a:chExt cx="10500754" cy="3095183"/>
            </a:xfrm>
          </p:grpSpPr>
          <p:pic>
            <p:nvPicPr>
              <p:cNvPr id="235523" name="Picture 3" descr="C:\Users\jrpelaez\Desktop\sigma versus s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r="17998" b="68969"/>
              <a:stretch>
                <a:fillRect/>
              </a:stretch>
            </p:blipFill>
            <p:spPr bwMode="auto">
              <a:xfrm>
                <a:off x="90116" y="4932759"/>
                <a:ext cx="10500754" cy="2304256"/>
              </a:xfrm>
              <a:prstGeom prst="rect">
                <a:avLst/>
              </a:prstGeom>
              <a:noFill/>
            </p:spPr>
          </p:pic>
          <p:sp>
            <p:nvSpPr>
              <p:cNvPr id="9" name="8 Rectángulo"/>
              <p:cNvSpPr/>
              <p:nvPr/>
            </p:nvSpPr>
            <p:spPr>
              <a:xfrm>
                <a:off x="162124" y="4141832"/>
                <a:ext cx="522130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es-ES_tradnl" dirty="0" err="1" smtClean="0">
                    <a:solidFill>
                      <a:srgbClr val="00FFFF"/>
                    </a:solidFill>
                    <a:sym typeface="Symbol" pitchFamily="18" charset="2"/>
                  </a:rPr>
                  <a:t>Since</a:t>
                </a:r>
                <a:r>
                  <a:rPr lang="es-ES_tradnl" dirty="0" smtClean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s-ES_tradnl" dirty="0" err="1" smtClean="0">
                    <a:solidFill>
                      <a:srgbClr val="00FFFF"/>
                    </a:solidFill>
                    <a:sym typeface="Symbol" pitchFamily="18" charset="2"/>
                  </a:rPr>
                  <a:t>the</a:t>
                </a:r>
                <a:r>
                  <a:rPr lang="es-ES_tradnl" dirty="0" smtClean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s-ES_tradnl" dirty="0" err="1" smtClean="0">
                    <a:solidFill>
                      <a:srgbClr val="00FFFF"/>
                    </a:solidFill>
                    <a:sym typeface="Symbol" pitchFamily="18" charset="2"/>
                  </a:rPr>
                  <a:t>partial</a:t>
                </a:r>
                <a:r>
                  <a:rPr lang="es-ES_tradnl" dirty="0" smtClean="0">
                    <a:solidFill>
                      <a:srgbClr val="00FFFF"/>
                    </a:solidFill>
                    <a:sym typeface="Symbol" pitchFamily="18" charset="2"/>
                  </a:rPr>
                  <a:t> wave </a:t>
                </a:r>
                <a:r>
                  <a:rPr lang="es-ES_tradnl" dirty="0" err="1" smtClean="0">
                    <a:solidFill>
                      <a:srgbClr val="00FFFF"/>
                    </a:solidFill>
                    <a:sym typeface="Symbol" pitchFamily="18" charset="2"/>
                  </a:rPr>
                  <a:t>is</a:t>
                </a:r>
                <a:r>
                  <a:rPr lang="es-ES_tradnl" dirty="0" smtClean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s-ES_tradnl" dirty="0" err="1" smtClean="0">
                    <a:solidFill>
                      <a:srgbClr val="00FFFF"/>
                    </a:solidFill>
                    <a:sym typeface="Symbol" pitchFamily="18" charset="2"/>
                  </a:rPr>
                  <a:t>analytic</a:t>
                </a:r>
                <a:r>
                  <a:rPr lang="es-ES_tradnl" dirty="0" smtClean="0">
                    <a:solidFill>
                      <a:srgbClr val="00FFFF"/>
                    </a:solidFill>
                    <a:sym typeface="Symbol" pitchFamily="18" charset="2"/>
                  </a:rPr>
                  <a:t> in</a:t>
                </a:r>
                <a:r>
                  <a:rPr lang="es-ES_tradnl" i="1" dirty="0" smtClean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s-ES_tradnl" i="1" dirty="0" smtClean="0">
                    <a:solidFill>
                      <a:srgbClr val="FFFF00"/>
                    </a:solidFill>
                    <a:sym typeface="Symbol" pitchFamily="18" charset="2"/>
                  </a:rPr>
                  <a:t>s</a:t>
                </a:r>
                <a:r>
                  <a:rPr lang="es-ES_tradnl" i="1" dirty="0" smtClean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s-ES_tradnl" dirty="0" smtClean="0">
                    <a:solidFill>
                      <a:srgbClr val="00FFFF"/>
                    </a:solidFill>
                    <a:sym typeface="Symbol" pitchFamily="18" charset="2"/>
                  </a:rPr>
                  <a:t>….</a:t>
                </a:r>
                <a:endParaRPr lang="es-ES" dirty="0"/>
              </a:p>
            </p:txBody>
          </p:sp>
          <p:sp>
            <p:nvSpPr>
              <p:cNvPr id="11" name="10 Rectángulo"/>
              <p:cNvSpPr/>
              <p:nvPr/>
            </p:nvSpPr>
            <p:spPr>
              <a:xfrm>
                <a:off x="3474492" y="6734120"/>
                <a:ext cx="35939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dirty="0" smtClean="0">
                    <a:solidFill>
                      <a:srgbClr val="FF0000"/>
                    </a:solidFill>
                    <a:sym typeface="Symbol" pitchFamily="18" charset="2"/>
                  </a:rPr>
                  <a:t>σ</a:t>
                </a:r>
                <a:endParaRPr lang="es-E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12 Elipse"/>
              <p:cNvSpPr/>
              <p:nvPr/>
            </p:nvSpPr>
            <p:spPr>
              <a:xfrm>
                <a:off x="6498828" y="6228919"/>
                <a:ext cx="144016" cy="144000"/>
              </a:xfrm>
              <a:prstGeom prst="ellipse">
                <a:avLst/>
              </a:prstGeom>
              <a:solidFill>
                <a:srgbClr val="0000FF"/>
              </a:solidFill>
            </p:spPr>
            <p:txBody>
              <a:bodyPr wrap="none" rtlCol="0" anchor="ctr">
                <a:spAutoFit/>
              </a:bodyPr>
              <a:lstStyle/>
              <a:p>
                <a:pPr algn="l"/>
                <a:endParaRPr lang="es-ES" dirty="0" err="1" smtClean="0">
                  <a:solidFill>
                    <a:srgbClr val="00FFFF"/>
                  </a:solidFill>
                  <a:sym typeface="Symbol" pitchFamily="18" charset="2"/>
                </a:endParaRPr>
              </a:p>
            </p:txBody>
          </p:sp>
          <p:sp>
            <p:nvSpPr>
              <p:cNvPr id="14" name="13 Elipse"/>
              <p:cNvSpPr/>
              <p:nvPr/>
            </p:nvSpPr>
            <p:spPr>
              <a:xfrm>
                <a:off x="3402484" y="6732975"/>
                <a:ext cx="144016" cy="144000"/>
              </a:xfrm>
              <a:prstGeom prst="ellipse">
                <a:avLst/>
              </a:prstGeom>
              <a:solidFill>
                <a:srgbClr val="FF0000"/>
              </a:solidFill>
            </p:spPr>
            <p:txBody>
              <a:bodyPr wrap="none" rtlCol="0" anchor="ctr">
                <a:spAutoFit/>
              </a:bodyPr>
              <a:lstStyle/>
              <a:p>
                <a:pPr algn="l"/>
                <a:endParaRPr lang="es-ES" dirty="0" err="1" smtClean="0">
                  <a:solidFill>
                    <a:srgbClr val="00FFFF"/>
                  </a:solidFill>
                  <a:sym typeface="Symbol" pitchFamily="18" charset="2"/>
                </a:endParaRPr>
              </a:p>
            </p:txBody>
          </p:sp>
          <p:sp>
            <p:nvSpPr>
              <p:cNvPr id="17" name="16 Rectángulo"/>
              <p:cNvSpPr/>
              <p:nvPr/>
            </p:nvSpPr>
            <p:spPr>
              <a:xfrm>
                <a:off x="6585910" y="6228903"/>
                <a:ext cx="34496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dirty="0" smtClean="0">
                    <a:solidFill>
                      <a:srgbClr val="0000FF"/>
                    </a:solidFill>
                    <a:sym typeface="Symbol" pitchFamily="18" charset="2"/>
                  </a:rPr>
                  <a:t>ρ</a:t>
                </a:r>
                <a:endParaRPr lang="es-ES" dirty="0">
                  <a:solidFill>
                    <a:srgbClr val="0000FF"/>
                  </a:solidFill>
                </a:endParaRPr>
              </a:p>
            </p:txBody>
          </p:sp>
        </p:grpSp>
        <p:cxnSp>
          <p:nvCxnSpPr>
            <p:cNvPr id="21" name="20 Conector recto de flecha"/>
            <p:cNvCxnSpPr/>
            <p:nvPr/>
          </p:nvCxnSpPr>
          <p:spPr bwMode="auto">
            <a:xfrm>
              <a:off x="2682404" y="6012879"/>
              <a:ext cx="720080" cy="72008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22 Conector recto de flecha"/>
            <p:cNvCxnSpPr>
              <a:endCxn id="14" idx="0"/>
            </p:cNvCxnSpPr>
            <p:nvPr/>
          </p:nvCxnSpPr>
          <p:spPr bwMode="auto">
            <a:xfrm>
              <a:off x="3474492" y="5940871"/>
              <a:ext cx="0" cy="792104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23 Rectángulo"/>
            <p:cNvSpPr/>
            <p:nvPr/>
          </p:nvSpPr>
          <p:spPr>
            <a:xfrm>
              <a:off x="497272" y="5940871"/>
              <a:ext cx="1891864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2000" dirty="0" err="1" smtClean="0">
                  <a:solidFill>
                    <a:schemeClr val="tx1"/>
                  </a:solidFill>
                  <a:sym typeface="Symbol" pitchFamily="18" charset="2"/>
                </a:rPr>
                <a:t>For</a:t>
              </a:r>
              <a:r>
                <a:rPr lang="es-ES_tradnl" sz="2000" dirty="0" smtClean="0">
                  <a:solidFill>
                    <a:schemeClr val="tx1"/>
                  </a:solidFill>
                  <a:sym typeface="Symbol" pitchFamily="18" charset="2"/>
                </a:rPr>
                <a:t> </a:t>
              </a:r>
              <a:r>
                <a:rPr lang="es-ES_tradnl" sz="2000" dirty="0" err="1" smtClean="0">
                  <a:solidFill>
                    <a:schemeClr val="tx1"/>
                  </a:solidFill>
                  <a:sym typeface="Symbol" pitchFamily="18" charset="2"/>
                </a:rPr>
                <a:t>the</a:t>
              </a:r>
              <a:r>
                <a:rPr lang="es-ES_tradnl" sz="2000" dirty="0" smtClean="0">
                  <a:solidFill>
                    <a:schemeClr val="tx1"/>
                  </a:solidFill>
                  <a:sym typeface="Symbol" pitchFamily="18" charset="2"/>
                </a:rPr>
                <a:t> sigma, </a:t>
              </a:r>
            </a:p>
            <a:p>
              <a:r>
                <a:rPr lang="es-ES_tradnl" sz="2000" dirty="0" err="1" smtClean="0">
                  <a:solidFill>
                    <a:schemeClr val="tx1"/>
                  </a:solidFill>
                  <a:sym typeface="Symbol" pitchFamily="18" charset="2"/>
                </a:rPr>
                <a:t>the</a:t>
              </a:r>
              <a:r>
                <a:rPr lang="es-ES_tradnl" sz="2000" dirty="0" smtClean="0">
                  <a:solidFill>
                    <a:schemeClr val="tx1"/>
                  </a:solidFill>
                  <a:sym typeface="Symbol" pitchFamily="18" charset="2"/>
                </a:rPr>
                <a:t> </a:t>
              </a:r>
              <a:r>
                <a:rPr lang="es-ES_tradnl" sz="2000" dirty="0" err="1" smtClean="0">
                  <a:solidFill>
                    <a:schemeClr val="tx1"/>
                  </a:solidFill>
                  <a:sym typeface="Symbol" pitchFamily="18" charset="2"/>
                </a:rPr>
                <a:t>left</a:t>
              </a:r>
              <a:r>
                <a:rPr lang="es-ES_tradnl" sz="2000" dirty="0" smtClean="0">
                  <a:solidFill>
                    <a:schemeClr val="tx1"/>
                  </a:solidFill>
                  <a:sym typeface="Symbol" pitchFamily="18" charset="2"/>
                </a:rPr>
                <a:t> </a:t>
              </a:r>
              <a:r>
                <a:rPr lang="es-ES_tradnl" sz="2000" dirty="0" err="1" smtClean="0">
                  <a:solidFill>
                    <a:schemeClr val="tx1"/>
                  </a:solidFill>
                  <a:sym typeface="Symbol" pitchFamily="18" charset="2"/>
                </a:rPr>
                <a:t>cut</a:t>
              </a:r>
              <a:endParaRPr lang="es-ES_tradnl" sz="2000" dirty="0" smtClean="0">
                <a:solidFill>
                  <a:schemeClr val="tx1"/>
                </a:solidFill>
                <a:sym typeface="Symbol" pitchFamily="18" charset="2"/>
              </a:endParaRPr>
            </a:p>
            <a:p>
              <a:r>
                <a:rPr lang="es-ES_tradnl" sz="2000" dirty="0" err="1" smtClean="0">
                  <a:solidFill>
                    <a:schemeClr val="tx1"/>
                  </a:solidFill>
                  <a:sym typeface="Symbol" pitchFamily="18" charset="2"/>
                </a:rPr>
                <a:t>relatively</a:t>
              </a:r>
              <a:r>
                <a:rPr lang="es-ES_tradnl" sz="2000" dirty="0" smtClean="0">
                  <a:solidFill>
                    <a:schemeClr val="tx1"/>
                  </a:solidFill>
                  <a:sym typeface="Symbol" pitchFamily="18" charset="2"/>
                </a:rPr>
                <a:t> </a:t>
              </a:r>
              <a:r>
                <a:rPr lang="es-ES_tradnl" sz="2000" dirty="0" err="1" smtClean="0">
                  <a:solidFill>
                    <a:schemeClr val="tx1"/>
                  </a:solidFill>
                  <a:sym typeface="Symbol" pitchFamily="18" charset="2"/>
                </a:rPr>
                <a:t>close</a:t>
              </a:r>
              <a:endParaRPr lang="es-ES_tradnl" sz="2000" dirty="0" smtClean="0">
                <a:solidFill>
                  <a:schemeClr val="tx1"/>
                </a:solidFill>
                <a:sym typeface="Symbol" pitchFamily="18" charset="2"/>
              </a:endParaRPr>
            </a:p>
            <a:p>
              <a:r>
                <a:rPr lang="es-ES_tradnl" sz="2000" dirty="0" smtClean="0">
                  <a:solidFill>
                    <a:schemeClr val="tx1"/>
                  </a:solidFill>
                  <a:sym typeface="Symbol" pitchFamily="18" charset="2"/>
                </a:rPr>
                <a:t>and </a:t>
              </a:r>
              <a:r>
                <a:rPr lang="es-ES_tradnl" sz="2000" dirty="0" err="1" smtClean="0">
                  <a:solidFill>
                    <a:schemeClr val="tx1"/>
                  </a:solidFill>
                  <a:sym typeface="Symbol" pitchFamily="18" charset="2"/>
                </a:rPr>
                <a:t>relevant</a:t>
              </a:r>
              <a:endParaRPr lang="es-ES_tradnl" sz="2000" dirty="0" smtClean="0">
                <a:solidFill>
                  <a:schemeClr val="tx1"/>
                </a:solidFill>
                <a:sym typeface="Symbol" pitchFamily="18" charset="2"/>
              </a:endParaRPr>
            </a:p>
          </p:txBody>
        </p:sp>
      </p:grpSp>
    </p:spTree>
    <p:custDataLst>
      <p:tags r:id="rId2"/>
    </p:custDataLst>
  </p:cSld>
  <p:clrMapOvr>
    <a:masterClrMapping/>
  </p:clrMapOvr>
  <p:transition advTm="1380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1710982" y="49009"/>
            <a:ext cx="6710777" cy="42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51" tIns="49777" rIns="99551" bIns="49777">
            <a:spAutoFit/>
          </a:bodyPr>
          <a:lstStyle/>
          <a:p>
            <a:pPr defTabSz="995974"/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Analyticity</a:t>
            </a:r>
            <a:r>
              <a:rPr lang="es-ES_tradnl" sz="2100" dirty="0">
                <a:solidFill>
                  <a:srgbClr val="66FFFF"/>
                </a:solidFill>
                <a:sym typeface="Symbol" pitchFamily="18" charset="2"/>
              </a:rPr>
              <a:t> and </a:t>
            </a:r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Effective</a:t>
            </a:r>
            <a:r>
              <a:rPr lang="es-ES_tradnl" sz="2100" dirty="0">
                <a:solidFill>
                  <a:srgbClr val="66FFFF"/>
                </a:solidFill>
                <a:sym typeface="Symbol" pitchFamily="18" charset="2"/>
              </a:rPr>
              <a:t> Lagrangians: </a:t>
            </a:r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two</a:t>
            </a:r>
            <a:r>
              <a:rPr lang="es-ES_tradnl" sz="21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approaches</a:t>
            </a:r>
            <a:r>
              <a:rPr lang="es-ES_tradnl" sz="2100" dirty="0">
                <a:solidFill>
                  <a:srgbClr val="66FFFF"/>
                </a:solidFill>
                <a:sym typeface="Symbol" pitchFamily="18" charset="2"/>
              </a:rPr>
              <a:t> </a:t>
            </a:r>
            <a:endParaRPr lang="en-GB" sz="210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28675" name="Line 5"/>
          <p:cNvSpPr>
            <a:spLocks noChangeShapeType="1"/>
          </p:cNvSpPr>
          <p:nvPr/>
        </p:nvSpPr>
        <p:spPr bwMode="auto">
          <a:xfrm>
            <a:off x="0" y="504084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es-ES"/>
          </a:p>
        </p:txBody>
      </p:sp>
      <p:sp>
        <p:nvSpPr>
          <p:cNvPr id="28677" name="Rectangle 11"/>
          <p:cNvSpPr>
            <a:spLocks noChangeArrowheads="1"/>
          </p:cNvSpPr>
          <p:nvPr/>
        </p:nvSpPr>
        <p:spPr bwMode="auto">
          <a:xfrm>
            <a:off x="378724" y="900311"/>
            <a:ext cx="10152551" cy="168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51" tIns="49777" rIns="99551" bIns="49777">
            <a:spAutoFit/>
          </a:bodyPr>
          <a:lstStyle/>
          <a:p>
            <a:pPr algn="l" defTabSz="995974">
              <a:spcBef>
                <a:spcPct val="50000"/>
              </a:spcBef>
            </a:pPr>
            <a:r>
              <a:rPr lang="es-ES_tradnl" b="1" u="sng" dirty="0" smtClean="0">
                <a:sym typeface="Symbol" pitchFamily="18" charset="2"/>
              </a:rPr>
              <a:t>Unitarized ChPT</a:t>
            </a:r>
            <a:r>
              <a:rPr lang="es-ES_tradnl" u="sng" dirty="0" smtClean="0">
                <a:sym typeface="Symbol" pitchFamily="18" charset="2"/>
              </a:rPr>
              <a:t> </a:t>
            </a:r>
            <a:r>
              <a:rPr lang="es-ES_tradnl" sz="1200" dirty="0" smtClean="0">
                <a:solidFill>
                  <a:srgbClr val="00FFFF"/>
                </a:solidFill>
                <a:sym typeface="Symbol" pitchFamily="18" charset="2"/>
              </a:rPr>
              <a:t>                                                    90’s </a:t>
            </a:r>
            <a:r>
              <a:rPr lang="es-ES_tradnl" sz="1200" dirty="0" err="1" smtClean="0">
                <a:solidFill>
                  <a:srgbClr val="00FFFF"/>
                </a:solidFill>
                <a:sym typeface="Symbol" pitchFamily="18" charset="2"/>
              </a:rPr>
              <a:t>Truong</a:t>
            </a:r>
            <a:r>
              <a:rPr lang="es-ES_tradnl" sz="1200" dirty="0" smtClean="0">
                <a:solidFill>
                  <a:srgbClr val="00FFFF"/>
                </a:solidFill>
                <a:sym typeface="Symbol" pitchFamily="18" charset="2"/>
              </a:rPr>
              <a:t>, </a:t>
            </a:r>
            <a:r>
              <a:rPr lang="es-ES_tradnl" sz="1200" dirty="0" err="1" smtClean="0">
                <a:solidFill>
                  <a:srgbClr val="00FFFF"/>
                </a:solidFill>
                <a:sym typeface="Symbol" pitchFamily="18" charset="2"/>
              </a:rPr>
              <a:t>Dobado</a:t>
            </a:r>
            <a:r>
              <a:rPr lang="es-ES_tradnl" sz="1200" dirty="0" smtClean="0">
                <a:solidFill>
                  <a:srgbClr val="00FFFF"/>
                </a:solidFill>
                <a:sym typeface="Symbol" pitchFamily="18" charset="2"/>
              </a:rPr>
              <a:t>, Herrero, JRP, </a:t>
            </a:r>
            <a:r>
              <a:rPr lang="es-ES_tradnl" sz="1200" dirty="0" err="1" smtClean="0">
                <a:solidFill>
                  <a:srgbClr val="00FFFF"/>
                </a:solidFill>
                <a:sym typeface="Symbol" pitchFamily="18" charset="2"/>
              </a:rPr>
              <a:t>Oset</a:t>
            </a:r>
            <a:r>
              <a:rPr lang="es-ES_tradnl" sz="1200" dirty="0" smtClean="0">
                <a:solidFill>
                  <a:srgbClr val="00FFFF"/>
                </a:solidFill>
                <a:sym typeface="Symbol" pitchFamily="18" charset="2"/>
              </a:rPr>
              <a:t>, </a:t>
            </a:r>
            <a:r>
              <a:rPr lang="es-ES_tradnl" sz="1200" dirty="0" err="1" smtClean="0">
                <a:solidFill>
                  <a:srgbClr val="00FFFF"/>
                </a:solidFill>
                <a:sym typeface="Symbol" pitchFamily="18" charset="2"/>
              </a:rPr>
              <a:t>Oller</a:t>
            </a:r>
            <a:r>
              <a:rPr lang="es-ES_tradnl" sz="1200" dirty="0" smtClean="0">
                <a:solidFill>
                  <a:srgbClr val="00FFFF"/>
                </a:solidFill>
                <a:sym typeface="Symbol" pitchFamily="18" charset="2"/>
              </a:rPr>
              <a:t>, Ruiz Arriola, Nieves, </a:t>
            </a:r>
            <a:r>
              <a:rPr lang="es-ES_tradnl" sz="1200" dirty="0" err="1" smtClean="0">
                <a:solidFill>
                  <a:srgbClr val="00FFFF"/>
                </a:solidFill>
                <a:sym typeface="Symbol" pitchFamily="18" charset="2"/>
              </a:rPr>
              <a:t>Meissner</a:t>
            </a:r>
            <a:r>
              <a:rPr lang="es-ES_tradnl" sz="1200" dirty="0" smtClean="0">
                <a:solidFill>
                  <a:srgbClr val="00FFFF"/>
                </a:solidFill>
                <a:sym typeface="Symbol" pitchFamily="18" charset="2"/>
              </a:rPr>
              <a:t>,…</a:t>
            </a:r>
            <a:endParaRPr lang="es-ES_tradnl" dirty="0">
              <a:solidFill>
                <a:srgbClr val="00FFFF"/>
              </a:solidFill>
              <a:sym typeface="Symbol" pitchFamily="18" charset="2"/>
            </a:endParaRPr>
          </a:p>
          <a:p>
            <a:pPr algn="l" defTabSz="995974">
              <a:spcBef>
                <a:spcPct val="50000"/>
              </a:spcBef>
            </a:pPr>
            <a:r>
              <a:rPr lang="es-ES_tradnl" sz="1800" dirty="0">
                <a:solidFill>
                  <a:srgbClr val="00FFFF"/>
                </a:solidFill>
                <a:sym typeface="Symbol" pitchFamily="18" charset="2"/>
              </a:rPr>
              <a:t>Use </a:t>
            </a:r>
            <a:r>
              <a:rPr lang="es-ES_tradnl" sz="1800" dirty="0">
                <a:sym typeface="Symbol" pitchFamily="18" charset="2"/>
              </a:rPr>
              <a:t>ChPT amplitudes </a:t>
            </a:r>
            <a:r>
              <a:rPr lang="es-ES_tradnl" sz="1800" dirty="0" err="1">
                <a:sym typeface="Symbol" pitchFamily="18" charset="2"/>
              </a:rPr>
              <a:t>inside</a:t>
            </a:r>
            <a:r>
              <a:rPr lang="es-ES_tradnl" sz="1800" dirty="0">
                <a:sym typeface="Symbol" pitchFamily="18" charset="2"/>
              </a:rPr>
              <a:t> </a:t>
            </a:r>
            <a:r>
              <a:rPr lang="es-ES_tradnl" sz="1800" dirty="0" err="1" smtClean="0">
                <a:sym typeface="Symbol" pitchFamily="18" charset="2"/>
              </a:rPr>
              <a:t>left</a:t>
            </a:r>
            <a:r>
              <a:rPr lang="es-ES_tradnl" sz="1800" dirty="0" smtClean="0">
                <a:sym typeface="Symbol" pitchFamily="18" charset="2"/>
              </a:rPr>
              <a:t> </a:t>
            </a:r>
            <a:r>
              <a:rPr lang="es-ES_tradnl" sz="1800" dirty="0" err="1" smtClean="0">
                <a:sym typeface="Symbol" pitchFamily="18" charset="2"/>
              </a:rPr>
              <a:t>cut</a:t>
            </a:r>
            <a:r>
              <a:rPr lang="es-ES_tradnl" sz="1800" dirty="0" smtClean="0">
                <a:sym typeface="Symbol" pitchFamily="18" charset="2"/>
              </a:rPr>
              <a:t> and </a:t>
            </a:r>
            <a:r>
              <a:rPr lang="es-ES_tradnl" sz="1800" dirty="0" err="1" smtClean="0">
                <a:sym typeface="Symbol" pitchFamily="18" charset="2"/>
              </a:rPr>
              <a:t>subtraction</a:t>
            </a:r>
            <a:r>
              <a:rPr lang="es-ES_tradnl" sz="1800" dirty="0" smtClean="0">
                <a:sym typeface="Symbol" pitchFamily="18" charset="2"/>
              </a:rPr>
              <a:t> </a:t>
            </a:r>
            <a:r>
              <a:rPr lang="es-ES_tradnl" sz="1800" dirty="0" err="1" smtClean="0">
                <a:sym typeface="Symbol" pitchFamily="18" charset="2"/>
              </a:rPr>
              <a:t>constants</a:t>
            </a:r>
            <a:r>
              <a:rPr lang="es-ES_tradnl" sz="1800" dirty="0" smtClean="0">
                <a:sym typeface="Symbol" pitchFamily="18" charset="2"/>
              </a:rPr>
              <a:t> of </a:t>
            </a:r>
            <a:r>
              <a:rPr lang="es-ES_tradnl" sz="1800" dirty="0" err="1" smtClean="0">
                <a:sym typeface="Symbol" pitchFamily="18" charset="2"/>
              </a:rPr>
              <a:t>dispersion</a:t>
            </a:r>
            <a:r>
              <a:rPr lang="es-ES_tradnl" sz="1800" dirty="0" smtClean="0">
                <a:sym typeface="Symbol" pitchFamily="18" charset="2"/>
              </a:rPr>
              <a:t> </a:t>
            </a:r>
            <a:r>
              <a:rPr lang="es-ES_tradnl" sz="1800" dirty="0" err="1" smtClean="0">
                <a:sym typeface="Symbol" pitchFamily="18" charset="2"/>
              </a:rPr>
              <a:t>relation</a:t>
            </a:r>
            <a:r>
              <a:rPr lang="es-ES_tradnl" sz="1800" dirty="0" smtClean="0">
                <a:solidFill>
                  <a:srgbClr val="00FFFF"/>
                </a:solidFill>
                <a:sym typeface="Symbol" pitchFamily="18" charset="2"/>
              </a:rPr>
              <a:t>.</a:t>
            </a:r>
          </a:p>
          <a:p>
            <a:pPr algn="l" defTabSz="995974">
              <a:spcBef>
                <a:spcPct val="50000"/>
              </a:spcBef>
            </a:pPr>
            <a:r>
              <a:rPr lang="es-ES_tradnl" sz="1800" dirty="0" err="1" smtClean="0">
                <a:solidFill>
                  <a:srgbClr val="00FFFF"/>
                </a:solidFill>
                <a:sym typeface="Symbol" pitchFamily="18" charset="2"/>
              </a:rPr>
              <a:t>Relatively</a:t>
            </a:r>
            <a:r>
              <a:rPr lang="es-ES_tradnl" sz="1800" dirty="0" smtClean="0">
                <a:solidFill>
                  <a:srgbClr val="00FFFF"/>
                </a:solidFill>
                <a:sym typeface="Symbol" pitchFamily="18" charset="2"/>
              </a:rPr>
              <a:t> simple, </a:t>
            </a:r>
            <a:r>
              <a:rPr lang="es-ES_tradnl" sz="1800" dirty="0" err="1" smtClean="0">
                <a:solidFill>
                  <a:srgbClr val="00FFFF"/>
                </a:solidFill>
                <a:sym typeface="Symbol" pitchFamily="18" charset="2"/>
              </a:rPr>
              <a:t>although</a:t>
            </a:r>
            <a:r>
              <a:rPr lang="es-ES_tradnl" sz="18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800" dirty="0" err="1" smtClean="0">
                <a:solidFill>
                  <a:srgbClr val="00FFFF"/>
                </a:solidFill>
                <a:sym typeface="Symbol" pitchFamily="18" charset="2"/>
              </a:rPr>
              <a:t>different</a:t>
            </a:r>
            <a:r>
              <a:rPr lang="es-ES_tradnl" sz="18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800" dirty="0" err="1" smtClean="0">
                <a:solidFill>
                  <a:srgbClr val="00FFFF"/>
                </a:solidFill>
                <a:sym typeface="Symbol" pitchFamily="18" charset="2"/>
              </a:rPr>
              <a:t>levels</a:t>
            </a:r>
            <a:r>
              <a:rPr lang="es-ES_tradnl" sz="1800" dirty="0" smtClean="0">
                <a:solidFill>
                  <a:srgbClr val="00FFFF"/>
                </a:solidFill>
                <a:sym typeface="Symbol" pitchFamily="18" charset="2"/>
              </a:rPr>
              <a:t> of </a:t>
            </a:r>
            <a:r>
              <a:rPr lang="es-ES_tradnl" sz="1800" dirty="0" err="1" smtClean="0">
                <a:solidFill>
                  <a:srgbClr val="00FFFF"/>
                </a:solidFill>
                <a:sym typeface="Symbol" pitchFamily="18" charset="2"/>
              </a:rPr>
              <a:t>rigour</a:t>
            </a:r>
            <a:r>
              <a:rPr lang="es-ES_tradnl" sz="1800" dirty="0" smtClean="0">
                <a:solidFill>
                  <a:srgbClr val="00FFFF"/>
                </a:solidFill>
                <a:sym typeface="Symbol" pitchFamily="18" charset="2"/>
              </a:rPr>
              <a:t>.  </a:t>
            </a:r>
            <a:r>
              <a:rPr lang="es-ES_tradnl" sz="1800" dirty="0" err="1" smtClean="0">
                <a:sym typeface="Symbol" pitchFamily="18" charset="2"/>
              </a:rPr>
              <a:t>Generates</a:t>
            </a:r>
            <a:r>
              <a:rPr lang="es-ES_tradnl" sz="1800" dirty="0" smtClean="0">
                <a:sym typeface="Symbol" pitchFamily="18" charset="2"/>
              </a:rPr>
              <a:t> </a:t>
            </a:r>
            <a:r>
              <a:rPr lang="es-ES_tradnl" sz="1800" dirty="0" err="1" smtClean="0">
                <a:sym typeface="Symbol" pitchFamily="18" charset="2"/>
              </a:rPr>
              <a:t>all</a:t>
            </a:r>
            <a:r>
              <a:rPr lang="es-ES_tradnl" sz="1800" dirty="0" smtClean="0">
                <a:sym typeface="Symbol" pitchFamily="18" charset="2"/>
              </a:rPr>
              <a:t> </a:t>
            </a:r>
            <a:r>
              <a:rPr lang="es-ES_tradnl" sz="1800" dirty="0" err="1" smtClean="0">
                <a:sym typeface="Symbol" pitchFamily="18" charset="2"/>
              </a:rPr>
              <a:t>scalars</a:t>
            </a:r>
            <a:endParaRPr lang="es-ES_tradnl" sz="1800" dirty="0" smtClean="0">
              <a:sym typeface="Symbol" pitchFamily="18" charset="2"/>
            </a:endParaRPr>
          </a:p>
          <a:p>
            <a:pPr algn="l" defTabSz="995974">
              <a:spcBef>
                <a:spcPct val="50000"/>
              </a:spcBef>
            </a:pPr>
            <a:r>
              <a:rPr lang="es-ES_tradnl" sz="1800" dirty="0" err="1" smtClean="0">
                <a:solidFill>
                  <a:srgbClr val="00FFFF"/>
                </a:solidFill>
                <a:sym typeface="Symbol" pitchFamily="18" charset="2"/>
              </a:rPr>
              <a:t>Crossing</a:t>
            </a:r>
            <a:r>
              <a:rPr lang="es-ES_tradnl" sz="1800" dirty="0" smtClean="0">
                <a:solidFill>
                  <a:srgbClr val="00FFFF"/>
                </a:solidFill>
                <a:sym typeface="Symbol" pitchFamily="18" charset="2"/>
              </a:rPr>
              <a:t> (</a:t>
            </a:r>
            <a:r>
              <a:rPr lang="es-ES_tradnl" sz="1800" dirty="0" err="1" smtClean="0">
                <a:solidFill>
                  <a:srgbClr val="00FFFF"/>
                </a:solidFill>
                <a:sym typeface="Symbol" pitchFamily="18" charset="2"/>
              </a:rPr>
              <a:t>left</a:t>
            </a:r>
            <a:r>
              <a:rPr lang="es-ES_tradnl" sz="18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800" dirty="0" err="1" smtClean="0">
                <a:solidFill>
                  <a:srgbClr val="00FFFF"/>
                </a:solidFill>
                <a:sym typeface="Symbol" pitchFamily="18" charset="2"/>
              </a:rPr>
              <a:t>cut</a:t>
            </a:r>
            <a:r>
              <a:rPr lang="es-ES_tradnl" sz="1800" dirty="0" smtClean="0">
                <a:solidFill>
                  <a:srgbClr val="00FFFF"/>
                </a:solidFill>
                <a:sym typeface="Symbol" pitchFamily="18" charset="2"/>
              </a:rPr>
              <a:t>) </a:t>
            </a:r>
            <a:r>
              <a:rPr lang="es-ES_tradnl" sz="1800" dirty="0" err="1" smtClean="0">
                <a:solidFill>
                  <a:srgbClr val="00FFFF"/>
                </a:solidFill>
                <a:sym typeface="Symbol" pitchFamily="18" charset="2"/>
              </a:rPr>
              <a:t>approximated</a:t>
            </a:r>
            <a:r>
              <a:rPr lang="es-ES_tradnl" sz="1800" dirty="0" smtClean="0">
                <a:solidFill>
                  <a:srgbClr val="00FFFF"/>
                </a:solidFill>
                <a:sym typeface="Symbol" pitchFamily="18" charset="2"/>
              </a:rPr>
              <a:t>… , </a:t>
            </a:r>
            <a:r>
              <a:rPr lang="es-ES_tradnl" sz="1800" dirty="0" err="1" smtClean="0">
                <a:solidFill>
                  <a:srgbClr val="00FFFF"/>
                </a:solidFill>
                <a:sym typeface="Symbol" pitchFamily="18" charset="2"/>
              </a:rPr>
              <a:t>not</a:t>
            </a:r>
            <a:r>
              <a:rPr lang="es-ES_tradnl" sz="18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800" dirty="0" err="1" smtClean="0">
                <a:solidFill>
                  <a:srgbClr val="00FFFF"/>
                </a:solidFill>
                <a:sym typeface="Symbol" pitchFamily="18" charset="2"/>
              </a:rPr>
              <a:t>good</a:t>
            </a:r>
            <a:r>
              <a:rPr lang="es-ES_tradnl" sz="18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800" dirty="0" err="1" smtClean="0">
                <a:solidFill>
                  <a:srgbClr val="00FFFF"/>
                </a:solidFill>
                <a:sym typeface="Symbol" pitchFamily="18" charset="2"/>
              </a:rPr>
              <a:t>for</a:t>
            </a:r>
            <a:r>
              <a:rPr lang="es-ES_tradnl" sz="18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800" dirty="0" err="1" smtClean="0">
                <a:solidFill>
                  <a:srgbClr val="00FFFF"/>
                </a:solidFill>
                <a:sym typeface="Symbol" pitchFamily="18" charset="2"/>
              </a:rPr>
              <a:t>precision</a:t>
            </a:r>
            <a:endParaRPr lang="es-ES_tradnl" sz="1400" dirty="0">
              <a:sym typeface="Symbol" pitchFamily="18" charset="2"/>
            </a:endParaRPr>
          </a:p>
        </p:txBody>
      </p:sp>
      <p:pic>
        <p:nvPicPr>
          <p:cNvPr id="28679" name="Picture 13" descr="balloran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242" y="1029832"/>
            <a:ext cx="220923" cy="20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10 Grupo"/>
          <p:cNvGrpSpPr/>
          <p:nvPr/>
        </p:nvGrpSpPr>
        <p:grpSpPr>
          <a:xfrm>
            <a:off x="157803" y="2988543"/>
            <a:ext cx="10373473" cy="1962574"/>
            <a:chOff x="157803" y="2988543"/>
            <a:chExt cx="10373473" cy="1962574"/>
          </a:xfrm>
        </p:grpSpPr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78725" y="2988543"/>
              <a:ext cx="10152551" cy="1962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9551" tIns="49777" rIns="99551" bIns="49777">
              <a:spAutoFit/>
            </a:bodyPr>
            <a:lstStyle/>
            <a:p>
              <a:pPr algn="l" defTabSz="995974">
                <a:spcBef>
                  <a:spcPct val="50000"/>
                </a:spcBef>
              </a:pPr>
              <a:r>
                <a:rPr lang="es-ES_tradnl" b="1" u="sng" dirty="0" smtClean="0">
                  <a:sym typeface="Symbol" pitchFamily="18" charset="2"/>
                </a:rPr>
                <a:t>Roy-</a:t>
              </a:r>
              <a:r>
                <a:rPr lang="es-ES_tradnl" b="1" u="sng" dirty="0" err="1" smtClean="0">
                  <a:sym typeface="Symbol" pitchFamily="18" charset="2"/>
                </a:rPr>
                <a:t>like</a:t>
              </a:r>
              <a:r>
                <a:rPr lang="es-ES_tradnl" b="1" u="sng" dirty="0" smtClean="0">
                  <a:sym typeface="Symbol" pitchFamily="18" charset="2"/>
                </a:rPr>
                <a:t>  and GKPY </a:t>
              </a:r>
              <a:r>
                <a:rPr lang="es-ES_tradnl" b="1" u="sng" dirty="0" err="1" smtClean="0">
                  <a:sym typeface="Symbol" pitchFamily="18" charset="2"/>
                </a:rPr>
                <a:t>equations</a:t>
              </a:r>
              <a:r>
                <a:rPr lang="es-ES_tradnl" dirty="0" smtClean="0">
                  <a:solidFill>
                    <a:srgbClr val="00FFFF"/>
                  </a:solidFill>
                  <a:sym typeface="Symbol" pitchFamily="18" charset="2"/>
                </a:rPr>
                <a:t>.                                  </a:t>
              </a:r>
              <a:r>
                <a:rPr lang="es-ES_tradnl" sz="1200" dirty="0" smtClean="0">
                  <a:solidFill>
                    <a:srgbClr val="00FFFF"/>
                  </a:solidFill>
                  <a:sym typeface="Symbol" pitchFamily="18" charset="2"/>
                </a:rPr>
                <a:t>70’s Roy, </a:t>
              </a:r>
              <a:r>
                <a:rPr lang="es-ES_tradnl" sz="1200" dirty="0" err="1" smtClean="0">
                  <a:solidFill>
                    <a:srgbClr val="00FFFF"/>
                  </a:solidFill>
                  <a:sym typeface="Symbol" pitchFamily="18" charset="2"/>
                </a:rPr>
                <a:t>Basdevant</a:t>
              </a:r>
              <a:r>
                <a:rPr lang="es-ES_tradnl" sz="1200" dirty="0" smtClean="0">
                  <a:solidFill>
                    <a:srgbClr val="00FFFF"/>
                  </a:solidFill>
                  <a:sym typeface="Symbol" pitchFamily="18" charset="2"/>
                </a:rPr>
                <a:t>, </a:t>
              </a:r>
              <a:r>
                <a:rPr lang="es-ES_tradnl" sz="1200" dirty="0" err="1" smtClean="0">
                  <a:solidFill>
                    <a:srgbClr val="00FFFF"/>
                  </a:solidFill>
                  <a:sym typeface="Symbol" pitchFamily="18" charset="2"/>
                </a:rPr>
                <a:t>Pennington</a:t>
              </a:r>
              <a:r>
                <a:rPr lang="es-ES_tradnl" sz="1200" dirty="0" smtClean="0">
                  <a:solidFill>
                    <a:srgbClr val="00FFFF"/>
                  </a:solidFill>
                  <a:sym typeface="Symbol" pitchFamily="18" charset="2"/>
                </a:rPr>
                <a:t>, </a:t>
              </a:r>
              <a:r>
                <a:rPr lang="es-ES_tradnl" sz="1200" dirty="0" err="1" smtClean="0">
                  <a:solidFill>
                    <a:srgbClr val="00FFFF"/>
                  </a:solidFill>
                  <a:sym typeface="Symbol" pitchFamily="18" charset="2"/>
                </a:rPr>
                <a:t>Petersen</a:t>
              </a:r>
              <a:r>
                <a:rPr lang="es-ES_tradnl" sz="1200" dirty="0" smtClean="0">
                  <a:solidFill>
                    <a:srgbClr val="00FFFF"/>
                  </a:solidFill>
                  <a:sym typeface="Symbol" pitchFamily="18" charset="2"/>
                </a:rPr>
                <a:t>…</a:t>
              </a:r>
              <a:endParaRPr lang="es-ES_tradnl" dirty="0" smtClean="0">
                <a:solidFill>
                  <a:srgbClr val="00FFFF"/>
                </a:solidFill>
                <a:sym typeface="Symbol" pitchFamily="18" charset="2"/>
              </a:endParaRPr>
            </a:p>
            <a:p>
              <a:pPr algn="l" defTabSz="995974">
                <a:spcBef>
                  <a:spcPct val="50000"/>
                </a:spcBef>
              </a:pPr>
              <a:r>
                <a:rPr lang="es-ES_tradnl" sz="1200" dirty="0" smtClean="0">
                  <a:solidFill>
                    <a:srgbClr val="00FFFF"/>
                  </a:solidFill>
                  <a:sym typeface="Symbol" pitchFamily="18" charset="2"/>
                </a:rPr>
                <a:t>                                               00’s </a:t>
              </a:r>
              <a:r>
                <a:rPr lang="es-ES_tradnl" sz="1200" dirty="0" err="1" smtClean="0">
                  <a:solidFill>
                    <a:srgbClr val="00FFFF"/>
                  </a:solidFill>
                  <a:sym typeface="Symbol" pitchFamily="18" charset="2"/>
                </a:rPr>
                <a:t>Ananthanarayan</a:t>
              </a:r>
              <a:r>
                <a:rPr lang="es-ES_tradnl" sz="1200" dirty="0" smtClean="0">
                  <a:solidFill>
                    <a:srgbClr val="00FFFF"/>
                  </a:solidFill>
                  <a:sym typeface="Symbol" pitchFamily="18" charset="2"/>
                </a:rPr>
                <a:t>, </a:t>
              </a:r>
              <a:r>
                <a:rPr lang="es-ES_tradnl" sz="1200" dirty="0" err="1" smtClean="0">
                  <a:solidFill>
                    <a:srgbClr val="00FFFF"/>
                  </a:solidFill>
                  <a:sym typeface="Symbol" pitchFamily="18" charset="2"/>
                </a:rPr>
                <a:t>Caprini</a:t>
              </a:r>
              <a:r>
                <a:rPr lang="es-ES_tradnl" sz="1200" dirty="0" smtClean="0">
                  <a:solidFill>
                    <a:srgbClr val="00FFFF"/>
                  </a:solidFill>
                  <a:sym typeface="Symbol" pitchFamily="18" charset="2"/>
                </a:rPr>
                <a:t>, </a:t>
              </a:r>
              <a:r>
                <a:rPr lang="es-ES_tradnl" sz="1200" dirty="0" err="1" smtClean="0">
                  <a:solidFill>
                    <a:srgbClr val="00FFFF"/>
                  </a:solidFill>
                  <a:sym typeface="Symbol" pitchFamily="18" charset="2"/>
                </a:rPr>
                <a:t>Colangelo</a:t>
              </a:r>
              <a:r>
                <a:rPr lang="es-ES_tradnl" sz="1200" dirty="0" smtClean="0">
                  <a:solidFill>
                    <a:srgbClr val="00FFFF"/>
                  </a:solidFill>
                  <a:sym typeface="Symbol" pitchFamily="18" charset="2"/>
                </a:rPr>
                <a:t>, </a:t>
              </a:r>
              <a:r>
                <a:rPr lang="es-ES_tradnl" sz="1200" dirty="0" err="1" smtClean="0">
                  <a:solidFill>
                    <a:srgbClr val="00FFFF"/>
                  </a:solidFill>
                  <a:sym typeface="Symbol" pitchFamily="18" charset="2"/>
                </a:rPr>
                <a:t>Gasser</a:t>
              </a:r>
              <a:r>
                <a:rPr lang="es-ES_tradnl" sz="1200" dirty="0" smtClean="0">
                  <a:solidFill>
                    <a:srgbClr val="00FFFF"/>
                  </a:solidFill>
                  <a:sym typeface="Symbol" pitchFamily="18" charset="2"/>
                </a:rPr>
                <a:t>, </a:t>
              </a:r>
              <a:r>
                <a:rPr lang="es-ES_tradnl" sz="1200" dirty="0" err="1" smtClean="0">
                  <a:solidFill>
                    <a:srgbClr val="00FFFF"/>
                  </a:solidFill>
                  <a:sym typeface="Symbol" pitchFamily="18" charset="2"/>
                </a:rPr>
                <a:t>Leutwyler</a:t>
              </a:r>
              <a:r>
                <a:rPr lang="es-ES_tradnl" sz="1200" dirty="0" smtClean="0">
                  <a:solidFill>
                    <a:srgbClr val="00FFFF"/>
                  </a:solidFill>
                  <a:sym typeface="Symbol" pitchFamily="18" charset="2"/>
                </a:rPr>
                <a:t>, </a:t>
              </a:r>
              <a:r>
                <a:rPr lang="es-ES_tradnl" sz="1200" dirty="0" err="1" smtClean="0">
                  <a:solidFill>
                    <a:srgbClr val="00FFFF"/>
                  </a:solidFill>
                  <a:sym typeface="Symbol" pitchFamily="18" charset="2"/>
                </a:rPr>
                <a:t>Moussallam</a:t>
              </a:r>
              <a:r>
                <a:rPr lang="es-ES_tradnl" sz="1200" dirty="0" smtClean="0">
                  <a:solidFill>
                    <a:srgbClr val="00FFFF"/>
                  </a:solidFill>
                  <a:sym typeface="Symbol" pitchFamily="18" charset="2"/>
                </a:rPr>
                <a:t>, </a:t>
              </a:r>
              <a:r>
                <a:rPr lang="es-ES_tradnl" sz="1200" dirty="0" err="1" smtClean="0">
                  <a:solidFill>
                    <a:srgbClr val="00FFFF"/>
                  </a:solidFill>
                  <a:sym typeface="Symbol" pitchFamily="18" charset="2"/>
                </a:rPr>
                <a:t>Decotes</a:t>
              </a:r>
              <a:r>
                <a:rPr lang="es-ES_tradnl" sz="12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1200" dirty="0" err="1" smtClean="0">
                  <a:solidFill>
                    <a:srgbClr val="00FFFF"/>
                  </a:solidFill>
                  <a:sym typeface="Symbol" pitchFamily="18" charset="2"/>
                </a:rPr>
                <a:t>Genon</a:t>
              </a:r>
              <a:r>
                <a:rPr lang="es-ES_tradnl" sz="1200" dirty="0" smtClean="0">
                  <a:solidFill>
                    <a:srgbClr val="00FFFF"/>
                  </a:solidFill>
                  <a:sym typeface="Symbol" pitchFamily="18" charset="2"/>
                </a:rPr>
                <a:t>, </a:t>
              </a:r>
              <a:r>
                <a:rPr lang="es-ES_tradnl" sz="1200" dirty="0" err="1" smtClean="0">
                  <a:solidFill>
                    <a:srgbClr val="00FFFF"/>
                  </a:solidFill>
                  <a:sym typeface="Symbol" pitchFamily="18" charset="2"/>
                </a:rPr>
                <a:t>Lesniak</a:t>
              </a:r>
              <a:r>
                <a:rPr lang="es-ES_tradnl" sz="1200" dirty="0" smtClean="0">
                  <a:solidFill>
                    <a:srgbClr val="00FFFF"/>
                  </a:solidFill>
                  <a:sym typeface="Symbol" pitchFamily="18" charset="2"/>
                </a:rPr>
                <a:t>, </a:t>
              </a:r>
              <a:r>
                <a:rPr lang="es-ES_tradnl" sz="1200" dirty="0" err="1" smtClean="0">
                  <a:solidFill>
                    <a:srgbClr val="00FFFF"/>
                  </a:solidFill>
                  <a:sym typeface="Symbol" pitchFamily="18" charset="2"/>
                </a:rPr>
                <a:t>Kaminski</a:t>
              </a:r>
              <a:r>
                <a:rPr lang="es-ES_tradnl" sz="1200" dirty="0" smtClean="0">
                  <a:solidFill>
                    <a:srgbClr val="00FFFF"/>
                  </a:solidFill>
                  <a:sym typeface="Symbol" pitchFamily="18" charset="2"/>
                </a:rPr>
                <a:t>, JRP…</a:t>
              </a:r>
              <a:endParaRPr lang="es-ES_tradnl" sz="1200" u="sng" dirty="0">
                <a:sym typeface="Symbol" pitchFamily="18" charset="2"/>
              </a:endParaRPr>
            </a:p>
            <a:p>
              <a:pPr algn="l" defTabSz="995974">
                <a:spcBef>
                  <a:spcPct val="50000"/>
                </a:spcBef>
              </a:pPr>
              <a:r>
                <a:rPr lang="es-ES_tradnl" sz="1800" dirty="0" err="1" smtClean="0">
                  <a:sym typeface="Symbol" pitchFamily="18" charset="2"/>
                </a:rPr>
                <a:t>Left</a:t>
              </a:r>
              <a:r>
                <a:rPr lang="es-ES_tradnl" sz="1800" dirty="0" smtClean="0">
                  <a:sym typeface="Symbol" pitchFamily="18" charset="2"/>
                </a:rPr>
                <a:t> </a:t>
              </a:r>
              <a:r>
                <a:rPr lang="es-ES_tradnl" sz="1800" dirty="0" err="1" smtClean="0">
                  <a:sym typeface="Symbol" pitchFamily="18" charset="2"/>
                </a:rPr>
                <a:t>cut</a:t>
              </a:r>
              <a:r>
                <a:rPr lang="es-ES_tradnl" sz="1800" dirty="0" smtClean="0">
                  <a:sym typeface="Symbol" pitchFamily="18" charset="2"/>
                </a:rPr>
                <a:t> </a:t>
              </a:r>
              <a:r>
                <a:rPr lang="es-ES_tradnl" sz="1800" dirty="0" err="1" smtClean="0">
                  <a:sym typeface="Symbol" pitchFamily="18" charset="2"/>
                </a:rPr>
                <a:t>implemented</a:t>
              </a:r>
              <a:r>
                <a:rPr lang="es-ES_tradnl" sz="1800" dirty="0" smtClean="0">
                  <a:sym typeface="Symbol" pitchFamily="18" charset="2"/>
                </a:rPr>
                <a:t> </a:t>
              </a:r>
              <a:r>
                <a:rPr lang="es-ES_tradnl" sz="1800" dirty="0" err="1" smtClean="0">
                  <a:sym typeface="Symbol" pitchFamily="18" charset="2"/>
                </a:rPr>
                <a:t>with</a:t>
              </a:r>
              <a:r>
                <a:rPr lang="es-ES_tradnl" sz="1800" dirty="0" smtClean="0">
                  <a:sym typeface="Symbol" pitchFamily="18" charset="2"/>
                </a:rPr>
                <a:t> </a:t>
              </a:r>
              <a:r>
                <a:rPr lang="es-ES_tradnl" sz="1800" dirty="0" err="1" smtClean="0">
                  <a:sym typeface="Symbol" pitchFamily="18" charset="2"/>
                </a:rPr>
                <a:t>precision</a:t>
              </a:r>
              <a:r>
                <a:rPr lang="es-ES_tradnl" sz="1800" dirty="0" smtClean="0">
                  <a:sym typeface="Symbol" pitchFamily="18" charset="2"/>
                </a:rPr>
                <a:t> . </a:t>
              </a:r>
              <a:r>
                <a:rPr lang="es-ES_tradnl" sz="1800" dirty="0" smtClean="0">
                  <a:solidFill>
                    <a:srgbClr val="00FFFF"/>
                  </a:solidFill>
                  <a:sym typeface="Symbol" pitchFamily="18" charset="2"/>
                </a:rPr>
                <a:t>Use </a:t>
              </a:r>
              <a:r>
                <a:rPr lang="es-ES_tradnl" sz="1800" dirty="0">
                  <a:solidFill>
                    <a:srgbClr val="00FFFF"/>
                  </a:solidFill>
                  <a:sym typeface="Symbol" pitchFamily="18" charset="2"/>
                </a:rPr>
                <a:t>data </a:t>
              </a:r>
              <a:r>
                <a:rPr lang="es-ES_tradnl" sz="1800" dirty="0" err="1">
                  <a:solidFill>
                    <a:srgbClr val="00FFFF"/>
                  </a:solidFill>
                  <a:sym typeface="Symbol" pitchFamily="18" charset="2"/>
                </a:rPr>
                <a:t>on</a:t>
              </a:r>
              <a:r>
                <a:rPr lang="es-ES_tradnl" sz="1800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1800" dirty="0" err="1">
                  <a:solidFill>
                    <a:srgbClr val="00FFFF"/>
                  </a:solidFill>
                  <a:sym typeface="Symbol" pitchFamily="18" charset="2"/>
                </a:rPr>
                <a:t>all</a:t>
              </a:r>
              <a:r>
                <a:rPr lang="es-ES_tradnl" sz="1800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1800" dirty="0" err="1">
                  <a:solidFill>
                    <a:srgbClr val="00FFFF"/>
                  </a:solidFill>
                  <a:sym typeface="Symbol" pitchFamily="18" charset="2"/>
                </a:rPr>
                <a:t>waves</a:t>
              </a:r>
              <a:r>
                <a:rPr lang="es-ES_tradnl" sz="1800" dirty="0">
                  <a:solidFill>
                    <a:srgbClr val="00FFFF"/>
                  </a:solidFill>
                  <a:sym typeface="Symbol" pitchFamily="18" charset="2"/>
                </a:rPr>
                <a:t> + </a:t>
              </a:r>
              <a:r>
                <a:rPr lang="es-ES_tradnl" sz="1800" dirty="0" err="1">
                  <a:solidFill>
                    <a:srgbClr val="00FFFF"/>
                  </a:solidFill>
                  <a:sym typeface="Symbol" pitchFamily="18" charset="2"/>
                </a:rPr>
                <a:t>high</a:t>
              </a:r>
              <a:r>
                <a:rPr lang="es-ES_tradnl" sz="1800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1800" dirty="0" err="1" smtClean="0">
                  <a:solidFill>
                    <a:srgbClr val="00FFFF"/>
                  </a:solidFill>
                  <a:sym typeface="Symbol" pitchFamily="18" charset="2"/>
                </a:rPr>
                <a:t>energy</a:t>
              </a:r>
              <a:r>
                <a:rPr lang="es-ES_tradnl" sz="1800" dirty="0" smtClean="0">
                  <a:solidFill>
                    <a:srgbClr val="00FFFF"/>
                  </a:solidFill>
                  <a:sym typeface="Symbol" pitchFamily="18" charset="2"/>
                </a:rPr>
                <a:t> . </a:t>
              </a:r>
              <a:endParaRPr lang="es-ES_tradnl" sz="1800" dirty="0" smtClean="0">
                <a:sym typeface="Symbol" pitchFamily="18" charset="2"/>
              </a:endParaRPr>
            </a:p>
            <a:p>
              <a:pPr algn="l" defTabSz="995974">
                <a:spcBef>
                  <a:spcPct val="50000"/>
                </a:spcBef>
              </a:pPr>
              <a:r>
                <a:rPr lang="es-ES_tradnl" sz="1800" dirty="0" err="1" smtClean="0">
                  <a:solidFill>
                    <a:srgbClr val="00FFFF"/>
                  </a:solidFill>
                  <a:sym typeface="Symbol" pitchFamily="18" charset="2"/>
                </a:rPr>
                <a:t>Optional</a:t>
              </a:r>
              <a:r>
                <a:rPr lang="es-ES_tradnl" sz="1800" dirty="0" smtClean="0">
                  <a:solidFill>
                    <a:srgbClr val="00FFFF"/>
                  </a:solidFill>
                  <a:sym typeface="Symbol" pitchFamily="18" charset="2"/>
                </a:rPr>
                <a:t>: ChPT </a:t>
              </a:r>
              <a:r>
                <a:rPr lang="es-ES_tradnl" sz="1800" dirty="0" err="1" smtClean="0">
                  <a:solidFill>
                    <a:srgbClr val="00FFFF"/>
                  </a:solidFill>
                  <a:sym typeface="Symbol" pitchFamily="18" charset="2"/>
                </a:rPr>
                <a:t>predictions</a:t>
              </a:r>
              <a:r>
                <a:rPr lang="es-ES_tradnl" sz="18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1800" dirty="0" err="1" smtClean="0">
                  <a:solidFill>
                    <a:srgbClr val="00FFFF"/>
                  </a:solidFill>
                  <a:sym typeface="Symbol" pitchFamily="18" charset="2"/>
                </a:rPr>
                <a:t>for</a:t>
              </a:r>
              <a:r>
                <a:rPr lang="es-ES_tradnl" sz="18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1800" dirty="0" err="1" smtClean="0">
                  <a:solidFill>
                    <a:srgbClr val="00FFFF"/>
                  </a:solidFill>
                  <a:sym typeface="Symbol" pitchFamily="18" charset="2"/>
                </a:rPr>
                <a:t>subtraction</a:t>
              </a:r>
              <a:r>
                <a:rPr lang="es-ES_tradnl" sz="18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1800" dirty="0" err="1" smtClean="0">
                  <a:solidFill>
                    <a:srgbClr val="00FFFF"/>
                  </a:solidFill>
                  <a:sym typeface="Symbol" pitchFamily="18" charset="2"/>
                </a:rPr>
                <a:t>constants</a:t>
              </a:r>
              <a:endParaRPr lang="es-ES_tradnl" sz="1800" dirty="0" smtClean="0">
                <a:solidFill>
                  <a:srgbClr val="00FFFF"/>
                </a:solidFill>
                <a:sym typeface="Symbol" pitchFamily="18" charset="2"/>
              </a:endParaRPr>
            </a:p>
            <a:p>
              <a:pPr algn="l" defTabSz="995974">
                <a:spcBef>
                  <a:spcPct val="50000"/>
                </a:spcBef>
              </a:pPr>
              <a:r>
                <a:rPr lang="es-ES_tradnl" sz="1800" dirty="0" err="1" smtClean="0">
                  <a:sym typeface="Symbol" pitchFamily="18" charset="2"/>
                </a:rPr>
                <a:t>The</a:t>
              </a:r>
              <a:r>
                <a:rPr lang="es-ES_tradnl" sz="1800" dirty="0" smtClean="0">
                  <a:sym typeface="Symbol" pitchFamily="18" charset="2"/>
                </a:rPr>
                <a:t> </a:t>
              </a:r>
              <a:r>
                <a:rPr lang="es-ES_tradnl" sz="1800" dirty="0" err="1" smtClean="0">
                  <a:sym typeface="Symbol" pitchFamily="18" charset="2"/>
                </a:rPr>
                <a:t>most</a:t>
              </a:r>
              <a:r>
                <a:rPr lang="es-ES_tradnl" sz="1800" dirty="0" smtClean="0">
                  <a:sym typeface="Symbol" pitchFamily="18" charset="2"/>
                </a:rPr>
                <a:t> precise and </a:t>
              </a:r>
              <a:r>
                <a:rPr lang="es-ES_tradnl" sz="1800" dirty="0" err="1" smtClean="0">
                  <a:sym typeface="Symbol" pitchFamily="18" charset="2"/>
                </a:rPr>
                <a:t>model</a:t>
              </a:r>
              <a:r>
                <a:rPr lang="es-ES_tradnl" sz="1800" dirty="0" smtClean="0">
                  <a:sym typeface="Symbol" pitchFamily="18" charset="2"/>
                </a:rPr>
                <a:t> </a:t>
              </a:r>
              <a:r>
                <a:rPr lang="es-ES_tradnl" sz="1800" dirty="0" err="1" smtClean="0">
                  <a:sym typeface="Symbol" pitchFamily="18" charset="2"/>
                </a:rPr>
                <a:t>independent</a:t>
              </a:r>
              <a:r>
                <a:rPr lang="es-ES_tradnl" sz="1800" dirty="0" smtClean="0">
                  <a:sym typeface="Symbol" pitchFamily="18" charset="2"/>
                </a:rPr>
                <a:t> </a:t>
              </a:r>
              <a:r>
                <a:rPr lang="es-ES_tradnl" sz="1800" dirty="0" smtClean="0">
                  <a:solidFill>
                    <a:srgbClr val="00FFFF"/>
                  </a:solidFill>
                  <a:sym typeface="Symbol" pitchFamily="18" charset="2"/>
                </a:rPr>
                <a:t> pole </a:t>
              </a:r>
              <a:r>
                <a:rPr lang="es-ES_tradnl" sz="1800" dirty="0" err="1" smtClean="0">
                  <a:solidFill>
                    <a:srgbClr val="00FFFF"/>
                  </a:solidFill>
                  <a:sym typeface="Symbol" pitchFamily="18" charset="2"/>
                </a:rPr>
                <a:t>determinations</a:t>
              </a:r>
              <a:endParaRPr lang="es-ES_tradnl" sz="1800" dirty="0" smtClean="0">
                <a:solidFill>
                  <a:srgbClr val="00FFFF"/>
                </a:solidFill>
                <a:sym typeface="Symbol" pitchFamily="18" charset="2"/>
              </a:endParaRPr>
            </a:p>
          </p:txBody>
        </p:sp>
        <p:pic>
          <p:nvPicPr>
            <p:cNvPr id="15" name="Picture 12" descr="ballorang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7803" y="3098811"/>
              <a:ext cx="220922" cy="208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810196" y="5292799"/>
            <a:ext cx="4680520" cy="13931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9551" tIns="49777" rIns="99551" bIns="49777">
            <a:spAutoFit/>
          </a:bodyPr>
          <a:lstStyle/>
          <a:p>
            <a:pPr defTabSz="995974">
              <a:spcBef>
                <a:spcPct val="50000"/>
              </a:spcBef>
            </a:pPr>
            <a:r>
              <a:rPr lang="es-ES_tradnl" sz="2400" dirty="0">
                <a:sym typeface="Symbol" pitchFamily="18" charset="2"/>
              </a:rPr>
              <a:t>f</a:t>
            </a:r>
            <a:r>
              <a:rPr lang="es-ES_tradnl" sz="2400" baseline="-25000" dirty="0">
                <a:sym typeface="Symbol" pitchFamily="18" charset="2"/>
              </a:rPr>
              <a:t>0</a:t>
            </a:r>
            <a:r>
              <a:rPr lang="es-ES_tradnl" sz="2400" dirty="0">
                <a:sym typeface="Symbol" pitchFamily="18" charset="2"/>
              </a:rPr>
              <a:t>(600) and </a:t>
            </a:r>
            <a:r>
              <a:rPr lang="el-GR" sz="2400" dirty="0">
                <a:sym typeface="Symbol" pitchFamily="18" charset="2"/>
              </a:rPr>
              <a:t>κ</a:t>
            </a:r>
            <a:r>
              <a:rPr lang="es-ES" sz="2400" dirty="0">
                <a:sym typeface="Symbol" pitchFamily="18" charset="2"/>
              </a:rPr>
              <a:t>(800) </a:t>
            </a:r>
            <a:r>
              <a:rPr lang="es-ES_tradnl" sz="2400" dirty="0" err="1">
                <a:sym typeface="Symbol" pitchFamily="18" charset="2"/>
              </a:rPr>
              <a:t>existence</a:t>
            </a:r>
            <a:r>
              <a:rPr lang="es-ES_tradnl" sz="2400" dirty="0">
                <a:sym typeface="Symbol" pitchFamily="18" charset="2"/>
              </a:rPr>
              <a:t>, </a:t>
            </a:r>
            <a:r>
              <a:rPr lang="es-ES_tradnl" sz="2400" dirty="0" err="1">
                <a:sym typeface="Symbol" pitchFamily="18" charset="2"/>
              </a:rPr>
              <a:t>mass</a:t>
            </a:r>
            <a:r>
              <a:rPr lang="es-ES_tradnl" sz="2400" dirty="0">
                <a:sym typeface="Symbol" pitchFamily="18" charset="2"/>
              </a:rPr>
              <a:t> and </a:t>
            </a:r>
            <a:r>
              <a:rPr lang="es-ES_tradnl" sz="2400" dirty="0" err="1">
                <a:sym typeface="Symbol" pitchFamily="18" charset="2"/>
              </a:rPr>
              <a:t>width</a:t>
            </a:r>
            <a:endParaRPr lang="es-ES_tradnl" sz="2400" dirty="0">
              <a:sym typeface="Symbol" pitchFamily="18" charset="2"/>
            </a:endParaRPr>
          </a:p>
          <a:p>
            <a:pPr defTabSz="995974">
              <a:spcBef>
                <a:spcPct val="50000"/>
              </a:spcBef>
            </a:pPr>
            <a:r>
              <a:rPr lang="es-ES_tradnl" sz="2400" dirty="0" err="1">
                <a:sym typeface="Symbol" pitchFamily="18" charset="2"/>
              </a:rPr>
              <a:t>firmly</a:t>
            </a:r>
            <a:r>
              <a:rPr lang="es-ES_tradnl" sz="2400" dirty="0">
                <a:sym typeface="Symbol" pitchFamily="18" charset="2"/>
              </a:rPr>
              <a:t> </a:t>
            </a:r>
            <a:r>
              <a:rPr lang="es-ES_tradnl" sz="2400" dirty="0" err="1" smtClean="0">
                <a:sym typeface="Symbol" pitchFamily="18" charset="2"/>
              </a:rPr>
              <a:t>established</a:t>
            </a:r>
            <a:r>
              <a:rPr lang="es-ES_tradnl" sz="2400" dirty="0" smtClean="0">
                <a:sym typeface="Symbol" pitchFamily="18" charset="2"/>
              </a:rPr>
              <a:t> </a:t>
            </a:r>
            <a:r>
              <a:rPr lang="es-ES_tradnl" sz="2400" dirty="0" err="1" smtClean="0">
                <a:sym typeface="Symbol" pitchFamily="18" charset="2"/>
              </a:rPr>
              <a:t>with</a:t>
            </a:r>
            <a:r>
              <a:rPr lang="es-ES_tradnl" sz="2400" dirty="0" smtClean="0">
                <a:sym typeface="Symbol" pitchFamily="18" charset="2"/>
              </a:rPr>
              <a:t> </a:t>
            </a:r>
            <a:r>
              <a:rPr lang="es-ES_tradnl" sz="2400" dirty="0" err="1" smtClean="0">
                <a:sym typeface="Symbol" pitchFamily="18" charset="2"/>
              </a:rPr>
              <a:t>precision</a:t>
            </a:r>
            <a:r>
              <a:rPr lang="es-ES_tradnl" sz="2400" dirty="0" smtClean="0">
                <a:sym typeface="Symbol" pitchFamily="18" charset="2"/>
              </a:rPr>
              <a:t> </a:t>
            </a:r>
            <a:endParaRPr lang="es-ES_tradnl" sz="1600" dirty="0">
              <a:sym typeface="Symbol" pitchFamily="18" charset="2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994772" y="5364807"/>
            <a:ext cx="4698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_tradnl" sz="2000" dirty="0" err="1" smtClean="0">
                <a:solidFill>
                  <a:srgbClr val="FFFF00"/>
                </a:solidFill>
                <a:sym typeface="Symbol" pitchFamily="18" charset="2"/>
              </a:rPr>
              <a:t>For</a:t>
            </a:r>
            <a:r>
              <a:rPr lang="es-ES_tradnl" sz="2000" dirty="0" smtClean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FFFF00"/>
                </a:solidFill>
                <a:sym typeface="Symbol" pitchFamily="18" charset="2"/>
              </a:rPr>
              <a:t>long</a:t>
            </a:r>
            <a:r>
              <a:rPr lang="es-ES_tradnl" sz="2000" dirty="0" smtClean="0">
                <a:solidFill>
                  <a:srgbClr val="FFFF00"/>
                </a:solidFill>
                <a:sym typeface="Symbol" pitchFamily="18" charset="2"/>
              </a:rPr>
              <a:t>, </a:t>
            </a:r>
            <a:r>
              <a:rPr lang="es-ES_tradnl" sz="2000" dirty="0" err="1" smtClean="0">
                <a:solidFill>
                  <a:srgbClr val="FFFF00"/>
                </a:solidFill>
                <a:sym typeface="Symbol" pitchFamily="18" charset="2"/>
              </a:rPr>
              <a:t>well</a:t>
            </a:r>
            <a:r>
              <a:rPr lang="es-ES_tradnl" sz="2000" dirty="0" smtClean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FFFF00"/>
                </a:solidFill>
                <a:sym typeface="Symbol" pitchFamily="18" charset="2"/>
              </a:rPr>
              <a:t>known</a:t>
            </a:r>
            <a:r>
              <a:rPr lang="es-ES_tradnl" sz="2000" dirty="0" smtClean="0">
                <a:solidFill>
                  <a:srgbClr val="FFFF00"/>
                </a:solidFill>
                <a:sym typeface="Symbol" pitchFamily="18" charset="2"/>
              </a:rPr>
              <a:t> </a:t>
            </a:r>
          </a:p>
          <a:p>
            <a:pPr algn="l"/>
            <a:r>
              <a:rPr lang="es-ES_tradnl" sz="2000" dirty="0" err="1" smtClean="0">
                <a:solidFill>
                  <a:srgbClr val="FFFF00"/>
                </a:solidFill>
                <a:sym typeface="Symbol" pitchFamily="18" charset="2"/>
              </a:rPr>
              <a:t>for</a:t>
            </a:r>
            <a:r>
              <a:rPr lang="es-ES_tradnl" sz="2000" dirty="0" smtClean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FFFF00"/>
                </a:solidFill>
                <a:sym typeface="Symbol" pitchFamily="18" charset="2"/>
              </a:rPr>
              <a:t>the</a:t>
            </a:r>
            <a:r>
              <a:rPr lang="es-ES_tradnl" sz="2000" dirty="0" smtClean="0">
                <a:solidFill>
                  <a:srgbClr val="FFFF00"/>
                </a:solidFill>
                <a:sym typeface="Symbol" pitchFamily="18" charset="2"/>
              </a:rPr>
              <a:t> “</a:t>
            </a:r>
            <a:r>
              <a:rPr lang="es-ES_tradnl" sz="2000" dirty="0" err="1" smtClean="0">
                <a:solidFill>
                  <a:srgbClr val="FFFF00"/>
                </a:solidFill>
                <a:sym typeface="Symbol" pitchFamily="18" charset="2"/>
              </a:rPr>
              <a:t>scalar</a:t>
            </a:r>
            <a:r>
              <a:rPr lang="es-ES_tradnl" sz="2000" dirty="0" smtClean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FFFF00"/>
                </a:solidFill>
                <a:sym typeface="Symbol" pitchFamily="18" charset="2"/>
              </a:rPr>
              <a:t>community</a:t>
            </a:r>
            <a:r>
              <a:rPr lang="es-ES_tradnl" sz="2000" dirty="0" smtClean="0">
                <a:solidFill>
                  <a:srgbClr val="FFFF00"/>
                </a:solidFill>
                <a:sym typeface="Symbol" pitchFamily="18" charset="2"/>
              </a:rPr>
              <a:t>”</a:t>
            </a:r>
            <a:endParaRPr lang="es-ES" sz="2000" dirty="0">
              <a:solidFill>
                <a:srgbClr val="FFFF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994772" y="6228903"/>
            <a:ext cx="41926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dirty="0" err="1" smtClean="0">
                <a:solidFill>
                  <a:srgbClr val="FFFF00"/>
                </a:solidFill>
                <a:sym typeface="Symbol" pitchFamily="18" charset="2"/>
              </a:rPr>
              <a:t>Yet</a:t>
            </a:r>
            <a:r>
              <a:rPr lang="es-ES_tradnl" sz="2000" dirty="0" smtClean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FFFF00"/>
                </a:solidFill>
                <a:sym typeface="Symbol" pitchFamily="18" charset="2"/>
              </a:rPr>
              <a:t>to</a:t>
            </a:r>
            <a:r>
              <a:rPr lang="es-ES_tradnl" sz="2000" dirty="0" smtClean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FFFF00"/>
                </a:solidFill>
                <a:sym typeface="Symbol" pitchFamily="18" charset="2"/>
              </a:rPr>
              <a:t>be</a:t>
            </a:r>
            <a:r>
              <a:rPr lang="es-ES_tradnl" sz="2000" dirty="0" smtClean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FFFF00"/>
                </a:solidFill>
                <a:sym typeface="Symbol" pitchFamily="18" charset="2"/>
              </a:rPr>
              <a:t>acknowledged</a:t>
            </a:r>
            <a:r>
              <a:rPr lang="es-ES_tradnl" sz="2000" dirty="0" smtClean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FFFF00"/>
                </a:solidFill>
                <a:sym typeface="Symbol" pitchFamily="18" charset="2"/>
              </a:rPr>
              <a:t>by</a:t>
            </a:r>
            <a:r>
              <a:rPr lang="es-ES_tradnl" sz="2000" dirty="0" smtClean="0">
                <a:solidFill>
                  <a:srgbClr val="FFFF00"/>
                </a:solidFill>
                <a:sym typeface="Symbol" pitchFamily="18" charset="2"/>
              </a:rPr>
              <a:t> PDG….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34132" y="6948983"/>
            <a:ext cx="101967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By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2006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very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precise Roy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Eq.+ChPT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pole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determination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                            </a:t>
            </a:r>
            <a:r>
              <a:rPr lang="es-ES_tradnl" sz="1200" dirty="0" err="1" smtClean="0">
                <a:solidFill>
                  <a:srgbClr val="00FFFF"/>
                </a:solidFill>
                <a:sym typeface="Symbol" pitchFamily="18" charset="2"/>
              </a:rPr>
              <a:t>Caprini,Gaser</a:t>
            </a:r>
            <a:r>
              <a:rPr lang="es-ES_tradnl" sz="1200" dirty="0" smtClean="0">
                <a:solidFill>
                  <a:srgbClr val="00FFFF"/>
                </a:solidFill>
                <a:sym typeface="Symbol" pitchFamily="18" charset="2"/>
              </a:rPr>
              <a:t>, </a:t>
            </a:r>
            <a:r>
              <a:rPr lang="es-ES_tradnl" sz="1200" dirty="0" err="1" smtClean="0">
                <a:solidFill>
                  <a:srgbClr val="00FFFF"/>
                </a:solidFill>
                <a:sym typeface="Symbol" pitchFamily="18" charset="2"/>
              </a:rPr>
              <a:t>Leutwyler</a:t>
            </a:r>
            <a:endParaRPr lang="es-ES" sz="1200" dirty="0"/>
          </a:p>
        </p:txBody>
      </p:sp>
    </p:spTree>
    <p:custDataLst>
      <p:tags r:id="rId1"/>
    </p:custDataLst>
  </p:cSld>
  <p:clrMapOvr>
    <a:masterClrMapping/>
  </p:clrMapOvr>
  <p:transition advTm="1380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sigma-poles-pdg06-v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98" y="254607"/>
            <a:ext cx="9676042" cy="683839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11 Elipse"/>
          <p:cNvSpPr/>
          <p:nvPr/>
        </p:nvSpPr>
        <p:spPr>
          <a:xfrm>
            <a:off x="2850040" y="3616919"/>
            <a:ext cx="139238" cy="131272"/>
          </a:xfrm>
          <a:prstGeom prst="ellipse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4762228" y="3242356"/>
            <a:ext cx="139238" cy="129522"/>
          </a:xfrm>
          <a:prstGeom prst="ellipse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lang="es-ES" dirty="0"/>
          </a:p>
        </p:txBody>
      </p:sp>
      <p:cxnSp>
        <p:nvCxnSpPr>
          <p:cNvPr id="17" name="16 Conector recto"/>
          <p:cNvCxnSpPr/>
          <p:nvPr/>
        </p:nvCxnSpPr>
        <p:spPr>
          <a:xfrm rot="5400000">
            <a:off x="2770300" y="3670303"/>
            <a:ext cx="278296" cy="0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2796202" y="3667677"/>
            <a:ext cx="252483" cy="0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21 Grupo"/>
          <p:cNvGrpSpPr>
            <a:grpSpLocks/>
          </p:cNvGrpSpPr>
          <p:nvPr/>
        </p:nvGrpSpPr>
        <p:grpSpPr bwMode="auto">
          <a:xfrm>
            <a:off x="193255" y="3191598"/>
            <a:ext cx="6527717" cy="3765524"/>
            <a:chOff x="474540" y="2852936"/>
            <a:chExt cx="5581895" cy="3415122"/>
          </a:xfrm>
        </p:grpSpPr>
        <p:grpSp>
          <p:nvGrpSpPr>
            <p:cNvPr id="3" name="19 Grupo"/>
            <p:cNvGrpSpPr>
              <a:grpSpLocks/>
            </p:cNvGrpSpPr>
            <p:nvPr/>
          </p:nvGrpSpPr>
          <p:grpSpPr bwMode="auto">
            <a:xfrm>
              <a:off x="474540" y="3788444"/>
              <a:ext cx="5581895" cy="2479614"/>
              <a:chOff x="474540" y="3788444"/>
              <a:chExt cx="5581895" cy="2479614"/>
            </a:xfrm>
          </p:grpSpPr>
          <p:sp>
            <p:nvSpPr>
              <p:cNvPr id="29711" name="Line 9"/>
              <p:cNvSpPr>
                <a:spLocks noChangeShapeType="1"/>
              </p:cNvSpPr>
              <p:nvPr/>
            </p:nvSpPr>
            <p:spPr bwMode="auto">
              <a:xfrm flipV="1">
                <a:off x="2754313" y="3788444"/>
                <a:ext cx="0" cy="1728788"/>
              </a:xfrm>
              <a:prstGeom prst="line">
                <a:avLst/>
              </a:prstGeom>
              <a:noFill/>
              <a:ln w="25400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712" name="Rectangle 10"/>
              <p:cNvSpPr>
                <a:spLocks noChangeArrowheads="1"/>
              </p:cNvSpPr>
              <p:nvPr/>
            </p:nvSpPr>
            <p:spPr bwMode="auto">
              <a:xfrm>
                <a:off x="474540" y="5221311"/>
                <a:ext cx="5581895" cy="104674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CC"/>
                </a:solidFill>
                <a:miter lim="800000"/>
                <a:headEnd/>
                <a:tailEnd/>
              </a:ln>
            </p:spPr>
            <p:txBody>
              <a:bodyPr wrap="none" lIns="91424" tIns="45712" rIns="91424" bIns="45712">
                <a:spAutoFit/>
              </a:bodyPr>
              <a:lstStyle/>
              <a:p>
                <a:pPr algn="ctr"/>
                <a:r>
                  <a:rPr lang="es-ES" sz="2300" dirty="0">
                    <a:solidFill>
                      <a:srgbClr val="0000CC"/>
                    </a:solidFill>
                  </a:rPr>
                  <a:t>Data </a:t>
                </a:r>
                <a:r>
                  <a:rPr lang="es-ES" sz="2300" dirty="0" err="1">
                    <a:solidFill>
                      <a:srgbClr val="0000CC"/>
                    </a:solidFill>
                  </a:rPr>
                  <a:t>after</a:t>
                </a:r>
                <a:r>
                  <a:rPr lang="es-ES" sz="2300" dirty="0">
                    <a:solidFill>
                      <a:srgbClr val="0000CC"/>
                    </a:solidFill>
                  </a:rPr>
                  <a:t> </a:t>
                </a:r>
                <a:r>
                  <a:rPr lang="es-ES" sz="2300" dirty="0" smtClean="0">
                    <a:solidFill>
                      <a:srgbClr val="0000CC"/>
                    </a:solidFill>
                  </a:rPr>
                  <a:t>2000, </a:t>
                </a:r>
                <a:r>
                  <a:rPr lang="es-ES" sz="2300" dirty="0" err="1">
                    <a:solidFill>
                      <a:srgbClr val="0000CC"/>
                    </a:solidFill>
                  </a:rPr>
                  <a:t>both</a:t>
                </a:r>
                <a:r>
                  <a:rPr lang="es-ES" sz="2300" dirty="0">
                    <a:solidFill>
                      <a:srgbClr val="0000CC"/>
                    </a:solidFill>
                  </a:rPr>
                  <a:t> </a:t>
                </a:r>
                <a:r>
                  <a:rPr lang="es-ES" sz="2300" dirty="0" err="1">
                    <a:solidFill>
                      <a:srgbClr val="0000CC"/>
                    </a:solidFill>
                  </a:rPr>
                  <a:t>scattering</a:t>
                </a:r>
                <a:r>
                  <a:rPr lang="es-ES" sz="2300" dirty="0">
                    <a:solidFill>
                      <a:srgbClr val="0000CC"/>
                    </a:solidFill>
                  </a:rPr>
                  <a:t> </a:t>
                </a:r>
                <a:r>
                  <a:rPr lang="es-ES" sz="2300" b="1" dirty="0">
                    <a:solidFill>
                      <a:srgbClr val="0000CC"/>
                    </a:solidFill>
                  </a:rPr>
                  <a:t>and </a:t>
                </a:r>
                <a:r>
                  <a:rPr lang="es-ES" sz="2300" b="1" dirty="0" err="1">
                    <a:solidFill>
                      <a:srgbClr val="0000CC"/>
                    </a:solidFill>
                  </a:rPr>
                  <a:t>production</a:t>
                </a:r>
                <a:endParaRPr lang="es-ES" sz="2300" b="1" dirty="0">
                  <a:solidFill>
                    <a:srgbClr val="0000CC"/>
                  </a:solidFill>
                </a:endParaRPr>
              </a:p>
              <a:p>
                <a:pPr algn="ctr"/>
                <a:r>
                  <a:rPr lang="es-ES" sz="2300" b="1" dirty="0" err="1">
                    <a:solidFill>
                      <a:srgbClr val="0000CC"/>
                    </a:solidFill>
                  </a:rPr>
                  <a:t>Dispersive</a:t>
                </a:r>
                <a:r>
                  <a:rPr lang="es-ES" sz="2300" b="1" dirty="0">
                    <a:solidFill>
                      <a:srgbClr val="0000CC"/>
                    </a:solidFill>
                  </a:rPr>
                  <a:t>- </a:t>
                </a:r>
                <a:r>
                  <a:rPr lang="es-ES" sz="2300" b="1" u="sng" dirty="0" err="1">
                    <a:solidFill>
                      <a:srgbClr val="0000CC"/>
                    </a:solidFill>
                  </a:rPr>
                  <a:t>model</a:t>
                </a:r>
                <a:r>
                  <a:rPr lang="es-ES" sz="2300" b="1" u="sng" dirty="0">
                    <a:solidFill>
                      <a:srgbClr val="0000CC"/>
                    </a:solidFill>
                  </a:rPr>
                  <a:t> </a:t>
                </a:r>
                <a:r>
                  <a:rPr lang="es-ES" sz="2300" b="1" u="sng" dirty="0" err="1">
                    <a:solidFill>
                      <a:srgbClr val="0000CC"/>
                    </a:solidFill>
                  </a:rPr>
                  <a:t>independent</a:t>
                </a:r>
                <a:r>
                  <a:rPr lang="es-ES" sz="2300" dirty="0">
                    <a:solidFill>
                      <a:srgbClr val="0000CC"/>
                    </a:solidFill>
                  </a:rPr>
                  <a:t> </a:t>
                </a:r>
                <a:r>
                  <a:rPr lang="es-ES" sz="2300" dirty="0" err="1">
                    <a:solidFill>
                      <a:srgbClr val="0000CC"/>
                    </a:solidFill>
                  </a:rPr>
                  <a:t>approaches</a:t>
                </a:r>
                <a:endParaRPr lang="es-ES" sz="2300" dirty="0">
                  <a:solidFill>
                    <a:srgbClr val="0000CC"/>
                  </a:solidFill>
                </a:endParaRPr>
              </a:p>
              <a:p>
                <a:pPr algn="ctr"/>
                <a:r>
                  <a:rPr lang="es-ES" sz="2300" dirty="0">
                    <a:solidFill>
                      <a:srgbClr val="0000CC"/>
                    </a:solidFill>
                  </a:rPr>
                  <a:t>Chiral </a:t>
                </a:r>
                <a:r>
                  <a:rPr lang="es-ES" sz="2300" dirty="0" err="1">
                    <a:solidFill>
                      <a:srgbClr val="0000CC"/>
                    </a:solidFill>
                  </a:rPr>
                  <a:t>symmetry</a:t>
                </a:r>
                <a:r>
                  <a:rPr lang="es-ES" sz="2300" dirty="0">
                    <a:solidFill>
                      <a:srgbClr val="0000CC"/>
                    </a:solidFill>
                  </a:rPr>
                  <a:t> </a:t>
                </a:r>
                <a:r>
                  <a:rPr lang="es-ES" sz="2300" dirty="0" err="1">
                    <a:solidFill>
                      <a:srgbClr val="0000CC"/>
                    </a:solidFill>
                  </a:rPr>
                  <a:t>correct</a:t>
                </a:r>
                <a:endParaRPr lang="en-US" sz="2300" dirty="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19" name="18 Rectángulo"/>
            <p:cNvSpPr/>
            <p:nvPr/>
          </p:nvSpPr>
          <p:spPr>
            <a:xfrm>
              <a:off x="2411413" y="2852936"/>
              <a:ext cx="1008062" cy="936577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16" name="15 Rectángulo"/>
          <p:cNvSpPr/>
          <p:nvPr/>
        </p:nvSpPr>
        <p:spPr>
          <a:xfrm>
            <a:off x="7578948" y="6005328"/>
            <a:ext cx="2520280" cy="1015663"/>
          </a:xfrm>
          <a:prstGeom prst="rect">
            <a:avLst/>
          </a:prstGeom>
          <a:solidFill>
            <a:schemeClr val="tx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es-ES_tradnl" sz="2000" dirty="0" err="1" smtClean="0">
                <a:sym typeface="Symbol" pitchFamily="18" charset="2"/>
              </a:rPr>
              <a:t>Yet</a:t>
            </a:r>
            <a:r>
              <a:rPr lang="es-ES_tradnl" sz="2000" dirty="0" smtClean="0">
                <a:sym typeface="Symbol" pitchFamily="18" charset="2"/>
              </a:rPr>
              <a:t> </a:t>
            </a:r>
            <a:r>
              <a:rPr lang="es-ES_tradnl" sz="2000" dirty="0" err="1" smtClean="0">
                <a:sym typeface="Symbol" pitchFamily="18" charset="2"/>
              </a:rPr>
              <a:t>to</a:t>
            </a:r>
            <a:r>
              <a:rPr lang="es-ES_tradnl" sz="2000" dirty="0" smtClean="0">
                <a:sym typeface="Symbol" pitchFamily="18" charset="2"/>
              </a:rPr>
              <a:t> </a:t>
            </a:r>
            <a:r>
              <a:rPr lang="es-ES_tradnl" sz="2000" dirty="0" err="1" smtClean="0">
                <a:sym typeface="Symbol" pitchFamily="18" charset="2"/>
              </a:rPr>
              <a:t>be</a:t>
            </a:r>
            <a:r>
              <a:rPr lang="es-ES_tradnl" sz="2000" dirty="0" smtClean="0">
                <a:sym typeface="Symbol" pitchFamily="18" charset="2"/>
              </a:rPr>
              <a:t> </a:t>
            </a:r>
            <a:r>
              <a:rPr lang="es-ES_tradnl" sz="2000" dirty="0" err="1" smtClean="0">
                <a:sym typeface="Symbol" pitchFamily="18" charset="2"/>
              </a:rPr>
              <a:t>acknowledged</a:t>
            </a:r>
            <a:r>
              <a:rPr lang="es-ES_tradnl" sz="2000" dirty="0" smtClean="0">
                <a:sym typeface="Symbol" pitchFamily="18" charset="2"/>
              </a:rPr>
              <a:t> </a:t>
            </a:r>
            <a:r>
              <a:rPr lang="es-ES_tradnl" sz="2000" dirty="0" err="1" smtClean="0">
                <a:sym typeface="Symbol" pitchFamily="18" charset="2"/>
              </a:rPr>
              <a:t>by</a:t>
            </a:r>
            <a:r>
              <a:rPr lang="es-ES_tradnl" sz="2000" dirty="0" smtClean="0">
                <a:sym typeface="Symbol" pitchFamily="18" charset="2"/>
              </a:rPr>
              <a:t> PDG….</a:t>
            </a:r>
            <a:endParaRPr lang="es-ES" sz="2000" dirty="0"/>
          </a:p>
        </p:txBody>
      </p:sp>
      <p:sp>
        <p:nvSpPr>
          <p:cNvPr id="18" name="17 Rectángulo"/>
          <p:cNvSpPr/>
          <p:nvPr/>
        </p:nvSpPr>
        <p:spPr>
          <a:xfrm>
            <a:off x="634567" y="324247"/>
            <a:ext cx="4136069" cy="461665"/>
          </a:xfrm>
          <a:prstGeom prst="rect">
            <a:avLst/>
          </a:prstGeom>
          <a:ln w="25400">
            <a:solidFill>
              <a:srgbClr val="333333"/>
            </a:solidFill>
            <a:bevel/>
          </a:ln>
          <a:effectLst/>
          <a:scene3d>
            <a:camera prst="orthographicFront"/>
            <a:lightRig rig="threePt" dir="t"/>
          </a:scene3d>
          <a:sp3d extrusionH="25400" contourW="12700"/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chemeClr val="tx1"/>
                </a:solidFill>
                <a:cs typeface="Arial" charset="0"/>
                <a:sym typeface="Symbol" pitchFamily="18" charset="2"/>
              </a:rPr>
              <a:t>PDG </a:t>
            </a:r>
            <a:r>
              <a:rPr lang="es-ES" sz="2400" b="1" dirty="0" err="1" smtClean="0">
                <a:solidFill>
                  <a:schemeClr val="tx1"/>
                </a:solidFill>
                <a:cs typeface="Arial" charset="0"/>
                <a:sym typeface="Symbol" pitchFamily="18" charset="2"/>
              </a:rPr>
              <a:t>uncertainties</a:t>
            </a:r>
            <a:r>
              <a:rPr lang="es-ES" sz="2400" b="1" dirty="0" smtClean="0">
                <a:solidFill>
                  <a:schemeClr val="tx1"/>
                </a:solidFill>
                <a:cs typeface="Arial" charset="0"/>
                <a:sym typeface="Symbol" pitchFamily="18" charset="2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cs typeface="Arial" charset="0"/>
                <a:sym typeface="Symbol" pitchFamily="18" charset="2"/>
              </a:rPr>
              <a:t>ca</a:t>
            </a:r>
            <a:r>
              <a:rPr lang="es-ES" sz="2400" b="1" dirty="0" smtClean="0">
                <a:solidFill>
                  <a:schemeClr val="tx1"/>
                </a:solidFill>
                <a:cs typeface="Arial" charset="0"/>
                <a:sym typeface="Symbol" pitchFamily="18" charset="2"/>
              </a:rPr>
              <a:t>. 2010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311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1796733" y="-35793"/>
            <a:ext cx="6539320" cy="70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51" tIns="49777" rIns="99551" bIns="49777">
            <a:spAutoFit/>
          </a:bodyPr>
          <a:lstStyle/>
          <a:p>
            <a:pPr defTabSz="995974"/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Some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relevant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DISPERSIVE POLE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Determinations</a:t>
            </a:r>
            <a:endParaRPr lang="es-ES_tradnl" sz="2100" dirty="0" smtClean="0">
              <a:solidFill>
                <a:srgbClr val="66FFFF"/>
              </a:solidFill>
              <a:sym typeface="Symbol" pitchFamily="18" charset="2"/>
            </a:endParaRPr>
          </a:p>
          <a:p>
            <a:pPr defTabSz="995974"/>
            <a:r>
              <a:rPr lang="es-ES_tradnl" sz="1800" dirty="0" smtClean="0">
                <a:solidFill>
                  <a:srgbClr val="66FFFF"/>
                </a:solidFill>
                <a:sym typeface="Symbol" pitchFamily="18" charset="2"/>
              </a:rPr>
              <a:t> (</a:t>
            </a:r>
            <a:r>
              <a:rPr lang="es-ES_tradnl" sz="1800" dirty="0" err="1" smtClean="0">
                <a:solidFill>
                  <a:srgbClr val="66FFFF"/>
                </a:solidFill>
                <a:sym typeface="Symbol" pitchFamily="18" charset="2"/>
              </a:rPr>
              <a:t>after</a:t>
            </a:r>
            <a:r>
              <a:rPr lang="es-ES_tradnl" sz="1800" dirty="0" smtClean="0">
                <a:solidFill>
                  <a:srgbClr val="66FFFF"/>
                </a:solidFill>
                <a:sym typeface="Symbol" pitchFamily="18" charset="2"/>
              </a:rPr>
              <a:t> QCHS-2010, </a:t>
            </a:r>
            <a:r>
              <a:rPr lang="es-ES_tradnl" sz="1800" dirty="0" err="1" smtClean="0">
                <a:solidFill>
                  <a:srgbClr val="66FFFF"/>
                </a:solidFill>
                <a:sym typeface="Symbol" pitchFamily="18" charset="2"/>
              </a:rPr>
              <a:t>also</a:t>
            </a:r>
            <a:r>
              <a:rPr lang="es-ES_tradnl" sz="1800" dirty="0" smtClean="0">
                <a:solidFill>
                  <a:srgbClr val="66FFFF"/>
                </a:solidFill>
                <a:sym typeface="Symbol" pitchFamily="18" charset="2"/>
              </a:rPr>
              <a:t> “</a:t>
            </a:r>
            <a:r>
              <a:rPr lang="es-ES_tradnl" sz="1800" dirty="0" err="1" smtClean="0">
                <a:solidFill>
                  <a:srgbClr val="66FFFF"/>
                </a:solidFill>
                <a:sym typeface="Symbol" pitchFamily="18" charset="2"/>
              </a:rPr>
              <a:t>according</a:t>
            </a:r>
            <a:r>
              <a:rPr lang="es-ES_tradnl" sz="1800" dirty="0" smtClean="0">
                <a:solidFill>
                  <a:srgbClr val="66FFFF"/>
                </a:solidFill>
                <a:sym typeface="Symbol" pitchFamily="18" charset="2"/>
              </a:rPr>
              <a:t>” </a:t>
            </a:r>
            <a:r>
              <a:rPr lang="es-ES_tradnl" sz="1800" dirty="0" err="1" smtClean="0">
                <a:solidFill>
                  <a:srgbClr val="66FFFF"/>
                </a:solidFill>
                <a:sym typeface="Symbol" pitchFamily="18" charset="2"/>
              </a:rPr>
              <a:t>to</a:t>
            </a:r>
            <a:r>
              <a:rPr lang="es-ES_tradnl" sz="1800" dirty="0" smtClean="0">
                <a:solidFill>
                  <a:srgbClr val="66FFFF"/>
                </a:solidFill>
                <a:sym typeface="Symbol" pitchFamily="18" charset="2"/>
              </a:rPr>
              <a:t> PDG)</a:t>
            </a:r>
            <a:endParaRPr lang="en-GB" sz="180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28675" name="Line 5"/>
          <p:cNvSpPr>
            <a:spLocks noChangeShapeType="1"/>
          </p:cNvSpPr>
          <p:nvPr/>
        </p:nvSpPr>
        <p:spPr bwMode="auto">
          <a:xfrm>
            <a:off x="0" y="612279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es-ES"/>
          </a:p>
        </p:txBody>
      </p:sp>
      <p:grpSp>
        <p:nvGrpSpPr>
          <p:cNvPr id="17" name="16 Grupo"/>
          <p:cNvGrpSpPr/>
          <p:nvPr/>
        </p:nvGrpSpPr>
        <p:grpSpPr>
          <a:xfrm>
            <a:off x="90116" y="900311"/>
            <a:ext cx="10513168" cy="2682974"/>
            <a:chOff x="90116" y="900311"/>
            <a:chExt cx="10513168" cy="2682974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288609" y="900311"/>
              <a:ext cx="10314675" cy="191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9551" tIns="49777" rIns="99551" bIns="49777">
              <a:spAutoFit/>
            </a:bodyPr>
            <a:lstStyle/>
            <a:p>
              <a:pPr algn="l" defTabSz="995974">
                <a:spcBef>
                  <a:spcPct val="50000"/>
                </a:spcBef>
              </a:pPr>
              <a:r>
                <a:rPr lang="es-ES_tradnl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u="sng" dirty="0" smtClean="0">
                  <a:sym typeface="Symbol" pitchFamily="18" charset="2"/>
                </a:rPr>
                <a:t>GKPY </a:t>
              </a:r>
              <a:r>
                <a:rPr lang="es-ES_tradnl" u="sng" dirty="0" err="1" smtClean="0">
                  <a:sym typeface="Symbol" pitchFamily="18" charset="2"/>
                </a:rPr>
                <a:t>equations</a:t>
              </a:r>
              <a:r>
                <a:rPr lang="es-ES_tradnl" u="sng" dirty="0" smtClean="0">
                  <a:sym typeface="Symbol" pitchFamily="18" charset="2"/>
                </a:rPr>
                <a:t> = Roy </a:t>
              </a:r>
              <a:r>
                <a:rPr lang="es-ES_tradnl" u="sng" dirty="0" err="1" smtClean="0">
                  <a:sym typeface="Symbol" pitchFamily="18" charset="2"/>
                </a:rPr>
                <a:t>like</a:t>
              </a:r>
              <a:r>
                <a:rPr lang="es-ES_tradnl" u="sng" dirty="0" smtClean="0">
                  <a:sym typeface="Symbol" pitchFamily="18" charset="2"/>
                </a:rPr>
                <a:t> </a:t>
              </a:r>
              <a:r>
                <a:rPr lang="es-ES_tradnl" u="sng" dirty="0" err="1" smtClean="0">
                  <a:sym typeface="Symbol" pitchFamily="18" charset="2"/>
                </a:rPr>
                <a:t>with</a:t>
              </a:r>
              <a:r>
                <a:rPr lang="es-ES_tradnl" u="sng" dirty="0" smtClean="0">
                  <a:sym typeface="Symbol" pitchFamily="18" charset="2"/>
                </a:rPr>
                <a:t> </a:t>
              </a:r>
              <a:r>
                <a:rPr lang="es-ES_tradnl" u="sng" dirty="0" err="1" smtClean="0">
                  <a:sym typeface="Symbol" pitchFamily="18" charset="2"/>
                </a:rPr>
                <a:t>one</a:t>
              </a:r>
              <a:r>
                <a:rPr lang="es-ES_tradnl" u="sng" dirty="0" smtClean="0">
                  <a:sym typeface="Symbol" pitchFamily="18" charset="2"/>
                </a:rPr>
                <a:t> </a:t>
              </a:r>
              <a:r>
                <a:rPr lang="es-ES_tradnl" u="sng" dirty="0" err="1" smtClean="0">
                  <a:sym typeface="Symbol" pitchFamily="18" charset="2"/>
                </a:rPr>
                <a:t>subtraction</a:t>
              </a:r>
              <a:r>
                <a:rPr lang="es-ES_tradnl" sz="1200" dirty="0" smtClean="0">
                  <a:solidFill>
                    <a:srgbClr val="00FFFF"/>
                  </a:solidFill>
                  <a:sym typeface="Symbol" pitchFamily="18" charset="2"/>
                </a:rPr>
                <a:t>  </a:t>
              </a:r>
            </a:p>
            <a:p>
              <a:pPr algn="l" defTabSz="995974">
                <a:spcBef>
                  <a:spcPct val="50000"/>
                </a:spcBef>
              </a:pPr>
              <a:r>
                <a:rPr lang="es-ES_tradnl" sz="1200" dirty="0" smtClean="0">
                  <a:solidFill>
                    <a:srgbClr val="00FFFF"/>
                  </a:solidFill>
                  <a:sym typeface="Symbol" pitchFamily="18" charset="2"/>
                </a:rPr>
                <a:t>                                                                                                                                        García Martín, </a:t>
              </a:r>
              <a:r>
                <a:rPr lang="es-ES_tradnl" sz="1200" dirty="0" err="1" smtClean="0">
                  <a:solidFill>
                    <a:srgbClr val="00FFFF"/>
                  </a:solidFill>
                  <a:sym typeface="Symbol" pitchFamily="18" charset="2"/>
                </a:rPr>
                <a:t>Kaminski</a:t>
              </a:r>
              <a:r>
                <a:rPr lang="es-ES_tradnl" sz="1200" dirty="0" smtClean="0">
                  <a:solidFill>
                    <a:srgbClr val="00FFFF"/>
                  </a:solidFill>
                  <a:sym typeface="Symbol" pitchFamily="18" charset="2"/>
                </a:rPr>
                <a:t>, JRP, </a:t>
              </a:r>
              <a:r>
                <a:rPr lang="es-ES_tradnl" sz="1200" dirty="0" err="1" smtClean="0">
                  <a:solidFill>
                    <a:srgbClr val="00FFFF"/>
                  </a:solidFill>
                  <a:sym typeface="Symbol" pitchFamily="18" charset="2"/>
                </a:rPr>
                <a:t>Yndurain</a:t>
              </a:r>
              <a:r>
                <a:rPr lang="es-ES_tradnl" sz="12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1200" dirty="0" smtClean="0">
                  <a:solidFill>
                    <a:srgbClr val="00FFFF"/>
                  </a:solidFill>
                </a:rPr>
                <a:t>PRD83,074004 (2011)</a:t>
              </a:r>
              <a:endParaRPr lang="es-ES_tradnl" sz="1200" dirty="0" smtClean="0">
                <a:solidFill>
                  <a:srgbClr val="00FFFF"/>
                </a:solidFill>
                <a:sym typeface="Symbol" pitchFamily="18" charset="2"/>
              </a:endParaRPr>
            </a:p>
            <a:p>
              <a:pPr algn="l" defTabSz="995974">
                <a:spcBef>
                  <a:spcPct val="50000"/>
                </a:spcBef>
              </a:pPr>
              <a:r>
                <a:rPr lang="es-ES" sz="1200" dirty="0" smtClean="0">
                  <a:solidFill>
                    <a:srgbClr val="00FFFF"/>
                  </a:solidFill>
                </a:rPr>
                <a:t>                                                                                                                R. </a:t>
              </a:r>
              <a:r>
                <a:rPr lang="es-ES" sz="1200" dirty="0" err="1" smtClean="0">
                  <a:solidFill>
                    <a:srgbClr val="00FFFF"/>
                  </a:solidFill>
                </a:rPr>
                <a:t>Garcia</a:t>
              </a:r>
              <a:r>
                <a:rPr lang="es-ES" sz="1200" dirty="0" smtClean="0">
                  <a:solidFill>
                    <a:srgbClr val="00FFFF"/>
                  </a:solidFill>
                </a:rPr>
                <a:t>-Martin , R. </a:t>
              </a:r>
              <a:r>
                <a:rPr lang="es-ES" sz="1200" dirty="0" err="1" smtClean="0">
                  <a:solidFill>
                    <a:srgbClr val="00FFFF"/>
                  </a:solidFill>
                </a:rPr>
                <a:t>Kaminski</a:t>
              </a:r>
              <a:r>
                <a:rPr lang="es-ES" sz="1200" dirty="0" smtClean="0">
                  <a:solidFill>
                    <a:srgbClr val="00FFFF"/>
                  </a:solidFill>
                </a:rPr>
                <a:t>, JRP, J. Ruiz de Elvira, PRL107, 072001(2011).</a:t>
              </a:r>
              <a:endParaRPr lang="es-ES_tradnl" u="sng" dirty="0" smtClean="0">
                <a:sym typeface="Symbol" pitchFamily="18" charset="2"/>
              </a:endParaRPr>
            </a:p>
            <a:p>
              <a:pPr algn="l" defTabSz="995974">
                <a:spcBef>
                  <a:spcPct val="50000"/>
                </a:spcBef>
              </a:pPr>
              <a:r>
                <a:rPr lang="es-ES_tradnl" sz="2000" dirty="0" err="1" smtClean="0">
                  <a:sym typeface="Symbol" pitchFamily="18" charset="2"/>
                </a:rPr>
                <a:t>Includes</a:t>
              </a:r>
              <a:r>
                <a:rPr lang="es-ES_tradnl" sz="2000" dirty="0" smtClean="0">
                  <a:sym typeface="Symbol" pitchFamily="18" charset="2"/>
                </a:rPr>
                <a:t> </a:t>
              </a:r>
              <a:r>
                <a:rPr lang="es-ES_tradnl" sz="2000" dirty="0" err="1" smtClean="0">
                  <a:sym typeface="Symbol" pitchFamily="18" charset="2"/>
                </a:rPr>
                <a:t>latest</a:t>
              </a:r>
              <a:r>
                <a:rPr lang="es-ES_tradnl" sz="2000" dirty="0" smtClean="0">
                  <a:sym typeface="Symbol" pitchFamily="18" charset="2"/>
                </a:rPr>
                <a:t> NA48/2 </a:t>
              </a:r>
              <a:r>
                <a:rPr lang="es-ES_tradnl" sz="2000" dirty="0" err="1" smtClean="0">
                  <a:sym typeface="Symbol" pitchFamily="18" charset="2"/>
                </a:rPr>
                <a:t>constrained</a:t>
              </a:r>
              <a:r>
                <a:rPr lang="es-ES_tradnl" sz="2000" dirty="0" smtClean="0">
                  <a:sym typeface="Symbol" pitchFamily="18" charset="2"/>
                </a:rPr>
                <a:t> data </a:t>
              </a:r>
              <a:r>
                <a:rPr lang="es-ES_tradnl" sz="2000" dirty="0" err="1" smtClean="0">
                  <a:sym typeface="Symbol" pitchFamily="18" charset="2"/>
                </a:rPr>
                <a:t>fit</a:t>
              </a:r>
              <a:r>
                <a:rPr lang="es-ES_tradnl" sz="2000" dirty="0" smtClean="0">
                  <a:sym typeface="Symbol" pitchFamily="18" charset="2"/>
                </a:rPr>
                <a:t> .</a:t>
              </a:r>
              <a:r>
                <a:rPr lang="es-ES_tradnl" sz="2000" dirty="0" err="1" smtClean="0">
                  <a:sym typeface="Symbol" pitchFamily="18" charset="2"/>
                </a:rPr>
                <a:t>One</a:t>
              </a:r>
              <a:r>
                <a:rPr lang="es-ES_tradnl" sz="2000" dirty="0" smtClean="0">
                  <a:sym typeface="Symbol" pitchFamily="18" charset="2"/>
                </a:rPr>
                <a:t> </a:t>
              </a:r>
              <a:r>
                <a:rPr lang="es-ES_tradnl" sz="2000" dirty="0" err="1" smtClean="0">
                  <a:sym typeface="Symbol" pitchFamily="18" charset="2"/>
                </a:rPr>
                <a:t>subtraction</a:t>
              </a:r>
              <a:r>
                <a:rPr lang="es-ES_tradnl" sz="2000" dirty="0" smtClean="0">
                  <a:sym typeface="Symbol" pitchFamily="18" charset="2"/>
                </a:rPr>
                <a:t> </a:t>
              </a:r>
              <a:r>
                <a:rPr lang="es-ES_tradnl" sz="2000" dirty="0" err="1" smtClean="0">
                  <a:sym typeface="Symbol" pitchFamily="18" charset="2"/>
                </a:rPr>
                <a:t>allows</a:t>
              </a:r>
              <a:r>
                <a:rPr lang="es-ES_tradnl" sz="2000" dirty="0" smtClean="0">
                  <a:sym typeface="Symbol" pitchFamily="18" charset="2"/>
                </a:rPr>
                <a:t> use of data </a:t>
              </a:r>
              <a:r>
                <a:rPr lang="es-ES_tradnl" sz="2000" dirty="0" err="1" smtClean="0">
                  <a:sym typeface="Symbol" pitchFamily="18" charset="2"/>
                </a:rPr>
                <a:t>only</a:t>
              </a:r>
              <a:endParaRPr lang="es-ES_tradnl" sz="2000" dirty="0" smtClean="0">
                <a:sym typeface="Symbol" pitchFamily="18" charset="2"/>
              </a:endParaRPr>
            </a:p>
            <a:p>
              <a:pPr algn="l" defTabSz="995974">
                <a:spcBef>
                  <a:spcPct val="50000"/>
                </a:spcBef>
              </a:pPr>
              <a:r>
                <a:rPr lang="es-ES_tradnl" sz="2000" dirty="0" smtClean="0">
                  <a:sym typeface="Symbol" pitchFamily="18" charset="2"/>
                </a:rPr>
                <a:t>NO ChPT  input </a:t>
              </a:r>
              <a:r>
                <a:rPr lang="es-ES_tradnl" sz="2000" dirty="0" err="1" smtClean="0">
                  <a:solidFill>
                    <a:srgbClr val="00FFFF"/>
                  </a:solidFill>
                  <a:sym typeface="Symbol" pitchFamily="18" charset="2"/>
                </a:rPr>
                <a:t>but</a:t>
              </a:r>
              <a:r>
                <a:rPr lang="es-ES_tradnl" sz="20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000" dirty="0" err="1" smtClean="0">
                  <a:solidFill>
                    <a:srgbClr val="00FFFF"/>
                  </a:solidFill>
                  <a:sym typeface="Symbol" pitchFamily="18" charset="2"/>
                </a:rPr>
                <a:t>good</a:t>
              </a:r>
              <a:r>
                <a:rPr lang="es-ES_tradnl" sz="20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000" dirty="0" err="1" smtClean="0">
                  <a:solidFill>
                    <a:srgbClr val="00FFFF"/>
                  </a:solidFill>
                  <a:sym typeface="Symbol" pitchFamily="18" charset="2"/>
                </a:rPr>
                <a:t>agreement</a:t>
              </a:r>
              <a:r>
                <a:rPr lang="es-ES_tradnl" sz="20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000" dirty="0" err="1" smtClean="0">
                  <a:solidFill>
                    <a:srgbClr val="00FFFF"/>
                  </a:solidFill>
                  <a:sym typeface="Symbol" pitchFamily="18" charset="2"/>
                </a:rPr>
                <a:t>with</a:t>
              </a:r>
              <a:r>
                <a:rPr lang="es-ES_tradnl" sz="2000" dirty="0" smtClean="0">
                  <a:solidFill>
                    <a:srgbClr val="00FFFF"/>
                  </a:solidFill>
                  <a:sym typeface="Symbol" pitchFamily="18" charset="2"/>
                </a:rPr>
                <a:t>  </a:t>
              </a:r>
              <a:r>
                <a:rPr lang="es-ES_tradnl" sz="2000" dirty="0" err="1" smtClean="0">
                  <a:solidFill>
                    <a:srgbClr val="00FFFF"/>
                  </a:solidFill>
                  <a:sym typeface="Symbol" pitchFamily="18" charset="2"/>
                </a:rPr>
                <a:t>previous</a:t>
              </a:r>
              <a:r>
                <a:rPr lang="es-ES_tradnl" sz="2000" dirty="0" smtClean="0">
                  <a:solidFill>
                    <a:srgbClr val="00FFFF"/>
                  </a:solidFill>
                  <a:sym typeface="Symbol" pitchFamily="18" charset="2"/>
                </a:rPr>
                <a:t> Roy </a:t>
              </a:r>
              <a:r>
                <a:rPr lang="es-ES_tradnl" sz="2000" dirty="0" err="1" smtClean="0">
                  <a:solidFill>
                    <a:srgbClr val="00FFFF"/>
                  </a:solidFill>
                  <a:sym typeface="Symbol" pitchFamily="18" charset="2"/>
                </a:rPr>
                <a:t>Eqs.+ChPT</a:t>
              </a:r>
              <a:r>
                <a:rPr lang="es-ES_tradnl" sz="20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000" dirty="0" err="1" smtClean="0">
                  <a:solidFill>
                    <a:srgbClr val="00FFFF"/>
                  </a:solidFill>
                  <a:sym typeface="Symbol" pitchFamily="18" charset="2"/>
                </a:rPr>
                <a:t>results</a:t>
              </a:r>
              <a:r>
                <a:rPr lang="es-ES_tradnl" sz="2000" dirty="0" smtClean="0">
                  <a:solidFill>
                    <a:srgbClr val="00FFFF"/>
                  </a:solidFill>
                  <a:sym typeface="Symbol" pitchFamily="18" charset="2"/>
                </a:rPr>
                <a:t>.</a:t>
              </a:r>
            </a:p>
          </p:txBody>
        </p:sp>
        <p:pic>
          <p:nvPicPr>
            <p:cNvPr id="13" name="Picture 12" descr="ballorang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16" y="1010579"/>
              <a:ext cx="220922" cy="208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38594" name="Object 14"/>
            <p:cNvGraphicFramePr>
              <a:graphicFrameLocks noChangeAspect="1"/>
            </p:cNvGraphicFramePr>
            <p:nvPr/>
          </p:nvGraphicFramePr>
          <p:xfrm>
            <a:off x="3220640" y="2916535"/>
            <a:ext cx="3278188" cy="666750"/>
          </p:xfrm>
          <a:graphic>
            <a:graphicData uri="http://schemas.openxmlformats.org/presentationml/2006/ole">
              <p:oleObj spid="_x0000_s238594" name="Ecuación" r:id="rId5" imgW="1523880" imgH="241200" progId="Equation.3">
                <p:embed/>
              </p:oleObj>
            </a:graphicData>
          </a:graphic>
        </p:graphicFrame>
      </p:grpSp>
      <p:grpSp>
        <p:nvGrpSpPr>
          <p:cNvPr id="18" name="17 Grupo"/>
          <p:cNvGrpSpPr/>
          <p:nvPr/>
        </p:nvGrpSpPr>
        <p:grpSpPr>
          <a:xfrm>
            <a:off x="90116" y="4085864"/>
            <a:ext cx="11089232" cy="1494967"/>
            <a:chOff x="90116" y="4085864"/>
            <a:chExt cx="11089232" cy="1494967"/>
          </a:xfrm>
        </p:grpSpPr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288609" y="4085864"/>
              <a:ext cx="10890739" cy="900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9551" tIns="49777" rIns="99551" bIns="49777">
              <a:spAutoFit/>
            </a:bodyPr>
            <a:lstStyle/>
            <a:p>
              <a:pPr algn="l" defTabSz="995974">
                <a:spcBef>
                  <a:spcPct val="50000"/>
                </a:spcBef>
              </a:pPr>
              <a:r>
                <a:rPr lang="es-ES_tradnl" u="sng" dirty="0" smtClean="0">
                  <a:sym typeface="Symbol" pitchFamily="18" charset="2"/>
                </a:rPr>
                <a:t>Roy </a:t>
              </a:r>
              <a:r>
                <a:rPr lang="es-ES_tradnl" u="sng" dirty="0" err="1" smtClean="0">
                  <a:sym typeface="Symbol" pitchFamily="18" charset="2"/>
                </a:rPr>
                <a:t>equations</a:t>
              </a:r>
              <a:r>
                <a:rPr lang="es-ES_tradnl" u="sng" dirty="0" smtClean="0">
                  <a:sym typeface="Symbol" pitchFamily="18" charset="2"/>
                </a:rPr>
                <a:t> </a:t>
              </a:r>
              <a:r>
                <a:rPr lang="fr-FR" sz="1200" dirty="0" smtClean="0"/>
                <a:t>					                        </a:t>
              </a:r>
              <a:r>
                <a:rPr lang="fr-FR" sz="1200" dirty="0" smtClean="0">
                  <a:solidFill>
                    <a:srgbClr val="00FFFF"/>
                  </a:solidFill>
                </a:rPr>
                <a:t>B. </a:t>
              </a:r>
              <a:r>
                <a:rPr lang="fr-FR" sz="1200" dirty="0" err="1" smtClean="0">
                  <a:solidFill>
                    <a:srgbClr val="00FFFF"/>
                  </a:solidFill>
                </a:rPr>
                <a:t>Moussallam</a:t>
              </a:r>
              <a:r>
                <a:rPr lang="fr-FR" sz="1200" dirty="0" smtClean="0">
                  <a:solidFill>
                    <a:srgbClr val="00FFFF"/>
                  </a:solidFill>
                </a:rPr>
                <a:t>, </a:t>
              </a:r>
              <a:r>
                <a:rPr lang="fr-FR" sz="1200" dirty="0" err="1" smtClean="0">
                  <a:solidFill>
                    <a:srgbClr val="00FFFF"/>
                  </a:solidFill>
                </a:rPr>
                <a:t>Eur</a:t>
              </a:r>
              <a:r>
                <a:rPr lang="fr-FR" sz="1200" dirty="0" smtClean="0">
                  <a:solidFill>
                    <a:srgbClr val="00FFFF"/>
                  </a:solidFill>
                </a:rPr>
                <a:t>. Phys. J. C71, 1814 (2011).</a:t>
              </a:r>
              <a:endParaRPr lang="es-ES_tradnl" sz="1200" u="sng" dirty="0">
                <a:solidFill>
                  <a:srgbClr val="00FFFF"/>
                </a:solidFill>
                <a:sym typeface="Symbol" pitchFamily="18" charset="2"/>
              </a:endParaRPr>
            </a:p>
            <a:p>
              <a:pPr algn="l" defTabSz="995974">
                <a:spcBef>
                  <a:spcPct val="50000"/>
                </a:spcBef>
              </a:pPr>
              <a:r>
                <a:rPr lang="es-ES_tradnl" sz="2000" dirty="0" err="1" smtClean="0">
                  <a:solidFill>
                    <a:srgbClr val="00FFFF"/>
                  </a:solidFill>
                  <a:sym typeface="Symbol" pitchFamily="18" charset="2"/>
                </a:rPr>
                <a:t>An</a:t>
              </a:r>
              <a:r>
                <a:rPr lang="es-ES_tradnl" sz="2000" dirty="0" smtClean="0">
                  <a:solidFill>
                    <a:srgbClr val="00FFFF"/>
                  </a:solidFill>
                  <a:sym typeface="Symbol" pitchFamily="18" charset="2"/>
                </a:rPr>
                <a:t> S0 Wave </a:t>
              </a:r>
              <a:r>
                <a:rPr lang="es-ES_tradnl" sz="2000" dirty="0" err="1" smtClean="0">
                  <a:solidFill>
                    <a:srgbClr val="00FFFF"/>
                  </a:solidFill>
                  <a:sym typeface="Symbol" pitchFamily="18" charset="2"/>
                </a:rPr>
                <a:t>determination</a:t>
              </a:r>
              <a:r>
                <a:rPr lang="es-ES_tradnl" sz="2000" dirty="0" smtClean="0">
                  <a:solidFill>
                    <a:srgbClr val="00FFFF"/>
                  </a:solidFill>
                  <a:sym typeface="Symbol" pitchFamily="18" charset="2"/>
                </a:rPr>
                <a:t> up </a:t>
              </a:r>
              <a:r>
                <a:rPr lang="es-ES_tradnl" sz="2000" dirty="0" err="1" smtClean="0">
                  <a:solidFill>
                    <a:srgbClr val="00FFFF"/>
                  </a:solidFill>
                  <a:sym typeface="Symbol" pitchFamily="18" charset="2"/>
                </a:rPr>
                <a:t>to</a:t>
              </a:r>
              <a:r>
                <a:rPr lang="es-ES_tradnl" sz="2000" dirty="0" smtClean="0">
                  <a:solidFill>
                    <a:srgbClr val="00FFFF"/>
                  </a:solidFill>
                  <a:sym typeface="Symbol" pitchFamily="18" charset="2"/>
                </a:rPr>
                <a:t> KK </a:t>
              </a:r>
              <a:r>
                <a:rPr lang="es-ES_tradnl" sz="2000" dirty="0" err="1" smtClean="0">
                  <a:solidFill>
                    <a:srgbClr val="00FFFF"/>
                  </a:solidFill>
                  <a:sym typeface="Symbol" pitchFamily="18" charset="2"/>
                </a:rPr>
                <a:t>threshold</a:t>
              </a:r>
              <a:r>
                <a:rPr lang="es-ES_tradnl" sz="20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000" dirty="0" err="1" smtClean="0">
                  <a:solidFill>
                    <a:srgbClr val="00FFFF"/>
                  </a:solidFill>
                  <a:sym typeface="Symbol" pitchFamily="18" charset="2"/>
                </a:rPr>
                <a:t>with</a:t>
              </a:r>
              <a:r>
                <a:rPr lang="es-ES_tradnl" sz="2000" dirty="0" smtClean="0">
                  <a:solidFill>
                    <a:srgbClr val="00FFFF"/>
                  </a:solidFill>
                  <a:sym typeface="Symbol" pitchFamily="18" charset="2"/>
                </a:rPr>
                <a:t> input </a:t>
              </a:r>
              <a:r>
                <a:rPr lang="es-ES_tradnl" sz="2000" dirty="0" err="1" smtClean="0">
                  <a:solidFill>
                    <a:srgbClr val="00FFFF"/>
                  </a:solidFill>
                  <a:sym typeface="Symbol" pitchFamily="18" charset="2"/>
                </a:rPr>
                <a:t>from</a:t>
              </a:r>
              <a:r>
                <a:rPr lang="es-ES_tradnl" sz="20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000" dirty="0" err="1" smtClean="0">
                  <a:solidFill>
                    <a:srgbClr val="00FFFF"/>
                  </a:solidFill>
                  <a:sym typeface="Symbol" pitchFamily="18" charset="2"/>
                </a:rPr>
                <a:t>previous</a:t>
              </a:r>
              <a:r>
                <a:rPr lang="es-ES_tradnl" sz="2000" dirty="0" smtClean="0">
                  <a:solidFill>
                    <a:srgbClr val="00FFFF"/>
                  </a:solidFill>
                  <a:sym typeface="Symbol" pitchFamily="18" charset="2"/>
                </a:rPr>
                <a:t> Roy </a:t>
              </a:r>
              <a:r>
                <a:rPr lang="es-ES_tradnl" sz="2000" dirty="0" err="1" smtClean="0">
                  <a:solidFill>
                    <a:srgbClr val="00FFFF"/>
                  </a:solidFill>
                  <a:sym typeface="Symbol" pitchFamily="18" charset="2"/>
                </a:rPr>
                <a:t>Eq</a:t>
              </a:r>
              <a:r>
                <a:rPr lang="es-ES_tradnl" sz="2000" dirty="0" smtClean="0">
                  <a:solidFill>
                    <a:srgbClr val="00FFFF"/>
                  </a:solidFill>
                  <a:sym typeface="Symbol" pitchFamily="18" charset="2"/>
                </a:rPr>
                <a:t>. </a:t>
              </a:r>
              <a:r>
                <a:rPr lang="es-ES_tradnl" sz="2000" dirty="0" err="1" smtClean="0">
                  <a:solidFill>
                    <a:srgbClr val="00FFFF"/>
                  </a:solidFill>
                  <a:sym typeface="Symbol" pitchFamily="18" charset="2"/>
                </a:rPr>
                <a:t>works</a:t>
              </a:r>
              <a:r>
                <a:rPr lang="es-ES_tradnl" sz="20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</a:p>
          </p:txBody>
        </p:sp>
        <p:pic>
          <p:nvPicPr>
            <p:cNvPr id="16" name="Picture 12" descr="ballorang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16" y="4196132"/>
              <a:ext cx="220922" cy="208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38595" name="Object 14"/>
            <p:cNvGraphicFramePr>
              <a:graphicFrameLocks noChangeAspect="1"/>
            </p:cNvGraphicFramePr>
            <p:nvPr/>
          </p:nvGraphicFramePr>
          <p:xfrm>
            <a:off x="3254375" y="4914081"/>
            <a:ext cx="3141663" cy="666750"/>
          </p:xfrm>
          <a:graphic>
            <a:graphicData uri="http://schemas.openxmlformats.org/presentationml/2006/ole">
              <p:oleObj spid="_x0000_s238595" name="Ecuación" r:id="rId6" imgW="1460160" imgH="241200" progId="Equation.3">
                <p:embed/>
              </p:oleObj>
            </a:graphicData>
          </a:graphic>
        </p:graphicFrame>
      </p:grpSp>
      <p:grpSp>
        <p:nvGrpSpPr>
          <p:cNvPr id="21" name="20 Grupo"/>
          <p:cNvGrpSpPr/>
          <p:nvPr/>
        </p:nvGrpSpPr>
        <p:grpSpPr>
          <a:xfrm>
            <a:off x="90116" y="6156895"/>
            <a:ext cx="11089232" cy="1053071"/>
            <a:chOff x="90116" y="6156895"/>
            <a:chExt cx="11089232" cy="1053071"/>
          </a:xfrm>
        </p:grpSpPr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288609" y="6156895"/>
              <a:ext cx="10890739" cy="439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9551" tIns="49777" rIns="99551" bIns="49777">
              <a:spAutoFit/>
            </a:bodyPr>
            <a:lstStyle/>
            <a:p>
              <a:pPr algn="l" defTabSz="995974">
                <a:spcBef>
                  <a:spcPct val="50000"/>
                </a:spcBef>
              </a:pPr>
              <a:r>
                <a:rPr lang="es-ES_tradnl" u="sng" dirty="0" err="1" smtClean="0">
                  <a:sym typeface="Symbol" pitchFamily="18" charset="2"/>
                </a:rPr>
                <a:t>Analytic</a:t>
              </a:r>
              <a:r>
                <a:rPr lang="es-ES_tradnl" u="sng" dirty="0" smtClean="0">
                  <a:sym typeface="Symbol" pitchFamily="18" charset="2"/>
                </a:rPr>
                <a:t> K-</a:t>
              </a:r>
              <a:r>
                <a:rPr lang="es-ES_tradnl" u="sng" dirty="0" err="1" smtClean="0">
                  <a:sym typeface="Symbol" pitchFamily="18" charset="2"/>
                </a:rPr>
                <a:t>Matrix</a:t>
              </a:r>
              <a:r>
                <a:rPr lang="es-ES_tradnl" u="sng" dirty="0" smtClean="0">
                  <a:sym typeface="Symbol" pitchFamily="18" charset="2"/>
                </a:rPr>
                <a:t> </a:t>
              </a:r>
              <a:r>
                <a:rPr lang="es-ES_tradnl" u="sng" dirty="0" err="1" smtClean="0">
                  <a:sym typeface="Symbol" pitchFamily="18" charset="2"/>
                </a:rPr>
                <a:t>model</a:t>
              </a:r>
              <a:r>
                <a:rPr lang="fr-FR" sz="1200" dirty="0" smtClean="0"/>
                <a:t>		                       			</a:t>
              </a:r>
              <a:r>
                <a:rPr lang="fr-FR" sz="1200" dirty="0" smtClean="0">
                  <a:solidFill>
                    <a:srgbClr val="00FFFF"/>
                  </a:solidFill>
                </a:rPr>
                <a:t> G. </a:t>
              </a:r>
              <a:r>
                <a:rPr lang="fr-FR" sz="1200" dirty="0" err="1" smtClean="0">
                  <a:solidFill>
                    <a:srgbClr val="00FFFF"/>
                  </a:solidFill>
                </a:rPr>
                <a:t>Mennesier</a:t>
              </a:r>
              <a:r>
                <a:rPr lang="fr-FR" sz="1200" dirty="0" smtClean="0">
                  <a:solidFill>
                    <a:srgbClr val="00FFFF"/>
                  </a:solidFill>
                </a:rPr>
                <a:t> et al, PLB696, 40 (2010)</a:t>
              </a:r>
              <a:endParaRPr lang="es-ES_tradnl" sz="1200" u="sng" dirty="0">
                <a:solidFill>
                  <a:srgbClr val="00FFFF"/>
                </a:solidFill>
                <a:sym typeface="Symbol" pitchFamily="18" charset="2"/>
              </a:endParaRPr>
            </a:p>
          </p:txBody>
        </p:sp>
        <p:pic>
          <p:nvPicPr>
            <p:cNvPr id="20" name="Picture 12" descr="ballorang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16" y="6267163"/>
              <a:ext cx="220922" cy="208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38596" name="Object 4"/>
            <p:cNvGraphicFramePr>
              <a:graphicFrameLocks noChangeAspect="1"/>
            </p:cNvGraphicFramePr>
            <p:nvPr/>
          </p:nvGraphicFramePr>
          <p:xfrm>
            <a:off x="3074988" y="6647991"/>
            <a:ext cx="3797300" cy="561975"/>
          </p:xfrm>
          <a:graphic>
            <a:graphicData uri="http://schemas.openxmlformats.org/presentationml/2006/ole">
              <p:oleObj spid="_x0000_s238596" name="Ecuación" r:id="rId7" imgW="1765080" imgH="203040" progId="Equation.3">
                <p:embed/>
              </p:oleObj>
            </a:graphicData>
          </a:graphic>
        </p:graphicFrame>
      </p:grpSp>
    </p:spTree>
    <p:custDataLst>
      <p:tags r:id="rId2"/>
    </p:custDataLst>
  </p:cSld>
  <p:clrMapOvr>
    <a:masterClrMapping/>
  </p:clrMapOvr>
  <p:transition advTm="1380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475163" y="191489"/>
            <a:ext cx="9182543" cy="18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51" tIns="49777" rIns="99551" bIns="49777">
            <a:spAutoFit/>
          </a:bodyPr>
          <a:lstStyle/>
          <a:p>
            <a:pPr defTabSz="995974"/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The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consistency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of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dispersive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approaches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, and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also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with</a:t>
            </a:r>
            <a:endParaRPr lang="es-ES_tradnl" sz="2100" dirty="0" smtClean="0">
              <a:solidFill>
                <a:srgbClr val="66FFFF"/>
              </a:solidFill>
              <a:sym typeface="Symbol" pitchFamily="18" charset="2"/>
            </a:endParaRPr>
          </a:p>
          <a:p>
            <a:pPr defTabSz="995974"/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previous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results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implementing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UNITARITY, ANALTICITY and</a:t>
            </a:r>
          </a:p>
          <a:p>
            <a:pPr defTabSz="995974"/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chiral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symmetry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constraints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by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many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other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people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…</a:t>
            </a:r>
          </a:p>
          <a:p>
            <a:pPr defTabSz="995974"/>
            <a:endParaRPr lang="es-ES_tradnl" sz="2100" dirty="0" smtClean="0">
              <a:solidFill>
                <a:srgbClr val="66FFFF"/>
              </a:solidFill>
              <a:sym typeface="Symbol" pitchFamily="18" charset="2"/>
            </a:endParaRPr>
          </a:p>
          <a:p>
            <a:pPr defTabSz="995974"/>
            <a:r>
              <a:rPr lang="es-ES_tradnl" sz="1400" dirty="0" smtClean="0">
                <a:solidFill>
                  <a:srgbClr val="66FFFF"/>
                </a:solidFill>
                <a:sym typeface="Symbol" pitchFamily="18" charset="2"/>
              </a:rPr>
              <a:t>(</a:t>
            </a:r>
            <a:r>
              <a:rPr lang="es-ES_tradnl" sz="1400" dirty="0" err="1" smtClean="0">
                <a:solidFill>
                  <a:srgbClr val="66FFFF"/>
                </a:solidFill>
                <a:sym typeface="Symbol" pitchFamily="18" charset="2"/>
              </a:rPr>
              <a:t>Ananthanarayan</a:t>
            </a:r>
            <a:r>
              <a:rPr lang="es-ES_tradnl" sz="1400" dirty="0" smtClean="0">
                <a:solidFill>
                  <a:srgbClr val="66FFFF"/>
                </a:solidFill>
                <a:sym typeface="Symbol" pitchFamily="18" charset="2"/>
              </a:rPr>
              <a:t>, </a:t>
            </a:r>
            <a:r>
              <a:rPr lang="es-ES_tradnl" sz="1400" dirty="0" err="1" smtClean="0">
                <a:solidFill>
                  <a:srgbClr val="66FFFF"/>
                </a:solidFill>
                <a:sym typeface="Symbol" pitchFamily="18" charset="2"/>
              </a:rPr>
              <a:t>Caprini</a:t>
            </a:r>
            <a:r>
              <a:rPr lang="es-ES_tradnl" sz="1400" dirty="0" smtClean="0">
                <a:solidFill>
                  <a:srgbClr val="66FFFF"/>
                </a:solidFill>
                <a:sym typeface="Symbol" pitchFamily="18" charset="2"/>
              </a:rPr>
              <a:t>, </a:t>
            </a:r>
            <a:r>
              <a:rPr lang="es-ES_tradnl" sz="1400" dirty="0" err="1" smtClean="0">
                <a:solidFill>
                  <a:srgbClr val="66FFFF"/>
                </a:solidFill>
                <a:sym typeface="Symbol" pitchFamily="18" charset="2"/>
              </a:rPr>
              <a:t>Bugg</a:t>
            </a:r>
            <a:r>
              <a:rPr lang="es-ES_tradnl" sz="1400" dirty="0" smtClean="0">
                <a:solidFill>
                  <a:srgbClr val="66FFFF"/>
                </a:solidFill>
                <a:sym typeface="Symbol" pitchFamily="18" charset="2"/>
              </a:rPr>
              <a:t>, </a:t>
            </a:r>
            <a:r>
              <a:rPr lang="es-ES_tradnl" sz="1400" dirty="0" err="1" smtClean="0">
                <a:solidFill>
                  <a:srgbClr val="66FFFF"/>
                </a:solidFill>
                <a:sym typeface="Symbol" pitchFamily="18" charset="2"/>
              </a:rPr>
              <a:t>Anisovich</a:t>
            </a:r>
            <a:r>
              <a:rPr lang="es-ES_tradnl" sz="1400" dirty="0" smtClean="0">
                <a:solidFill>
                  <a:srgbClr val="66FFFF"/>
                </a:solidFill>
                <a:sym typeface="Symbol" pitchFamily="18" charset="2"/>
              </a:rPr>
              <a:t>, </a:t>
            </a:r>
            <a:r>
              <a:rPr lang="es-ES_tradnl" sz="1400" dirty="0" err="1" smtClean="0">
                <a:solidFill>
                  <a:srgbClr val="66FFFF"/>
                </a:solidFill>
                <a:sym typeface="Symbol" pitchFamily="18" charset="2"/>
              </a:rPr>
              <a:t>Zhou</a:t>
            </a:r>
            <a:r>
              <a:rPr lang="es-ES_tradnl" sz="1400" dirty="0" smtClean="0">
                <a:solidFill>
                  <a:srgbClr val="66FFFF"/>
                </a:solidFill>
                <a:sym typeface="Symbol" pitchFamily="18" charset="2"/>
              </a:rPr>
              <a:t>, </a:t>
            </a:r>
            <a:r>
              <a:rPr lang="es-ES_tradnl" sz="1400" dirty="0" err="1" smtClean="0">
                <a:solidFill>
                  <a:srgbClr val="66FFFF"/>
                </a:solidFill>
                <a:sym typeface="Symbol" pitchFamily="18" charset="2"/>
              </a:rPr>
              <a:t>Ishida</a:t>
            </a:r>
            <a:r>
              <a:rPr lang="es-ES_tradnl" sz="14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400" dirty="0" err="1" smtClean="0">
                <a:solidFill>
                  <a:srgbClr val="66FFFF"/>
                </a:solidFill>
                <a:sym typeface="Symbol" pitchFamily="18" charset="2"/>
              </a:rPr>
              <a:t>Surotsev</a:t>
            </a:r>
            <a:r>
              <a:rPr lang="es-ES_tradnl" sz="1400" dirty="0" smtClean="0">
                <a:solidFill>
                  <a:srgbClr val="66FFFF"/>
                </a:solidFill>
                <a:sym typeface="Symbol" pitchFamily="18" charset="2"/>
              </a:rPr>
              <a:t>, Hannah, JRP, </a:t>
            </a:r>
            <a:r>
              <a:rPr lang="es-ES_tradnl" sz="1400" dirty="0" err="1" smtClean="0">
                <a:solidFill>
                  <a:srgbClr val="66FFFF"/>
                </a:solidFill>
                <a:sym typeface="Symbol" pitchFamily="18" charset="2"/>
              </a:rPr>
              <a:t>Kaminski</a:t>
            </a:r>
            <a:r>
              <a:rPr lang="es-ES_tradnl" sz="1400" dirty="0" smtClean="0">
                <a:solidFill>
                  <a:srgbClr val="66FFFF"/>
                </a:solidFill>
                <a:sym typeface="Symbol" pitchFamily="18" charset="2"/>
              </a:rPr>
              <a:t>, </a:t>
            </a:r>
            <a:r>
              <a:rPr lang="es-ES_tradnl" sz="1400" dirty="0" err="1" smtClean="0">
                <a:solidFill>
                  <a:srgbClr val="66FFFF"/>
                </a:solidFill>
                <a:sym typeface="Symbol" pitchFamily="18" charset="2"/>
              </a:rPr>
              <a:t>Oller</a:t>
            </a:r>
            <a:r>
              <a:rPr lang="es-ES_tradnl" sz="1400" dirty="0" smtClean="0">
                <a:solidFill>
                  <a:srgbClr val="66FFFF"/>
                </a:solidFill>
                <a:sym typeface="Symbol" pitchFamily="18" charset="2"/>
              </a:rPr>
              <a:t>, </a:t>
            </a:r>
            <a:r>
              <a:rPr lang="es-ES_tradnl" sz="1400" dirty="0" err="1" smtClean="0">
                <a:solidFill>
                  <a:srgbClr val="66FFFF"/>
                </a:solidFill>
                <a:sym typeface="Symbol" pitchFamily="18" charset="2"/>
              </a:rPr>
              <a:t>Oset</a:t>
            </a:r>
            <a:r>
              <a:rPr lang="es-ES_tradnl" sz="1400" dirty="0" smtClean="0">
                <a:solidFill>
                  <a:srgbClr val="66FFFF"/>
                </a:solidFill>
                <a:sym typeface="Symbol" pitchFamily="18" charset="2"/>
              </a:rPr>
              <a:t>, </a:t>
            </a:r>
            <a:r>
              <a:rPr lang="es-ES_tradnl" sz="1400" dirty="0" err="1" smtClean="0">
                <a:solidFill>
                  <a:srgbClr val="66FFFF"/>
                </a:solidFill>
                <a:sym typeface="Symbol" pitchFamily="18" charset="2"/>
              </a:rPr>
              <a:t>Dobado</a:t>
            </a:r>
            <a:r>
              <a:rPr lang="es-ES_tradnl" sz="1400" dirty="0" smtClean="0">
                <a:solidFill>
                  <a:srgbClr val="66FFFF"/>
                </a:solidFill>
                <a:sym typeface="Symbol" pitchFamily="18" charset="2"/>
              </a:rPr>
              <a:t>, </a:t>
            </a:r>
          </a:p>
          <a:p>
            <a:pPr defTabSz="995974"/>
            <a:r>
              <a:rPr lang="es-ES_tradnl" sz="1400" dirty="0" err="1" smtClean="0">
                <a:solidFill>
                  <a:srgbClr val="66FFFF"/>
                </a:solidFill>
                <a:sym typeface="Symbol" pitchFamily="18" charset="2"/>
              </a:rPr>
              <a:t>Tornqvist</a:t>
            </a:r>
            <a:r>
              <a:rPr lang="es-ES_tradnl" sz="1400" dirty="0" smtClean="0">
                <a:solidFill>
                  <a:srgbClr val="66FFFF"/>
                </a:solidFill>
                <a:sym typeface="Symbol" pitchFamily="18" charset="2"/>
              </a:rPr>
              <a:t>, </a:t>
            </a:r>
            <a:r>
              <a:rPr lang="es-ES_tradnl" sz="1400" dirty="0" err="1" smtClean="0">
                <a:solidFill>
                  <a:srgbClr val="66FFFF"/>
                </a:solidFill>
                <a:sym typeface="Symbol" pitchFamily="18" charset="2"/>
              </a:rPr>
              <a:t>Schechter</a:t>
            </a:r>
            <a:r>
              <a:rPr lang="es-ES_tradnl" sz="1400" dirty="0" smtClean="0">
                <a:solidFill>
                  <a:srgbClr val="66FFFF"/>
                </a:solidFill>
                <a:sym typeface="Symbol" pitchFamily="18" charset="2"/>
              </a:rPr>
              <a:t>, </a:t>
            </a:r>
            <a:r>
              <a:rPr lang="es-ES_tradnl" sz="1400" dirty="0" err="1" smtClean="0">
                <a:solidFill>
                  <a:srgbClr val="66FFFF"/>
                </a:solidFill>
                <a:sym typeface="Symbol" pitchFamily="18" charset="2"/>
              </a:rPr>
              <a:t>Fariborz</a:t>
            </a:r>
            <a:r>
              <a:rPr lang="es-ES_tradnl" sz="1400" dirty="0" smtClean="0">
                <a:solidFill>
                  <a:srgbClr val="66FFFF"/>
                </a:solidFill>
                <a:sym typeface="Symbol" pitchFamily="18" charset="2"/>
              </a:rPr>
              <a:t>, </a:t>
            </a:r>
            <a:r>
              <a:rPr lang="es-ES_tradnl" sz="1400" dirty="0" err="1" smtClean="0">
                <a:solidFill>
                  <a:srgbClr val="66FFFF"/>
                </a:solidFill>
                <a:sym typeface="Symbol" pitchFamily="18" charset="2"/>
              </a:rPr>
              <a:t>Saninno</a:t>
            </a:r>
            <a:r>
              <a:rPr lang="es-ES_tradnl" sz="1400" dirty="0" smtClean="0">
                <a:solidFill>
                  <a:srgbClr val="66FFFF"/>
                </a:solidFill>
                <a:sym typeface="Symbol" pitchFamily="18" charset="2"/>
              </a:rPr>
              <a:t>, </a:t>
            </a:r>
            <a:r>
              <a:rPr lang="es-ES_tradnl" sz="1400" dirty="0" err="1" smtClean="0">
                <a:solidFill>
                  <a:srgbClr val="66FFFF"/>
                </a:solidFill>
                <a:sym typeface="Symbol" pitchFamily="18" charset="2"/>
              </a:rPr>
              <a:t>Zoou</a:t>
            </a:r>
            <a:r>
              <a:rPr lang="es-ES_tradnl" sz="1400" dirty="0" smtClean="0">
                <a:solidFill>
                  <a:srgbClr val="66FFFF"/>
                </a:solidFill>
                <a:sym typeface="Symbol" pitchFamily="18" charset="2"/>
              </a:rPr>
              <a:t>, </a:t>
            </a:r>
            <a:r>
              <a:rPr lang="es-ES_tradnl" sz="1400" dirty="0" err="1" smtClean="0">
                <a:solidFill>
                  <a:srgbClr val="66FFFF"/>
                </a:solidFill>
                <a:sym typeface="Symbol" pitchFamily="18" charset="2"/>
              </a:rPr>
              <a:t>Zheng</a:t>
            </a:r>
            <a:r>
              <a:rPr lang="es-ES_tradnl" sz="1400" dirty="0" smtClean="0">
                <a:solidFill>
                  <a:srgbClr val="66FFFF"/>
                </a:solidFill>
                <a:sym typeface="Symbol" pitchFamily="18" charset="2"/>
              </a:rPr>
              <a:t>, </a:t>
            </a:r>
            <a:r>
              <a:rPr lang="es-ES_tradnl" sz="1400" dirty="0" err="1" smtClean="0">
                <a:solidFill>
                  <a:srgbClr val="66FFFF"/>
                </a:solidFill>
                <a:sym typeface="Symbol" pitchFamily="18" charset="2"/>
              </a:rPr>
              <a:t>etc</a:t>
            </a:r>
            <a:r>
              <a:rPr lang="es-ES_tradnl" sz="1400" dirty="0" smtClean="0">
                <a:solidFill>
                  <a:srgbClr val="66FFFF"/>
                </a:solidFill>
                <a:sym typeface="Symbol" pitchFamily="18" charset="2"/>
              </a:rPr>
              <a:t>….)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882211" y="2196455"/>
            <a:ext cx="8631238" cy="139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51" tIns="49777" rIns="99551" bIns="49777">
            <a:spAutoFit/>
          </a:bodyPr>
          <a:lstStyle/>
          <a:p>
            <a:pPr defTabSz="995974"/>
            <a:r>
              <a:rPr lang="es-ES_tradnl" sz="2100" dirty="0" smtClean="0">
                <a:sym typeface="Symbol" pitchFamily="18" charset="2"/>
              </a:rPr>
              <a:t>Has </a:t>
            </a:r>
            <a:r>
              <a:rPr lang="es-ES_tradnl" sz="2100" dirty="0" err="1" smtClean="0">
                <a:sym typeface="Symbol" pitchFamily="18" charset="2"/>
              </a:rPr>
              <a:t>led</a:t>
            </a:r>
            <a:r>
              <a:rPr lang="es-ES_tradnl" sz="2100" dirty="0" smtClean="0">
                <a:sym typeface="Symbol" pitchFamily="18" charset="2"/>
              </a:rPr>
              <a:t> </a:t>
            </a:r>
            <a:r>
              <a:rPr lang="es-ES_tradnl" sz="2100" dirty="0" err="1" smtClean="0">
                <a:sym typeface="Symbol" pitchFamily="18" charset="2"/>
              </a:rPr>
              <a:t>the</a:t>
            </a:r>
            <a:r>
              <a:rPr lang="es-ES_tradnl" sz="2100" dirty="0" smtClean="0">
                <a:sym typeface="Symbol" pitchFamily="18" charset="2"/>
              </a:rPr>
              <a:t> PDG </a:t>
            </a:r>
            <a:r>
              <a:rPr lang="es-ES_tradnl" sz="2100" dirty="0" err="1" smtClean="0">
                <a:sym typeface="Symbol" pitchFamily="18" charset="2"/>
              </a:rPr>
              <a:t>to</a:t>
            </a:r>
            <a:r>
              <a:rPr lang="es-ES_tradnl" sz="2100" dirty="0" smtClean="0">
                <a:sym typeface="Symbol" pitchFamily="18" charset="2"/>
              </a:rPr>
              <a:t> </a:t>
            </a:r>
            <a:r>
              <a:rPr lang="es-ES_tradnl" sz="2100" dirty="0" err="1" smtClean="0">
                <a:sym typeface="Symbol" pitchFamily="18" charset="2"/>
              </a:rPr>
              <a:t>neglect</a:t>
            </a:r>
            <a:r>
              <a:rPr lang="es-ES_tradnl" sz="2100" dirty="0" smtClean="0">
                <a:sym typeface="Symbol" pitchFamily="18" charset="2"/>
              </a:rPr>
              <a:t> </a:t>
            </a:r>
            <a:r>
              <a:rPr lang="es-ES_tradnl" sz="2100" dirty="0" err="1" smtClean="0">
                <a:sym typeface="Symbol" pitchFamily="18" charset="2"/>
              </a:rPr>
              <a:t>those</a:t>
            </a:r>
            <a:r>
              <a:rPr lang="es-ES_tradnl" sz="2100" dirty="0" smtClean="0">
                <a:sym typeface="Symbol" pitchFamily="18" charset="2"/>
              </a:rPr>
              <a:t> </a:t>
            </a:r>
            <a:r>
              <a:rPr lang="es-ES_tradnl" sz="2100" dirty="0" err="1" smtClean="0">
                <a:sym typeface="Symbol" pitchFamily="18" charset="2"/>
              </a:rPr>
              <a:t>works</a:t>
            </a:r>
            <a:r>
              <a:rPr lang="es-ES_tradnl" sz="2100" dirty="0" smtClean="0">
                <a:sym typeface="Symbol" pitchFamily="18" charset="2"/>
              </a:rPr>
              <a:t> </a:t>
            </a:r>
            <a:r>
              <a:rPr lang="es-ES_tradnl" sz="2100" dirty="0" err="1" smtClean="0">
                <a:sym typeface="Symbol" pitchFamily="18" charset="2"/>
              </a:rPr>
              <a:t>not</a:t>
            </a:r>
            <a:r>
              <a:rPr lang="es-ES_tradnl" sz="2100" dirty="0" smtClean="0">
                <a:sym typeface="Symbol" pitchFamily="18" charset="2"/>
              </a:rPr>
              <a:t> </a:t>
            </a:r>
            <a:r>
              <a:rPr lang="es-ES_tradnl" sz="2100" dirty="0" err="1" smtClean="0">
                <a:sym typeface="Symbol" pitchFamily="18" charset="2"/>
              </a:rPr>
              <a:t>fullfilling</a:t>
            </a:r>
            <a:r>
              <a:rPr lang="es-ES_tradnl" sz="2100" dirty="0" smtClean="0">
                <a:sym typeface="Symbol" pitchFamily="18" charset="2"/>
              </a:rPr>
              <a:t> </a:t>
            </a:r>
            <a:r>
              <a:rPr lang="es-ES_tradnl" sz="2100" dirty="0" err="1" smtClean="0">
                <a:sym typeface="Symbol" pitchFamily="18" charset="2"/>
              </a:rPr>
              <a:t>these</a:t>
            </a:r>
            <a:r>
              <a:rPr lang="es-ES_tradnl" sz="2100" dirty="0" smtClean="0">
                <a:sym typeface="Symbol" pitchFamily="18" charset="2"/>
              </a:rPr>
              <a:t> </a:t>
            </a:r>
            <a:r>
              <a:rPr lang="es-ES_tradnl" sz="2100" dirty="0" err="1" smtClean="0">
                <a:sym typeface="Symbol" pitchFamily="18" charset="2"/>
              </a:rPr>
              <a:t>constraints</a:t>
            </a:r>
            <a:r>
              <a:rPr lang="es-ES_tradnl" sz="2100" dirty="0" smtClean="0">
                <a:sym typeface="Symbol" pitchFamily="18" charset="2"/>
              </a:rPr>
              <a:t> </a:t>
            </a:r>
          </a:p>
          <a:p>
            <a:pPr defTabSz="995974"/>
            <a:r>
              <a:rPr lang="es-ES_tradnl" sz="2100" dirty="0" err="1" smtClean="0">
                <a:sym typeface="Symbol" pitchFamily="18" charset="2"/>
              </a:rPr>
              <a:t>also</a:t>
            </a:r>
            <a:r>
              <a:rPr lang="es-ES_tradnl" sz="2100" dirty="0" smtClean="0">
                <a:sym typeface="Symbol" pitchFamily="18" charset="2"/>
              </a:rPr>
              <a:t> </a:t>
            </a:r>
            <a:r>
              <a:rPr lang="es-ES_tradnl" sz="2100" dirty="0" err="1" smtClean="0">
                <a:sym typeface="Symbol" pitchFamily="18" charset="2"/>
              </a:rPr>
              <a:t>restricting</a:t>
            </a:r>
            <a:r>
              <a:rPr lang="es-ES_tradnl" sz="2100" dirty="0" smtClean="0">
                <a:sym typeface="Symbol" pitchFamily="18" charset="2"/>
              </a:rPr>
              <a:t> </a:t>
            </a:r>
            <a:r>
              <a:rPr lang="es-ES_tradnl" sz="2100" dirty="0" err="1" smtClean="0">
                <a:sym typeface="Symbol" pitchFamily="18" charset="2"/>
              </a:rPr>
              <a:t>the</a:t>
            </a:r>
            <a:r>
              <a:rPr lang="es-ES_tradnl" sz="2100" dirty="0" smtClean="0">
                <a:sym typeface="Symbol" pitchFamily="18" charset="2"/>
              </a:rPr>
              <a:t> </a:t>
            </a:r>
            <a:r>
              <a:rPr lang="es-ES_tradnl" sz="2100" dirty="0" err="1" smtClean="0">
                <a:sym typeface="Symbol" pitchFamily="18" charset="2"/>
              </a:rPr>
              <a:t>sample</a:t>
            </a:r>
            <a:r>
              <a:rPr lang="es-ES_tradnl" sz="2100" dirty="0" smtClean="0">
                <a:sym typeface="Symbol" pitchFamily="18" charset="2"/>
              </a:rPr>
              <a:t> </a:t>
            </a:r>
            <a:r>
              <a:rPr lang="es-ES_tradnl" sz="2100" dirty="0" err="1" smtClean="0">
                <a:sym typeface="Symbol" pitchFamily="18" charset="2"/>
              </a:rPr>
              <a:t>to</a:t>
            </a:r>
            <a:r>
              <a:rPr lang="es-ES_tradnl" sz="2100" dirty="0" smtClean="0">
                <a:sym typeface="Symbol" pitchFamily="18" charset="2"/>
              </a:rPr>
              <a:t> </a:t>
            </a:r>
            <a:r>
              <a:rPr lang="es-ES_tradnl" sz="2100" dirty="0" err="1" smtClean="0">
                <a:sym typeface="Symbol" pitchFamily="18" charset="2"/>
              </a:rPr>
              <a:t>those</a:t>
            </a:r>
            <a:r>
              <a:rPr lang="es-ES_tradnl" sz="2100" dirty="0" smtClean="0">
                <a:sym typeface="Symbol" pitchFamily="18" charset="2"/>
              </a:rPr>
              <a:t> </a:t>
            </a:r>
            <a:r>
              <a:rPr lang="es-ES_tradnl" sz="2100" dirty="0" err="1" smtClean="0">
                <a:sym typeface="Symbol" pitchFamily="18" charset="2"/>
              </a:rPr>
              <a:t>consistent</a:t>
            </a:r>
            <a:r>
              <a:rPr lang="es-ES_tradnl" sz="2100" dirty="0" smtClean="0">
                <a:sym typeface="Symbol" pitchFamily="18" charset="2"/>
              </a:rPr>
              <a:t> </a:t>
            </a:r>
            <a:r>
              <a:rPr lang="es-ES_tradnl" sz="2100" dirty="0" err="1" smtClean="0">
                <a:sym typeface="Symbol" pitchFamily="18" charset="2"/>
              </a:rPr>
              <a:t>with</a:t>
            </a:r>
            <a:r>
              <a:rPr lang="es-ES_tradnl" sz="2100" dirty="0" smtClean="0">
                <a:sym typeface="Symbol" pitchFamily="18" charset="2"/>
              </a:rPr>
              <a:t> NA48/2, </a:t>
            </a:r>
          </a:p>
          <a:p>
            <a:pPr defTabSz="995974"/>
            <a:r>
              <a:rPr lang="es-ES_tradnl" sz="2100" dirty="0" err="1" smtClean="0">
                <a:sym typeface="Symbol" pitchFamily="18" charset="2"/>
              </a:rPr>
              <a:t>Together</a:t>
            </a:r>
            <a:r>
              <a:rPr lang="es-ES_tradnl" sz="2100" dirty="0" smtClean="0">
                <a:sym typeface="Symbol" pitchFamily="18" charset="2"/>
              </a:rPr>
              <a:t> </a:t>
            </a:r>
            <a:r>
              <a:rPr lang="es-ES_tradnl" sz="2100" dirty="0" err="1" smtClean="0">
                <a:sym typeface="Symbol" pitchFamily="18" charset="2"/>
              </a:rPr>
              <a:t>with</a:t>
            </a:r>
            <a:r>
              <a:rPr lang="es-ES_tradnl" sz="2100" dirty="0" smtClean="0">
                <a:sym typeface="Symbol" pitchFamily="18" charset="2"/>
              </a:rPr>
              <a:t> </a:t>
            </a:r>
            <a:r>
              <a:rPr lang="es-ES_tradnl" sz="2100" dirty="0" err="1" smtClean="0">
                <a:sym typeface="Symbol" pitchFamily="18" charset="2"/>
              </a:rPr>
              <a:t>the</a:t>
            </a:r>
            <a:r>
              <a:rPr lang="es-ES_tradnl" sz="2100" dirty="0" smtClean="0">
                <a:sym typeface="Symbol" pitchFamily="18" charset="2"/>
              </a:rPr>
              <a:t> </a:t>
            </a:r>
            <a:r>
              <a:rPr lang="es-ES_tradnl" sz="2100" dirty="0" err="1" smtClean="0">
                <a:sym typeface="Symbol" pitchFamily="18" charset="2"/>
              </a:rPr>
              <a:t>latest</a:t>
            </a:r>
            <a:r>
              <a:rPr lang="es-ES_tradnl" sz="2100" dirty="0" smtClean="0">
                <a:sym typeface="Symbol" pitchFamily="18" charset="2"/>
              </a:rPr>
              <a:t> </a:t>
            </a:r>
            <a:r>
              <a:rPr lang="es-ES_tradnl" sz="2100" dirty="0" err="1" smtClean="0">
                <a:sym typeface="Symbol" pitchFamily="18" charset="2"/>
              </a:rPr>
              <a:t>results</a:t>
            </a:r>
            <a:r>
              <a:rPr lang="es-ES_tradnl" sz="2100" dirty="0" smtClean="0">
                <a:sym typeface="Symbol" pitchFamily="18" charset="2"/>
              </a:rPr>
              <a:t> </a:t>
            </a:r>
            <a:r>
              <a:rPr lang="es-ES_tradnl" sz="2100" dirty="0" err="1" smtClean="0">
                <a:sym typeface="Symbol" pitchFamily="18" charset="2"/>
              </a:rPr>
              <a:t>from</a:t>
            </a:r>
            <a:r>
              <a:rPr lang="es-ES_tradnl" sz="2100" dirty="0" smtClean="0">
                <a:sym typeface="Symbol" pitchFamily="18" charset="2"/>
              </a:rPr>
              <a:t> heavy </a:t>
            </a:r>
            <a:r>
              <a:rPr lang="es-ES_tradnl" sz="2100" dirty="0" err="1" smtClean="0">
                <a:sym typeface="Symbol" pitchFamily="18" charset="2"/>
              </a:rPr>
              <a:t>meson</a:t>
            </a:r>
            <a:r>
              <a:rPr lang="es-ES_tradnl" sz="2100" dirty="0" smtClean="0">
                <a:sym typeface="Symbol" pitchFamily="18" charset="2"/>
              </a:rPr>
              <a:t> </a:t>
            </a:r>
            <a:r>
              <a:rPr lang="es-ES_tradnl" sz="2100" dirty="0" err="1" smtClean="0">
                <a:sym typeface="Symbol" pitchFamily="18" charset="2"/>
              </a:rPr>
              <a:t>decays</a:t>
            </a:r>
            <a:endParaRPr lang="es-ES_tradnl" sz="2100" dirty="0" smtClean="0">
              <a:sym typeface="Symbol" pitchFamily="18" charset="2"/>
            </a:endParaRPr>
          </a:p>
          <a:p>
            <a:pPr defTabSz="995974"/>
            <a:r>
              <a:rPr lang="es-ES_tradnl" sz="2100" dirty="0" err="1" smtClean="0">
                <a:sym typeface="Symbol" pitchFamily="18" charset="2"/>
              </a:rPr>
              <a:t>Finally</a:t>
            </a:r>
            <a:r>
              <a:rPr lang="es-ES_tradnl" sz="2100" dirty="0" smtClean="0">
                <a:sym typeface="Symbol" pitchFamily="18" charset="2"/>
              </a:rPr>
              <a:t> </a:t>
            </a:r>
            <a:r>
              <a:rPr lang="es-ES_tradnl" sz="2100" dirty="0" err="1" smtClean="0">
                <a:sym typeface="Symbol" pitchFamily="18" charset="2"/>
              </a:rPr>
              <a:t>quoting</a:t>
            </a:r>
            <a:r>
              <a:rPr lang="es-ES_tradnl" sz="2100" dirty="0" smtClean="0">
                <a:sym typeface="Symbol" pitchFamily="18" charset="2"/>
              </a:rPr>
              <a:t> in </a:t>
            </a:r>
            <a:r>
              <a:rPr lang="es-ES_tradnl" sz="2100" dirty="0" err="1" smtClean="0">
                <a:sym typeface="Symbol" pitchFamily="18" charset="2"/>
              </a:rPr>
              <a:t>the</a:t>
            </a:r>
            <a:r>
              <a:rPr lang="es-ES_tradnl" sz="2100" dirty="0" smtClean="0">
                <a:sym typeface="Symbol" pitchFamily="18" charset="2"/>
              </a:rPr>
              <a:t> 2012 PDG </a:t>
            </a:r>
            <a:r>
              <a:rPr lang="es-ES_tradnl" sz="2100" dirty="0" err="1" smtClean="0">
                <a:sym typeface="Symbol" pitchFamily="18" charset="2"/>
              </a:rPr>
              <a:t>edition</a:t>
            </a:r>
            <a:r>
              <a:rPr lang="es-ES_tradnl" sz="2100" dirty="0" smtClean="0">
                <a:sym typeface="Symbol" pitchFamily="18" charset="2"/>
              </a:rPr>
              <a:t>…</a:t>
            </a:r>
            <a:endParaRPr lang="es-ES_tradnl" sz="1400" dirty="0" smtClean="0">
              <a:sym typeface="Symbol" pitchFamily="18" charset="2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186460" y="3708623"/>
            <a:ext cx="4176464" cy="83099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s-ES" sz="2400" b="1" dirty="0" smtClean="0"/>
              <a:t>M=400-550 </a:t>
            </a:r>
            <a:r>
              <a:rPr lang="es-ES" sz="2400" b="1" dirty="0" err="1" smtClean="0"/>
              <a:t>MeV</a:t>
            </a:r>
            <a:endParaRPr lang="es-ES" sz="2400" b="1" dirty="0" smtClean="0"/>
          </a:p>
          <a:p>
            <a:r>
              <a:rPr lang="es-ES" sz="2400" b="1" dirty="0" smtClean="0"/>
              <a:t>Γ=400-700 </a:t>
            </a:r>
            <a:r>
              <a:rPr lang="es-ES" sz="2400" b="1" dirty="0" err="1" smtClean="0"/>
              <a:t>MeV</a:t>
            </a:r>
            <a:endParaRPr lang="es-ES" b="1" dirty="0"/>
          </a:p>
        </p:txBody>
      </p:sp>
      <p:sp>
        <p:nvSpPr>
          <p:cNvPr id="18" name="17 Rectángulo"/>
          <p:cNvSpPr/>
          <p:nvPr/>
        </p:nvSpPr>
        <p:spPr>
          <a:xfrm>
            <a:off x="1148011" y="6086628"/>
            <a:ext cx="7998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dirty="0" err="1" smtClean="0">
                <a:sym typeface="Symbol" pitchFamily="18" charset="2"/>
              </a:rPr>
              <a:t>Accordingly</a:t>
            </a:r>
            <a:r>
              <a:rPr lang="es-ES_tradnl" sz="2400" dirty="0" smtClean="0">
                <a:sym typeface="Symbol" pitchFamily="18" charset="2"/>
              </a:rPr>
              <a:t> THE NAME of </a:t>
            </a:r>
            <a:r>
              <a:rPr lang="es-ES_tradnl" sz="2400" dirty="0" err="1" smtClean="0">
                <a:sym typeface="Symbol" pitchFamily="18" charset="2"/>
              </a:rPr>
              <a:t>the</a:t>
            </a:r>
            <a:r>
              <a:rPr lang="es-ES_tradnl" sz="2400" dirty="0" smtClean="0">
                <a:sym typeface="Symbol" pitchFamily="18" charset="2"/>
              </a:rPr>
              <a:t> </a:t>
            </a:r>
            <a:r>
              <a:rPr lang="es-ES_tradnl" sz="2400" dirty="0" err="1" smtClean="0">
                <a:sym typeface="Symbol" pitchFamily="18" charset="2"/>
              </a:rPr>
              <a:t>resonance</a:t>
            </a:r>
            <a:r>
              <a:rPr lang="es-ES_tradnl" sz="2400" dirty="0" smtClean="0">
                <a:sym typeface="Symbol" pitchFamily="18" charset="2"/>
              </a:rPr>
              <a:t> </a:t>
            </a:r>
            <a:r>
              <a:rPr lang="es-ES_tradnl" sz="2400" dirty="0" err="1" smtClean="0">
                <a:sym typeface="Symbol" pitchFamily="18" charset="2"/>
              </a:rPr>
              <a:t>is</a:t>
            </a:r>
            <a:r>
              <a:rPr lang="es-ES_tradnl" sz="2400" dirty="0" smtClean="0">
                <a:sym typeface="Symbol" pitchFamily="18" charset="2"/>
              </a:rPr>
              <a:t> </a:t>
            </a:r>
            <a:r>
              <a:rPr lang="es-ES_tradnl" sz="2400" dirty="0" err="1" smtClean="0">
                <a:sym typeface="Symbol" pitchFamily="18" charset="2"/>
              </a:rPr>
              <a:t>changed</a:t>
            </a:r>
            <a:r>
              <a:rPr lang="es-ES_tradnl" sz="2400" dirty="0" smtClean="0">
                <a:sym typeface="Symbol" pitchFamily="18" charset="2"/>
              </a:rPr>
              <a:t> </a:t>
            </a:r>
            <a:r>
              <a:rPr lang="es-ES_tradnl" sz="2400" dirty="0" err="1" smtClean="0">
                <a:sym typeface="Symbol" pitchFamily="18" charset="2"/>
              </a:rPr>
              <a:t>to</a:t>
            </a:r>
            <a:r>
              <a:rPr lang="es-ES_tradnl" sz="2400" dirty="0" smtClean="0">
                <a:sym typeface="Symbol" pitchFamily="18" charset="2"/>
              </a:rPr>
              <a:t>…</a:t>
            </a:r>
            <a:endParaRPr lang="es-ES" dirty="0"/>
          </a:p>
        </p:txBody>
      </p:sp>
      <p:sp>
        <p:nvSpPr>
          <p:cNvPr id="21" name="20 Rectángulo"/>
          <p:cNvSpPr/>
          <p:nvPr/>
        </p:nvSpPr>
        <p:spPr>
          <a:xfrm>
            <a:off x="4194572" y="6662692"/>
            <a:ext cx="1944216" cy="646331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s-ES" sz="3600" b="1" dirty="0" smtClean="0"/>
              <a:t>f</a:t>
            </a:r>
            <a:r>
              <a:rPr lang="es-ES" sz="3600" b="1" baseline="-25000" dirty="0" smtClean="0"/>
              <a:t>0</a:t>
            </a:r>
            <a:r>
              <a:rPr lang="es-ES" sz="3600" b="1" dirty="0" smtClean="0"/>
              <a:t>(500)</a:t>
            </a:r>
            <a:endParaRPr lang="es-ES" sz="3200" b="1" dirty="0"/>
          </a:p>
        </p:txBody>
      </p:sp>
      <p:sp>
        <p:nvSpPr>
          <p:cNvPr id="22" name="21 Rectángulo"/>
          <p:cNvSpPr/>
          <p:nvPr/>
        </p:nvSpPr>
        <p:spPr>
          <a:xfrm>
            <a:off x="1461052" y="4860751"/>
            <a:ext cx="72523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dirty="0" smtClean="0">
                <a:solidFill>
                  <a:srgbClr val="66FFFF"/>
                </a:solidFill>
                <a:sym typeface="Symbol" pitchFamily="18" charset="2"/>
              </a:rPr>
              <a:t>More </a:t>
            </a:r>
            <a:r>
              <a:rPr lang="es-ES_tradnl" sz="2400" dirty="0" err="1" smtClean="0">
                <a:solidFill>
                  <a:srgbClr val="66FFFF"/>
                </a:solidFill>
                <a:sym typeface="Symbol" pitchFamily="18" charset="2"/>
              </a:rPr>
              <a:t>than</a:t>
            </a:r>
            <a:r>
              <a:rPr lang="es-ES_tradnl" sz="2400" dirty="0" smtClean="0">
                <a:solidFill>
                  <a:srgbClr val="66FFFF"/>
                </a:solidFill>
                <a:sym typeface="Symbol" pitchFamily="18" charset="2"/>
              </a:rPr>
              <a:t> 5 times </a:t>
            </a:r>
            <a:r>
              <a:rPr lang="es-ES_tradnl" sz="2400" dirty="0" err="1" smtClean="0">
                <a:solidFill>
                  <a:srgbClr val="66FFFF"/>
                </a:solidFill>
                <a:sym typeface="Symbol" pitchFamily="18" charset="2"/>
              </a:rPr>
              <a:t>reduction</a:t>
            </a:r>
            <a:r>
              <a:rPr lang="es-ES_tradnl" sz="2400" dirty="0" smtClean="0">
                <a:solidFill>
                  <a:srgbClr val="66FFFF"/>
                </a:solidFill>
                <a:sym typeface="Symbol" pitchFamily="18" charset="2"/>
              </a:rPr>
              <a:t> in </a:t>
            </a:r>
            <a:r>
              <a:rPr lang="es-ES_tradnl" sz="2400" dirty="0" err="1" smtClean="0">
                <a:solidFill>
                  <a:srgbClr val="66FFFF"/>
                </a:solidFill>
                <a:sym typeface="Symbol" pitchFamily="18" charset="2"/>
              </a:rPr>
              <a:t>the</a:t>
            </a:r>
            <a:r>
              <a:rPr lang="es-ES_tradnl" sz="24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400" dirty="0" err="1" smtClean="0">
                <a:solidFill>
                  <a:srgbClr val="66FFFF"/>
                </a:solidFill>
                <a:sym typeface="Symbol" pitchFamily="18" charset="2"/>
              </a:rPr>
              <a:t>mass</a:t>
            </a:r>
            <a:r>
              <a:rPr lang="es-ES_tradnl" sz="24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400" dirty="0" err="1" smtClean="0">
                <a:solidFill>
                  <a:srgbClr val="66FFFF"/>
                </a:solidFill>
                <a:sym typeface="Symbol" pitchFamily="18" charset="2"/>
              </a:rPr>
              <a:t>uncertainty</a:t>
            </a:r>
            <a:endParaRPr lang="es-ES_tradnl" sz="2400" dirty="0" smtClean="0">
              <a:solidFill>
                <a:srgbClr val="66FFFF"/>
              </a:solidFill>
              <a:sym typeface="Symbol" pitchFamily="18" charset="2"/>
            </a:endParaRPr>
          </a:p>
          <a:p>
            <a:r>
              <a:rPr lang="es-ES_tradnl" sz="2400" dirty="0" smtClean="0">
                <a:solidFill>
                  <a:srgbClr val="66FFFF"/>
                </a:solidFill>
                <a:sym typeface="Symbol" pitchFamily="18" charset="2"/>
              </a:rPr>
              <a:t>and 40% </a:t>
            </a:r>
            <a:r>
              <a:rPr lang="es-ES_tradnl" sz="2400" dirty="0" err="1" smtClean="0">
                <a:solidFill>
                  <a:srgbClr val="66FFFF"/>
                </a:solidFill>
                <a:sym typeface="Symbol" pitchFamily="18" charset="2"/>
              </a:rPr>
              <a:t>reduction</a:t>
            </a:r>
            <a:r>
              <a:rPr lang="es-ES_tradnl" sz="24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400" dirty="0" err="1" smtClean="0">
                <a:solidFill>
                  <a:srgbClr val="66FFFF"/>
                </a:solidFill>
                <a:sym typeface="Symbol" pitchFamily="18" charset="2"/>
              </a:rPr>
              <a:t>on</a:t>
            </a:r>
            <a:r>
              <a:rPr lang="es-ES_tradnl" sz="24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400" dirty="0" err="1" smtClean="0">
                <a:solidFill>
                  <a:srgbClr val="66FFFF"/>
                </a:solidFill>
                <a:sym typeface="Symbol" pitchFamily="18" charset="2"/>
              </a:rPr>
              <a:t>the</a:t>
            </a:r>
            <a:r>
              <a:rPr lang="es-ES_tradnl" sz="24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400" dirty="0" err="1" smtClean="0">
                <a:solidFill>
                  <a:srgbClr val="66FFFF"/>
                </a:solidFill>
                <a:sym typeface="Symbol" pitchFamily="18" charset="2"/>
              </a:rPr>
              <a:t>width</a:t>
            </a:r>
            <a:r>
              <a:rPr lang="es-ES_tradnl" sz="24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400" dirty="0" err="1" smtClean="0">
                <a:solidFill>
                  <a:srgbClr val="66FFFF"/>
                </a:solidFill>
                <a:sym typeface="Symbol" pitchFamily="18" charset="2"/>
              </a:rPr>
              <a:t>uncertainty</a:t>
            </a:r>
            <a:endParaRPr lang="es-ES" dirty="0"/>
          </a:p>
        </p:txBody>
      </p:sp>
    </p:spTree>
    <p:custDataLst>
      <p:tags r:id="rId1"/>
    </p:custDataLst>
  </p:cSld>
  <p:clrMapOvr>
    <a:masterClrMapping/>
  </p:clrMapOvr>
  <p:transition advTm="1380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1"/>
      <p:bldP spid="21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813922" y="3667"/>
            <a:ext cx="1061843" cy="4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 anchor="ctr">
            <a:spAutoFit/>
          </a:bodyPr>
          <a:lstStyle/>
          <a:p>
            <a:pPr algn="ctr" eaLnBrk="0" hangingPunct="0"/>
            <a:r>
              <a:rPr lang="es-ES_tradnl" sz="2100" dirty="0" err="1"/>
              <a:t>Outline</a:t>
            </a:r>
            <a:endParaRPr lang="es-ES_tradnl" sz="2100" dirty="0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0" y="367561"/>
            <a:ext cx="106934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es-E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738188" y="972319"/>
            <a:ext cx="6098479" cy="47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algn="l" eaLnBrk="0" hangingPunct="0"/>
            <a:r>
              <a:rPr lang="es-ES_tradnl" sz="2400" dirty="0"/>
              <a:t>1) </a:t>
            </a:r>
            <a:r>
              <a:rPr lang="es-ES_tradnl" sz="2400" dirty="0" err="1"/>
              <a:t>Scalar</a:t>
            </a:r>
            <a:r>
              <a:rPr lang="es-ES_tradnl" sz="2400" dirty="0"/>
              <a:t> </a:t>
            </a:r>
            <a:r>
              <a:rPr lang="es-ES_tradnl" sz="2400" dirty="0" err="1" smtClean="0"/>
              <a:t>Mesons</a:t>
            </a:r>
            <a:r>
              <a:rPr lang="es-ES_tradnl" sz="2400" dirty="0" smtClean="0"/>
              <a:t>: </a:t>
            </a:r>
            <a:r>
              <a:rPr lang="es-ES_tradnl" sz="2400" dirty="0" err="1" smtClean="0">
                <a:solidFill>
                  <a:srgbClr val="00FFFF"/>
                </a:solidFill>
              </a:rPr>
              <a:t>motivation</a:t>
            </a:r>
            <a:r>
              <a:rPr lang="es-ES_tradnl" sz="2400" dirty="0" smtClean="0">
                <a:solidFill>
                  <a:srgbClr val="00FFFF"/>
                </a:solidFill>
              </a:rPr>
              <a:t> &amp; </a:t>
            </a:r>
            <a:r>
              <a:rPr lang="es-ES_tradnl" sz="2400" dirty="0" err="1" smtClean="0">
                <a:solidFill>
                  <a:srgbClr val="00FFFF"/>
                </a:solidFill>
              </a:rPr>
              <a:t>perspective</a:t>
            </a:r>
            <a:endParaRPr lang="es-ES_tradnl" sz="2400" dirty="0">
              <a:solidFill>
                <a:srgbClr val="00FFFF"/>
              </a:solidFill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38188" y="1836415"/>
            <a:ext cx="2790716" cy="47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eaLnBrk="0" hangingPunct="0"/>
            <a:r>
              <a:rPr lang="es-ES_tradnl" sz="2400" dirty="0"/>
              <a:t>2</a:t>
            </a:r>
            <a:r>
              <a:rPr lang="es-ES_tradnl" sz="2400" dirty="0" smtClean="0"/>
              <a:t>)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l-GR" sz="2400" dirty="0" smtClean="0"/>
              <a:t>σ</a:t>
            </a:r>
            <a:r>
              <a:rPr lang="es-ES" sz="2400" dirty="0" smtClean="0"/>
              <a:t> </a:t>
            </a:r>
            <a:r>
              <a:rPr lang="es-ES" sz="2400" dirty="0" err="1" smtClean="0"/>
              <a:t>or</a:t>
            </a:r>
            <a:r>
              <a:rPr lang="es-ES" sz="2400" dirty="0" smtClean="0"/>
              <a:t> f0(500)</a:t>
            </a:r>
            <a:endParaRPr lang="es-ES_tradnl" sz="2400" dirty="0">
              <a:solidFill>
                <a:srgbClr val="00FFFF"/>
              </a:solidFill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738188" y="2844527"/>
            <a:ext cx="2155925" cy="47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eaLnBrk="0" hangingPunct="0"/>
            <a:r>
              <a:rPr lang="es-ES_tradnl" sz="2400" dirty="0" smtClean="0"/>
              <a:t>3)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f0(980)</a:t>
            </a:r>
            <a:endParaRPr lang="es-ES_tradnl" sz="2400" dirty="0">
              <a:solidFill>
                <a:srgbClr val="00FFFF"/>
              </a:solidFill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738188" y="3852639"/>
            <a:ext cx="4536504" cy="47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pPr algn="l"/>
            <a:r>
              <a:rPr lang="es-ES_tradnl" sz="2400" dirty="0" smtClean="0"/>
              <a:t>4)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l-GR" sz="2400" dirty="0" smtClean="0"/>
              <a:t>κ</a:t>
            </a:r>
            <a:r>
              <a:rPr lang="es-ES" sz="2400" dirty="0" smtClean="0"/>
              <a:t> </a:t>
            </a:r>
            <a:r>
              <a:rPr lang="es-ES" sz="2400" dirty="0" err="1" smtClean="0"/>
              <a:t>or</a:t>
            </a:r>
            <a:r>
              <a:rPr lang="es-ES" sz="2400" dirty="0" smtClean="0"/>
              <a:t> K(800)</a:t>
            </a:r>
            <a:r>
              <a:rPr lang="es-ES_tradnl" sz="2400" dirty="0" smtClean="0">
                <a:solidFill>
                  <a:srgbClr val="00FFFF"/>
                </a:solidFill>
              </a:rPr>
              <a:t> </a:t>
            </a:r>
            <a:r>
              <a:rPr lang="es-ES" sz="2400" dirty="0" smtClean="0"/>
              <a:t>and a0(980)</a:t>
            </a:r>
            <a:endParaRPr lang="es-ES_tradnl" sz="2400" dirty="0">
              <a:solidFill>
                <a:srgbClr val="00FFFF"/>
              </a:solidFill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738188" y="4716735"/>
            <a:ext cx="1887390" cy="47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algn="l" eaLnBrk="0" hangingPunct="0"/>
            <a:r>
              <a:rPr lang="es-ES_tradnl" sz="2400" dirty="0" smtClean="0"/>
              <a:t>5) </a:t>
            </a:r>
            <a:r>
              <a:rPr lang="es-ES" sz="2400" dirty="0" err="1" smtClean="0"/>
              <a:t>Summary</a:t>
            </a:r>
            <a:endParaRPr lang="es-ES_tradnl" sz="2400" dirty="0">
              <a:solidFill>
                <a:srgbClr val="00FFFF"/>
              </a:solidFill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6000329" y="4212679"/>
            <a:ext cx="3738859" cy="84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marL="514350" indent="-514350" algn="l" eaLnBrk="0" hangingPunct="0"/>
            <a:r>
              <a:rPr lang="es-ES" sz="2400" dirty="0" smtClean="0"/>
              <a:t>i) PDG</a:t>
            </a:r>
          </a:p>
          <a:p>
            <a:pPr marL="514350" indent="-514350" algn="l" eaLnBrk="0" hangingPunct="0"/>
            <a:r>
              <a:rPr lang="es-ES" sz="2400" dirty="0" smtClean="0">
                <a:solidFill>
                  <a:srgbClr val="00FFFF"/>
                </a:solidFill>
              </a:rPr>
              <a:t>Consensual, </a:t>
            </a:r>
            <a:r>
              <a:rPr lang="es-ES" sz="2400" dirty="0" err="1" smtClean="0">
                <a:solidFill>
                  <a:srgbClr val="00FFFF"/>
                </a:solidFill>
              </a:rPr>
              <a:t>conservative</a:t>
            </a:r>
            <a:endParaRPr lang="es-ES_tradnl" sz="2400" dirty="0">
              <a:solidFill>
                <a:srgbClr val="00FFFF"/>
              </a:solidFill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5994772" y="5211499"/>
            <a:ext cx="4713485" cy="158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algn="l" eaLnBrk="0" hangingPunct="0"/>
            <a:r>
              <a:rPr lang="es-ES_tradnl" sz="2400" dirty="0" err="1" smtClean="0"/>
              <a:t>ii</a:t>
            </a:r>
            <a:r>
              <a:rPr lang="es-ES_tradnl" sz="2400" dirty="0" smtClean="0"/>
              <a:t>) </a:t>
            </a:r>
            <a:r>
              <a:rPr lang="es-ES" sz="2400" dirty="0" smtClean="0"/>
              <a:t>My </a:t>
            </a:r>
            <a:r>
              <a:rPr lang="es-ES" sz="2400" dirty="0" err="1" smtClean="0"/>
              <a:t>own</a:t>
            </a:r>
            <a:endParaRPr lang="es-ES" sz="2400" dirty="0" smtClean="0"/>
          </a:p>
          <a:p>
            <a:pPr algn="l" eaLnBrk="0" hangingPunct="0"/>
            <a:r>
              <a:rPr lang="es-ES" sz="2400" dirty="0" err="1" smtClean="0">
                <a:solidFill>
                  <a:srgbClr val="00FFFF"/>
                </a:solidFill>
              </a:rPr>
              <a:t>Probably</a:t>
            </a:r>
            <a:r>
              <a:rPr lang="es-ES" sz="2400" dirty="0" smtClean="0">
                <a:solidFill>
                  <a:srgbClr val="00FFFF"/>
                </a:solidFill>
              </a:rPr>
              <a:t> </a:t>
            </a:r>
            <a:r>
              <a:rPr lang="es-ES" sz="2400" dirty="0" err="1" smtClean="0">
                <a:solidFill>
                  <a:srgbClr val="00FFFF"/>
                </a:solidFill>
              </a:rPr>
              <a:t>closer</a:t>
            </a:r>
            <a:r>
              <a:rPr lang="es-ES" sz="2400" dirty="0" smtClean="0">
                <a:solidFill>
                  <a:srgbClr val="00FFFF"/>
                </a:solidFill>
              </a:rPr>
              <a:t> </a:t>
            </a:r>
            <a:r>
              <a:rPr lang="es-ES" sz="2400" dirty="0" err="1" smtClean="0">
                <a:solidFill>
                  <a:srgbClr val="00FFFF"/>
                </a:solidFill>
              </a:rPr>
              <a:t>to</a:t>
            </a:r>
            <a:r>
              <a:rPr lang="es-ES" sz="2400" dirty="0" smtClean="0">
                <a:solidFill>
                  <a:srgbClr val="00FFFF"/>
                </a:solidFill>
              </a:rPr>
              <a:t> </a:t>
            </a:r>
            <a:r>
              <a:rPr lang="es-ES" sz="2400" dirty="0" err="1" smtClean="0">
                <a:solidFill>
                  <a:srgbClr val="00FFFF"/>
                </a:solidFill>
              </a:rPr>
              <a:t>the</a:t>
            </a:r>
            <a:r>
              <a:rPr lang="es-ES" sz="2400" dirty="0" smtClean="0">
                <a:solidFill>
                  <a:srgbClr val="00FFFF"/>
                </a:solidFill>
              </a:rPr>
              <a:t> </a:t>
            </a:r>
            <a:r>
              <a:rPr lang="es-ES" sz="2400" dirty="0" err="1" smtClean="0">
                <a:solidFill>
                  <a:srgbClr val="00FFFF"/>
                </a:solidFill>
              </a:rPr>
              <a:t>dominant</a:t>
            </a:r>
            <a:endParaRPr lang="es-ES" sz="2400" dirty="0" smtClean="0">
              <a:solidFill>
                <a:srgbClr val="00FFFF"/>
              </a:solidFill>
            </a:endParaRPr>
          </a:p>
          <a:p>
            <a:pPr algn="l" eaLnBrk="0" hangingPunct="0"/>
            <a:r>
              <a:rPr lang="es-ES" sz="2400" dirty="0" err="1" smtClean="0">
                <a:solidFill>
                  <a:srgbClr val="00FFFF"/>
                </a:solidFill>
              </a:rPr>
              <a:t>view</a:t>
            </a:r>
            <a:r>
              <a:rPr lang="es-ES" sz="2400" dirty="0" smtClean="0">
                <a:solidFill>
                  <a:srgbClr val="00FFFF"/>
                </a:solidFill>
              </a:rPr>
              <a:t> in </a:t>
            </a:r>
            <a:r>
              <a:rPr lang="es-ES" sz="2400" dirty="0" err="1" smtClean="0">
                <a:solidFill>
                  <a:srgbClr val="00FFFF"/>
                </a:solidFill>
              </a:rPr>
              <a:t>the</a:t>
            </a:r>
            <a:r>
              <a:rPr lang="es-ES" sz="2400" dirty="0" smtClean="0">
                <a:solidFill>
                  <a:srgbClr val="00FFFF"/>
                </a:solidFill>
              </a:rPr>
              <a:t> </a:t>
            </a:r>
            <a:r>
              <a:rPr lang="es-ES" sz="2400" dirty="0" err="1" smtClean="0">
                <a:solidFill>
                  <a:srgbClr val="00FFFF"/>
                </a:solidFill>
              </a:rPr>
              <a:t>community</a:t>
            </a:r>
            <a:r>
              <a:rPr lang="es-ES" sz="2400" dirty="0" smtClean="0">
                <a:solidFill>
                  <a:srgbClr val="00FFFF"/>
                </a:solidFill>
              </a:rPr>
              <a:t> </a:t>
            </a:r>
          </a:p>
          <a:p>
            <a:pPr algn="l" eaLnBrk="0" hangingPunct="0"/>
            <a:r>
              <a:rPr lang="es-ES" sz="2400" dirty="0" err="1" smtClean="0">
                <a:solidFill>
                  <a:srgbClr val="00FFFF"/>
                </a:solidFill>
              </a:rPr>
              <a:t>working</a:t>
            </a:r>
            <a:r>
              <a:rPr lang="es-ES" sz="2400" dirty="0" smtClean="0">
                <a:solidFill>
                  <a:srgbClr val="00FFFF"/>
                </a:solidFill>
              </a:rPr>
              <a:t> </a:t>
            </a:r>
            <a:r>
              <a:rPr lang="es-ES" sz="2400" dirty="0" err="1" smtClean="0">
                <a:solidFill>
                  <a:srgbClr val="00FFFF"/>
                </a:solidFill>
              </a:rPr>
              <a:t>on</a:t>
            </a:r>
            <a:r>
              <a:rPr lang="es-ES" sz="2400" dirty="0" smtClean="0">
                <a:solidFill>
                  <a:srgbClr val="00FFFF"/>
                </a:solidFill>
              </a:rPr>
              <a:t> light </a:t>
            </a:r>
            <a:r>
              <a:rPr lang="es-ES" sz="2400" dirty="0" err="1" smtClean="0">
                <a:solidFill>
                  <a:srgbClr val="00FFFF"/>
                </a:solidFill>
              </a:rPr>
              <a:t>scalars</a:t>
            </a:r>
            <a:endParaRPr lang="es-ES" sz="2400" dirty="0" smtClean="0">
              <a:solidFill>
                <a:srgbClr val="00FFFF"/>
              </a:solidFill>
            </a:endParaRPr>
          </a:p>
        </p:txBody>
      </p:sp>
      <p:grpSp>
        <p:nvGrpSpPr>
          <p:cNvPr id="29" name="28 Grupo"/>
          <p:cNvGrpSpPr/>
          <p:nvPr/>
        </p:nvGrpSpPr>
        <p:grpSpPr>
          <a:xfrm>
            <a:off x="5058668" y="1764407"/>
            <a:ext cx="4968552" cy="2736000"/>
            <a:chOff x="4626620" y="2052743"/>
            <a:chExt cx="4968552" cy="2736000"/>
          </a:xfrm>
        </p:grpSpPr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5130676" y="2484791"/>
              <a:ext cx="4464496" cy="1521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4306" tIns="52153" rIns="104306" bIns="52153">
              <a:spAutoFit/>
            </a:bodyPr>
            <a:lstStyle/>
            <a:p>
              <a:pPr eaLnBrk="0" hangingPunct="0"/>
              <a:r>
                <a:rPr lang="es-ES_tradnl" sz="2300" dirty="0" smtClean="0">
                  <a:solidFill>
                    <a:srgbClr val="00FFFF"/>
                  </a:solidFill>
                </a:rPr>
                <a:t>I </a:t>
              </a:r>
              <a:r>
                <a:rPr lang="es-ES_tradnl" sz="2300" dirty="0" err="1" smtClean="0">
                  <a:solidFill>
                    <a:srgbClr val="00FFFF"/>
                  </a:solidFill>
                </a:rPr>
                <a:t>will</a:t>
              </a:r>
              <a:r>
                <a:rPr lang="es-ES_tradnl" sz="2300" dirty="0" smtClean="0">
                  <a:solidFill>
                    <a:srgbClr val="00FFFF"/>
                  </a:solidFill>
                </a:rPr>
                <a:t> </a:t>
              </a:r>
              <a:r>
                <a:rPr lang="es-ES_tradnl" sz="2300" dirty="0" err="1" smtClean="0">
                  <a:solidFill>
                    <a:srgbClr val="00FFFF"/>
                  </a:solidFill>
                </a:rPr>
                <a:t>focus</a:t>
              </a:r>
              <a:r>
                <a:rPr lang="es-ES_tradnl" sz="2300" dirty="0" smtClean="0">
                  <a:solidFill>
                    <a:srgbClr val="00FFFF"/>
                  </a:solidFill>
                </a:rPr>
                <a:t> </a:t>
              </a:r>
              <a:r>
                <a:rPr lang="es-ES_tradnl" sz="2300" dirty="0" err="1" smtClean="0">
                  <a:solidFill>
                    <a:srgbClr val="00FFFF"/>
                  </a:solidFill>
                </a:rPr>
                <a:t>on</a:t>
              </a:r>
              <a:r>
                <a:rPr lang="es-ES_tradnl" sz="2300" dirty="0" smtClean="0">
                  <a:solidFill>
                    <a:srgbClr val="00FFFF"/>
                  </a:solidFill>
                </a:rPr>
                <a:t> </a:t>
              </a:r>
              <a:r>
                <a:rPr lang="es-ES_tradnl" sz="2300" dirty="0" err="1" smtClean="0">
                  <a:solidFill>
                    <a:srgbClr val="00FFFF"/>
                  </a:solidFill>
                </a:rPr>
                <a:t>progress</a:t>
              </a:r>
              <a:r>
                <a:rPr lang="es-ES_tradnl" sz="2300" dirty="0" smtClean="0">
                  <a:solidFill>
                    <a:srgbClr val="00FFFF"/>
                  </a:solidFill>
                </a:rPr>
                <a:t>  </a:t>
              </a:r>
              <a:r>
                <a:rPr lang="es-ES_tradnl" sz="2300" dirty="0" smtClean="0">
                  <a:solidFill>
                    <a:srgbClr val="00FFFF"/>
                  </a:solidFill>
                </a:rPr>
                <a:t>AFTER Chiral 2009 in Valencia, </a:t>
              </a:r>
              <a:r>
                <a:rPr lang="es-ES_tradnl" sz="2300" dirty="0" err="1" smtClean="0">
                  <a:solidFill>
                    <a:srgbClr val="00FFFF"/>
                  </a:solidFill>
                </a:rPr>
                <a:t>namely</a:t>
              </a:r>
              <a:r>
                <a:rPr lang="es-ES_tradnl" sz="2300" dirty="0" smtClean="0">
                  <a:solidFill>
                    <a:srgbClr val="00FFFF"/>
                  </a:solidFill>
                </a:rPr>
                <a:t> </a:t>
              </a:r>
              <a:r>
                <a:rPr lang="es-ES_tradnl" sz="2300" dirty="0" err="1" smtClean="0">
                  <a:solidFill>
                    <a:srgbClr val="00FFFF"/>
                  </a:solidFill>
                </a:rPr>
                <a:t>after</a:t>
              </a:r>
              <a:r>
                <a:rPr lang="es-ES_tradnl" sz="2300" dirty="0" smtClean="0">
                  <a:solidFill>
                    <a:srgbClr val="00FFFF"/>
                  </a:solidFill>
                </a:rPr>
                <a:t> PDG2010</a:t>
              </a:r>
            </a:p>
            <a:p>
              <a:pPr eaLnBrk="0" hangingPunct="0"/>
              <a:r>
                <a:rPr lang="es-ES_tradnl" sz="2300" dirty="0" err="1" smtClean="0">
                  <a:solidFill>
                    <a:srgbClr val="00FFFF"/>
                  </a:solidFill>
                </a:rPr>
                <a:t>Following</a:t>
              </a:r>
              <a:r>
                <a:rPr lang="es-ES_tradnl" sz="2300" dirty="0" smtClean="0">
                  <a:solidFill>
                    <a:srgbClr val="00FFFF"/>
                  </a:solidFill>
                </a:rPr>
                <a:t> </a:t>
              </a:r>
              <a:r>
                <a:rPr lang="es-ES_tradnl" sz="2300" dirty="0" err="1" smtClean="0">
                  <a:solidFill>
                    <a:srgbClr val="00FFFF"/>
                  </a:solidFill>
                </a:rPr>
                <a:t>two</a:t>
              </a:r>
              <a:r>
                <a:rPr lang="es-ES_tradnl" sz="2300" dirty="0" smtClean="0">
                  <a:solidFill>
                    <a:srgbClr val="00FFFF"/>
                  </a:solidFill>
                </a:rPr>
                <a:t> </a:t>
              </a:r>
              <a:r>
                <a:rPr lang="es-ES_tradnl" sz="2300" dirty="0" err="1" smtClean="0">
                  <a:solidFill>
                    <a:srgbClr val="00FFFF"/>
                  </a:solidFill>
                </a:rPr>
                <a:t>points</a:t>
              </a:r>
              <a:r>
                <a:rPr lang="es-ES_tradnl" sz="2300" dirty="0" smtClean="0">
                  <a:solidFill>
                    <a:srgbClr val="00FFFF"/>
                  </a:solidFill>
                </a:rPr>
                <a:t> of </a:t>
              </a:r>
              <a:r>
                <a:rPr lang="es-ES_tradnl" sz="2300" dirty="0" err="1" smtClean="0">
                  <a:solidFill>
                    <a:srgbClr val="00FFFF"/>
                  </a:solidFill>
                </a:rPr>
                <a:t>view</a:t>
              </a:r>
              <a:r>
                <a:rPr lang="es-ES_tradnl" sz="2300" dirty="0" smtClean="0">
                  <a:solidFill>
                    <a:srgbClr val="00FFFF"/>
                  </a:solidFill>
                </a:rPr>
                <a:t>:</a:t>
              </a:r>
            </a:p>
          </p:txBody>
        </p:sp>
        <p:sp>
          <p:nvSpPr>
            <p:cNvPr id="28" name="27 Cerrar llave"/>
            <p:cNvSpPr/>
            <p:nvPr/>
          </p:nvSpPr>
          <p:spPr bwMode="auto">
            <a:xfrm>
              <a:off x="4626620" y="2052743"/>
              <a:ext cx="432048" cy="2736000"/>
            </a:xfrm>
            <a:prstGeom prst="rightBrace">
              <a:avLst/>
            </a:prstGeom>
            <a:ln w="25400">
              <a:solidFill>
                <a:srgbClr val="00FF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953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93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5" descr="sigma-poles-pdg06-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915" y="756295"/>
            <a:ext cx="9717329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66" name="Picture 14" descr="sigma-poles-pdg06-v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164" y="756295"/>
            <a:ext cx="9717329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Rectángulo"/>
          <p:cNvSpPr/>
          <p:nvPr/>
        </p:nvSpPr>
        <p:spPr>
          <a:xfrm>
            <a:off x="2436182" y="3492599"/>
            <a:ext cx="1124753" cy="1372352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0" tIns="52151" rIns="104300" bIns="52151"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4444670" y="1681457"/>
            <a:ext cx="4178209" cy="1951980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square" lIns="104300" tIns="52151" rIns="104300" bIns="52151">
            <a:spAutoFit/>
          </a:bodyPr>
          <a:lstStyle/>
          <a:p>
            <a:pPr algn="ctr"/>
            <a:r>
              <a:rPr lang="es-ES" sz="2700" b="1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es-ES" sz="2700" b="1" dirty="0" smtClean="0">
                <a:solidFill>
                  <a:schemeClr val="bg1">
                    <a:lumMod val="50000"/>
                  </a:schemeClr>
                </a:solidFill>
              </a:rPr>
              <a:t> f0(600) </a:t>
            </a:r>
            <a:r>
              <a:rPr lang="es-ES" sz="2700" b="1" dirty="0" err="1" smtClean="0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s-ES" sz="2700" b="1" dirty="0" smtClean="0">
                <a:solidFill>
                  <a:schemeClr val="bg1">
                    <a:lumMod val="50000"/>
                  </a:schemeClr>
                </a:solidFill>
              </a:rPr>
              <a:t> “sigma”</a:t>
            </a:r>
          </a:p>
          <a:p>
            <a:pPr algn="ctr"/>
            <a:r>
              <a:rPr lang="es-ES" sz="2700" b="1" dirty="0" smtClean="0">
                <a:solidFill>
                  <a:schemeClr val="bg1">
                    <a:lumMod val="50000"/>
                  </a:schemeClr>
                </a:solidFill>
              </a:rPr>
              <a:t> in PDG 1996-2010</a:t>
            </a:r>
          </a:p>
          <a:p>
            <a:pPr algn="ctr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M=400-1200 </a:t>
            </a:r>
            <a:r>
              <a:rPr lang="es-ES" b="1" dirty="0" err="1" smtClean="0">
                <a:solidFill>
                  <a:schemeClr val="bg1">
                    <a:lumMod val="50000"/>
                  </a:schemeClr>
                </a:solidFill>
              </a:rPr>
              <a:t>MeV</a:t>
            </a:r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Γ=500-1000 </a:t>
            </a:r>
            <a:r>
              <a:rPr lang="es-ES" b="1" dirty="0" err="1" smtClean="0">
                <a:solidFill>
                  <a:schemeClr val="bg1">
                    <a:lumMod val="50000"/>
                  </a:schemeClr>
                </a:solidFill>
              </a:rPr>
              <a:t>MeV</a:t>
            </a:r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06140" y="0"/>
            <a:ext cx="10080919" cy="782429"/>
          </a:xfrm>
          <a:prstGeom prst="rect">
            <a:avLst/>
          </a:prstGeom>
          <a:noFill/>
        </p:spPr>
        <p:txBody>
          <a:bodyPr wrap="square" lIns="104300" tIns="52151" rIns="104300" bIns="52151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DRAMMATIC AND LONG AWAITED CHANGE 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ON “sigma” RESONANCE @ PDG!!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4444115" y="1692399"/>
            <a:ext cx="4214953" cy="2182812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square" lIns="104300" tIns="52151" rIns="104300" bIns="52151">
            <a:spAutoFit/>
          </a:bodyPr>
          <a:lstStyle/>
          <a:p>
            <a:pPr algn="ctr"/>
            <a:r>
              <a:rPr lang="es-ES" sz="2700" b="1" dirty="0" err="1" smtClean="0">
                <a:solidFill>
                  <a:srgbClr val="0070C0"/>
                </a:solidFill>
              </a:rPr>
              <a:t>Becomes</a:t>
            </a:r>
            <a:endParaRPr lang="es-ES" sz="2700" b="1" dirty="0" smtClean="0">
              <a:solidFill>
                <a:srgbClr val="0070C0"/>
              </a:solidFill>
            </a:endParaRPr>
          </a:p>
          <a:p>
            <a:pPr algn="ctr"/>
            <a:r>
              <a:rPr lang="es-ES" sz="2700" b="1" dirty="0" smtClean="0">
                <a:solidFill>
                  <a:schemeClr val="bg1">
                    <a:lumMod val="50000"/>
                  </a:schemeClr>
                </a:solidFill>
              </a:rPr>
              <a:t>  f0(</a:t>
            </a:r>
            <a:r>
              <a:rPr lang="es-ES" sz="2700" b="1" dirty="0" smtClean="0">
                <a:solidFill>
                  <a:srgbClr val="0070C0"/>
                </a:solidFill>
              </a:rPr>
              <a:t>500</a:t>
            </a:r>
            <a:r>
              <a:rPr lang="es-ES" sz="2700" b="1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es-ES" sz="2700" b="1" dirty="0" err="1" smtClean="0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s-ES" sz="2700" b="1" dirty="0" smtClean="0">
                <a:solidFill>
                  <a:schemeClr val="bg1">
                    <a:lumMod val="50000"/>
                  </a:schemeClr>
                </a:solidFill>
              </a:rPr>
              <a:t> “sigma”</a:t>
            </a:r>
          </a:p>
          <a:p>
            <a:pPr algn="ctr"/>
            <a:r>
              <a:rPr lang="es-ES" sz="2700" b="1" dirty="0" smtClean="0">
                <a:solidFill>
                  <a:schemeClr val="bg1">
                    <a:lumMod val="50000"/>
                  </a:schemeClr>
                </a:solidFill>
              </a:rPr>
              <a:t> in PDG </a:t>
            </a:r>
            <a:r>
              <a:rPr lang="es-ES" sz="2700" b="1" dirty="0" smtClean="0">
                <a:solidFill>
                  <a:srgbClr val="0070C0"/>
                </a:solidFill>
              </a:rPr>
              <a:t>2012</a:t>
            </a:r>
          </a:p>
          <a:p>
            <a:pPr algn="ctr"/>
            <a:r>
              <a:rPr lang="es-ES" sz="2700" b="1" dirty="0" smtClean="0">
                <a:solidFill>
                  <a:srgbClr val="0070C0"/>
                </a:solidFill>
              </a:rPr>
              <a:t>M=400-550 </a:t>
            </a:r>
            <a:r>
              <a:rPr lang="es-ES" sz="2700" b="1" dirty="0" err="1" smtClean="0">
                <a:solidFill>
                  <a:srgbClr val="0070C0"/>
                </a:solidFill>
              </a:rPr>
              <a:t>MeV</a:t>
            </a:r>
            <a:endParaRPr lang="es-ES" sz="2700" b="1" dirty="0" smtClean="0">
              <a:solidFill>
                <a:srgbClr val="0070C0"/>
              </a:solidFill>
            </a:endParaRPr>
          </a:p>
          <a:p>
            <a:pPr algn="ctr"/>
            <a:r>
              <a:rPr lang="es-ES" sz="2700" b="1" dirty="0" smtClean="0">
                <a:solidFill>
                  <a:srgbClr val="0070C0"/>
                </a:solidFill>
              </a:rPr>
              <a:t>Γ=400-700 </a:t>
            </a:r>
            <a:r>
              <a:rPr lang="es-ES" sz="2700" b="1" dirty="0" err="1" smtClean="0">
                <a:solidFill>
                  <a:srgbClr val="0070C0"/>
                </a:solidFill>
              </a:rPr>
              <a:t>MeV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650956" y="5580831"/>
            <a:ext cx="2520280" cy="1631216"/>
          </a:xfrm>
          <a:prstGeom prst="rect">
            <a:avLst/>
          </a:prstGeom>
          <a:solidFill>
            <a:schemeClr val="tx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es-ES_tradnl" sz="2000" dirty="0" err="1" smtClean="0">
                <a:sym typeface="Symbol" pitchFamily="18" charset="2"/>
              </a:rPr>
              <a:t>To</a:t>
            </a:r>
            <a:r>
              <a:rPr lang="es-ES_tradnl" sz="2000" dirty="0" smtClean="0">
                <a:sym typeface="Symbol" pitchFamily="18" charset="2"/>
              </a:rPr>
              <a:t> my </a:t>
            </a:r>
            <a:r>
              <a:rPr lang="es-ES_tradnl" sz="2000" dirty="0" err="1" smtClean="0">
                <a:sym typeface="Symbol" pitchFamily="18" charset="2"/>
              </a:rPr>
              <a:t>view</a:t>
            </a:r>
            <a:r>
              <a:rPr lang="es-ES_tradnl" sz="2000" dirty="0" smtClean="0">
                <a:sym typeface="Symbol" pitchFamily="18" charset="2"/>
              </a:rPr>
              <a:t>…</a:t>
            </a:r>
          </a:p>
          <a:p>
            <a:r>
              <a:rPr lang="es-ES_tradnl" sz="2000" dirty="0" err="1" smtClean="0">
                <a:sym typeface="Symbol" pitchFamily="18" charset="2"/>
              </a:rPr>
              <a:t>still</a:t>
            </a:r>
            <a:r>
              <a:rPr lang="es-ES_tradnl" sz="2000" dirty="0" smtClean="0">
                <a:sym typeface="Symbol" pitchFamily="18" charset="2"/>
              </a:rPr>
              <a:t> </a:t>
            </a:r>
            <a:r>
              <a:rPr lang="es-ES_tradnl" sz="2000" b="1" dirty="0" err="1" smtClean="0">
                <a:sym typeface="Symbol" pitchFamily="18" charset="2"/>
              </a:rPr>
              <a:t>too</a:t>
            </a:r>
            <a:endParaRPr lang="es-ES_tradnl" sz="2000" b="1" dirty="0" smtClean="0">
              <a:sym typeface="Symbol" pitchFamily="18" charset="2"/>
            </a:endParaRPr>
          </a:p>
          <a:p>
            <a:r>
              <a:rPr lang="es-ES_tradnl" sz="2000" b="1" dirty="0" err="1" smtClean="0">
                <a:sym typeface="Symbol" pitchFamily="18" charset="2"/>
              </a:rPr>
              <a:t>conservative</a:t>
            </a:r>
            <a:r>
              <a:rPr lang="es-ES_tradnl" sz="2000" b="1" dirty="0" smtClean="0">
                <a:sym typeface="Symbol" pitchFamily="18" charset="2"/>
              </a:rPr>
              <a:t>, </a:t>
            </a:r>
          </a:p>
          <a:p>
            <a:r>
              <a:rPr lang="es-ES_tradnl" sz="2000" dirty="0" err="1" smtClean="0">
                <a:sym typeface="Symbol" pitchFamily="18" charset="2"/>
              </a:rPr>
              <a:t>but</a:t>
            </a:r>
            <a:r>
              <a:rPr lang="es-ES_tradnl" sz="2000" dirty="0" smtClean="0">
                <a:sym typeface="Symbol" pitchFamily="18" charset="2"/>
              </a:rPr>
              <a:t> quite </a:t>
            </a:r>
            <a:r>
              <a:rPr lang="es-ES_tradnl" sz="2000" dirty="0" err="1" smtClean="0">
                <a:sym typeface="Symbol" pitchFamily="18" charset="2"/>
              </a:rPr>
              <a:t>an</a:t>
            </a:r>
            <a:r>
              <a:rPr lang="es-ES_tradnl" sz="2000" dirty="0" smtClean="0">
                <a:sym typeface="Symbol" pitchFamily="18" charset="2"/>
              </a:rPr>
              <a:t> </a:t>
            </a:r>
            <a:r>
              <a:rPr lang="es-ES_tradnl" sz="2000" dirty="0" err="1" smtClean="0">
                <a:sym typeface="Symbol" pitchFamily="18" charset="2"/>
              </a:rPr>
              <a:t>improvement</a:t>
            </a:r>
            <a:endParaRPr lang="es-ES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51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62124" y="396255"/>
            <a:ext cx="2016224" cy="1521093"/>
          </a:xfrm>
          <a:prstGeom prst="rect">
            <a:avLst/>
          </a:prstGeom>
        </p:spPr>
        <p:txBody>
          <a:bodyPr wrap="square" lIns="104300" tIns="52151" rIns="104300" bIns="52151">
            <a:spAutoFit/>
          </a:bodyPr>
          <a:lstStyle/>
          <a:p>
            <a:r>
              <a:rPr lang="es-ES" sz="2300" dirty="0" err="1" smtClean="0">
                <a:solidFill>
                  <a:srgbClr val="FFFF00"/>
                </a:solidFill>
              </a:rPr>
              <a:t>Actually</a:t>
            </a:r>
            <a:r>
              <a:rPr lang="es-ES" sz="2300" dirty="0" smtClean="0">
                <a:solidFill>
                  <a:srgbClr val="FFFF00"/>
                </a:solidFill>
              </a:rPr>
              <a:t>, in </a:t>
            </a:r>
          </a:p>
          <a:p>
            <a:r>
              <a:rPr lang="es-ES" sz="2300" dirty="0" smtClean="0">
                <a:solidFill>
                  <a:srgbClr val="FFFF00"/>
                </a:solidFill>
              </a:rPr>
              <a:t>PDG 2012:</a:t>
            </a:r>
          </a:p>
          <a:p>
            <a:r>
              <a:rPr lang="es-ES" sz="2300" dirty="0" smtClean="0">
                <a:solidFill>
                  <a:srgbClr val="FFFF00"/>
                </a:solidFill>
              </a:rPr>
              <a:t> “Note </a:t>
            </a:r>
            <a:r>
              <a:rPr lang="es-ES" sz="2300" dirty="0" err="1" smtClean="0">
                <a:solidFill>
                  <a:srgbClr val="FFFF00"/>
                </a:solidFill>
              </a:rPr>
              <a:t>on</a:t>
            </a:r>
            <a:r>
              <a:rPr lang="es-ES" sz="23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es-ES" sz="2300" dirty="0" err="1" smtClean="0">
                <a:solidFill>
                  <a:srgbClr val="FFFF00"/>
                </a:solidFill>
              </a:rPr>
              <a:t>scalars</a:t>
            </a:r>
            <a:r>
              <a:rPr lang="es-ES" sz="2300" dirty="0" smtClean="0">
                <a:solidFill>
                  <a:srgbClr val="FFFF00"/>
                </a:solidFill>
              </a:rPr>
              <a:t>”</a:t>
            </a:r>
          </a:p>
        </p:txBody>
      </p:sp>
      <p:pic>
        <p:nvPicPr>
          <p:cNvPr id="153605" name="Picture 5" descr="C:\Users\jrpelaez\Desktop\PDG-2012-rev-scalar-mesons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148" y="3132559"/>
            <a:ext cx="5106116" cy="4176464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5562724" y="5508823"/>
            <a:ext cx="52565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1200" dirty="0" smtClean="0"/>
              <a:t>8. G. </a:t>
            </a:r>
            <a:r>
              <a:rPr lang="es-ES" sz="1200" dirty="0" err="1" smtClean="0"/>
              <a:t>Colangelo</a:t>
            </a:r>
            <a:r>
              <a:rPr lang="es-ES" sz="1200" dirty="0" smtClean="0"/>
              <a:t>, J. </a:t>
            </a:r>
            <a:r>
              <a:rPr lang="es-ES" sz="1200" dirty="0" err="1" smtClean="0"/>
              <a:t>Gasser</a:t>
            </a:r>
            <a:r>
              <a:rPr lang="es-ES" sz="1200" dirty="0" smtClean="0"/>
              <a:t>, and H. </a:t>
            </a:r>
            <a:r>
              <a:rPr lang="es-ES" sz="1200" dirty="0" err="1" smtClean="0"/>
              <a:t>Leutwyler</a:t>
            </a:r>
            <a:r>
              <a:rPr lang="es-ES" sz="1200" dirty="0" smtClean="0"/>
              <a:t>, NPB603, 125 (2001).</a:t>
            </a:r>
          </a:p>
          <a:p>
            <a:pPr algn="l"/>
            <a:r>
              <a:rPr lang="es-ES" sz="1200" dirty="0" smtClean="0"/>
              <a:t>9. I. </a:t>
            </a:r>
            <a:r>
              <a:rPr lang="es-ES" sz="1200" dirty="0" err="1" smtClean="0"/>
              <a:t>Caprini</a:t>
            </a:r>
            <a:r>
              <a:rPr lang="es-ES" sz="1200" dirty="0" smtClean="0"/>
              <a:t>, G. </a:t>
            </a:r>
            <a:r>
              <a:rPr lang="es-ES" sz="1200" dirty="0" err="1" smtClean="0"/>
              <a:t>Colangelo</a:t>
            </a:r>
            <a:r>
              <a:rPr lang="es-ES" sz="1200" dirty="0" smtClean="0"/>
              <a:t>, and H. </a:t>
            </a:r>
            <a:r>
              <a:rPr lang="es-ES" sz="1200" dirty="0" err="1" smtClean="0"/>
              <a:t>Leutwyler</a:t>
            </a:r>
            <a:r>
              <a:rPr lang="es-ES" sz="1200" dirty="0" smtClean="0"/>
              <a:t>, PRL 96, 132001 (2006).</a:t>
            </a:r>
          </a:p>
          <a:p>
            <a:pPr algn="l"/>
            <a:r>
              <a:rPr lang="es-ES" sz="1200" dirty="0" smtClean="0"/>
              <a:t>10. R. </a:t>
            </a:r>
            <a:r>
              <a:rPr lang="es-ES" sz="1200" dirty="0" err="1" smtClean="0"/>
              <a:t>Garcia</a:t>
            </a:r>
            <a:r>
              <a:rPr lang="es-ES" sz="1200" dirty="0" smtClean="0"/>
              <a:t>-Martin , R. </a:t>
            </a:r>
            <a:r>
              <a:rPr lang="es-ES" sz="1200" dirty="0" err="1" smtClean="0"/>
              <a:t>Kaminski</a:t>
            </a:r>
            <a:r>
              <a:rPr lang="es-ES" sz="1200" dirty="0" smtClean="0"/>
              <a:t>, JRP, J. Ruiz de Elvira, PRL107, 072001(2011).</a:t>
            </a:r>
          </a:p>
          <a:p>
            <a:pPr algn="l"/>
            <a:r>
              <a:rPr lang="fr-FR" sz="1200" dirty="0" smtClean="0"/>
              <a:t>11. B. </a:t>
            </a:r>
            <a:r>
              <a:rPr lang="fr-FR" sz="1200" dirty="0" err="1" smtClean="0"/>
              <a:t>Moussallam</a:t>
            </a:r>
            <a:r>
              <a:rPr lang="fr-FR" sz="1200" dirty="0" smtClean="0"/>
              <a:t>, </a:t>
            </a:r>
            <a:r>
              <a:rPr lang="fr-FR" sz="1200" dirty="0" err="1" smtClean="0"/>
              <a:t>Eur</a:t>
            </a:r>
            <a:r>
              <a:rPr lang="fr-FR" sz="1200" dirty="0" smtClean="0"/>
              <a:t>. Phys. J. C71, 1814 (2011).</a:t>
            </a:r>
            <a:endParaRPr lang="es-ES" sz="1200" dirty="0"/>
          </a:p>
        </p:txBody>
      </p:sp>
      <p:sp>
        <p:nvSpPr>
          <p:cNvPr id="10" name="9 Rectángulo"/>
          <p:cNvSpPr/>
          <p:nvPr/>
        </p:nvSpPr>
        <p:spPr>
          <a:xfrm>
            <a:off x="5706740" y="3564607"/>
            <a:ext cx="4680520" cy="1644203"/>
          </a:xfrm>
          <a:prstGeom prst="rect">
            <a:avLst/>
          </a:prstGeom>
        </p:spPr>
        <p:txBody>
          <a:bodyPr wrap="square" lIns="104300" tIns="52151" rIns="104300" bIns="52151">
            <a:spAutoFit/>
          </a:bodyPr>
          <a:lstStyle/>
          <a:p>
            <a:pPr algn="l"/>
            <a:r>
              <a:rPr lang="es-ES" sz="2000" dirty="0" smtClean="0">
                <a:solidFill>
                  <a:srgbClr val="FFFF00"/>
                </a:solidFill>
              </a:rPr>
              <a:t>And, at </a:t>
            </a:r>
            <a:r>
              <a:rPr lang="es-ES" sz="2000" dirty="0" err="1" smtClean="0">
                <a:solidFill>
                  <a:srgbClr val="FFFF00"/>
                </a:solidFill>
              </a:rPr>
              <a:t>the</a:t>
            </a:r>
            <a:r>
              <a:rPr lang="es-ES" sz="2000" dirty="0" smtClean="0">
                <a:solidFill>
                  <a:srgbClr val="FFFF00"/>
                </a:solidFill>
              </a:rPr>
              <a:t> </a:t>
            </a:r>
            <a:r>
              <a:rPr lang="es-ES" sz="2000" dirty="0" err="1" smtClean="0">
                <a:solidFill>
                  <a:srgbClr val="FFFF00"/>
                </a:solidFill>
              </a:rPr>
              <a:t>risk</a:t>
            </a:r>
            <a:r>
              <a:rPr lang="es-ES" sz="2000" dirty="0" smtClean="0">
                <a:solidFill>
                  <a:srgbClr val="FFFF00"/>
                </a:solidFill>
              </a:rPr>
              <a:t> of </a:t>
            </a:r>
            <a:r>
              <a:rPr lang="es-ES" sz="2000" dirty="0" err="1" smtClean="0">
                <a:solidFill>
                  <a:srgbClr val="FFFF00"/>
                </a:solidFill>
              </a:rPr>
              <a:t>being</a:t>
            </a:r>
            <a:r>
              <a:rPr lang="es-ES" sz="2000" dirty="0" smtClean="0">
                <a:solidFill>
                  <a:srgbClr val="FFFF00"/>
                </a:solidFill>
              </a:rPr>
              <a:t> </a:t>
            </a:r>
            <a:r>
              <a:rPr lang="es-ES" sz="2000" dirty="0" err="1" smtClean="0">
                <a:solidFill>
                  <a:srgbClr val="FFFF00"/>
                </a:solidFill>
              </a:rPr>
              <a:t>annoying</a:t>
            </a:r>
            <a:r>
              <a:rPr lang="es-ES" sz="2000" dirty="0" smtClean="0">
                <a:solidFill>
                  <a:srgbClr val="FFFF00"/>
                </a:solidFill>
              </a:rPr>
              <a:t>….</a:t>
            </a:r>
          </a:p>
          <a:p>
            <a:pPr algn="l"/>
            <a:endParaRPr lang="es-ES" sz="2000" dirty="0" smtClean="0">
              <a:solidFill>
                <a:srgbClr val="FFFF00"/>
              </a:solidFill>
            </a:endParaRPr>
          </a:p>
          <a:p>
            <a:pPr algn="l"/>
            <a:r>
              <a:rPr lang="es-ES" sz="2000" dirty="0" err="1" smtClean="0">
                <a:solidFill>
                  <a:srgbClr val="FFFF00"/>
                </a:solidFill>
              </a:rPr>
              <a:t>Now</a:t>
            </a:r>
            <a:r>
              <a:rPr lang="es-ES" sz="2000" dirty="0" smtClean="0">
                <a:solidFill>
                  <a:srgbClr val="FFFF00"/>
                </a:solidFill>
              </a:rPr>
              <a:t> I </a:t>
            </a:r>
            <a:r>
              <a:rPr lang="es-ES" sz="2000" dirty="0" err="1" smtClean="0">
                <a:solidFill>
                  <a:srgbClr val="FFFF00"/>
                </a:solidFill>
              </a:rPr>
              <a:t>find</a:t>
            </a:r>
            <a:r>
              <a:rPr lang="es-ES" sz="2000" dirty="0" smtClean="0">
                <a:solidFill>
                  <a:srgbClr val="FFFF00"/>
                </a:solidFill>
              </a:rPr>
              <a:t> </a:t>
            </a:r>
            <a:r>
              <a:rPr lang="es-ES" sz="2000" dirty="0" err="1" smtClean="0">
                <a:solidFill>
                  <a:srgbClr val="FFFF00"/>
                </a:solidFill>
              </a:rPr>
              <a:t>somewhat</a:t>
            </a:r>
            <a:r>
              <a:rPr lang="es-ES" sz="2000" dirty="0" smtClean="0">
                <a:solidFill>
                  <a:srgbClr val="FFFF00"/>
                </a:solidFill>
              </a:rPr>
              <a:t> </a:t>
            </a:r>
            <a:r>
              <a:rPr lang="es-ES" sz="2000" dirty="0" err="1" smtClean="0">
                <a:solidFill>
                  <a:srgbClr val="FFFF00"/>
                </a:solidFill>
              </a:rPr>
              <a:t>bold</a:t>
            </a:r>
            <a:r>
              <a:rPr lang="es-ES" sz="2000" dirty="0" smtClean="0">
                <a:solidFill>
                  <a:srgbClr val="FFFF00"/>
                </a:solidFill>
              </a:rPr>
              <a:t> </a:t>
            </a:r>
            <a:r>
              <a:rPr lang="es-ES" sz="2000" dirty="0" err="1" smtClean="0">
                <a:solidFill>
                  <a:srgbClr val="FFFF00"/>
                </a:solidFill>
              </a:rPr>
              <a:t>to</a:t>
            </a:r>
            <a:r>
              <a:rPr lang="es-ES" sz="2000" dirty="0" smtClean="0">
                <a:solidFill>
                  <a:srgbClr val="FFFF00"/>
                </a:solidFill>
              </a:rPr>
              <a:t> </a:t>
            </a:r>
            <a:r>
              <a:rPr lang="es-ES" sz="2000" dirty="0" err="1" smtClean="0">
                <a:solidFill>
                  <a:srgbClr val="FFFF00"/>
                </a:solidFill>
              </a:rPr>
              <a:t>average</a:t>
            </a:r>
            <a:r>
              <a:rPr lang="es-ES" sz="2000" dirty="0" smtClean="0">
                <a:solidFill>
                  <a:srgbClr val="FFFF00"/>
                </a:solidFill>
              </a:rPr>
              <a:t> </a:t>
            </a:r>
            <a:r>
              <a:rPr lang="es-ES" sz="2000" dirty="0" err="1" smtClean="0">
                <a:solidFill>
                  <a:srgbClr val="FFFF00"/>
                </a:solidFill>
              </a:rPr>
              <a:t>those</a:t>
            </a:r>
            <a:r>
              <a:rPr lang="es-ES" sz="2000" dirty="0" smtClean="0">
                <a:solidFill>
                  <a:srgbClr val="FFFF00"/>
                </a:solidFill>
              </a:rPr>
              <a:t> </a:t>
            </a:r>
            <a:r>
              <a:rPr lang="es-ES" sz="2000" dirty="0" err="1" smtClean="0">
                <a:solidFill>
                  <a:srgbClr val="FFFF00"/>
                </a:solidFill>
              </a:rPr>
              <a:t>results</a:t>
            </a:r>
            <a:r>
              <a:rPr lang="es-ES" sz="2000" dirty="0" smtClean="0">
                <a:solidFill>
                  <a:srgbClr val="FFFF00"/>
                </a:solidFill>
              </a:rPr>
              <a:t>, </a:t>
            </a:r>
            <a:r>
              <a:rPr lang="es-ES" sz="2000" dirty="0" err="1" smtClean="0">
                <a:solidFill>
                  <a:srgbClr val="FFFF00"/>
                </a:solidFill>
              </a:rPr>
              <a:t>particularly</a:t>
            </a:r>
            <a:r>
              <a:rPr lang="es-ES" sz="2000" dirty="0" smtClean="0">
                <a:solidFill>
                  <a:srgbClr val="FFFF00"/>
                </a:solidFill>
              </a:rPr>
              <a:t> </a:t>
            </a:r>
            <a:r>
              <a:rPr lang="es-ES" sz="2000" dirty="0" err="1" smtClean="0">
                <a:solidFill>
                  <a:srgbClr val="FFFF00"/>
                </a:solidFill>
              </a:rPr>
              <a:t>the</a:t>
            </a:r>
            <a:r>
              <a:rPr lang="es-ES" sz="2000" dirty="0" smtClean="0">
                <a:solidFill>
                  <a:srgbClr val="FFFF00"/>
                </a:solidFill>
              </a:rPr>
              <a:t> </a:t>
            </a:r>
            <a:r>
              <a:rPr lang="es-ES" sz="2000" dirty="0" err="1" smtClean="0">
                <a:solidFill>
                  <a:srgbClr val="FFFF00"/>
                </a:solidFill>
              </a:rPr>
              <a:t>uncertainties</a:t>
            </a:r>
            <a:endParaRPr lang="es-ES" sz="2000" dirty="0" smtClean="0">
              <a:solidFill>
                <a:srgbClr val="FFFF00"/>
              </a:solidFill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2250356" y="324247"/>
            <a:ext cx="8226071" cy="2880320"/>
            <a:chOff x="2250356" y="324247"/>
            <a:chExt cx="8226071" cy="2880320"/>
          </a:xfrm>
        </p:grpSpPr>
        <p:pic>
          <p:nvPicPr>
            <p:cNvPr id="153606" name="Picture 6" descr="C:\Users\jrpelaez\Desktop\PDG-2012-rev-scalar-mesons 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50356" y="324247"/>
              <a:ext cx="8226071" cy="2880320"/>
            </a:xfrm>
            <a:prstGeom prst="rect">
              <a:avLst/>
            </a:prstGeom>
            <a:noFill/>
          </p:spPr>
        </p:pic>
        <p:cxnSp>
          <p:nvCxnSpPr>
            <p:cNvPr id="11" name="10 Conector recto"/>
            <p:cNvCxnSpPr/>
            <p:nvPr/>
          </p:nvCxnSpPr>
          <p:spPr bwMode="auto">
            <a:xfrm>
              <a:off x="5994772" y="756295"/>
              <a:ext cx="4248472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12 Conector recto"/>
            <p:cNvCxnSpPr/>
            <p:nvPr/>
          </p:nvCxnSpPr>
          <p:spPr bwMode="auto">
            <a:xfrm>
              <a:off x="2538388" y="1116335"/>
              <a:ext cx="5904656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021158" y="1404367"/>
            <a:ext cx="8921367" cy="96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eaLnBrk="0" hangingPunct="0"/>
            <a:r>
              <a:rPr lang="es-ES_tradnl" sz="2800" dirty="0" err="1" smtClean="0"/>
              <a:t>Unfortunately</a:t>
            </a:r>
            <a:r>
              <a:rPr lang="es-ES_tradnl" sz="2800" dirty="0" smtClean="0"/>
              <a:t>, </a:t>
            </a:r>
            <a:r>
              <a:rPr lang="es-ES_tradnl" sz="2800" dirty="0" err="1" smtClean="0"/>
              <a:t>to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keep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the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confusion</a:t>
            </a:r>
            <a:endParaRPr lang="es-ES_tradnl" sz="2800" dirty="0" smtClean="0"/>
          </a:p>
          <a:p>
            <a:pPr eaLnBrk="0" hangingPunct="0"/>
            <a:r>
              <a:rPr lang="es-ES_tradnl" sz="2800" dirty="0" err="1" smtClean="0"/>
              <a:t>the</a:t>
            </a:r>
            <a:r>
              <a:rPr lang="es-ES_tradnl" sz="2800" dirty="0" smtClean="0"/>
              <a:t> PDG </a:t>
            </a:r>
            <a:r>
              <a:rPr lang="es-ES_tradnl" sz="2800" dirty="0" err="1" smtClean="0"/>
              <a:t>still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quotes</a:t>
            </a:r>
            <a:r>
              <a:rPr lang="es-ES_tradnl" sz="2800" dirty="0" smtClean="0"/>
              <a:t> a “</a:t>
            </a:r>
            <a:r>
              <a:rPr lang="es-ES_tradnl" sz="2800" dirty="0" err="1" smtClean="0"/>
              <a:t>Breit-Wigner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mass</a:t>
            </a:r>
            <a:r>
              <a:rPr lang="es-ES_tradnl" sz="2800" dirty="0" smtClean="0"/>
              <a:t>” and </a:t>
            </a:r>
            <a:r>
              <a:rPr lang="es-ES_tradnl" sz="2800" dirty="0" err="1" smtClean="0"/>
              <a:t>width</a:t>
            </a:r>
            <a:r>
              <a:rPr lang="es-ES_tradnl" sz="2800" dirty="0" smtClean="0"/>
              <a:t>…</a:t>
            </a:r>
            <a:endParaRPr lang="es-ES_tradnl" sz="2800" dirty="0">
              <a:solidFill>
                <a:srgbClr val="00FFFF"/>
              </a:solidFill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3906540" y="3420591"/>
            <a:ext cx="4007730" cy="3461538"/>
            <a:chOff x="4338588" y="3420591"/>
            <a:chExt cx="4007730" cy="3461538"/>
          </a:xfrm>
        </p:grpSpPr>
        <p:graphicFrame>
          <p:nvGraphicFramePr>
            <p:cNvPr id="347138" name="Object 2"/>
            <p:cNvGraphicFramePr>
              <a:graphicFrameLocks noChangeAspect="1"/>
            </p:cNvGraphicFramePr>
            <p:nvPr/>
          </p:nvGraphicFramePr>
          <p:xfrm>
            <a:off x="4338588" y="3420591"/>
            <a:ext cx="1656184" cy="3461538"/>
          </p:xfrm>
          <a:graphic>
            <a:graphicData uri="http://schemas.openxmlformats.org/presentationml/2006/ole">
              <p:oleObj spid="_x0000_s347138" name="Imagen" r:id="rId4" imgW="1717560" imgH="3593520" progId="">
                <p:embed/>
              </p:oleObj>
            </a:graphicData>
          </a:graphic>
        </p:graphicFrame>
        <p:sp>
          <p:nvSpPr>
            <p:cNvPr id="8" name="7 Rectángulo"/>
            <p:cNvSpPr/>
            <p:nvPr/>
          </p:nvSpPr>
          <p:spPr>
            <a:xfrm>
              <a:off x="6324611" y="3492599"/>
              <a:ext cx="20217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2000" dirty="0" smtClean="0"/>
                <a:t>No </a:t>
              </a:r>
              <a:r>
                <a:rPr lang="es-ES_tradnl" sz="2000" dirty="0" err="1" smtClean="0"/>
                <a:t>comments</a:t>
              </a:r>
              <a:r>
                <a:rPr lang="es-ES_tradnl" sz="2000" dirty="0" smtClean="0"/>
                <a:t>…</a:t>
              </a:r>
              <a:endParaRPr lang="es-ES" dirty="0"/>
            </a:p>
          </p:txBody>
        </p:sp>
      </p:grpSp>
    </p:spTree>
    <p:custDataLst>
      <p:tags r:id="rId2"/>
    </p:custDataLst>
  </p:cSld>
  <p:clrMapOvr>
    <a:masterClrMapping/>
  </p:clrMapOvr>
  <p:transition advTm="93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23888" y="972319"/>
            <a:ext cx="9623425" cy="102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9" tIns="49785" rIns="99569" bIns="49785">
            <a:spAutoFit/>
          </a:bodyPr>
          <a:lstStyle/>
          <a:p>
            <a:pPr algn="l" defTabSz="995363">
              <a:spcBef>
                <a:spcPct val="50000"/>
              </a:spcBef>
            </a:pPr>
            <a:r>
              <a:rPr lang="es-ES_tradnl" sz="2400" dirty="0" err="1" smtClean="0">
                <a:solidFill>
                  <a:srgbClr val="66FFFF"/>
                </a:solidFill>
                <a:sym typeface="Symbol" pitchFamily="18" charset="2"/>
              </a:rPr>
              <a:t>The</a:t>
            </a:r>
            <a:r>
              <a:rPr lang="es-ES_tradnl" sz="24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400" dirty="0" err="1" smtClean="0">
                <a:solidFill>
                  <a:srgbClr val="66FFFF"/>
                </a:solidFill>
                <a:sym typeface="Symbol" pitchFamily="18" charset="2"/>
              </a:rPr>
              <a:t>dispersive</a:t>
            </a:r>
            <a:r>
              <a:rPr lang="es-ES_tradnl" sz="24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400" dirty="0" err="1" smtClean="0">
                <a:solidFill>
                  <a:srgbClr val="66FFFF"/>
                </a:solidFill>
                <a:sym typeface="Symbol" pitchFamily="18" charset="2"/>
              </a:rPr>
              <a:t>approach</a:t>
            </a:r>
            <a:r>
              <a:rPr lang="es-ES_tradnl" sz="24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400" dirty="0" err="1" smtClean="0">
                <a:solidFill>
                  <a:srgbClr val="66FFFF"/>
                </a:solidFill>
                <a:sym typeface="Symbol" pitchFamily="18" charset="2"/>
              </a:rPr>
              <a:t>is</a:t>
            </a:r>
            <a:r>
              <a:rPr lang="es-ES_tradnl" sz="24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400" dirty="0" err="1" smtClean="0">
                <a:sym typeface="Symbol" pitchFamily="18" charset="2"/>
              </a:rPr>
              <a:t>model</a:t>
            </a:r>
            <a:r>
              <a:rPr lang="es-ES_tradnl" sz="2400" dirty="0" smtClean="0">
                <a:sym typeface="Symbol" pitchFamily="18" charset="2"/>
              </a:rPr>
              <a:t> </a:t>
            </a:r>
            <a:r>
              <a:rPr lang="es-ES_tradnl" sz="2400" dirty="0" err="1">
                <a:sym typeface="Symbol" pitchFamily="18" charset="2"/>
              </a:rPr>
              <a:t>independent</a:t>
            </a:r>
            <a:r>
              <a:rPr lang="es-ES_tradnl" sz="2400" dirty="0">
                <a:solidFill>
                  <a:srgbClr val="66FFFF"/>
                </a:solidFill>
                <a:sym typeface="Symbol" pitchFamily="18" charset="2"/>
              </a:rPr>
              <a:t>. </a:t>
            </a:r>
            <a:endParaRPr lang="es-ES_tradnl" sz="2400" dirty="0" smtClean="0">
              <a:solidFill>
                <a:srgbClr val="66FFFF"/>
              </a:solidFill>
              <a:sym typeface="Symbol" pitchFamily="18" charset="2"/>
            </a:endParaRPr>
          </a:p>
          <a:p>
            <a:pPr algn="l" defTabSz="995363">
              <a:spcBef>
                <a:spcPct val="50000"/>
              </a:spcBef>
            </a:pPr>
            <a:r>
              <a:rPr lang="es-ES_tradnl" sz="2400" dirty="0" err="1" smtClean="0">
                <a:solidFill>
                  <a:srgbClr val="66FFFF"/>
                </a:solidFill>
                <a:sym typeface="Symbol" pitchFamily="18" charset="2"/>
              </a:rPr>
              <a:t>Just</a:t>
            </a:r>
            <a:r>
              <a:rPr lang="es-ES_tradnl" sz="24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400" dirty="0" err="1">
                <a:sym typeface="Symbol" pitchFamily="18" charset="2"/>
              </a:rPr>
              <a:t>analyticity</a:t>
            </a:r>
            <a:r>
              <a:rPr lang="es-ES_tradnl" sz="2400" dirty="0">
                <a:sym typeface="Symbol" pitchFamily="18" charset="2"/>
              </a:rPr>
              <a:t> and </a:t>
            </a:r>
            <a:r>
              <a:rPr lang="es-ES_tradnl" sz="2400" dirty="0" err="1">
                <a:sym typeface="Symbol" pitchFamily="18" charset="2"/>
              </a:rPr>
              <a:t>crossing</a:t>
            </a:r>
            <a:r>
              <a:rPr lang="es-ES_tradnl" sz="24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400" dirty="0" err="1">
                <a:solidFill>
                  <a:srgbClr val="66FFFF"/>
                </a:solidFill>
                <a:sym typeface="Symbol" pitchFamily="18" charset="2"/>
              </a:rPr>
              <a:t>properties</a:t>
            </a:r>
            <a:endParaRPr lang="es-ES_tradnl" sz="240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163499" y="36215"/>
            <a:ext cx="6063521" cy="40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pPr algn="l" defTabSz="995363" eaLnBrk="1" hangingPunct="1"/>
            <a:r>
              <a:rPr lang="es-ES_tradnl" sz="2000" dirty="0" smtClean="0">
                <a:solidFill>
                  <a:srgbClr val="66FFFF"/>
                </a:solidFill>
                <a:sym typeface="Symbol" pitchFamily="18" charset="2"/>
              </a:rPr>
              <a:t>A </a:t>
            </a:r>
            <a:r>
              <a:rPr lang="es-ES_tradnl" sz="2000" dirty="0" err="1" smtClean="0">
                <a:solidFill>
                  <a:srgbClr val="66FFFF"/>
                </a:solidFill>
                <a:sym typeface="Symbol" pitchFamily="18" charset="2"/>
              </a:rPr>
              <a:t>dispersive</a:t>
            </a:r>
            <a:r>
              <a:rPr lang="es-ES_tradnl" sz="20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66FFFF"/>
                </a:solidFill>
                <a:sym typeface="Symbol" pitchFamily="18" charset="2"/>
              </a:rPr>
              <a:t>approach</a:t>
            </a:r>
            <a:r>
              <a:rPr lang="es-ES_tradnl" sz="20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66FFFF"/>
                </a:solidFill>
                <a:sym typeface="Symbol" pitchFamily="18" charset="2"/>
              </a:rPr>
              <a:t>to</a:t>
            </a:r>
            <a:r>
              <a:rPr lang="es-ES_tradnl" sz="20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l-GR" sz="2000" dirty="0" smtClean="0">
                <a:solidFill>
                  <a:srgbClr val="66FFFF"/>
                </a:solidFill>
                <a:sym typeface="Symbol" pitchFamily="18" charset="2"/>
              </a:rPr>
              <a:t>π π </a:t>
            </a:r>
            <a:r>
              <a:rPr lang="es-ES" sz="20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2000" dirty="0" err="1" smtClean="0">
                <a:solidFill>
                  <a:srgbClr val="66FFFF"/>
                </a:solidFill>
                <a:sym typeface="Symbol" pitchFamily="18" charset="2"/>
              </a:rPr>
              <a:t>scattering</a:t>
            </a:r>
            <a:r>
              <a:rPr lang="es-ES_tradnl" sz="2000" dirty="0" smtClean="0">
                <a:solidFill>
                  <a:srgbClr val="66FFFF"/>
                </a:solidFill>
                <a:sym typeface="Symbol" pitchFamily="18" charset="2"/>
              </a:rPr>
              <a:t>: </a:t>
            </a:r>
            <a:r>
              <a:rPr lang="es-ES_tradnl" sz="2000" dirty="0" err="1" smtClean="0">
                <a:solidFill>
                  <a:srgbClr val="66FFFF"/>
                </a:solidFill>
                <a:sym typeface="Symbol" pitchFamily="18" charset="2"/>
              </a:rPr>
              <a:t>Motivation</a:t>
            </a:r>
            <a:endParaRPr lang="en-GB" sz="200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0" y="409088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2" name="15 Grupo"/>
          <p:cNvGrpSpPr>
            <a:grpSpLocks/>
          </p:cNvGrpSpPr>
          <p:nvPr/>
        </p:nvGrpSpPr>
        <p:grpSpPr bwMode="auto">
          <a:xfrm>
            <a:off x="1314450" y="2272448"/>
            <a:ext cx="8064697" cy="716095"/>
            <a:chOff x="1314450" y="2078038"/>
            <a:chExt cx="8064697" cy="716095"/>
          </a:xfrm>
        </p:grpSpPr>
        <p:sp>
          <p:nvSpPr>
            <p:cNvPr id="25618" name="Rectangle 5"/>
            <p:cNvSpPr>
              <a:spLocks noChangeArrowheads="1"/>
            </p:cNvSpPr>
            <p:nvPr/>
          </p:nvSpPr>
          <p:spPr bwMode="auto">
            <a:xfrm>
              <a:off x="1603374" y="2078038"/>
              <a:ext cx="7775773" cy="716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9569" tIns="49785" rIns="99569" bIns="49785">
              <a:spAutoFit/>
            </a:bodyPr>
            <a:lstStyle/>
            <a:p>
              <a:pPr algn="l" defTabSz="995363">
                <a:spcBef>
                  <a:spcPct val="50000"/>
                </a:spcBef>
              </a:pPr>
              <a:r>
                <a:rPr lang="es-ES_tradnl" sz="2000" dirty="0">
                  <a:sym typeface="Symbol" pitchFamily="18" charset="2"/>
                </a:rPr>
                <a:t>Determine </a:t>
              </a:r>
              <a:r>
                <a:rPr lang="es-ES_tradnl" sz="2000" dirty="0" err="1">
                  <a:sym typeface="Symbol" pitchFamily="18" charset="2"/>
                </a:rPr>
                <a:t>the</a:t>
              </a:r>
              <a:r>
                <a:rPr lang="es-ES_tradnl" sz="2000" dirty="0">
                  <a:sym typeface="Symbol" pitchFamily="18" charset="2"/>
                </a:rPr>
                <a:t> </a:t>
              </a:r>
              <a:r>
                <a:rPr lang="es-ES_tradnl" sz="2000" dirty="0" err="1">
                  <a:sym typeface="Symbol" pitchFamily="18" charset="2"/>
                </a:rPr>
                <a:t>amplitude</a:t>
              </a:r>
              <a:r>
                <a:rPr lang="es-ES_tradnl" sz="2000" dirty="0">
                  <a:solidFill>
                    <a:srgbClr val="66FFFF"/>
                  </a:solidFill>
                  <a:sym typeface="Symbol" pitchFamily="18" charset="2"/>
                </a:rPr>
                <a:t> at a </a:t>
              </a:r>
              <a:r>
                <a:rPr lang="es-ES_tradnl" sz="2000" dirty="0" err="1">
                  <a:solidFill>
                    <a:srgbClr val="66FFFF"/>
                  </a:solidFill>
                  <a:sym typeface="Symbol" pitchFamily="18" charset="2"/>
                </a:rPr>
                <a:t>given</a:t>
              </a:r>
              <a:r>
                <a:rPr lang="es-ES_tradnl" sz="2000" dirty="0">
                  <a:solidFill>
                    <a:srgbClr val="66FFFF"/>
                  </a:solidFill>
                  <a:sym typeface="Symbol" pitchFamily="18" charset="2"/>
                </a:rPr>
                <a:t> </a:t>
              </a:r>
              <a:r>
                <a:rPr lang="es-ES_tradnl" sz="2000" dirty="0" err="1">
                  <a:solidFill>
                    <a:srgbClr val="66FFFF"/>
                  </a:solidFill>
                  <a:sym typeface="Symbol" pitchFamily="18" charset="2"/>
                </a:rPr>
                <a:t>energy</a:t>
              </a:r>
              <a:r>
                <a:rPr lang="es-ES_tradnl" sz="2000" dirty="0">
                  <a:solidFill>
                    <a:srgbClr val="66FFFF"/>
                  </a:solidFill>
                  <a:sym typeface="Symbol" pitchFamily="18" charset="2"/>
                </a:rPr>
                <a:t> </a:t>
              </a:r>
              <a:r>
                <a:rPr lang="es-ES_tradnl" sz="2000" dirty="0" err="1" smtClean="0">
                  <a:solidFill>
                    <a:srgbClr val="66FFFF"/>
                  </a:solidFill>
                  <a:sym typeface="Symbol" pitchFamily="18" charset="2"/>
                </a:rPr>
                <a:t>even</a:t>
              </a:r>
              <a:r>
                <a:rPr lang="es-ES_tradnl" sz="2000" dirty="0" smtClean="0">
                  <a:solidFill>
                    <a:srgbClr val="66FFFF"/>
                  </a:solidFill>
                  <a:sym typeface="Symbol" pitchFamily="18" charset="2"/>
                </a:rPr>
                <a:t> </a:t>
              </a:r>
              <a:r>
                <a:rPr lang="es-ES_tradnl" sz="2000" dirty="0">
                  <a:solidFill>
                    <a:srgbClr val="66FFFF"/>
                  </a:solidFill>
                  <a:sym typeface="Symbol" pitchFamily="18" charset="2"/>
                </a:rPr>
                <a:t> </a:t>
              </a:r>
              <a:r>
                <a:rPr lang="es-ES_tradnl" sz="2000" dirty="0" err="1" smtClean="0">
                  <a:solidFill>
                    <a:srgbClr val="66FFFF"/>
                  </a:solidFill>
                  <a:sym typeface="Symbol" pitchFamily="18" charset="2"/>
                </a:rPr>
                <a:t>if</a:t>
              </a:r>
              <a:r>
                <a:rPr lang="es-ES_tradnl" sz="2000" dirty="0" smtClean="0">
                  <a:solidFill>
                    <a:srgbClr val="66FFFF"/>
                  </a:solidFill>
                  <a:sym typeface="Symbol" pitchFamily="18" charset="2"/>
                </a:rPr>
                <a:t> </a:t>
              </a:r>
              <a:r>
                <a:rPr lang="es-ES_tradnl" sz="2000" dirty="0" err="1">
                  <a:solidFill>
                    <a:srgbClr val="66FFFF"/>
                  </a:solidFill>
                  <a:sym typeface="Symbol" pitchFamily="18" charset="2"/>
                </a:rPr>
                <a:t>there</a:t>
              </a:r>
              <a:r>
                <a:rPr lang="es-ES_tradnl" sz="2000" dirty="0">
                  <a:solidFill>
                    <a:srgbClr val="66FFFF"/>
                  </a:solidFill>
                  <a:sym typeface="Symbol" pitchFamily="18" charset="2"/>
                </a:rPr>
                <a:t> </a:t>
              </a:r>
              <a:r>
                <a:rPr lang="es-ES_tradnl" sz="2000" dirty="0" err="1">
                  <a:solidFill>
                    <a:srgbClr val="66FFFF"/>
                  </a:solidFill>
                  <a:sym typeface="Symbol" pitchFamily="18" charset="2"/>
                </a:rPr>
                <a:t>were</a:t>
              </a:r>
              <a:r>
                <a:rPr lang="es-ES_tradnl" sz="2000" dirty="0">
                  <a:solidFill>
                    <a:srgbClr val="66FFFF"/>
                  </a:solidFill>
                  <a:sym typeface="Symbol" pitchFamily="18" charset="2"/>
                </a:rPr>
                <a:t> no data </a:t>
              </a:r>
              <a:r>
                <a:rPr lang="es-ES_tradnl" sz="2000" dirty="0" err="1">
                  <a:solidFill>
                    <a:srgbClr val="66FFFF"/>
                  </a:solidFill>
                  <a:sym typeface="Symbol" pitchFamily="18" charset="2"/>
                </a:rPr>
                <a:t>precisely</a:t>
              </a:r>
              <a:r>
                <a:rPr lang="es-ES_tradnl" sz="2000" dirty="0">
                  <a:solidFill>
                    <a:srgbClr val="66FFFF"/>
                  </a:solidFill>
                  <a:sym typeface="Symbol" pitchFamily="18" charset="2"/>
                </a:rPr>
                <a:t> at </a:t>
              </a:r>
              <a:r>
                <a:rPr lang="es-ES_tradnl" sz="2000" dirty="0" err="1">
                  <a:solidFill>
                    <a:srgbClr val="66FFFF"/>
                  </a:solidFill>
                  <a:sym typeface="Symbol" pitchFamily="18" charset="2"/>
                </a:rPr>
                <a:t>that</a:t>
              </a:r>
              <a:r>
                <a:rPr lang="es-ES_tradnl" sz="2000" dirty="0">
                  <a:solidFill>
                    <a:srgbClr val="66FFFF"/>
                  </a:solidFill>
                  <a:sym typeface="Symbol" pitchFamily="18" charset="2"/>
                </a:rPr>
                <a:t> </a:t>
              </a:r>
              <a:r>
                <a:rPr lang="es-ES_tradnl" sz="2000" dirty="0" err="1">
                  <a:solidFill>
                    <a:srgbClr val="66FFFF"/>
                  </a:solidFill>
                  <a:sym typeface="Symbol" pitchFamily="18" charset="2"/>
                </a:rPr>
                <a:t>energy</a:t>
              </a:r>
              <a:r>
                <a:rPr lang="es-ES_tradnl" sz="2000" dirty="0">
                  <a:solidFill>
                    <a:srgbClr val="66FFFF"/>
                  </a:solidFill>
                  <a:sym typeface="Symbol" pitchFamily="18" charset="2"/>
                </a:rPr>
                <a:t>.</a:t>
              </a:r>
            </a:p>
          </p:txBody>
        </p:sp>
        <p:pic>
          <p:nvPicPr>
            <p:cNvPr id="25619" name="Picture 9" descr="ballorang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14450" y="2203450"/>
              <a:ext cx="22225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16 Grupo"/>
          <p:cNvGrpSpPr>
            <a:grpSpLocks/>
          </p:cNvGrpSpPr>
          <p:nvPr/>
        </p:nvGrpSpPr>
        <p:grpSpPr bwMode="auto">
          <a:xfrm>
            <a:off x="1314450" y="3204567"/>
            <a:ext cx="5726113" cy="408319"/>
            <a:chOff x="1314450" y="3252788"/>
            <a:chExt cx="5726113" cy="408319"/>
          </a:xfrm>
        </p:grpSpPr>
        <p:sp>
          <p:nvSpPr>
            <p:cNvPr id="25616" name="Rectangle 8"/>
            <p:cNvSpPr>
              <a:spLocks noChangeArrowheads="1"/>
            </p:cNvSpPr>
            <p:nvPr/>
          </p:nvSpPr>
          <p:spPr bwMode="auto">
            <a:xfrm>
              <a:off x="1603375" y="3252788"/>
              <a:ext cx="5437188" cy="408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9569" tIns="49785" rIns="99569" bIns="49785">
              <a:spAutoFit/>
            </a:bodyPr>
            <a:lstStyle/>
            <a:p>
              <a:pPr algn="l" defTabSz="995363">
                <a:spcBef>
                  <a:spcPct val="50000"/>
                </a:spcBef>
              </a:pPr>
              <a:r>
                <a:rPr lang="es-ES_tradnl" sz="2000">
                  <a:sym typeface="Symbol" pitchFamily="18" charset="2"/>
                </a:rPr>
                <a:t>Relate different processes</a:t>
              </a:r>
            </a:p>
          </p:txBody>
        </p:sp>
        <p:pic>
          <p:nvPicPr>
            <p:cNvPr id="25617" name="Picture 10" descr="ballorang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14450" y="3379788"/>
              <a:ext cx="22225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17 Grupo"/>
          <p:cNvGrpSpPr>
            <a:grpSpLocks/>
          </p:cNvGrpSpPr>
          <p:nvPr/>
        </p:nvGrpSpPr>
        <p:grpSpPr bwMode="auto">
          <a:xfrm>
            <a:off x="1314450" y="3776067"/>
            <a:ext cx="3705225" cy="408319"/>
            <a:chOff x="1314450" y="3824288"/>
            <a:chExt cx="3705225" cy="408319"/>
          </a:xfrm>
        </p:grpSpPr>
        <p:sp>
          <p:nvSpPr>
            <p:cNvPr id="25614" name="Rectangle 6"/>
            <p:cNvSpPr>
              <a:spLocks noChangeArrowheads="1"/>
            </p:cNvSpPr>
            <p:nvPr/>
          </p:nvSpPr>
          <p:spPr bwMode="auto">
            <a:xfrm>
              <a:off x="1603375" y="3824288"/>
              <a:ext cx="3416300" cy="408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9569" tIns="49785" rIns="99569" bIns="49785">
              <a:spAutoFit/>
            </a:bodyPr>
            <a:lstStyle/>
            <a:p>
              <a:pPr algn="l" defTabSz="995363">
                <a:spcBef>
                  <a:spcPct val="50000"/>
                </a:spcBef>
              </a:pPr>
              <a:r>
                <a:rPr lang="es-ES_tradnl" sz="2000">
                  <a:solidFill>
                    <a:srgbClr val="66FFFF"/>
                  </a:solidFill>
                  <a:sym typeface="Symbol" pitchFamily="18" charset="2"/>
                </a:rPr>
                <a:t>Increase the </a:t>
              </a:r>
              <a:r>
                <a:rPr lang="es-ES_tradnl" sz="2000" b="1" u="sng">
                  <a:sym typeface="Symbol" pitchFamily="18" charset="2"/>
                </a:rPr>
                <a:t>precision</a:t>
              </a:r>
            </a:p>
          </p:txBody>
        </p:sp>
        <p:pic>
          <p:nvPicPr>
            <p:cNvPr id="25615" name="Picture 11" descr="ballorang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14450" y="3967163"/>
              <a:ext cx="222250" cy="211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18 Grupo"/>
          <p:cNvGrpSpPr>
            <a:grpSpLocks/>
          </p:cNvGrpSpPr>
          <p:nvPr/>
        </p:nvGrpSpPr>
        <p:grpSpPr bwMode="auto">
          <a:xfrm>
            <a:off x="1314450" y="4447579"/>
            <a:ext cx="8928793" cy="408319"/>
            <a:chOff x="1314450" y="4495800"/>
            <a:chExt cx="8928793" cy="408319"/>
          </a:xfrm>
        </p:grpSpPr>
        <p:sp>
          <p:nvSpPr>
            <p:cNvPr id="25612" name="Rectangle 7"/>
            <p:cNvSpPr>
              <a:spLocks noChangeArrowheads="1"/>
            </p:cNvSpPr>
            <p:nvPr/>
          </p:nvSpPr>
          <p:spPr bwMode="auto">
            <a:xfrm>
              <a:off x="1603374" y="4495800"/>
              <a:ext cx="8639869" cy="408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9569" tIns="49785" rIns="99569" bIns="49785">
              <a:spAutoFit/>
            </a:bodyPr>
            <a:lstStyle/>
            <a:p>
              <a:pPr algn="l" defTabSz="995363">
                <a:spcBef>
                  <a:spcPct val="50000"/>
                </a:spcBef>
              </a:pPr>
              <a:r>
                <a:rPr lang="es-ES_tradnl" sz="2000" dirty="0" err="1">
                  <a:solidFill>
                    <a:srgbClr val="66FFFF"/>
                  </a:solidFill>
                  <a:sym typeface="Symbol" pitchFamily="18" charset="2"/>
                </a:rPr>
                <a:t>The</a:t>
              </a:r>
              <a:r>
                <a:rPr lang="es-ES_tradnl" sz="2000" dirty="0">
                  <a:solidFill>
                    <a:srgbClr val="66FFFF"/>
                  </a:solidFill>
                  <a:sym typeface="Symbol" pitchFamily="18" charset="2"/>
                </a:rPr>
                <a:t> actual </a:t>
              </a:r>
              <a:r>
                <a:rPr lang="es-ES_tradnl" sz="2000" dirty="0" err="1">
                  <a:solidFill>
                    <a:srgbClr val="66FFFF"/>
                  </a:solidFill>
                  <a:sym typeface="Symbol" pitchFamily="18" charset="2"/>
                </a:rPr>
                <a:t>parametrization</a:t>
              </a:r>
              <a:r>
                <a:rPr lang="es-ES_tradnl" sz="2000" dirty="0">
                  <a:solidFill>
                    <a:srgbClr val="66FFFF"/>
                  </a:solidFill>
                  <a:sym typeface="Symbol" pitchFamily="18" charset="2"/>
                </a:rPr>
                <a:t> of </a:t>
              </a:r>
              <a:r>
                <a:rPr lang="es-ES_tradnl" sz="2000" dirty="0" err="1">
                  <a:solidFill>
                    <a:srgbClr val="66FFFF"/>
                  </a:solidFill>
                  <a:sym typeface="Symbol" pitchFamily="18" charset="2"/>
                </a:rPr>
                <a:t>the</a:t>
              </a:r>
              <a:r>
                <a:rPr lang="es-ES_tradnl" sz="2000" dirty="0">
                  <a:solidFill>
                    <a:srgbClr val="66FFFF"/>
                  </a:solidFill>
                  <a:sym typeface="Symbol" pitchFamily="18" charset="2"/>
                </a:rPr>
                <a:t> data </a:t>
              </a:r>
              <a:r>
                <a:rPr lang="es-ES_tradnl" sz="2000" dirty="0" err="1">
                  <a:solidFill>
                    <a:srgbClr val="66FFFF"/>
                  </a:solidFill>
                  <a:sym typeface="Symbol" pitchFamily="18" charset="2"/>
                </a:rPr>
                <a:t>is</a:t>
              </a:r>
              <a:r>
                <a:rPr lang="es-ES_tradnl" sz="2000" dirty="0">
                  <a:solidFill>
                    <a:srgbClr val="66FFFF"/>
                  </a:solidFill>
                  <a:sym typeface="Symbol" pitchFamily="18" charset="2"/>
                </a:rPr>
                <a:t> </a:t>
              </a:r>
              <a:r>
                <a:rPr lang="es-ES_tradnl" sz="2000" dirty="0" err="1">
                  <a:solidFill>
                    <a:srgbClr val="66FFFF"/>
                  </a:solidFill>
                  <a:sym typeface="Symbol" pitchFamily="18" charset="2"/>
                </a:rPr>
                <a:t>irrelevant</a:t>
              </a:r>
              <a:r>
                <a:rPr lang="es-ES_tradnl" sz="2000" dirty="0">
                  <a:solidFill>
                    <a:srgbClr val="66FFFF"/>
                  </a:solidFill>
                  <a:sym typeface="Symbol" pitchFamily="18" charset="2"/>
                </a:rPr>
                <a:t> </a:t>
              </a:r>
              <a:r>
                <a:rPr lang="es-ES_tradnl" sz="2000" dirty="0" smtClean="0">
                  <a:solidFill>
                    <a:srgbClr val="66FFFF"/>
                  </a:solidFill>
                  <a:sym typeface="Symbol" pitchFamily="18" charset="2"/>
                </a:rPr>
                <a:t>once </a:t>
              </a:r>
              <a:r>
                <a:rPr lang="es-ES_tradnl" sz="2000" dirty="0" err="1" smtClean="0">
                  <a:solidFill>
                    <a:srgbClr val="66FFFF"/>
                  </a:solidFill>
                  <a:sym typeface="Symbol" pitchFamily="18" charset="2"/>
                </a:rPr>
                <a:t>inside</a:t>
              </a:r>
              <a:r>
                <a:rPr lang="es-ES_tradnl" sz="2000" dirty="0" smtClean="0">
                  <a:solidFill>
                    <a:srgbClr val="66FFFF"/>
                  </a:solidFill>
                  <a:sym typeface="Symbol" pitchFamily="18" charset="2"/>
                </a:rPr>
                <a:t> </a:t>
              </a:r>
              <a:r>
                <a:rPr lang="es-ES_tradnl" sz="2000" dirty="0" err="1" smtClean="0">
                  <a:solidFill>
                    <a:srgbClr val="66FFFF"/>
                  </a:solidFill>
                  <a:sym typeface="Symbol" pitchFamily="18" charset="2"/>
                </a:rPr>
                <a:t>integrals</a:t>
              </a:r>
              <a:r>
                <a:rPr lang="es-ES_tradnl" sz="2000" dirty="0" smtClean="0">
                  <a:solidFill>
                    <a:srgbClr val="66FFFF"/>
                  </a:solidFill>
                  <a:sym typeface="Symbol" pitchFamily="18" charset="2"/>
                </a:rPr>
                <a:t>. </a:t>
              </a:r>
              <a:endParaRPr lang="es-ES_tradnl" sz="2000" dirty="0">
                <a:solidFill>
                  <a:srgbClr val="66FFFF"/>
                </a:solidFill>
                <a:sym typeface="Symbol" pitchFamily="18" charset="2"/>
              </a:endParaRPr>
            </a:p>
          </p:txBody>
        </p:sp>
        <p:pic>
          <p:nvPicPr>
            <p:cNvPr id="25613" name="Picture 12" descr="ballorang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14450" y="4640263"/>
              <a:ext cx="22225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884238" y="5976295"/>
            <a:ext cx="9091612" cy="1116704"/>
            <a:chOff x="527" y="3453"/>
            <a:chExt cx="4897" cy="638"/>
          </a:xfrm>
        </p:grpSpPr>
        <p:sp>
          <p:nvSpPr>
            <p:cNvPr id="25610" name="AutoShape 20"/>
            <p:cNvSpPr>
              <a:spLocks noChangeArrowheads="1"/>
            </p:cNvSpPr>
            <p:nvPr/>
          </p:nvSpPr>
          <p:spPr bwMode="auto">
            <a:xfrm>
              <a:off x="527" y="3456"/>
              <a:ext cx="4897" cy="624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5611" name="Rectangle 21"/>
            <p:cNvSpPr>
              <a:spLocks noChangeArrowheads="1"/>
            </p:cNvSpPr>
            <p:nvPr/>
          </p:nvSpPr>
          <p:spPr bwMode="auto">
            <a:xfrm>
              <a:off x="583" y="3453"/>
              <a:ext cx="4697" cy="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9569" tIns="49785" rIns="99569" bIns="49785" anchor="ctr">
              <a:spAutoFit/>
            </a:bodyPr>
            <a:lstStyle/>
            <a:p>
              <a:pPr defTabSz="995363"/>
              <a:r>
                <a:rPr lang="es-ES_tradnl" dirty="0">
                  <a:solidFill>
                    <a:schemeClr val="tx1"/>
                  </a:solidFill>
                  <a:sym typeface="Symbol" pitchFamily="18" charset="2"/>
                </a:rPr>
                <a:t>A precise </a:t>
              </a:r>
              <a:r>
                <a:rPr lang="es-ES_tradnl" b="1" dirty="0">
                  <a:solidFill>
                    <a:schemeClr val="tx1"/>
                  </a:solidFill>
                  <a:sym typeface="Symbol" pitchFamily="18" charset="2"/>
                </a:rPr>
                <a:t> </a:t>
              </a:r>
              <a:r>
                <a:rPr lang="es-ES_tradnl" b="1" dirty="0" err="1">
                  <a:solidFill>
                    <a:schemeClr val="tx1"/>
                  </a:solidFill>
                  <a:sym typeface="Symbol" pitchFamily="18" charset="2"/>
                </a:rPr>
                <a:t>scattering</a:t>
              </a:r>
              <a:r>
                <a:rPr lang="es-ES_tradnl" b="1" dirty="0">
                  <a:solidFill>
                    <a:schemeClr val="tx1"/>
                  </a:solidFill>
                  <a:sym typeface="Symbol" pitchFamily="18" charset="2"/>
                </a:rPr>
                <a:t> </a:t>
              </a:r>
              <a:r>
                <a:rPr lang="es-ES_tradnl" b="1" dirty="0" err="1">
                  <a:solidFill>
                    <a:schemeClr val="tx1"/>
                  </a:solidFill>
                  <a:sym typeface="Symbol" pitchFamily="18" charset="2"/>
                </a:rPr>
                <a:t>analysis</a:t>
              </a:r>
              <a:r>
                <a:rPr lang="es-ES_tradnl" dirty="0">
                  <a:solidFill>
                    <a:schemeClr val="tx1"/>
                  </a:solidFill>
                  <a:sym typeface="Symbol" pitchFamily="18" charset="2"/>
                </a:rPr>
                <a:t> </a:t>
              </a:r>
              <a:r>
                <a:rPr lang="es-ES_tradnl" dirty="0" err="1" smtClean="0">
                  <a:solidFill>
                    <a:schemeClr val="tx1"/>
                  </a:solidFill>
                </a:rPr>
                <a:t>helps</a:t>
              </a:r>
              <a:r>
                <a:rPr lang="es-ES_tradnl" dirty="0" smtClean="0">
                  <a:solidFill>
                    <a:schemeClr val="tx1"/>
                  </a:solidFill>
                </a:rPr>
                <a:t> </a:t>
              </a:r>
              <a:r>
                <a:rPr lang="es-ES_tradnl" dirty="0" err="1">
                  <a:solidFill>
                    <a:schemeClr val="tx1"/>
                  </a:solidFill>
                </a:rPr>
                <a:t>determining</a:t>
              </a:r>
              <a:r>
                <a:rPr lang="es-ES_tradnl" dirty="0">
                  <a:solidFill>
                    <a:schemeClr val="tx1"/>
                  </a:solidFill>
                </a:rPr>
                <a:t> </a:t>
              </a:r>
              <a:r>
                <a:rPr lang="es-ES_tradnl" dirty="0" err="1">
                  <a:solidFill>
                    <a:schemeClr val="tx1"/>
                  </a:solidFill>
                </a:rPr>
                <a:t>the</a:t>
              </a:r>
              <a:r>
                <a:rPr lang="es-ES_tradnl" dirty="0">
                  <a:solidFill>
                    <a:schemeClr val="tx1"/>
                  </a:solidFill>
                </a:rPr>
                <a:t> </a:t>
              </a:r>
            </a:p>
            <a:p>
              <a:pPr defTabSz="995363">
                <a:buFont typeface="Symbol"/>
                <a:buChar char="s"/>
              </a:pPr>
              <a:r>
                <a:rPr lang="es-ES_tradnl" b="1" dirty="0" smtClean="0">
                  <a:solidFill>
                    <a:schemeClr val="tx1"/>
                  </a:solidFill>
                  <a:sym typeface="Symbol" pitchFamily="18" charset="2"/>
                </a:rPr>
                <a:t> and </a:t>
              </a:r>
              <a:r>
                <a:rPr lang="es-ES_tradnl" b="1" dirty="0">
                  <a:solidFill>
                    <a:schemeClr val="tx1"/>
                  </a:solidFill>
                  <a:sym typeface="Symbol" pitchFamily="18" charset="2"/>
                </a:rPr>
                <a:t>f0(980) </a:t>
              </a:r>
              <a:r>
                <a:rPr lang="es-ES_tradnl" b="1" dirty="0" err="1" smtClean="0">
                  <a:solidFill>
                    <a:schemeClr val="tx1"/>
                  </a:solidFill>
                  <a:sym typeface="Symbol" pitchFamily="18" charset="2"/>
                </a:rPr>
                <a:t>parameters</a:t>
              </a:r>
              <a:r>
                <a:rPr lang="es-ES_tradnl" b="1" dirty="0" smtClean="0">
                  <a:solidFill>
                    <a:schemeClr val="tx1"/>
                  </a:solidFill>
                  <a:sym typeface="Symbol" pitchFamily="18" charset="2"/>
                </a:rPr>
                <a:t> </a:t>
              </a:r>
              <a:r>
                <a:rPr lang="es-ES_tradnl" dirty="0" smtClean="0">
                  <a:solidFill>
                    <a:schemeClr val="tx1"/>
                  </a:solidFill>
                  <a:sym typeface="Symbol" pitchFamily="18" charset="2"/>
                </a:rPr>
                <a:t>and </a:t>
              </a:r>
              <a:r>
                <a:rPr lang="es-ES_tradnl" dirty="0" err="1" smtClean="0">
                  <a:solidFill>
                    <a:schemeClr val="tx1"/>
                  </a:solidFill>
                  <a:sym typeface="Symbol" pitchFamily="18" charset="2"/>
                </a:rPr>
                <a:t>is</a:t>
              </a:r>
              <a:r>
                <a:rPr lang="es-ES_tradnl" b="1" dirty="0" smtClean="0">
                  <a:solidFill>
                    <a:schemeClr val="tx1"/>
                  </a:solidFill>
                  <a:sym typeface="Symbol" pitchFamily="18" charset="2"/>
                </a:rPr>
                <a:t> </a:t>
              </a:r>
              <a:r>
                <a:rPr lang="es-ES_tradnl" b="1" dirty="0" err="1" smtClean="0">
                  <a:solidFill>
                    <a:schemeClr val="tx1"/>
                  </a:solidFill>
                  <a:sym typeface="Symbol" pitchFamily="18" charset="2"/>
                </a:rPr>
                <a:t>useful</a:t>
              </a:r>
              <a:r>
                <a:rPr lang="es-ES_tradnl" b="1" dirty="0" smtClean="0">
                  <a:solidFill>
                    <a:schemeClr val="tx1"/>
                  </a:solidFill>
                  <a:sym typeface="Symbol" pitchFamily="18" charset="2"/>
                </a:rPr>
                <a:t> </a:t>
              </a:r>
              <a:r>
                <a:rPr lang="es-ES_tradnl" b="1" dirty="0" err="1" smtClean="0">
                  <a:solidFill>
                    <a:schemeClr val="tx1"/>
                  </a:solidFill>
                  <a:sym typeface="Symbol" pitchFamily="18" charset="2"/>
                </a:rPr>
                <a:t>for</a:t>
              </a:r>
              <a:r>
                <a:rPr lang="es-ES_tradnl" b="1" dirty="0" smtClean="0">
                  <a:solidFill>
                    <a:schemeClr val="tx1"/>
                  </a:solidFill>
                  <a:sym typeface="Symbol" pitchFamily="18" charset="2"/>
                </a:rPr>
                <a:t> </a:t>
              </a:r>
              <a:r>
                <a:rPr lang="es-ES_tradnl" b="1" dirty="0" err="1" smtClean="0">
                  <a:solidFill>
                    <a:schemeClr val="tx1"/>
                  </a:solidFill>
                  <a:sym typeface="Symbol" pitchFamily="18" charset="2"/>
                </a:rPr>
                <a:t>any</a:t>
              </a:r>
              <a:r>
                <a:rPr lang="es-ES_tradnl" b="1" dirty="0" smtClean="0">
                  <a:solidFill>
                    <a:schemeClr val="tx1"/>
                  </a:solidFill>
                  <a:sym typeface="Symbol" pitchFamily="18" charset="2"/>
                </a:rPr>
                <a:t> hadronic </a:t>
              </a:r>
              <a:r>
                <a:rPr lang="es-ES_tradnl" b="1" dirty="0" err="1" smtClean="0">
                  <a:solidFill>
                    <a:schemeClr val="tx1"/>
                  </a:solidFill>
                  <a:sym typeface="Symbol" pitchFamily="18" charset="2"/>
                </a:rPr>
                <a:t>process</a:t>
              </a:r>
              <a:r>
                <a:rPr lang="es-ES_tradnl" b="1" dirty="0" smtClean="0">
                  <a:solidFill>
                    <a:schemeClr val="tx1"/>
                  </a:solidFill>
                  <a:sym typeface="Symbol" pitchFamily="18" charset="2"/>
                </a:rPr>
                <a:t> </a:t>
              </a:r>
              <a:r>
                <a:rPr lang="es-ES_tradnl" b="1" dirty="0" err="1" smtClean="0">
                  <a:solidFill>
                    <a:schemeClr val="tx1"/>
                  </a:solidFill>
                  <a:sym typeface="Symbol" pitchFamily="18" charset="2"/>
                </a:rPr>
                <a:t>containing</a:t>
              </a:r>
              <a:r>
                <a:rPr lang="es-ES_tradnl" b="1" dirty="0" smtClean="0">
                  <a:solidFill>
                    <a:schemeClr val="tx1"/>
                  </a:solidFill>
                  <a:sym typeface="Symbol" pitchFamily="18" charset="2"/>
                </a:rPr>
                <a:t> </a:t>
              </a:r>
              <a:r>
                <a:rPr lang="es-ES_tradnl" b="1" dirty="0" err="1" smtClean="0">
                  <a:solidFill>
                    <a:schemeClr val="tx1"/>
                  </a:solidFill>
                  <a:sym typeface="Symbol" pitchFamily="18" charset="2"/>
                </a:rPr>
                <a:t>several</a:t>
              </a:r>
              <a:r>
                <a:rPr lang="es-ES_tradnl" b="1" dirty="0" smtClean="0">
                  <a:solidFill>
                    <a:schemeClr val="tx1"/>
                  </a:solidFill>
                  <a:sym typeface="Symbol" pitchFamily="18" charset="2"/>
                </a:rPr>
                <a:t> pions in </a:t>
              </a:r>
              <a:r>
                <a:rPr lang="es-ES_tradnl" b="1" dirty="0" err="1" smtClean="0">
                  <a:solidFill>
                    <a:schemeClr val="tx1"/>
                  </a:solidFill>
                  <a:sym typeface="Symbol" pitchFamily="18" charset="2"/>
                </a:rPr>
                <a:t>the</a:t>
              </a:r>
              <a:r>
                <a:rPr lang="es-ES_tradnl" b="1" dirty="0" smtClean="0">
                  <a:solidFill>
                    <a:schemeClr val="tx1"/>
                  </a:solidFill>
                  <a:sym typeface="Symbol" pitchFamily="18" charset="2"/>
                </a:rPr>
                <a:t> final </a:t>
              </a:r>
              <a:r>
                <a:rPr lang="es-ES_tradnl" b="1" dirty="0" err="1" smtClean="0">
                  <a:solidFill>
                    <a:schemeClr val="tx1"/>
                  </a:solidFill>
                  <a:sym typeface="Symbol" pitchFamily="18" charset="2"/>
                </a:rPr>
                <a:t>state</a:t>
              </a:r>
              <a:endParaRPr lang="es-ES_tradnl" b="1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754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280988" y="-1588"/>
            <a:ext cx="3024187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 anchor="ctr">
            <a:spAutoFit/>
          </a:bodyPr>
          <a:lstStyle/>
          <a:p>
            <a:pPr defTabSz="995363"/>
            <a:r>
              <a:rPr lang="es-ES_tradnl" sz="2000">
                <a:solidFill>
                  <a:srgbClr val="00FFFF"/>
                </a:solidFill>
              </a:rPr>
              <a:t>S0 wave below 850 MeV</a:t>
            </a:r>
          </a:p>
        </p:txBody>
      </p:sp>
      <p:sp>
        <p:nvSpPr>
          <p:cNvPr id="7172" name="Line 5"/>
          <p:cNvSpPr>
            <a:spLocks noChangeShapeType="1"/>
          </p:cNvSpPr>
          <p:nvPr/>
        </p:nvSpPr>
        <p:spPr bwMode="auto">
          <a:xfrm>
            <a:off x="0" y="368300"/>
            <a:ext cx="109601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5778500" y="0"/>
            <a:ext cx="46355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pPr algn="l" defTabSz="995363"/>
            <a:r>
              <a:rPr lang="es-ES_tradnl" sz="1100">
                <a:solidFill>
                  <a:srgbClr val="00FFFF"/>
                </a:solidFill>
                <a:cs typeface="Arial" charset="0"/>
              </a:rPr>
              <a:t>R. Garcia Martin, JR.Pelaez and F.J. Ynduráin PR</a:t>
            </a:r>
            <a:r>
              <a:rPr lang="es-ES_tradnl" sz="1100">
                <a:solidFill>
                  <a:srgbClr val="00FFFF"/>
                </a:solidFill>
                <a:latin typeface="Verdana" pitchFamily="34" charset="0"/>
                <a:cs typeface="Arial" charset="0"/>
              </a:rPr>
              <a:t>D74:014001,2006</a:t>
            </a: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209550" y="523875"/>
            <a:ext cx="8605838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 anchor="ctr">
            <a:spAutoFit/>
          </a:bodyPr>
          <a:lstStyle/>
          <a:p>
            <a:pPr algn="l" defTabSz="995363"/>
            <a:r>
              <a:rPr lang="es-ES_tradnl">
                <a:solidFill>
                  <a:srgbClr val="00FFFF"/>
                </a:solidFill>
              </a:rPr>
              <a:t>Conformal expansion, 4 terms are enough. First, Adler zero at m</a:t>
            </a:r>
            <a:r>
              <a:rPr lang="es-ES_tradnl" baseline="-25000">
                <a:solidFill>
                  <a:srgbClr val="00FFFF"/>
                </a:solidFill>
                <a:sym typeface="Symbol" pitchFamily="18" charset="2"/>
              </a:rPr>
              <a:t></a:t>
            </a:r>
            <a:r>
              <a:rPr lang="es-ES_tradnl" baseline="30000">
                <a:solidFill>
                  <a:srgbClr val="00FFFF"/>
                </a:solidFill>
                <a:sym typeface="Symbol" pitchFamily="18" charset="2"/>
              </a:rPr>
              <a:t>2</a:t>
            </a:r>
            <a:r>
              <a:rPr lang="es-ES_tradnl">
                <a:solidFill>
                  <a:srgbClr val="00FFFF"/>
                </a:solidFill>
                <a:sym typeface="Symbol" pitchFamily="18" charset="2"/>
              </a:rPr>
              <a:t>/2</a:t>
            </a:r>
            <a:endParaRPr lang="es-ES_tradnl">
              <a:sym typeface="Symbol" pitchFamily="18" charset="2"/>
            </a:endParaRPr>
          </a:p>
        </p:txBody>
      </p:sp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0" y="2268538"/>
            <a:ext cx="3198813" cy="24704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9569" tIns="49785" rIns="99569" bIns="49785">
            <a:spAutoFit/>
          </a:bodyPr>
          <a:lstStyle/>
          <a:p>
            <a:pPr defTabSz="995363"/>
            <a:r>
              <a:rPr lang="es-ES_tradnl" dirty="0" err="1">
                <a:solidFill>
                  <a:srgbClr val="00FFFF"/>
                </a:solidFill>
              </a:rPr>
              <a:t>We</a:t>
            </a:r>
            <a:r>
              <a:rPr lang="es-ES_tradnl" dirty="0">
                <a:solidFill>
                  <a:srgbClr val="00FFFF"/>
                </a:solidFill>
              </a:rPr>
              <a:t> use data </a:t>
            </a:r>
            <a:r>
              <a:rPr lang="es-ES_tradnl" dirty="0" err="1">
                <a:solidFill>
                  <a:srgbClr val="00FFFF"/>
                </a:solidFill>
              </a:rPr>
              <a:t>on</a:t>
            </a:r>
            <a:r>
              <a:rPr lang="es-ES_tradnl" dirty="0">
                <a:solidFill>
                  <a:srgbClr val="00FFFF"/>
                </a:solidFill>
              </a:rPr>
              <a:t> Kl4</a:t>
            </a:r>
            <a:endParaRPr lang="es-ES_tradnl" dirty="0">
              <a:solidFill>
                <a:srgbClr val="00FFFF"/>
              </a:solidFill>
              <a:sym typeface="Symbol" pitchFamily="18" charset="2"/>
            </a:endParaRPr>
          </a:p>
          <a:p>
            <a:pPr defTabSz="995363"/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including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 NEWEST:</a:t>
            </a:r>
          </a:p>
          <a:p>
            <a:pPr defTabSz="995363"/>
            <a:endParaRPr lang="es-ES_tradnl" dirty="0">
              <a:sym typeface="Symbol" pitchFamily="18" charset="2"/>
            </a:endParaRPr>
          </a:p>
          <a:p>
            <a:pPr defTabSz="995363"/>
            <a:r>
              <a:rPr lang="es-ES_tradnl" dirty="0">
                <a:sym typeface="Symbol" pitchFamily="18" charset="2"/>
              </a:rPr>
              <a:t>NA48/2 </a:t>
            </a:r>
            <a:r>
              <a:rPr lang="es-ES_tradnl" dirty="0" err="1">
                <a:sym typeface="Symbol" pitchFamily="18" charset="2"/>
              </a:rPr>
              <a:t>results</a:t>
            </a:r>
            <a:endParaRPr lang="es-ES_tradnl" dirty="0">
              <a:sym typeface="Symbol" pitchFamily="18" charset="2"/>
            </a:endParaRPr>
          </a:p>
          <a:p>
            <a:pPr defTabSz="995363"/>
            <a:r>
              <a:rPr lang="es-ES_tradnl" dirty="0" err="1">
                <a:sym typeface="Symbol" pitchFamily="18" charset="2"/>
              </a:rPr>
              <a:t>Get</a:t>
            </a:r>
            <a:r>
              <a:rPr lang="es-ES_tradnl" dirty="0">
                <a:sym typeface="Symbol" pitchFamily="18" charset="2"/>
              </a:rPr>
              <a:t> </a:t>
            </a:r>
            <a:r>
              <a:rPr lang="es-ES_tradnl" dirty="0" err="1">
                <a:sym typeface="Symbol" pitchFamily="18" charset="2"/>
              </a:rPr>
              <a:t>rid</a:t>
            </a:r>
            <a:r>
              <a:rPr lang="es-ES_tradnl" dirty="0">
                <a:sym typeface="Symbol" pitchFamily="18" charset="2"/>
              </a:rPr>
              <a:t> of K → 2</a:t>
            </a:r>
          </a:p>
          <a:p>
            <a:pPr defTabSz="995363"/>
            <a:r>
              <a:rPr lang="es-ES_tradnl" dirty="0">
                <a:sym typeface="Symbol" pitchFamily="18" charset="2"/>
              </a:rPr>
              <a:t>Isospin </a:t>
            </a:r>
            <a:r>
              <a:rPr lang="es-ES_tradnl" dirty="0" err="1">
                <a:sym typeface="Symbol" pitchFamily="18" charset="2"/>
              </a:rPr>
              <a:t>corrections</a:t>
            </a:r>
            <a:r>
              <a:rPr lang="es-ES_tradnl" dirty="0">
                <a:sym typeface="Symbol" pitchFamily="18" charset="2"/>
              </a:rPr>
              <a:t> </a:t>
            </a:r>
            <a:r>
              <a:rPr lang="es-ES_tradnl" dirty="0" err="1">
                <a:sym typeface="Symbol" pitchFamily="18" charset="2"/>
              </a:rPr>
              <a:t>from</a:t>
            </a:r>
            <a:endParaRPr lang="es-ES_tradnl" dirty="0">
              <a:sym typeface="Symbol" pitchFamily="18" charset="2"/>
            </a:endParaRPr>
          </a:p>
          <a:p>
            <a:pPr defTabSz="995363"/>
            <a:r>
              <a:rPr lang="es-ES_tradnl" dirty="0" err="1">
                <a:sym typeface="Symbol" pitchFamily="18" charset="2"/>
              </a:rPr>
              <a:t>Gasser</a:t>
            </a:r>
            <a:r>
              <a:rPr lang="es-ES_tradnl" dirty="0">
                <a:sym typeface="Symbol" pitchFamily="18" charset="2"/>
              </a:rPr>
              <a:t> </a:t>
            </a:r>
            <a:r>
              <a:rPr lang="es-ES_tradnl" dirty="0" err="1">
                <a:sym typeface="Symbol" pitchFamily="18" charset="2"/>
              </a:rPr>
              <a:t>to</a:t>
            </a:r>
            <a:r>
              <a:rPr lang="es-ES_tradnl" dirty="0">
                <a:sym typeface="Symbol" pitchFamily="18" charset="2"/>
              </a:rPr>
              <a:t> </a:t>
            </a:r>
            <a:r>
              <a:rPr lang="es-ES_tradnl" dirty="0" smtClean="0">
                <a:sym typeface="Symbol" pitchFamily="18" charset="2"/>
              </a:rPr>
              <a:t>NA48/2</a:t>
            </a:r>
            <a:endParaRPr lang="es-ES_tradnl" dirty="0">
              <a:sym typeface="Symbol" pitchFamily="18" charset="2"/>
            </a:endParaRPr>
          </a:p>
        </p:txBody>
      </p:sp>
      <p:sp>
        <p:nvSpPr>
          <p:cNvPr id="7176" name="Rectangle 11"/>
          <p:cNvSpPr>
            <a:spLocks noChangeArrowheads="1"/>
          </p:cNvSpPr>
          <p:nvPr/>
        </p:nvSpPr>
        <p:spPr bwMode="auto">
          <a:xfrm>
            <a:off x="428625" y="1188343"/>
            <a:ext cx="9432925" cy="774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pPr defTabSz="995363"/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Average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 of N-&gt;N data sets </a:t>
            </a: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with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enlarged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errors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, at 870- 970 </a:t>
            </a: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MeV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, </a:t>
            </a:r>
          </a:p>
          <a:p>
            <a:pPr defTabSz="995363"/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where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they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 are </a:t>
            </a: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consistent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within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 10</a:t>
            </a:r>
            <a:r>
              <a:rPr lang="es-ES_tradnl" baseline="30000" dirty="0">
                <a:solidFill>
                  <a:srgbClr val="00FFFF"/>
                </a:solidFill>
                <a:sym typeface="Symbol" pitchFamily="18" charset="2"/>
              </a:rPr>
              <a:t>o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to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 15</a:t>
            </a:r>
            <a:r>
              <a:rPr lang="es-ES_tradnl" baseline="30000" dirty="0">
                <a:solidFill>
                  <a:srgbClr val="00FFFF"/>
                </a:solidFill>
                <a:sym typeface="Symbol" pitchFamily="18" charset="2"/>
              </a:rPr>
              <a:t>o 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error.</a:t>
            </a:r>
            <a:endParaRPr lang="es-ES" dirty="0">
              <a:solidFill>
                <a:srgbClr val="00FFFF"/>
              </a:solidFill>
              <a:sym typeface="Symbol" pitchFamily="18" charset="2"/>
            </a:endParaRPr>
          </a:p>
        </p:txBody>
      </p:sp>
      <p:graphicFrame>
        <p:nvGraphicFramePr>
          <p:cNvPr id="7170" name="Object 12"/>
          <p:cNvGraphicFramePr>
            <a:graphicFrameLocks noChangeAspect="1"/>
          </p:cNvGraphicFramePr>
          <p:nvPr/>
        </p:nvGraphicFramePr>
        <p:xfrm>
          <a:off x="3203575" y="2268538"/>
          <a:ext cx="7489825" cy="5292725"/>
        </p:xfrm>
        <a:graphic>
          <a:graphicData uri="http://schemas.openxmlformats.org/presentationml/2006/ole">
            <p:oleObj spid="_x0000_s368642" name="Acrobat Document" r:id="rId4" imgW="10703880" imgH="7550280" progId="AcroExch.Document.7">
              <p:embed/>
            </p:oleObj>
          </a:graphicData>
        </a:graphic>
      </p:graphicFrame>
      <p:sp>
        <p:nvSpPr>
          <p:cNvPr id="7177" name="Rectangle 12"/>
          <p:cNvSpPr>
            <a:spLocks noChangeArrowheads="1"/>
          </p:cNvSpPr>
          <p:nvPr/>
        </p:nvSpPr>
        <p:spPr bwMode="auto">
          <a:xfrm>
            <a:off x="6642844" y="5940871"/>
            <a:ext cx="2712989" cy="7776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pPr defTabSz="995363"/>
            <a:r>
              <a:rPr lang="es-ES_tradnl" dirty="0" err="1" smtClean="0">
                <a:solidFill>
                  <a:srgbClr val="FF0000"/>
                </a:solidFill>
              </a:rPr>
              <a:t>Tiny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uncertainties</a:t>
            </a:r>
            <a:endParaRPr lang="es-ES_tradnl" dirty="0" smtClean="0">
              <a:solidFill>
                <a:srgbClr val="FF0000"/>
              </a:solidFill>
            </a:endParaRPr>
          </a:p>
          <a:p>
            <a:pPr defTabSz="995363"/>
            <a:r>
              <a:rPr lang="es-ES_tradnl" dirty="0" err="1" smtClean="0">
                <a:solidFill>
                  <a:srgbClr val="FF0000"/>
                </a:solidFill>
              </a:rPr>
              <a:t>due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to</a:t>
            </a:r>
            <a:r>
              <a:rPr lang="es-ES_tradnl" dirty="0" smtClean="0">
                <a:solidFill>
                  <a:srgbClr val="FF0000"/>
                </a:solidFill>
              </a:rPr>
              <a:t> NA48/2 data 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72008" y="5796855"/>
            <a:ext cx="3042444" cy="110799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defTabSz="995363"/>
            <a:r>
              <a:rPr lang="es-ES_tradnl" dirty="0" err="1" smtClean="0">
                <a:solidFill>
                  <a:srgbClr val="00FFFF"/>
                </a:solidFill>
              </a:rPr>
              <a:t>It</a:t>
            </a:r>
            <a:r>
              <a:rPr lang="es-ES_tradnl" dirty="0" smtClean="0">
                <a:solidFill>
                  <a:srgbClr val="00FFFF"/>
                </a:solidFill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</a:rPr>
              <a:t>does</a:t>
            </a:r>
            <a:r>
              <a:rPr lang="es-ES_tradnl" dirty="0" smtClean="0">
                <a:solidFill>
                  <a:srgbClr val="00FFFF"/>
                </a:solidFill>
              </a:rPr>
              <a:t> </a:t>
            </a:r>
            <a:r>
              <a:rPr lang="es-ES_tradnl" b="1" dirty="0" smtClean="0"/>
              <a:t>NOT</a:t>
            </a:r>
            <a:r>
              <a:rPr lang="es-ES_tradnl" dirty="0" smtClean="0">
                <a:solidFill>
                  <a:srgbClr val="00FFFF"/>
                </a:solidFill>
              </a:rPr>
              <a:t> HAVE</a:t>
            </a:r>
          </a:p>
          <a:p>
            <a:pPr defTabSz="995363"/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A BREIT-WIGNER</a:t>
            </a:r>
          </a:p>
          <a:p>
            <a:pPr defTabSz="995363"/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SHAPE</a:t>
            </a:r>
            <a:endParaRPr lang="es-ES_tradnl" dirty="0">
              <a:solidFill>
                <a:srgbClr val="00FFFF"/>
              </a:solidFill>
              <a:sym typeface="Symbol" pitchFamily="18" charset="2"/>
            </a:endParaRPr>
          </a:p>
        </p:txBody>
      </p:sp>
    </p:spTree>
  </p:cSld>
  <p:clrMapOvr>
    <a:masterClrMapping/>
  </p:clrMapOvr>
  <p:transition advTm="28143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09550" y="-33338"/>
            <a:ext cx="6753225" cy="40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 anchor="ctr">
            <a:spAutoFit/>
          </a:bodyPr>
          <a:lstStyle/>
          <a:p>
            <a:pPr algn="l" defTabSz="995363"/>
            <a:r>
              <a:rPr lang="es-ES_tradnl" sz="2000">
                <a:solidFill>
                  <a:srgbClr val="00FFFF"/>
                </a:solidFill>
                <a:sym typeface="Symbol" pitchFamily="18" charset="2"/>
              </a:rPr>
              <a:t>UNCERTAINTIES IN Standard ROY EQS. vs GKPY Eqs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17463" y="368300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41" name="Rectangle 23"/>
          <p:cNvSpPr>
            <a:spLocks noChangeArrowheads="1"/>
          </p:cNvSpPr>
          <p:nvPr/>
        </p:nvSpPr>
        <p:spPr bwMode="auto">
          <a:xfrm>
            <a:off x="233363" y="2413000"/>
            <a:ext cx="460692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9" tIns="49785" rIns="99569" bIns="49785">
            <a:spAutoFit/>
          </a:bodyPr>
          <a:lstStyle/>
          <a:p>
            <a:pPr algn="l" defTabSz="995363">
              <a:spcBef>
                <a:spcPct val="50000"/>
              </a:spcBef>
            </a:pPr>
            <a:r>
              <a:rPr lang="es-ES_tradnl" sz="2000">
                <a:solidFill>
                  <a:srgbClr val="00FFFF"/>
                </a:solidFill>
                <a:sym typeface="Symbol" pitchFamily="18" charset="2"/>
              </a:rPr>
              <a:t>smaller uncertainty below </a:t>
            </a:r>
            <a:r>
              <a:rPr lang="en-US" sz="2000">
                <a:solidFill>
                  <a:srgbClr val="00FFFF"/>
                </a:solidFill>
                <a:cs typeface="Arial" charset="0"/>
                <a:sym typeface="Symbol" pitchFamily="18" charset="2"/>
              </a:rPr>
              <a:t>~ </a:t>
            </a:r>
            <a:r>
              <a:rPr lang="es-ES_tradnl" sz="2000">
                <a:solidFill>
                  <a:srgbClr val="00FFFF"/>
                </a:solidFill>
                <a:sym typeface="Symbol" pitchFamily="18" charset="2"/>
              </a:rPr>
              <a:t>400 MeV</a:t>
            </a:r>
          </a:p>
        </p:txBody>
      </p:sp>
      <p:sp>
        <p:nvSpPr>
          <p:cNvPr id="1040" name="Rectangle 27"/>
          <p:cNvSpPr>
            <a:spLocks noChangeArrowheads="1"/>
          </p:cNvSpPr>
          <p:nvPr/>
        </p:nvSpPr>
        <p:spPr bwMode="auto">
          <a:xfrm>
            <a:off x="5418138" y="2413000"/>
            <a:ext cx="820737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9" tIns="49785" rIns="99569" bIns="49785">
            <a:spAutoFit/>
          </a:bodyPr>
          <a:lstStyle/>
          <a:p>
            <a:pPr algn="l" defTabSz="995363">
              <a:spcBef>
                <a:spcPct val="50000"/>
              </a:spcBef>
            </a:pPr>
            <a:r>
              <a:rPr lang="es-ES_tradnl" sz="2000">
                <a:solidFill>
                  <a:srgbClr val="00FFFF"/>
                </a:solidFill>
                <a:sym typeface="Symbol" pitchFamily="18" charset="2"/>
              </a:rPr>
              <a:t>smaller uncertainty above </a:t>
            </a:r>
            <a:r>
              <a:rPr lang="en-US" sz="2000">
                <a:solidFill>
                  <a:srgbClr val="00FFFF"/>
                </a:solidFill>
                <a:cs typeface="Arial" charset="0"/>
                <a:sym typeface="Symbol" pitchFamily="18" charset="2"/>
              </a:rPr>
              <a:t>~</a:t>
            </a:r>
            <a:r>
              <a:rPr lang="es-ES_tradnl" sz="2000">
                <a:solidFill>
                  <a:srgbClr val="00FFFF"/>
                </a:solidFill>
                <a:sym typeface="Symbol" pitchFamily="18" charset="2"/>
              </a:rPr>
              <a:t>400 MeV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418138" y="3276600"/>
          <a:ext cx="5310187" cy="3887788"/>
        </p:xfrm>
        <a:graphic>
          <a:graphicData uri="http://schemas.openxmlformats.org/presentationml/2006/ole">
            <p:oleObj spid="_x0000_s371714" name="Acrobat Document" r:id="rId5" imgW="9941040" imgH="7664760" progId="AcroExch.Document.7">
              <p:embed/>
            </p:oleObj>
          </a:graphicData>
        </a:graphic>
      </p:graphicFrame>
      <p:graphicFrame>
        <p:nvGraphicFramePr>
          <p:cNvPr id="1027" name="Object 12"/>
          <p:cNvGraphicFramePr>
            <a:graphicFrameLocks noChangeAspect="1"/>
          </p:cNvGraphicFramePr>
          <p:nvPr/>
        </p:nvGraphicFramePr>
        <p:xfrm>
          <a:off x="4763" y="3276600"/>
          <a:ext cx="5359400" cy="3836988"/>
        </p:xfrm>
        <a:graphic>
          <a:graphicData uri="http://schemas.openxmlformats.org/presentationml/2006/ole">
            <p:oleObj spid="_x0000_s371715" name="Acrobat Document" r:id="rId6" imgW="9902880" imgH="7626600" progId="AcroExch.Document.7">
              <p:embed/>
            </p:oleObj>
          </a:graphicData>
        </a:graphic>
      </p:graphicFrame>
      <p:sp>
        <p:nvSpPr>
          <p:cNvPr id="3081" name="12 CuadroTexto"/>
          <p:cNvSpPr txBox="1">
            <a:spLocks noChangeArrowheads="1"/>
          </p:cNvSpPr>
          <p:nvPr/>
        </p:nvSpPr>
        <p:spPr bwMode="auto">
          <a:xfrm>
            <a:off x="715963" y="612775"/>
            <a:ext cx="40544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/>
              <a:t>Why  are GKPY Eqs. relevant?</a:t>
            </a:r>
          </a:p>
        </p:txBody>
      </p:sp>
      <p:sp>
        <p:nvSpPr>
          <p:cNvPr id="3082" name="15 CuadroTexto"/>
          <p:cNvSpPr txBox="1">
            <a:spLocks noChangeArrowheads="1"/>
          </p:cNvSpPr>
          <p:nvPr/>
        </p:nvSpPr>
        <p:spPr bwMode="auto">
          <a:xfrm>
            <a:off x="684213" y="1262063"/>
            <a:ext cx="81184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/>
              <a:t>One subtraction yields better accuracy in √s &gt; 400 MeV region</a:t>
            </a:r>
          </a:p>
        </p:txBody>
      </p:sp>
      <p:sp>
        <p:nvSpPr>
          <p:cNvPr id="18" name="17 Elipse"/>
          <p:cNvSpPr>
            <a:spLocks noChangeArrowheads="1"/>
          </p:cNvSpPr>
          <p:nvPr/>
        </p:nvSpPr>
        <p:spPr bwMode="auto">
          <a:xfrm>
            <a:off x="7650163" y="3779838"/>
            <a:ext cx="2665412" cy="2881312"/>
          </a:xfrm>
          <a:prstGeom prst="ellips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defTabSz="995363"/>
            <a:endParaRPr lang="es-ES"/>
          </a:p>
        </p:txBody>
      </p:sp>
      <p:sp>
        <p:nvSpPr>
          <p:cNvPr id="19" name="18 Elipse"/>
          <p:cNvSpPr>
            <a:spLocks noChangeArrowheads="1"/>
          </p:cNvSpPr>
          <p:nvPr/>
        </p:nvSpPr>
        <p:spPr bwMode="auto">
          <a:xfrm>
            <a:off x="2978150" y="3932238"/>
            <a:ext cx="2665413" cy="2881312"/>
          </a:xfrm>
          <a:prstGeom prst="ellips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defTabSz="995363"/>
            <a:endParaRPr lang="es-ES"/>
          </a:p>
        </p:txBody>
      </p:sp>
      <p:sp>
        <p:nvSpPr>
          <p:cNvPr id="20" name="19 Elipse"/>
          <p:cNvSpPr>
            <a:spLocks noChangeArrowheads="1"/>
          </p:cNvSpPr>
          <p:nvPr/>
        </p:nvSpPr>
        <p:spPr bwMode="auto">
          <a:xfrm>
            <a:off x="522288" y="3997325"/>
            <a:ext cx="1008062" cy="60642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995363"/>
            <a:endParaRPr lang="es-ES"/>
          </a:p>
        </p:txBody>
      </p:sp>
      <p:sp>
        <p:nvSpPr>
          <p:cNvPr id="21" name="20 Elipse"/>
          <p:cNvSpPr>
            <a:spLocks noChangeArrowheads="1"/>
          </p:cNvSpPr>
          <p:nvPr/>
        </p:nvSpPr>
        <p:spPr bwMode="auto">
          <a:xfrm>
            <a:off x="5994400" y="4017963"/>
            <a:ext cx="720725" cy="60642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995363"/>
            <a:endParaRPr lang="es-ES"/>
          </a:p>
        </p:txBody>
      </p:sp>
      <p:cxnSp>
        <p:nvCxnSpPr>
          <p:cNvPr id="23" name="22 Conector recto de flecha"/>
          <p:cNvCxnSpPr>
            <a:cxnSpLocks noChangeShapeType="1"/>
          </p:cNvCxnSpPr>
          <p:nvPr/>
        </p:nvCxnSpPr>
        <p:spPr bwMode="auto">
          <a:xfrm rot="5400000">
            <a:off x="989806" y="3024982"/>
            <a:ext cx="1081087" cy="8636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5" name="24 Conector recto de flecha"/>
          <p:cNvCxnSpPr>
            <a:cxnSpLocks noChangeShapeType="1"/>
            <a:endCxn id="21" idx="2"/>
          </p:cNvCxnSpPr>
          <p:nvPr/>
        </p:nvCxnSpPr>
        <p:spPr bwMode="auto">
          <a:xfrm>
            <a:off x="1962150" y="2916238"/>
            <a:ext cx="4032250" cy="140493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7" name="26 Conector recto de flecha"/>
          <p:cNvCxnSpPr>
            <a:cxnSpLocks noChangeShapeType="1"/>
          </p:cNvCxnSpPr>
          <p:nvPr/>
        </p:nvCxnSpPr>
        <p:spPr bwMode="auto">
          <a:xfrm rot="5400000">
            <a:off x="5346700" y="3132138"/>
            <a:ext cx="2663825" cy="2232025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29" name="28 Conector recto de flecha"/>
          <p:cNvCxnSpPr>
            <a:cxnSpLocks noChangeShapeType="1"/>
          </p:cNvCxnSpPr>
          <p:nvPr/>
        </p:nvCxnSpPr>
        <p:spPr bwMode="auto">
          <a:xfrm rot="16200000" flipH="1">
            <a:off x="7542213" y="3168650"/>
            <a:ext cx="1081087" cy="576263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34" name="33 Rectángulo"/>
          <p:cNvSpPr>
            <a:spLocks noChangeArrowheads="1"/>
          </p:cNvSpPr>
          <p:nvPr/>
        </p:nvSpPr>
        <p:spPr bwMode="auto">
          <a:xfrm>
            <a:off x="306388" y="1908175"/>
            <a:ext cx="1517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995363">
              <a:spcBef>
                <a:spcPct val="50000"/>
              </a:spcBef>
            </a:pPr>
            <a:r>
              <a:rPr lang="es-ES_tradnl" sz="2400">
                <a:solidFill>
                  <a:srgbClr val="00FFFF"/>
                </a:solidFill>
                <a:sym typeface="Symbol" pitchFamily="18" charset="2"/>
              </a:rPr>
              <a:t>Roy Eqs. </a:t>
            </a:r>
          </a:p>
        </p:txBody>
      </p:sp>
      <p:sp>
        <p:nvSpPr>
          <p:cNvPr id="35" name="34 Rectángulo"/>
          <p:cNvSpPr>
            <a:spLocks noChangeArrowheads="1"/>
          </p:cNvSpPr>
          <p:nvPr/>
        </p:nvSpPr>
        <p:spPr bwMode="auto">
          <a:xfrm>
            <a:off x="5418138" y="1908175"/>
            <a:ext cx="173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995363">
              <a:spcBef>
                <a:spcPct val="50000"/>
              </a:spcBef>
            </a:pPr>
            <a:r>
              <a:rPr lang="es-ES_tradnl" sz="2400">
                <a:solidFill>
                  <a:srgbClr val="00FFFF"/>
                </a:solidFill>
                <a:sym typeface="Symbol" pitchFamily="18" charset="2"/>
              </a:rPr>
              <a:t>GKPY Eqs,</a:t>
            </a:r>
          </a:p>
        </p:txBody>
      </p:sp>
    </p:spTree>
    <p:custDataLst>
      <p:tags r:id="rId2"/>
    </p:custDataLst>
  </p:cSld>
  <p:clrMapOvr>
    <a:masterClrMapping/>
  </p:clrMapOvr>
  <p:transition advTm="525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" grpId="0"/>
      <p:bldP spid="1040" grpId="0"/>
      <p:bldP spid="18" grpId="0" animBg="1"/>
      <p:bldP spid="19" grpId="0" animBg="1"/>
      <p:bldP spid="20" grpId="0" animBg="1"/>
      <p:bldP spid="21" grpId="0" animBg="1"/>
      <p:bldP spid="34" grpId="0"/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jrpelaez\Desktop\S0UDF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124" y="396255"/>
            <a:ext cx="10441160" cy="7066602"/>
          </a:xfrm>
          <a:prstGeom prst="rect">
            <a:avLst/>
          </a:prstGeom>
          <a:noFill/>
        </p:spPr>
      </p:pic>
      <p:pic>
        <p:nvPicPr>
          <p:cNvPr id="117762" name="Picture 2" descr="C:\Users\jrpelaez\Desktop\S0CDF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2124" y="396255"/>
            <a:ext cx="10440000" cy="7066800"/>
          </a:xfrm>
          <a:prstGeom prst="rect">
            <a:avLst/>
          </a:prstGeom>
          <a:noFill/>
        </p:spPr>
      </p:pic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258443" y="0"/>
            <a:ext cx="3320526" cy="40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 anchor="ctr">
            <a:spAutoFit/>
          </a:bodyPr>
          <a:lstStyle/>
          <a:p>
            <a:pPr algn="l" defTabSz="995363"/>
            <a:r>
              <a:rPr lang="es-ES_tradnl" sz="2000" dirty="0" smtClean="0">
                <a:solidFill>
                  <a:srgbClr val="00FFFF"/>
                </a:solidFill>
              </a:rPr>
              <a:t>S0 wave: </a:t>
            </a:r>
            <a:r>
              <a:rPr lang="es-ES_tradnl" sz="2000" dirty="0" err="1" smtClean="0">
                <a:solidFill>
                  <a:srgbClr val="00FFFF"/>
                </a:solidFill>
              </a:rPr>
              <a:t>from</a:t>
            </a:r>
            <a:r>
              <a:rPr lang="es-ES_tradnl" sz="2000" dirty="0" smtClean="0">
                <a:solidFill>
                  <a:srgbClr val="00FFFF"/>
                </a:solidFill>
              </a:rPr>
              <a:t> UFD </a:t>
            </a:r>
            <a:r>
              <a:rPr lang="es-ES_tradnl" sz="2000" dirty="0" err="1" smtClean="0">
                <a:solidFill>
                  <a:srgbClr val="00FFFF"/>
                </a:solidFill>
              </a:rPr>
              <a:t>to</a:t>
            </a:r>
            <a:r>
              <a:rPr lang="es-ES_tradnl" sz="2000" dirty="0" smtClean="0">
                <a:solidFill>
                  <a:srgbClr val="00FFFF"/>
                </a:solidFill>
              </a:rPr>
              <a:t> CFD</a:t>
            </a:r>
            <a:endParaRPr lang="es-ES_tradnl" sz="2000" dirty="0">
              <a:solidFill>
                <a:srgbClr val="00FFFF"/>
              </a:solidFill>
            </a:endParaRPr>
          </a:p>
        </p:txBody>
      </p:sp>
      <p:sp>
        <p:nvSpPr>
          <p:cNvPr id="9220" name="Line 3"/>
          <p:cNvSpPr>
            <a:spLocks noChangeShapeType="1"/>
          </p:cNvSpPr>
          <p:nvPr/>
        </p:nvSpPr>
        <p:spPr bwMode="auto">
          <a:xfrm>
            <a:off x="0" y="368300"/>
            <a:ext cx="109601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4050556" y="2340471"/>
            <a:ext cx="2088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err="1" smtClean="0">
                <a:solidFill>
                  <a:srgbClr val="FF0000"/>
                </a:solidFill>
              </a:rPr>
              <a:t>Only</a:t>
            </a:r>
            <a:r>
              <a:rPr lang="es-ES_tradnl" sz="2400" dirty="0" smtClean="0">
                <a:solidFill>
                  <a:srgbClr val="FF0000"/>
                </a:solidFill>
              </a:rPr>
              <a:t> </a:t>
            </a:r>
            <a:r>
              <a:rPr lang="es-ES_tradnl" sz="2400" dirty="0" err="1" smtClean="0">
                <a:solidFill>
                  <a:srgbClr val="FF0000"/>
                </a:solidFill>
              </a:rPr>
              <a:t>sizable</a:t>
            </a:r>
            <a:r>
              <a:rPr lang="es-ES_tradnl" sz="2400" dirty="0" smtClean="0">
                <a:solidFill>
                  <a:srgbClr val="FF0000"/>
                </a:solidFill>
              </a:rPr>
              <a:t> </a:t>
            </a:r>
            <a:r>
              <a:rPr lang="es-ES_tradnl" sz="2400" dirty="0" err="1" smtClean="0">
                <a:solidFill>
                  <a:srgbClr val="FF0000"/>
                </a:solidFill>
              </a:rPr>
              <a:t>change</a:t>
            </a:r>
            <a:r>
              <a:rPr lang="es-ES_tradnl" sz="2400" dirty="0" smtClean="0">
                <a:solidFill>
                  <a:srgbClr val="FF0000"/>
                </a:solidFill>
              </a:rPr>
              <a:t> in f0(980) </a:t>
            </a:r>
            <a:r>
              <a:rPr lang="es-ES_tradnl" sz="2400" dirty="0" err="1" smtClean="0">
                <a:solidFill>
                  <a:srgbClr val="FF0000"/>
                </a:solidFill>
              </a:rPr>
              <a:t>region</a:t>
            </a:r>
            <a:endParaRPr lang="es-ES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84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813922" y="3667"/>
            <a:ext cx="1061843" cy="4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 anchor="ctr">
            <a:spAutoFit/>
          </a:bodyPr>
          <a:lstStyle/>
          <a:p>
            <a:pPr algn="ctr" eaLnBrk="0" hangingPunct="0"/>
            <a:r>
              <a:rPr lang="es-ES_tradnl" sz="2100" dirty="0" err="1"/>
              <a:t>Outline</a:t>
            </a:r>
            <a:endParaRPr lang="es-ES_tradnl" sz="2100" dirty="0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0" y="367561"/>
            <a:ext cx="106934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es-E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767972" y="972319"/>
            <a:ext cx="6132142" cy="47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algn="l"/>
            <a:r>
              <a:rPr lang="es-ES_tradnl" sz="2400" dirty="0"/>
              <a:t>1) </a:t>
            </a:r>
            <a:r>
              <a:rPr lang="es-ES_tradnl" sz="2400" dirty="0" err="1"/>
              <a:t>Scalar</a:t>
            </a:r>
            <a:r>
              <a:rPr lang="es-ES_tradnl" sz="2400" dirty="0"/>
              <a:t> </a:t>
            </a:r>
            <a:r>
              <a:rPr lang="es-ES_tradnl" sz="2400" dirty="0" err="1" smtClean="0"/>
              <a:t>Mesons</a:t>
            </a:r>
            <a:r>
              <a:rPr lang="es-ES_tradnl" sz="2400" dirty="0" smtClean="0"/>
              <a:t>: </a:t>
            </a:r>
            <a:r>
              <a:rPr lang="es-ES_tradnl" sz="2400" dirty="0" err="1" smtClean="0">
                <a:solidFill>
                  <a:srgbClr val="00FFFF"/>
                </a:solidFill>
              </a:rPr>
              <a:t>motivation</a:t>
            </a:r>
            <a:r>
              <a:rPr lang="es-ES_tradnl" sz="2400" dirty="0" smtClean="0">
                <a:solidFill>
                  <a:srgbClr val="00FFFF"/>
                </a:solidFill>
              </a:rPr>
              <a:t> &amp; </a:t>
            </a:r>
            <a:r>
              <a:rPr lang="es-ES_tradnl" sz="2400" dirty="0" err="1" smtClean="0">
                <a:solidFill>
                  <a:srgbClr val="00FFFF"/>
                </a:solidFill>
              </a:rPr>
              <a:t>perspective</a:t>
            </a:r>
            <a:endParaRPr lang="es-ES_tradnl" sz="2400" dirty="0">
              <a:solidFill>
                <a:srgbClr val="00FFFF"/>
              </a:solidFill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67972" y="2015418"/>
            <a:ext cx="2790716" cy="47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eaLnBrk="0" hangingPunct="0"/>
            <a:r>
              <a:rPr lang="es-ES_tradnl" sz="2400" dirty="0"/>
              <a:t>2</a:t>
            </a:r>
            <a:r>
              <a:rPr lang="es-ES_tradnl" sz="2400" dirty="0" smtClean="0"/>
              <a:t>)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l-GR" sz="2400" dirty="0" smtClean="0"/>
              <a:t>σ</a:t>
            </a:r>
            <a:r>
              <a:rPr lang="es-ES" sz="2400" dirty="0" smtClean="0"/>
              <a:t> </a:t>
            </a:r>
            <a:r>
              <a:rPr lang="es-ES" sz="2400" dirty="0" err="1" smtClean="0"/>
              <a:t>or</a:t>
            </a:r>
            <a:r>
              <a:rPr lang="es-ES" sz="2400" dirty="0" smtClean="0"/>
              <a:t> f0(500)</a:t>
            </a:r>
            <a:endParaRPr lang="es-ES_tradnl" sz="2400" dirty="0">
              <a:solidFill>
                <a:srgbClr val="00FFFF"/>
              </a:solidFill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767972" y="2770181"/>
            <a:ext cx="2155925" cy="47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eaLnBrk="0" hangingPunct="0"/>
            <a:r>
              <a:rPr lang="es-ES_tradnl" sz="2400" dirty="0" smtClean="0"/>
              <a:t>3)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f0(980)</a:t>
            </a:r>
            <a:endParaRPr lang="es-ES_tradnl" sz="2400" dirty="0">
              <a:solidFill>
                <a:srgbClr val="00FF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93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5"/>
          <p:cNvSpPr txBox="1">
            <a:spLocks noChangeArrowheads="1"/>
          </p:cNvSpPr>
          <p:nvPr/>
        </p:nvSpPr>
        <p:spPr bwMode="auto">
          <a:xfrm>
            <a:off x="127000" y="-31750"/>
            <a:ext cx="432435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 anchor="ctr">
            <a:spAutoFit/>
          </a:bodyPr>
          <a:lstStyle/>
          <a:p>
            <a:pPr algn="l" defTabSz="995363"/>
            <a:r>
              <a:rPr lang="es-ES_tradnl" sz="2000" dirty="0">
                <a:solidFill>
                  <a:srgbClr val="00FFFF"/>
                </a:solidFill>
                <a:sym typeface="Symbol" pitchFamily="18" charset="2"/>
              </a:rPr>
              <a:t>DIP vs NO DIP </a:t>
            </a:r>
            <a:r>
              <a:rPr lang="es-ES_tradnl" sz="2000" dirty="0" err="1">
                <a:solidFill>
                  <a:srgbClr val="00FFFF"/>
                </a:solidFill>
                <a:sym typeface="Symbol" pitchFamily="18" charset="2"/>
              </a:rPr>
              <a:t>inelasticity</a:t>
            </a:r>
            <a:r>
              <a:rPr lang="es-ES_tradnl" sz="20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>
                <a:solidFill>
                  <a:srgbClr val="00FFFF"/>
                </a:solidFill>
                <a:sym typeface="Symbol" pitchFamily="18" charset="2"/>
              </a:rPr>
              <a:t>scenarios</a:t>
            </a:r>
            <a:endParaRPr lang="es-ES_tradnl" dirty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38915" name="Line 6"/>
          <p:cNvSpPr>
            <a:spLocks noChangeShapeType="1"/>
          </p:cNvSpPr>
          <p:nvPr/>
        </p:nvSpPr>
        <p:spPr bwMode="auto">
          <a:xfrm>
            <a:off x="0" y="368300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38188" y="612907"/>
            <a:ext cx="9288057" cy="40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 anchor="ctr">
            <a:spAutoFit/>
          </a:bodyPr>
          <a:lstStyle/>
          <a:p>
            <a:pPr algn="l" defTabSz="995363"/>
            <a:r>
              <a:rPr lang="es-ES_tradnl" sz="2000" dirty="0" err="1">
                <a:solidFill>
                  <a:srgbClr val="00FFFF"/>
                </a:solidFill>
                <a:sym typeface="Symbol" pitchFamily="18" charset="2"/>
              </a:rPr>
              <a:t>Longstanding</a:t>
            </a:r>
            <a:r>
              <a:rPr lang="es-ES_tradnl" sz="20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>
                <a:solidFill>
                  <a:srgbClr val="00FFFF"/>
                </a:solidFill>
                <a:sym typeface="Symbol" pitchFamily="18" charset="2"/>
              </a:rPr>
              <a:t>controversy</a:t>
            </a:r>
            <a:r>
              <a:rPr lang="es-ES_tradnl" sz="20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between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inelasticity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data sets </a:t>
            </a:r>
            <a:r>
              <a:rPr lang="es-ES_tradnl" sz="2000" dirty="0">
                <a:solidFill>
                  <a:srgbClr val="00FFFF"/>
                </a:solidFill>
                <a:sym typeface="Symbol" pitchFamily="18" charset="2"/>
              </a:rPr>
              <a:t>: </a:t>
            </a:r>
            <a:r>
              <a:rPr lang="es-ES_tradnl" sz="1200" dirty="0">
                <a:solidFill>
                  <a:srgbClr val="92D050"/>
                </a:solidFill>
                <a:sym typeface="Symbol" pitchFamily="18" charset="2"/>
              </a:rPr>
              <a:t>(</a:t>
            </a:r>
            <a:r>
              <a:rPr lang="es-ES_tradnl" sz="1200" dirty="0" err="1">
                <a:solidFill>
                  <a:srgbClr val="92D050"/>
                </a:solidFill>
                <a:sym typeface="Symbol" pitchFamily="18" charset="2"/>
              </a:rPr>
              <a:t>Pennington</a:t>
            </a:r>
            <a:r>
              <a:rPr lang="es-ES_tradnl" sz="1200" dirty="0">
                <a:solidFill>
                  <a:srgbClr val="92D050"/>
                </a:solidFill>
                <a:sym typeface="Symbol" pitchFamily="18" charset="2"/>
              </a:rPr>
              <a:t>, </a:t>
            </a:r>
            <a:r>
              <a:rPr lang="es-ES_tradnl" sz="1200" dirty="0" err="1">
                <a:solidFill>
                  <a:srgbClr val="92D050"/>
                </a:solidFill>
                <a:sym typeface="Symbol" pitchFamily="18" charset="2"/>
              </a:rPr>
              <a:t>Bugg</a:t>
            </a:r>
            <a:r>
              <a:rPr lang="es-ES_tradnl" sz="1200" dirty="0">
                <a:solidFill>
                  <a:srgbClr val="92D050"/>
                </a:solidFill>
                <a:sym typeface="Symbol" pitchFamily="18" charset="2"/>
              </a:rPr>
              <a:t>, </a:t>
            </a:r>
            <a:r>
              <a:rPr lang="es-ES_tradnl" sz="1200" dirty="0" err="1">
                <a:solidFill>
                  <a:srgbClr val="92D050"/>
                </a:solidFill>
                <a:sym typeface="Symbol" pitchFamily="18" charset="2"/>
              </a:rPr>
              <a:t>Zou</a:t>
            </a:r>
            <a:r>
              <a:rPr lang="es-ES_tradnl" sz="1200" dirty="0">
                <a:solidFill>
                  <a:srgbClr val="92D050"/>
                </a:solidFill>
                <a:sym typeface="Symbol" pitchFamily="18" charset="2"/>
              </a:rPr>
              <a:t>, </a:t>
            </a:r>
            <a:r>
              <a:rPr lang="es-ES_tradnl" sz="1200" dirty="0" err="1">
                <a:solidFill>
                  <a:srgbClr val="92D050"/>
                </a:solidFill>
                <a:sym typeface="Symbol" pitchFamily="18" charset="2"/>
              </a:rPr>
              <a:t>Achasov</a:t>
            </a:r>
            <a:r>
              <a:rPr lang="es-ES_tradnl" sz="1200" dirty="0">
                <a:solidFill>
                  <a:srgbClr val="92D050"/>
                </a:solidFill>
                <a:sym typeface="Symbol" pitchFamily="18" charset="2"/>
              </a:rPr>
              <a:t>….)</a:t>
            </a:r>
          </a:p>
        </p:txBody>
      </p:sp>
      <p:grpSp>
        <p:nvGrpSpPr>
          <p:cNvPr id="2" name="10 Grupo"/>
          <p:cNvGrpSpPr>
            <a:grpSpLocks/>
          </p:cNvGrpSpPr>
          <p:nvPr/>
        </p:nvGrpSpPr>
        <p:grpSpPr bwMode="auto">
          <a:xfrm>
            <a:off x="5564188" y="1260351"/>
            <a:ext cx="4606925" cy="4102695"/>
            <a:chOff x="5564188" y="2844527"/>
            <a:chExt cx="4606925" cy="4102951"/>
          </a:xfrm>
        </p:grpSpPr>
        <p:pic>
          <p:nvPicPr>
            <p:cNvPr id="38922" name="9 Imagen" descr="comparison-matching00-UFD-eta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64188" y="3348615"/>
              <a:ext cx="4606925" cy="3598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3" name="7 Rectángulo"/>
            <p:cNvSpPr>
              <a:spLocks noChangeArrowheads="1"/>
            </p:cNvSpPr>
            <p:nvPr/>
          </p:nvSpPr>
          <p:spPr bwMode="auto">
            <a:xfrm>
              <a:off x="5564188" y="2844527"/>
              <a:ext cx="3001143" cy="400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95363"/>
              <a:r>
                <a:rPr lang="es-ES_tradnl" sz="2000" dirty="0">
                  <a:solidFill>
                    <a:srgbClr val="00FFFF"/>
                  </a:solidFill>
                  <a:sym typeface="Symbol" pitchFamily="18" charset="2"/>
                </a:rPr>
                <a:t>... </a:t>
              </a:r>
              <a:r>
                <a:rPr lang="es-ES_tradnl" sz="2000" dirty="0" err="1">
                  <a:solidFill>
                    <a:srgbClr val="00FFFF"/>
                  </a:solidFill>
                  <a:sym typeface="Symbol" pitchFamily="18" charset="2"/>
                </a:rPr>
                <a:t>whereas</a:t>
              </a:r>
              <a:r>
                <a:rPr lang="es-ES_tradnl" sz="2000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000" dirty="0" err="1" smtClean="0">
                  <a:solidFill>
                    <a:srgbClr val="00FFFF"/>
                  </a:solidFill>
                  <a:sym typeface="Symbol" pitchFamily="18" charset="2"/>
                </a:rPr>
                <a:t>others</a:t>
              </a:r>
              <a:r>
                <a:rPr lang="es-ES_tradnl" sz="2000" dirty="0" smtClean="0">
                  <a:solidFill>
                    <a:srgbClr val="00FFFF"/>
                  </a:solidFill>
                  <a:sym typeface="Symbol" pitchFamily="18" charset="2"/>
                </a:rPr>
                <a:t> do </a:t>
              </a:r>
              <a:r>
                <a:rPr lang="es-ES_tradnl" sz="2000" dirty="0" err="1">
                  <a:solidFill>
                    <a:srgbClr val="00FFFF"/>
                  </a:solidFill>
                  <a:sym typeface="Symbol" pitchFamily="18" charset="2"/>
                </a:rPr>
                <a:t>not</a:t>
              </a:r>
              <a:endParaRPr lang="es-ES_tradnl" sz="2000" dirty="0">
                <a:solidFill>
                  <a:srgbClr val="00FFFF"/>
                </a:solidFill>
                <a:sym typeface="Symbol" pitchFamily="18" charset="2"/>
              </a:endParaRPr>
            </a:p>
          </p:txBody>
        </p:sp>
      </p:grpSp>
      <p:grpSp>
        <p:nvGrpSpPr>
          <p:cNvPr id="3" name="9 Grupo"/>
          <p:cNvGrpSpPr>
            <a:grpSpLocks/>
          </p:cNvGrpSpPr>
          <p:nvPr/>
        </p:nvGrpSpPr>
        <p:grpSpPr bwMode="auto">
          <a:xfrm>
            <a:off x="665163" y="1260351"/>
            <a:ext cx="4733925" cy="4102695"/>
            <a:chOff x="665163" y="2844527"/>
            <a:chExt cx="4733925" cy="4102951"/>
          </a:xfrm>
        </p:grpSpPr>
        <p:pic>
          <p:nvPicPr>
            <p:cNvPr id="38920" name="8 Imagen" descr="UFDS0elasticity.eps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5163" y="3348615"/>
              <a:ext cx="4733925" cy="3598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1" name="8 Rectángulo"/>
            <p:cNvSpPr>
              <a:spLocks noChangeArrowheads="1"/>
            </p:cNvSpPr>
            <p:nvPr/>
          </p:nvSpPr>
          <p:spPr bwMode="auto">
            <a:xfrm>
              <a:off x="665163" y="2844527"/>
              <a:ext cx="46362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95363"/>
              <a:r>
                <a:rPr lang="es-ES_tradnl" sz="2000">
                  <a:solidFill>
                    <a:srgbClr val="00FFFF"/>
                  </a:solidFill>
                  <a:sym typeface="Symbol" pitchFamily="18" charset="2"/>
                </a:rPr>
                <a:t>Some of them prefer a “dip” structure…</a:t>
              </a:r>
            </a:p>
          </p:txBody>
        </p:sp>
      </p:grp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38188" y="5710038"/>
            <a:ext cx="10045957" cy="86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 anchor="ctr">
            <a:spAutoFit/>
          </a:bodyPr>
          <a:lstStyle/>
          <a:p>
            <a:pPr algn="l" defTabSz="995363"/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GKPY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Eqs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.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disfavors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non-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dip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solution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           </a:t>
            </a:r>
            <a:r>
              <a:rPr lang="es-ES_tradnl" sz="1200" dirty="0" smtClean="0">
                <a:solidFill>
                  <a:srgbClr val="00FFFF"/>
                </a:solidFill>
                <a:sym typeface="Symbol" pitchFamily="18" charset="2"/>
              </a:rPr>
              <a:t>García Martín, </a:t>
            </a:r>
            <a:r>
              <a:rPr lang="es-ES_tradnl" sz="1200" dirty="0" err="1" smtClean="0">
                <a:solidFill>
                  <a:srgbClr val="00FFFF"/>
                </a:solidFill>
                <a:sym typeface="Symbol" pitchFamily="18" charset="2"/>
              </a:rPr>
              <a:t>Kaminski</a:t>
            </a:r>
            <a:r>
              <a:rPr lang="es-ES_tradnl" sz="1200" dirty="0" smtClean="0">
                <a:solidFill>
                  <a:srgbClr val="00FFFF"/>
                </a:solidFill>
                <a:sym typeface="Symbol" pitchFamily="18" charset="2"/>
              </a:rPr>
              <a:t>, JRP, </a:t>
            </a:r>
            <a:r>
              <a:rPr lang="es-ES_tradnl" sz="1200" dirty="0" err="1" smtClean="0">
                <a:solidFill>
                  <a:srgbClr val="00FFFF"/>
                </a:solidFill>
                <a:sym typeface="Symbol" pitchFamily="18" charset="2"/>
              </a:rPr>
              <a:t>Yndurain</a:t>
            </a:r>
            <a:r>
              <a:rPr lang="es-ES_tradnl" sz="1200" dirty="0" smtClean="0">
                <a:solidFill>
                  <a:srgbClr val="00FFFF"/>
                </a:solidFill>
                <a:sym typeface="Symbol" pitchFamily="18" charset="2"/>
              </a:rPr>
              <a:t>  </a:t>
            </a:r>
            <a:r>
              <a:rPr lang="es-ES_tradnl" sz="1200" dirty="0" smtClean="0">
                <a:solidFill>
                  <a:srgbClr val="00FFFF"/>
                </a:solidFill>
              </a:rPr>
              <a:t>PRD83,074004 (2011)</a:t>
            </a:r>
          </a:p>
          <a:p>
            <a:pPr algn="l" defTabSz="995974">
              <a:spcBef>
                <a:spcPct val="50000"/>
              </a:spcBef>
            </a:pPr>
            <a:r>
              <a:rPr lang="es-ES" sz="1200" dirty="0" smtClean="0">
                <a:solidFill>
                  <a:srgbClr val="00FFFF"/>
                </a:solidFill>
              </a:rPr>
              <a:t>                                                                                                                      </a:t>
            </a:r>
            <a:r>
              <a:rPr lang="es-ES" sz="1200" dirty="0" err="1" smtClean="0">
                <a:solidFill>
                  <a:srgbClr val="00FFFF"/>
                </a:solidFill>
              </a:rPr>
              <a:t>Garcia</a:t>
            </a:r>
            <a:r>
              <a:rPr lang="es-ES" sz="1200" dirty="0" smtClean="0">
                <a:solidFill>
                  <a:srgbClr val="00FFFF"/>
                </a:solidFill>
              </a:rPr>
              <a:t>-Martin , </a:t>
            </a:r>
            <a:r>
              <a:rPr lang="es-ES" sz="1200" dirty="0" err="1" smtClean="0">
                <a:solidFill>
                  <a:srgbClr val="00FFFF"/>
                </a:solidFill>
              </a:rPr>
              <a:t>Kaminski</a:t>
            </a:r>
            <a:r>
              <a:rPr lang="es-ES" sz="1200" dirty="0" smtClean="0">
                <a:solidFill>
                  <a:srgbClr val="00FFFF"/>
                </a:solidFill>
              </a:rPr>
              <a:t>, JRP, Ruiz de Elvira, PRL107, 072001(2011)</a:t>
            </a:r>
            <a:endParaRPr lang="es-ES_tradnl" sz="1200" u="sng" dirty="0" smtClean="0">
              <a:sym typeface="Symbol" pitchFamily="18" charset="2"/>
            </a:endParaRPr>
          </a:p>
          <a:p>
            <a:pPr algn="l" defTabSz="995363"/>
            <a:endParaRPr lang="es-ES_tradnl" sz="1200" dirty="0">
              <a:solidFill>
                <a:srgbClr val="92D050"/>
              </a:solidFill>
              <a:sym typeface="Symbol" pitchFamily="18" charset="2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38188" y="6684680"/>
            <a:ext cx="9986775" cy="40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 anchor="ctr">
            <a:spAutoFit/>
          </a:bodyPr>
          <a:lstStyle/>
          <a:p>
            <a:pPr algn="l" defTabSz="995363"/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Confirmation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from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Roy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Eqs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.                                                 </a:t>
            </a:r>
            <a:r>
              <a:rPr lang="fr-FR" sz="1200" dirty="0" smtClean="0">
                <a:solidFill>
                  <a:srgbClr val="00FFFF"/>
                </a:solidFill>
              </a:rPr>
              <a:t>B. </a:t>
            </a:r>
            <a:r>
              <a:rPr lang="fr-FR" sz="1200" dirty="0" err="1" smtClean="0">
                <a:solidFill>
                  <a:srgbClr val="00FFFF"/>
                </a:solidFill>
              </a:rPr>
              <a:t>Moussallam</a:t>
            </a:r>
            <a:r>
              <a:rPr lang="fr-FR" sz="1200" dirty="0" smtClean="0">
                <a:solidFill>
                  <a:srgbClr val="00FFFF"/>
                </a:solidFill>
              </a:rPr>
              <a:t>, </a:t>
            </a:r>
            <a:r>
              <a:rPr lang="fr-FR" sz="1200" dirty="0" err="1" smtClean="0">
                <a:solidFill>
                  <a:srgbClr val="00FFFF"/>
                </a:solidFill>
              </a:rPr>
              <a:t>Eur</a:t>
            </a:r>
            <a:r>
              <a:rPr lang="fr-FR" sz="1200" dirty="0" smtClean="0">
                <a:solidFill>
                  <a:srgbClr val="00FFFF"/>
                </a:solidFill>
              </a:rPr>
              <a:t>. Phys. J. C71, 1814 (2011)</a:t>
            </a:r>
            <a:endParaRPr lang="es-ES_tradnl" sz="1200" dirty="0">
              <a:solidFill>
                <a:srgbClr val="92D050"/>
              </a:solidFill>
              <a:sym typeface="Symbol" pitchFamily="18" charset="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667422" y="49009"/>
            <a:ext cx="8797952" cy="70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51" tIns="49777" rIns="99551" bIns="49777">
            <a:spAutoFit/>
          </a:bodyPr>
          <a:lstStyle/>
          <a:p>
            <a:pPr defTabSz="995974"/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Some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relevant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recent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DISPERSIVE POLE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Determinations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of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the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f0(980)</a:t>
            </a:r>
          </a:p>
          <a:p>
            <a:pPr defTabSz="995974"/>
            <a:r>
              <a:rPr lang="es-ES_tradnl" sz="1800" dirty="0" smtClean="0">
                <a:solidFill>
                  <a:srgbClr val="66FFFF"/>
                </a:solidFill>
                <a:sym typeface="Symbol" pitchFamily="18" charset="2"/>
              </a:rPr>
              <a:t> (</a:t>
            </a:r>
            <a:r>
              <a:rPr lang="es-ES_tradnl" sz="1800" dirty="0" err="1" smtClean="0">
                <a:solidFill>
                  <a:srgbClr val="66FFFF"/>
                </a:solidFill>
                <a:sym typeface="Symbol" pitchFamily="18" charset="2"/>
              </a:rPr>
              <a:t>after</a:t>
            </a:r>
            <a:r>
              <a:rPr lang="es-ES_tradnl" sz="1800" dirty="0" smtClean="0">
                <a:solidFill>
                  <a:srgbClr val="66FFFF"/>
                </a:solidFill>
                <a:sym typeface="Symbol" pitchFamily="18" charset="2"/>
              </a:rPr>
              <a:t> QCHS-2010, </a:t>
            </a:r>
            <a:r>
              <a:rPr lang="es-ES_tradnl" sz="1800" dirty="0" err="1" smtClean="0">
                <a:solidFill>
                  <a:srgbClr val="66FFFF"/>
                </a:solidFill>
                <a:sym typeface="Symbol" pitchFamily="18" charset="2"/>
              </a:rPr>
              <a:t>also</a:t>
            </a:r>
            <a:r>
              <a:rPr lang="es-ES_tradnl" sz="1800" dirty="0" smtClean="0">
                <a:solidFill>
                  <a:srgbClr val="66FFFF"/>
                </a:solidFill>
                <a:sym typeface="Symbol" pitchFamily="18" charset="2"/>
              </a:rPr>
              <a:t> “</a:t>
            </a:r>
            <a:r>
              <a:rPr lang="es-ES_tradnl" sz="1800" dirty="0" err="1" smtClean="0">
                <a:solidFill>
                  <a:srgbClr val="66FFFF"/>
                </a:solidFill>
                <a:sym typeface="Symbol" pitchFamily="18" charset="2"/>
              </a:rPr>
              <a:t>according</a:t>
            </a:r>
            <a:r>
              <a:rPr lang="es-ES_tradnl" sz="1800" dirty="0" smtClean="0">
                <a:solidFill>
                  <a:srgbClr val="66FFFF"/>
                </a:solidFill>
                <a:sym typeface="Symbol" pitchFamily="18" charset="2"/>
              </a:rPr>
              <a:t>” </a:t>
            </a:r>
            <a:r>
              <a:rPr lang="es-ES_tradnl" sz="1800" dirty="0" err="1" smtClean="0">
                <a:solidFill>
                  <a:srgbClr val="66FFFF"/>
                </a:solidFill>
                <a:sym typeface="Symbol" pitchFamily="18" charset="2"/>
              </a:rPr>
              <a:t>to</a:t>
            </a:r>
            <a:r>
              <a:rPr lang="es-ES_tradnl" sz="1800" dirty="0" smtClean="0">
                <a:solidFill>
                  <a:srgbClr val="66FFFF"/>
                </a:solidFill>
                <a:sym typeface="Symbol" pitchFamily="18" charset="2"/>
              </a:rPr>
              <a:t> PDG)</a:t>
            </a:r>
            <a:endParaRPr lang="en-GB" sz="180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28675" name="Line 5"/>
          <p:cNvSpPr>
            <a:spLocks noChangeShapeType="1"/>
          </p:cNvSpPr>
          <p:nvPr/>
        </p:nvSpPr>
        <p:spPr bwMode="auto">
          <a:xfrm>
            <a:off x="0" y="756295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es-E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16601" y="1116335"/>
            <a:ext cx="10476799" cy="99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51" tIns="49777" rIns="99551" bIns="49777">
            <a:spAutoFit/>
          </a:bodyPr>
          <a:lstStyle/>
          <a:p>
            <a:pPr algn="l" defTabSz="995974">
              <a:spcBef>
                <a:spcPct val="50000"/>
              </a:spcBef>
            </a:pP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u="sng" dirty="0" smtClean="0">
                <a:sym typeface="Symbol" pitchFamily="18" charset="2"/>
              </a:rPr>
              <a:t>GKPY </a:t>
            </a:r>
            <a:r>
              <a:rPr lang="es-ES_tradnl" u="sng" dirty="0" err="1" smtClean="0">
                <a:sym typeface="Symbol" pitchFamily="18" charset="2"/>
              </a:rPr>
              <a:t>equations</a:t>
            </a:r>
            <a:r>
              <a:rPr lang="es-ES_tradnl" u="sng" dirty="0" smtClean="0">
                <a:sym typeface="Symbol" pitchFamily="18" charset="2"/>
              </a:rPr>
              <a:t> = Roy </a:t>
            </a:r>
            <a:r>
              <a:rPr lang="es-ES_tradnl" u="sng" dirty="0" err="1" smtClean="0">
                <a:sym typeface="Symbol" pitchFamily="18" charset="2"/>
              </a:rPr>
              <a:t>like</a:t>
            </a:r>
            <a:r>
              <a:rPr lang="es-ES_tradnl" u="sng" dirty="0" smtClean="0">
                <a:sym typeface="Symbol" pitchFamily="18" charset="2"/>
              </a:rPr>
              <a:t> </a:t>
            </a:r>
            <a:r>
              <a:rPr lang="es-ES_tradnl" u="sng" dirty="0" err="1" smtClean="0">
                <a:sym typeface="Symbol" pitchFamily="18" charset="2"/>
              </a:rPr>
              <a:t>with</a:t>
            </a:r>
            <a:r>
              <a:rPr lang="es-ES_tradnl" u="sng" dirty="0" smtClean="0">
                <a:sym typeface="Symbol" pitchFamily="18" charset="2"/>
              </a:rPr>
              <a:t> </a:t>
            </a:r>
            <a:r>
              <a:rPr lang="es-ES_tradnl" u="sng" dirty="0" err="1" smtClean="0">
                <a:sym typeface="Symbol" pitchFamily="18" charset="2"/>
              </a:rPr>
              <a:t>one</a:t>
            </a:r>
            <a:r>
              <a:rPr lang="es-ES_tradnl" u="sng" dirty="0" smtClean="0">
                <a:sym typeface="Symbol" pitchFamily="18" charset="2"/>
              </a:rPr>
              <a:t> </a:t>
            </a:r>
            <a:r>
              <a:rPr lang="es-ES_tradnl" u="sng" dirty="0" err="1" smtClean="0">
                <a:sym typeface="Symbol" pitchFamily="18" charset="2"/>
              </a:rPr>
              <a:t>subtraction</a:t>
            </a:r>
            <a:r>
              <a:rPr lang="es-ES_tradnl" sz="12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</a:p>
          <a:p>
            <a:pPr algn="l" defTabSz="995974">
              <a:spcBef>
                <a:spcPct val="50000"/>
              </a:spcBef>
            </a:pPr>
            <a:r>
              <a:rPr lang="es-ES_tradnl" sz="1200" dirty="0" smtClean="0">
                <a:solidFill>
                  <a:srgbClr val="00FFFF"/>
                </a:solidFill>
                <a:sym typeface="Symbol" pitchFamily="18" charset="2"/>
              </a:rPr>
              <a:t>					                        García Martín, </a:t>
            </a:r>
            <a:r>
              <a:rPr lang="es-ES_tradnl" sz="1200" dirty="0" err="1" smtClean="0">
                <a:solidFill>
                  <a:srgbClr val="00FFFF"/>
                </a:solidFill>
                <a:sym typeface="Symbol" pitchFamily="18" charset="2"/>
              </a:rPr>
              <a:t>Kaminski</a:t>
            </a:r>
            <a:r>
              <a:rPr lang="es-ES_tradnl" sz="1200" dirty="0" smtClean="0">
                <a:solidFill>
                  <a:srgbClr val="00FFFF"/>
                </a:solidFill>
                <a:sym typeface="Symbol" pitchFamily="18" charset="2"/>
              </a:rPr>
              <a:t>, JRP, </a:t>
            </a:r>
            <a:r>
              <a:rPr lang="es-ES_tradnl" sz="1200" dirty="0" err="1" smtClean="0">
                <a:solidFill>
                  <a:srgbClr val="00FFFF"/>
                </a:solidFill>
                <a:sym typeface="Symbol" pitchFamily="18" charset="2"/>
              </a:rPr>
              <a:t>Yndurain</a:t>
            </a:r>
            <a:r>
              <a:rPr lang="es-ES_tradnl" sz="1200" dirty="0" smtClean="0">
                <a:solidFill>
                  <a:srgbClr val="00FFFF"/>
                </a:solidFill>
                <a:sym typeface="Symbol" pitchFamily="18" charset="2"/>
              </a:rPr>
              <a:t>  </a:t>
            </a:r>
            <a:r>
              <a:rPr lang="es-ES_tradnl" sz="1200" dirty="0" smtClean="0">
                <a:solidFill>
                  <a:srgbClr val="00FFFF"/>
                </a:solidFill>
              </a:rPr>
              <a:t>PRD83,074004 (2011)</a:t>
            </a:r>
          </a:p>
          <a:p>
            <a:pPr algn="l" defTabSz="995974">
              <a:spcBef>
                <a:spcPct val="50000"/>
              </a:spcBef>
            </a:pPr>
            <a:r>
              <a:rPr lang="es-ES" sz="1200" dirty="0" smtClean="0">
                <a:solidFill>
                  <a:srgbClr val="00FFFF"/>
                </a:solidFill>
              </a:rPr>
              <a:t>                                                                                                                                  </a:t>
            </a:r>
            <a:r>
              <a:rPr lang="es-ES" sz="1200" dirty="0" err="1" smtClean="0">
                <a:solidFill>
                  <a:srgbClr val="00FFFF"/>
                </a:solidFill>
              </a:rPr>
              <a:t>Garcia</a:t>
            </a:r>
            <a:r>
              <a:rPr lang="es-ES" sz="1200" dirty="0" smtClean="0">
                <a:solidFill>
                  <a:srgbClr val="00FFFF"/>
                </a:solidFill>
              </a:rPr>
              <a:t>-Martin , </a:t>
            </a:r>
            <a:r>
              <a:rPr lang="es-ES" sz="1200" dirty="0" err="1" smtClean="0">
                <a:solidFill>
                  <a:srgbClr val="00FFFF"/>
                </a:solidFill>
              </a:rPr>
              <a:t>Kaminski</a:t>
            </a:r>
            <a:r>
              <a:rPr lang="es-ES" sz="1200" dirty="0" smtClean="0">
                <a:solidFill>
                  <a:srgbClr val="00FFFF"/>
                </a:solidFill>
              </a:rPr>
              <a:t>, JRP, Ruiz de Elvira, PRL107, 072001(2011)</a:t>
            </a:r>
            <a:endParaRPr lang="es-ES_tradnl" u="sng" dirty="0" smtClean="0">
              <a:sym typeface="Symbol" pitchFamily="18" charset="2"/>
            </a:endParaRPr>
          </a:p>
        </p:txBody>
      </p:sp>
      <p:pic>
        <p:nvPicPr>
          <p:cNvPr id="13" name="Picture 12" descr="balloran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16" y="1226603"/>
            <a:ext cx="220922" cy="20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88609" y="4140671"/>
            <a:ext cx="10890739" cy="43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51" tIns="49777" rIns="99551" bIns="49777">
            <a:spAutoFit/>
          </a:bodyPr>
          <a:lstStyle/>
          <a:p>
            <a:pPr algn="l" defTabSz="995974">
              <a:spcBef>
                <a:spcPct val="50000"/>
              </a:spcBef>
            </a:pPr>
            <a:r>
              <a:rPr lang="es-ES_tradnl" u="sng" dirty="0" smtClean="0">
                <a:sym typeface="Symbol" pitchFamily="18" charset="2"/>
              </a:rPr>
              <a:t>Roy </a:t>
            </a:r>
            <a:r>
              <a:rPr lang="es-ES_tradnl" u="sng" dirty="0" err="1" smtClean="0">
                <a:sym typeface="Symbol" pitchFamily="18" charset="2"/>
              </a:rPr>
              <a:t>equations</a:t>
            </a:r>
            <a:r>
              <a:rPr lang="es-ES_tradnl" u="sng" dirty="0" smtClean="0">
                <a:sym typeface="Symbol" pitchFamily="18" charset="2"/>
              </a:rPr>
              <a:t> </a:t>
            </a:r>
            <a:r>
              <a:rPr lang="fr-FR" sz="1200" dirty="0" smtClean="0"/>
              <a:t>					                        </a:t>
            </a:r>
            <a:r>
              <a:rPr lang="fr-FR" sz="1200" dirty="0" smtClean="0">
                <a:solidFill>
                  <a:srgbClr val="00FFFF"/>
                </a:solidFill>
              </a:rPr>
              <a:t>B. </a:t>
            </a:r>
            <a:r>
              <a:rPr lang="fr-FR" sz="1200" dirty="0" err="1" smtClean="0">
                <a:solidFill>
                  <a:srgbClr val="00FFFF"/>
                </a:solidFill>
              </a:rPr>
              <a:t>Moussallam</a:t>
            </a:r>
            <a:r>
              <a:rPr lang="fr-FR" sz="1200" dirty="0" smtClean="0">
                <a:solidFill>
                  <a:srgbClr val="00FFFF"/>
                </a:solidFill>
              </a:rPr>
              <a:t>, </a:t>
            </a:r>
            <a:r>
              <a:rPr lang="fr-FR" sz="1200" dirty="0" err="1" smtClean="0">
                <a:solidFill>
                  <a:srgbClr val="00FFFF"/>
                </a:solidFill>
              </a:rPr>
              <a:t>Eur</a:t>
            </a:r>
            <a:r>
              <a:rPr lang="fr-FR" sz="1200" dirty="0" smtClean="0">
                <a:solidFill>
                  <a:srgbClr val="00FFFF"/>
                </a:solidFill>
              </a:rPr>
              <a:t>. Phys. J. C71, 1814 (2011).</a:t>
            </a:r>
            <a:endParaRPr lang="es-ES_tradnl" sz="1200" u="sng" dirty="0">
              <a:solidFill>
                <a:srgbClr val="00FFFF"/>
              </a:solidFill>
              <a:sym typeface="Symbol" pitchFamily="18" charset="2"/>
            </a:endParaRPr>
          </a:p>
        </p:txBody>
      </p:sp>
      <p:pic>
        <p:nvPicPr>
          <p:cNvPr id="16" name="Picture 12" descr="balloran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16" y="4250939"/>
            <a:ext cx="220922" cy="20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8595" name="Object 14"/>
          <p:cNvGraphicFramePr>
            <a:graphicFrameLocks noChangeAspect="1"/>
          </p:cNvGraphicFramePr>
          <p:nvPr/>
        </p:nvGraphicFramePr>
        <p:xfrm>
          <a:off x="3330476" y="4212679"/>
          <a:ext cx="3141663" cy="666750"/>
        </p:xfrm>
        <a:graphic>
          <a:graphicData uri="http://schemas.openxmlformats.org/presentationml/2006/ole">
            <p:oleObj spid="_x0000_s241667" name="Ecuación" r:id="rId4" imgW="1460160" imgH="241200" progId="Equation.3">
              <p:embed/>
            </p:oleObj>
          </a:graphicData>
        </a:graphic>
      </p:graphicFrame>
      <p:graphicFrame>
        <p:nvGraphicFramePr>
          <p:cNvPr id="238596" name="Object 4"/>
          <p:cNvGraphicFramePr>
            <a:graphicFrameLocks noChangeAspect="1"/>
          </p:cNvGraphicFramePr>
          <p:nvPr/>
        </p:nvGraphicFramePr>
        <p:xfrm>
          <a:off x="3186460" y="2124447"/>
          <a:ext cx="3251200" cy="666750"/>
        </p:xfrm>
        <a:graphic>
          <a:graphicData uri="http://schemas.openxmlformats.org/presentationml/2006/ole">
            <p:oleObj spid="_x0000_s241668" name="Ecuación" r:id="rId5" imgW="1511280" imgH="241200" progId="Equation.3">
              <p:embed/>
            </p:oleObj>
          </a:graphicData>
        </a:graphic>
      </p:graphicFrame>
      <p:sp>
        <p:nvSpPr>
          <p:cNvPr id="14" name="13 Rectángulo"/>
          <p:cNvSpPr/>
          <p:nvPr/>
        </p:nvSpPr>
        <p:spPr>
          <a:xfrm>
            <a:off x="90116" y="6516935"/>
            <a:ext cx="106618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s-ES_tradnl" sz="2400" dirty="0" err="1" smtClean="0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_tradnl" sz="24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400" dirty="0" err="1" smtClean="0">
                <a:solidFill>
                  <a:srgbClr val="00FFFF"/>
                </a:solidFill>
                <a:sym typeface="Symbol" pitchFamily="18" charset="2"/>
              </a:rPr>
              <a:t>dip</a:t>
            </a:r>
            <a:r>
              <a:rPr lang="es-ES_tradnl" sz="24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400" dirty="0" err="1" smtClean="0">
                <a:solidFill>
                  <a:srgbClr val="00FFFF"/>
                </a:solidFill>
                <a:sym typeface="Symbol" pitchFamily="18" charset="2"/>
              </a:rPr>
              <a:t>solution</a:t>
            </a:r>
            <a:r>
              <a:rPr lang="es-ES_tradnl" sz="24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400" dirty="0" err="1" smtClean="0">
                <a:solidFill>
                  <a:srgbClr val="00FFFF"/>
                </a:solidFill>
                <a:sym typeface="Symbol" pitchFamily="18" charset="2"/>
              </a:rPr>
              <a:t>favors</a:t>
            </a:r>
            <a:r>
              <a:rPr lang="es-ES_tradnl" sz="24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400" dirty="0" err="1" smtClean="0">
                <a:solidFill>
                  <a:srgbClr val="00FFFF"/>
                </a:solidFill>
                <a:sym typeface="Symbol" pitchFamily="18" charset="2"/>
              </a:rPr>
              <a:t>somewhat</a:t>
            </a:r>
            <a:r>
              <a:rPr lang="es-ES_tradnl" sz="24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400" dirty="0" err="1" smtClean="0">
                <a:solidFill>
                  <a:srgbClr val="00FFFF"/>
                </a:solidFill>
                <a:sym typeface="Symbol" pitchFamily="18" charset="2"/>
              </a:rPr>
              <a:t>higher</a:t>
            </a:r>
            <a:r>
              <a:rPr lang="es-ES_tradnl" sz="24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400" dirty="0" err="1" smtClean="0">
                <a:solidFill>
                  <a:srgbClr val="00FFFF"/>
                </a:solidFill>
                <a:sym typeface="Symbol" pitchFamily="18" charset="2"/>
              </a:rPr>
              <a:t>masses</a:t>
            </a:r>
            <a:r>
              <a:rPr lang="es-ES_tradnl" sz="24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400" dirty="0" err="1" smtClean="0">
                <a:solidFill>
                  <a:srgbClr val="00FFFF"/>
                </a:solidFill>
                <a:sym typeface="Symbol" pitchFamily="18" charset="2"/>
              </a:rPr>
              <a:t>slightly</a:t>
            </a:r>
            <a:r>
              <a:rPr lang="es-ES_tradnl" sz="24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400" dirty="0" err="1" smtClean="0">
                <a:solidFill>
                  <a:srgbClr val="00FFFF"/>
                </a:solidFill>
                <a:sym typeface="Symbol" pitchFamily="18" charset="2"/>
              </a:rPr>
              <a:t>above</a:t>
            </a:r>
            <a:r>
              <a:rPr lang="es-ES_tradnl" sz="2400" dirty="0" smtClean="0">
                <a:solidFill>
                  <a:srgbClr val="00FFFF"/>
                </a:solidFill>
                <a:sym typeface="Symbol" pitchFamily="18" charset="2"/>
              </a:rPr>
              <a:t> KK </a:t>
            </a:r>
            <a:r>
              <a:rPr lang="es-ES_tradnl" sz="2400" dirty="0" err="1" smtClean="0">
                <a:solidFill>
                  <a:srgbClr val="00FFFF"/>
                </a:solidFill>
                <a:sym typeface="Symbol" pitchFamily="18" charset="2"/>
              </a:rPr>
              <a:t>threshold</a:t>
            </a:r>
            <a:endParaRPr lang="es-ES_tradnl" sz="2400" dirty="0" smtClean="0">
              <a:solidFill>
                <a:srgbClr val="00FFFF"/>
              </a:solidFill>
              <a:sym typeface="Symbol" pitchFamily="18" charset="2"/>
            </a:endParaRPr>
          </a:p>
          <a:p>
            <a:pPr algn="l"/>
            <a:r>
              <a:rPr lang="es-ES_tradnl" sz="2400" dirty="0" smtClean="0">
                <a:solidFill>
                  <a:srgbClr val="00FFFF"/>
                </a:solidFill>
                <a:sym typeface="Symbol" pitchFamily="18" charset="2"/>
              </a:rPr>
              <a:t> and </a:t>
            </a:r>
            <a:r>
              <a:rPr lang="es-ES_tradnl" sz="2400" dirty="0" err="1" smtClean="0">
                <a:solidFill>
                  <a:srgbClr val="00FFFF"/>
                </a:solidFill>
                <a:sym typeface="Symbol" pitchFamily="18" charset="2"/>
              </a:rPr>
              <a:t>reconciles</a:t>
            </a:r>
            <a:r>
              <a:rPr lang="es-ES_tradnl" sz="24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400" dirty="0" err="1" smtClean="0">
                <a:solidFill>
                  <a:srgbClr val="00FFFF"/>
                </a:solidFill>
                <a:sym typeface="Symbol" pitchFamily="18" charset="2"/>
              </a:rPr>
              <a:t>widths</a:t>
            </a:r>
            <a:r>
              <a:rPr lang="es-ES_tradnl" sz="24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400" dirty="0" err="1" smtClean="0">
                <a:solidFill>
                  <a:srgbClr val="00FFFF"/>
                </a:solidFill>
                <a:sym typeface="Symbol" pitchFamily="18" charset="2"/>
              </a:rPr>
              <a:t>from</a:t>
            </a:r>
            <a:r>
              <a:rPr lang="es-ES_tradnl" sz="24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400" dirty="0" err="1" smtClean="0">
                <a:solidFill>
                  <a:srgbClr val="00FFFF"/>
                </a:solidFill>
                <a:sym typeface="Symbol" pitchFamily="18" charset="2"/>
              </a:rPr>
              <a:t>production</a:t>
            </a:r>
            <a:r>
              <a:rPr lang="es-ES_tradnl" sz="2400" dirty="0" smtClean="0">
                <a:solidFill>
                  <a:srgbClr val="00FFFF"/>
                </a:solidFill>
                <a:sym typeface="Symbol" pitchFamily="18" charset="2"/>
              </a:rPr>
              <a:t> and </a:t>
            </a:r>
            <a:r>
              <a:rPr lang="es-ES_tradnl" sz="2400" dirty="0" err="1" smtClean="0">
                <a:solidFill>
                  <a:srgbClr val="00FFFF"/>
                </a:solidFill>
                <a:sym typeface="Symbol" pitchFamily="18" charset="2"/>
              </a:rPr>
              <a:t>scattering</a:t>
            </a:r>
            <a:endParaRPr lang="es-ES" dirty="0"/>
          </a:p>
        </p:txBody>
      </p:sp>
    </p:spTree>
  </p:cSld>
  <p:clrMapOvr>
    <a:masterClrMapping/>
  </p:clrMapOvr>
  <p:transition advTm="13809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221041" y="33256"/>
            <a:ext cx="6188198" cy="43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51" tIns="49777" rIns="99551" bIns="49777">
            <a:spAutoFit/>
          </a:bodyPr>
          <a:lstStyle/>
          <a:p>
            <a:pPr defTabSz="995974"/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Motivation</a:t>
            </a:r>
            <a:r>
              <a:rPr lang="es-ES_tradnl" sz="2100" dirty="0">
                <a:solidFill>
                  <a:srgbClr val="66FFFF"/>
                </a:solidFill>
                <a:sym typeface="Symbol" pitchFamily="18" charset="2"/>
              </a:rPr>
              <a:t>: </a:t>
            </a:r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The</a:t>
            </a:r>
            <a:r>
              <a:rPr lang="es-ES_tradnl" sz="21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dirty="0">
                <a:solidFill>
                  <a:srgbClr val="66FFFF"/>
                </a:solidFill>
                <a:sym typeface="Symbol" pitchFamily="18" charset="2"/>
              </a:rPr>
              <a:t>f</a:t>
            </a:r>
            <a:r>
              <a:rPr lang="es-ES_tradnl" baseline="-25000" dirty="0">
                <a:solidFill>
                  <a:srgbClr val="66FFFF"/>
                </a:solidFill>
                <a:sym typeface="Symbol" pitchFamily="18" charset="2"/>
              </a:rPr>
              <a:t>0</a:t>
            </a:r>
            <a:r>
              <a:rPr lang="es-ES_tradnl" dirty="0">
                <a:solidFill>
                  <a:srgbClr val="66FFFF"/>
                </a:solidFill>
                <a:sym typeface="Symbol" pitchFamily="18" charset="2"/>
              </a:rPr>
              <a:t>(600)</a:t>
            </a:r>
            <a:r>
              <a:rPr lang="es-ES_tradnl" dirty="0">
                <a:sym typeface="Symbol" pitchFamily="18" charset="2"/>
              </a:rPr>
              <a:t> </a:t>
            </a:r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or</a:t>
            </a:r>
            <a:r>
              <a:rPr lang="es-ES_tradnl" sz="21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l-GR" sz="2100" dirty="0">
                <a:solidFill>
                  <a:srgbClr val="66FFFF"/>
                </a:solidFill>
                <a:cs typeface="Arial" charset="0"/>
                <a:sym typeface="Symbol" pitchFamily="18" charset="2"/>
              </a:rPr>
              <a:t>σ</a:t>
            </a:r>
            <a:r>
              <a:rPr lang="es-ES" sz="2100" dirty="0">
                <a:solidFill>
                  <a:srgbClr val="66FFFF"/>
                </a:solidFill>
                <a:cs typeface="Arial" charset="0"/>
                <a:sym typeface="Symbol" pitchFamily="18" charset="2"/>
              </a:rPr>
              <a:t>, </a:t>
            </a:r>
            <a:r>
              <a:rPr lang="es-ES" sz="2100" dirty="0" err="1">
                <a:solidFill>
                  <a:srgbClr val="66FFFF"/>
                </a:solidFill>
                <a:cs typeface="Arial" charset="0"/>
                <a:sym typeface="Symbol" pitchFamily="18" charset="2"/>
              </a:rPr>
              <a:t>half</a:t>
            </a:r>
            <a:r>
              <a:rPr lang="es-ES" sz="2100" dirty="0">
                <a:solidFill>
                  <a:srgbClr val="66FFFF"/>
                </a:solidFill>
                <a:cs typeface="Arial" charset="0"/>
                <a:sym typeface="Symbol" pitchFamily="18" charset="2"/>
              </a:rPr>
              <a:t> a </a:t>
            </a:r>
            <a:r>
              <a:rPr lang="es-ES" sz="2100" dirty="0" err="1">
                <a:solidFill>
                  <a:srgbClr val="66FFFF"/>
                </a:solidFill>
                <a:cs typeface="Arial" charset="0"/>
                <a:sym typeface="Symbol" pitchFamily="18" charset="2"/>
              </a:rPr>
              <a:t>century</a:t>
            </a:r>
            <a:r>
              <a:rPr lang="es-ES" sz="2100" dirty="0">
                <a:solidFill>
                  <a:srgbClr val="66FFFF"/>
                </a:solidFill>
                <a:cs typeface="Arial" charset="0"/>
                <a:sym typeface="Symbol" pitchFamily="18" charset="2"/>
              </a:rPr>
              <a:t> </a:t>
            </a:r>
            <a:r>
              <a:rPr lang="es-ES" sz="2100" dirty="0" err="1">
                <a:solidFill>
                  <a:srgbClr val="66FFFF"/>
                </a:solidFill>
                <a:cs typeface="Arial" charset="0"/>
                <a:sym typeface="Symbol" pitchFamily="18" charset="2"/>
              </a:rPr>
              <a:t>around</a:t>
            </a:r>
            <a:endParaRPr lang="en-GB" sz="210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0" y="504084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es-E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78725" y="756127"/>
            <a:ext cx="10080757" cy="427313"/>
            <a:chOff x="238" y="567"/>
            <a:chExt cx="6351" cy="270"/>
          </a:xfrm>
        </p:grpSpPr>
        <p:sp>
          <p:nvSpPr>
            <p:cNvPr id="18445" name="Rectangle 5"/>
            <p:cNvSpPr>
              <a:spLocks noChangeArrowheads="1"/>
            </p:cNvSpPr>
            <p:nvPr/>
          </p:nvSpPr>
          <p:spPr bwMode="auto">
            <a:xfrm>
              <a:off x="420" y="567"/>
              <a:ext cx="6169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7272" tIns="43637" rIns="87272" bIns="43637">
              <a:spAutoFit/>
            </a:bodyPr>
            <a:lstStyle/>
            <a:p>
              <a:pPr defTabSz="995974">
                <a:spcBef>
                  <a:spcPct val="50000"/>
                </a:spcBef>
              </a:pPr>
              <a:r>
                <a:rPr lang="es-ES_tradnl" dirty="0">
                  <a:sym typeface="Symbol" pitchFamily="18" charset="2"/>
                </a:rPr>
                <a:t>I=0, J=0  </a:t>
              </a:r>
              <a:r>
                <a:rPr lang="es-ES_tradnl" dirty="0" err="1">
                  <a:sym typeface="Symbol" pitchFamily="18" charset="2"/>
                </a:rPr>
                <a:t>exchange</a:t>
              </a:r>
              <a:r>
                <a:rPr lang="es-ES_tradnl" dirty="0">
                  <a:sym typeface="Symbol" pitchFamily="18" charset="2"/>
                </a:rPr>
                <a:t> </a:t>
              </a:r>
              <a:r>
                <a:rPr lang="es-ES_tradnl" dirty="0" err="1">
                  <a:sym typeface="Symbol" pitchFamily="18" charset="2"/>
                </a:rPr>
                <a:t>very</a:t>
              </a:r>
              <a:r>
                <a:rPr lang="es-ES_tradnl" dirty="0">
                  <a:sym typeface="Symbol" pitchFamily="18" charset="2"/>
                </a:rPr>
                <a:t> </a:t>
              </a:r>
              <a:r>
                <a:rPr lang="es-ES_tradnl" dirty="0" err="1">
                  <a:sym typeface="Symbol" pitchFamily="18" charset="2"/>
                </a:rPr>
                <a:t>important</a:t>
              </a:r>
              <a:r>
                <a:rPr lang="es-ES_tradnl" dirty="0">
                  <a:sym typeface="Symbol" pitchFamily="18" charset="2"/>
                </a:rPr>
                <a:t> </a:t>
              </a:r>
              <a:r>
                <a:rPr lang="es-ES_tradnl" dirty="0" err="1">
                  <a:sym typeface="Symbol" pitchFamily="18" charset="2"/>
                </a:rPr>
                <a:t>for</a:t>
              </a:r>
              <a:r>
                <a:rPr lang="es-ES_tradnl" dirty="0">
                  <a:sym typeface="Symbol" pitchFamily="18" charset="2"/>
                </a:rPr>
                <a:t> </a:t>
              </a:r>
              <a:r>
                <a:rPr lang="es-ES_tradnl" dirty="0" err="1">
                  <a:sym typeface="Symbol" pitchFamily="18" charset="2"/>
                </a:rPr>
                <a:t>nucleon-nucleon</a:t>
              </a:r>
              <a:r>
                <a:rPr lang="es-ES_tradnl" dirty="0">
                  <a:sym typeface="Symbol" pitchFamily="18" charset="2"/>
                </a:rPr>
                <a:t> </a:t>
              </a:r>
              <a:r>
                <a:rPr lang="es-ES_tradnl" b="1" u="sng" dirty="0" err="1">
                  <a:sym typeface="Symbol" pitchFamily="18" charset="2"/>
                </a:rPr>
                <a:t>attraction</a:t>
              </a:r>
              <a:r>
                <a:rPr lang="es-ES_tradnl" b="1" u="sng" dirty="0">
                  <a:sym typeface="Symbol" pitchFamily="18" charset="2"/>
                </a:rPr>
                <a:t>!!</a:t>
              </a:r>
              <a:endParaRPr lang="es-ES_tradnl" b="1" u="sng" dirty="0">
                <a:solidFill>
                  <a:srgbClr val="66FFFF"/>
                </a:solidFill>
                <a:sym typeface="Symbol" pitchFamily="18" charset="2"/>
              </a:endParaRPr>
            </a:p>
          </p:txBody>
        </p:sp>
        <p:pic>
          <p:nvPicPr>
            <p:cNvPr id="18446" name="Picture 6" descr="ballorang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8" y="646"/>
              <a:ext cx="14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631209" y="1478998"/>
            <a:ext cx="4379469" cy="3175030"/>
            <a:chOff x="2290" y="1207"/>
            <a:chExt cx="2359" cy="1588"/>
          </a:xfrm>
        </p:grpSpPr>
        <p:sp>
          <p:nvSpPr>
            <p:cNvPr id="18441" name="Rectangle 40"/>
            <p:cNvSpPr>
              <a:spLocks noChangeArrowheads="1"/>
            </p:cNvSpPr>
            <p:nvPr/>
          </p:nvSpPr>
          <p:spPr bwMode="auto">
            <a:xfrm>
              <a:off x="2290" y="1207"/>
              <a:ext cx="2359" cy="15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pic>
          <p:nvPicPr>
            <p:cNvPr id="18442" name="Picture 39" descr="np-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26" y="1434"/>
              <a:ext cx="2118" cy="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3" name="Text Box 41"/>
            <p:cNvSpPr txBox="1">
              <a:spLocks noChangeArrowheads="1"/>
            </p:cNvSpPr>
            <p:nvPr/>
          </p:nvSpPr>
          <p:spPr bwMode="auto">
            <a:xfrm>
              <a:off x="2292" y="1207"/>
              <a:ext cx="2111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dirty="0" err="1">
                  <a:solidFill>
                    <a:srgbClr val="0000CC"/>
                  </a:solidFill>
                </a:rPr>
                <a:t>Crude</a:t>
              </a:r>
              <a:r>
                <a:rPr lang="es-ES" dirty="0">
                  <a:solidFill>
                    <a:srgbClr val="0000CC"/>
                  </a:solidFill>
                </a:rPr>
                <a:t> Sketch of NN </a:t>
              </a:r>
              <a:r>
                <a:rPr lang="es-ES" dirty="0" err="1">
                  <a:solidFill>
                    <a:srgbClr val="0000CC"/>
                  </a:solidFill>
                </a:rPr>
                <a:t>potential</a:t>
              </a:r>
              <a:r>
                <a:rPr lang="es-ES" dirty="0">
                  <a:solidFill>
                    <a:srgbClr val="0000CC"/>
                  </a:solidFill>
                </a:rPr>
                <a:t>:</a:t>
              </a:r>
              <a:endParaRPr lang="en-US" dirty="0">
                <a:solidFill>
                  <a:srgbClr val="0000CC"/>
                </a:solidFill>
              </a:endParaRPr>
            </a:p>
          </p:txBody>
        </p:sp>
        <p:sp>
          <p:nvSpPr>
            <p:cNvPr id="18444" name="Text Box 42"/>
            <p:cNvSpPr txBox="1">
              <a:spLocks noChangeArrowheads="1"/>
            </p:cNvSpPr>
            <p:nvPr/>
          </p:nvSpPr>
          <p:spPr bwMode="auto">
            <a:xfrm>
              <a:off x="3989" y="2614"/>
              <a:ext cx="616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000" dirty="0" err="1">
                  <a:solidFill>
                    <a:srgbClr val="0000CC"/>
                  </a:solidFill>
                </a:rPr>
                <a:t>From</a:t>
              </a:r>
              <a:r>
                <a:rPr lang="es-ES" sz="1000" dirty="0">
                  <a:solidFill>
                    <a:srgbClr val="0000CC"/>
                  </a:solidFill>
                </a:rPr>
                <a:t> C.N. </a:t>
              </a:r>
              <a:r>
                <a:rPr lang="es-ES" sz="1000" dirty="0" err="1">
                  <a:solidFill>
                    <a:srgbClr val="0000CC"/>
                  </a:solidFill>
                </a:rPr>
                <a:t>Booth</a:t>
              </a:r>
              <a:endParaRPr lang="en-US" sz="1000" dirty="0">
                <a:solidFill>
                  <a:srgbClr val="0000CC"/>
                </a:solidFill>
              </a:endParaRPr>
            </a:p>
          </p:txBody>
        </p:sp>
      </p:grpSp>
      <p:pic>
        <p:nvPicPr>
          <p:cNvPr id="18438" name="Picture 44" descr="I14-05-nuclearpotential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3159" y="1478998"/>
            <a:ext cx="4546551" cy="317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46"/>
          <p:cNvSpPr>
            <a:spLocks noChangeArrowheads="1"/>
          </p:cNvSpPr>
          <p:nvPr/>
        </p:nvSpPr>
        <p:spPr bwMode="auto">
          <a:xfrm>
            <a:off x="588509" y="4970831"/>
            <a:ext cx="9390142" cy="45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51" tIns="49777" rIns="99551" bIns="49777">
            <a:spAutoFit/>
          </a:bodyPr>
          <a:lstStyle/>
          <a:p>
            <a:pPr defTabSz="995974">
              <a:spcBef>
                <a:spcPct val="50000"/>
              </a:spcBef>
            </a:pPr>
            <a:r>
              <a:rPr lang="es-ES_tradnl" sz="2300" dirty="0" err="1">
                <a:solidFill>
                  <a:srgbClr val="00FFFF"/>
                </a:solidFill>
                <a:sym typeface="Symbol" pitchFamily="18" charset="2"/>
              </a:rPr>
              <a:t>Scalar</a:t>
            </a:r>
            <a:r>
              <a:rPr lang="es-ES_tradnl" sz="2300" dirty="0">
                <a:solidFill>
                  <a:srgbClr val="00FFFF"/>
                </a:solidFill>
                <a:sym typeface="Symbol" pitchFamily="18" charset="2"/>
              </a:rPr>
              <a:t>-isoscalar </a:t>
            </a:r>
            <a:r>
              <a:rPr lang="es-ES_tradnl" sz="2300" dirty="0" err="1">
                <a:solidFill>
                  <a:srgbClr val="00FFFF"/>
                </a:solidFill>
                <a:sym typeface="Symbol" pitchFamily="18" charset="2"/>
              </a:rPr>
              <a:t>field</a:t>
            </a:r>
            <a:r>
              <a:rPr lang="es-ES_tradnl" sz="23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300" dirty="0" err="1">
                <a:solidFill>
                  <a:srgbClr val="00FFFF"/>
                </a:solidFill>
                <a:sym typeface="Symbol" pitchFamily="18" charset="2"/>
              </a:rPr>
              <a:t>already</a:t>
            </a:r>
            <a:r>
              <a:rPr lang="es-ES_tradnl" sz="23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300" dirty="0" err="1">
                <a:solidFill>
                  <a:srgbClr val="00FFFF"/>
                </a:solidFill>
                <a:sym typeface="Symbol" pitchFamily="18" charset="2"/>
              </a:rPr>
              <a:t>proposed</a:t>
            </a:r>
            <a:r>
              <a:rPr lang="es-ES_tradnl" sz="23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300" dirty="0" err="1">
                <a:solidFill>
                  <a:srgbClr val="00FFFF"/>
                </a:solidFill>
                <a:sym typeface="Symbol" pitchFamily="18" charset="2"/>
              </a:rPr>
              <a:t>by</a:t>
            </a:r>
            <a:r>
              <a:rPr lang="es-ES_tradnl" sz="2300" dirty="0">
                <a:solidFill>
                  <a:srgbClr val="00FFFF"/>
                </a:solidFill>
                <a:sym typeface="Symbol" pitchFamily="18" charset="2"/>
              </a:rPr>
              <a:t> Johnson &amp; </a:t>
            </a:r>
            <a:r>
              <a:rPr lang="es-ES_tradnl" sz="2300" dirty="0" err="1">
                <a:solidFill>
                  <a:srgbClr val="00FFFF"/>
                </a:solidFill>
                <a:sym typeface="Symbol" pitchFamily="18" charset="2"/>
              </a:rPr>
              <a:t>Teller</a:t>
            </a:r>
            <a:r>
              <a:rPr lang="es-ES_tradnl" sz="2300" dirty="0">
                <a:solidFill>
                  <a:srgbClr val="00FFFF"/>
                </a:solidFill>
                <a:sym typeface="Symbol" pitchFamily="18" charset="2"/>
              </a:rPr>
              <a:t> in 1955</a:t>
            </a:r>
          </a:p>
        </p:txBody>
      </p:sp>
      <p:sp>
        <p:nvSpPr>
          <p:cNvPr id="18440" name="Rectangle 48"/>
          <p:cNvSpPr>
            <a:spLocks noChangeArrowheads="1"/>
          </p:cNvSpPr>
          <p:nvPr/>
        </p:nvSpPr>
        <p:spPr bwMode="auto">
          <a:xfrm>
            <a:off x="588509" y="5767214"/>
            <a:ext cx="9221200" cy="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51" tIns="49777" rIns="99551" bIns="49777">
            <a:spAutoFit/>
          </a:bodyPr>
          <a:lstStyle/>
          <a:p>
            <a:pPr defTabSz="995974">
              <a:spcBef>
                <a:spcPct val="50000"/>
              </a:spcBef>
            </a:pPr>
            <a:r>
              <a:rPr lang="es-ES_tradnl" sz="2300" dirty="0" err="1">
                <a:solidFill>
                  <a:srgbClr val="00FFFF"/>
                </a:solidFill>
                <a:sym typeface="Symbol" pitchFamily="18" charset="2"/>
              </a:rPr>
              <a:t>Soon</a:t>
            </a:r>
            <a:r>
              <a:rPr lang="es-ES_tradnl" sz="23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300" dirty="0" err="1">
                <a:solidFill>
                  <a:srgbClr val="00FFFF"/>
                </a:solidFill>
                <a:sym typeface="Symbol" pitchFamily="18" charset="2"/>
              </a:rPr>
              <a:t>interpreted</a:t>
            </a:r>
            <a:r>
              <a:rPr lang="es-ES_tradnl" sz="23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300" dirty="0" err="1">
                <a:solidFill>
                  <a:srgbClr val="00FFFF"/>
                </a:solidFill>
                <a:sym typeface="Symbol" pitchFamily="18" charset="2"/>
              </a:rPr>
              <a:t>within</a:t>
            </a:r>
            <a:r>
              <a:rPr lang="es-ES_tradnl" sz="2300" dirty="0">
                <a:solidFill>
                  <a:srgbClr val="00FFFF"/>
                </a:solidFill>
                <a:sym typeface="Symbol" pitchFamily="18" charset="2"/>
              </a:rPr>
              <a:t> “</a:t>
            </a:r>
            <a:r>
              <a:rPr lang="es-ES_tradnl" sz="2300" dirty="0">
                <a:sym typeface="Symbol" pitchFamily="18" charset="2"/>
              </a:rPr>
              <a:t>Linear sigma </a:t>
            </a:r>
            <a:r>
              <a:rPr lang="es-ES_tradnl" sz="2300" dirty="0" err="1">
                <a:sym typeface="Symbol" pitchFamily="18" charset="2"/>
              </a:rPr>
              <a:t>model</a:t>
            </a:r>
            <a:r>
              <a:rPr lang="es-ES_tradnl" sz="2300" dirty="0">
                <a:solidFill>
                  <a:srgbClr val="00FFFF"/>
                </a:solidFill>
                <a:sym typeface="Symbol" pitchFamily="18" charset="2"/>
              </a:rPr>
              <a:t>” (</a:t>
            </a:r>
            <a:r>
              <a:rPr lang="es-ES_tradnl" sz="2300" dirty="0" err="1">
                <a:solidFill>
                  <a:srgbClr val="00FFFF"/>
                </a:solidFill>
                <a:sym typeface="Symbol" pitchFamily="18" charset="2"/>
              </a:rPr>
              <a:t>Gell</a:t>
            </a:r>
            <a:r>
              <a:rPr lang="es-ES_tradnl" sz="2300" dirty="0">
                <a:solidFill>
                  <a:srgbClr val="00FFFF"/>
                </a:solidFill>
                <a:sym typeface="Symbol" pitchFamily="18" charset="2"/>
              </a:rPr>
              <a:t>-Mann) </a:t>
            </a:r>
            <a:r>
              <a:rPr lang="es-ES_tradnl" sz="2300" dirty="0" err="1">
                <a:solidFill>
                  <a:srgbClr val="00FFFF"/>
                </a:solidFill>
                <a:sym typeface="Symbol" pitchFamily="18" charset="2"/>
              </a:rPr>
              <a:t>or</a:t>
            </a:r>
            <a:r>
              <a:rPr lang="es-ES_tradnl" sz="2300" dirty="0">
                <a:solidFill>
                  <a:srgbClr val="00FFFF"/>
                </a:solidFill>
                <a:sym typeface="Symbol" pitchFamily="18" charset="2"/>
              </a:rPr>
              <a:t> Nambu </a:t>
            </a:r>
            <a:r>
              <a:rPr lang="es-ES_tradnl" sz="2300" dirty="0" err="1">
                <a:solidFill>
                  <a:srgbClr val="00FFFF"/>
                </a:solidFill>
                <a:sym typeface="Symbol" pitchFamily="18" charset="2"/>
              </a:rPr>
              <a:t>Jona</a:t>
            </a:r>
            <a:r>
              <a:rPr lang="es-ES_tradnl" sz="23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300" dirty="0" err="1">
                <a:solidFill>
                  <a:srgbClr val="00FFFF"/>
                </a:solidFill>
                <a:sym typeface="Symbol" pitchFamily="18" charset="2"/>
              </a:rPr>
              <a:t>Lasinio</a:t>
            </a:r>
            <a:r>
              <a:rPr lang="es-ES_tradnl" sz="2300" dirty="0">
                <a:solidFill>
                  <a:srgbClr val="00FFFF"/>
                </a:solidFill>
                <a:sym typeface="Symbol" pitchFamily="18" charset="2"/>
              </a:rPr>
              <a:t> - </a:t>
            </a:r>
            <a:r>
              <a:rPr lang="es-ES_tradnl" sz="2300" dirty="0" err="1">
                <a:solidFill>
                  <a:srgbClr val="00FFFF"/>
                </a:solidFill>
                <a:sym typeface="Symbol" pitchFamily="18" charset="2"/>
              </a:rPr>
              <a:t>like</a:t>
            </a:r>
            <a:r>
              <a:rPr lang="es-ES_tradnl" sz="23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300" dirty="0" err="1">
                <a:solidFill>
                  <a:srgbClr val="00FFFF"/>
                </a:solidFill>
                <a:sym typeface="Symbol" pitchFamily="18" charset="2"/>
              </a:rPr>
              <a:t>models</a:t>
            </a:r>
            <a:r>
              <a:rPr lang="es-ES_tradnl" sz="2300" dirty="0">
                <a:solidFill>
                  <a:srgbClr val="00FFFF"/>
                </a:solidFill>
                <a:sym typeface="Symbol" pitchFamily="18" charset="2"/>
              </a:rPr>
              <a:t>, in </a:t>
            </a:r>
            <a:r>
              <a:rPr lang="es-ES_tradnl" sz="2300" dirty="0" err="1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_tradnl" sz="2300" dirty="0">
                <a:solidFill>
                  <a:srgbClr val="00FFFF"/>
                </a:solidFill>
                <a:sym typeface="Symbol" pitchFamily="18" charset="2"/>
              </a:rPr>
              <a:t> 60’s. </a:t>
            </a:r>
          </a:p>
        </p:txBody>
      </p:sp>
    </p:spTree>
  </p:cSld>
  <p:clrMapOvr>
    <a:masterClrMapping/>
  </p:clrMapOvr>
  <p:transition advTm="191024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78348" y="45874"/>
            <a:ext cx="9936903" cy="782429"/>
          </a:xfrm>
          <a:prstGeom prst="rect">
            <a:avLst/>
          </a:prstGeom>
          <a:noFill/>
        </p:spPr>
        <p:txBody>
          <a:bodyPr wrap="square" lIns="104300" tIns="52151" rIns="104300" bIns="52151" rtlCol="0">
            <a:spAutoFit/>
          </a:bodyPr>
          <a:lstStyle/>
          <a:p>
            <a:r>
              <a:rPr lang="es-ES" b="1" dirty="0" err="1" smtClean="0"/>
              <a:t>Thus</a:t>
            </a:r>
            <a:r>
              <a:rPr lang="es-ES" b="1" dirty="0" smtClean="0"/>
              <a:t>, PDG12 </a:t>
            </a:r>
            <a:r>
              <a:rPr lang="es-ES" b="1" dirty="0" err="1" smtClean="0"/>
              <a:t>made</a:t>
            </a:r>
            <a:r>
              <a:rPr lang="es-ES" b="1" dirty="0" smtClean="0">
                <a:solidFill>
                  <a:schemeClr val="bg1"/>
                </a:solidFill>
              </a:rPr>
              <a:t> a </a:t>
            </a:r>
            <a:r>
              <a:rPr lang="es-ES" b="1" dirty="0" err="1" smtClean="0">
                <a:solidFill>
                  <a:schemeClr val="bg1"/>
                </a:solidFill>
              </a:rPr>
              <a:t>small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correction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for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f0(980) </a:t>
            </a:r>
            <a:r>
              <a:rPr lang="es-ES" b="1" dirty="0" err="1" smtClean="0">
                <a:solidFill>
                  <a:schemeClr val="bg1"/>
                </a:solidFill>
              </a:rPr>
              <a:t>mass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&amp; more </a:t>
            </a:r>
            <a:r>
              <a:rPr lang="es-ES" b="1" dirty="0" err="1" smtClean="0">
                <a:solidFill>
                  <a:schemeClr val="bg1"/>
                </a:solidFill>
              </a:rPr>
              <a:t>conservative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uncertainties</a:t>
            </a:r>
            <a:endParaRPr lang="es-ES" b="1" dirty="0">
              <a:solidFill>
                <a:schemeClr val="bg1"/>
              </a:solidFill>
            </a:endParaRPr>
          </a:p>
        </p:txBody>
      </p:sp>
      <p:graphicFrame>
        <p:nvGraphicFramePr>
          <p:cNvPr id="1027" name="Object 27"/>
          <p:cNvGraphicFramePr>
            <a:graphicFrameLocks noChangeAspect="1"/>
          </p:cNvGraphicFramePr>
          <p:nvPr/>
        </p:nvGraphicFramePr>
        <p:xfrm>
          <a:off x="1977945" y="995291"/>
          <a:ext cx="6609115" cy="553092"/>
        </p:xfrm>
        <a:graphic>
          <a:graphicData uri="http://schemas.openxmlformats.org/presentationml/2006/ole">
            <p:oleObj spid="_x0000_s236547" name="Ecuación" r:id="rId4" imgW="2679480" imgH="203040" progId="Equation.3">
              <p:embed/>
            </p:oleObj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50356" y="1980431"/>
          <a:ext cx="5904656" cy="5400600"/>
        </p:xfrm>
        <a:graphic>
          <a:graphicData uri="http://schemas.openxmlformats.org/presentationml/2006/ole">
            <p:oleObj spid="_x0000_s236546" name="Acrobat Document" r:id="rId5" imgW="8019915" imgH="5667285" progId="AcroExch.Document.7">
              <p:embed/>
            </p:oleObj>
          </a:graphicData>
        </a:graphic>
      </p:graphicFrame>
      <p:sp>
        <p:nvSpPr>
          <p:cNvPr id="7" name="6 Rectángulo"/>
          <p:cNvSpPr/>
          <p:nvPr/>
        </p:nvSpPr>
        <p:spPr>
          <a:xfrm>
            <a:off x="4194572" y="2099945"/>
            <a:ext cx="1418863" cy="4564231"/>
          </a:xfrm>
          <a:prstGeom prst="rect">
            <a:avLst/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0" tIns="52151" rIns="104300" bIns="52151"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4194572" y="2099945"/>
            <a:ext cx="709353" cy="4564231"/>
          </a:xfrm>
          <a:prstGeom prst="rect">
            <a:avLst/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0" tIns="52151" rIns="104300" bIns="52151" rtlCol="0" anchor="ctr"/>
          <a:lstStyle/>
          <a:p>
            <a:pPr algn="ctr"/>
            <a:endParaRPr lang="es-E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7 0.00336 L 0.03296 1.5917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813922" y="3667"/>
            <a:ext cx="1061843" cy="4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 anchor="ctr">
            <a:spAutoFit/>
          </a:bodyPr>
          <a:lstStyle/>
          <a:p>
            <a:pPr algn="ctr" eaLnBrk="0" hangingPunct="0"/>
            <a:r>
              <a:rPr lang="es-ES_tradnl" sz="2100" dirty="0" err="1"/>
              <a:t>Outline</a:t>
            </a:r>
            <a:endParaRPr lang="es-ES_tradnl" sz="2100" dirty="0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0" y="367561"/>
            <a:ext cx="106934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es-E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767972" y="972319"/>
            <a:ext cx="6132142" cy="47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algn="l"/>
            <a:r>
              <a:rPr lang="es-ES_tradnl" sz="2400" dirty="0"/>
              <a:t>1) </a:t>
            </a:r>
            <a:r>
              <a:rPr lang="es-ES_tradnl" sz="2400" dirty="0" err="1"/>
              <a:t>Scalar</a:t>
            </a:r>
            <a:r>
              <a:rPr lang="es-ES_tradnl" sz="2400" dirty="0"/>
              <a:t> </a:t>
            </a:r>
            <a:r>
              <a:rPr lang="es-ES_tradnl" sz="2400" dirty="0" err="1" smtClean="0"/>
              <a:t>Mesons</a:t>
            </a:r>
            <a:r>
              <a:rPr lang="es-ES_tradnl" sz="2400" dirty="0" smtClean="0"/>
              <a:t>: </a:t>
            </a:r>
            <a:r>
              <a:rPr lang="es-ES_tradnl" sz="2400" dirty="0" err="1" smtClean="0">
                <a:solidFill>
                  <a:srgbClr val="00FFFF"/>
                </a:solidFill>
              </a:rPr>
              <a:t>motivation</a:t>
            </a:r>
            <a:r>
              <a:rPr lang="es-ES_tradnl" sz="2400" dirty="0" smtClean="0">
                <a:solidFill>
                  <a:srgbClr val="00FFFF"/>
                </a:solidFill>
              </a:rPr>
              <a:t> &amp; </a:t>
            </a:r>
            <a:r>
              <a:rPr lang="es-ES_tradnl" sz="2400" dirty="0" err="1" smtClean="0">
                <a:solidFill>
                  <a:srgbClr val="00FFFF"/>
                </a:solidFill>
              </a:rPr>
              <a:t>perspective</a:t>
            </a:r>
            <a:endParaRPr lang="es-ES_tradnl" sz="2400" dirty="0">
              <a:solidFill>
                <a:srgbClr val="00FFFF"/>
              </a:solidFill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67972" y="2015418"/>
            <a:ext cx="2790716" cy="47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eaLnBrk="0" hangingPunct="0"/>
            <a:r>
              <a:rPr lang="es-ES_tradnl" sz="2400" dirty="0"/>
              <a:t>2</a:t>
            </a:r>
            <a:r>
              <a:rPr lang="es-ES_tradnl" sz="2400" dirty="0" smtClean="0"/>
              <a:t>)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l-GR" sz="2400" dirty="0" smtClean="0"/>
              <a:t>σ</a:t>
            </a:r>
            <a:r>
              <a:rPr lang="es-ES" sz="2400" dirty="0" smtClean="0"/>
              <a:t> </a:t>
            </a:r>
            <a:r>
              <a:rPr lang="es-ES" sz="2400" dirty="0" err="1" smtClean="0"/>
              <a:t>or</a:t>
            </a:r>
            <a:r>
              <a:rPr lang="es-ES" sz="2400" dirty="0" smtClean="0"/>
              <a:t> f0(500)</a:t>
            </a:r>
            <a:endParaRPr lang="es-ES_tradnl" sz="2400" dirty="0">
              <a:solidFill>
                <a:srgbClr val="00FFFF"/>
              </a:solidFill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767972" y="2770181"/>
            <a:ext cx="2155925" cy="47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eaLnBrk="0" hangingPunct="0"/>
            <a:r>
              <a:rPr lang="es-ES_tradnl" sz="2400" dirty="0" smtClean="0"/>
              <a:t>3)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f0(980)</a:t>
            </a:r>
            <a:endParaRPr lang="es-ES_tradnl" sz="2400" dirty="0">
              <a:solidFill>
                <a:srgbClr val="00FFFF"/>
              </a:solidFill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767972" y="3524944"/>
            <a:ext cx="4536504" cy="47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pPr algn="l"/>
            <a:r>
              <a:rPr lang="es-ES_tradnl" sz="2400" dirty="0" smtClean="0"/>
              <a:t>4)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l-GR" sz="2400" dirty="0" smtClean="0"/>
              <a:t>κ</a:t>
            </a:r>
            <a:r>
              <a:rPr lang="es-ES" sz="2400" dirty="0" smtClean="0"/>
              <a:t> </a:t>
            </a:r>
            <a:r>
              <a:rPr lang="es-ES" sz="2400" dirty="0" err="1" smtClean="0"/>
              <a:t>or</a:t>
            </a:r>
            <a:r>
              <a:rPr lang="es-ES" sz="2400" dirty="0" smtClean="0"/>
              <a:t> K(800)</a:t>
            </a:r>
            <a:r>
              <a:rPr lang="es-ES_tradnl" sz="2400" dirty="0" smtClean="0">
                <a:solidFill>
                  <a:srgbClr val="00FFFF"/>
                </a:solidFill>
              </a:rPr>
              <a:t> </a:t>
            </a:r>
            <a:r>
              <a:rPr lang="es-ES" sz="2400" dirty="0" smtClean="0"/>
              <a:t>and a0(980)</a:t>
            </a:r>
            <a:endParaRPr lang="es-ES_tradnl" sz="2400" dirty="0">
              <a:solidFill>
                <a:srgbClr val="00FFFF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530276" y="4212679"/>
            <a:ext cx="76995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s-ES_tradnl" sz="2000" dirty="0" smtClean="0">
                <a:solidFill>
                  <a:srgbClr val="00FFFF"/>
                </a:solidFill>
              </a:rPr>
              <a:t>No </a:t>
            </a:r>
            <a:r>
              <a:rPr lang="es-ES_tradnl" sz="2000" dirty="0" err="1" smtClean="0">
                <a:solidFill>
                  <a:srgbClr val="00FFFF"/>
                </a:solidFill>
              </a:rPr>
              <a:t>changes</a:t>
            </a:r>
            <a:r>
              <a:rPr lang="es-ES_tradnl" sz="2000" dirty="0" smtClean="0">
                <a:solidFill>
                  <a:srgbClr val="00FFFF"/>
                </a:solidFill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</a:rPr>
              <a:t>on</a:t>
            </a:r>
            <a:r>
              <a:rPr lang="es-ES_tradnl" sz="2000" dirty="0" smtClean="0">
                <a:solidFill>
                  <a:srgbClr val="00FFFF"/>
                </a:solidFill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</a:rPr>
              <a:t>the</a:t>
            </a:r>
            <a:r>
              <a:rPr lang="es-ES_tradnl" sz="2000" dirty="0" smtClean="0">
                <a:solidFill>
                  <a:srgbClr val="00FFFF"/>
                </a:solidFill>
              </a:rPr>
              <a:t> a0 </a:t>
            </a:r>
            <a:r>
              <a:rPr lang="es-ES_tradnl" sz="2000" dirty="0" err="1" smtClean="0">
                <a:solidFill>
                  <a:srgbClr val="00FFFF"/>
                </a:solidFill>
              </a:rPr>
              <a:t>mass</a:t>
            </a:r>
            <a:r>
              <a:rPr lang="es-ES_tradnl" sz="2000" dirty="0" smtClean="0">
                <a:solidFill>
                  <a:srgbClr val="00FFFF"/>
                </a:solidFill>
              </a:rPr>
              <a:t> and </a:t>
            </a:r>
            <a:r>
              <a:rPr lang="es-ES_tradnl" sz="2000" dirty="0" err="1" smtClean="0">
                <a:solidFill>
                  <a:srgbClr val="00FFFF"/>
                </a:solidFill>
              </a:rPr>
              <a:t>width</a:t>
            </a:r>
            <a:r>
              <a:rPr lang="es-ES_tradnl" sz="2000" dirty="0" smtClean="0">
                <a:solidFill>
                  <a:srgbClr val="00FFFF"/>
                </a:solidFill>
              </a:rPr>
              <a:t>  at </a:t>
            </a:r>
            <a:r>
              <a:rPr lang="es-ES_tradnl" sz="2000" dirty="0" err="1" smtClean="0">
                <a:solidFill>
                  <a:srgbClr val="00FFFF"/>
                </a:solidFill>
              </a:rPr>
              <a:t>the</a:t>
            </a:r>
            <a:r>
              <a:rPr lang="es-ES_tradnl" sz="2000" dirty="0" smtClean="0">
                <a:solidFill>
                  <a:srgbClr val="00FFFF"/>
                </a:solidFill>
              </a:rPr>
              <a:t> PDG </a:t>
            </a:r>
            <a:r>
              <a:rPr lang="es-ES_tradnl" sz="2000" dirty="0" err="1" smtClean="0">
                <a:solidFill>
                  <a:srgbClr val="00FFFF"/>
                </a:solidFill>
              </a:rPr>
              <a:t>for</a:t>
            </a:r>
            <a:r>
              <a:rPr lang="es-ES_tradnl" sz="2000" dirty="0" smtClean="0">
                <a:solidFill>
                  <a:srgbClr val="00FFFF"/>
                </a:solidFill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</a:rPr>
              <a:t>the</a:t>
            </a:r>
            <a:r>
              <a:rPr lang="es-ES_tradnl" sz="2000" dirty="0" smtClean="0">
                <a:solidFill>
                  <a:srgbClr val="00FFFF"/>
                </a:solidFill>
              </a:rPr>
              <a:t> a0(980)</a:t>
            </a:r>
            <a:endParaRPr lang="es-ES_tradnl" sz="2000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advTm="93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1525842" y="49009"/>
            <a:ext cx="7081136" cy="42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51" tIns="49777" rIns="99551" bIns="49777">
            <a:spAutoFit/>
          </a:bodyPr>
          <a:lstStyle/>
          <a:p>
            <a:pPr defTabSz="995974"/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Comments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on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the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minor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additions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to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the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K(800) @PDG12</a:t>
            </a:r>
            <a:endParaRPr lang="en-GB" sz="180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28675" name="Line 5"/>
          <p:cNvSpPr>
            <a:spLocks noChangeShapeType="1"/>
          </p:cNvSpPr>
          <p:nvPr/>
        </p:nvSpPr>
        <p:spPr bwMode="auto">
          <a:xfrm>
            <a:off x="0" y="540271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es-E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04633" y="900311"/>
            <a:ext cx="8874515" cy="43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51" tIns="49777" rIns="99551" bIns="49777">
            <a:spAutoFit/>
          </a:bodyPr>
          <a:lstStyle/>
          <a:p>
            <a:pPr algn="l" defTabSz="995974">
              <a:spcBef>
                <a:spcPct val="50000"/>
              </a:spcBef>
            </a:pP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ym typeface="Symbol" pitchFamily="18" charset="2"/>
              </a:rPr>
              <a:t>Still</a:t>
            </a:r>
            <a:r>
              <a:rPr lang="es-ES" dirty="0" smtClean="0">
                <a:sym typeface="Symbol" pitchFamily="18" charset="2"/>
              </a:rPr>
              <a:t> “</a:t>
            </a:r>
            <a:r>
              <a:rPr lang="es-ES" dirty="0" err="1" smtClean="0">
                <a:sym typeface="Symbol" pitchFamily="18" charset="2"/>
              </a:rPr>
              <a:t>omittted</a:t>
            </a:r>
            <a:r>
              <a:rPr lang="es-ES" dirty="0" smtClean="0">
                <a:sym typeface="Symbol" pitchFamily="18" charset="2"/>
              </a:rPr>
              <a:t> </a:t>
            </a:r>
            <a:r>
              <a:rPr lang="es-ES" dirty="0" err="1" smtClean="0">
                <a:sym typeface="Symbol" pitchFamily="18" charset="2"/>
              </a:rPr>
              <a:t>from</a:t>
            </a:r>
            <a:r>
              <a:rPr lang="es-ES" dirty="0" smtClean="0">
                <a:sym typeface="Symbol" pitchFamily="18" charset="2"/>
              </a:rPr>
              <a:t> </a:t>
            </a:r>
            <a:r>
              <a:rPr lang="es-ES" dirty="0" err="1" smtClean="0">
                <a:sym typeface="Symbol" pitchFamily="18" charset="2"/>
              </a:rPr>
              <a:t>the</a:t>
            </a:r>
            <a:r>
              <a:rPr lang="es-ES" dirty="0" smtClean="0">
                <a:sym typeface="Symbol" pitchFamily="18" charset="2"/>
              </a:rPr>
              <a:t> </a:t>
            </a:r>
            <a:r>
              <a:rPr lang="es-ES" dirty="0" err="1" smtClean="0">
                <a:sym typeface="Symbol" pitchFamily="18" charset="2"/>
              </a:rPr>
              <a:t>summary</a:t>
            </a:r>
            <a:r>
              <a:rPr lang="es-ES" dirty="0" smtClean="0">
                <a:sym typeface="Symbol" pitchFamily="18" charset="2"/>
              </a:rPr>
              <a:t> </a:t>
            </a:r>
            <a:r>
              <a:rPr lang="es-ES" dirty="0" err="1" smtClean="0">
                <a:sym typeface="Symbol" pitchFamily="18" charset="2"/>
              </a:rPr>
              <a:t>table</a:t>
            </a:r>
            <a:r>
              <a:rPr lang="es-ES" dirty="0" smtClean="0">
                <a:sym typeface="Symbol" pitchFamily="18" charset="2"/>
              </a:rPr>
              <a:t>” </a:t>
            </a:r>
            <a:r>
              <a:rPr lang="es-ES" dirty="0" err="1" smtClean="0">
                <a:sym typeface="Symbol" pitchFamily="18" charset="2"/>
              </a:rPr>
              <a:t>since</a:t>
            </a:r>
            <a:r>
              <a:rPr lang="es-ES" dirty="0" smtClean="0">
                <a:sym typeface="Symbol" pitchFamily="18" charset="2"/>
              </a:rPr>
              <a:t>, “</a:t>
            </a:r>
            <a:r>
              <a:rPr lang="es-ES" dirty="0" err="1" smtClean="0">
                <a:sym typeface="Symbol" pitchFamily="18" charset="2"/>
              </a:rPr>
              <a:t>needs</a:t>
            </a:r>
            <a:r>
              <a:rPr lang="es-ES" dirty="0" smtClean="0">
                <a:sym typeface="Symbol" pitchFamily="18" charset="2"/>
              </a:rPr>
              <a:t> </a:t>
            </a:r>
            <a:r>
              <a:rPr lang="es-ES" dirty="0" err="1" smtClean="0">
                <a:sym typeface="Symbol" pitchFamily="18" charset="2"/>
              </a:rPr>
              <a:t>confirmation</a:t>
            </a:r>
            <a:r>
              <a:rPr lang="es-ES" dirty="0" smtClean="0">
                <a:sym typeface="Symbol" pitchFamily="18" charset="2"/>
              </a:rPr>
              <a:t>”</a:t>
            </a:r>
            <a:endParaRPr lang="es-ES_tradnl" sz="2000" dirty="0" smtClean="0">
              <a:solidFill>
                <a:srgbClr val="00FFFF"/>
              </a:solidFill>
              <a:sym typeface="Symbol" pitchFamily="18" charset="2"/>
            </a:endParaRPr>
          </a:p>
        </p:txBody>
      </p:sp>
      <p:pic>
        <p:nvPicPr>
          <p:cNvPr id="13" name="Picture 12" descr="ballorang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148" y="1010579"/>
            <a:ext cx="220922" cy="20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94173" y="1764407"/>
            <a:ext cx="9577064" cy="86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51" tIns="49777" rIns="99551" bIns="49777">
            <a:spAutoFit/>
          </a:bodyPr>
          <a:lstStyle/>
          <a:p>
            <a:pPr algn="l" defTabSz="995974">
              <a:spcBef>
                <a:spcPct val="50000"/>
              </a:spcBef>
            </a:pP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But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, 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all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 sensible 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implementations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 of unitarity, chiral 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symmetry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, 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describing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 data </a:t>
            </a:r>
          </a:p>
          <a:p>
            <a:pPr algn="l" defTabSz="995974">
              <a:spcBef>
                <a:spcPct val="50000"/>
              </a:spcBef>
            </a:pP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find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 a pole 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between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 650 and 770 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MeV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with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 a 550 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MeV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width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or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larger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.</a:t>
            </a:r>
            <a:endParaRPr lang="es-ES_tradnl" sz="1800" dirty="0" smtClean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58533" y="2916535"/>
            <a:ext cx="9684711" cy="71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51" tIns="49777" rIns="99551" bIns="49777">
            <a:spAutoFit/>
          </a:bodyPr>
          <a:lstStyle/>
          <a:p>
            <a:pPr algn="l" defTabSz="995974">
              <a:spcBef>
                <a:spcPct val="50000"/>
              </a:spcBef>
            </a:pP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As 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for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 sigma, and 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most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sounded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determination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 comes 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from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 a Roy-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Steiner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dispersive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formalism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, 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consistent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with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UChPT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                                  </a:t>
            </a:r>
            <a:r>
              <a:rPr lang="es-ES" sz="1200" dirty="0" err="1" smtClean="0">
                <a:solidFill>
                  <a:srgbClr val="00FFFF"/>
                </a:solidFill>
                <a:sym typeface="Symbol" pitchFamily="18" charset="2"/>
              </a:rPr>
              <a:t>Decotes</a:t>
            </a:r>
            <a:r>
              <a:rPr lang="es-ES" sz="12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1200" dirty="0" err="1" smtClean="0">
                <a:solidFill>
                  <a:srgbClr val="00FFFF"/>
                </a:solidFill>
                <a:sym typeface="Symbol" pitchFamily="18" charset="2"/>
              </a:rPr>
              <a:t>Genon</a:t>
            </a:r>
            <a:r>
              <a:rPr lang="es-ES" sz="1200" dirty="0" smtClean="0">
                <a:solidFill>
                  <a:srgbClr val="00FFFF"/>
                </a:solidFill>
                <a:sym typeface="Symbol" pitchFamily="18" charset="2"/>
              </a:rPr>
              <a:t> et al 2006</a:t>
            </a:r>
            <a:endParaRPr lang="es-ES_tradnl" sz="1100" dirty="0" smtClean="0">
              <a:solidFill>
                <a:srgbClr val="00FFFF"/>
              </a:solidFill>
              <a:sym typeface="Symbol" pitchFamily="18" charset="2"/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594172" y="3996655"/>
            <a:ext cx="10476799" cy="1170806"/>
            <a:chOff x="594172" y="3996655"/>
            <a:chExt cx="10476799" cy="1170806"/>
          </a:xfrm>
        </p:grpSpPr>
        <p:graphicFrame>
          <p:nvGraphicFramePr>
            <p:cNvPr id="238596" name="Object 4"/>
            <p:cNvGraphicFramePr>
              <a:graphicFrameLocks noChangeAspect="1"/>
            </p:cNvGraphicFramePr>
            <p:nvPr/>
          </p:nvGraphicFramePr>
          <p:xfrm>
            <a:off x="5490716" y="4500711"/>
            <a:ext cx="4752975" cy="666750"/>
          </p:xfrm>
          <a:graphic>
            <a:graphicData uri="http://schemas.openxmlformats.org/presentationml/2006/ole">
              <p:oleObj spid="_x0000_s299011" name="Ecuación" r:id="rId5" imgW="2209680" imgH="241200" progId="Equation.3">
                <p:embed/>
              </p:oleObj>
            </a:graphicData>
          </a:graphic>
        </p:graphicFrame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594172" y="3996655"/>
              <a:ext cx="10476799" cy="900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9551" tIns="49777" rIns="99551" bIns="49777">
              <a:spAutoFit/>
            </a:bodyPr>
            <a:lstStyle/>
            <a:p>
              <a:pPr algn="l" defTabSz="995974">
                <a:spcBef>
                  <a:spcPct val="50000"/>
                </a:spcBef>
              </a:pPr>
              <a:r>
                <a:rPr lang="es-ES" sz="2000" dirty="0" err="1" smtClean="0">
                  <a:sym typeface="Symbol" pitchFamily="18" charset="2"/>
                </a:rPr>
                <a:t>Since</a:t>
              </a:r>
              <a:r>
                <a:rPr lang="es-ES" sz="2000" dirty="0" smtClean="0">
                  <a:sym typeface="Symbol" pitchFamily="18" charset="2"/>
                </a:rPr>
                <a:t> 2009 </a:t>
              </a:r>
              <a:r>
                <a:rPr lang="es-ES" sz="2000" dirty="0" err="1" smtClean="0">
                  <a:solidFill>
                    <a:srgbClr val="00FFFF"/>
                  </a:solidFill>
                  <a:sym typeface="Symbol" pitchFamily="18" charset="2"/>
                </a:rPr>
                <a:t>two</a:t>
              </a:r>
              <a:r>
                <a:rPr lang="es-ES" sz="20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" sz="2000" dirty="0" err="1" smtClean="0">
                  <a:solidFill>
                    <a:srgbClr val="00FFFF"/>
                  </a:solidFill>
                  <a:sym typeface="Symbol" pitchFamily="18" charset="2"/>
                </a:rPr>
                <a:t>EXPERiMENTAL</a:t>
              </a:r>
              <a:r>
                <a:rPr lang="es-ES" sz="20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" sz="2000" dirty="0" err="1" smtClean="0">
                  <a:solidFill>
                    <a:srgbClr val="00FFFF"/>
                  </a:solidFill>
                  <a:sym typeface="Symbol" pitchFamily="18" charset="2"/>
                </a:rPr>
                <a:t>results</a:t>
              </a:r>
              <a:r>
                <a:rPr lang="es-ES" sz="2000" dirty="0" smtClean="0">
                  <a:solidFill>
                    <a:srgbClr val="00FFFF"/>
                  </a:solidFill>
                  <a:sym typeface="Symbol" pitchFamily="18" charset="2"/>
                </a:rPr>
                <a:t> are </a:t>
              </a:r>
              <a:r>
                <a:rPr lang="es-ES" sz="2000" dirty="0" err="1" smtClean="0">
                  <a:solidFill>
                    <a:srgbClr val="00FFFF"/>
                  </a:solidFill>
                  <a:sym typeface="Symbol" pitchFamily="18" charset="2"/>
                </a:rPr>
                <a:t>quoted</a:t>
              </a:r>
              <a:r>
                <a:rPr lang="es-ES" sz="20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" sz="2000" dirty="0" err="1" smtClean="0">
                  <a:solidFill>
                    <a:srgbClr val="00FFFF"/>
                  </a:solidFill>
                  <a:sym typeface="Symbol" pitchFamily="18" charset="2"/>
                </a:rPr>
                <a:t>from</a:t>
              </a:r>
              <a:r>
                <a:rPr lang="es-ES" sz="2000" dirty="0" smtClean="0">
                  <a:solidFill>
                    <a:srgbClr val="00FFFF"/>
                  </a:solidFill>
                  <a:sym typeface="Symbol" pitchFamily="18" charset="2"/>
                </a:rPr>
                <a:t> D </a:t>
              </a:r>
              <a:r>
                <a:rPr lang="es-ES" sz="2000" dirty="0" err="1" smtClean="0">
                  <a:solidFill>
                    <a:srgbClr val="00FFFF"/>
                  </a:solidFill>
                  <a:sym typeface="Symbol" pitchFamily="18" charset="2"/>
                </a:rPr>
                <a:t>decays</a:t>
              </a:r>
              <a:r>
                <a:rPr lang="es-ES" sz="2000" dirty="0" smtClean="0">
                  <a:solidFill>
                    <a:srgbClr val="00FFFF"/>
                  </a:solidFill>
                  <a:sym typeface="Symbol" pitchFamily="18" charset="2"/>
                </a:rPr>
                <a:t> @ BES2</a:t>
              </a:r>
            </a:p>
            <a:p>
              <a:pPr algn="l" defTabSz="995974">
                <a:spcBef>
                  <a:spcPct val="50000"/>
                </a:spcBef>
              </a:pPr>
              <a:r>
                <a:rPr lang="es-ES" sz="2000" dirty="0" err="1" smtClean="0">
                  <a:solidFill>
                    <a:srgbClr val="00FFFF"/>
                  </a:solidFill>
                  <a:sym typeface="Symbol" pitchFamily="18" charset="2"/>
                </a:rPr>
                <a:t>Surprisingly</a:t>
              </a:r>
              <a:r>
                <a:rPr lang="es-ES" sz="2000" dirty="0" smtClean="0">
                  <a:solidFill>
                    <a:srgbClr val="00FFFF"/>
                  </a:solidFill>
                  <a:sym typeface="Symbol" pitchFamily="18" charset="2"/>
                </a:rPr>
                <a:t> BES2 </a:t>
              </a:r>
              <a:r>
                <a:rPr lang="es-ES" sz="2000" dirty="0" err="1" smtClean="0">
                  <a:solidFill>
                    <a:srgbClr val="00FFFF"/>
                  </a:solidFill>
                  <a:sym typeface="Symbol" pitchFamily="18" charset="2"/>
                </a:rPr>
                <a:t>gives</a:t>
              </a:r>
              <a:r>
                <a:rPr lang="es-ES" sz="2000" dirty="0" smtClean="0">
                  <a:solidFill>
                    <a:srgbClr val="00FFFF"/>
                  </a:solidFill>
                  <a:sym typeface="Symbol" pitchFamily="18" charset="2"/>
                </a:rPr>
                <a:t> a pole position of</a:t>
              </a:r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594172" y="5436815"/>
            <a:ext cx="10153128" cy="400110"/>
            <a:chOff x="594172" y="5436815"/>
            <a:chExt cx="10153128" cy="400110"/>
          </a:xfrm>
        </p:grpSpPr>
        <p:sp>
          <p:nvSpPr>
            <p:cNvPr id="19" name="18 Rectángulo"/>
            <p:cNvSpPr/>
            <p:nvPr/>
          </p:nvSpPr>
          <p:spPr>
            <a:xfrm>
              <a:off x="594172" y="5436815"/>
              <a:ext cx="17100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95974">
                <a:spcBef>
                  <a:spcPct val="50000"/>
                </a:spcBef>
              </a:pPr>
              <a:r>
                <a:rPr lang="es-ES" sz="2000" dirty="0" err="1" smtClean="0">
                  <a:sym typeface="Symbol" pitchFamily="18" charset="2"/>
                </a:rPr>
                <a:t>But</a:t>
              </a:r>
              <a:r>
                <a:rPr lang="es-ES" sz="2000" dirty="0" smtClean="0">
                  <a:sym typeface="Symbol" pitchFamily="18" charset="2"/>
                </a:rPr>
                <a:t>  AGAIN!! </a:t>
              </a:r>
              <a:endParaRPr lang="es-ES" sz="2000" dirty="0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594172" y="5436815"/>
              <a:ext cx="101531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95974">
                <a:spcBef>
                  <a:spcPct val="50000"/>
                </a:spcBef>
              </a:pPr>
              <a:r>
                <a:rPr lang="es-ES" sz="2000" dirty="0" smtClean="0">
                  <a:solidFill>
                    <a:srgbClr val="00FFFF"/>
                  </a:solidFill>
                  <a:sym typeface="Symbol" pitchFamily="18" charset="2"/>
                </a:rPr>
                <a:t>                        PDG </a:t>
              </a:r>
              <a:r>
                <a:rPr lang="es-ES" sz="2000" dirty="0" err="1" smtClean="0">
                  <a:solidFill>
                    <a:srgbClr val="00FFFF"/>
                  </a:solidFill>
                  <a:sym typeface="Symbol" pitchFamily="18" charset="2"/>
                </a:rPr>
                <a:t>goes</a:t>
              </a:r>
              <a:r>
                <a:rPr lang="es-ES" sz="20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" sz="2000" dirty="0" err="1" smtClean="0">
                  <a:solidFill>
                    <a:srgbClr val="00FFFF"/>
                  </a:solidFill>
                  <a:sym typeface="Symbol" pitchFamily="18" charset="2"/>
                </a:rPr>
                <a:t>on</a:t>
              </a:r>
              <a:r>
                <a:rPr lang="es-ES" sz="20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" sz="2000" dirty="0" err="1" smtClean="0">
                  <a:solidFill>
                    <a:srgbClr val="00FFFF"/>
                  </a:solidFill>
                  <a:sym typeface="Symbol" pitchFamily="18" charset="2"/>
                </a:rPr>
                <a:t>giving</a:t>
              </a:r>
              <a:r>
                <a:rPr lang="es-ES" sz="20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" sz="2000" dirty="0" err="1" smtClean="0">
                  <a:solidFill>
                    <a:srgbClr val="00FFFF"/>
                  </a:solidFill>
                  <a:sym typeface="Symbol" pitchFamily="18" charset="2"/>
                </a:rPr>
                <a:t>their</a:t>
              </a:r>
              <a:r>
                <a:rPr lang="es-ES" sz="20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" sz="2000" dirty="0" err="1" smtClean="0">
                  <a:solidFill>
                    <a:srgbClr val="00FFFF"/>
                  </a:solidFill>
                  <a:sym typeface="Symbol" pitchFamily="18" charset="2"/>
                </a:rPr>
                <a:t>Breit-Wigner</a:t>
              </a:r>
              <a:r>
                <a:rPr lang="es-ES" sz="20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" sz="2000" dirty="0" err="1" smtClean="0">
                  <a:solidFill>
                    <a:srgbClr val="00FFFF"/>
                  </a:solidFill>
                  <a:sym typeface="Symbol" pitchFamily="18" charset="2"/>
                </a:rPr>
                <a:t>parameters</a:t>
              </a:r>
              <a:r>
                <a:rPr lang="es-ES" sz="2000" dirty="0" smtClean="0">
                  <a:solidFill>
                    <a:srgbClr val="00FFFF"/>
                  </a:solidFill>
                  <a:sym typeface="Symbol" pitchFamily="18" charset="2"/>
                </a:rPr>
                <a:t>!!  </a:t>
              </a:r>
              <a:r>
                <a:rPr lang="es-ES" sz="2000" dirty="0" smtClean="0">
                  <a:sym typeface="Symbol" pitchFamily="18" charset="2"/>
                </a:rPr>
                <a:t>More </a:t>
              </a:r>
              <a:r>
                <a:rPr lang="es-ES" sz="2000" dirty="0" err="1" smtClean="0">
                  <a:sym typeface="Symbol" pitchFamily="18" charset="2"/>
                </a:rPr>
                <a:t>confusion</a:t>
              </a:r>
              <a:r>
                <a:rPr lang="es-ES" sz="2000" dirty="0" smtClean="0">
                  <a:sym typeface="Symbol" pitchFamily="18" charset="2"/>
                </a:rPr>
                <a:t>!!</a:t>
              </a:r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2754412" y="6156895"/>
            <a:ext cx="5760640" cy="1351980"/>
            <a:chOff x="2754412" y="6156895"/>
            <a:chExt cx="5760640" cy="1351980"/>
          </a:xfrm>
        </p:grpSpPr>
        <p:graphicFrame>
          <p:nvGraphicFramePr>
            <p:cNvPr id="299012" name="Object 4"/>
            <p:cNvGraphicFramePr>
              <a:graphicFrameLocks noChangeAspect="1"/>
            </p:cNvGraphicFramePr>
            <p:nvPr/>
          </p:nvGraphicFramePr>
          <p:xfrm>
            <a:off x="3635375" y="6946900"/>
            <a:ext cx="3852863" cy="561975"/>
          </p:xfrm>
          <a:graphic>
            <a:graphicData uri="http://schemas.openxmlformats.org/presentationml/2006/ole">
              <p:oleObj spid="_x0000_s299012" name="Ecuación" r:id="rId6" imgW="1790640" imgH="203040" progId="Equation.3">
                <p:embed/>
              </p:oleObj>
            </a:graphicData>
          </a:graphic>
        </p:graphicFrame>
        <p:sp>
          <p:nvSpPr>
            <p:cNvPr id="15" name="14 Rectángulo"/>
            <p:cNvSpPr/>
            <p:nvPr/>
          </p:nvSpPr>
          <p:spPr>
            <a:xfrm>
              <a:off x="2754412" y="6156895"/>
              <a:ext cx="576064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95974">
                <a:spcBef>
                  <a:spcPct val="50000"/>
                </a:spcBef>
              </a:pPr>
              <a:r>
                <a:rPr lang="es-ES" sz="2000" dirty="0" err="1" smtClean="0">
                  <a:sym typeface="Symbol" pitchFamily="18" charset="2"/>
                </a:rPr>
                <a:t>Fortunately</a:t>
              </a:r>
              <a:r>
                <a:rPr lang="es-ES" sz="2000" dirty="0" smtClean="0">
                  <a:sym typeface="Symbol" pitchFamily="18" charset="2"/>
                </a:rPr>
                <a:t>, </a:t>
              </a:r>
              <a:r>
                <a:rPr lang="es-ES" sz="2000" dirty="0" err="1" smtClean="0">
                  <a:sym typeface="Symbol" pitchFamily="18" charset="2"/>
                </a:rPr>
                <a:t>the</a:t>
              </a:r>
              <a:r>
                <a:rPr lang="es-ES" sz="2000" dirty="0" smtClean="0">
                  <a:sym typeface="Symbol" pitchFamily="18" charset="2"/>
                </a:rPr>
                <a:t> PDG </a:t>
              </a:r>
              <a:r>
                <a:rPr lang="es-ES" sz="2000" dirty="0" err="1" smtClean="0">
                  <a:sym typeface="Symbol" pitchFamily="18" charset="2"/>
                </a:rPr>
                <a:t>mass</a:t>
              </a:r>
              <a:r>
                <a:rPr lang="es-ES" sz="2000" dirty="0" smtClean="0">
                  <a:sym typeface="Symbol" pitchFamily="18" charset="2"/>
                </a:rPr>
                <a:t> and </a:t>
              </a:r>
              <a:r>
                <a:rPr lang="es-ES" sz="2000" dirty="0" err="1" smtClean="0">
                  <a:sym typeface="Symbol" pitchFamily="18" charset="2"/>
                </a:rPr>
                <a:t>width</a:t>
              </a:r>
              <a:r>
                <a:rPr lang="es-ES" sz="2000" dirty="0" smtClean="0">
                  <a:sym typeface="Symbol" pitchFamily="18" charset="2"/>
                </a:rPr>
                <a:t> </a:t>
              </a:r>
              <a:r>
                <a:rPr lang="es-ES" sz="2000" dirty="0" err="1" smtClean="0">
                  <a:sym typeface="Symbol" pitchFamily="18" charset="2"/>
                </a:rPr>
                <a:t>averages</a:t>
              </a:r>
              <a:r>
                <a:rPr lang="es-ES" sz="2000" dirty="0" smtClean="0">
                  <a:sym typeface="Symbol" pitchFamily="18" charset="2"/>
                </a:rPr>
                <a:t> are </a:t>
              </a:r>
              <a:r>
                <a:rPr lang="es-ES" sz="2000" dirty="0" err="1" smtClean="0">
                  <a:sym typeface="Symbol" pitchFamily="18" charset="2"/>
                </a:rPr>
                <a:t>dominated</a:t>
              </a:r>
              <a:r>
                <a:rPr lang="es-ES" sz="2000" dirty="0" smtClean="0">
                  <a:sym typeface="Symbol" pitchFamily="18" charset="2"/>
                </a:rPr>
                <a:t> </a:t>
              </a:r>
              <a:r>
                <a:rPr lang="es-ES" sz="2000" dirty="0" err="1" smtClean="0">
                  <a:sym typeface="Symbol" pitchFamily="18" charset="2"/>
                </a:rPr>
                <a:t>by</a:t>
              </a:r>
              <a:r>
                <a:rPr lang="es-ES" sz="2000" dirty="0" smtClean="0">
                  <a:sym typeface="Symbol" pitchFamily="18" charset="2"/>
                </a:rPr>
                <a:t> </a:t>
              </a:r>
              <a:r>
                <a:rPr lang="es-ES" sz="2000" dirty="0" err="1" smtClean="0">
                  <a:sym typeface="Symbol" pitchFamily="18" charset="2"/>
                </a:rPr>
                <a:t>the</a:t>
              </a:r>
              <a:r>
                <a:rPr lang="es-ES" sz="2000" dirty="0" smtClean="0">
                  <a:sym typeface="Symbol" pitchFamily="18" charset="2"/>
                </a:rPr>
                <a:t> Roy-</a:t>
              </a:r>
              <a:r>
                <a:rPr lang="es-ES" sz="2000" dirty="0" err="1" smtClean="0">
                  <a:sym typeface="Symbol" pitchFamily="18" charset="2"/>
                </a:rPr>
                <a:t>Steiner</a:t>
              </a:r>
              <a:r>
                <a:rPr lang="es-ES" sz="2000" dirty="0" smtClean="0">
                  <a:sym typeface="Symbol" pitchFamily="18" charset="2"/>
                </a:rPr>
                <a:t> </a:t>
              </a:r>
              <a:r>
                <a:rPr lang="es-ES" sz="2000" dirty="0" err="1" smtClean="0">
                  <a:sym typeface="Symbol" pitchFamily="18" charset="2"/>
                </a:rPr>
                <a:t>result</a:t>
              </a:r>
              <a:endParaRPr lang="es-ES" sz="2000" dirty="0"/>
            </a:p>
          </p:txBody>
        </p:sp>
      </p:grpSp>
    </p:spTree>
    <p:custDataLst>
      <p:tags r:id="rId2"/>
    </p:custDataLst>
  </p:cSld>
  <p:clrMapOvr>
    <a:masterClrMapping/>
  </p:clrMapOvr>
  <p:transition advTm="1380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664042" y="3667"/>
            <a:ext cx="1361605" cy="4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 anchor="ctr">
            <a:spAutoFit/>
          </a:bodyPr>
          <a:lstStyle/>
          <a:p>
            <a:pPr algn="ctr" eaLnBrk="0" hangingPunct="0"/>
            <a:r>
              <a:rPr lang="es-ES_tradnl" sz="2100" dirty="0" err="1" smtClean="0"/>
              <a:t>Summary</a:t>
            </a:r>
            <a:endParaRPr lang="es-ES_tradnl" sz="2100" dirty="0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0" y="367561"/>
            <a:ext cx="106934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es-E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64673" y="792234"/>
            <a:ext cx="8874515" cy="111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51" tIns="49777" rIns="99551" bIns="49777">
            <a:spAutoFit/>
          </a:bodyPr>
          <a:lstStyle/>
          <a:p>
            <a:pPr defTabSz="995974">
              <a:spcBef>
                <a:spcPct val="50000"/>
              </a:spcBef>
            </a:pP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For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quite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some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time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now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use of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analyticity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, unitarity, chiral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symmetry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,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etc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…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to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describe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scattering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and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production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data has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allowed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to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establish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existence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of light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l-GR" dirty="0" smtClean="0">
                <a:solidFill>
                  <a:srgbClr val="00FFFF"/>
                </a:solidFill>
                <a:sym typeface="Symbol" pitchFamily="18" charset="2"/>
              </a:rPr>
              <a:t>σ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and </a:t>
            </a:r>
            <a:r>
              <a:rPr lang="el-GR" dirty="0" smtClean="0">
                <a:solidFill>
                  <a:srgbClr val="00FFFF"/>
                </a:solidFill>
                <a:sym typeface="Symbol" pitchFamily="18" charset="2"/>
              </a:rPr>
              <a:t>κ</a:t>
            </a:r>
            <a:endParaRPr lang="es-ES_tradnl" sz="2000" dirty="0" smtClean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954212" y="2340471"/>
            <a:ext cx="8874515" cy="77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51" tIns="49777" rIns="99551" bIns="49777">
            <a:spAutoFit/>
          </a:bodyPr>
          <a:lstStyle/>
          <a:p>
            <a:pPr defTabSz="995974">
              <a:spcBef>
                <a:spcPct val="50000"/>
              </a:spcBef>
            </a:pP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These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studies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,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together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with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more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reliable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and precise data,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have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allowed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for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PRECISE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determinations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of light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scalar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pole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parameters</a:t>
            </a:r>
            <a:endParaRPr lang="es-ES_tradnl" sz="2000" dirty="0" smtClean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954212" y="3564607"/>
            <a:ext cx="9145016" cy="111618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9551" tIns="49777" rIns="99551" bIns="49777">
            <a:spAutoFit/>
          </a:bodyPr>
          <a:lstStyle/>
          <a:p>
            <a:pPr defTabSz="995974">
              <a:spcBef>
                <a:spcPct val="50000"/>
              </a:spcBef>
            </a:pPr>
            <a:r>
              <a:rPr lang="es-ES" dirty="0" err="1" smtClean="0">
                <a:sym typeface="Symbol" pitchFamily="18" charset="2"/>
              </a:rPr>
              <a:t>The</a:t>
            </a:r>
            <a:r>
              <a:rPr lang="es-ES" dirty="0" smtClean="0">
                <a:sym typeface="Symbol" pitchFamily="18" charset="2"/>
              </a:rPr>
              <a:t> PDG 2012 </a:t>
            </a:r>
            <a:r>
              <a:rPr lang="es-ES" dirty="0" err="1" smtClean="0">
                <a:sym typeface="Symbol" pitchFamily="18" charset="2"/>
              </a:rPr>
              <a:t>edition</a:t>
            </a:r>
            <a:r>
              <a:rPr lang="es-ES" dirty="0" smtClean="0">
                <a:sym typeface="Symbol" pitchFamily="18" charset="2"/>
              </a:rPr>
              <a:t> has FINALLY </a:t>
            </a:r>
            <a:r>
              <a:rPr lang="es-ES" dirty="0" err="1" smtClean="0">
                <a:sym typeface="Symbol" pitchFamily="18" charset="2"/>
              </a:rPr>
              <a:t>acknowledged</a:t>
            </a:r>
            <a:r>
              <a:rPr lang="es-ES" dirty="0" smtClean="0">
                <a:sym typeface="Symbol" pitchFamily="18" charset="2"/>
              </a:rPr>
              <a:t> </a:t>
            </a:r>
            <a:r>
              <a:rPr lang="es-ES" dirty="0" err="1" smtClean="0">
                <a:sym typeface="Symbol" pitchFamily="18" charset="2"/>
              </a:rPr>
              <a:t>the</a:t>
            </a:r>
            <a:r>
              <a:rPr lang="es-ES" dirty="0" smtClean="0">
                <a:sym typeface="Symbol" pitchFamily="18" charset="2"/>
              </a:rPr>
              <a:t> </a:t>
            </a:r>
            <a:r>
              <a:rPr lang="es-ES" dirty="0" err="1" smtClean="0">
                <a:sym typeface="Symbol" pitchFamily="18" charset="2"/>
              </a:rPr>
              <a:t>consistency</a:t>
            </a:r>
            <a:r>
              <a:rPr lang="es-ES" dirty="0" smtClean="0">
                <a:sym typeface="Symbol" pitchFamily="18" charset="2"/>
              </a:rPr>
              <a:t> of </a:t>
            </a:r>
            <a:r>
              <a:rPr lang="es-ES" dirty="0" err="1" smtClean="0">
                <a:sym typeface="Symbol" pitchFamily="18" charset="2"/>
              </a:rPr>
              <a:t>theory</a:t>
            </a:r>
            <a:r>
              <a:rPr lang="es-ES" dirty="0" smtClean="0">
                <a:sym typeface="Symbol" pitchFamily="18" charset="2"/>
              </a:rPr>
              <a:t> and </a:t>
            </a:r>
            <a:r>
              <a:rPr lang="es-ES" dirty="0" err="1" smtClean="0">
                <a:sym typeface="Symbol" pitchFamily="18" charset="2"/>
              </a:rPr>
              <a:t>experiment</a:t>
            </a:r>
            <a:r>
              <a:rPr lang="es-ES" dirty="0" smtClean="0">
                <a:sym typeface="Symbol" pitchFamily="18" charset="2"/>
              </a:rPr>
              <a:t> and </a:t>
            </a:r>
            <a:r>
              <a:rPr lang="es-ES" dirty="0" err="1" smtClean="0">
                <a:sym typeface="Symbol" pitchFamily="18" charset="2"/>
              </a:rPr>
              <a:t>the</a:t>
            </a:r>
            <a:r>
              <a:rPr lang="es-ES" dirty="0" smtClean="0">
                <a:sym typeface="Symbol" pitchFamily="18" charset="2"/>
              </a:rPr>
              <a:t> </a:t>
            </a:r>
            <a:r>
              <a:rPr lang="es-ES" dirty="0" err="1" smtClean="0">
                <a:sym typeface="Symbol" pitchFamily="18" charset="2"/>
              </a:rPr>
              <a:t>rigour</a:t>
            </a:r>
            <a:r>
              <a:rPr lang="es-ES" dirty="0" smtClean="0">
                <a:sym typeface="Symbol" pitchFamily="18" charset="2"/>
              </a:rPr>
              <a:t> and </a:t>
            </a:r>
            <a:r>
              <a:rPr lang="es-ES" dirty="0" err="1" smtClean="0">
                <a:sym typeface="Symbol" pitchFamily="18" charset="2"/>
              </a:rPr>
              <a:t>precision</a:t>
            </a:r>
            <a:r>
              <a:rPr lang="es-ES" dirty="0" smtClean="0">
                <a:sym typeface="Symbol" pitchFamily="18" charset="2"/>
              </a:rPr>
              <a:t> of </a:t>
            </a:r>
            <a:r>
              <a:rPr lang="es-ES" dirty="0" err="1" smtClean="0">
                <a:sym typeface="Symbol" pitchFamily="18" charset="2"/>
              </a:rPr>
              <a:t>the</a:t>
            </a:r>
            <a:r>
              <a:rPr lang="es-ES" dirty="0" smtClean="0">
                <a:sym typeface="Symbol" pitchFamily="18" charset="2"/>
              </a:rPr>
              <a:t> </a:t>
            </a:r>
            <a:r>
              <a:rPr lang="es-ES" dirty="0" err="1" smtClean="0">
                <a:sym typeface="Symbol" pitchFamily="18" charset="2"/>
              </a:rPr>
              <a:t>latest</a:t>
            </a:r>
            <a:r>
              <a:rPr lang="es-ES" dirty="0" smtClean="0">
                <a:sym typeface="Symbol" pitchFamily="18" charset="2"/>
              </a:rPr>
              <a:t> </a:t>
            </a:r>
            <a:r>
              <a:rPr lang="es-ES" dirty="0" err="1" smtClean="0">
                <a:sym typeface="Symbol" pitchFamily="18" charset="2"/>
              </a:rPr>
              <a:t>results</a:t>
            </a:r>
            <a:r>
              <a:rPr lang="es-ES" dirty="0" smtClean="0">
                <a:sym typeface="Symbol" pitchFamily="18" charset="2"/>
              </a:rPr>
              <a:t>, </a:t>
            </a:r>
            <a:r>
              <a:rPr lang="es-ES" dirty="0" err="1" smtClean="0">
                <a:sym typeface="Symbol" pitchFamily="18" charset="2"/>
              </a:rPr>
              <a:t>fixing</a:t>
            </a:r>
            <a:r>
              <a:rPr lang="es-ES" dirty="0" smtClean="0">
                <a:sym typeface="Symbol" pitchFamily="18" charset="2"/>
              </a:rPr>
              <a:t>, </a:t>
            </a:r>
            <a:r>
              <a:rPr lang="es-ES" dirty="0" err="1" smtClean="0">
                <a:sym typeface="Symbol" pitchFamily="18" charset="2"/>
              </a:rPr>
              <a:t>to</a:t>
            </a:r>
            <a:r>
              <a:rPr lang="es-ES" dirty="0" smtClean="0">
                <a:sym typeface="Symbol" pitchFamily="18" charset="2"/>
              </a:rPr>
              <a:t> a </a:t>
            </a:r>
            <a:r>
              <a:rPr lang="es-ES" dirty="0" err="1" smtClean="0">
                <a:sym typeface="Symbol" pitchFamily="18" charset="2"/>
              </a:rPr>
              <a:t>large</a:t>
            </a:r>
            <a:r>
              <a:rPr lang="es-ES" dirty="0" smtClean="0">
                <a:sym typeface="Symbol" pitchFamily="18" charset="2"/>
              </a:rPr>
              <a:t> </a:t>
            </a:r>
            <a:r>
              <a:rPr lang="es-ES" dirty="0" err="1" smtClean="0">
                <a:sym typeface="Symbol" pitchFamily="18" charset="2"/>
              </a:rPr>
              <a:t>extent</a:t>
            </a:r>
            <a:r>
              <a:rPr lang="es-ES" dirty="0" smtClean="0">
                <a:sym typeface="Symbol" pitchFamily="18" charset="2"/>
              </a:rPr>
              <a:t>, </a:t>
            </a:r>
            <a:r>
              <a:rPr lang="es-ES" dirty="0" err="1" smtClean="0">
                <a:sym typeface="Symbol" pitchFamily="18" charset="2"/>
              </a:rPr>
              <a:t>the</a:t>
            </a:r>
            <a:r>
              <a:rPr lang="es-ES" dirty="0" smtClean="0">
                <a:sym typeface="Symbol" pitchFamily="18" charset="2"/>
              </a:rPr>
              <a:t> </a:t>
            </a:r>
            <a:r>
              <a:rPr lang="es-ES" dirty="0" err="1" smtClean="0">
                <a:sym typeface="Symbol" pitchFamily="18" charset="2"/>
              </a:rPr>
              <a:t>very</a:t>
            </a:r>
            <a:r>
              <a:rPr lang="es-ES" dirty="0" smtClean="0">
                <a:sym typeface="Symbol" pitchFamily="18" charset="2"/>
              </a:rPr>
              <a:t> </a:t>
            </a:r>
            <a:r>
              <a:rPr lang="es-ES" dirty="0" err="1" smtClean="0">
                <a:sym typeface="Symbol" pitchFamily="18" charset="2"/>
              </a:rPr>
              <a:t>unsatisfactory</a:t>
            </a:r>
            <a:r>
              <a:rPr lang="es-ES" dirty="0" smtClean="0">
                <a:sym typeface="Symbol" pitchFamily="18" charset="2"/>
              </a:rPr>
              <a:t> </a:t>
            </a:r>
            <a:r>
              <a:rPr lang="es-ES" dirty="0" err="1" smtClean="0">
                <a:sym typeface="Symbol" pitchFamily="18" charset="2"/>
              </a:rPr>
              <a:t>compilation</a:t>
            </a:r>
            <a:r>
              <a:rPr lang="es-ES" dirty="0" smtClean="0">
                <a:sym typeface="Symbol" pitchFamily="18" charset="2"/>
              </a:rPr>
              <a:t> of </a:t>
            </a:r>
            <a:r>
              <a:rPr lang="el-GR" dirty="0" smtClean="0">
                <a:sym typeface="Symbol" pitchFamily="18" charset="2"/>
              </a:rPr>
              <a:t>σ</a:t>
            </a:r>
            <a:r>
              <a:rPr lang="es-ES" dirty="0" smtClean="0">
                <a:sym typeface="Symbol" pitchFamily="18" charset="2"/>
              </a:rPr>
              <a:t> </a:t>
            </a:r>
            <a:r>
              <a:rPr lang="es-ES" dirty="0" err="1" smtClean="0">
                <a:sym typeface="Symbol" pitchFamily="18" charset="2"/>
              </a:rPr>
              <a:t>results</a:t>
            </a:r>
            <a:r>
              <a:rPr lang="es-ES" dirty="0" smtClean="0">
                <a:sym typeface="Symbol" pitchFamily="18" charset="2"/>
              </a:rPr>
              <a:t> </a:t>
            </a:r>
            <a:endParaRPr lang="es-ES_tradnl" sz="2000" dirty="0" smtClean="0">
              <a:sym typeface="Symbol" pitchFamily="18" charset="2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098228" y="5076775"/>
            <a:ext cx="8874515" cy="111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51" tIns="49777" rIns="99551" bIns="49777">
            <a:spAutoFit/>
          </a:bodyPr>
          <a:lstStyle/>
          <a:p>
            <a:pPr defTabSz="995974">
              <a:spcBef>
                <a:spcPct val="50000"/>
              </a:spcBef>
            </a:pP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Unfortunately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,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some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traditional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but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inadequate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parametrizations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,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long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ago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discarded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by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specialists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, are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still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being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used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in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PDG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for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l-GR" dirty="0" smtClean="0">
                <a:solidFill>
                  <a:srgbClr val="00FFFF"/>
                </a:solidFill>
                <a:sym typeface="Symbol" pitchFamily="18" charset="2"/>
              </a:rPr>
              <a:t>σ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and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l-GR" dirty="0" smtClean="0">
                <a:solidFill>
                  <a:srgbClr val="00FFFF"/>
                </a:solidFill>
                <a:sym typeface="Symbol" pitchFamily="18" charset="2"/>
              </a:rPr>
              <a:t>κ</a:t>
            </a:r>
            <a:endParaRPr lang="es-ES" dirty="0" smtClean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02862" y="6732959"/>
            <a:ext cx="95750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I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expect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a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more“cleaning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up” in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PDG 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for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other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scalar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resonances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soon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endParaRPr lang="es-ES" dirty="0"/>
          </a:p>
        </p:txBody>
      </p:sp>
    </p:spTree>
    <p:custDataLst>
      <p:tags r:id="rId1"/>
    </p:custDataLst>
  </p:cSld>
  <p:clrMapOvr>
    <a:masterClrMapping/>
  </p:clrMapOvr>
  <p:transition advTm="93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3210679" y="85766"/>
            <a:ext cx="3726050" cy="42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51" tIns="49777" rIns="99551" bIns="49777">
            <a:spAutoFit/>
          </a:bodyPr>
          <a:lstStyle/>
          <a:p>
            <a:pPr defTabSz="995974"/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The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longstanding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controversy</a:t>
            </a:r>
            <a:endParaRPr lang="en-GB" sz="2100" dirty="0">
              <a:solidFill>
                <a:srgbClr val="66FFFF"/>
              </a:solidFill>
              <a:sym typeface="Symbol" pitchFamily="18" charset="2"/>
            </a:endParaRPr>
          </a:p>
        </p:txBody>
      </p:sp>
      <p:grpSp>
        <p:nvGrpSpPr>
          <p:cNvPr id="25" name="24 Grupo"/>
          <p:cNvGrpSpPr/>
          <p:nvPr/>
        </p:nvGrpSpPr>
        <p:grpSpPr>
          <a:xfrm>
            <a:off x="443401" y="2988543"/>
            <a:ext cx="10106748" cy="1045202"/>
            <a:chOff x="443401" y="2988543"/>
            <a:chExt cx="10106748" cy="1045202"/>
          </a:xfrm>
        </p:grpSpPr>
        <p:sp>
          <p:nvSpPr>
            <p:cNvPr id="1032" name="Rectangle 6"/>
            <p:cNvSpPr>
              <a:spLocks noChangeArrowheads="1"/>
            </p:cNvSpPr>
            <p:nvPr/>
          </p:nvSpPr>
          <p:spPr bwMode="auto">
            <a:xfrm>
              <a:off x="666180" y="2988543"/>
              <a:ext cx="9883969" cy="946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9551" tIns="49777" rIns="99551" bIns="49777">
              <a:spAutoFit/>
            </a:bodyPr>
            <a:lstStyle/>
            <a:p>
              <a:pPr algn="l" defTabSz="995974">
                <a:spcBef>
                  <a:spcPct val="50000"/>
                </a:spcBef>
              </a:pP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The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reason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: 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The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l-GR" dirty="0" smtClean="0">
                  <a:solidFill>
                    <a:srgbClr val="00FFFF"/>
                  </a:solidFill>
                  <a:sym typeface="Symbol" pitchFamily="18" charset="2"/>
                </a:rPr>
                <a:t>σ</a:t>
              </a:r>
              <a:r>
                <a:rPr lang="es-ES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dirty="0" err="1" smtClean="0">
                  <a:solidFill>
                    <a:srgbClr val="00FFFF"/>
                  </a:solidFill>
                  <a:sym typeface="Symbol" pitchFamily="18" charset="2"/>
                </a:rPr>
                <a:t>is</a:t>
              </a:r>
              <a:r>
                <a:rPr lang="es-ES_tradnl" dirty="0" smtClean="0">
                  <a:solidFill>
                    <a:srgbClr val="00FFFF"/>
                  </a:solidFill>
                  <a:sym typeface="Symbol" pitchFamily="18" charset="2"/>
                </a:rPr>
                <a:t>  </a:t>
              </a:r>
              <a:r>
                <a:rPr lang="es-ES_tradnl" dirty="0">
                  <a:sym typeface="Symbol" pitchFamily="18" charset="2"/>
                </a:rPr>
                <a:t>EXTREMELY </a:t>
              </a:r>
              <a:r>
                <a:rPr lang="es-ES_tradnl" dirty="0" smtClean="0">
                  <a:sym typeface="Symbol" pitchFamily="18" charset="2"/>
                </a:rPr>
                <a:t>WIDE and has no “BW-</a:t>
              </a:r>
              <a:r>
                <a:rPr lang="es-ES_tradnl" dirty="0" err="1" smtClean="0">
                  <a:sym typeface="Symbol" pitchFamily="18" charset="2"/>
                </a:rPr>
                <a:t>resonance</a:t>
              </a:r>
              <a:r>
                <a:rPr lang="es-ES_tradnl" dirty="0" smtClean="0">
                  <a:sym typeface="Symbol" pitchFamily="18" charset="2"/>
                </a:rPr>
                <a:t> </a:t>
              </a:r>
              <a:r>
                <a:rPr lang="es-ES_tradnl" dirty="0" err="1" smtClean="0">
                  <a:sym typeface="Symbol" pitchFamily="18" charset="2"/>
                </a:rPr>
                <a:t>peak</a:t>
              </a:r>
              <a:r>
                <a:rPr lang="es-ES_tradnl" dirty="0" smtClean="0">
                  <a:sym typeface="Symbol" pitchFamily="18" charset="2"/>
                </a:rPr>
                <a:t>”.</a:t>
              </a:r>
            </a:p>
            <a:p>
              <a:pPr algn="l" defTabSz="995974">
                <a:spcBef>
                  <a:spcPct val="50000"/>
                </a:spcBef>
              </a:pPr>
              <a:r>
                <a:rPr lang="es-ES_tradnl" dirty="0" smtClean="0">
                  <a:sym typeface="Symbol" pitchFamily="18" charset="2"/>
                </a:rPr>
                <a:t> </a:t>
              </a:r>
              <a:r>
                <a:rPr lang="es-ES_tradnl" dirty="0" err="1" smtClean="0">
                  <a:solidFill>
                    <a:srgbClr val="00FFFF"/>
                  </a:solidFill>
                  <a:sym typeface="Symbol" pitchFamily="18" charset="2"/>
                </a:rPr>
                <a:t>Usually</a:t>
              </a:r>
              <a:r>
                <a:rPr lang="es-ES_tradnl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dirty="0" err="1" smtClean="0">
                  <a:solidFill>
                    <a:srgbClr val="00FFFF"/>
                  </a:solidFill>
                  <a:sym typeface="Symbol" pitchFamily="18" charset="2"/>
                </a:rPr>
                <a:t>quoted</a:t>
              </a:r>
              <a:r>
                <a:rPr lang="es-ES_tradnl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dirty="0" err="1" smtClean="0">
                  <a:solidFill>
                    <a:srgbClr val="00FFFF"/>
                  </a:solidFill>
                  <a:sym typeface="Symbol" pitchFamily="18" charset="2"/>
                </a:rPr>
                <a:t>by</a:t>
              </a:r>
              <a:r>
                <a:rPr lang="es-ES_tradnl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its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dirty="0">
                  <a:sym typeface="Symbol" pitchFamily="18" charset="2"/>
                </a:rPr>
                <a:t>pole: </a:t>
              </a:r>
            </a:p>
          </p:txBody>
        </p:sp>
        <p:pic>
          <p:nvPicPr>
            <p:cNvPr id="1033" name="Picture 7" descr="ballorang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3401" y="3077348"/>
              <a:ext cx="222779" cy="210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26" name="Object 12"/>
            <p:cNvGraphicFramePr>
              <a:graphicFrameLocks noChangeAspect="1"/>
            </p:cNvGraphicFramePr>
            <p:nvPr>
              <p:ph/>
            </p:nvPr>
          </p:nvGraphicFramePr>
          <p:xfrm>
            <a:off x="4410596" y="3503407"/>
            <a:ext cx="2222222" cy="530338"/>
          </p:xfrm>
          <a:graphic>
            <a:graphicData uri="http://schemas.openxmlformats.org/presentationml/2006/ole">
              <p:oleObj spid="_x0000_s155650" name="Ecuación" r:id="rId5" imgW="1180800" imgH="279360" progId="Equation.3">
                <p:embed/>
              </p:oleObj>
            </a:graphicData>
          </a:graphic>
        </p:graphicFrame>
      </p:grpSp>
      <p:grpSp>
        <p:nvGrpSpPr>
          <p:cNvPr id="22" name="21 Grupo"/>
          <p:cNvGrpSpPr/>
          <p:nvPr/>
        </p:nvGrpSpPr>
        <p:grpSpPr>
          <a:xfrm>
            <a:off x="0" y="504084"/>
            <a:ext cx="10693400" cy="2333141"/>
            <a:chOff x="0" y="504084"/>
            <a:chExt cx="10693400" cy="2333141"/>
          </a:xfrm>
        </p:grpSpPr>
        <p:sp>
          <p:nvSpPr>
            <p:cNvPr id="1029" name="Line 3"/>
            <p:cNvSpPr>
              <a:spLocks noChangeShapeType="1"/>
            </p:cNvSpPr>
            <p:nvPr/>
          </p:nvSpPr>
          <p:spPr bwMode="auto">
            <a:xfrm>
              <a:off x="0" y="504084"/>
              <a:ext cx="10693400" cy="0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 lIns="104306" tIns="52153" rIns="104306" bIns="52153"/>
            <a:lstStyle/>
            <a:p>
              <a:endParaRPr lang="es-ES"/>
            </a:p>
          </p:txBody>
        </p:sp>
        <p:sp>
          <p:nvSpPr>
            <p:cNvPr id="1030" name="Rectangle 4"/>
            <p:cNvSpPr>
              <a:spLocks noChangeArrowheads="1"/>
            </p:cNvSpPr>
            <p:nvPr/>
          </p:nvSpPr>
          <p:spPr bwMode="auto">
            <a:xfrm>
              <a:off x="666482" y="684365"/>
              <a:ext cx="9002134" cy="439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9551" tIns="49777" rIns="99551" bIns="49777">
              <a:spAutoFit/>
            </a:bodyPr>
            <a:lstStyle/>
            <a:p>
              <a:pPr algn="l" defTabSz="995974">
                <a:spcBef>
                  <a:spcPct val="50000"/>
                </a:spcBef>
              </a:pPr>
              <a:r>
                <a:rPr lang="es-ES_tradnl" dirty="0" err="1" smtClean="0">
                  <a:sym typeface="Symbol" pitchFamily="18" charset="2"/>
                </a:rPr>
                <a:t>The</a:t>
              </a:r>
              <a:r>
                <a:rPr lang="es-ES_tradnl" dirty="0" smtClean="0">
                  <a:sym typeface="Symbol" pitchFamily="18" charset="2"/>
                </a:rPr>
                <a:t> </a:t>
              </a:r>
              <a:r>
                <a:rPr lang="el-GR" dirty="0" smtClean="0">
                  <a:sym typeface="Symbol" pitchFamily="18" charset="2"/>
                </a:rPr>
                <a:t>σ</a:t>
              </a:r>
              <a:r>
                <a:rPr lang="es-ES" dirty="0" smtClean="0">
                  <a:sym typeface="Symbol" pitchFamily="18" charset="2"/>
                </a:rPr>
                <a:t>, </a:t>
              </a:r>
              <a:r>
                <a:rPr lang="es-ES_tradnl" dirty="0" smtClean="0">
                  <a:sym typeface="Symbol" pitchFamily="18" charset="2"/>
                </a:rPr>
                <a:t>controversial </a:t>
              </a:r>
              <a:r>
                <a:rPr lang="es-ES_tradnl" dirty="0" err="1">
                  <a:sym typeface="Symbol" pitchFamily="18" charset="2"/>
                </a:rPr>
                <a:t>since</a:t>
              </a:r>
              <a:r>
                <a:rPr lang="es-ES_tradnl" dirty="0">
                  <a:sym typeface="Symbol" pitchFamily="18" charset="2"/>
                </a:rPr>
                <a:t> </a:t>
              </a:r>
              <a:r>
                <a:rPr lang="es-ES_tradnl" dirty="0" err="1">
                  <a:sym typeface="Symbol" pitchFamily="18" charset="2"/>
                </a:rPr>
                <a:t>the</a:t>
              </a:r>
              <a:r>
                <a:rPr lang="es-ES_tradnl" dirty="0">
                  <a:sym typeface="Symbol" pitchFamily="18" charset="2"/>
                </a:rPr>
                <a:t> 60’s.</a:t>
              </a:r>
            </a:p>
          </p:txBody>
        </p:sp>
        <p:pic>
          <p:nvPicPr>
            <p:cNvPr id="1031" name="Picture 5" descr="ballorang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5257" y="822638"/>
              <a:ext cx="220923" cy="208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4" name="Rectangle 8"/>
            <p:cNvSpPr>
              <a:spLocks noChangeArrowheads="1"/>
            </p:cNvSpPr>
            <p:nvPr/>
          </p:nvSpPr>
          <p:spPr bwMode="auto">
            <a:xfrm>
              <a:off x="1243851" y="1260211"/>
              <a:ext cx="7919799" cy="1454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9551" tIns="49777" rIns="99551" bIns="49777">
              <a:spAutoFit/>
            </a:bodyPr>
            <a:lstStyle/>
            <a:p>
              <a:pPr algn="l" defTabSz="995974">
                <a:spcBef>
                  <a:spcPct val="50000"/>
                </a:spcBef>
              </a:pPr>
              <a:r>
                <a:rPr lang="es-ES_tradnl" dirty="0">
                  <a:sym typeface="Symbol" pitchFamily="18" charset="2"/>
                </a:rPr>
                <a:t>“</a:t>
              </a:r>
              <a:r>
                <a:rPr lang="es-ES_tradnl" dirty="0" err="1">
                  <a:sym typeface="Symbol" pitchFamily="18" charset="2"/>
                </a:rPr>
                <a:t>not</a:t>
              </a:r>
              <a:r>
                <a:rPr lang="es-ES_tradnl" dirty="0">
                  <a:sym typeface="Symbol" pitchFamily="18" charset="2"/>
                </a:rPr>
                <a:t> </a:t>
              </a:r>
              <a:r>
                <a:rPr lang="es-ES_tradnl" dirty="0" err="1">
                  <a:sym typeface="Symbol" pitchFamily="18" charset="2"/>
                </a:rPr>
                <a:t>well</a:t>
              </a:r>
              <a:r>
                <a:rPr lang="es-ES_tradnl" dirty="0">
                  <a:sym typeface="Symbol" pitchFamily="18" charset="2"/>
                </a:rPr>
                <a:t> </a:t>
              </a:r>
              <a:r>
                <a:rPr lang="es-ES_tradnl" dirty="0" err="1">
                  <a:sym typeface="Symbol" pitchFamily="18" charset="2"/>
                </a:rPr>
                <a:t>established</a:t>
              </a:r>
              <a:r>
                <a:rPr lang="es-ES_tradnl" dirty="0">
                  <a:sym typeface="Symbol" pitchFamily="18" charset="2"/>
                </a:rPr>
                <a:t>” 0</a:t>
              </a:r>
              <a:r>
                <a:rPr lang="es-ES_tradnl" baseline="30000" dirty="0">
                  <a:sym typeface="Symbol" pitchFamily="18" charset="2"/>
                </a:rPr>
                <a:t>+ </a:t>
              </a:r>
              <a:r>
                <a:rPr lang="es-ES_tradnl" dirty="0" err="1">
                  <a:sym typeface="Symbol" pitchFamily="18" charset="2"/>
                </a:rPr>
                <a:t>state</a:t>
              </a:r>
              <a:r>
                <a:rPr lang="es-ES_tradnl" dirty="0">
                  <a:sym typeface="Symbol" pitchFamily="18" charset="2"/>
                </a:rPr>
                <a:t> in PDG </a:t>
              </a:r>
              <a:r>
                <a:rPr lang="es-ES_tradnl" dirty="0" err="1">
                  <a:sym typeface="Symbol" pitchFamily="18" charset="2"/>
                </a:rPr>
                <a:t>until</a:t>
              </a:r>
              <a:r>
                <a:rPr lang="es-ES_tradnl" dirty="0">
                  <a:sym typeface="Symbol" pitchFamily="18" charset="2"/>
                </a:rPr>
                <a:t> 1974</a:t>
              </a:r>
            </a:p>
            <a:p>
              <a:pPr algn="l" defTabSz="995974">
                <a:spcBef>
                  <a:spcPct val="50000"/>
                </a:spcBef>
              </a:pPr>
              <a:r>
                <a:rPr lang="es-ES_tradnl" dirty="0">
                  <a:sym typeface="Symbol" pitchFamily="18" charset="2"/>
                </a:rPr>
                <a:t>Removed </a:t>
              </a:r>
              <a:r>
                <a:rPr lang="es-ES_tradnl" dirty="0" err="1">
                  <a:sym typeface="Symbol" pitchFamily="18" charset="2"/>
                </a:rPr>
                <a:t>from</a:t>
              </a:r>
              <a:r>
                <a:rPr lang="es-ES_tradnl" dirty="0">
                  <a:sym typeface="Symbol" pitchFamily="18" charset="2"/>
                </a:rPr>
                <a:t> 1976 </a:t>
              </a:r>
              <a:r>
                <a:rPr lang="es-ES_tradnl" dirty="0" err="1">
                  <a:sym typeface="Symbol" pitchFamily="18" charset="2"/>
                </a:rPr>
                <a:t>until</a:t>
              </a:r>
              <a:r>
                <a:rPr lang="es-ES_tradnl" dirty="0">
                  <a:sym typeface="Symbol" pitchFamily="18" charset="2"/>
                </a:rPr>
                <a:t> 1994.</a:t>
              </a:r>
            </a:p>
            <a:p>
              <a:pPr algn="l" defTabSz="995974">
                <a:spcBef>
                  <a:spcPct val="50000"/>
                </a:spcBef>
              </a:pPr>
              <a:r>
                <a:rPr lang="es-ES_tradnl" dirty="0">
                  <a:sym typeface="Symbol" pitchFamily="18" charset="2"/>
                </a:rPr>
                <a:t>Back in PDG in </a:t>
              </a:r>
              <a:r>
                <a:rPr lang="es-ES_tradnl" dirty="0" smtClean="0">
                  <a:sym typeface="Symbol" pitchFamily="18" charset="2"/>
                </a:rPr>
                <a:t>1996, </a:t>
              </a:r>
              <a:r>
                <a:rPr lang="es-ES_tradnl" dirty="0" err="1" smtClean="0">
                  <a:sym typeface="Symbol" pitchFamily="18" charset="2"/>
                </a:rPr>
                <a:t>renamed</a:t>
              </a:r>
              <a:r>
                <a:rPr lang="es-ES_tradnl" dirty="0" smtClean="0">
                  <a:sym typeface="Symbol" pitchFamily="18" charset="2"/>
                </a:rPr>
                <a:t> “f</a:t>
              </a:r>
              <a:r>
                <a:rPr lang="es-ES_tradnl" baseline="-25000" dirty="0" smtClean="0">
                  <a:sym typeface="Symbol" pitchFamily="18" charset="2"/>
                </a:rPr>
                <a:t>0</a:t>
              </a:r>
              <a:r>
                <a:rPr lang="es-ES_tradnl" dirty="0" smtClean="0">
                  <a:sym typeface="Symbol" pitchFamily="18" charset="2"/>
                </a:rPr>
                <a:t>(600)”</a:t>
              </a:r>
              <a:endParaRPr lang="es-ES_tradnl" dirty="0">
                <a:sym typeface="Symbol" pitchFamily="18" charset="2"/>
              </a:endParaRPr>
            </a:p>
          </p:txBody>
        </p:sp>
        <p:grpSp>
          <p:nvGrpSpPr>
            <p:cNvPr id="2" name="Group 13"/>
            <p:cNvGrpSpPr>
              <a:grpSpLocks/>
            </p:cNvGrpSpPr>
            <p:nvPr/>
          </p:nvGrpSpPr>
          <p:grpSpPr bwMode="auto">
            <a:xfrm>
              <a:off x="8125871" y="605602"/>
              <a:ext cx="2159101" cy="2231623"/>
              <a:chOff x="3504" y="1728"/>
              <a:chExt cx="816" cy="906"/>
            </a:xfrm>
          </p:grpSpPr>
          <p:grpSp>
            <p:nvGrpSpPr>
              <p:cNvPr id="3" name="Group 14"/>
              <p:cNvGrpSpPr>
                <a:grpSpLocks/>
              </p:cNvGrpSpPr>
              <p:nvPr/>
            </p:nvGrpSpPr>
            <p:grpSpPr bwMode="auto">
              <a:xfrm>
                <a:off x="3504" y="1728"/>
                <a:ext cx="816" cy="906"/>
                <a:chOff x="3504" y="1728"/>
                <a:chExt cx="816" cy="906"/>
              </a:xfrm>
            </p:grpSpPr>
            <p:graphicFrame>
              <p:nvGraphicFramePr>
                <p:cNvPr id="1027" name="Object 15"/>
                <p:cNvGraphicFramePr>
                  <a:graphicFrameLocks noChangeAspect="1"/>
                </p:cNvGraphicFramePr>
                <p:nvPr/>
              </p:nvGraphicFramePr>
              <p:xfrm>
                <a:off x="3504" y="1728"/>
                <a:ext cx="816" cy="906"/>
              </p:xfrm>
              <a:graphic>
                <a:graphicData uri="http://schemas.openxmlformats.org/presentationml/2006/ole">
                  <p:oleObj spid="_x0000_s155651" name="Imagen" r:id="rId6" imgW="2847600" imgH="3161880" progId="">
                    <p:embed/>
                  </p:oleObj>
                </a:graphicData>
              </a:graphic>
            </p:graphicFrame>
            <p:sp>
              <p:nvSpPr>
                <p:cNvPr id="1038" name="AutoShape 16"/>
                <p:cNvSpPr>
                  <a:spLocks noChangeArrowheads="1"/>
                </p:cNvSpPr>
                <p:nvPr/>
              </p:nvSpPr>
              <p:spPr bwMode="auto">
                <a:xfrm rot="-6558347">
                  <a:off x="3615" y="1911"/>
                  <a:ext cx="291" cy="254"/>
                </a:xfrm>
                <a:prstGeom prst="parallelogram">
                  <a:avLst>
                    <a:gd name="adj" fmla="val 28605"/>
                  </a:avLst>
                </a:prstGeom>
                <a:solidFill>
                  <a:srgbClr val="00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endParaRPr lang="es-ES"/>
                </a:p>
              </p:txBody>
            </p:sp>
            <p:sp>
              <p:nvSpPr>
                <p:cNvPr id="1039" name="AutoShape 17"/>
                <p:cNvSpPr>
                  <a:spLocks noChangeArrowheads="1"/>
                </p:cNvSpPr>
                <p:nvPr/>
              </p:nvSpPr>
              <p:spPr bwMode="auto">
                <a:xfrm rot="-9392025">
                  <a:off x="3648" y="1872"/>
                  <a:ext cx="192" cy="158"/>
                </a:xfrm>
                <a:prstGeom prst="parallelogram">
                  <a:avLst>
                    <a:gd name="adj" fmla="val 0"/>
                  </a:avLst>
                </a:prstGeom>
                <a:solidFill>
                  <a:srgbClr val="00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endParaRPr lang="es-ES"/>
                </a:p>
              </p:txBody>
            </p:sp>
            <p:sp>
              <p:nvSpPr>
                <p:cNvPr id="1040" name="AutoShape 18"/>
                <p:cNvSpPr>
                  <a:spLocks noChangeArrowheads="1"/>
                </p:cNvSpPr>
                <p:nvPr/>
              </p:nvSpPr>
              <p:spPr bwMode="auto">
                <a:xfrm rot="-7553342">
                  <a:off x="3600" y="1867"/>
                  <a:ext cx="192" cy="192"/>
                </a:xfrm>
                <a:prstGeom prst="parallelogram">
                  <a:avLst>
                    <a:gd name="adj" fmla="val 0"/>
                  </a:avLst>
                </a:prstGeom>
                <a:solidFill>
                  <a:srgbClr val="00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endParaRPr lang="es-ES"/>
                </a:p>
              </p:txBody>
            </p:sp>
          </p:grpSp>
          <p:sp>
            <p:nvSpPr>
              <p:cNvPr id="1037" name="Rectangle 19"/>
              <p:cNvSpPr>
                <a:spLocks noChangeArrowheads="1"/>
              </p:cNvSpPr>
              <p:nvPr/>
            </p:nvSpPr>
            <p:spPr bwMode="auto">
              <a:xfrm rot="19666652">
                <a:off x="3637" y="1844"/>
                <a:ext cx="178" cy="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0147" tIns="40074" rIns="80147" bIns="40074" anchor="ctr">
                <a:spAutoFit/>
              </a:bodyPr>
              <a:lstStyle/>
              <a:p>
                <a:pPr algn="l" defTabSz="914486"/>
                <a:r>
                  <a:rPr lang="es-ES_tradnl" sz="4000" dirty="0">
                    <a:solidFill>
                      <a:srgbClr val="1C1C1C"/>
                    </a:solidFill>
                    <a:sym typeface="Symbol" pitchFamily="18" charset="2"/>
                  </a:rPr>
                  <a:t></a:t>
                </a:r>
              </a:p>
            </p:txBody>
          </p:sp>
        </p:grpSp>
      </p:grpSp>
      <p:grpSp>
        <p:nvGrpSpPr>
          <p:cNvPr id="26" name="25 Grupo"/>
          <p:cNvGrpSpPr/>
          <p:nvPr/>
        </p:nvGrpSpPr>
        <p:grpSpPr>
          <a:xfrm>
            <a:off x="450156" y="4307415"/>
            <a:ext cx="10009112" cy="985384"/>
            <a:chOff x="450156" y="4307415"/>
            <a:chExt cx="10009112" cy="985384"/>
          </a:xfrm>
        </p:grpSpPr>
        <p:sp>
          <p:nvSpPr>
            <p:cNvPr id="18" name="Rectangle 52"/>
            <p:cNvSpPr>
              <a:spLocks noChangeArrowheads="1"/>
            </p:cNvSpPr>
            <p:nvPr/>
          </p:nvSpPr>
          <p:spPr bwMode="auto">
            <a:xfrm>
              <a:off x="666180" y="4307415"/>
              <a:ext cx="9793088" cy="985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9551" tIns="49777" rIns="99551" bIns="49777">
              <a:spAutoFit/>
            </a:bodyPr>
            <a:lstStyle/>
            <a:p>
              <a:pPr algn="just" defTabSz="995974">
                <a:spcBef>
                  <a:spcPct val="50000"/>
                </a:spcBef>
              </a:pPr>
              <a:r>
                <a:rPr lang="es-ES_tradnl" sz="2300" dirty="0" err="1" smtClean="0">
                  <a:sym typeface="Symbol" pitchFamily="18" charset="2"/>
                </a:rPr>
                <a:t>The</a:t>
              </a:r>
              <a:r>
                <a:rPr lang="es-ES_tradnl" sz="2300" dirty="0" smtClean="0">
                  <a:sym typeface="Symbol" pitchFamily="18" charset="2"/>
                </a:rPr>
                <a:t> “kappa”: 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similar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situation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to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the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l-GR" sz="2300" dirty="0" smtClean="0">
                  <a:solidFill>
                    <a:srgbClr val="00FFFF"/>
                  </a:solidFill>
                  <a:sym typeface="Symbol" pitchFamily="18" charset="2"/>
                </a:rPr>
                <a:t>σ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,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but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with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strangeness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. </a:t>
              </a:r>
            </a:p>
            <a:p>
              <a:pPr algn="just" defTabSz="995974">
                <a:spcBef>
                  <a:spcPct val="50000"/>
                </a:spcBef>
              </a:pP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Still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out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 of PDG “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summary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tables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” </a:t>
              </a:r>
              <a:endParaRPr lang="es-ES_tradnl" sz="2300" dirty="0">
                <a:solidFill>
                  <a:srgbClr val="00FFFF"/>
                </a:solidFill>
                <a:sym typeface="Symbol" pitchFamily="18" charset="2"/>
              </a:endParaRPr>
            </a:p>
          </p:txBody>
        </p:sp>
        <p:pic>
          <p:nvPicPr>
            <p:cNvPr id="23" name="Picture 7" descr="ballorang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0156" y="4407833"/>
              <a:ext cx="222779" cy="210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26 Grupo"/>
          <p:cNvGrpSpPr/>
          <p:nvPr/>
        </p:nvGrpSpPr>
        <p:grpSpPr>
          <a:xfrm>
            <a:off x="450156" y="5652839"/>
            <a:ext cx="10009112" cy="1326927"/>
            <a:chOff x="450156" y="5652839"/>
            <a:chExt cx="8926118" cy="1326927"/>
          </a:xfrm>
        </p:grpSpPr>
        <p:sp>
          <p:nvSpPr>
            <p:cNvPr id="20" name="Rectangle 49"/>
            <p:cNvSpPr>
              <a:spLocks noChangeArrowheads="1"/>
            </p:cNvSpPr>
            <p:nvPr/>
          </p:nvSpPr>
          <p:spPr bwMode="auto">
            <a:xfrm>
              <a:off x="738188" y="5652839"/>
              <a:ext cx="8638086" cy="1326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7272" tIns="43637" rIns="87272" bIns="43637">
              <a:spAutoFit/>
            </a:bodyPr>
            <a:lstStyle/>
            <a:p>
              <a:pPr algn="just" defTabSz="995974">
                <a:spcBef>
                  <a:spcPct val="50000"/>
                </a:spcBef>
              </a:pP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Narrower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300" dirty="0" smtClean="0">
                  <a:sym typeface="Symbol" pitchFamily="18" charset="2"/>
                </a:rPr>
                <a:t>f</a:t>
              </a:r>
              <a:r>
                <a:rPr lang="es-ES_tradnl" sz="2300" baseline="-25000" dirty="0" smtClean="0">
                  <a:sym typeface="Symbol" pitchFamily="18" charset="2"/>
                </a:rPr>
                <a:t>0</a:t>
              </a:r>
              <a:r>
                <a:rPr lang="es-ES_tradnl" sz="2300" dirty="0" smtClean="0">
                  <a:sym typeface="Symbol" pitchFamily="18" charset="2"/>
                </a:rPr>
                <a:t>(980</a:t>
              </a:r>
              <a:r>
                <a:rPr lang="es-ES_tradnl" sz="2300" dirty="0">
                  <a:sym typeface="Symbol" pitchFamily="18" charset="2"/>
                </a:rPr>
                <a:t>), </a:t>
              </a:r>
              <a:r>
                <a:rPr lang="es-ES_tradnl" sz="2300" dirty="0" smtClean="0">
                  <a:sym typeface="Symbol" pitchFamily="18" charset="2"/>
                </a:rPr>
                <a:t>a</a:t>
              </a:r>
              <a:r>
                <a:rPr lang="es-ES_tradnl" sz="2300" baseline="-25000" dirty="0" smtClean="0">
                  <a:sym typeface="Symbol" pitchFamily="18" charset="2"/>
                </a:rPr>
                <a:t>0</a:t>
              </a:r>
              <a:r>
                <a:rPr lang="es-ES_tradnl" sz="2300" dirty="0" smtClean="0">
                  <a:sym typeface="Symbol" pitchFamily="18" charset="2"/>
                </a:rPr>
                <a:t>(980)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scalars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well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300" dirty="0" err="1">
                  <a:solidFill>
                    <a:srgbClr val="00FFFF"/>
                  </a:solidFill>
                  <a:sym typeface="Symbol" pitchFamily="18" charset="2"/>
                </a:rPr>
                <a:t>established</a:t>
              </a:r>
              <a:r>
                <a:rPr lang="es-ES_tradnl" sz="2300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300" dirty="0" err="1">
                  <a:solidFill>
                    <a:srgbClr val="00FFFF"/>
                  </a:solidFill>
                  <a:sym typeface="Symbol" pitchFamily="18" charset="2"/>
                </a:rPr>
                <a:t>but</a:t>
              </a:r>
              <a:r>
                <a:rPr lang="es-ES_tradnl" sz="2300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300" dirty="0" err="1">
                  <a:solidFill>
                    <a:srgbClr val="00FFFF"/>
                  </a:solidFill>
                  <a:sym typeface="Symbol" pitchFamily="18" charset="2"/>
                </a:rPr>
                <a:t>not</a:t>
              </a:r>
              <a:r>
                <a:rPr lang="es-ES_tradnl" sz="2300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300" dirty="0" err="1">
                  <a:solidFill>
                    <a:srgbClr val="00FFFF"/>
                  </a:solidFill>
                  <a:sym typeface="Symbol" pitchFamily="18" charset="2"/>
                </a:rPr>
                <a:t>well</a:t>
              </a:r>
              <a:r>
                <a:rPr lang="es-ES_tradnl" sz="2300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understood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.</a:t>
              </a:r>
              <a:endParaRPr lang="es-ES_tradnl" sz="2300" dirty="0">
                <a:solidFill>
                  <a:srgbClr val="00FFFF"/>
                </a:solidFill>
                <a:sym typeface="Symbol" pitchFamily="18" charset="2"/>
              </a:endParaRPr>
            </a:p>
            <a:p>
              <a:pPr algn="just" defTabSz="995974">
                <a:spcBef>
                  <a:spcPct val="50000"/>
                </a:spcBef>
              </a:pPr>
              <a:r>
                <a:rPr lang="es-ES_tradnl" sz="2300" dirty="0" err="1">
                  <a:solidFill>
                    <a:srgbClr val="00FFFF"/>
                  </a:solidFill>
                  <a:sym typeface="Symbol" pitchFamily="18" charset="2"/>
                </a:rPr>
                <a:t>Even</a:t>
              </a:r>
              <a:r>
                <a:rPr lang="es-ES_tradnl" sz="2300" dirty="0">
                  <a:solidFill>
                    <a:srgbClr val="00FFFF"/>
                  </a:solidFill>
                  <a:sym typeface="Symbol" pitchFamily="18" charset="2"/>
                </a:rPr>
                <a:t> more  </a:t>
              </a:r>
              <a:r>
                <a:rPr lang="es-ES_tradnl" sz="2300" dirty="0" err="1">
                  <a:solidFill>
                    <a:srgbClr val="00FFFF"/>
                  </a:solidFill>
                  <a:sym typeface="Symbol" pitchFamily="18" charset="2"/>
                </a:rPr>
                <a:t>states</a:t>
              </a:r>
              <a:r>
                <a:rPr lang="es-ES_tradnl" sz="2300" dirty="0">
                  <a:solidFill>
                    <a:srgbClr val="00FFFF"/>
                  </a:solidFill>
                  <a:sym typeface="Symbol" pitchFamily="18" charset="2"/>
                </a:rPr>
                <a:t>: f</a:t>
              </a:r>
              <a:r>
                <a:rPr lang="es-ES_tradnl" sz="2300" baseline="-25000" dirty="0">
                  <a:solidFill>
                    <a:srgbClr val="00FFFF"/>
                  </a:solidFill>
                  <a:sym typeface="Symbol" pitchFamily="18" charset="2"/>
                </a:rPr>
                <a:t>0</a:t>
              </a:r>
              <a:r>
                <a:rPr lang="es-ES_tradnl" sz="2300" dirty="0">
                  <a:solidFill>
                    <a:srgbClr val="00FFFF"/>
                  </a:solidFill>
                  <a:sym typeface="Symbol" pitchFamily="18" charset="2"/>
                </a:rPr>
                <a:t>(1370), f</a:t>
              </a:r>
              <a:r>
                <a:rPr lang="es-ES_tradnl" sz="2300" baseline="-25000" dirty="0">
                  <a:solidFill>
                    <a:srgbClr val="00FFFF"/>
                  </a:solidFill>
                  <a:sym typeface="Symbol" pitchFamily="18" charset="2"/>
                </a:rPr>
                <a:t>0</a:t>
              </a:r>
              <a:r>
                <a:rPr lang="es-ES_tradnl" sz="2300" dirty="0">
                  <a:solidFill>
                    <a:srgbClr val="00FFFF"/>
                  </a:solidFill>
                  <a:sym typeface="Symbol" pitchFamily="18" charset="2"/>
                </a:rPr>
                <a:t>(1500), f</a:t>
              </a:r>
              <a:r>
                <a:rPr lang="es-ES_tradnl" sz="2300" baseline="-25000" dirty="0">
                  <a:solidFill>
                    <a:srgbClr val="00FFFF"/>
                  </a:solidFill>
                  <a:sym typeface="Symbol" pitchFamily="18" charset="2"/>
                </a:rPr>
                <a:t>0</a:t>
              </a:r>
              <a:r>
                <a:rPr lang="es-ES_tradnl" sz="2300" dirty="0">
                  <a:solidFill>
                    <a:srgbClr val="00FFFF"/>
                  </a:solidFill>
                  <a:sym typeface="Symbol" pitchFamily="18" charset="2"/>
                </a:rPr>
                <a:t>(1700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),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not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for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this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review</a:t>
              </a:r>
              <a:endParaRPr lang="es-ES_tradnl" sz="2300" dirty="0">
                <a:solidFill>
                  <a:srgbClr val="00FFFF"/>
                </a:solidFill>
                <a:sym typeface="Symbol" pitchFamily="18" charset="2"/>
              </a:endParaRPr>
            </a:p>
          </p:txBody>
        </p:sp>
        <p:pic>
          <p:nvPicPr>
            <p:cNvPr id="24" name="Picture 7" descr="ballorang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0156" y="5802844"/>
              <a:ext cx="222779" cy="210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2"/>
    </p:custDataLst>
  </p:cSld>
  <p:clrMapOvr>
    <a:masterClrMapping/>
  </p:clrMapOvr>
  <p:transition advTm="587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240166" y="33257"/>
            <a:ext cx="3859035" cy="42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51" tIns="49777" rIns="99551" bIns="49777">
            <a:spAutoFit/>
          </a:bodyPr>
          <a:lstStyle/>
          <a:p>
            <a:pPr defTabSz="995974"/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Motivation</a:t>
            </a:r>
            <a:r>
              <a:rPr lang="es-ES_tradnl" sz="2100" dirty="0">
                <a:solidFill>
                  <a:srgbClr val="66FFFF"/>
                </a:solidFill>
                <a:sym typeface="Symbol" pitchFamily="18" charset="2"/>
              </a:rPr>
              <a:t>: </a:t>
            </a:r>
            <a:r>
              <a:rPr lang="es-ES" sz="21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2100" dirty="0" err="1">
                <a:solidFill>
                  <a:srgbClr val="66FFFF"/>
                </a:solidFill>
                <a:sym typeface="Symbol" pitchFamily="18" charset="2"/>
              </a:rPr>
              <a:t>The</a:t>
            </a:r>
            <a:r>
              <a:rPr lang="es-ES" sz="2100" dirty="0">
                <a:solidFill>
                  <a:srgbClr val="66FFFF"/>
                </a:solidFill>
                <a:sym typeface="Symbol" pitchFamily="18" charset="2"/>
              </a:rPr>
              <a:t> role of </a:t>
            </a:r>
            <a:r>
              <a:rPr lang="es-ES" sz="2100" dirty="0" err="1">
                <a:solidFill>
                  <a:srgbClr val="66FFFF"/>
                </a:solidFill>
                <a:sym typeface="Symbol" pitchFamily="18" charset="2"/>
              </a:rPr>
              <a:t>scalars</a:t>
            </a:r>
            <a:endParaRPr lang="en-GB" sz="210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0" y="504084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es-ES"/>
          </a:p>
        </p:txBody>
      </p:sp>
      <p:grpSp>
        <p:nvGrpSpPr>
          <p:cNvPr id="2" name="15 Grupo"/>
          <p:cNvGrpSpPr>
            <a:grpSpLocks/>
          </p:cNvGrpSpPr>
          <p:nvPr/>
        </p:nvGrpSpPr>
        <p:grpSpPr bwMode="auto">
          <a:xfrm>
            <a:off x="738188" y="2293560"/>
            <a:ext cx="7679435" cy="788817"/>
            <a:chOff x="773578" y="3298888"/>
            <a:chExt cx="6566233" cy="715283"/>
          </a:xfrm>
        </p:grpSpPr>
        <p:pic>
          <p:nvPicPr>
            <p:cNvPr id="19469" name="Picture 53" descr="ballorang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3578" y="3456168"/>
              <a:ext cx="92326" cy="9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0" name="Text Box 54"/>
            <p:cNvSpPr txBox="1">
              <a:spLocks noChangeArrowheads="1"/>
            </p:cNvSpPr>
            <p:nvPr/>
          </p:nvSpPr>
          <p:spPr bwMode="auto">
            <a:xfrm>
              <a:off x="1019857" y="3298888"/>
              <a:ext cx="6319954" cy="715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0147" tIns="40074" rIns="80147" bIns="40074" anchor="ctr">
              <a:spAutoFit/>
            </a:bodyPr>
            <a:lstStyle/>
            <a:p>
              <a:pPr algn="just" defTabSz="914486"/>
              <a:r>
                <a:rPr lang="es-ES_tradnl" sz="2300" dirty="0" smtClean="0"/>
                <a:t>Glueballs</a:t>
              </a:r>
              <a:r>
                <a:rPr lang="es-ES_tradnl" sz="2300" dirty="0" smtClean="0">
                  <a:solidFill>
                    <a:srgbClr val="00FFFF"/>
                  </a:solidFill>
                </a:rPr>
                <a:t>: </a:t>
              </a:r>
              <a:r>
                <a:rPr lang="es-ES_tradnl" sz="2300" dirty="0" err="1" smtClean="0">
                  <a:solidFill>
                    <a:srgbClr val="00FFFF"/>
                  </a:solidFill>
                </a:rPr>
                <a:t>Feature</a:t>
              </a:r>
              <a:r>
                <a:rPr lang="es-ES_tradnl" sz="2300" dirty="0" smtClean="0">
                  <a:solidFill>
                    <a:srgbClr val="00FFFF"/>
                  </a:solidFill>
                </a:rPr>
                <a:t> </a:t>
              </a:r>
              <a:r>
                <a:rPr lang="es-ES_tradnl" sz="2300" dirty="0">
                  <a:solidFill>
                    <a:srgbClr val="00FFFF"/>
                  </a:solidFill>
                </a:rPr>
                <a:t>of non-</a:t>
              </a:r>
              <a:r>
                <a:rPr lang="es-ES_tradnl" sz="2300" dirty="0" err="1">
                  <a:solidFill>
                    <a:srgbClr val="00FFFF"/>
                  </a:solidFill>
                </a:rPr>
                <a:t>abelian</a:t>
              </a:r>
              <a:r>
                <a:rPr lang="es-ES_tradnl" sz="2300" dirty="0">
                  <a:solidFill>
                    <a:srgbClr val="00FFFF"/>
                  </a:solidFill>
                </a:rPr>
                <a:t> QCD </a:t>
              </a:r>
              <a:r>
                <a:rPr lang="es-ES_tradnl" sz="2300" dirty="0" err="1">
                  <a:solidFill>
                    <a:srgbClr val="00FFFF"/>
                  </a:solidFill>
                </a:rPr>
                <a:t>nature</a:t>
              </a:r>
              <a:endParaRPr lang="es-ES_tradnl" sz="2300" dirty="0">
                <a:solidFill>
                  <a:srgbClr val="00FFFF"/>
                </a:solidFill>
              </a:endParaRPr>
            </a:p>
            <a:p>
              <a:pPr algn="just" defTabSz="914486"/>
              <a:r>
                <a:rPr lang="es-ES_tradnl" sz="2300" dirty="0" err="1" smtClean="0">
                  <a:solidFill>
                    <a:srgbClr val="00FFFF"/>
                  </a:solidFill>
                </a:rPr>
                <a:t>The</a:t>
              </a:r>
              <a:r>
                <a:rPr lang="es-ES_tradnl" sz="2300" dirty="0" smtClean="0">
                  <a:solidFill>
                    <a:srgbClr val="00FFFF"/>
                  </a:solidFill>
                </a:rPr>
                <a:t> </a:t>
              </a:r>
              <a:r>
                <a:rPr lang="es-ES_tradnl" sz="2300" dirty="0" err="1">
                  <a:solidFill>
                    <a:srgbClr val="00FFFF"/>
                  </a:solidFill>
                </a:rPr>
                <a:t>lightest</a:t>
              </a:r>
              <a:r>
                <a:rPr lang="es-ES_tradnl" sz="2300" dirty="0">
                  <a:solidFill>
                    <a:srgbClr val="00FFFF"/>
                  </a:solidFill>
                </a:rPr>
                <a:t> </a:t>
              </a:r>
              <a:r>
                <a:rPr lang="es-ES_tradnl" sz="2300" dirty="0" err="1">
                  <a:solidFill>
                    <a:srgbClr val="00FFFF"/>
                  </a:solidFill>
                </a:rPr>
                <a:t>one</a:t>
              </a:r>
              <a:r>
                <a:rPr lang="es-ES_tradnl" sz="2300" dirty="0">
                  <a:solidFill>
                    <a:srgbClr val="00FFFF"/>
                  </a:solidFill>
                </a:rPr>
                <a:t> </a:t>
              </a:r>
              <a:r>
                <a:rPr lang="es-ES_tradnl" sz="2300" dirty="0" err="1" smtClean="0">
                  <a:solidFill>
                    <a:srgbClr val="00FFFF"/>
                  </a:solidFill>
                </a:rPr>
                <a:t>expected</a:t>
              </a:r>
              <a:r>
                <a:rPr lang="es-ES_tradnl" sz="2300" dirty="0" smtClean="0">
                  <a:solidFill>
                    <a:srgbClr val="00FFFF"/>
                  </a:solidFill>
                </a:rPr>
                <a:t> </a:t>
              </a:r>
              <a:r>
                <a:rPr lang="es-ES_tradnl" sz="2300" dirty="0" err="1">
                  <a:solidFill>
                    <a:srgbClr val="00FFFF"/>
                  </a:solidFill>
                </a:rPr>
                <a:t>with</a:t>
              </a:r>
              <a:r>
                <a:rPr lang="es-ES_tradnl" sz="2300" dirty="0">
                  <a:solidFill>
                    <a:srgbClr val="00FFFF"/>
                  </a:solidFill>
                </a:rPr>
                <a:t> </a:t>
              </a:r>
              <a:r>
                <a:rPr lang="es-ES_tradnl" sz="2300" dirty="0" err="1">
                  <a:solidFill>
                    <a:srgbClr val="00FFFF"/>
                  </a:solidFill>
                </a:rPr>
                <a:t>these</a:t>
              </a:r>
              <a:r>
                <a:rPr lang="es-ES_tradnl" sz="2300" dirty="0">
                  <a:solidFill>
                    <a:srgbClr val="00FFFF"/>
                  </a:solidFill>
                </a:rPr>
                <a:t> quantum </a:t>
              </a:r>
              <a:r>
                <a:rPr lang="es-ES_tradnl" sz="2300" dirty="0" err="1">
                  <a:solidFill>
                    <a:srgbClr val="00FFFF"/>
                  </a:solidFill>
                </a:rPr>
                <a:t>numbers</a:t>
              </a:r>
              <a:endParaRPr lang="es-ES_tradnl" sz="2300" dirty="0">
                <a:solidFill>
                  <a:srgbClr val="00FFFF"/>
                </a:solidFill>
              </a:endParaRPr>
            </a:p>
          </p:txBody>
        </p:sp>
      </p:grpSp>
      <p:grpSp>
        <p:nvGrpSpPr>
          <p:cNvPr id="3" name="16 Grupo"/>
          <p:cNvGrpSpPr>
            <a:grpSpLocks/>
          </p:cNvGrpSpPr>
          <p:nvPr/>
        </p:nvGrpSpPr>
        <p:grpSpPr bwMode="auto">
          <a:xfrm>
            <a:off x="738188" y="3644485"/>
            <a:ext cx="8953865" cy="442069"/>
            <a:chOff x="773578" y="4711927"/>
            <a:chExt cx="7656667" cy="400993"/>
          </a:xfrm>
        </p:grpSpPr>
        <p:sp>
          <p:nvSpPr>
            <p:cNvPr id="19467" name="Rectangle 49"/>
            <p:cNvSpPr>
              <a:spLocks noChangeArrowheads="1"/>
            </p:cNvSpPr>
            <p:nvPr/>
          </p:nvSpPr>
          <p:spPr bwMode="auto">
            <a:xfrm>
              <a:off x="1043608" y="4711927"/>
              <a:ext cx="7386637" cy="400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7272" tIns="43637" rIns="87272" bIns="43637">
              <a:spAutoFit/>
            </a:bodyPr>
            <a:lstStyle/>
            <a:p>
              <a:pPr algn="just" defTabSz="995974">
                <a:spcBef>
                  <a:spcPct val="50000"/>
                </a:spcBef>
              </a:pP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Why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lesser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 role in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the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300" u="sng" dirty="0" err="1" smtClean="0">
                  <a:sym typeface="Symbol" pitchFamily="18" charset="2"/>
                </a:rPr>
                <a:t>saturation</a:t>
              </a:r>
              <a:r>
                <a:rPr lang="es-ES_tradnl" sz="2300" u="sng" dirty="0" smtClean="0">
                  <a:sym typeface="Symbol" pitchFamily="18" charset="2"/>
                </a:rPr>
                <a:t> of ChPT </a:t>
              </a:r>
              <a:r>
                <a:rPr lang="es-ES_tradnl" sz="2300" u="sng" dirty="0" err="1" smtClean="0">
                  <a:sym typeface="Symbol" pitchFamily="18" charset="2"/>
                </a:rPr>
                <a:t>parameters</a:t>
              </a:r>
              <a:r>
                <a:rPr lang="es-ES_tradnl" sz="2300" u="sng" dirty="0" smtClean="0">
                  <a:sym typeface="Symbol" pitchFamily="18" charset="2"/>
                </a:rPr>
                <a:t>?</a:t>
              </a:r>
              <a:endParaRPr lang="es-ES_tradnl" sz="2300" u="sng" dirty="0">
                <a:sym typeface="Symbol" pitchFamily="18" charset="2"/>
              </a:endParaRPr>
            </a:p>
          </p:txBody>
        </p:sp>
        <p:pic>
          <p:nvPicPr>
            <p:cNvPr id="19468" name="Picture 53" descr="ballorang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3578" y="4783936"/>
              <a:ext cx="92326" cy="9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20 Grupo"/>
          <p:cNvGrpSpPr/>
          <p:nvPr/>
        </p:nvGrpSpPr>
        <p:grpSpPr>
          <a:xfrm>
            <a:off x="738188" y="746068"/>
            <a:ext cx="8904386" cy="985384"/>
            <a:chOff x="904113" y="746068"/>
            <a:chExt cx="8904386" cy="985384"/>
          </a:xfrm>
        </p:grpSpPr>
        <p:pic>
          <p:nvPicPr>
            <p:cNvPr id="19461" name="Picture 53" descr="ballorang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4113" y="922405"/>
              <a:ext cx="107677" cy="108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3" name="Rectangle 52"/>
            <p:cNvSpPr>
              <a:spLocks noChangeArrowheads="1"/>
            </p:cNvSpPr>
            <p:nvPr/>
          </p:nvSpPr>
          <p:spPr bwMode="auto">
            <a:xfrm>
              <a:off x="1170236" y="746068"/>
              <a:ext cx="8638263" cy="985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9551" tIns="49777" rIns="99551" bIns="49777">
              <a:spAutoFit/>
            </a:bodyPr>
            <a:lstStyle/>
            <a:p>
              <a:pPr algn="just" defTabSz="995974">
                <a:spcBef>
                  <a:spcPct val="50000"/>
                </a:spcBef>
              </a:pPr>
              <a:r>
                <a:rPr lang="es-ES_tradnl" sz="2300" dirty="0" err="1">
                  <a:solidFill>
                    <a:srgbClr val="00FFFF"/>
                  </a:solidFill>
                  <a:sym typeface="Symbol" pitchFamily="18" charset="2"/>
                </a:rPr>
                <a:t>The</a:t>
              </a:r>
              <a:r>
                <a:rPr lang="es-ES_tradnl" sz="2300" dirty="0">
                  <a:solidFill>
                    <a:srgbClr val="00FFFF"/>
                  </a:solidFill>
                  <a:sym typeface="Symbol" pitchFamily="18" charset="2"/>
                </a:rPr>
                <a:t> f</a:t>
              </a:r>
              <a:r>
                <a:rPr lang="es-ES_tradnl" sz="2300" baseline="-25000" dirty="0">
                  <a:solidFill>
                    <a:srgbClr val="00FFFF"/>
                  </a:solidFill>
                  <a:sym typeface="Symbol" pitchFamily="18" charset="2"/>
                </a:rPr>
                <a:t>0</a:t>
              </a:r>
              <a:r>
                <a:rPr lang="es-ES_tradnl" sz="2300" dirty="0">
                  <a:solidFill>
                    <a:srgbClr val="00FFFF"/>
                  </a:solidFill>
                  <a:sym typeface="Symbol" pitchFamily="18" charset="2"/>
                </a:rPr>
                <a:t>’s  </a:t>
              </a:r>
              <a:r>
                <a:rPr lang="es-ES_tradnl" sz="2300" dirty="0" err="1">
                  <a:solidFill>
                    <a:srgbClr val="00FFFF"/>
                  </a:solidFill>
                  <a:sym typeface="Symbol" pitchFamily="18" charset="2"/>
                </a:rPr>
                <a:t>have</a:t>
              </a:r>
              <a:r>
                <a:rPr lang="es-ES_tradnl" sz="2300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300" dirty="0" err="1">
                  <a:solidFill>
                    <a:srgbClr val="00FFFF"/>
                  </a:solidFill>
                  <a:sym typeface="Symbol" pitchFamily="18" charset="2"/>
                </a:rPr>
                <a:t>the</a:t>
              </a:r>
              <a:r>
                <a:rPr lang="es-ES_tradnl" sz="2300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300" dirty="0" err="1">
                  <a:solidFill>
                    <a:srgbClr val="00FFFF"/>
                  </a:solidFill>
                  <a:sym typeface="Symbol" pitchFamily="18" charset="2"/>
                </a:rPr>
                <a:t>vacuum</a:t>
              </a:r>
              <a:r>
                <a:rPr lang="es-ES_tradnl" sz="2300" dirty="0">
                  <a:solidFill>
                    <a:srgbClr val="00FFFF"/>
                  </a:solidFill>
                  <a:sym typeface="Symbol" pitchFamily="18" charset="2"/>
                </a:rPr>
                <a:t> quantum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numbers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. </a:t>
              </a:r>
            </a:p>
            <a:p>
              <a:pPr algn="just" defTabSz="995974">
                <a:spcBef>
                  <a:spcPct val="50000"/>
                </a:spcBef>
              </a:pP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Relevant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for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spontaneous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 chiral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symmetry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breaking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.</a:t>
              </a:r>
              <a:endParaRPr lang="es-ES_tradnl" sz="2300" dirty="0">
                <a:solidFill>
                  <a:srgbClr val="00FFFF"/>
                </a:solidFill>
                <a:sym typeface="Symbol" pitchFamily="18" charset="2"/>
              </a:endParaRPr>
            </a:p>
          </p:txBody>
        </p:sp>
      </p:grpSp>
      <p:grpSp>
        <p:nvGrpSpPr>
          <p:cNvPr id="15" name="16 Grupo"/>
          <p:cNvGrpSpPr>
            <a:grpSpLocks/>
          </p:cNvGrpSpPr>
          <p:nvPr/>
        </p:nvGrpSpPr>
        <p:grpSpPr bwMode="auto">
          <a:xfrm>
            <a:off x="738188" y="4648662"/>
            <a:ext cx="8953865" cy="442069"/>
            <a:chOff x="773578" y="4711922"/>
            <a:chExt cx="7656667" cy="400993"/>
          </a:xfrm>
        </p:grpSpPr>
        <p:sp>
          <p:nvSpPr>
            <p:cNvPr id="16" name="Rectangle 49"/>
            <p:cNvSpPr>
              <a:spLocks noChangeArrowheads="1"/>
            </p:cNvSpPr>
            <p:nvPr/>
          </p:nvSpPr>
          <p:spPr bwMode="auto">
            <a:xfrm>
              <a:off x="1043608" y="4711922"/>
              <a:ext cx="7386637" cy="400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7272" tIns="43637" rIns="87272" bIns="43637">
              <a:spAutoFit/>
            </a:bodyPr>
            <a:lstStyle/>
            <a:p>
              <a:pPr algn="just" defTabSz="995974">
                <a:spcBef>
                  <a:spcPct val="50000"/>
                </a:spcBef>
              </a:pP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SU(3)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classification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.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How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many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multiplets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?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Inverted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hierarchy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?</a:t>
              </a:r>
              <a:endParaRPr lang="es-ES_tradnl" sz="2300" u="sng" dirty="0">
                <a:sym typeface="Symbol" pitchFamily="18" charset="2"/>
              </a:endParaRPr>
            </a:p>
          </p:txBody>
        </p:sp>
        <p:pic>
          <p:nvPicPr>
            <p:cNvPr id="17" name="Picture 53" descr="ballorang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3578" y="4783936"/>
              <a:ext cx="92326" cy="9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16 Grupo"/>
          <p:cNvGrpSpPr>
            <a:grpSpLocks/>
          </p:cNvGrpSpPr>
          <p:nvPr/>
        </p:nvGrpSpPr>
        <p:grpSpPr bwMode="auto">
          <a:xfrm>
            <a:off x="738188" y="5652839"/>
            <a:ext cx="8953865" cy="442069"/>
            <a:chOff x="773578" y="4711919"/>
            <a:chExt cx="7656667" cy="400993"/>
          </a:xfrm>
        </p:grpSpPr>
        <p:sp>
          <p:nvSpPr>
            <p:cNvPr id="19" name="Rectangle 49"/>
            <p:cNvSpPr>
              <a:spLocks noChangeArrowheads="1"/>
            </p:cNvSpPr>
            <p:nvPr/>
          </p:nvSpPr>
          <p:spPr bwMode="auto">
            <a:xfrm>
              <a:off x="1043608" y="4711919"/>
              <a:ext cx="7386637" cy="400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7272" tIns="43637" rIns="87272" bIns="43637">
              <a:spAutoFit/>
            </a:bodyPr>
            <a:lstStyle/>
            <a:p>
              <a:pPr algn="just" defTabSz="995974">
                <a:spcBef>
                  <a:spcPct val="50000"/>
                </a:spcBef>
              </a:pPr>
              <a:r>
                <a:rPr lang="es-ES_tradnl" sz="2300" dirty="0" smtClean="0">
                  <a:sym typeface="Symbol" pitchFamily="18" charset="2"/>
                </a:rPr>
                <a:t>Non </a:t>
              </a:r>
              <a:r>
                <a:rPr lang="es-ES_tradnl" sz="2300" dirty="0" err="1" smtClean="0">
                  <a:sym typeface="Symbol" pitchFamily="18" charset="2"/>
                </a:rPr>
                <a:t>ordinary</a:t>
              </a:r>
              <a:r>
                <a:rPr lang="es-ES_tradnl" sz="2300" dirty="0" smtClean="0">
                  <a:sym typeface="Symbol" pitchFamily="18" charset="2"/>
                </a:rPr>
                <a:t> </a:t>
              </a:r>
              <a:r>
                <a:rPr lang="es-ES_tradnl" sz="2300" dirty="0" err="1" smtClean="0">
                  <a:sym typeface="Symbol" pitchFamily="18" charset="2"/>
                </a:rPr>
                <a:t>mesons</a:t>
              </a:r>
              <a:r>
                <a:rPr lang="es-ES_tradnl" sz="2300" dirty="0" smtClean="0">
                  <a:sym typeface="Symbol" pitchFamily="18" charset="2"/>
                </a:rPr>
                <a:t>?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Tetraquarks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,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molecules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,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mixing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…</a:t>
              </a:r>
              <a:endParaRPr lang="es-ES_tradnl" sz="2300" u="sng" dirty="0">
                <a:sym typeface="Symbol" pitchFamily="18" charset="2"/>
              </a:endParaRPr>
            </a:p>
          </p:txBody>
        </p:sp>
        <p:pic>
          <p:nvPicPr>
            <p:cNvPr id="20" name="Picture 53" descr="ballorang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3578" y="4783936"/>
              <a:ext cx="92326" cy="9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Rectangle 49"/>
          <p:cNvSpPr>
            <a:spLocks noChangeArrowheads="1"/>
          </p:cNvSpPr>
          <p:nvPr/>
        </p:nvSpPr>
        <p:spPr bwMode="auto">
          <a:xfrm>
            <a:off x="1098228" y="6660951"/>
            <a:ext cx="8638086" cy="44206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87272" tIns="43637" rIns="87272" bIns="43637">
            <a:spAutoFit/>
          </a:bodyPr>
          <a:lstStyle/>
          <a:p>
            <a:pPr defTabSz="995974">
              <a:spcBef>
                <a:spcPct val="50000"/>
              </a:spcBef>
            </a:pPr>
            <a:r>
              <a:rPr lang="es-ES_tradnl" sz="2300" dirty="0" err="1" smtClean="0">
                <a:sym typeface="Symbol" pitchFamily="18" charset="2"/>
              </a:rPr>
              <a:t>First</a:t>
            </a:r>
            <a:r>
              <a:rPr lang="es-ES_tradnl" sz="2300" dirty="0" smtClean="0">
                <a:sym typeface="Symbol" pitchFamily="18" charset="2"/>
              </a:rPr>
              <a:t> of </a:t>
            </a:r>
            <a:r>
              <a:rPr lang="es-ES_tradnl" sz="2300" dirty="0" err="1" smtClean="0">
                <a:sym typeface="Symbol" pitchFamily="18" charset="2"/>
              </a:rPr>
              <a:t>all</a:t>
            </a:r>
            <a:r>
              <a:rPr lang="es-ES_tradnl" sz="2300" dirty="0" smtClean="0">
                <a:sym typeface="Symbol" pitchFamily="18" charset="2"/>
              </a:rPr>
              <a:t> </a:t>
            </a:r>
            <a:r>
              <a:rPr lang="es-ES_tradnl" sz="2300" dirty="0" err="1" smtClean="0">
                <a:sym typeface="Symbol" pitchFamily="18" charset="2"/>
              </a:rPr>
              <a:t>it</a:t>
            </a:r>
            <a:r>
              <a:rPr lang="es-ES_tradnl" sz="2300" dirty="0" smtClean="0">
                <a:sym typeface="Symbol" pitchFamily="18" charset="2"/>
              </a:rPr>
              <a:t> </a:t>
            </a:r>
            <a:r>
              <a:rPr lang="es-ES_tradnl" sz="2300" dirty="0" err="1" smtClean="0">
                <a:sym typeface="Symbol" pitchFamily="18" charset="2"/>
              </a:rPr>
              <a:t>is</a:t>
            </a:r>
            <a:r>
              <a:rPr lang="es-ES_tradnl" sz="2300" dirty="0" smtClean="0">
                <a:sym typeface="Symbol" pitchFamily="18" charset="2"/>
              </a:rPr>
              <a:t> </a:t>
            </a:r>
            <a:r>
              <a:rPr lang="es-ES_tradnl" sz="2300" dirty="0" err="1" smtClean="0">
                <a:sym typeface="Symbol" pitchFamily="18" charset="2"/>
              </a:rPr>
              <a:t>relevant</a:t>
            </a:r>
            <a:r>
              <a:rPr lang="es-ES_tradnl" sz="2300" dirty="0" smtClean="0">
                <a:sym typeface="Symbol" pitchFamily="18" charset="2"/>
              </a:rPr>
              <a:t> </a:t>
            </a:r>
            <a:r>
              <a:rPr lang="es-ES_tradnl" sz="2300" dirty="0" err="1" smtClean="0">
                <a:sym typeface="Symbol" pitchFamily="18" charset="2"/>
              </a:rPr>
              <a:t>to</a:t>
            </a:r>
            <a:r>
              <a:rPr lang="es-ES_tradnl" sz="2300" dirty="0" smtClean="0">
                <a:sym typeface="Symbol" pitchFamily="18" charset="2"/>
              </a:rPr>
              <a:t> </a:t>
            </a:r>
            <a:r>
              <a:rPr lang="es-ES_tradnl" sz="2300" dirty="0" err="1" smtClean="0">
                <a:sym typeface="Symbol" pitchFamily="18" charset="2"/>
              </a:rPr>
              <a:t>settle</a:t>
            </a:r>
            <a:r>
              <a:rPr lang="es-ES_tradnl" sz="2300" dirty="0" smtClean="0">
                <a:sym typeface="Symbol" pitchFamily="18" charset="2"/>
              </a:rPr>
              <a:t> </a:t>
            </a:r>
            <a:r>
              <a:rPr lang="es-ES_tradnl" sz="2300" dirty="0" err="1" smtClean="0">
                <a:sym typeface="Symbol" pitchFamily="18" charset="2"/>
              </a:rPr>
              <a:t>their</a:t>
            </a:r>
            <a:r>
              <a:rPr lang="es-ES_tradnl" sz="2300" dirty="0" smtClean="0">
                <a:sym typeface="Symbol" pitchFamily="18" charset="2"/>
              </a:rPr>
              <a:t> </a:t>
            </a:r>
            <a:r>
              <a:rPr lang="es-ES_tradnl" sz="2300" dirty="0" err="1" smtClean="0">
                <a:sym typeface="Symbol" pitchFamily="18" charset="2"/>
              </a:rPr>
              <a:t>existence</a:t>
            </a:r>
            <a:r>
              <a:rPr lang="es-ES_tradnl" sz="2300" dirty="0" smtClean="0">
                <a:sym typeface="Symbol" pitchFamily="18" charset="2"/>
              </a:rPr>
              <a:t>, </a:t>
            </a:r>
            <a:r>
              <a:rPr lang="es-ES_tradnl" sz="2300" dirty="0" err="1" smtClean="0">
                <a:sym typeface="Symbol" pitchFamily="18" charset="2"/>
              </a:rPr>
              <a:t>mass</a:t>
            </a:r>
            <a:r>
              <a:rPr lang="es-ES_tradnl" sz="2300" dirty="0" smtClean="0">
                <a:sym typeface="Symbol" pitchFamily="18" charset="2"/>
              </a:rPr>
              <a:t> and </a:t>
            </a:r>
            <a:r>
              <a:rPr lang="es-ES_tradnl" sz="2300" dirty="0" err="1" smtClean="0">
                <a:sym typeface="Symbol" pitchFamily="18" charset="2"/>
              </a:rPr>
              <a:t>width</a:t>
            </a:r>
            <a:endParaRPr lang="es-ES_tradnl" sz="2300" u="sng" dirty="0">
              <a:sym typeface="Symbol" pitchFamily="18" charset="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813922" y="3667"/>
            <a:ext cx="1061843" cy="4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 anchor="ctr">
            <a:spAutoFit/>
          </a:bodyPr>
          <a:lstStyle/>
          <a:p>
            <a:pPr algn="ctr" eaLnBrk="0" hangingPunct="0"/>
            <a:r>
              <a:rPr lang="es-ES_tradnl" sz="2100" dirty="0" err="1"/>
              <a:t>Outline</a:t>
            </a:r>
            <a:endParaRPr lang="es-ES_tradnl" sz="2100" dirty="0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0" y="367561"/>
            <a:ext cx="106934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es-E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767972" y="972319"/>
            <a:ext cx="6132142" cy="47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algn="l"/>
            <a:r>
              <a:rPr lang="es-ES_tradnl" sz="2400" dirty="0"/>
              <a:t>1) </a:t>
            </a:r>
            <a:r>
              <a:rPr lang="es-ES_tradnl" sz="2400" dirty="0" err="1"/>
              <a:t>Scalar</a:t>
            </a:r>
            <a:r>
              <a:rPr lang="es-ES_tradnl" sz="2400" dirty="0"/>
              <a:t> </a:t>
            </a:r>
            <a:r>
              <a:rPr lang="es-ES_tradnl" sz="2400" dirty="0" err="1" smtClean="0"/>
              <a:t>Mesons</a:t>
            </a:r>
            <a:r>
              <a:rPr lang="es-ES_tradnl" sz="2400" dirty="0" smtClean="0"/>
              <a:t>: </a:t>
            </a:r>
            <a:r>
              <a:rPr lang="es-ES_tradnl" sz="2400" dirty="0" err="1" smtClean="0">
                <a:solidFill>
                  <a:srgbClr val="00FFFF"/>
                </a:solidFill>
              </a:rPr>
              <a:t>motivation</a:t>
            </a:r>
            <a:r>
              <a:rPr lang="es-ES_tradnl" sz="2400" dirty="0" smtClean="0">
                <a:solidFill>
                  <a:srgbClr val="00FFFF"/>
                </a:solidFill>
              </a:rPr>
              <a:t> &amp; </a:t>
            </a:r>
            <a:r>
              <a:rPr lang="es-ES_tradnl" sz="2400" dirty="0" err="1" smtClean="0">
                <a:solidFill>
                  <a:srgbClr val="00FFFF"/>
                </a:solidFill>
              </a:rPr>
              <a:t>perspective</a:t>
            </a:r>
            <a:endParaRPr lang="es-ES_tradnl" sz="2400" dirty="0">
              <a:solidFill>
                <a:srgbClr val="00FFFF"/>
              </a:solidFill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67972" y="2015418"/>
            <a:ext cx="2790716" cy="47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eaLnBrk="0" hangingPunct="0"/>
            <a:r>
              <a:rPr lang="es-ES_tradnl" sz="2400" dirty="0"/>
              <a:t>2</a:t>
            </a:r>
            <a:r>
              <a:rPr lang="es-ES_tradnl" sz="2400" dirty="0" smtClean="0"/>
              <a:t>)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l-GR" sz="2400" dirty="0" smtClean="0"/>
              <a:t>σ</a:t>
            </a:r>
            <a:r>
              <a:rPr lang="es-ES" sz="2400" dirty="0" smtClean="0"/>
              <a:t> </a:t>
            </a:r>
            <a:r>
              <a:rPr lang="es-ES" sz="2400" dirty="0" err="1" smtClean="0"/>
              <a:t>or</a:t>
            </a:r>
            <a:r>
              <a:rPr lang="es-ES" sz="2400" dirty="0" smtClean="0"/>
              <a:t> f0(500)</a:t>
            </a:r>
            <a:endParaRPr lang="es-ES_tradnl" sz="2400" dirty="0">
              <a:solidFill>
                <a:srgbClr val="00FF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93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618508" y="-12086"/>
            <a:ext cx="3277194" cy="4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 anchor="ctr">
            <a:spAutoFit/>
          </a:bodyPr>
          <a:lstStyle/>
          <a:p>
            <a:pPr algn="ctr" eaLnBrk="0" hangingPunct="0"/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The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l-GR" sz="2100" dirty="0" smtClean="0">
                <a:solidFill>
                  <a:srgbClr val="66FFFF"/>
                </a:solidFill>
                <a:sym typeface="Symbol" pitchFamily="18" charset="2"/>
              </a:rPr>
              <a:t>σ</a:t>
            </a:r>
            <a:r>
              <a:rPr lang="es-ES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2100" dirty="0" err="1" smtClean="0">
                <a:solidFill>
                  <a:srgbClr val="66FFFF"/>
                </a:solidFill>
                <a:sym typeface="Symbol" pitchFamily="18" charset="2"/>
              </a:rPr>
              <a:t>until</a:t>
            </a:r>
            <a:r>
              <a:rPr lang="es-ES" sz="2100" dirty="0" smtClean="0">
                <a:solidFill>
                  <a:srgbClr val="66FFFF"/>
                </a:solidFill>
                <a:sym typeface="Symbol" pitchFamily="18" charset="2"/>
              </a:rPr>
              <a:t> 2010: </a:t>
            </a:r>
            <a:r>
              <a:rPr lang="es-ES" sz="2100" dirty="0" err="1" smtClean="0">
                <a:solidFill>
                  <a:srgbClr val="66FFFF"/>
                </a:solidFill>
                <a:sym typeface="Symbol" pitchFamily="18" charset="2"/>
              </a:rPr>
              <a:t>the</a:t>
            </a:r>
            <a:r>
              <a:rPr lang="es-ES" sz="2100" dirty="0" smtClean="0">
                <a:solidFill>
                  <a:srgbClr val="66FFFF"/>
                </a:solidFill>
                <a:sym typeface="Symbol" pitchFamily="18" charset="2"/>
              </a:rPr>
              <a:t> data</a:t>
            </a:r>
            <a:endParaRPr lang="es-ES_tradnl" sz="2100" dirty="0">
              <a:solidFill>
                <a:srgbClr val="66FFFF"/>
              </a:solidFill>
            </a:endParaRP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0" y="336056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es-E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6320" y="6084886"/>
            <a:ext cx="9417770" cy="1120186"/>
            <a:chOff x="165" y="2432"/>
            <a:chExt cx="4517" cy="640"/>
          </a:xfrm>
        </p:grpSpPr>
        <p:sp>
          <p:nvSpPr>
            <p:cNvPr id="20507" name="Text Box 5"/>
            <p:cNvSpPr txBox="1">
              <a:spLocks noChangeArrowheads="1"/>
            </p:cNvSpPr>
            <p:nvPr/>
          </p:nvSpPr>
          <p:spPr bwMode="auto">
            <a:xfrm>
              <a:off x="165" y="2432"/>
              <a:ext cx="3279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l" eaLnBrk="0" hangingPunct="0"/>
              <a:r>
                <a:rPr lang="es-ES_tradnl" sz="2300" u="sng" dirty="0" smtClean="0">
                  <a:sym typeface="Symbol" pitchFamily="18" charset="2"/>
                </a:rPr>
                <a:t>2) </a:t>
              </a:r>
              <a:r>
                <a:rPr lang="es-ES_tradnl" sz="2300" u="sng" dirty="0" err="1" smtClean="0">
                  <a:sym typeface="Symbol" pitchFamily="18" charset="2"/>
                </a:rPr>
                <a:t>From</a:t>
              </a:r>
              <a:r>
                <a:rPr lang="es-ES_tradnl" sz="2300" u="sng" dirty="0" smtClean="0">
                  <a:sym typeface="Symbol" pitchFamily="18" charset="2"/>
                </a:rPr>
                <a:t> </a:t>
              </a:r>
              <a:r>
                <a:rPr lang="es-ES_tradnl" sz="2300" u="sng" dirty="0">
                  <a:sym typeface="Symbol" pitchFamily="18" charset="2"/>
                </a:rPr>
                <a:t>Ke (“K</a:t>
              </a:r>
              <a:r>
                <a:rPr lang="es-ES_tradnl" sz="2300" u="sng" baseline="-25000" dirty="0">
                  <a:sym typeface="Symbol" pitchFamily="18" charset="2"/>
                </a:rPr>
                <a:t>l4 </a:t>
              </a:r>
              <a:r>
                <a:rPr lang="es-ES_tradnl" sz="2300" u="sng" dirty="0" err="1">
                  <a:sym typeface="Symbol" pitchFamily="18" charset="2"/>
                </a:rPr>
                <a:t>decays</a:t>
              </a:r>
              <a:r>
                <a:rPr lang="es-ES_tradnl" sz="2300" u="sng" baseline="-25000" dirty="0">
                  <a:sym typeface="Symbol" pitchFamily="18" charset="2"/>
                </a:rPr>
                <a:t>”</a:t>
              </a:r>
              <a:r>
                <a:rPr lang="es-ES_tradnl" sz="2300" u="sng" dirty="0">
                  <a:sym typeface="Symbol" pitchFamily="18" charset="2"/>
                </a:rPr>
                <a:t>)</a:t>
              </a:r>
            </a:p>
          </p:txBody>
        </p:sp>
        <p:sp>
          <p:nvSpPr>
            <p:cNvPr id="20508" name="Rectangle 6"/>
            <p:cNvSpPr>
              <a:spLocks noChangeArrowheads="1"/>
            </p:cNvSpPr>
            <p:nvPr/>
          </p:nvSpPr>
          <p:spPr bwMode="auto">
            <a:xfrm>
              <a:off x="303" y="2843"/>
              <a:ext cx="2262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s-ES_tradnl" sz="2000" dirty="0">
                  <a:solidFill>
                    <a:srgbClr val="00FFFF"/>
                  </a:solidFill>
                </a:rPr>
                <a:t>Pions </a:t>
              </a:r>
              <a:r>
                <a:rPr lang="es-ES_tradnl" sz="2000" dirty="0" err="1">
                  <a:solidFill>
                    <a:srgbClr val="00FFFF"/>
                  </a:solidFill>
                </a:rPr>
                <a:t>on-shell</a:t>
              </a:r>
              <a:r>
                <a:rPr lang="es-ES_tradnl" sz="2000" dirty="0">
                  <a:solidFill>
                    <a:srgbClr val="00FFFF"/>
                  </a:solidFill>
                </a:rPr>
                <a:t>. </a:t>
              </a:r>
              <a:r>
                <a:rPr lang="es-ES_tradnl" sz="2000" dirty="0" err="1">
                  <a:solidFill>
                    <a:srgbClr val="00FFFF"/>
                  </a:solidFill>
                </a:rPr>
                <a:t>Very</a:t>
              </a:r>
              <a:r>
                <a:rPr lang="es-ES_tradnl" sz="2000" dirty="0">
                  <a:solidFill>
                    <a:srgbClr val="00FFFF"/>
                  </a:solidFill>
                </a:rPr>
                <a:t> precise, </a:t>
              </a:r>
              <a:r>
                <a:rPr lang="es-ES_tradnl" sz="2000" dirty="0" err="1">
                  <a:solidFill>
                    <a:srgbClr val="00FFFF"/>
                  </a:solidFill>
                </a:rPr>
                <a:t>but</a:t>
              </a:r>
              <a:r>
                <a:rPr lang="es-ES_tradnl" sz="2000" dirty="0">
                  <a:solidFill>
                    <a:srgbClr val="00FFFF"/>
                  </a:solidFill>
                </a:rPr>
                <a:t> </a:t>
              </a:r>
              <a:r>
                <a:rPr lang="es-ES_tradnl" sz="2000" dirty="0">
                  <a:solidFill>
                    <a:srgbClr val="00FFFF"/>
                  </a:solidFill>
                  <a:sym typeface="Symbol" pitchFamily="18" charset="2"/>
                </a:rPr>
                <a:t></a:t>
              </a:r>
              <a:r>
                <a:rPr lang="es-ES_tradnl" sz="2000" baseline="-25000" dirty="0">
                  <a:solidFill>
                    <a:srgbClr val="00FFFF"/>
                  </a:solidFill>
                  <a:sym typeface="Symbol" pitchFamily="18" charset="2"/>
                </a:rPr>
                <a:t>00</a:t>
              </a:r>
              <a:r>
                <a:rPr lang="es-ES_tradnl" sz="2000" dirty="0">
                  <a:solidFill>
                    <a:srgbClr val="00FFFF"/>
                  </a:solidFill>
                  <a:sym typeface="Symbol" pitchFamily="18" charset="2"/>
                </a:rPr>
                <a:t>-</a:t>
              </a:r>
              <a:r>
                <a:rPr lang="es-ES_tradnl" sz="2000" baseline="-25000" dirty="0">
                  <a:solidFill>
                    <a:srgbClr val="00FFFF"/>
                  </a:solidFill>
                  <a:sym typeface="Symbol" pitchFamily="18" charset="2"/>
                </a:rPr>
                <a:t>11</a:t>
              </a:r>
              <a:r>
                <a:rPr lang="es-ES_tradnl" sz="2000" baseline="-25000" dirty="0">
                  <a:sym typeface="Symbol" pitchFamily="18" charset="2"/>
                </a:rPr>
                <a:t>. </a:t>
              </a:r>
              <a:endParaRPr lang="es-ES_tradnl" sz="2000" b="1" u="sng" dirty="0"/>
            </a:p>
          </p:txBody>
        </p:sp>
        <p:sp>
          <p:nvSpPr>
            <p:cNvPr id="20509" name="Rectangle 7"/>
            <p:cNvSpPr>
              <a:spLocks noChangeArrowheads="1"/>
            </p:cNvSpPr>
            <p:nvPr/>
          </p:nvSpPr>
          <p:spPr bwMode="auto">
            <a:xfrm>
              <a:off x="2570" y="2473"/>
              <a:ext cx="211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1800" dirty="0">
                  <a:sym typeface="Symbol" pitchFamily="18" charset="2"/>
                </a:rPr>
                <a:t>Geneva-</a:t>
              </a:r>
              <a:r>
                <a:rPr lang="es-ES_tradnl" sz="1800" dirty="0" err="1">
                  <a:sym typeface="Symbol" pitchFamily="18" charset="2"/>
                </a:rPr>
                <a:t>Saclay</a:t>
              </a:r>
              <a:r>
                <a:rPr lang="es-ES_tradnl" sz="1800" dirty="0">
                  <a:sym typeface="Symbol" pitchFamily="18" charset="2"/>
                </a:rPr>
                <a:t> </a:t>
              </a:r>
              <a:r>
                <a:rPr lang="es-ES_tradnl" sz="1800" dirty="0">
                  <a:solidFill>
                    <a:srgbClr val="00FFFF"/>
                  </a:solidFill>
                  <a:sym typeface="Symbol" pitchFamily="18" charset="2"/>
                </a:rPr>
                <a:t>(77),  </a:t>
              </a:r>
              <a:r>
                <a:rPr lang="es-ES_tradnl" sz="1800" dirty="0">
                  <a:sym typeface="Symbol" pitchFamily="18" charset="2"/>
                </a:rPr>
                <a:t>E865</a:t>
              </a:r>
              <a:r>
                <a:rPr lang="es-ES_tradnl" sz="1800" dirty="0">
                  <a:solidFill>
                    <a:srgbClr val="00FFFF"/>
                  </a:solidFill>
                  <a:sym typeface="Symbol" pitchFamily="18" charset="2"/>
                </a:rPr>
                <a:t> (01) </a:t>
              </a:r>
            </a:p>
          </p:txBody>
        </p:sp>
      </p:grpSp>
      <p:sp>
        <p:nvSpPr>
          <p:cNvPr id="20486" name="28 Rectángulo"/>
          <p:cNvSpPr>
            <a:spLocks noChangeArrowheads="1"/>
          </p:cNvSpPr>
          <p:nvPr/>
        </p:nvSpPr>
        <p:spPr bwMode="auto">
          <a:xfrm>
            <a:off x="1890316" y="487210"/>
            <a:ext cx="7319968" cy="41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algn="l"/>
            <a:r>
              <a:rPr lang="es-ES_tradnl" sz="2000" dirty="0" err="1" smtClean="0">
                <a:solidFill>
                  <a:srgbClr val="00FFFF"/>
                </a:solidFill>
              </a:rPr>
              <a:t>Unfortunately</a:t>
            </a:r>
            <a:r>
              <a:rPr lang="es-ES_tradnl" sz="2000" dirty="0" smtClean="0">
                <a:solidFill>
                  <a:srgbClr val="00FFFF"/>
                </a:solidFill>
              </a:rPr>
              <a:t>….NN </a:t>
            </a:r>
            <a:r>
              <a:rPr lang="es-ES_tradnl" sz="2000" dirty="0" err="1">
                <a:solidFill>
                  <a:srgbClr val="00FFFF"/>
                </a:solidFill>
              </a:rPr>
              <a:t>insensitive</a:t>
            </a:r>
            <a:r>
              <a:rPr lang="es-ES_tradnl" sz="2000" dirty="0">
                <a:solidFill>
                  <a:srgbClr val="00FFFF"/>
                </a:solidFill>
              </a:rPr>
              <a:t> </a:t>
            </a:r>
            <a:r>
              <a:rPr lang="es-ES_tradnl" sz="2000" dirty="0" err="1">
                <a:solidFill>
                  <a:srgbClr val="00FFFF"/>
                </a:solidFill>
              </a:rPr>
              <a:t>to</a:t>
            </a:r>
            <a:r>
              <a:rPr lang="es-ES_tradnl" sz="2000" dirty="0">
                <a:solidFill>
                  <a:srgbClr val="00FFFF"/>
                </a:solidFill>
              </a:rPr>
              <a:t> </a:t>
            </a:r>
            <a:r>
              <a:rPr lang="es-ES_tradnl" sz="2000" dirty="0" err="1">
                <a:solidFill>
                  <a:srgbClr val="00FFFF"/>
                </a:solidFill>
              </a:rPr>
              <a:t>details</a:t>
            </a:r>
            <a:r>
              <a:rPr lang="es-ES_tradnl" sz="2000" dirty="0" smtClean="0">
                <a:solidFill>
                  <a:srgbClr val="00FFFF"/>
                </a:solidFill>
              </a:rPr>
              <a:t>… </a:t>
            </a:r>
            <a:r>
              <a:rPr lang="es-ES_tradnl" sz="2000" dirty="0" err="1" smtClean="0">
                <a:solidFill>
                  <a:srgbClr val="00FFFF"/>
                </a:solidFill>
              </a:rPr>
              <a:t>need</a:t>
            </a:r>
            <a:r>
              <a:rPr lang="es-ES_tradnl" sz="2000" dirty="0" smtClean="0">
                <a:solidFill>
                  <a:srgbClr val="00FFFF"/>
                </a:solidFill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</a:rPr>
              <a:t>other</a:t>
            </a:r>
            <a:r>
              <a:rPr lang="es-ES_tradnl" sz="2000" dirty="0" smtClean="0">
                <a:solidFill>
                  <a:srgbClr val="00FFFF"/>
                </a:solidFill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</a:rPr>
              <a:t>sources</a:t>
            </a:r>
            <a:endParaRPr lang="es-ES" sz="2000" dirty="0"/>
          </a:p>
        </p:txBody>
      </p:sp>
      <p:grpSp>
        <p:nvGrpSpPr>
          <p:cNvPr id="31" name="30 Grupo"/>
          <p:cNvGrpSpPr/>
          <p:nvPr/>
        </p:nvGrpSpPr>
        <p:grpSpPr>
          <a:xfrm>
            <a:off x="33203" y="973162"/>
            <a:ext cx="10426065" cy="4615523"/>
            <a:chOff x="33203" y="973162"/>
            <a:chExt cx="10426065" cy="4615523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33203" y="973162"/>
              <a:ext cx="10426065" cy="4615523"/>
              <a:chOff x="144" y="435"/>
              <a:chExt cx="5616" cy="2637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401" y="667"/>
                <a:ext cx="5359" cy="2405"/>
                <a:chOff x="401" y="667"/>
                <a:chExt cx="5359" cy="2405"/>
              </a:xfrm>
            </p:grpSpPr>
            <p:pic>
              <p:nvPicPr>
                <p:cNvPr id="20489" name="Picture 10" descr="Grayerplot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3760" t="46402" r="59082" b="24986"/>
                <a:stretch>
                  <a:fillRect/>
                </a:stretch>
              </p:blipFill>
              <p:spPr bwMode="auto">
                <a:xfrm>
                  <a:off x="2160" y="1093"/>
                  <a:ext cx="3416" cy="197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20490" name="Rectangle 11"/>
                <p:cNvSpPr>
                  <a:spLocks noChangeArrowheads="1"/>
                </p:cNvSpPr>
                <p:nvPr/>
              </p:nvSpPr>
              <p:spPr bwMode="auto">
                <a:xfrm>
                  <a:off x="524" y="2285"/>
                  <a:ext cx="4642" cy="7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s-ES_tradnl" sz="2000" dirty="0" err="1">
                      <a:solidFill>
                        <a:srgbClr val="00FFFF"/>
                      </a:solidFill>
                      <a:latin typeface="Arial Unicode MS" pitchFamily="34" charset="-128"/>
                    </a:rPr>
                    <a:t>Example:CERN-Munich</a:t>
                  </a:r>
                  <a:endParaRPr lang="es-ES_tradnl" sz="2000" dirty="0">
                    <a:solidFill>
                      <a:srgbClr val="00FFFF"/>
                    </a:solidFill>
                    <a:latin typeface="Arial Unicode MS" pitchFamily="34" charset="-128"/>
                  </a:endParaRPr>
                </a:p>
                <a:p>
                  <a:pPr algn="l"/>
                  <a:r>
                    <a:rPr lang="es-ES_tradnl" sz="2000" dirty="0">
                      <a:solidFill>
                        <a:srgbClr val="00FFFF"/>
                      </a:solidFill>
                      <a:latin typeface="Arial Unicode MS" pitchFamily="34" charset="-128"/>
                    </a:rPr>
                    <a:t>5 </a:t>
                  </a:r>
                  <a:r>
                    <a:rPr lang="es-ES_tradnl" sz="2000" dirty="0" err="1">
                      <a:solidFill>
                        <a:srgbClr val="00FFFF"/>
                      </a:solidFill>
                      <a:latin typeface="Arial Unicode MS" pitchFamily="34" charset="-128"/>
                    </a:rPr>
                    <a:t>different</a:t>
                  </a:r>
                  <a:r>
                    <a:rPr lang="es-ES_tradnl" sz="2000" dirty="0">
                      <a:solidFill>
                        <a:srgbClr val="00FFFF"/>
                      </a:solidFill>
                      <a:latin typeface="Arial Unicode MS" pitchFamily="34" charset="-128"/>
                    </a:rPr>
                    <a:t> </a:t>
                  </a:r>
                  <a:r>
                    <a:rPr lang="es-ES_tradnl" sz="2000" dirty="0">
                      <a:solidFill>
                        <a:srgbClr val="00FFFF"/>
                      </a:solidFill>
                      <a:latin typeface="Arial Unicode MS" pitchFamily="34" charset="-128"/>
                      <a:sym typeface="Symbol" pitchFamily="18" charset="2"/>
                    </a:rPr>
                    <a:t></a:t>
                  </a:r>
                  <a:endParaRPr lang="es-ES_tradnl" sz="2000" dirty="0">
                    <a:solidFill>
                      <a:srgbClr val="00FFFF"/>
                    </a:solidFill>
                    <a:latin typeface="Arial Unicode MS" pitchFamily="34" charset="-128"/>
                  </a:endParaRPr>
                </a:p>
                <a:p>
                  <a:pPr algn="l"/>
                  <a:r>
                    <a:rPr lang="es-ES_tradnl" sz="2000" dirty="0" err="1">
                      <a:solidFill>
                        <a:srgbClr val="00FFFF"/>
                      </a:solidFill>
                      <a:latin typeface="Arial Unicode MS" pitchFamily="34" charset="-128"/>
                    </a:rPr>
                    <a:t>analysis</a:t>
                  </a:r>
                  <a:r>
                    <a:rPr lang="es-ES_tradnl" sz="2000" dirty="0">
                      <a:solidFill>
                        <a:srgbClr val="00FFFF"/>
                      </a:solidFill>
                      <a:latin typeface="Arial Unicode MS" pitchFamily="34" charset="-128"/>
                    </a:rPr>
                    <a:t> of </a:t>
                  </a:r>
                  <a:r>
                    <a:rPr lang="es-ES_tradnl" sz="2000" dirty="0" err="1">
                      <a:solidFill>
                        <a:srgbClr val="00FFFF"/>
                      </a:solidFill>
                      <a:latin typeface="Arial Unicode MS" pitchFamily="34" charset="-128"/>
                    </a:rPr>
                    <a:t>same</a:t>
                  </a:r>
                  <a:r>
                    <a:rPr lang="es-ES_tradnl" sz="2000" dirty="0">
                      <a:solidFill>
                        <a:srgbClr val="00FFFF"/>
                      </a:solidFill>
                      <a:latin typeface="Arial Unicode MS" pitchFamily="34" charset="-128"/>
                    </a:rPr>
                    <a:t> </a:t>
                  </a:r>
                </a:p>
                <a:p>
                  <a:pPr algn="l"/>
                  <a:r>
                    <a:rPr lang="es-ES_tradnl" sz="2000" dirty="0">
                      <a:solidFill>
                        <a:srgbClr val="00FFFF"/>
                      </a:solidFill>
                      <a:latin typeface="Arial Unicode MS" pitchFamily="34" charset="-128"/>
                      <a:sym typeface="Symbol" pitchFamily="18" charset="2"/>
                    </a:rPr>
                    <a:t>pn </a:t>
                  </a:r>
                  <a:r>
                    <a:rPr lang="es-ES_tradnl" sz="2000" dirty="0">
                      <a:solidFill>
                        <a:srgbClr val="00FFFF"/>
                      </a:solidFill>
                      <a:latin typeface="Arial Unicode MS" pitchFamily="34" charset="-128"/>
                    </a:rPr>
                    <a:t>data </a:t>
                  </a:r>
                  <a:r>
                    <a:rPr lang="es-ES_tradnl" sz="2000" dirty="0" smtClean="0">
                      <a:solidFill>
                        <a:srgbClr val="00FFFF"/>
                      </a:solidFill>
                      <a:latin typeface="Arial Unicode MS" pitchFamily="34" charset="-128"/>
                    </a:rPr>
                    <a:t>!! </a:t>
                  </a:r>
                  <a:r>
                    <a:rPr lang="es-ES_tradnl" sz="2300" dirty="0" smtClean="0">
                      <a:solidFill>
                        <a:srgbClr val="00FFFF"/>
                      </a:solidFill>
                      <a:latin typeface="Arial Unicode MS" pitchFamily="34" charset="-128"/>
                    </a:rPr>
                    <a:t>						</a:t>
                  </a:r>
                  <a:r>
                    <a:rPr lang="es-ES_tradnl" sz="1400" dirty="0" err="1" smtClean="0">
                      <a:solidFill>
                        <a:schemeClr val="tx1"/>
                      </a:solidFill>
                      <a:latin typeface="Arial Unicode MS" pitchFamily="34" charset="-128"/>
                    </a:rPr>
                    <a:t>Grayer</a:t>
                  </a:r>
                  <a:r>
                    <a:rPr lang="es-ES_tradnl" sz="1400" dirty="0" smtClean="0">
                      <a:solidFill>
                        <a:schemeClr val="tx1"/>
                      </a:solidFill>
                      <a:latin typeface="Arial Unicode MS" pitchFamily="34" charset="-128"/>
                    </a:rPr>
                    <a:t> </a:t>
                  </a:r>
                  <a:r>
                    <a:rPr lang="es-ES_tradnl" sz="1400" dirty="0">
                      <a:solidFill>
                        <a:schemeClr val="tx1"/>
                      </a:solidFill>
                      <a:latin typeface="Arial Unicode MS" pitchFamily="34" charset="-128"/>
                    </a:rPr>
                    <a:t>et al. NPB (1974)</a:t>
                  </a:r>
                  <a:endParaRPr lang="es-ES" sz="1400" dirty="0">
                    <a:solidFill>
                      <a:schemeClr val="tx1"/>
                    </a:solidFill>
                    <a:latin typeface="Arial Unicode MS" pitchFamily="34" charset="-128"/>
                  </a:endParaRPr>
                </a:p>
              </p:txBody>
            </p:sp>
            <p:grpSp>
              <p:nvGrpSpPr>
                <p:cNvPr id="5" name="Group 12"/>
                <p:cNvGrpSpPr>
                  <a:grpSpLocks/>
                </p:cNvGrpSpPr>
                <p:nvPr/>
              </p:nvGrpSpPr>
              <p:grpSpPr bwMode="auto">
                <a:xfrm>
                  <a:off x="2510" y="1141"/>
                  <a:ext cx="1906" cy="907"/>
                  <a:chOff x="2758" y="1344"/>
                  <a:chExt cx="1906" cy="907"/>
                </a:xfrm>
              </p:grpSpPr>
              <p:sp>
                <p:nvSpPr>
                  <p:cNvPr id="20505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2758" y="1344"/>
                    <a:ext cx="1906" cy="2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_tradnl" sz="2300" dirty="0" err="1">
                        <a:solidFill>
                          <a:srgbClr val="FF0000"/>
                        </a:solidFill>
                        <a:latin typeface="Arial Unicode MS" pitchFamily="34" charset="-128"/>
                      </a:rPr>
                      <a:t>Systematic</a:t>
                    </a:r>
                    <a:r>
                      <a:rPr lang="es-ES_tradnl" sz="2300" dirty="0">
                        <a:solidFill>
                          <a:srgbClr val="FF0000"/>
                        </a:solidFill>
                        <a:latin typeface="Arial Unicode MS" pitchFamily="34" charset="-128"/>
                      </a:rPr>
                      <a:t> </a:t>
                    </a:r>
                    <a:r>
                      <a:rPr lang="es-ES_tradnl" sz="2300" dirty="0" err="1">
                        <a:solidFill>
                          <a:srgbClr val="FF0000"/>
                        </a:solidFill>
                        <a:latin typeface="Arial Unicode MS" pitchFamily="34" charset="-128"/>
                      </a:rPr>
                      <a:t>errors</a:t>
                    </a:r>
                    <a:r>
                      <a:rPr lang="es-ES_tradnl" sz="2300" dirty="0">
                        <a:solidFill>
                          <a:srgbClr val="FF0000"/>
                        </a:solidFill>
                        <a:latin typeface="Arial Unicode MS" pitchFamily="34" charset="-128"/>
                      </a:rPr>
                      <a:t> of 10</a:t>
                    </a:r>
                    <a:r>
                      <a:rPr lang="es-ES_tradnl" sz="2300" baseline="30000" dirty="0">
                        <a:solidFill>
                          <a:srgbClr val="FF0000"/>
                        </a:solidFill>
                        <a:latin typeface="Arial Unicode MS" pitchFamily="34" charset="-128"/>
                      </a:rPr>
                      <a:t>o </a:t>
                    </a:r>
                    <a:r>
                      <a:rPr lang="es-ES_tradnl" sz="2300" dirty="0">
                        <a:solidFill>
                          <a:srgbClr val="FF0000"/>
                        </a:solidFill>
                        <a:latin typeface="Arial Unicode MS" pitchFamily="34" charset="-128"/>
                      </a:rPr>
                      <a:t>!!</a:t>
                    </a:r>
                    <a:endParaRPr lang="es-ES" sz="2300" dirty="0">
                      <a:solidFill>
                        <a:srgbClr val="FF0000"/>
                      </a:solidFill>
                      <a:latin typeface="Arial Unicode MS" pitchFamily="34" charset="-128"/>
                    </a:endParaRPr>
                  </a:p>
                </p:txBody>
              </p:sp>
              <p:sp>
                <p:nvSpPr>
                  <p:cNvPr id="20506" name="AutoShape 14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1933"/>
                    <a:ext cx="136" cy="318"/>
                  </a:xfrm>
                  <a:prstGeom prst="upDownArrow">
                    <a:avLst>
                      <a:gd name="adj1" fmla="val 50000"/>
                      <a:gd name="adj2" fmla="val 46765"/>
                    </a:avLst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6" name="Group 15"/>
                <p:cNvGrpSpPr>
                  <a:grpSpLocks/>
                </p:cNvGrpSpPr>
                <p:nvPr/>
              </p:nvGrpSpPr>
              <p:grpSpPr bwMode="auto">
                <a:xfrm>
                  <a:off x="401" y="1248"/>
                  <a:ext cx="1558" cy="975"/>
                  <a:chOff x="3761" y="182"/>
                  <a:chExt cx="1558" cy="975"/>
                </a:xfrm>
              </p:grpSpPr>
              <p:sp>
                <p:nvSpPr>
                  <p:cNvPr id="20494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4025" y="397"/>
                    <a:ext cx="552" cy="244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20495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577" y="641"/>
                    <a:ext cx="0" cy="367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20496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77" y="336"/>
                    <a:ext cx="491" cy="305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20497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577" y="641"/>
                    <a:ext cx="552" cy="123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20498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4025" y="1008"/>
                    <a:ext cx="1104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20499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3842" y="240"/>
                    <a:ext cx="187" cy="2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_tradnl" sz="2300" dirty="0">
                        <a:solidFill>
                          <a:srgbClr val="FFFF00"/>
                        </a:solidFill>
                        <a:sym typeface="Symbol" pitchFamily="18" charset="2"/>
                      </a:rPr>
                      <a:t></a:t>
                    </a:r>
                    <a:endParaRPr lang="en-GB" sz="2300" dirty="0">
                      <a:solidFill>
                        <a:srgbClr val="FFFF00"/>
                      </a:solidFill>
                      <a:sym typeface="Symbol" pitchFamily="18" charset="2"/>
                    </a:endParaRPr>
                  </a:p>
                </p:txBody>
              </p:sp>
              <p:sp>
                <p:nvSpPr>
                  <p:cNvPr id="20500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5078" y="182"/>
                    <a:ext cx="187" cy="2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_tradnl" sz="2300" dirty="0">
                        <a:solidFill>
                          <a:srgbClr val="FFFF00"/>
                        </a:solidFill>
                        <a:sym typeface="Symbol" pitchFamily="18" charset="2"/>
                      </a:rPr>
                      <a:t></a:t>
                    </a:r>
                    <a:endParaRPr lang="en-GB" sz="2300" dirty="0">
                      <a:solidFill>
                        <a:srgbClr val="FFFF00"/>
                      </a:solidFill>
                      <a:sym typeface="Symbol" pitchFamily="18" charset="2"/>
                    </a:endParaRPr>
                  </a:p>
                </p:txBody>
              </p:sp>
              <p:sp>
                <p:nvSpPr>
                  <p:cNvPr id="20501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5090" y="624"/>
                    <a:ext cx="187" cy="2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_tradnl" sz="2300" dirty="0">
                        <a:solidFill>
                          <a:srgbClr val="FFFF00"/>
                        </a:solidFill>
                        <a:sym typeface="Symbol" pitchFamily="18" charset="2"/>
                      </a:rPr>
                      <a:t></a:t>
                    </a:r>
                    <a:endParaRPr lang="en-GB" sz="2300" dirty="0">
                      <a:solidFill>
                        <a:srgbClr val="FFFF00"/>
                      </a:solidFill>
                      <a:sym typeface="Symbol" pitchFamily="18" charset="2"/>
                    </a:endParaRPr>
                  </a:p>
                </p:txBody>
              </p:sp>
              <p:sp>
                <p:nvSpPr>
                  <p:cNvPr id="20502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4370" y="672"/>
                    <a:ext cx="187" cy="2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_tradnl" sz="2300" dirty="0">
                        <a:solidFill>
                          <a:srgbClr val="FFFF00"/>
                        </a:solidFill>
                        <a:sym typeface="Symbol" pitchFamily="18" charset="2"/>
                      </a:rPr>
                      <a:t></a:t>
                    </a:r>
                    <a:endParaRPr lang="en-GB" sz="2300" dirty="0">
                      <a:solidFill>
                        <a:srgbClr val="FFFF00"/>
                      </a:solidFill>
                      <a:sym typeface="Symbol" pitchFamily="18" charset="2"/>
                    </a:endParaRPr>
                  </a:p>
                </p:txBody>
              </p:sp>
              <p:sp>
                <p:nvSpPr>
                  <p:cNvPr id="20503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5105" y="902"/>
                    <a:ext cx="214" cy="2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_tradnl" sz="2300" dirty="0">
                        <a:solidFill>
                          <a:srgbClr val="FFFF00"/>
                        </a:solidFill>
                        <a:sym typeface="Symbol" pitchFamily="18" charset="2"/>
                      </a:rPr>
                      <a:t>N</a:t>
                    </a:r>
                    <a:endParaRPr lang="en-GB" sz="2300" dirty="0">
                      <a:solidFill>
                        <a:srgbClr val="FFFF00"/>
                      </a:solidFill>
                      <a:sym typeface="Symbol" pitchFamily="18" charset="2"/>
                    </a:endParaRPr>
                  </a:p>
                </p:txBody>
              </p:sp>
              <p:sp>
                <p:nvSpPr>
                  <p:cNvPr id="20504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3761" y="902"/>
                    <a:ext cx="214" cy="2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_tradnl" sz="2300" dirty="0">
                        <a:solidFill>
                          <a:srgbClr val="FFFF00"/>
                        </a:solidFill>
                        <a:sym typeface="Symbol" pitchFamily="18" charset="2"/>
                      </a:rPr>
                      <a:t>N</a:t>
                    </a:r>
                    <a:endParaRPr lang="en-GB" sz="2300" dirty="0">
                      <a:solidFill>
                        <a:srgbClr val="FFFF00"/>
                      </a:solidFill>
                      <a:sym typeface="Symbol" pitchFamily="18" charset="2"/>
                    </a:endParaRPr>
                  </a:p>
                </p:txBody>
              </p:sp>
            </p:grpSp>
            <p:sp>
              <p:nvSpPr>
                <p:cNvPr id="2049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446" y="667"/>
                  <a:ext cx="5314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anchor="ctr">
                  <a:spAutoFit/>
                </a:bodyPr>
                <a:lstStyle/>
                <a:p>
                  <a:pPr algn="l" eaLnBrk="0" hangingPunct="0"/>
                  <a:r>
                    <a:rPr lang="es-ES_tradnl" sz="2000" dirty="0" err="1">
                      <a:solidFill>
                        <a:srgbClr val="00FFFF"/>
                      </a:solidFill>
                    </a:rPr>
                    <a:t>Initial</a:t>
                  </a:r>
                  <a:r>
                    <a:rPr lang="es-ES_tradnl" sz="2000" dirty="0">
                      <a:solidFill>
                        <a:srgbClr val="00FFFF"/>
                      </a:solidFill>
                    </a:rPr>
                    <a:t> </a:t>
                  </a:r>
                  <a:r>
                    <a:rPr lang="es-ES_tradnl" sz="2000" dirty="0" err="1">
                      <a:solidFill>
                        <a:srgbClr val="00FFFF"/>
                      </a:solidFill>
                    </a:rPr>
                    <a:t>state</a:t>
                  </a:r>
                  <a:r>
                    <a:rPr lang="es-ES_tradnl" sz="2000" dirty="0">
                      <a:solidFill>
                        <a:srgbClr val="00FFFF"/>
                      </a:solidFill>
                    </a:rPr>
                    <a:t> </a:t>
                  </a:r>
                  <a:r>
                    <a:rPr lang="es-ES_tradnl" sz="2000" dirty="0" err="1">
                      <a:solidFill>
                        <a:srgbClr val="00FFFF"/>
                      </a:solidFill>
                    </a:rPr>
                    <a:t>not</a:t>
                  </a:r>
                  <a:r>
                    <a:rPr lang="es-ES_tradnl" sz="2000" dirty="0">
                      <a:solidFill>
                        <a:srgbClr val="00FFFF"/>
                      </a:solidFill>
                    </a:rPr>
                    <a:t> </a:t>
                  </a:r>
                  <a:r>
                    <a:rPr lang="es-ES_tradnl" sz="2000" dirty="0" err="1">
                      <a:solidFill>
                        <a:srgbClr val="00FFFF"/>
                      </a:solidFill>
                    </a:rPr>
                    <a:t>well</a:t>
                  </a:r>
                  <a:r>
                    <a:rPr lang="es-ES_tradnl" sz="2000" dirty="0">
                      <a:solidFill>
                        <a:srgbClr val="00FFFF"/>
                      </a:solidFill>
                    </a:rPr>
                    <a:t> </a:t>
                  </a:r>
                  <a:r>
                    <a:rPr lang="es-ES_tradnl" sz="2000" dirty="0" err="1">
                      <a:solidFill>
                        <a:srgbClr val="00FFFF"/>
                      </a:solidFill>
                    </a:rPr>
                    <a:t>defined</a:t>
                  </a:r>
                  <a:r>
                    <a:rPr lang="es-ES_tradnl" sz="2000" dirty="0">
                      <a:solidFill>
                        <a:srgbClr val="00FFFF"/>
                      </a:solidFill>
                    </a:rPr>
                    <a:t>, </a:t>
                  </a:r>
                  <a:r>
                    <a:rPr lang="es-ES_tradnl" sz="2000" dirty="0" err="1">
                      <a:solidFill>
                        <a:srgbClr val="00FFFF"/>
                      </a:solidFill>
                    </a:rPr>
                    <a:t>model</a:t>
                  </a:r>
                  <a:r>
                    <a:rPr lang="es-ES_tradnl" sz="2000" dirty="0">
                      <a:solidFill>
                        <a:srgbClr val="00FFFF"/>
                      </a:solidFill>
                    </a:rPr>
                    <a:t> </a:t>
                  </a:r>
                  <a:r>
                    <a:rPr lang="es-ES_tradnl" sz="2000" dirty="0" err="1">
                      <a:solidFill>
                        <a:srgbClr val="00FFFF"/>
                      </a:solidFill>
                    </a:rPr>
                    <a:t>dependent</a:t>
                  </a:r>
                  <a:r>
                    <a:rPr lang="es-ES_tradnl" sz="2000" dirty="0">
                      <a:solidFill>
                        <a:srgbClr val="00FFFF"/>
                      </a:solidFill>
                    </a:rPr>
                    <a:t> </a:t>
                  </a:r>
                  <a:r>
                    <a:rPr lang="es-ES_tradnl" sz="2000" dirty="0"/>
                    <a:t>off-</a:t>
                  </a:r>
                  <a:r>
                    <a:rPr lang="es-ES_tradnl" sz="2000" dirty="0" err="1"/>
                    <a:t>shell</a:t>
                  </a:r>
                  <a:r>
                    <a:rPr lang="es-ES_tradnl" sz="2000" dirty="0">
                      <a:solidFill>
                        <a:srgbClr val="00FFFF"/>
                      </a:solidFill>
                    </a:rPr>
                    <a:t> </a:t>
                  </a:r>
                  <a:r>
                    <a:rPr lang="es-ES_tradnl" sz="2000" dirty="0" err="1">
                      <a:solidFill>
                        <a:srgbClr val="00FFFF"/>
                      </a:solidFill>
                    </a:rPr>
                    <a:t>extrapolations</a:t>
                  </a:r>
                  <a:r>
                    <a:rPr lang="es-ES_tradnl" sz="2000" dirty="0">
                      <a:solidFill>
                        <a:srgbClr val="00FFFF"/>
                      </a:solidFill>
                    </a:rPr>
                    <a:t> (OPE, </a:t>
                  </a:r>
                  <a:r>
                    <a:rPr lang="es-ES_tradnl" sz="2000" dirty="0" err="1">
                      <a:solidFill>
                        <a:srgbClr val="00FFFF"/>
                      </a:solidFill>
                    </a:rPr>
                    <a:t>absorption</a:t>
                  </a:r>
                  <a:r>
                    <a:rPr lang="es-ES_tradnl" sz="2000" dirty="0">
                      <a:solidFill>
                        <a:srgbClr val="00FFFF"/>
                      </a:solidFill>
                    </a:rPr>
                    <a:t>, A</a:t>
                  </a:r>
                  <a:r>
                    <a:rPr lang="es-ES_tradnl" sz="2000" baseline="-25000" dirty="0">
                      <a:solidFill>
                        <a:srgbClr val="00FFFF"/>
                      </a:solidFill>
                    </a:rPr>
                    <a:t>2</a:t>
                  </a:r>
                  <a:r>
                    <a:rPr lang="es-ES_tradnl" sz="2000" dirty="0">
                      <a:solidFill>
                        <a:srgbClr val="00FFFF"/>
                      </a:solidFill>
                    </a:rPr>
                    <a:t> </a:t>
                  </a:r>
                  <a:r>
                    <a:rPr lang="es-ES_tradnl" sz="2000" dirty="0" err="1">
                      <a:solidFill>
                        <a:srgbClr val="00FFFF"/>
                      </a:solidFill>
                    </a:rPr>
                    <a:t>exchange</a:t>
                  </a:r>
                  <a:r>
                    <a:rPr lang="es-ES_tradnl" sz="2000" dirty="0">
                      <a:solidFill>
                        <a:srgbClr val="00FFFF"/>
                      </a:solidFill>
                    </a:rPr>
                    <a:t>...) </a:t>
                  </a:r>
                  <a:r>
                    <a:rPr lang="es-ES_tradnl" sz="2000" dirty="0" err="1">
                      <a:solidFill>
                        <a:srgbClr val="00FFFF"/>
                      </a:solidFill>
                    </a:rPr>
                    <a:t>Phase</a:t>
                  </a:r>
                  <a:r>
                    <a:rPr lang="es-ES_tradnl" sz="2000" dirty="0">
                      <a:solidFill>
                        <a:srgbClr val="00FFFF"/>
                      </a:solidFill>
                    </a:rPr>
                    <a:t> </a:t>
                  </a:r>
                  <a:r>
                    <a:rPr lang="es-ES_tradnl" sz="2000" dirty="0" err="1">
                      <a:solidFill>
                        <a:srgbClr val="00FFFF"/>
                      </a:solidFill>
                    </a:rPr>
                    <a:t>shift</a:t>
                  </a:r>
                  <a:r>
                    <a:rPr lang="es-ES_tradnl" sz="2000" dirty="0">
                      <a:solidFill>
                        <a:srgbClr val="00FFFF"/>
                      </a:solidFill>
                    </a:rPr>
                    <a:t> </a:t>
                  </a:r>
                  <a:r>
                    <a:rPr lang="es-ES_tradnl" sz="2000" dirty="0" err="1">
                      <a:solidFill>
                        <a:srgbClr val="00FFFF"/>
                      </a:solidFill>
                    </a:rPr>
                    <a:t>ambiguities</a:t>
                  </a:r>
                  <a:r>
                    <a:rPr lang="es-ES_tradnl" sz="2000" dirty="0">
                      <a:solidFill>
                        <a:srgbClr val="00FFFF"/>
                      </a:solidFill>
                    </a:rPr>
                    <a:t>, etc...</a:t>
                  </a:r>
                  <a:endParaRPr lang="es-ES_tradnl" sz="2000" dirty="0"/>
                </a:p>
              </p:txBody>
            </p:sp>
          </p:grpSp>
          <p:sp>
            <p:nvSpPr>
              <p:cNvPr id="20488" name="Text Box 28"/>
              <p:cNvSpPr txBox="1">
                <a:spLocks noChangeArrowheads="1"/>
              </p:cNvSpPr>
              <p:nvPr/>
            </p:nvSpPr>
            <p:spPr bwMode="auto">
              <a:xfrm>
                <a:off x="144" y="435"/>
                <a:ext cx="1872" cy="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eaLnBrk="0" hangingPunct="0"/>
                <a:r>
                  <a:rPr lang="es-ES_tradnl" sz="2300" u="sng" dirty="0" smtClean="0">
                    <a:sym typeface="Symbol" pitchFamily="18" charset="2"/>
                  </a:rPr>
                  <a:t>1) </a:t>
                </a:r>
                <a:r>
                  <a:rPr lang="es-ES_tradnl" sz="2300" u="sng" dirty="0" err="1" smtClean="0">
                    <a:sym typeface="Symbol" pitchFamily="18" charset="2"/>
                  </a:rPr>
                  <a:t>From</a:t>
                </a:r>
                <a:r>
                  <a:rPr lang="es-ES_tradnl" sz="2300" u="sng" dirty="0" smtClean="0">
                    <a:sym typeface="Symbol" pitchFamily="18" charset="2"/>
                  </a:rPr>
                  <a:t> </a:t>
                </a:r>
                <a:r>
                  <a:rPr lang="es-ES_tradnl" sz="2300" u="sng" dirty="0">
                    <a:sym typeface="Symbol" pitchFamily="18" charset="2"/>
                  </a:rPr>
                  <a:t>N </a:t>
                </a:r>
                <a:r>
                  <a:rPr lang="es-ES_tradnl" sz="2300" u="sng" dirty="0" err="1">
                    <a:sym typeface="Symbol" pitchFamily="18" charset="2"/>
                  </a:rPr>
                  <a:t>scattering</a:t>
                </a:r>
                <a:endParaRPr lang="es-ES_tradnl" sz="1800" dirty="0">
                  <a:sym typeface="Symbol" pitchFamily="18" charset="2"/>
                </a:endParaRPr>
              </a:p>
            </p:txBody>
          </p:sp>
        </p:grpSp>
        <p:sp>
          <p:nvSpPr>
            <p:cNvPr id="30" name="Rectangle 13"/>
            <p:cNvSpPr>
              <a:spLocks noChangeArrowheads="1"/>
            </p:cNvSpPr>
            <p:nvPr/>
          </p:nvSpPr>
          <p:spPr bwMode="auto">
            <a:xfrm>
              <a:off x="7434932" y="3924647"/>
              <a:ext cx="2592288" cy="800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ES_tradnl" sz="2300" dirty="0" err="1" smtClean="0">
                  <a:solidFill>
                    <a:srgbClr val="FF0000"/>
                  </a:solidFill>
                  <a:latin typeface="Arial Unicode MS" pitchFamily="34" charset="-128"/>
                </a:rPr>
                <a:t>Definitely</a:t>
              </a:r>
              <a:r>
                <a:rPr lang="es-ES_tradnl" sz="2300" dirty="0" smtClean="0">
                  <a:solidFill>
                    <a:srgbClr val="FF0000"/>
                  </a:solidFill>
                  <a:latin typeface="Arial Unicode MS" pitchFamily="34" charset="-128"/>
                </a:rPr>
                <a:t> </a:t>
              </a:r>
              <a:r>
                <a:rPr lang="es-ES_tradnl" sz="2300" dirty="0" err="1" smtClean="0">
                  <a:solidFill>
                    <a:srgbClr val="FF0000"/>
                  </a:solidFill>
                  <a:latin typeface="Arial Unicode MS" pitchFamily="34" charset="-128"/>
                </a:rPr>
                <a:t>not</a:t>
              </a:r>
              <a:r>
                <a:rPr lang="es-ES_tradnl" sz="2300" dirty="0" smtClean="0">
                  <a:solidFill>
                    <a:srgbClr val="FF0000"/>
                  </a:solidFill>
                  <a:latin typeface="Arial Unicode MS" pitchFamily="34" charset="-128"/>
                </a:rPr>
                <a:t> </a:t>
              </a:r>
            </a:p>
            <a:p>
              <a:r>
                <a:rPr lang="es-ES_tradnl" sz="2300" dirty="0" smtClean="0">
                  <a:solidFill>
                    <a:srgbClr val="FF0000"/>
                  </a:solidFill>
                  <a:latin typeface="Arial Unicode MS" pitchFamily="34" charset="-128"/>
                </a:rPr>
                <a:t>a </a:t>
              </a:r>
              <a:r>
                <a:rPr lang="es-ES_tradnl" sz="2300" dirty="0" err="1" smtClean="0">
                  <a:solidFill>
                    <a:srgbClr val="FF0000"/>
                  </a:solidFill>
                  <a:latin typeface="Arial Unicode MS" pitchFamily="34" charset="-128"/>
                </a:rPr>
                <a:t>Breit-Wigner</a:t>
              </a:r>
              <a:endParaRPr lang="es-ES" sz="2300" dirty="0">
                <a:solidFill>
                  <a:srgbClr val="FF0000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32" name="31 Rectángulo"/>
          <p:cNvSpPr/>
          <p:nvPr/>
        </p:nvSpPr>
        <p:spPr>
          <a:xfrm>
            <a:off x="6354812" y="6732959"/>
            <a:ext cx="3554178" cy="584775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s-ES_tradnl" sz="3200" b="1" dirty="0" smtClean="0"/>
              <a:t>2010 NA48/2 data</a:t>
            </a:r>
            <a:endParaRPr lang="es-ES_tradnl" sz="2800" b="1" dirty="0"/>
          </a:p>
        </p:txBody>
      </p:sp>
    </p:spTree>
    <p:custDataLst>
      <p:tags r:id="rId1"/>
    </p:custDataLst>
  </p:cSld>
  <p:clrMapOvr>
    <a:masterClrMapping/>
  </p:clrMapOvr>
  <p:transition advTm="967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Line 3"/>
          <p:cNvSpPr>
            <a:spLocks noChangeShapeType="1"/>
          </p:cNvSpPr>
          <p:nvPr/>
        </p:nvSpPr>
        <p:spPr bwMode="auto">
          <a:xfrm>
            <a:off x="0" y="382526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es-ES"/>
          </a:p>
        </p:txBody>
      </p:sp>
      <p:sp>
        <p:nvSpPr>
          <p:cNvPr id="175113" name="Rectangle 9"/>
          <p:cNvSpPr>
            <a:spLocks noChangeArrowheads="1"/>
          </p:cNvSpPr>
          <p:nvPr/>
        </p:nvSpPr>
        <p:spPr bwMode="auto">
          <a:xfrm>
            <a:off x="2897987" y="5268228"/>
            <a:ext cx="4177109" cy="44282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9551" tIns="49777" rIns="99551" bIns="49777">
            <a:spAutoFit/>
          </a:bodyPr>
          <a:lstStyle/>
          <a:p>
            <a:pPr defTabSz="995974">
              <a:spcBef>
                <a:spcPct val="50000"/>
              </a:spcBef>
            </a:pPr>
            <a:r>
              <a:rPr lang="es-ES_tradnl" dirty="0">
                <a:sym typeface="Symbol" pitchFamily="18" charset="2"/>
              </a:rPr>
              <a:t>PDG2002: “</a:t>
            </a:r>
            <a:r>
              <a:rPr lang="el-GR" dirty="0">
                <a:cs typeface="Arial" charset="0"/>
                <a:sym typeface="Symbol" pitchFamily="18" charset="2"/>
              </a:rPr>
              <a:t>σ</a:t>
            </a:r>
            <a:r>
              <a:rPr lang="es-ES" dirty="0">
                <a:cs typeface="Arial" charset="0"/>
                <a:sym typeface="Symbol" pitchFamily="18" charset="2"/>
              </a:rPr>
              <a:t> </a:t>
            </a:r>
            <a:r>
              <a:rPr lang="es-ES_tradnl" dirty="0" err="1">
                <a:sym typeface="Symbol" pitchFamily="18" charset="2"/>
              </a:rPr>
              <a:t>well</a:t>
            </a:r>
            <a:r>
              <a:rPr lang="es-ES_tradnl" dirty="0">
                <a:sym typeface="Symbol" pitchFamily="18" charset="2"/>
              </a:rPr>
              <a:t> </a:t>
            </a:r>
            <a:r>
              <a:rPr lang="es-ES_tradnl" dirty="0" err="1">
                <a:sym typeface="Symbol" pitchFamily="18" charset="2"/>
              </a:rPr>
              <a:t>established</a:t>
            </a:r>
            <a:r>
              <a:rPr lang="es-ES_tradnl" dirty="0">
                <a:sym typeface="Symbol" pitchFamily="18" charset="2"/>
              </a:rPr>
              <a:t>”</a:t>
            </a:r>
          </a:p>
        </p:txBody>
      </p:sp>
      <p:sp>
        <p:nvSpPr>
          <p:cNvPr id="175114" name="Rectangle 10"/>
          <p:cNvSpPr>
            <a:spLocks noChangeArrowheads="1"/>
          </p:cNvSpPr>
          <p:nvPr/>
        </p:nvSpPr>
        <p:spPr bwMode="auto">
          <a:xfrm>
            <a:off x="2177787" y="5915835"/>
            <a:ext cx="5833209" cy="139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51" tIns="49777" rIns="99551" bIns="49777">
            <a:spAutoFit/>
          </a:bodyPr>
          <a:lstStyle/>
          <a:p>
            <a:pPr defTabSz="995974">
              <a:spcBef>
                <a:spcPct val="50000"/>
              </a:spcBef>
            </a:pPr>
            <a:r>
              <a:rPr lang="es-ES_tradnl" sz="1800" dirty="0" err="1">
                <a:sym typeface="Symbol" pitchFamily="18" charset="2"/>
              </a:rPr>
              <a:t>However</a:t>
            </a:r>
            <a:r>
              <a:rPr lang="es-ES_tradnl" sz="1800" dirty="0">
                <a:sym typeface="Symbol" pitchFamily="18" charset="2"/>
              </a:rPr>
              <a:t>, </a:t>
            </a:r>
            <a:r>
              <a:rPr lang="es-ES_tradnl" sz="1800" dirty="0" err="1">
                <a:sym typeface="Symbol" pitchFamily="18" charset="2"/>
              </a:rPr>
              <a:t>since</a:t>
            </a:r>
            <a:r>
              <a:rPr lang="es-ES_tradnl" sz="1800" dirty="0">
                <a:sym typeface="Symbol" pitchFamily="18" charset="2"/>
              </a:rPr>
              <a:t> </a:t>
            </a:r>
            <a:r>
              <a:rPr lang="es-ES_tradnl" sz="1800" dirty="0" smtClean="0">
                <a:sym typeface="Symbol" pitchFamily="18" charset="2"/>
              </a:rPr>
              <a:t>1996 </a:t>
            </a:r>
            <a:r>
              <a:rPr lang="es-ES_tradnl" sz="1800" dirty="0" err="1" smtClean="0">
                <a:sym typeface="Symbol" pitchFamily="18" charset="2"/>
              </a:rPr>
              <a:t>until</a:t>
            </a:r>
            <a:r>
              <a:rPr lang="es-ES_tradnl" sz="1800" dirty="0" smtClean="0">
                <a:sym typeface="Symbol" pitchFamily="18" charset="2"/>
              </a:rPr>
              <a:t> 2010  </a:t>
            </a:r>
            <a:r>
              <a:rPr lang="es-ES_tradnl" sz="1800" dirty="0" err="1">
                <a:sym typeface="Symbol" pitchFamily="18" charset="2"/>
              </a:rPr>
              <a:t>still</a:t>
            </a:r>
            <a:r>
              <a:rPr lang="es-ES_tradnl" sz="1800" dirty="0">
                <a:sym typeface="Symbol" pitchFamily="18" charset="2"/>
              </a:rPr>
              <a:t> </a:t>
            </a:r>
            <a:r>
              <a:rPr lang="es-ES_tradnl" sz="1800" dirty="0" err="1">
                <a:sym typeface="Symbol" pitchFamily="18" charset="2"/>
              </a:rPr>
              <a:t>quoted</a:t>
            </a:r>
            <a:r>
              <a:rPr lang="es-ES_tradnl" sz="1800" dirty="0">
                <a:sym typeface="Symbol" pitchFamily="18" charset="2"/>
              </a:rPr>
              <a:t> as</a:t>
            </a:r>
          </a:p>
          <a:p>
            <a:pPr defTabSz="995974">
              <a:spcBef>
                <a:spcPct val="50000"/>
              </a:spcBef>
            </a:pPr>
            <a:r>
              <a:rPr lang="es-ES_tradnl" dirty="0" err="1">
                <a:sym typeface="Symbol" pitchFamily="18" charset="2"/>
              </a:rPr>
              <a:t>Mass</a:t>
            </a:r>
            <a:r>
              <a:rPr lang="es-ES_tradnl" dirty="0">
                <a:sym typeface="Symbol" pitchFamily="18" charset="2"/>
              </a:rPr>
              <a:t>= 400-1200 </a:t>
            </a:r>
            <a:r>
              <a:rPr lang="es-ES_tradnl" dirty="0" err="1">
                <a:sym typeface="Symbol" pitchFamily="18" charset="2"/>
              </a:rPr>
              <a:t>MeV</a:t>
            </a:r>
            <a:endParaRPr lang="es-ES_tradnl" dirty="0">
              <a:sym typeface="Symbol" pitchFamily="18" charset="2"/>
            </a:endParaRPr>
          </a:p>
          <a:p>
            <a:pPr defTabSz="995974">
              <a:spcBef>
                <a:spcPct val="50000"/>
              </a:spcBef>
            </a:pPr>
            <a:r>
              <a:rPr lang="es-ES_tradnl" dirty="0" err="1">
                <a:sym typeface="Symbol" pitchFamily="18" charset="2"/>
              </a:rPr>
              <a:t>Width</a:t>
            </a:r>
            <a:r>
              <a:rPr lang="es-ES_tradnl" dirty="0">
                <a:sym typeface="Symbol" pitchFamily="18" charset="2"/>
              </a:rPr>
              <a:t>= 600-1000 </a:t>
            </a:r>
            <a:r>
              <a:rPr lang="es-ES_tradnl" dirty="0" err="1">
                <a:sym typeface="Symbol" pitchFamily="18" charset="2"/>
              </a:rPr>
              <a:t>MeV</a:t>
            </a:r>
            <a:endParaRPr lang="es-ES_tradnl" dirty="0">
              <a:sym typeface="Symbol" pitchFamily="18" charset="2"/>
            </a:endParaRPr>
          </a:p>
        </p:txBody>
      </p:sp>
      <p:sp>
        <p:nvSpPr>
          <p:cNvPr id="175115" name="WordArt 11"/>
          <p:cNvSpPr>
            <a:spLocks noChangeArrowheads="1" noChangeShapeType="1" noTextEdit="1"/>
          </p:cNvSpPr>
          <p:nvPr/>
        </p:nvSpPr>
        <p:spPr bwMode="auto">
          <a:xfrm>
            <a:off x="7292305" y="6276396"/>
            <a:ext cx="863270" cy="1008168"/>
          </a:xfrm>
          <a:prstGeom prst="rect">
            <a:avLst/>
          </a:prstGeom>
        </p:spPr>
        <p:txBody>
          <a:bodyPr wrap="none" lIns="104306" tIns="52153" rIns="104306" bIns="5215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41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352918" y="761233"/>
            <a:ext cx="10034341" cy="155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2" rIns="91424" bIns="45712" anchor="ctr">
            <a:spAutoFit/>
          </a:bodyPr>
          <a:lstStyle/>
          <a:p>
            <a:pPr algn="l" defTabSz="914486"/>
            <a:r>
              <a:rPr lang="es-ES_tradnl" sz="2100" u="sng" dirty="0" smtClean="0">
                <a:sym typeface="Symbol" pitchFamily="18" charset="2"/>
              </a:rPr>
              <a:t>3) </a:t>
            </a:r>
            <a:r>
              <a:rPr lang="es-ES_tradnl" sz="2100" u="sng" dirty="0" err="1" smtClean="0">
                <a:sym typeface="Symbol" pitchFamily="18" charset="2"/>
              </a:rPr>
              <a:t>Decays</a:t>
            </a:r>
            <a:r>
              <a:rPr lang="es-ES_tradnl" sz="2100" u="sng" dirty="0" smtClean="0">
                <a:sym typeface="Symbol" pitchFamily="18" charset="2"/>
              </a:rPr>
              <a:t> </a:t>
            </a:r>
            <a:r>
              <a:rPr lang="es-ES_tradnl" sz="2100" u="sng" dirty="0" err="1" smtClean="0">
                <a:sym typeface="Symbol" pitchFamily="18" charset="2"/>
              </a:rPr>
              <a:t>from</a:t>
            </a:r>
            <a:r>
              <a:rPr lang="es-ES_tradnl" sz="2100" u="sng" dirty="0" smtClean="0">
                <a:sym typeface="Symbol" pitchFamily="18" charset="2"/>
              </a:rPr>
              <a:t> </a:t>
            </a:r>
            <a:r>
              <a:rPr lang="es-ES_tradnl" sz="2100" u="sng" dirty="0" err="1" smtClean="0">
                <a:sym typeface="Symbol" pitchFamily="18" charset="2"/>
              </a:rPr>
              <a:t>heavier</a:t>
            </a:r>
            <a:r>
              <a:rPr lang="es-ES_tradnl" sz="2100" u="sng" dirty="0" smtClean="0">
                <a:sym typeface="Symbol" pitchFamily="18" charset="2"/>
              </a:rPr>
              <a:t> </a:t>
            </a:r>
            <a:r>
              <a:rPr lang="es-ES_tradnl" sz="2100" u="sng" dirty="0" err="1" smtClean="0">
                <a:sym typeface="Symbol" pitchFamily="18" charset="2"/>
              </a:rPr>
              <a:t>mesons</a:t>
            </a:r>
            <a:endParaRPr lang="es-ES_tradnl" sz="2100" dirty="0">
              <a:solidFill>
                <a:srgbClr val="00FFFF"/>
              </a:solidFill>
              <a:sym typeface="Symbol" pitchFamily="18" charset="2"/>
            </a:endParaRPr>
          </a:p>
          <a:p>
            <a:pPr algn="l" defTabSz="914486"/>
            <a:r>
              <a:rPr lang="es-ES_tradnl" sz="1600" dirty="0" err="1">
                <a:solidFill>
                  <a:srgbClr val="00FFFF"/>
                </a:solidFill>
                <a:sym typeface="Symbol" pitchFamily="18" charset="2"/>
              </a:rPr>
              <a:t>Fermilab</a:t>
            </a:r>
            <a:r>
              <a:rPr lang="es-ES_tradnl" sz="1600" dirty="0">
                <a:solidFill>
                  <a:srgbClr val="00FFFF"/>
                </a:solidFill>
                <a:sym typeface="Symbol" pitchFamily="18" charset="2"/>
              </a:rPr>
              <a:t> E791, </a:t>
            </a:r>
            <a:r>
              <a:rPr lang="es-ES_tradnl" sz="1600" dirty="0" err="1">
                <a:solidFill>
                  <a:srgbClr val="00FFFF"/>
                </a:solidFill>
                <a:sym typeface="Symbol" pitchFamily="18" charset="2"/>
              </a:rPr>
              <a:t>Focus</a:t>
            </a:r>
            <a:r>
              <a:rPr lang="es-ES_tradnl" sz="1600" dirty="0">
                <a:solidFill>
                  <a:srgbClr val="00FFFF"/>
                </a:solidFill>
                <a:sym typeface="Symbol" pitchFamily="18" charset="2"/>
              </a:rPr>
              <a:t>, Belle, KLOE, </a:t>
            </a:r>
            <a:r>
              <a:rPr lang="es-ES_tradnl" sz="1600" dirty="0" smtClean="0">
                <a:solidFill>
                  <a:srgbClr val="00FFFF"/>
                </a:solidFill>
                <a:sym typeface="Symbol" pitchFamily="18" charset="2"/>
              </a:rPr>
              <a:t>BES,…</a:t>
            </a:r>
          </a:p>
          <a:p>
            <a:pPr algn="l" defTabSz="914486"/>
            <a:endParaRPr lang="es-ES_tradnl" sz="1600" dirty="0">
              <a:solidFill>
                <a:srgbClr val="00FFFF"/>
              </a:solidFill>
              <a:sym typeface="Symbol" pitchFamily="18" charset="2"/>
            </a:endParaRPr>
          </a:p>
          <a:p>
            <a:pPr algn="l" defTabSz="914486"/>
            <a:r>
              <a:rPr lang="es-ES_tradnl" sz="2100" dirty="0">
                <a:solidFill>
                  <a:srgbClr val="00FFFF"/>
                </a:solidFill>
                <a:sym typeface="Symbol" pitchFamily="18" charset="2"/>
              </a:rPr>
              <a:t>“</a:t>
            </a:r>
            <a:r>
              <a:rPr lang="es-ES_tradnl" sz="2100" dirty="0" err="1">
                <a:sym typeface="Symbol" pitchFamily="18" charset="2"/>
              </a:rPr>
              <a:t>Production</a:t>
            </a:r>
            <a:r>
              <a:rPr lang="es-ES_tradnl" sz="2100" dirty="0">
                <a:solidFill>
                  <a:srgbClr val="00FFFF"/>
                </a:solidFill>
                <a:sym typeface="Symbol" pitchFamily="18" charset="2"/>
              </a:rPr>
              <a:t>” </a:t>
            </a:r>
            <a:r>
              <a:rPr lang="es-ES_tradnl" sz="2100" dirty="0" err="1">
                <a:solidFill>
                  <a:srgbClr val="00FFFF"/>
                </a:solidFill>
                <a:sym typeface="Symbol" pitchFamily="18" charset="2"/>
              </a:rPr>
              <a:t>from</a:t>
            </a:r>
            <a:r>
              <a:rPr lang="es-ES_tradnl" sz="2100" dirty="0">
                <a:solidFill>
                  <a:srgbClr val="00FFFF"/>
                </a:solidFill>
                <a:sym typeface="Symbol" pitchFamily="18" charset="2"/>
              </a:rPr>
              <a:t> J/</a:t>
            </a:r>
            <a:r>
              <a:rPr lang="el-GR" sz="2100" dirty="0">
                <a:solidFill>
                  <a:srgbClr val="00FFFF"/>
                </a:solidFill>
                <a:cs typeface="Arial" charset="0"/>
                <a:sym typeface="Symbol" pitchFamily="18" charset="2"/>
              </a:rPr>
              <a:t>Ψ</a:t>
            </a:r>
            <a:r>
              <a:rPr lang="es-ES" sz="2100" dirty="0">
                <a:solidFill>
                  <a:srgbClr val="00FFFF"/>
                </a:solidFill>
                <a:cs typeface="Arial" charset="0"/>
                <a:sym typeface="Symbol" pitchFamily="18" charset="2"/>
              </a:rPr>
              <a:t>, B- and D- </a:t>
            </a:r>
            <a:r>
              <a:rPr lang="es-ES" sz="2100" dirty="0" err="1">
                <a:solidFill>
                  <a:srgbClr val="00FFFF"/>
                </a:solidFill>
                <a:cs typeface="Arial" charset="0"/>
                <a:sym typeface="Symbol" pitchFamily="18" charset="2"/>
              </a:rPr>
              <a:t>mesons</a:t>
            </a:r>
            <a:r>
              <a:rPr lang="es-ES" sz="2100" dirty="0">
                <a:solidFill>
                  <a:srgbClr val="00FFFF"/>
                </a:solidFill>
                <a:cs typeface="Arial" charset="0"/>
                <a:sym typeface="Symbol" pitchFamily="18" charset="2"/>
              </a:rPr>
              <a:t>, and </a:t>
            </a:r>
            <a:r>
              <a:rPr lang="el-GR" sz="2100" dirty="0">
                <a:solidFill>
                  <a:srgbClr val="00FFFF"/>
                </a:solidFill>
                <a:cs typeface="Arial" charset="0"/>
                <a:sym typeface="Symbol" pitchFamily="18" charset="2"/>
              </a:rPr>
              <a:t>Φ</a:t>
            </a:r>
            <a:r>
              <a:rPr lang="es-ES" sz="2100" dirty="0">
                <a:solidFill>
                  <a:srgbClr val="00FFFF"/>
                </a:solidFill>
                <a:cs typeface="Arial" charset="0"/>
                <a:sym typeface="Symbol" pitchFamily="18" charset="2"/>
              </a:rPr>
              <a:t> </a:t>
            </a:r>
            <a:r>
              <a:rPr lang="es-ES" sz="2100" dirty="0" err="1">
                <a:solidFill>
                  <a:srgbClr val="00FFFF"/>
                </a:solidFill>
                <a:cs typeface="Arial" charset="0"/>
                <a:sym typeface="Symbol" pitchFamily="18" charset="2"/>
              </a:rPr>
              <a:t>radiative</a:t>
            </a:r>
            <a:r>
              <a:rPr lang="es-ES" sz="2100" dirty="0">
                <a:solidFill>
                  <a:srgbClr val="00FFFF"/>
                </a:solidFill>
                <a:cs typeface="Arial" charset="0"/>
                <a:sym typeface="Symbol" pitchFamily="18" charset="2"/>
              </a:rPr>
              <a:t> </a:t>
            </a:r>
            <a:r>
              <a:rPr lang="es-ES" sz="2100" dirty="0" err="1">
                <a:solidFill>
                  <a:srgbClr val="00FFFF"/>
                </a:solidFill>
                <a:cs typeface="Arial" charset="0"/>
                <a:sym typeface="Symbol" pitchFamily="18" charset="2"/>
              </a:rPr>
              <a:t>decays</a:t>
            </a:r>
            <a:r>
              <a:rPr lang="es-ES" sz="2100" dirty="0">
                <a:solidFill>
                  <a:srgbClr val="00FFFF"/>
                </a:solidFill>
                <a:cs typeface="Arial" charset="0"/>
                <a:sym typeface="Symbol" pitchFamily="18" charset="2"/>
              </a:rPr>
              <a:t>.</a:t>
            </a:r>
          </a:p>
          <a:p>
            <a:pPr algn="l" defTabSz="914486"/>
            <a:r>
              <a:rPr lang="es-ES" sz="2100" dirty="0" err="1">
                <a:solidFill>
                  <a:srgbClr val="00FFFF"/>
                </a:solidFill>
                <a:cs typeface="Arial" charset="0"/>
                <a:sym typeface="Symbol" pitchFamily="18" charset="2"/>
              </a:rPr>
              <a:t>Very</a:t>
            </a:r>
            <a:r>
              <a:rPr lang="es-ES" sz="2100" dirty="0">
                <a:solidFill>
                  <a:srgbClr val="00FFFF"/>
                </a:solidFill>
                <a:cs typeface="Arial" charset="0"/>
                <a:sym typeface="Symbol" pitchFamily="18" charset="2"/>
              </a:rPr>
              <a:t> </a:t>
            </a:r>
            <a:r>
              <a:rPr lang="es-ES" sz="2100" dirty="0" err="1">
                <a:solidFill>
                  <a:srgbClr val="00FFFF"/>
                </a:solidFill>
                <a:cs typeface="Arial" charset="0"/>
                <a:sym typeface="Symbol" pitchFamily="18" charset="2"/>
              </a:rPr>
              <a:t>good</a:t>
            </a:r>
            <a:r>
              <a:rPr lang="es-ES" sz="2100" dirty="0">
                <a:solidFill>
                  <a:srgbClr val="00FFFF"/>
                </a:solidFill>
                <a:cs typeface="Arial" charset="0"/>
                <a:sym typeface="Symbol" pitchFamily="18" charset="2"/>
              </a:rPr>
              <a:t> </a:t>
            </a:r>
            <a:r>
              <a:rPr lang="es-ES" sz="2100" dirty="0" err="1">
                <a:solidFill>
                  <a:srgbClr val="00FFFF"/>
                </a:solidFill>
                <a:cs typeface="Arial" charset="0"/>
                <a:sym typeface="Symbol" pitchFamily="18" charset="2"/>
              </a:rPr>
              <a:t>statistics</a:t>
            </a:r>
            <a:r>
              <a:rPr lang="es-ES" sz="2100" dirty="0">
                <a:solidFill>
                  <a:srgbClr val="00FFFF"/>
                </a:solidFill>
                <a:cs typeface="Arial" charset="0"/>
                <a:sym typeface="Symbol" pitchFamily="18" charset="2"/>
              </a:rPr>
              <a:t> </a:t>
            </a:r>
            <a:r>
              <a:rPr lang="es-ES" sz="2100" dirty="0" smtClean="0">
                <a:solidFill>
                  <a:srgbClr val="00FFFF"/>
                </a:solidFill>
                <a:cs typeface="Arial" charset="0"/>
                <a:sym typeface="Symbol" pitchFamily="18" charset="2"/>
              </a:rPr>
              <a:t>Clear </a:t>
            </a:r>
            <a:r>
              <a:rPr lang="es-ES" sz="2100" dirty="0" err="1">
                <a:solidFill>
                  <a:srgbClr val="00FFFF"/>
                </a:solidFill>
                <a:cs typeface="Arial" charset="0"/>
                <a:sym typeface="Symbol" pitchFamily="18" charset="2"/>
              </a:rPr>
              <a:t>initial</a:t>
            </a:r>
            <a:r>
              <a:rPr lang="es-ES" sz="2100" dirty="0">
                <a:solidFill>
                  <a:srgbClr val="00FFFF"/>
                </a:solidFill>
                <a:cs typeface="Arial" charset="0"/>
                <a:sym typeface="Symbol" pitchFamily="18" charset="2"/>
              </a:rPr>
              <a:t> </a:t>
            </a:r>
            <a:r>
              <a:rPr lang="es-ES" sz="2100" dirty="0" err="1">
                <a:solidFill>
                  <a:srgbClr val="00FFFF"/>
                </a:solidFill>
                <a:cs typeface="Arial" charset="0"/>
                <a:sym typeface="Symbol" pitchFamily="18" charset="2"/>
              </a:rPr>
              <a:t>states</a:t>
            </a:r>
            <a:r>
              <a:rPr lang="es-ES" sz="2100" dirty="0">
                <a:solidFill>
                  <a:srgbClr val="00FFFF"/>
                </a:solidFill>
                <a:cs typeface="Arial" charset="0"/>
                <a:sym typeface="Symbol" pitchFamily="18" charset="2"/>
              </a:rPr>
              <a:t> and </a:t>
            </a:r>
            <a:r>
              <a:rPr lang="es-ES" sz="2100" dirty="0" err="1">
                <a:solidFill>
                  <a:srgbClr val="00FFFF"/>
                </a:solidFill>
                <a:cs typeface="Arial" charset="0"/>
                <a:sym typeface="Symbol" pitchFamily="18" charset="2"/>
              </a:rPr>
              <a:t>different</a:t>
            </a:r>
            <a:r>
              <a:rPr lang="es-ES" sz="2100" dirty="0">
                <a:solidFill>
                  <a:srgbClr val="00FFFF"/>
                </a:solidFill>
                <a:cs typeface="Arial" charset="0"/>
                <a:sym typeface="Symbol" pitchFamily="18" charset="2"/>
              </a:rPr>
              <a:t> </a:t>
            </a:r>
            <a:r>
              <a:rPr lang="es-ES" sz="2100" dirty="0" err="1">
                <a:solidFill>
                  <a:srgbClr val="00FFFF"/>
                </a:solidFill>
                <a:cs typeface="Arial" charset="0"/>
                <a:sym typeface="Symbol" pitchFamily="18" charset="2"/>
              </a:rPr>
              <a:t>systematic</a:t>
            </a:r>
            <a:r>
              <a:rPr lang="es-ES" sz="2100" dirty="0">
                <a:solidFill>
                  <a:srgbClr val="00FFFF"/>
                </a:solidFill>
                <a:cs typeface="Arial" charset="0"/>
                <a:sym typeface="Symbol" pitchFamily="18" charset="2"/>
              </a:rPr>
              <a:t> </a:t>
            </a:r>
            <a:r>
              <a:rPr lang="es-ES" sz="2100" dirty="0" err="1">
                <a:solidFill>
                  <a:srgbClr val="00FFFF"/>
                </a:solidFill>
                <a:cs typeface="Arial" charset="0"/>
                <a:sym typeface="Symbol" pitchFamily="18" charset="2"/>
              </a:rPr>
              <a:t>uncertainties</a:t>
            </a:r>
            <a:r>
              <a:rPr lang="es-ES" sz="2100" dirty="0">
                <a:solidFill>
                  <a:srgbClr val="00FFFF"/>
                </a:solidFill>
                <a:cs typeface="Arial" charset="0"/>
                <a:sym typeface="Symbol" pitchFamily="18" charset="2"/>
              </a:rPr>
              <a:t>.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1289201" y="2576477"/>
            <a:ext cx="7830958" cy="41548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24" tIns="45712" rIns="91424" bIns="45712" anchor="ctr">
            <a:spAutoFit/>
          </a:bodyPr>
          <a:lstStyle/>
          <a:p>
            <a:pPr defTabSz="914486"/>
            <a:r>
              <a:rPr lang="es-ES_tradnl" sz="2100" dirty="0" err="1">
                <a:sym typeface="Symbol" pitchFamily="18" charset="2"/>
              </a:rPr>
              <a:t>Strong</a:t>
            </a:r>
            <a:r>
              <a:rPr lang="es-ES_tradnl" sz="2100" dirty="0">
                <a:sym typeface="Symbol" pitchFamily="18" charset="2"/>
              </a:rPr>
              <a:t> experimental </a:t>
            </a:r>
            <a:r>
              <a:rPr lang="es-ES_tradnl" sz="2100" dirty="0" err="1">
                <a:sym typeface="Symbol" pitchFamily="18" charset="2"/>
              </a:rPr>
              <a:t>claims</a:t>
            </a:r>
            <a:r>
              <a:rPr lang="es-ES_tradnl" sz="2100" dirty="0">
                <a:sym typeface="Symbol" pitchFamily="18" charset="2"/>
              </a:rPr>
              <a:t> </a:t>
            </a:r>
            <a:r>
              <a:rPr lang="es-ES_tradnl" sz="2100" dirty="0" err="1">
                <a:sym typeface="Symbol" pitchFamily="18" charset="2"/>
              </a:rPr>
              <a:t>for</a:t>
            </a:r>
            <a:r>
              <a:rPr lang="es-ES_tradnl" sz="2100" dirty="0">
                <a:sym typeface="Symbol" pitchFamily="18" charset="2"/>
              </a:rPr>
              <a:t> </a:t>
            </a:r>
            <a:r>
              <a:rPr lang="es-ES_tradnl" sz="2100" dirty="0" err="1">
                <a:sym typeface="Symbol" pitchFamily="18" charset="2"/>
              </a:rPr>
              <a:t>wide</a:t>
            </a:r>
            <a:r>
              <a:rPr lang="es-ES_tradnl" sz="2100" dirty="0">
                <a:sym typeface="Symbol" pitchFamily="18" charset="2"/>
              </a:rPr>
              <a:t> and light  </a:t>
            </a:r>
            <a:r>
              <a:rPr lang="es-ES_tradnl" sz="2100" dirty="0" err="1">
                <a:sym typeface="Symbol" pitchFamily="18" charset="2"/>
              </a:rPr>
              <a:t>around</a:t>
            </a:r>
            <a:r>
              <a:rPr lang="es-ES_tradnl" sz="2100" dirty="0">
                <a:sym typeface="Symbol" pitchFamily="18" charset="2"/>
              </a:rPr>
              <a:t> 500 </a:t>
            </a:r>
            <a:r>
              <a:rPr lang="es-ES_tradnl" sz="2100" dirty="0" err="1">
                <a:sym typeface="Symbol" pitchFamily="18" charset="2"/>
              </a:rPr>
              <a:t>MeV</a:t>
            </a:r>
            <a:endParaRPr lang="es-ES_tradnl" sz="2100" dirty="0">
              <a:sym typeface="Symbol" pitchFamily="18" charset="2"/>
            </a:endParaRPr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1287791" y="3290596"/>
            <a:ext cx="8071408" cy="41548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24" tIns="45712" rIns="91424" bIns="45712" anchor="ctr">
            <a:spAutoFit/>
          </a:bodyPr>
          <a:lstStyle/>
          <a:p>
            <a:pPr defTabSz="914486"/>
            <a:r>
              <a:rPr lang="es-ES_tradnl" sz="2100" dirty="0">
                <a:sym typeface="Symbol" pitchFamily="18" charset="2"/>
              </a:rPr>
              <a:t>“</a:t>
            </a:r>
            <a:r>
              <a:rPr lang="es-ES_tradnl" sz="2100" dirty="0" err="1">
                <a:sym typeface="Symbol" pitchFamily="18" charset="2"/>
              </a:rPr>
              <a:t>Strong</a:t>
            </a:r>
            <a:r>
              <a:rPr lang="es-ES_tradnl" sz="2100" dirty="0">
                <a:sym typeface="Symbol" pitchFamily="18" charset="2"/>
              </a:rPr>
              <a:t>” experimental </a:t>
            </a:r>
            <a:r>
              <a:rPr lang="es-ES_tradnl" sz="2100" dirty="0" err="1">
                <a:sym typeface="Symbol" pitchFamily="18" charset="2"/>
              </a:rPr>
              <a:t>claims</a:t>
            </a:r>
            <a:r>
              <a:rPr lang="es-ES_tradnl" sz="2100" dirty="0">
                <a:sym typeface="Symbol" pitchFamily="18" charset="2"/>
              </a:rPr>
              <a:t> </a:t>
            </a:r>
            <a:r>
              <a:rPr lang="es-ES_tradnl" sz="2100" dirty="0" err="1">
                <a:sym typeface="Symbol" pitchFamily="18" charset="2"/>
              </a:rPr>
              <a:t>for</a:t>
            </a:r>
            <a:r>
              <a:rPr lang="es-ES_tradnl" sz="2100" dirty="0">
                <a:sym typeface="Symbol" pitchFamily="18" charset="2"/>
              </a:rPr>
              <a:t> </a:t>
            </a:r>
            <a:r>
              <a:rPr lang="es-ES_tradnl" sz="2100" dirty="0" err="1">
                <a:sym typeface="Symbol" pitchFamily="18" charset="2"/>
              </a:rPr>
              <a:t>wide</a:t>
            </a:r>
            <a:r>
              <a:rPr lang="es-ES_tradnl" sz="2100" dirty="0">
                <a:sym typeface="Symbol" pitchFamily="18" charset="2"/>
              </a:rPr>
              <a:t> and light   </a:t>
            </a:r>
            <a:r>
              <a:rPr lang="es-ES_tradnl" sz="2100" dirty="0" err="1">
                <a:sym typeface="Symbol" pitchFamily="18" charset="2"/>
              </a:rPr>
              <a:t>around</a:t>
            </a:r>
            <a:r>
              <a:rPr lang="es-ES_tradnl" sz="2100" dirty="0">
                <a:sym typeface="Symbol" pitchFamily="18" charset="2"/>
              </a:rPr>
              <a:t> 800 </a:t>
            </a:r>
            <a:r>
              <a:rPr lang="es-ES_tradnl" sz="2100" dirty="0" err="1">
                <a:sym typeface="Symbol" pitchFamily="18" charset="2"/>
              </a:rPr>
              <a:t>MeV</a:t>
            </a:r>
            <a:endParaRPr lang="es-ES_tradnl" sz="2100" dirty="0">
              <a:sym typeface="Symbol" pitchFamily="18" charset="2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690516" y="0"/>
            <a:ext cx="3277194" cy="4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 anchor="ctr">
            <a:spAutoFit/>
          </a:bodyPr>
          <a:lstStyle/>
          <a:p>
            <a:pPr algn="ctr" eaLnBrk="0" hangingPunct="0"/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The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l-GR" sz="2100" dirty="0" smtClean="0">
                <a:solidFill>
                  <a:srgbClr val="66FFFF"/>
                </a:solidFill>
                <a:sym typeface="Symbol" pitchFamily="18" charset="2"/>
              </a:rPr>
              <a:t>σ</a:t>
            </a:r>
            <a:r>
              <a:rPr lang="es-ES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2100" dirty="0" err="1" smtClean="0">
                <a:solidFill>
                  <a:srgbClr val="66FFFF"/>
                </a:solidFill>
                <a:sym typeface="Symbol" pitchFamily="18" charset="2"/>
              </a:rPr>
              <a:t>until</a:t>
            </a:r>
            <a:r>
              <a:rPr lang="es-ES" sz="2100" dirty="0" smtClean="0">
                <a:solidFill>
                  <a:srgbClr val="66FFFF"/>
                </a:solidFill>
                <a:sym typeface="Symbol" pitchFamily="18" charset="2"/>
              </a:rPr>
              <a:t> 2010: </a:t>
            </a:r>
            <a:r>
              <a:rPr lang="es-ES" sz="2100" dirty="0" err="1" smtClean="0">
                <a:solidFill>
                  <a:srgbClr val="66FFFF"/>
                </a:solidFill>
                <a:sym typeface="Symbol" pitchFamily="18" charset="2"/>
              </a:rPr>
              <a:t>the</a:t>
            </a:r>
            <a:r>
              <a:rPr lang="es-ES" sz="2100" dirty="0" smtClean="0">
                <a:solidFill>
                  <a:srgbClr val="66FFFF"/>
                </a:solidFill>
                <a:sym typeface="Symbol" pitchFamily="18" charset="2"/>
              </a:rPr>
              <a:t> data</a:t>
            </a:r>
            <a:endParaRPr lang="es-ES_tradnl" sz="2100" dirty="0">
              <a:solidFill>
                <a:srgbClr val="66FFFF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062823" y="3996655"/>
            <a:ext cx="85718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Very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convincing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for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PDG,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but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personal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caveats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on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parametrizations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used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, </a:t>
            </a:r>
          </a:p>
          <a:p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which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may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affect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precision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and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meaning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of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pole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parameters</a:t>
            </a:r>
            <a:endParaRPr lang="es-ES" sz="2000" dirty="0"/>
          </a:p>
        </p:txBody>
      </p:sp>
    </p:spTree>
    <p:custDataLst>
      <p:tags r:id="rId1"/>
    </p:custDataLst>
  </p:cSld>
  <p:clrMapOvr>
    <a:masterClrMapping/>
  </p:clrMapOvr>
  <p:transition advTm="446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7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5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5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3" grpId="0" animBg="1"/>
      <p:bldP spid="175114" grpId="0"/>
      <p:bldP spid="175115" grpId="0" animBg="1"/>
      <p:bldP spid="24" grpId="0" animBg="1"/>
      <p:bldP spid="25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sigma-poles-pdg06-v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3900" y="-35793"/>
            <a:ext cx="10698875" cy="75612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15 Rectángulo"/>
          <p:cNvSpPr/>
          <p:nvPr/>
        </p:nvSpPr>
        <p:spPr>
          <a:xfrm>
            <a:off x="-53900" y="-35793"/>
            <a:ext cx="6066084" cy="461665"/>
          </a:xfrm>
          <a:prstGeom prst="rect">
            <a:avLst/>
          </a:prstGeom>
          <a:ln w="25400">
            <a:solidFill>
              <a:srgbClr val="333333"/>
            </a:solidFill>
            <a:bevel/>
          </a:ln>
          <a:effectLst/>
          <a:scene3d>
            <a:camera prst="orthographicFront"/>
            <a:lightRig rig="threePt" dir="t"/>
          </a:scene3d>
          <a:sp3d extrusionH="25400" contourW="12700"/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chemeClr val="tx1"/>
                </a:solidFill>
                <a:cs typeface="Arial" charset="0"/>
                <a:sym typeface="Symbol" pitchFamily="18" charset="2"/>
              </a:rPr>
              <a:t>PDG </a:t>
            </a:r>
            <a:r>
              <a:rPr lang="es-ES" sz="2400" b="1" dirty="0" err="1" smtClean="0">
                <a:solidFill>
                  <a:schemeClr val="tx1"/>
                </a:solidFill>
                <a:cs typeface="Arial" charset="0"/>
                <a:sym typeface="Symbol" pitchFamily="18" charset="2"/>
              </a:rPr>
              <a:t>uncertainties</a:t>
            </a:r>
            <a:r>
              <a:rPr lang="es-ES" sz="2400" b="1" dirty="0" smtClean="0">
                <a:solidFill>
                  <a:schemeClr val="tx1"/>
                </a:solidFill>
                <a:cs typeface="Arial" charset="0"/>
                <a:sym typeface="Symbol" pitchFamily="18" charset="2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cs typeface="Arial" charset="0"/>
                <a:sym typeface="Symbol" pitchFamily="18" charset="2"/>
              </a:rPr>
              <a:t>from</a:t>
            </a:r>
            <a:r>
              <a:rPr lang="es-ES" sz="2400" b="1" dirty="0" smtClean="0">
                <a:solidFill>
                  <a:schemeClr val="tx1"/>
                </a:solidFill>
                <a:cs typeface="Arial" charset="0"/>
                <a:sym typeface="Symbol" pitchFamily="18" charset="2"/>
              </a:rPr>
              <a:t> 1996 </a:t>
            </a:r>
            <a:r>
              <a:rPr lang="es-ES" sz="2400" b="1" dirty="0" err="1" smtClean="0">
                <a:solidFill>
                  <a:schemeClr val="tx1"/>
                </a:solidFill>
                <a:cs typeface="Arial" charset="0"/>
                <a:sym typeface="Symbol" pitchFamily="18" charset="2"/>
              </a:rPr>
              <a:t>until</a:t>
            </a:r>
            <a:r>
              <a:rPr lang="es-ES" sz="2400" b="1" dirty="0" smtClean="0">
                <a:solidFill>
                  <a:schemeClr val="tx1"/>
                </a:solidFill>
                <a:cs typeface="Arial" charset="0"/>
                <a:sym typeface="Symbol" pitchFamily="18" charset="2"/>
              </a:rPr>
              <a:t>  2010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722964" y="5724847"/>
            <a:ext cx="2759089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333333"/>
            </a:solidFill>
            <a:bevel/>
          </a:ln>
          <a:effectLst/>
          <a:scene3d>
            <a:camera prst="orthographicFront"/>
            <a:lightRig rig="threePt" dir="t"/>
          </a:scene3d>
          <a:sp3d extrusionH="25400" contourW="12700"/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chemeClr val="tx1"/>
                </a:solidFill>
                <a:cs typeface="Arial" charset="0"/>
                <a:sym typeface="Symbol" pitchFamily="18" charset="2"/>
              </a:rPr>
              <a:t>Clear </a:t>
            </a:r>
            <a:r>
              <a:rPr lang="es-ES" sz="3200" b="1" dirty="0" err="1" smtClean="0">
                <a:solidFill>
                  <a:schemeClr val="tx1"/>
                </a:solidFill>
                <a:cs typeface="Arial" charset="0"/>
                <a:sym typeface="Symbol" pitchFamily="18" charset="2"/>
              </a:rPr>
              <a:t>room</a:t>
            </a:r>
            <a:r>
              <a:rPr lang="es-ES" sz="3200" b="1" dirty="0" smtClean="0">
                <a:solidFill>
                  <a:schemeClr val="tx1"/>
                </a:solidFill>
                <a:cs typeface="Arial" charset="0"/>
                <a:sym typeface="Symbol" pitchFamily="18" charset="2"/>
              </a:rPr>
              <a:t> </a:t>
            </a:r>
          </a:p>
          <a:p>
            <a:r>
              <a:rPr lang="es-ES" sz="3200" b="1" dirty="0" err="1" smtClean="0">
                <a:solidFill>
                  <a:schemeClr val="tx1"/>
                </a:solidFill>
                <a:cs typeface="Arial" charset="0"/>
                <a:sym typeface="Symbol" pitchFamily="18" charset="2"/>
              </a:rPr>
              <a:t>for</a:t>
            </a:r>
            <a:r>
              <a:rPr lang="es-ES" sz="3200" b="1" dirty="0" smtClean="0">
                <a:solidFill>
                  <a:schemeClr val="tx1"/>
                </a:solidFill>
                <a:cs typeface="Arial" charset="0"/>
                <a:sym typeface="Symbol" pitchFamily="18" charset="2"/>
              </a:rPr>
              <a:t> </a:t>
            </a:r>
          </a:p>
          <a:p>
            <a:r>
              <a:rPr lang="es-ES" sz="3200" b="1" dirty="0" err="1" smtClean="0">
                <a:solidFill>
                  <a:schemeClr val="tx1"/>
                </a:solidFill>
                <a:cs typeface="Arial" charset="0"/>
                <a:sym typeface="Symbol" pitchFamily="18" charset="2"/>
              </a:rPr>
              <a:t>Improvement</a:t>
            </a:r>
            <a:endParaRPr lang="es-E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311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19.8|16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2.9|6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8.6|11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9.3|7.4|6.6|4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4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9|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1|5.9|13.7|4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5|5.2|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5.4|2.7|17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7|32|14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0.1|0.1|0.1|0.1|0.1|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|0.1|0|0.1|0.2|0.2|0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8|4.1|7.3|6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3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4.1|12.1|12.6|5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7.3|26.7|9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7.6|25.8|8.4|25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48.6|26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2|8.6|4.1|9.7|7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2.3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l" defTabSz="995974">
          <a:spcBef>
            <a:spcPct val="50000"/>
          </a:spcBef>
          <a:defRPr sz="2000" dirty="0" err="1" smtClean="0">
            <a:solidFill>
              <a:srgbClr val="00FFFF"/>
            </a:solidFill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14476</TotalTime>
  <Words>2382</Words>
  <Application>Microsoft Office PowerPoint</Application>
  <PresentationFormat>Personalizado</PresentationFormat>
  <Paragraphs>294</Paragraphs>
  <Slides>33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33</vt:i4>
      </vt:variant>
    </vt:vector>
  </HeadingPairs>
  <TitlesOfParts>
    <vt:vector size="37" baseType="lpstr">
      <vt:lpstr>Default Design</vt:lpstr>
      <vt:lpstr>Ecuación</vt:lpstr>
      <vt:lpstr>Imagen</vt:lpstr>
      <vt:lpstr>Acrobat Document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</vt:vector>
  </TitlesOfParts>
  <Company>micasa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jrps</dc:creator>
  <cp:lastModifiedBy>jrpelaez</cp:lastModifiedBy>
  <cp:revision>673</cp:revision>
  <dcterms:created xsi:type="dcterms:W3CDTF">2006-09-20T14:18:46Z</dcterms:created>
  <dcterms:modified xsi:type="dcterms:W3CDTF">2013-10-28T14:19:38Z</dcterms:modified>
</cp:coreProperties>
</file>