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8"/>
  </p:notesMasterIdLst>
  <p:handoutMasterIdLst>
    <p:handoutMasterId r:id="rId49"/>
  </p:handoutMasterIdLst>
  <p:sldIdLst>
    <p:sldId id="259" r:id="rId6"/>
    <p:sldId id="473" r:id="rId7"/>
    <p:sldId id="579" r:id="rId8"/>
    <p:sldId id="541" r:id="rId9"/>
    <p:sldId id="580" r:id="rId10"/>
    <p:sldId id="567" r:id="rId11"/>
    <p:sldId id="568" r:id="rId12"/>
    <p:sldId id="569" r:id="rId13"/>
    <p:sldId id="570" r:id="rId14"/>
    <p:sldId id="571" r:id="rId15"/>
    <p:sldId id="572" r:id="rId16"/>
    <p:sldId id="545" r:id="rId17"/>
    <p:sldId id="546" r:id="rId18"/>
    <p:sldId id="547" r:id="rId19"/>
    <p:sldId id="574" r:id="rId20"/>
    <p:sldId id="556" r:id="rId21"/>
    <p:sldId id="557" r:id="rId22"/>
    <p:sldId id="558" r:id="rId23"/>
    <p:sldId id="575" r:id="rId24"/>
    <p:sldId id="560" r:id="rId25"/>
    <p:sldId id="576" r:id="rId26"/>
    <p:sldId id="489" r:id="rId27"/>
    <p:sldId id="502" r:id="rId28"/>
    <p:sldId id="503" r:id="rId29"/>
    <p:sldId id="504" r:id="rId30"/>
    <p:sldId id="505" r:id="rId31"/>
    <p:sldId id="507" r:id="rId32"/>
    <p:sldId id="506" r:id="rId33"/>
    <p:sldId id="509" r:id="rId34"/>
    <p:sldId id="510" r:id="rId35"/>
    <p:sldId id="511" r:id="rId36"/>
    <p:sldId id="512" r:id="rId37"/>
    <p:sldId id="515" r:id="rId38"/>
    <p:sldId id="516" r:id="rId39"/>
    <p:sldId id="519" r:id="rId40"/>
    <p:sldId id="520" r:id="rId41"/>
    <p:sldId id="533" r:id="rId42"/>
    <p:sldId id="534" r:id="rId43"/>
    <p:sldId id="535" r:id="rId44"/>
    <p:sldId id="577" r:id="rId45"/>
    <p:sldId id="536" r:id="rId46"/>
    <p:sldId id="566" r:id="rId4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308" autoAdjust="0"/>
    <p:restoredTop sz="87950" autoAdjust="0"/>
  </p:normalViewPr>
  <p:slideViewPr>
    <p:cSldViewPr>
      <p:cViewPr varScale="1">
        <p:scale>
          <a:sx n="64" d="100"/>
          <a:sy n="64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4848"/>
    </p:cViewPr>
  </p:sorterViewPr>
  <p:notesViewPr>
    <p:cSldViewPr>
      <p:cViewPr varScale="1">
        <p:scale>
          <a:sx n="55" d="100"/>
          <a:sy n="55" d="100"/>
        </p:scale>
        <p:origin x="-28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0.wmf"/><Relationship Id="rId7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67879-B170-4907-BA30-CA4AFA35B400}" type="datetimeFigureOut">
              <a:rPr kumimoji="1" lang="ja-JP" altLang="en-US" smtClean="0"/>
              <a:t>2013/10/28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C8C33-B16D-4173-8D11-14CBE7AB0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75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69C8C-3527-4316-B2D9-ADB73A2B4410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20910-DA20-48E4-A1FF-9323A05B41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1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672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797A-F79A-427B-AC1A-38D7CC5BBEE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917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797A-F79A-427B-AC1A-38D7CC5BBEE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960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303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12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EE05-17D5-4E6F-87A5-02DB2C8721D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797A-F79A-427B-AC1A-38D7CC5BBEE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221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797A-F79A-427B-AC1A-38D7CC5BBEE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585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465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38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454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04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785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224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216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014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425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EE05-17D5-4E6F-87A5-02DB2C8721D3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29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174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>
              <a:sym typeface="Symbol" pitchFamily="18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611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3117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8958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477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223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713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5707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10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3737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96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64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88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797A-F79A-427B-AC1A-38D7CC5BBEE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91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2013/10/28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72164"/>
          </a:xfrm>
        </p:spPr>
        <p:txBody>
          <a:bodyPr/>
          <a:lstStyle>
            <a:lvl1pPr>
              <a:buClr>
                <a:srgbClr val="002060"/>
              </a:buClr>
              <a:buSzPct val="80000"/>
              <a:buFont typeface="Wingdings" pitchFamily="2" charset="2"/>
              <a:buChar char="u"/>
              <a:defRPr sz="2400" b="1">
                <a:solidFill>
                  <a:srgbClr val="002060"/>
                </a:solidFill>
              </a:defRPr>
            </a:lvl1pPr>
            <a:lvl2pPr marL="432000">
              <a:buFont typeface="Wingdings" pitchFamily="2" charset="2"/>
              <a:buChar char="l"/>
              <a:defRPr sz="2200" b="1"/>
            </a:lvl2pPr>
            <a:lvl3pPr marL="540000">
              <a:buFont typeface="Calibri" pitchFamily="34" charset="0"/>
              <a:buChar char="–"/>
              <a:defRPr sz="2000" b="1"/>
            </a:lvl3pPr>
            <a:lvl4pPr marL="648000">
              <a:buFont typeface="Calibri" pitchFamily="34" charset="0"/>
              <a:buChar char="•"/>
              <a:defRPr/>
            </a:lvl4pPr>
            <a:lvl5pPr marL="1260000">
              <a:defRPr sz="18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2013/10/28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2013/10/28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2013/10/28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2013/10/28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2013/10/28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2013/10/28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2013/10/28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2013/10/28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2013/10/28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2013/10/28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1917700"/>
            <a:ext cx="1763713" cy="2735263"/>
          </a:xfrm>
          <a:prstGeom prst="rect">
            <a:avLst/>
          </a:prstGeom>
          <a:solidFill>
            <a:srgbClr val="9CB66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49425" y="1917700"/>
            <a:ext cx="7394575" cy="2735263"/>
          </a:xfrm>
          <a:prstGeom prst="rect">
            <a:avLst/>
          </a:prstGeom>
          <a:solidFill>
            <a:srgbClr val="2365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663" y="2014538"/>
            <a:ext cx="6948487" cy="11525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3250" y="3238500"/>
            <a:ext cx="6946900" cy="576263"/>
          </a:xfrm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pic>
        <p:nvPicPr>
          <p:cNvPr id="12315" name="Picture 27" descr="logomark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771800" cy="73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931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44624"/>
            <a:ext cx="7561262" cy="504056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41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1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97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52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15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7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92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5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55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404813"/>
            <a:ext cx="2195513" cy="56880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9388" y="404813"/>
            <a:ext cx="6437312" cy="56880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02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1917700"/>
            <a:ext cx="1763713" cy="2735263"/>
          </a:xfrm>
          <a:prstGeom prst="rect">
            <a:avLst/>
          </a:prstGeom>
          <a:solidFill>
            <a:srgbClr val="9CB66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49425" y="1917700"/>
            <a:ext cx="7394575" cy="2735263"/>
          </a:xfrm>
          <a:prstGeom prst="rect">
            <a:avLst/>
          </a:prstGeom>
          <a:solidFill>
            <a:srgbClr val="2365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663" y="2014538"/>
            <a:ext cx="6948487" cy="11525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3250" y="3238500"/>
            <a:ext cx="6946900" cy="576263"/>
          </a:xfrm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pic>
        <p:nvPicPr>
          <p:cNvPr id="12315" name="Picture 27" descr="logomark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771800" cy="73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760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44624"/>
            <a:ext cx="7561262" cy="504056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4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25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93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7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9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85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65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3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87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404813"/>
            <a:ext cx="2195513" cy="56880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9388" y="404813"/>
            <a:ext cx="6437312" cy="56880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28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1917700"/>
            <a:ext cx="1763713" cy="2735263"/>
          </a:xfrm>
          <a:prstGeom prst="rect">
            <a:avLst/>
          </a:prstGeom>
          <a:solidFill>
            <a:srgbClr val="9CB66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49425" y="1917700"/>
            <a:ext cx="7394575" cy="2735263"/>
          </a:xfrm>
          <a:prstGeom prst="rect">
            <a:avLst/>
          </a:prstGeom>
          <a:solidFill>
            <a:srgbClr val="2365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663" y="2014538"/>
            <a:ext cx="6948487" cy="11525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3250" y="3238500"/>
            <a:ext cx="6946900" cy="576263"/>
          </a:xfrm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pic>
        <p:nvPicPr>
          <p:cNvPr id="12315" name="Picture 27" descr="logomark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771800" cy="73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842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44624"/>
            <a:ext cx="7561262" cy="504056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71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4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3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05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08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89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75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69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404813"/>
            <a:ext cx="2195513" cy="56880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9388" y="404813"/>
            <a:ext cx="6437312" cy="56880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3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7DDEB-5BAC-4227-9961-82D12E6B3B57}" type="datetimeFigureOut">
              <a:rPr kumimoji="1" lang="ja-JP" altLang="en-US" smtClean="0"/>
              <a:pPr/>
              <a:t>2013/10/28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D4C02-B142-4DFF-A2AF-ED962ADB07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7162-B7AB-44F5-A7DE-11D319F98F99}" type="datetimeFigureOut">
              <a:rPr kumimoji="1" lang="ja-JP" altLang="en-US" smtClean="0"/>
              <a:pPr/>
              <a:t>2013/10/28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547663"/>
            <a:ext cx="9144000" cy="73025"/>
          </a:xfrm>
          <a:prstGeom prst="rect">
            <a:avLst/>
          </a:prstGeom>
          <a:solidFill>
            <a:srgbClr val="9CB66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rgbClr val="2365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624"/>
            <a:ext cx="7561262" cy="65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36712"/>
            <a:ext cx="878522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44450"/>
            <a:ext cx="80168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6453336"/>
            <a:ext cx="9144000" cy="40783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64025" y="-282575"/>
            <a:ext cx="311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>
              <a:solidFill>
                <a:srgbClr val="000000"/>
              </a:solidFill>
            </a:endParaRPr>
          </a:p>
        </p:txBody>
      </p:sp>
      <p:pic>
        <p:nvPicPr>
          <p:cNvPr id="11281" name="Picture 17" descr="logomark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1" y="6432426"/>
            <a:ext cx="2715221" cy="452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25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547663"/>
            <a:ext cx="9144000" cy="73025"/>
          </a:xfrm>
          <a:prstGeom prst="rect">
            <a:avLst/>
          </a:prstGeom>
          <a:solidFill>
            <a:srgbClr val="9CB66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rgbClr val="2365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624"/>
            <a:ext cx="7561262" cy="65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36712"/>
            <a:ext cx="878522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44450"/>
            <a:ext cx="80168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6453336"/>
            <a:ext cx="9144000" cy="40783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64025" y="-282575"/>
            <a:ext cx="311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>
              <a:solidFill>
                <a:srgbClr val="000000"/>
              </a:solidFill>
            </a:endParaRPr>
          </a:p>
        </p:txBody>
      </p:sp>
      <p:pic>
        <p:nvPicPr>
          <p:cNvPr id="11281" name="Picture 17" descr="logomark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1" y="6432426"/>
            <a:ext cx="2715221" cy="452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86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547663"/>
            <a:ext cx="9144000" cy="73025"/>
          </a:xfrm>
          <a:prstGeom prst="rect">
            <a:avLst/>
          </a:prstGeom>
          <a:solidFill>
            <a:srgbClr val="9CB66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rgbClr val="2365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624"/>
            <a:ext cx="7561262" cy="65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36712"/>
            <a:ext cx="878522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44450"/>
            <a:ext cx="80168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2CFB5440-D72A-4E45-9DB2-D86819C7A66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6453336"/>
            <a:ext cx="9144000" cy="40783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64025" y="-282575"/>
            <a:ext cx="311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>
              <a:solidFill>
                <a:srgbClr val="000000"/>
              </a:solidFill>
            </a:endParaRPr>
          </a:p>
        </p:txBody>
      </p:sp>
      <p:pic>
        <p:nvPicPr>
          <p:cNvPr id="11281" name="Picture 17" descr="logomark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1" y="6432426"/>
            <a:ext cx="2715221" cy="452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65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6.w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45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1.wmf"/><Relationship Id="rId5" Type="http://schemas.openxmlformats.org/officeDocument/2006/relationships/image" Target="../media/image36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5.wmf"/><Relationship Id="rId12" Type="http://schemas.openxmlformats.org/officeDocument/2006/relationships/image" Target="../media/image22.png"/><Relationship Id="rId17" Type="http://schemas.openxmlformats.org/officeDocument/2006/relationships/image" Target="../media/image7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77.wmf"/><Relationship Id="rId5" Type="http://schemas.openxmlformats.org/officeDocument/2006/relationships/image" Target="../media/image81.png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80.wmf"/><Relationship Id="rId4" Type="http://schemas.openxmlformats.org/officeDocument/2006/relationships/image" Target="../media/image20.png"/><Relationship Id="rId9" Type="http://schemas.openxmlformats.org/officeDocument/2006/relationships/image" Target="../media/image76.wmf"/><Relationship Id="rId14" Type="http://schemas.openxmlformats.org/officeDocument/2006/relationships/image" Target="../media/image7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742951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Studies of hypernuclei with the AMD method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9143999" cy="1152128"/>
          </a:xfrm>
        </p:spPr>
        <p:txBody>
          <a:bodyPr>
            <a:normAutofit/>
          </a:bodyPr>
          <a:lstStyle/>
          <a:p>
            <a:r>
              <a:rPr kumimoji="1" lang="en-US" altLang="ja-JP" sz="3000" dirty="0" smtClean="0">
                <a:solidFill>
                  <a:schemeClr val="tx1"/>
                </a:solidFill>
              </a:rPr>
              <a:t>Masahiro ISAKA</a:t>
            </a:r>
          </a:p>
          <a:p>
            <a:r>
              <a:rPr lang="en-US" altLang="ja-JP" sz="2200" dirty="0" smtClean="0">
                <a:solidFill>
                  <a:schemeClr val="tx1"/>
                </a:solidFill>
              </a:rPr>
              <a:t>Institute </a:t>
            </a:r>
            <a:r>
              <a:rPr lang="en-US" altLang="ja-JP" sz="2200" dirty="0">
                <a:solidFill>
                  <a:schemeClr val="tx1"/>
                </a:solidFill>
              </a:rPr>
              <a:t>of Physical and Chemical Research </a:t>
            </a:r>
            <a:r>
              <a:rPr lang="en-US" altLang="ja-JP" sz="2200" dirty="0" smtClean="0">
                <a:solidFill>
                  <a:schemeClr val="tx1"/>
                </a:solidFill>
              </a:rPr>
              <a:t>(RIKEN)</a:t>
            </a:r>
            <a:endParaRPr kumimoji="1" lang="en-US" altLang="ja-JP" sz="2200" dirty="0" smtClean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5548590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Focusing on </a:t>
            </a:r>
            <a:r>
              <a:rPr lang="en-US" altLang="ja-JP" sz="2200" baseline="30000" dirty="0" smtClean="0"/>
              <a:t>25</a:t>
            </a:r>
            <a:r>
              <a:rPr lang="en-US" altLang="ja-JP" sz="22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2200" dirty="0" smtClean="0"/>
              <a:t>Mg, based on</a:t>
            </a:r>
            <a:endParaRPr kumimoji="1" lang="ja-JP" altLang="en-US" sz="2200" dirty="0"/>
          </a:p>
        </p:txBody>
      </p:sp>
      <p:sp>
        <p:nvSpPr>
          <p:cNvPr id="5" name="正方形/長方形 4"/>
          <p:cNvSpPr/>
          <p:nvPr/>
        </p:nvSpPr>
        <p:spPr>
          <a:xfrm>
            <a:off x="1115616" y="601199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M. </a:t>
            </a:r>
            <a:r>
              <a:rPr lang="en-US" altLang="ja-JP" dirty="0" smtClean="0"/>
              <a:t>Isaka, M. Kimura, A. Dote and A. Ohnishi, PRC </a:t>
            </a:r>
            <a:r>
              <a:rPr lang="en-US" altLang="ja-JP" b="1" dirty="0"/>
              <a:t>87</a:t>
            </a:r>
            <a:r>
              <a:rPr lang="en-US" altLang="ja-JP" dirty="0"/>
              <a:t>, 021304(R) (2013)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Triaxial deformation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>
                <a:solidFill>
                  <a:schemeClr val="tx1"/>
                </a:solidFill>
              </a:rPr>
              <a:t>If 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24</a:t>
            </a:r>
            <a:r>
              <a:rPr lang="en-US" altLang="ja-JP" dirty="0" smtClean="0">
                <a:solidFill>
                  <a:schemeClr val="tx1"/>
                </a:solidFill>
              </a:rPr>
              <a:t>Mg is triaxially deformed nuclei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323528" y="1705346"/>
            <a:ext cx="4000528" cy="4388496"/>
            <a:chOff x="4929190" y="1428736"/>
            <a:chExt cx="4000528" cy="4388496"/>
          </a:xfrm>
        </p:grpSpPr>
        <p:grpSp>
          <p:nvGrpSpPr>
            <p:cNvPr id="4" name="グループ化 27"/>
            <p:cNvGrpSpPr/>
            <p:nvPr/>
          </p:nvGrpSpPr>
          <p:grpSpPr>
            <a:xfrm>
              <a:off x="5429256" y="4357694"/>
              <a:ext cx="2786082" cy="1178728"/>
              <a:chOff x="5429256" y="5107794"/>
              <a:chExt cx="2786082" cy="1178728"/>
            </a:xfrm>
          </p:grpSpPr>
          <p:grpSp>
            <p:nvGrpSpPr>
              <p:cNvPr id="5" name="グループ化 61"/>
              <p:cNvGrpSpPr/>
              <p:nvPr/>
            </p:nvGrpSpPr>
            <p:grpSpPr>
              <a:xfrm>
                <a:off x="5429256" y="5228048"/>
                <a:ext cx="2786082" cy="938218"/>
                <a:chOff x="5143504" y="3659189"/>
                <a:chExt cx="2786082" cy="938218"/>
              </a:xfrm>
            </p:grpSpPr>
            <p:cxnSp>
              <p:nvCxnSpPr>
                <p:cNvPr id="7" name="直線矢印コネクタ 6"/>
                <p:cNvCxnSpPr/>
                <p:nvPr/>
              </p:nvCxnSpPr>
              <p:spPr>
                <a:xfrm>
                  <a:off x="5143504" y="4127504"/>
                  <a:ext cx="2786082" cy="158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線矢印コネクタ 7"/>
                <p:cNvCxnSpPr/>
                <p:nvPr/>
              </p:nvCxnSpPr>
              <p:spPr>
                <a:xfrm flipV="1">
                  <a:off x="5947182" y="3721597"/>
                  <a:ext cx="1178727" cy="81340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矢印コネクタ 8"/>
                <p:cNvCxnSpPr/>
                <p:nvPr/>
              </p:nvCxnSpPr>
              <p:spPr>
                <a:xfrm rot="5400000" flipH="1" flipV="1">
                  <a:off x="6067436" y="4127504"/>
                  <a:ext cx="938218" cy="1588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" name="図 5" descr="p-waves.png"/>
              <p:cNvPicPr>
                <a:picLocks noChangeAspect="1"/>
              </p:cNvPicPr>
              <p:nvPr/>
            </p:nvPicPr>
            <p:blipFill>
              <a:blip r:embed="rId3"/>
              <a:srcRect t="77032" r="33410" b="-4543"/>
              <a:stretch>
                <a:fillRect/>
              </a:stretch>
            </p:blipFill>
            <p:spPr>
              <a:xfrm rot="16200000">
                <a:off x="6267305" y="5295319"/>
                <a:ext cx="1178728" cy="803678"/>
              </a:xfrm>
              <a:prstGeom prst="rect">
                <a:avLst/>
              </a:prstGeom>
            </p:spPr>
          </p:pic>
        </p:grpSp>
        <p:sp>
          <p:nvSpPr>
            <p:cNvPr id="10" name="テキスト ボックス 9"/>
            <p:cNvSpPr txBox="1"/>
            <p:nvPr/>
          </p:nvSpPr>
          <p:spPr>
            <a:xfrm>
              <a:off x="4929190" y="2426250"/>
              <a:ext cx="3857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/>
                <a:t>Large</a:t>
              </a:r>
              <a:r>
                <a:rPr kumimoji="1" lang="ja-JP" altLang="en-US" sz="2000" b="1" dirty="0" smtClean="0"/>
                <a:t> </a:t>
              </a:r>
              <a:r>
                <a:rPr kumimoji="1" lang="en-US" altLang="ja-JP" sz="2000" b="1" dirty="0" smtClean="0"/>
                <a:t>overlap leads 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deep binding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860632" y="3938590"/>
              <a:ext cx="1854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FF0000"/>
                  </a:solidFill>
                </a:rPr>
                <a:t>Middle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929190" y="5417122"/>
              <a:ext cx="4000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/>
                <a:t>Small overlap</a:t>
              </a:r>
              <a:r>
                <a:rPr lang="ja-JP" altLang="en-US" sz="2000" b="1" dirty="0" smtClean="0"/>
                <a:t> </a:t>
              </a:r>
              <a:r>
                <a:rPr lang="en-US" altLang="ja-JP" sz="2000" b="1" dirty="0" smtClean="0"/>
                <a:t>leads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shallow binding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グループ化 99"/>
            <p:cNvGrpSpPr/>
            <p:nvPr/>
          </p:nvGrpSpPr>
          <p:grpSpPr>
            <a:xfrm>
              <a:off x="5428439" y="1428736"/>
              <a:ext cx="2786082" cy="938218"/>
              <a:chOff x="94809" y="1562088"/>
              <a:chExt cx="2786082" cy="938218"/>
            </a:xfrm>
          </p:grpSpPr>
          <p:cxnSp>
            <p:nvCxnSpPr>
              <p:cNvPr id="14" name="直線矢印コネクタ 13"/>
              <p:cNvCxnSpPr/>
              <p:nvPr/>
            </p:nvCxnSpPr>
            <p:spPr>
              <a:xfrm>
                <a:off x="94809" y="2030403"/>
                <a:ext cx="2786082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/>
              <p:nvPr/>
            </p:nvCxnSpPr>
            <p:spPr>
              <a:xfrm flipV="1">
                <a:off x="898487" y="1624496"/>
                <a:ext cx="1178727" cy="81340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 rot="5400000" flipH="1" flipV="1">
                <a:off x="1018741" y="2030403"/>
                <a:ext cx="938218" cy="1588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図 16" descr="p-waves.png"/>
              <p:cNvPicPr>
                <a:picLocks noChangeAspect="1"/>
              </p:cNvPicPr>
              <p:nvPr/>
            </p:nvPicPr>
            <p:blipFill>
              <a:blip r:embed="rId3"/>
              <a:srcRect b="77991"/>
              <a:stretch>
                <a:fillRect/>
              </a:stretch>
            </p:blipFill>
            <p:spPr>
              <a:xfrm>
                <a:off x="280942" y="1757790"/>
                <a:ext cx="2413816" cy="642942"/>
              </a:xfrm>
              <a:prstGeom prst="rect">
                <a:avLst/>
              </a:prstGeom>
            </p:spPr>
          </p:pic>
        </p:grpSp>
        <p:grpSp>
          <p:nvGrpSpPr>
            <p:cNvPr id="18" name="グループ化 104"/>
            <p:cNvGrpSpPr/>
            <p:nvPr/>
          </p:nvGrpSpPr>
          <p:grpSpPr>
            <a:xfrm>
              <a:off x="5429256" y="2928934"/>
              <a:ext cx="2786082" cy="938218"/>
              <a:chOff x="95626" y="3276600"/>
              <a:chExt cx="2786082" cy="938218"/>
            </a:xfrm>
          </p:grpSpPr>
          <p:grpSp>
            <p:nvGrpSpPr>
              <p:cNvPr id="19" name="グループ化 68"/>
              <p:cNvGrpSpPr/>
              <p:nvPr/>
            </p:nvGrpSpPr>
            <p:grpSpPr>
              <a:xfrm>
                <a:off x="95626" y="3276600"/>
                <a:ext cx="2786082" cy="938218"/>
                <a:chOff x="95626" y="3276600"/>
                <a:chExt cx="2786082" cy="938218"/>
              </a:xfrm>
            </p:grpSpPr>
            <p:cxnSp>
              <p:nvCxnSpPr>
                <p:cNvPr id="21" name="直線矢印コネクタ 20"/>
                <p:cNvCxnSpPr/>
                <p:nvPr/>
              </p:nvCxnSpPr>
              <p:spPr>
                <a:xfrm>
                  <a:off x="95626" y="3744915"/>
                  <a:ext cx="2786082" cy="158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矢印コネクタ 21"/>
                <p:cNvCxnSpPr/>
                <p:nvPr/>
              </p:nvCxnSpPr>
              <p:spPr>
                <a:xfrm flipV="1">
                  <a:off x="899304" y="3339008"/>
                  <a:ext cx="1178727" cy="81340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矢印コネクタ 22"/>
                <p:cNvCxnSpPr/>
                <p:nvPr/>
              </p:nvCxnSpPr>
              <p:spPr>
                <a:xfrm rot="5400000" flipH="1" flipV="1">
                  <a:off x="1019558" y="3744915"/>
                  <a:ext cx="938218" cy="1588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" name="図 19" descr="p-waves.png"/>
              <p:cNvPicPr>
                <a:picLocks noChangeAspect="1"/>
              </p:cNvPicPr>
              <p:nvPr/>
            </p:nvPicPr>
            <p:blipFill>
              <a:blip r:embed="rId3"/>
              <a:srcRect t="38516" r="13433" b="39475"/>
              <a:stretch>
                <a:fillRect/>
              </a:stretch>
            </p:blipFill>
            <p:spPr>
              <a:xfrm rot="19477945">
                <a:off x="696465" y="3424238"/>
                <a:ext cx="1698657" cy="642942"/>
              </a:xfrm>
              <a:prstGeom prst="rect">
                <a:avLst/>
              </a:prstGeom>
            </p:spPr>
          </p:pic>
        </p:grpSp>
      </p:grpSp>
      <p:sp>
        <p:nvSpPr>
          <p:cNvPr id="239" name="正方形/長方形 238"/>
          <p:cNvSpPr/>
          <p:nvPr/>
        </p:nvSpPr>
        <p:spPr>
          <a:xfrm>
            <a:off x="4597666" y="620688"/>
            <a:ext cx="454633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0" name="グループ化 239"/>
          <p:cNvGrpSpPr/>
          <p:nvPr/>
        </p:nvGrpSpPr>
        <p:grpSpPr>
          <a:xfrm>
            <a:off x="4716016" y="190952"/>
            <a:ext cx="2119500" cy="1796168"/>
            <a:chOff x="1084348" y="908720"/>
            <a:chExt cx="2119500" cy="1796168"/>
          </a:xfrm>
        </p:grpSpPr>
        <p:pic>
          <p:nvPicPr>
            <p:cNvPr id="241" name="図 240" descr="deformation.png"/>
            <p:cNvPicPr>
              <a:picLocks noChangeAspect="1"/>
            </p:cNvPicPr>
            <p:nvPr/>
          </p:nvPicPr>
          <p:blipFill>
            <a:blip r:embed="rId4"/>
            <a:srcRect t="55152"/>
            <a:stretch>
              <a:fillRect/>
            </a:stretch>
          </p:blipFill>
          <p:spPr>
            <a:xfrm>
              <a:off x="1186494" y="908720"/>
              <a:ext cx="1915208" cy="1364659"/>
            </a:xfrm>
            <a:prstGeom prst="rect">
              <a:avLst/>
            </a:prstGeom>
          </p:spPr>
        </p:pic>
        <p:sp>
          <p:nvSpPr>
            <p:cNvPr id="242" name="テキスト ボックス 241"/>
            <p:cNvSpPr txBox="1"/>
            <p:nvPr/>
          </p:nvSpPr>
          <p:spPr>
            <a:xfrm>
              <a:off x="1084348" y="2335556"/>
              <a:ext cx="211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Triaxial deformation</a:t>
              </a:r>
              <a:endParaRPr kumimoji="1" lang="ja-JP" altLang="en-US" dirty="0"/>
            </a:p>
          </p:txBody>
        </p:sp>
      </p:grpSp>
      <p:grpSp>
        <p:nvGrpSpPr>
          <p:cNvPr id="243" name="グループ化 242"/>
          <p:cNvGrpSpPr/>
          <p:nvPr/>
        </p:nvGrpSpPr>
        <p:grpSpPr>
          <a:xfrm>
            <a:off x="7013300" y="122524"/>
            <a:ext cx="2167212" cy="1866316"/>
            <a:chOff x="3484908" y="840292"/>
            <a:chExt cx="2167212" cy="1866316"/>
          </a:xfrm>
        </p:grpSpPr>
        <p:pic>
          <p:nvPicPr>
            <p:cNvPr id="244" name="図 243" descr="deformation.png"/>
            <p:cNvPicPr>
              <a:picLocks noChangeAspect="1"/>
            </p:cNvPicPr>
            <p:nvPr/>
          </p:nvPicPr>
          <p:blipFill>
            <a:blip r:embed="rId5"/>
            <a:srcRect t="33949" b="33578"/>
            <a:stretch>
              <a:fillRect/>
            </a:stretch>
          </p:blipFill>
          <p:spPr>
            <a:xfrm>
              <a:off x="3598896" y="840292"/>
              <a:ext cx="1939236" cy="1501514"/>
            </a:xfrm>
            <a:prstGeom prst="rect">
              <a:avLst/>
            </a:prstGeom>
          </p:spPr>
        </p:pic>
        <p:sp>
          <p:nvSpPr>
            <p:cNvPr id="245" name="テキスト ボックス 244"/>
            <p:cNvSpPr txBox="1"/>
            <p:nvPr/>
          </p:nvSpPr>
          <p:spPr>
            <a:xfrm>
              <a:off x="3484908" y="2337276"/>
              <a:ext cx="216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err="1" smtClean="0"/>
                <a:t>Prolate</a:t>
              </a:r>
              <a:r>
                <a:rPr lang="en-US" altLang="ja-JP" dirty="0" smtClean="0"/>
                <a:t> deformation</a:t>
              </a:r>
              <a:endParaRPr kumimoji="1" lang="ja-JP" altLang="en-US" dirty="0"/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4691038" y="2161947"/>
            <a:ext cx="4310118" cy="3481631"/>
            <a:chOff x="1215112" y="2629911"/>
            <a:chExt cx="4310118" cy="3481631"/>
          </a:xfrm>
        </p:grpSpPr>
        <p:cxnSp>
          <p:nvCxnSpPr>
            <p:cNvPr id="62" name="直線矢印コネクタ 61"/>
            <p:cNvCxnSpPr/>
            <p:nvPr/>
          </p:nvCxnSpPr>
          <p:spPr>
            <a:xfrm rot="5400000" flipH="1" flipV="1">
              <a:off x="93830" y="4208595"/>
              <a:ext cx="307183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2500298" y="4498982"/>
              <a:ext cx="500066" cy="158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500430" y="4000504"/>
              <a:ext cx="500066" cy="158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643438" y="3571876"/>
              <a:ext cx="500066" cy="158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1941240" y="5715016"/>
              <a:ext cx="500066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66"/>
            <p:cNvSpPr txBox="1"/>
            <p:nvPr/>
          </p:nvSpPr>
          <p:spPr>
            <a:xfrm>
              <a:off x="1884550" y="5357826"/>
              <a:ext cx="687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G.S.</a:t>
              </a:r>
              <a:endParaRPr kumimoji="1" lang="ja-JP" altLang="en-US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 rot="16200000">
              <a:off x="236440" y="4193358"/>
              <a:ext cx="2357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/>
                <a:t>Excitation Energy</a:t>
              </a:r>
              <a:endParaRPr kumimoji="1" lang="ja-JP" altLang="en-US" sz="2000" b="1" dirty="0"/>
            </a:p>
          </p:txBody>
        </p:sp>
        <p:pic>
          <p:nvPicPr>
            <p:cNvPr id="69" name="図 68" descr="triaxial_lowes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0232" y="3500438"/>
              <a:ext cx="1310420" cy="536429"/>
            </a:xfrm>
            <a:prstGeom prst="rect">
              <a:avLst/>
            </a:prstGeom>
          </p:spPr>
        </p:pic>
        <p:pic>
          <p:nvPicPr>
            <p:cNvPr id="70" name="図 69" descr="triaxial_2nd-lowes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1802" y="3076146"/>
              <a:ext cx="1310421" cy="638606"/>
            </a:xfrm>
            <a:prstGeom prst="rect">
              <a:avLst/>
            </a:prstGeom>
          </p:spPr>
        </p:pic>
        <p:pic>
          <p:nvPicPr>
            <p:cNvPr id="71" name="図 70" descr="triaxial_3rd-lowes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4810" y="2718956"/>
              <a:ext cx="1310420" cy="536429"/>
            </a:xfrm>
            <a:prstGeom prst="rect">
              <a:avLst/>
            </a:prstGeom>
          </p:spPr>
        </p:pic>
        <p:sp>
          <p:nvSpPr>
            <p:cNvPr id="72" name="正方形/長方形 71"/>
            <p:cNvSpPr/>
            <p:nvPr/>
          </p:nvSpPr>
          <p:spPr>
            <a:xfrm>
              <a:off x="1677848" y="2629911"/>
              <a:ext cx="12041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b="1" baseline="30000" dirty="0" smtClean="0"/>
                <a:t>25</a:t>
              </a:r>
              <a:r>
                <a:rPr lang="en-US" altLang="ja-JP" sz="3200" b="1" baseline="-25000" dirty="0" smtClean="0">
                  <a:latin typeface="Symbol" pitchFamily="18" charset="2"/>
                </a:rPr>
                <a:t>L</a:t>
              </a:r>
              <a:r>
                <a:rPr lang="en-US" altLang="ja-JP" sz="3200" b="1" dirty="0" smtClean="0"/>
                <a:t>Mg</a:t>
              </a:r>
              <a:endParaRPr lang="ja-JP" altLang="en-US" sz="3200" b="1" dirty="0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1310388" y="5742210"/>
              <a:ext cx="18133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baseline="30000" dirty="0" smtClean="0">
                  <a:solidFill>
                    <a:srgbClr val="C00000"/>
                  </a:solidFill>
                </a:rPr>
                <a:t>24</a:t>
              </a:r>
              <a:r>
                <a:rPr lang="en-US" altLang="ja-JP" b="1" dirty="0" smtClean="0">
                  <a:solidFill>
                    <a:srgbClr val="C00000"/>
                  </a:solidFill>
                </a:rPr>
                <a:t>Mg</a:t>
              </a:r>
              <a:r>
                <a:rPr lang="en-US" altLang="ja-JP" b="1" dirty="0" smtClean="0">
                  <a:solidFill>
                    <a:srgbClr val="C00000"/>
                  </a:solidFill>
                  <a:latin typeface="Cambria Math"/>
                  <a:ea typeface="Cambria Math"/>
                </a:rPr>
                <a:t>⊗</a:t>
              </a:r>
              <a:r>
                <a:rPr lang="en-US" altLang="ja-JP" b="1" dirty="0" smtClean="0">
                  <a:solidFill>
                    <a:srgbClr val="C00000"/>
                  </a:solidFill>
                  <a:latin typeface="Symbol" pitchFamily="18" charset="2"/>
                </a:rPr>
                <a:t>L(</a:t>
              </a:r>
              <a:r>
                <a:rPr lang="en-US" altLang="ja-JP" b="1" i="1" dirty="0" smtClean="0">
                  <a:solidFill>
                    <a:srgbClr val="C00000"/>
                  </a:solidFill>
                </a:rPr>
                <a:t>s-</a:t>
              </a:r>
              <a:r>
                <a:rPr lang="en-US" altLang="ja-JP" b="1" dirty="0" smtClean="0">
                  <a:solidFill>
                    <a:srgbClr val="C00000"/>
                  </a:solidFill>
                </a:rPr>
                <a:t>orbit)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2967076" y="4944250"/>
              <a:ext cx="18437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baseline="30000" dirty="0" smtClean="0">
                  <a:solidFill>
                    <a:schemeClr val="tx2"/>
                  </a:solidFill>
                </a:rPr>
                <a:t>24</a:t>
              </a:r>
              <a:r>
                <a:rPr lang="en-US" altLang="ja-JP" b="1" dirty="0" smtClean="0">
                  <a:solidFill>
                    <a:schemeClr val="tx2"/>
                  </a:solidFill>
                </a:rPr>
                <a:t>Mg</a:t>
              </a:r>
              <a:r>
                <a:rPr lang="en-US" altLang="ja-JP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⊗</a:t>
              </a:r>
              <a:r>
                <a:rPr lang="en-US" altLang="ja-JP" b="1" dirty="0" smtClean="0">
                  <a:solidFill>
                    <a:schemeClr val="tx2"/>
                  </a:solidFill>
                  <a:latin typeface="Symbol" pitchFamily="18" charset="2"/>
                </a:rPr>
                <a:t>L(</a:t>
              </a:r>
              <a:r>
                <a:rPr lang="en-US" altLang="ja-JP" b="1" i="1" dirty="0" smtClean="0">
                  <a:solidFill>
                    <a:schemeClr val="tx2"/>
                  </a:solidFill>
                </a:rPr>
                <a:t>p-</a:t>
              </a:r>
              <a:r>
                <a:rPr lang="en-US" altLang="ja-JP" b="1" dirty="0" smtClean="0">
                  <a:solidFill>
                    <a:schemeClr val="tx2"/>
                  </a:solidFill>
                </a:rPr>
                <a:t>orbit)</a:t>
              </a:r>
              <a:endParaRPr lang="ja-JP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75" name="右中かっこ 74"/>
            <p:cNvSpPr/>
            <p:nvPr/>
          </p:nvSpPr>
          <p:spPr>
            <a:xfrm rot="5400000">
              <a:off x="3683945" y="3514187"/>
              <a:ext cx="330300" cy="2588818"/>
            </a:xfrm>
            <a:prstGeom prst="rightBrac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3286116" y="4143380"/>
              <a:ext cx="2214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Split into 3 states?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0" y="6237312"/>
            <a:ext cx="9143999" cy="42934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ja-JP" sz="2000" b="1" dirty="0" smtClean="0">
                <a:solidFill>
                  <a:srgbClr val="FF0000"/>
                </a:solidFill>
              </a:rPr>
              <a:t>Observing such 3 different states is strong evidence for triaxial deformation of 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24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Mg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306018" y="1192655"/>
            <a:ext cx="4646534" cy="451406"/>
            <a:chOff x="318721" y="1124744"/>
            <a:chExt cx="4646534" cy="451406"/>
          </a:xfrm>
        </p:grpSpPr>
        <p:sp>
          <p:nvSpPr>
            <p:cNvPr id="53" name="正方形/長方形 52"/>
            <p:cNvSpPr/>
            <p:nvPr/>
          </p:nvSpPr>
          <p:spPr>
            <a:xfrm>
              <a:off x="827584" y="1124744"/>
              <a:ext cx="4137671" cy="45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altLang="ja-JP" sz="2200" b="1" i="1" dirty="0" smtClean="0">
                  <a:solidFill>
                    <a:srgbClr val="FF0000"/>
                  </a:solidFill>
                </a:rPr>
                <a:t>p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-states </a:t>
              </a:r>
              <a:r>
                <a:rPr lang="en-US" altLang="ja-JP" sz="2200" b="1" dirty="0">
                  <a:solidFill>
                    <a:srgbClr val="FF0000"/>
                  </a:solidFill>
                </a:rPr>
                <a:t>split into 3 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different state</a:t>
              </a:r>
              <a:endParaRPr lang="en-US" altLang="ja-JP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直線矢印コネクタ 53"/>
            <p:cNvCxnSpPr/>
            <p:nvPr/>
          </p:nvCxnSpPr>
          <p:spPr>
            <a:xfrm>
              <a:off x="318721" y="1350447"/>
              <a:ext cx="504056" cy="17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21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Purpose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Purpose and problem</a:t>
            </a:r>
          </a:p>
          <a:p>
            <a:pPr lvl="1"/>
            <a:r>
              <a:rPr lang="en-US" altLang="ja-JP" dirty="0" smtClean="0"/>
              <a:t>To reveal </a:t>
            </a:r>
            <a:r>
              <a:rPr lang="en-US" altLang="ja-JP" dirty="0" smtClean="0">
                <a:solidFill>
                  <a:srgbClr val="FF0000"/>
                </a:solidFill>
              </a:rPr>
              <a:t>triaxial deformation of 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24</a:t>
            </a:r>
            <a:r>
              <a:rPr lang="en-US" altLang="ja-JP" dirty="0" smtClean="0">
                <a:solidFill>
                  <a:srgbClr val="FF0000"/>
                </a:solidFill>
              </a:rPr>
              <a:t>Mg</a:t>
            </a:r>
            <a:r>
              <a:rPr lang="en-US" altLang="ja-JP" dirty="0" smtClean="0"/>
              <a:t>, </a:t>
            </a:r>
            <a:r>
              <a:rPr lang="ja-JP" altLang="en-US" dirty="0" smtClean="0"/>
              <a:t> </a:t>
            </a:r>
            <a:r>
              <a:rPr lang="en-US" altLang="ja-JP" dirty="0" smtClean="0"/>
              <a:t>we will predict the level structure of the </a:t>
            </a:r>
            <a:r>
              <a:rPr lang="en-US" altLang="ja-JP" i="1" dirty="0" smtClean="0">
                <a:solidFill>
                  <a:srgbClr val="FF0000"/>
                </a:solidFill>
              </a:rPr>
              <a:t>p</a:t>
            </a:r>
            <a:r>
              <a:rPr lang="en-US" altLang="ja-JP" dirty="0" smtClean="0">
                <a:solidFill>
                  <a:srgbClr val="FF0000"/>
                </a:solidFill>
              </a:rPr>
              <a:t>-states </a:t>
            </a:r>
            <a:r>
              <a:rPr lang="en-US" altLang="ja-JP" dirty="0" smtClean="0"/>
              <a:t>in </a:t>
            </a:r>
            <a:r>
              <a:rPr lang="en-US" altLang="ja-JP" baseline="30000" dirty="0" smtClean="0"/>
              <a:t>25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Mg</a:t>
            </a:r>
            <a:endParaRPr lang="en-US" altLang="ja-JP" sz="1200" dirty="0" smtClean="0"/>
          </a:p>
          <a:p>
            <a:pPr lvl="1"/>
            <a:r>
              <a:rPr lang="en-US" altLang="ja-JP" baseline="30000" dirty="0" smtClean="0">
                <a:latin typeface="Century" pitchFamily="18" charset="0"/>
              </a:rPr>
              <a:t>25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>
                <a:latin typeface="Century" pitchFamily="18" charset="0"/>
              </a:rPr>
              <a:t>Mg</a:t>
            </a:r>
          </a:p>
          <a:p>
            <a:pPr lvl="2"/>
            <a:r>
              <a:rPr lang="en-US" altLang="ja-JP" sz="2200" i="1" dirty="0" smtClean="0"/>
              <a:t>p-</a:t>
            </a:r>
            <a:r>
              <a:rPr lang="en-US" altLang="ja-JP" sz="2200" dirty="0" smtClean="0"/>
              <a:t>states will split into </a:t>
            </a:r>
            <a:r>
              <a:rPr lang="en-US" altLang="ja-JP" sz="2200" dirty="0" smtClean="0">
                <a:solidFill>
                  <a:srgbClr val="FF0000"/>
                </a:solidFill>
              </a:rPr>
              <a:t>3 different states</a:t>
            </a:r>
            <a:r>
              <a:rPr lang="en-US" altLang="ja-JP" sz="2200" dirty="0" smtClean="0"/>
              <a:t>, if </a:t>
            </a:r>
            <a:r>
              <a:rPr lang="en-US" altLang="ja-JP" sz="2200" baseline="30000" dirty="0" smtClean="0"/>
              <a:t>24</a:t>
            </a:r>
            <a:r>
              <a:rPr lang="en-US" altLang="ja-JP" sz="2200" dirty="0" smtClean="0"/>
              <a:t>Mg is triaxially deformed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Method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HyperAMD 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146250" lvl="1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Antisymmetrized</a:t>
            </a:r>
            <a:r>
              <a:rPr lang="en-US" altLang="ja-JP" dirty="0" smtClean="0"/>
              <a:t> </a:t>
            </a:r>
            <a:r>
              <a:rPr lang="en-US" altLang="ja-JP" dirty="0"/>
              <a:t>Molecular Dynamics for hypernuclei)</a:t>
            </a:r>
          </a:p>
          <a:p>
            <a:pPr lvl="2"/>
            <a:r>
              <a:rPr lang="en-US" altLang="ja-JP" sz="2200" b="0" dirty="0"/>
              <a:t>No assumption on </a:t>
            </a:r>
            <a:r>
              <a:rPr lang="en-US" altLang="ja-JP" sz="2200" b="0" dirty="0" smtClean="0"/>
              <a:t>symmetry of nuclei</a:t>
            </a:r>
            <a:endParaRPr lang="en-US" altLang="ja-JP" sz="2200" b="0" baseline="30000" dirty="0"/>
          </a:p>
          <a:p>
            <a:pPr lvl="1"/>
            <a:r>
              <a:rPr lang="en-US" altLang="ja-JP" dirty="0" smtClean="0"/>
              <a:t>YNG-NF </a:t>
            </a:r>
            <a:r>
              <a:rPr lang="en-US" altLang="ja-JP" dirty="0"/>
              <a:t>interaction</a:t>
            </a:r>
            <a:endParaRPr lang="ja-JP" altLang="en-US" dirty="0"/>
          </a:p>
          <a:p>
            <a:pPr lvl="1"/>
            <a:endParaRPr kumimoji="1" lang="ja-JP" altLang="en-US" dirty="0"/>
          </a:p>
        </p:txBody>
      </p:sp>
      <p:pic>
        <p:nvPicPr>
          <p:cNvPr id="7" name="図 6" descr="名称未設定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852936"/>
            <a:ext cx="7549911" cy="17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Theoretical framework: HyperAMD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r>
              <a:rPr lang="en-US" altLang="ja-JP" dirty="0" smtClean="0"/>
              <a:t>We extended the AMD to hypernuclei 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323586" name="Object 2"/>
          <p:cNvGraphicFramePr>
            <a:graphicFrameLocks noChangeAspect="1"/>
          </p:cNvGraphicFramePr>
          <p:nvPr/>
        </p:nvGraphicFramePr>
        <p:xfrm>
          <a:off x="428596" y="2050418"/>
          <a:ext cx="3429024" cy="52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18" name="数式" r:id="rId4" imgW="1485720" imgH="253800" progId="Equation.3">
                  <p:embed/>
                </p:oleObj>
              </mc:Choice>
              <mc:Fallback>
                <p:oleObj name="数式" r:id="rId4" imgW="1485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050418"/>
                        <a:ext cx="3429024" cy="521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-32" y="2714620"/>
            <a:ext cx="47149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u"/>
            </a:pPr>
            <a:r>
              <a:rPr lang="en-US" altLang="ja-JP" sz="2400" b="1" dirty="0" smtClean="0">
                <a:solidFill>
                  <a:schemeClr val="tx2"/>
                </a:solidFill>
              </a:rPr>
              <a:t>Wave function</a:t>
            </a:r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Nucleon part</a:t>
            </a:r>
            <a:r>
              <a:rPr lang="ja-JP" altLang="en-US" sz="2200" b="1" dirty="0" smtClean="0"/>
              <a:t>：</a:t>
            </a:r>
            <a:r>
              <a:rPr lang="en-US" altLang="ja-JP" sz="2200" b="1" dirty="0" smtClean="0"/>
              <a:t>Slater determinant</a:t>
            </a:r>
          </a:p>
          <a:p>
            <a:pPr marL="360000">
              <a:buSzPct val="100000"/>
            </a:pPr>
            <a:r>
              <a:rPr lang="en-US" altLang="ja-JP" sz="2000" dirty="0" smtClean="0"/>
              <a:t>Spatial part  of single particle w.f. is </a:t>
            </a:r>
          </a:p>
          <a:p>
            <a:pPr marL="360000">
              <a:buSzPct val="100000"/>
            </a:pPr>
            <a:r>
              <a:rPr lang="en-US" altLang="ja-JP" sz="2000" dirty="0" smtClean="0"/>
              <a:t>described as Gaussian packet</a:t>
            </a:r>
          </a:p>
          <a:p>
            <a:pPr marL="180000">
              <a:buSzPct val="100000"/>
            </a:pPr>
            <a:endParaRPr lang="en-US" altLang="ja-JP" sz="1600" dirty="0" smtClean="0"/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en-US" altLang="ja-JP" sz="2200" b="1" dirty="0" smtClean="0"/>
              <a:t> Single particle w.f. of </a:t>
            </a:r>
            <a:r>
              <a:rPr lang="en-US" altLang="ja-JP" sz="2200" b="1" dirty="0" smtClean="0">
                <a:latin typeface="Symbol" pitchFamily="18" charset="2"/>
              </a:rPr>
              <a:t>L</a:t>
            </a: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hyperon: </a:t>
            </a:r>
          </a:p>
          <a:p>
            <a:pPr marL="180000">
              <a:buSzPct val="100000"/>
            </a:pPr>
            <a:r>
              <a:rPr lang="en-US" altLang="ja-JP" sz="2200" dirty="0" smtClean="0"/>
              <a:t>    </a:t>
            </a:r>
            <a:r>
              <a:rPr lang="en-US" altLang="ja-JP" sz="2000" dirty="0" smtClean="0"/>
              <a:t>Superposition of Gaussian packets</a:t>
            </a:r>
          </a:p>
          <a:p>
            <a:pPr marL="180000">
              <a:buSzPct val="100000"/>
            </a:pPr>
            <a:endParaRPr lang="en-US" altLang="ja-JP" sz="1600" dirty="0" smtClean="0"/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en-US" altLang="ja-JP" sz="2200" b="1" dirty="0" smtClean="0"/>
              <a:t> Total w.f.</a:t>
            </a:r>
            <a:r>
              <a:rPr lang="ja-JP" altLang="en-US" sz="2200" b="1" dirty="0" smtClean="0"/>
              <a:t>：</a:t>
            </a:r>
            <a:endParaRPr lang="en-US" altLang="ja-JP" sz="2200" b="1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6519470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[1]  </a:t>
            </a:r>
            <a:r>
              <a:rPr lang="en-US" altLang="ja-JP" sz="1600" dirty="0" smtClean="0"/>
              <a:t>Y. Yamamoto, T. </a:t>
            </a:r>
            <a:r>
              <a:rPr lang="en-US" altLang="ja-JP" sz="1600" dirty="0" err="1" smtClean="0"/>
              <a:t>Motoba</a:t>
            </a:r>
            <a:r>
              <a:rPr lang="en-US" altLang="ja-JP" sz="1600" dirty="0" smtClean="0"/>
              <a:t>, H. </a:t>
            </a:r>
            <a:r>
              <a:rPr lang="en-US" altLang="ja-JP" sz="1600" dirty="0" err="1" smtClean="0"/>
              <a:t>Himeno</a:t>
            </a:r>
            <a:r>
              <a:rPr lang="en-US" altLang="ja-JP" sz="1600" dirty="0" smtClean="0"/>
              <a:t>, K. Ikeda and S. Nagata, </a:t>
            </a:r>
            <a:r>
              <a:rPr lang="en-US" altLang="ja-JP" sz="1600" dirty="0" err="1" smtClean="0"/>
              <a:t>Prog</a:t>
            </a:r>
            <a:r>
              <a:rPr lang="en-US" altLang="ja-JP" sz="1600" dirty="0" smtClean="0"/>
              <a:t>. </a:t>
            </a:r>
            <a:r>
              <a:rPr lang="en-US" altLang="ja-JP" sz="1600" dirty="0" err="1" smtClean="0"/>
              <a:t>Theor</a:t>
            </a:r>
            <a:r>
              <a:rPr lang="en-US" altLang="ja-JP" sz="1600" dirty="0" smtClean="0"/>
              <a:t>. Phys. Suppl. </a:t>
            </a:r>
            <a:r>
              <a:rPr lang="en-US" altLang="ja-JP" sz="1600" b="1" dirty="0" smtClean="0"/>
              <a:t>117 </a:t>
            </a:r>
            <a:r>
              <a:rPr lang="en-US" altLang="ja-JP" sz="1600" dirty="0" smtClean="0"/>
              <a:t>(1994), 361.</a:t>
            </a:r>
          </a:p>
        </p:txBody>
      </p:sp>
      <p:grpSp>
        <p:nvGrpSpPr>
          <p:cNvPr id="4" name="グループ化 12"/>
          <p:cNvGrpSpPr/>
          <p:nvPr/>
        </p:nvGrpSpPr>
        <p:grpSpPr>
          <a:xfrm>
            <a:off x="3929058" y="1928802"/>
            <a:ext cx="4929222" cy="685862"/>
            <a:chOff x="571472" y="2143116"/>
            <a:chExt cx="4929222" cy="685862"/>
          </a:xfrm>
        </p:grpSpPr>
        <p:sp>
          <p:nvSpPr>
            <p:cNvPr id="9" name="正方形/長方形 8"/>
            <p:cNvSpPr/>
            <p:nvPr/>
          </p:nvSpPr>
          <p:spPr>
            <a:xfrm>
              <a:off x="571472" y="2428868"/>
              <a:ext cx="492922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None/>
              </a:pPr>
              <a:r>
                <a:rPr lang="en-US" altLang="ja-JP" sz="2000" b="1" dirty="0" smtClean="0">
                  <a:latin typeface="Symbol" pitchFamily="18" charset="2"/>
                </a:rPr>
                <a:t>L</a:t>
              </a:r>
              <a:r>
                <a:rPr lang="en-US" altLang="ja-JP" sz="2000" b="1" dirty="0" smtClean="0"/>
                <a:t>N</a:t>
              </a:r>
              <a:r>
                <a:rPr lang="ja-JP" altLang="en-US" sz="2000" b="1" dirty="0" smtClean="0"/>
                <a:t>：</a:t>
              </a:r>
              <a:r>
                <a:rPr lang="en-US" altLang="ja-JP" sz="2000" b="1" dirty="0" smtClean="0"/>
                <a:t>YNG interaction</a:t>
              </a:r>
              <a:r>
                <a:rPr lang="en-US" altLang="ja-JP" sz="2000" b="1" baseline="30000" dirty="0" smtClean="0"/>
                <a:t> </a:t>
              </a:r>
              <a:r>
                <a:rPr lang="en-US" altLang="ja-JP" sz="2000" b="1" dirty="0" smtClean="0"/>
                <a:t>(Central force)</a:t>
              </a:r>
              <a:r>
                <a:rPr lang="en-US" altLang="ja-JP" sz="2000" b="1" baseline="30000" dirty="0" smtClean="0"/>
                <a:t> [1]</a:t>
              </a:r>
              <a:endParaRPr lang="en-US" altLang="ja-JP" sz="2000" b="1" dirty="0" smtClean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71472" y="2143116"/>
              <a:ext cx="25717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None/>
              </a:pPr>
              <a:r>
                <a:rPr lang="en-US" altLang="ja-JP" sz="2000" b="1" dirty="0" smtClean="0"/>
                <a:t>NN</a:t>
              </a:r>
              <a:r>
                <a:rPr lang="ja-JP" altLang="en-US" sz="2000" b="1" dirty="0" smtClean="0"/>
                <a:t>：</a:t>
              </a:r>
              <a:r>
                <a:rPr lang="en-US" altLang="ja-JP" sz="2000" b="1" dirty="0" err="1" smtClean="0"/>
                <a:t>Gogny</a:t>
              </a:r>
              <a:r>
                <a:rPr lang="en-US" altLang="ja-JP" sz="2000" b="1" dirty="0" smtClean="0"/>
                <a:t> D1S</a:t>
              </a:r>
              <a:endParaRPr lang="en-US" altLang="ja-JP" sz="2000" b="1" baseline="30000" dirty="0" smtClean="0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0" y="1500174"/>
            <a:ext cx="2214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u"/>
            </a:pPr>
            <a:r>
              <a:rPr lang="en-US" altLang="ja-JP" sz="2400" b="1" dirty="0" smtClean="0">
                <a:solidFill>
                  <a:schemeClr val="tx2"/>
                </a:solidFill>
              </a:rPr>
              <a:t>Hamiltonian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071538" y="114298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US" altLang="ja-JP" b="1" dirty="0" smtClean="0">
                <a:solidFill>
                  <a:schemeClr val="tx2"/>
                </a:solidFill>
              </a:rPr>
              <a:t>HyperAMD (Antisymmetrized Molecular Dynamics for hypernuclei)</a:t>
            </a:r>
            <a:endParaRPr lang="en-US" altLang="ja-JP" b="1" baseline="30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518832" y="4429132"/>
          <a:ext cx="1857388" cy="53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19" name="数式" r:id="rId6" imgW="1180800" imgH="342720" progId="Equation.3">
                  <p:embed/>
                </p:oleObj>
              </mc:Choice>
              <mc:Fallback>
                <p:oleObj name="数式" r:id="rId6" imgW="1180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832" y="4429132"/>
                        <a:ext cx="1857388" cy="539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590270" y="4857760"/>
          <a:ext cx="2169422" cy="468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20" name="数式" r:id="rId8" imgW="2234880" imgH="482400" progId="Equation.3">
                  <p:embed/>
                </p:oleObj>
              </mc:Choice>
              <mc:Fallback>
                <p:oleObj name="数式" r:id="rId8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270" y="4857760"/>
                        <a:ext cx="2169422" cy="4683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019162" y="4929198"/>
          <a:ext cx="1553366" cy="31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21" name="数式" r:id="rId10" imgW="1130040" imgH="228600" progId="Equation.3">
                  <p:embed/>
                </p:oleObj>
              </mc:Choice>
              <mc:Fallback>
                <p:oleObj name="数式" r:id="rId10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162" y="4929198"/>
                        <a:ext cx="1553366" cy="314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7085047" y="3857628"/>
          <a:ext cx="1558919" cy="33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22" name="数式" r:id="rId12" imgW="1054080" imgH="228600" progId="Equation.3">
                  <p:embed/>
                </p:oleObj>
              </mc:Choice>
              <mc:Fallback>
                <p:oleObj name="数式" r:id="rId12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47" y="3857628"/>
                        <a:ext cx="1558919" cy="338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4572000" y="3756425"/>
          <a:ext cx="2357422" cy="52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23" name="数式" r:id="rId14" imgW="2145960" imgH="482400" progId="Equation.3">
                  <p:embed/>
                </p:oleObj>
              </mc:Choice>
              <mc:Fallback>
                <p:oleObj name="数式" r:id="rId14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56425"/>
                        <a:ext cx="2357422" cy="529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572000" y="3214686"/>
          <a:ext cx="1974849" cy="58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24" name="数式" r:id="rId16" imgW="1409400" imgH="419040" progId="Equation.3">
                  <p:embed/>
                </p:oleObj>
              </mc:Choice>
              <mc:Fallback>
                <p:oleObj name="数式" r:id="rId16" imgW="1409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14686"/>
                        <a:ext cx="1974849" cy="587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642910" y="5572140"/>
          <a:ext cx="33194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25" name="数式" r:id="rId18" imgW="2209680" imgH="419040" progId="Equation.3">
                  <p:embed/>
                </p:oleObj>
              </mc:Choice>
              <mc:Fallback>
                <p:oleObj name="数式" r:id="rId18" imgW="2209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5572140"/>
                        <a:ext cx="331946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4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Theoretical framework: HyperAMD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Procedure of the calculation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857224" y="1357298"/>
            <a:ext cx="7572428" cy="9286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Variational Calculation </a:t>
            </a:r>
            <a:endParaRPr kumimoji="1" lang="en-US" altLang="ja-JP" sz="20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 Imaginary time development method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2"/>
                </a:solidFill>
              </a:rPr>
              <a:t> Variational parameters: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4786314" y="1425953"/>
          <a:ext cx="1204908" cy="62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99" name="数式" r:id="rId4" imgW="888840" imgH="457200" progId="Equation.3">
                  <p:embed/>
                </p:oleObj>
              </mc:Choice>
              <mc:Fallback>
                <p:oleObj name="数式" r:id="rId4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425953"/>
                        <a:ext cx="1204908" cy="62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269053" y="1589073"/>
          <a:ext cx="51752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00" name="数式" r:id="rId6" imgW="368280" imgH="177480" progId="Equation.3">
                  <p:embed/>
                </p:oleObj>
              </mc:Choice>
              <mc:Fallback>
                <p:oleObj name="数式" r:id="rId6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53" y="1589073"/>
                        <a:ext cx="517525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3332171" y="2000250"/>
          <a:ext cx="23828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01" name="数式" r:id="rId8" imgW="1714320" imgH="228600" progId="Equation.3">
                  <p:embed/>
                </p:oleObj>
              </mc:Choice>
              <mc:Fallback>
                <p:oleObj name="数式" r:id="rId8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71" y="2000250"/>
                        <a:ext cx="23828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図 17" descr="coolin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7554" y="2814576"/>
            <a:ext cx="2256078" cy="3071834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928794" y="4445508"/>
            <a:ext cx="1916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Energy variation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286116" y="5957848"/>
            <a:ext cx="927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Cluster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929190" y="5957848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Shell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129333" y="2985970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Initial w.f.</a:t>
            </a:r>
          </a:p>
        </p:txBody>
      </p:sp>
      <p:cxnSp>
        <p:nvCxnSpPr>
          <p:cNvPr id="14" name="直線矢印コネクタ 13"/>
          <p:cNvCxnSpPr>
            <a:stCxn id="17" idx="1"/>
          </p:cNvCxnSpPr>
          <p:nvPr/>
        </p:nvCxnSpPr>
        <p:spPr>
          <a:xfrm rot="10800000">
            <a:off x="5342578" y="3314642"/>
            <a:ext cx="1015372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 flipV="1">
            <a:off x="5000628" y="3528956"/>
            <a:ext cx="1357322" cy="428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357950" y="331464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nucleons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6173794" y="3600394"/>
            <a:ext cx="2398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(Described by </a:t>
            </a:r>
          </a:p>
          <a:p>
            <a:r>
              <a:rPr lang="en-US" altLang="ja-JP" dirty="0" smtClean="0"/>
              <a:t>Gaussian wave packets)</a:t>
            </a:r>
            <a:endParaRPr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 rot="10800000" flipV="1">
            <a:off x="4433886" y="2798504"/>
            <a:ext cx="1138246" cy="6878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526412" y="2613838"/>
            <a:ext cx="131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Symbol" pitchFamily="18" charset="2"/>
              </a:rPr>
              <a:t>L</a:t>
            </a:r>
            <a:r>
              <a:rPr lang="en-US" altLang="ja-JP" b="1" dirty="0" smtClean="0"/>
              <a:t> hyperon</a:t>
            </a:r>
          </a:p>
        </p:txBody>
      </p:sp>
    </p:spTree>
    <p:extLst>
      <p:ext uri="{BB962C8B-B14F-4D97-AF65-F5344CB8AC3E}">
        <p14:creationId xmlns:p14="http://schemas.microsoft.com/office/powerpoint/2010/main" val="558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Theoretical framework: HyperAMD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Procedure of the calculation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857224" y="1357298"/>
            <a:ext cx="7572428" cy="9286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Variational Calculation </a:t>
            </a:r>
            <a:endParaRPr kumimoji="1" lang="en-US" altLang="ja-JP" sz="20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 Imaginary time development method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2"/>
                </a:solidFill>
              </a:rPr>
              <a:t> Variational parameters: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857224" y="2714620"/>
            <a:ext cx="7572428" cy="107157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Angular Momentum Projection</a:t>
            </a:r>
          </a:p>
          <a:p>
            <a:pPr algn="ctr"/>
            <a:endParaRPr kumimoji="1" lang="en-US" altLang="ja-JP" dirty="0" smtClean="0">
              <a:solidFill>
                <a:schemeClr val="tx2"/>
              </a:solidFill>
            </a:endParaRPr>
          </a:p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57224" y="4214818"/>
            <a:ext cx="7572428" cy="200026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200" b="1" dirty="0" smtClean="0">
                <a:solidFill>
                  <a:schemeClr val="tx2"/>
                </a:solidFill>
              </a:rPr>
              <a:t>Generator Coordinate Method(GCM)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Superposition of the w.f. with different configuration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D</a:t>
            </a:r>
            <a:r>
              <a:rPr kumimoji="1" lang="en-US" altLang="ja-JP" dirty="0" smtClean="0">
                <a:solidFill>
                  <a:schemeClr val="tx2"/>
                </a:solidFill>
              </a:rPr>
              <a:t>iagonalization of              and</a:t>
            </a:r>
          </a:p>
          <a:p>
            <a:endParaRPr kumimoji="1" lang="en-US" altLang="ja-JP" sz="1100" b="1" dirty="0" smtClean="0">
              <a:solidFill>
                <a:schemeClr val="tx2"/>
              </a:solidFill>
            </a:endParaRPr>
          </a:p>
          <a:p>
            <a:endParaRPr kumimoji="1" lang="en-US" altLang="ja-JP" sz="2000" b="1" dirty="0" smtClean="0">
              <a:solidFill>
                <a:schemeClr val="tx2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2"/>
              </a:solidFill>
            </a:endParaRPr>
          </a:p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4786314" y="1425953"/>
          <a:ext cx="1204908" cy="62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89" name="数式" r:id="rId4" imgW="888840" imgH="457200" progId="Equation.3">
                  <p:embed/>
                </p:oleObj>
              </mc:Choice>
              <mc:Fallback>
                <p:oleObj name="数式" r:id="rId4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425953"/>
                        <a:ext cx="1204908" cy="62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269053" y="1589073"/>
          <a:ext cx="51752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90" name="数式" r:id="rId6" imgW="368280" imgH="177480" progId="Equation.3">
                  <p:embed/>
                </p:oleObj>
              </mc:Choice>
              <mc:Fallback>
                <p:oleObj name="数式" r:id="rId6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53" y="1589073"/>
                        <a:ext cx="517525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357290" y="3143248"/>
          <a:ext cx="4972059" cy="633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91" name="数式" r:id="rId8" imgW="2197080" imgH="279360" progId="Equation.3">
                  <p:embed/>
                </p:oleObj>
              </mc:Choice>
              <mc:Fallback>
                <p:oleObj name="数式" r:id="rId8" imgW="2197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3143248"/>
                        <a:ext cx="4972059" cy="633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1237960" y="5143512"/>
          <a:ext cx="4119858" cy="53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92" name="数式" r:id="rId10" imgW="2145960" imgH="279360" progId="Equation.3">
                  <p:embed/>
                </p:oleObj>
              </mc:Choice>
              <mc:Fallback>
                <p:oleObj name="数式" r:id="rId10" imgW="2145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960" y="5143512"/>
                        <a:ext cx="4119858" cy="53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246034" y="5646758"/>
          <a:ext cx="3778139" cy="53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93" name="数式" r:id="rId12" imgW="1968480" imgH="279360" progId="Equation.3">
                  <p:embed/>
                </p:oleObj>
              </mc:Choice>
              <mc:Fallback>
                <p:oleObj name="数式" r:id="rId12" imgW="1968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34" y="5646758"/>
                        <a:ext cx="3778139" cy="53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5572132" y="5427163"/>
          <a:ext cx="2786082" cy="57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94" name="数式" r:id="rId14" imgW="1726920" imgH="355320" progId="Equation.3">
                  <p:embed/>
                </p:oleObj>
              </mc:Choice>
              <mc:Fallback>
                <p:oleObj name="数式" r:id="rId14" imgW="17269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427163"/>
                        <a:ext cx="2786082" cy="573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下矢印 15"/>
          <p:cNvSpPr/>
          <p:nvPr/>
        </p:nvSpPr>
        <p:spPr>
          <a:xfrm>
            <a:off x="3857620" y="2285992"/>
            <a:ext cx="1571636" cy="428628"/>
          </a:xfrm>
          <a:prstGeom prst="downArrow">
            <a:avLst>
              <a:gd name="adj1" fmla="val 50000"/>
              <a:gd name="adj2" fmla="val 62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3857620" y="3786190"/>
            <a:ext cx="1571636" cy="428628"/>
          </a:xfrm>
          <a:prstGeom prst="downArrow">
            <a:avLst>
              <a:gd name="adj1" fmla="val 50000"/>
              <a:gd name="adj2" fmla="val 62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3332171" y="2000250"/>
          <a:ext cx="23828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95" name="数式" r:id="rId16" imgW="1714320" imgH="228600" progId="Equation.3">
                  <p:embed/>
                </p:oleObj>
              </mc:Choice>
              <mc:Fallback>
                <p:oleObj name="数式" r:id="rId16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71" y="2000250"/>
                        <a:ext cx="23828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2857488" y="4846171"/>
          <a:ext cx="590548" cy="32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96" name="数式" r:id="rId18" imgW="457200" imgH="253800" progId="Equation.3">
                  <p:embed/>
                </p:oleObj>
              </mc:Choice>
              <mc:Fallback>
                <p:oleObj name="数式" r:id="rId18" imgW="457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4846171"/>
                        <a:ext cx="590548" cy="32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3929058" y="4845050"/>
          <a:ext cx="5746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97" name="数式" r:id="rId20" imgW="444240" imgH="253800" progId="Equation.3">
                  <p:embed/>
                </p:oleObj>
              </mc:Choice>
              <mc:Fallback>
                <p:oleObj name="数式" r:id="rId20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4845050"/>
                        <a:ext cx="574675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4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2"/>
                </a:solidFill>
              </a:rPr>
              <a:t>Results and Discussions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3568" y="4246240"/>
            <a:ext cx="6400800" cy="148701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kumimoji="1" lang="en-US" altLang="ja-JP" sz="2800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 single particle energy of the different </a:t>
            </a:r>
            <a:r>
              <a:rPr kumimoji="1" lang="en-US" altLang="ja-JP" sz="2800" i="1" dirty="0" smtClean="0">
                <a:solidFill>
                  <a:schemeClr val="tx1"/>
                </a:solidFill>
              </a:rPr>
              <a:t>p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-orbit directions</a:t>
            </a:r>
          </a:p>
          <a:p>
            <a:pPr marL="514350" indent="-514350" algn="l">
              <a:buAutoNum type="arabicPeriod"/>
            </a:pPr>
            <a:r>
              <a:rPr kumimoji="1" lang="en-US" altLang="ja-JP" sz="2800" dirty="0" smtClean="0">
                <a:solidFill>
                  <a:schemeClr val="tx1"/>
                </a:solidFill>
              </a:rPr>
              <a:t>Excitation spectra of the </a:t>
            </a:r>
            <a:r>
              <a:rPr kumimoji="1" lang="en-US" altLang="ja-JP" sz="2800" i="1" dirty="0" smtClean="0">
                <a:solidFill>
                  <a:schemeClr val="tx1"/>
                </a:solidFill>
              </a:rPr>
              <a:t>p-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states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Results</a:t>
            </a:r>
            <a:r>
              <a:rPr lang="ja-JP" altLang="en-US" dirty="0" smtClean="0">
                <a:sym typeface="Wingdings" pitchFamily="2" charset="2"/>
              </a:rPr>
              <a:t>： </a:t>
            </a:r>
            <a:r>
              <a:rPr lang="en-US" altLang="ja-JP" dirty="0" smtClean="0">
                <a:sym typeface="Wingdings" pitchFamily="2" charset="2"/>
              </a:rPr>
              <a:t>Single particle energy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ja-JP" altLang="en-US" dirty="0" smtClean="0"/>
              <a:t> </a:t>
            </a:r>
            <a:r>
              <a:rPr lang="en-US" altLang="ja-JP" dirty="0" smtClean="0"/>
              <a:t>hyperon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L </a:t>
            </a:r>
            <a:r>
              <a:rPr kumimoji="1" lang="en-US" altLang="ja-JP" dirty="0" smtClean="0">
                <a:latin typeface="+mj-lt"/>
              </a:rPr>
              <a:t>single particle energy on </a:t>
            </a:r>
            <a:r>
              <a:rPr kumimoji="1" lang="en-US" altLang="ja-JP" dirty="0" smtClean="0">
                <a:latin typeface="Symbol" pitchFamily="18" charset="2"/>
              </a:rPr>
              <a:t>(b, g)</a:t>
            </a:r>
            <a:r>
              <a:rPr kumimoji="1" lang="en-US" altLang="ja-JP" dirty="0" smtClean="0"/>
              <a:t> plane</a:t>
            </a:r>
          </a:p>
          <a:p>
            <a:pPr lvl="1">
              <a:buNone/>
            </a:pPr>
            <a:endParaRPr lang="en-US" altLang="ja-JP" sz="3000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Single particle energy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 is </a:t>
            </a:r>
            <a:r>
              <a:rPr lang="en-US" altLang="ja-JP" dirty="0" smtClean="0">
                <a:solidFill>
                  <a:srgbClr val="FF0000"/>
                </a:solidFill>
              </a:rPr>
              <a:t>different</a:t>
            </a:r>
            <a:r>
              <a:rPr lang="en-US" altLang="ja-JP" dirty="0" smtClean="0"/>
              <a:t> from each p state</a:t>
            </a:r>
          </a:p>
          <a:p>
            <a:pPr lvl="2"/>
            <a:r>
              <a:rPr lang="en-US" altLang="ja-JP" dirty="0" smtClean="0"/>
              <a:t>This is due to the </a:t>
            </a:r>
            <a:r>
              <a:rPr lang="en-US" altLang="ja-JP" dirty="0" smtClean="0">
                <a:solidFill>
                  <a:srgbClr val="FF0000"/>
                </a:solidFill>
              </a:rPr>
              <a:t>difference of overlap </a:t>
            </a:r>
            <a:r>
              <a:rPr lang="en-US" altLang="ja-JP" dirty="0" smtClean="0"/>
              <a:t>between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and nucleons</a:t>
            </a:r>
            <a:endParaRPr kumimoji="1" lang="en-US" altLang="ja-JP" dirty="0" smtClean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857224" y="1244600"/>
          <a:ext cx="46307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4" name="数式" r:id="rId4" imgW="2755800" imgH="279360" progId="Equation.3">
                  <p:embed/>
                </p:oleObj>
              </mc:Choice>
              <mc:Fallback>
                <p:oleObj name="数式" r:id="rId4" imgW="2755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244600"/>
                        <a:ext cx="463073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54"/>
          <p:cNvGrpSpPr/>
          <p:nvPr/>
        </p:nvGrpSpPr>
        <p:grpSpPr>
          <a:xfrm>
            <a:off x="87516" y="1703130"/>
            <a:ext cx="6461256" cy="861774"/>
            <a:chOff x="6187914" y="565035"/>
            <a:chExt cx="6461256" cy="861774"/>
          </a:xfrm>
        </p:grpSpPr>
        <p:sp>
          <p:nvSpPr>
            <p:cNvPr id="53" name="正方形/長方形 52"/>
            <p:cNvSpPr/>
            <p:nvPr/>
          </p:nvSpPr>
          <p:spPr>
            <a:xfrm>
              <a:off x="6187914" y="565035"/>
              <a:ext cx="646125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600" b="1" baseline="30000" dirty="0" smtClean="0"/>
                <a:t>25</a:t>
              </a:r>
              <a:r>
                <a:rPr lang="en-US" altLang="ja-JP" sz="2600" b="1" dirty="0" smtClean="0"/>
                <a:t>Mg</a:t>
              </a:r>
              <a:r>
                <a:rPr lang="ja-JP" altLang="en-US" sz="2600" b="1" dirty="0" smtClean="0"/>
                <a:t> </a:t>
              </a:r>
              <a:r>
                <a:rPr lang="en-US" altLang="ja-JP" sz="2600" b="1" dirty="0" smtClean="0"/>
                <a:t>(AMD, </a:t>
              </a:r>
              <a:r>
                <a:rPr lang="en-US" altLang="ja-JP" sz="2600" b="1" dirty="0" smtClean="0">
                  <a:latin typeface="Symbol" pitchFamily="18" charset="2"/>
                </a:rPr>
                <a:t>L</a:t>
              </a:r>
              <a:r>
                <a:rPr lang="en-US" altLang="ja-JP" sz="2600" b="1" dirty="0" smtClean="0"/>
                <a:t> in </a:t>
              </a:r>
              <a:r>
                <a:rPr lang="en-US" altLang="ja-JP" sz="2600" b="1" i="1" dirty="0" smtClean="0"/>
                <a:t>p</a:t>
              </a:r>
              <a:r>
                <a:rPr lang="en-US" altLang="ja-JP" sz="2600" b="1" dirty="0" smtClean="0"/>
                <a:t> </a:t>
              </a:r>
              <a:r>
                <a:rPr lang="en-US" altLang="ja-JP" sz="2600" b="1" dirty="0" smtClean="0"/>
                <a:t>orbit)</a:t>
              </a:r>
            </a:p>
            <a:p>
              <a:r>
                <a:rPr lang="en-US" altLang="ja-JP" sz="2400" dirty="0"/>
                <a:t> </a:t>
              </a:r>
              <a:r>
                <a:rPr lang="en-US" altLang="ja-JP" sz="2400" dirty="0" smtClean="0"/>
                <a:t>  </a:t>
              </a:r>
              <a:r>
                <a:rPr lang="en-US" altLang="ja-JP" sz="2400" dirty="0" smtClean="0"/>
                <a:t>3 </a:t>
              </a:r>
              <a:r>
                <a:rPr lang="en-US" altLang="ja-JP" sz="2400" i="1" dirty="0" smtClean="0"/>
                <a:t>p-</a:t>
              </a:r>
              <a:r>
                <a:rPr lang="en-US" altLang="ja-JP" sz="2400" dirty="0" smtClean="0"/>
                <a:t>states with different spatial distributions of </a:t>
              </a:r>
              <a:r>
                <a:rPr lang="en-US" altLang="ja-JP" sz="2400" dirty="0" smtClean="0">
                  <a:latin typeface="Symbol" panose="05050102010706020507" pitchFamily="18" charset="2"/>
                </a:rPr>
                <a:t>L</a:t>
              </a:r>
              <a:endParaRPr lang="ja-JP" altLang="en-US" sz="2400" dirty="0">
                <a:latin typeface="Symbol" panose="05050102010706020507" pitchFamily="18" charset="2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6258376" y="742492"/>
              <a:ext cx="3080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 smtClean="0">
                  <a:latin typeface="Symbol" pitchFamily="18" charset="2"/>
                </a:rPr>
                <a:t>L</a:t>
              </a:r>
              <a:endParaRPr lang="ja-JP" altLang="en-US" sz="1400" b="1" dirty="0">
                <a:latin typeface="Symbol" pitchFamily="18" charset="2"/>
              </a:endParaRPr>
            </a:p>
          </p:txBody>
        </p:sp>
      </p:grpSp>
      <p:pic>
        <p:nvPicPr>
          <p:cNvPr id="12" name="図 11" descr="LMDspEnergy_i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21233"/>
            <a:ext cx="9144000" cy="2887579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71472" y="263691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Lowest p state</a:t>
            </a:r>
            <a:endParaRPr kumimoji="1" lang="ja-JP" altLang="en-US" sz="20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26613" y="2636912"/>
            <a:ext cx="217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2nd lowest p state</a:t>
            </a:r>
            <a:endParaRPr kumimoji="1" lang="ja-JP" altLang="en-US" sz="20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53830" y="2636912"/>
            <a:ext cx="236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3rd lowest p state</a:t>
            </a:r>
            <a:endParaRPr kumimoji="1" lang="ja-JP" altLang="en-US" sz="2000" b="1" dirty="0"/>
          </a:p>
        </p:txBody>
      </p:sp>
      <p:grpSp>
        <p:nvGrpSpPr>
          <p:cNvPr id="5" name="グループ化 33"/>
          <p:cNvGrpSpPr/>
          <p:nvPr/>
        </p:nvGrpSpPr>
        <p:grpSpPr>
          <a:xfrm>
            <a:off x="1500166" y="2907764"/>
            <a:ext cx="7572428" cy="2229478"/>
            <a:chOff x="1500166" y="2699720"/>
            <a:chExt cx="7572428" cy="2229478"/>
          </a:xfrm>
        </p:grpSpPr>
        <p:pic>
          <p:nvPicPr>
            <p:cNvPr id="27" name="図 26" descr="triaxial_lowes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2878" y="2786058"/>
              <a:ext cx="1644605" cy="673230"/>
            </a:xfrm>
            <a:prstGeom prst="rect">
              <a:avLst/>
            </a:prstGeom>
          </p:spPr>
        </p:pic>
        <p:pic>
          <p:nvPicPr>
            <p:cNvPr id="29" name="図 28" descr="triaxial_2nd-lowes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50399" y="2699720"/>
              <a:ext cx="1643074" cy="800718"/>
            </a:xfrm>
            <a:prstGeom prst="rect">
              <a:avLst/>
            </a:prstGeom>
          </p:spPr>
        </p:pic>
        <p:pic>
          <p:nvPicPr>
            <p:cNvPr id="31" name="図 30" descr="triaxial_3rd-lowest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9356" y="2776798"/>
              <a:ext cx="1593238" cy="652202"/>
            </a:xfrm>
            <a:prstGeom prst="rect">
              <a:avLst/>
            </a:prstGeom>
          </p:spPr>
        </p:pic>
        <p:cxnSp>
          <p:nvCxnSpPr>
            <p:cNvPr id="24" name="直線矢印コネクタ 23"/>
            <p:cNvCxnSpPr/>
            <p:nvPr/>
          </p:nvCxnSpPr>
          <p:spPr>
            <a:xfrm rot="5400000">
              <a:off x="1214414" y="3714752"/>
              <a:ext cx="1428760" cy="8572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rot="5400000">
              <a:off x="4036215" y="3679033"/>
              <a:ext cx="1571636" cy="9286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rot="5400000">
              <a:off x="6965173" y="3679033"/>
              <a:ext cx="1500198" cy="8572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5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Results</a:t>
            </a:r>
            <a:r>
              <a:rPr lang="ja-JP" altLang="en-US" dirty="0" smtClean="0">
                <a:sym typeface="Wingdings" pitchFamily="2" charset="2"/>
              </a:rPr>
              <a:t>： </a:t>
            </a:r>
            <a:r>
              <a:rPr lang="en-US" altLang="ja-JP" dirty="0" smtClean="0">
                <a:sym typeface="Wingdings" pitchFamily="2" charset="2"/>
              </a:rPr>
              <a:t>Single particle energy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ja-JP" altLang="en-US" dirty="0" smtClean="0"/>
              <a:t> </a:t>
            </a:r>
            <a:r>
              <a:rPr lang="en-US" altLang="ja-JP" dirty="0" smtClean="0"/>
              <a:t>hyperon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Symbol" pitchFamily="18" charset="2"/>
              </a:rPr>
              <a:t>L </a:t>
            </a:r>
            <a:r>
              <a:rPr lang="en-US" altLang="ja-JP" dirty="0" smtClean="0"/>
              <a:t>single particle energy in axial/triaxial deformed nucleus</a:t>
            </a:r>
            <a:endParaRPr kumimoji="1" lang="en-US" altLang="ja-JP" dirty="0" smtClean="0"/>
          </a:p>
          <a:p>
            <a:pPr marL="288000"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4" name="グループ化 27"/>
          <p:cNvGrpSpPr/>
          <p:nvPr/>
        </p:nvGrpSpPr>
        <p:grpSpPr>
          <a:xfrm>
            <a:off x="6785053" y="4746044"/>
            <a:ext cx="2073227" cy="1040410"/>
            <a:chOff x="284163" y="3000372"/>
            <a:chExt cx="2073227" cy="1040410"/>
          </a:xfrm>
        </p:grpSpPr>
        <p:pic>
          <p:nvPicPr>
            <p:cNvPr id="29" name="図 28" descr="triaxial_lowes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163" y="3000372"/>
              <a:ext cx="2073227" cy="848689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463520" y="3671450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Lowest p state</a:t>
              </a:r>
              <a:endParaRPr kumimoji="1" lang="ja-JP" altLang="en-US" b="1" dirty="0"/>
            </a:p>
          </p:txBody>
        </p:sp>
      </p:grpSp>
      <p:grpSp>
        <p:nvGrpSpPr>
          <p:cNvPr id="5" name="グループ化 30"/>
          <p:cNvGrpSpPr/>
          <p:nvPr/>
        </p:nvGrpSpPr>
        <p:grpSpPr>
          <a:xfrm>
            <a:off x="6785053" y="3388001"/>
            <a:ext cx="2071297" cy="1121119"/>
            <a:chOff x="3286303" y="2919663"/>
            <a:chExt cx="2071297" cy="1121119"/>
          </a:xfrm>
        </p:grpSpPr>
        <p:pic>
          <p:nvPicPr>
            <p:cNvPr id="32" name="図 31" descr="triaxial_2nd-lowes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6303" y="2919663"/>
              <a:ext cx="2071297" cy="1009403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3326581" y="3671450"/>
              <a:ext cx="1990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2nd lowest p state</a:t>
              </a:r>
              <a:endParaRPr kumimoji="1" lang="ja-JP" altLang="en-US" b="1" dirty="0"/>
            </a:p>
          </p:txBody>
        </p:sp>
      </p:grpSp>
      <p:grpSp>
        <p:nvGrpSpPr>
          <p:cNvPr id="6" name="グループ化 33"/>
          <p:cNvGrpSpPr/>
          <p:nvPr/>
        </p:nvGrpSpPr>
        <p:grpSpPr>
          <a:xfrm>
            <a:off x="6785053" y="1928802"/>
            <a:ext cx="2008472" cy="1005335"/>
            <a:chOff x="6344964" y="3035447"/>
            <a:chExt cx="2008472" cy="1005335"/>
          </a:xfrm>
        </p:grpSpPr>
        <p:pic>
          <p:nvPicPr>
            <p:cNvPr id="35" name="図 34" descr="triaxial_3rd-lowes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964" y="3035447"/>
              <a:ext cx="2008472" cy="822181"/>
            </a:xfrm>
            <a:prstGeom prst="rect">
              <a:avLst/>
            </a:prstGeom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6353830" y="3671450"/>
              <a:ext cx="1990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3rd lowest p state</a:t>
              </a:r>
              <a:endParaRPr kumimoji="1" lang="ja-JP" altLang="en-US" b="1" dirty="0"/>
            </a:p>
          </p:txBody>
        </p:sp>
      </p:grpSp>
      <p:pic>
        <p:nvPicPr>
          <p:cNvPr id="81" name="図 80" descr="spEnergy_Loo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2814762"/>
            <a:ext cx="4714908" cy="3186006"/>
          </a:xfrm>
          <a:prstGeom prst="rect">
            <a:avLst/>
          </a:prstGeom>
        </p:spPr>
      </p:pic>
      <p:cxnSp>
        <p:nvCxnSpPr>
          <p:cNvPr id="82" name="直線コネクタ 81"/>
          <p:cNvCxnSpPr/>
          <p:nvPr/>
        </p:nvCxnSpPr>
        <p:spPr>
          <a:xfrm flipV="1">
            <a:off x="3929058" y="2786058"/>
            <a:ext cx="2928958" cy="642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3857620" y="4143380"/>
            <a:ext cx="3000396" cy="285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3786182" y="5000636"/>
            <a:ext cx="3214710" cy="500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214546" y="5073385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Century" pitchFamily="18" charset="0"/>
              </a:rPr>
              <a:t>I</a:t>
            </a:r>
            <a:endParaRPr kumimoji="1" lang="ja-JP" altLang="en-US" b="1" dirty="0">
              <a:latin typeface="Century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500643" y="5085929"/>
            <a:ext cx="41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Century" pitchFamily="18" charset="0"/>
              </a:rPr>
              <a:t>II</a:t>
            </a:r>
            <a:endParaRPr kumimoji="1" lang="ja-JP" altLang="en-US" b="1" dirty="0">
              <a:latin typeface="Century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749708" y="5075098"/>
            <a:ext cx="58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Century" pitchFamily="18" charset="0"/>
              </a:rPr>
              <a:t>III</a:t>
            </a:r>
            <a:endParaRPr kumimoji="1" lang="ja-JP" altLang="en-US" b="1" dirty="0">
              <a:latin typeface="Century" pitchFamily="18" charset="0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785918" y="5371894"/>
            <a:ext cx="128588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3101036" y="5371894"/>
            <a:ext cx="128588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4429124" y="5371894"/>
            <a:ext cx="128588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357190" y="5929330"/>
            <a:ext cx="8643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s. p. energy is different from each other with triaxial deformation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3" name="グループ化 39"/>
          <p:cNvGrpSpPr/>
          <p:nvPr/>
        </p:nvGrpSpPr>
        <p:grpSpPr>
          <a:xfrm>
            <a:off x="814814" y="6315038"/>
            <a:ext cx="3399996" cy="400110"/>
            <a:chOff x="2500298" y="1800440"/>
            <a:chExt cx="3399996" cy="400110"/>
          </a:xfrm>
        </p:grpSpPr>
        <p:cxnSp>
          <p:nvCxnSpPr>
            <p:cNvPr id="47" name="直線矢印コネクタ 46"/>
            <p:cNvCxnSpPr/>
            <p:nvPr/>
          </p:nvCxnSpPr>
          <p:spPr>
            <a:xfrm>
              <a:off x="2500298" y="2000240"/>
              <a:ext cx="50006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3042774" y="1800440"/>
              <a:ext cx="2857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split into 3 p-orbit states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1336216" y="1268760"/>
            <a:ext cx="4675944" cy="1656184"/>
            <a:chOff x="1336216" y="1124744"/>
            <a:chExt cx="4675944" cy="1656184"/>
          </a:xfrm>
        </p:grpSpPr>
        <p:grpSp>
          <p:nvGrpSpPr>
            <p:cNvPr id="70" name="グループ化 69"/>
            <p:cNvGrpSpPr/>
            <p:nvPr/>
          </p:nvGrpSpPr>
          <p:grpSpPr>
            <a:xfrm>
              <a:off x="1536115" y="1124744"/>
              <a:ext cx="4476045" cy="1519269"/>
              <a:chOff x="0" y="2924944"/>
              <a:chExt cx="9144000" cy="3103676"/>
            </a:xfrm>
          </p:grpSpPr>
          <p:pic>
            <p:nvPicPr>
              <p:cNvPr id="85" name="Picture 24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4944"/>
                <a:ext cx="9144000" cy="31036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8" name="正方形/長方形 87"/>
              <p:cNvSpPr/>
              <p:nvPr/>
            </p:nvSpPr>
            <p:spPr>
              <a:xfrm>
                <a:off x="299326" y="3124999"/>
                <a:ext cx="340052" cy="319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3156587" y="3133681"/>
                <a:ext cx="340052" cy="319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6013778" y="3134684"/>
                <a:ext cx="340052" cy="319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1" name="グループ化 66"/>
            <p:cNvGrpSpPr/>
            <p:nvPr/>
          </p:nvGrpSpPr>
          <p:grpSpPr>
            <a:xfrm>
              <a:off x="1336216" y="1670365"/>
              <a:ext cx="4171888" cy="1110563"/>
              <a:chOff x="1335614" y="2670497"/>
              <a:chExt cx="4171888" cy="1110563"/>
            </a:xfrm>
          </p:grpSpPr>
          <p:sp>
            <p:nvSpPr>
              <p:cNvPr id="72" name="テキスト ボックス 71"/>
              <p:cNvSpPr txBox="1"/>
              <p:nvPr/>
            </p:nvSpPr>
            <p:spPr>
              <a:xfrm>
                <a:off x="1714480" y="3389148"/>
                <a:ext cx="428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latin typeface="Century" pitchFamily="18" charset="0"/>
                  </a:rPr>
                  <a:t>I</a:t>
                </a:r>
                <a:endParaRPr kumimoji="1" lang="ja-JP" altLang="en-US" b="1" dirty="0">
                  <a:latin typeface="Century" pitchFamily="18" charset="0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2195134" y="2691648"/>
                <a:ext cx="428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 smtClean="0">
                    <a:latin typeface="Century" pitchFamily="18" charset="0"/>
                  </a:rPr>
                  <a:t>II</a:t>
                </a:r>
                <a:endParaRPr kumimoji="1" lang="ja-JP" altLang="en-US" b="1" dirty="0">
                  <a:latin typeface="Century" pitchFamily="18" charset="0"/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1335614" y="2700940"/>
                <a:ext cx="571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>
                    <a:latin typeface="Century" pitchFamily="18" charset="0"/>
                  </a:rPr>
                  <a:t>III</a:t>
                </a:r>
                <a:endParaRPr kumimoji="1" lang="ja-JP" altLang="en-US" b="1" dirty="0">
                  <a:latin typeface="Century" pitchFamily="18" charset="0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3172474" y="3389148"/>
                <a:ext cx="428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>
                    <a:latin typeface="Century" pitchFamily="18" charset="0"/>
                  </a:rPr>
                  <a:t>I</a:t>
                </a:r>
                <a:endParaRPr kumimoji="1" lang="ja-JP" altLang="en-US" b="1" dirty="0">
                  <a:latin typeface="Century" pitchFamily="18" charset="0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3638746" y="2700940"/>
                <a:ext cx="428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>
                    <a:latin typeface="Century" pitchFamily="18" charset="0"/>
                  </a:rPr>
                  <a:t>II</a:t>
                </a:r>
                <a:endParaRPr kumimoji="1" lang="ja-JP" altLang="en-US" b="1" dirty="0">
                  <a:latin typeface="Century" pitchFamily="18" charset="0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764029" y="2670497"/>
                <a:ext cx="613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>
                    <a:latin typeface="Century" pitchFamily="18" charset="0"/>
                  </a:rPr>
                  <a:t>III</a:t>
                </a:r>
                <a:endParaRPr kumimoji="1" lang="ja-JP" altLang="en-US" b="1" dirty="0">
                  <a:latin typeface="Century" pitchFamily="18" charset="0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4671574" y="3411728"/>
                <a:ext cx="428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>
                    <a:latin typeface="Century" pitchFamily="18" charset="0"/>
                  </a:rPr>
                  <a:t>I</a:t>
                </a:r>
                <a:endParaRPr kumimoji="1" lang="ja-JP" altLang="en-US" b="1" dirty="0">
                  <a:latin typeface="Century" pitchFamily="18" charset="0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5078906" y="2691648"/>
                <a:ext cx="428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>
                    <a:latin typeface="Century" pitchFamily="18" charset="0"/>
                  </a:rPr>
                  <a:t>II</a:t>
                </a:r>
                <a:endParaRPr kumimoji="1" lang="ja-JP" altLang="en-US" b="1" dirty="0">
                  <a:latin typeface="Century" pitchFamily="18" charset="0"/>
                </a:endParaRPr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4283366" y="2687085"/>
                <a:ext cx="528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>
                    <a:latin typeface="Century" pitchFamily="18" charset="0"/>
                  </a:rPr>
                  <a:t>III</a:t>
                </a:r>
                <a:endParaRPr kumimoji="1" lang="ja-JP" altLang="en-US" b="1" dirty="0">
                  <a:latin typeface="Century" pitchFamily="18" charset="0"/>
                </a:endParaRPr>
              </a:p>
            </p:txBody>
          </p:sp>
        </p:grpSp>
      </p:grpSp>
      <p:grpSp>
        <p:nvGrpSpPr>
          <p:cNvPr id="91" name="グループ化 54"/>
          <p:cNvGrpSpPr/>
          <p:nvPr/>
        </p:nvGrpSpPr>
        <p:grpSpPr>
          <a:xfrm>
            <a:off x="0" y="1214422"/>
            <a:ext cx="1846980" cy="492443"/>
            <a:chOff x="6171772" y="565035"/>
            <a:chExt cx="1846980" cy="492443"/>
          </a:xfrm>
        </p:grpSpPr>
        <p:sp>
          <p:nvSpPr>
            <p:cNvPr id="92" name="正方形/長方形 91"/>
            <p:cNvSpPr/>
            <p:nvPr/>
          </p:nvSpPr>
          <p:spPr>
            <a:xfrm>
              <a:off x="6171772" y="565035"/>
              <a:ext cx="184698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600" b="1" baseline="30000" dirty="0" smtClean="0"/>
                <a:t>25</a:t>
              </a:r>
              <a:r>
                <a:rPr lang="en-US" altLang="ja-JP" sz="2600" b="1" dirty="0" smtClean="0"/>
                <a:t>Mg</a:t>
              </a:r>
              <a:r>
                <a:rPr lang="ja-JP" altLang="en-US" sz="2600" b="1" dirty="0" smtClean="0"/>
                <a:t> </a:t>
              </a:r>
              <a:r>
                <a:rPr lang="en-US" altLang="ja-JP" sz="2600" b="1" dirty="0" smtClean="0"/>
                <a:t>(AMD)</a:t>
              </a:r>
              <a:endParaRPr lang="ja-JP" altLang="en-US" sz="2600" b="1" dirty="0"/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6258376" y="742492"/>
              <a:ext cx="3080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 smtClean="0">
                  <a:latin typeface="Symbol" pitchFamily="18" charset="2"/>
                </a:rPr>
                <a:t>L</a:t>
              </a:r>
              <a:endParaRPr lang="ja-JP" altLang="en-US" sz="1400" b="1" dirty="0">
                <a:latin typeface="Symbol" pitchFamily="18" charset="2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6717952" y="5630364"/>
            <a:ext cx="23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(Parallel to long axis)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713641" y="4384956"/>
            <a:ext cx="239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(Parallel to middle axis)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660232" y="2843644"/>
            <a:ext cx="224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(Parallel to short axis)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51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Results: Excitation spectra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ja-JP" dirty="0" smtClean="0"/>
              <a:t>3 bands are obtained by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 hyperon in </a:t>
            </a:r>
            <a:r>
              <a:rPr kumimoji="1" lang="en-US" altLang="ja-JP" i="1" dirty="0" smtClean="0"/>
              <a:t>p-</a:t>
            </a:r>
            <a:r>
              <a:rPr kumimoji="1" lang="en-US" altLang="ja-JP" dirty="0" smtClean="0"/>
              <a:t>orbit</a:t>
            </a:r>
          </a:p>
          <a:p>
            <a:pPr lvl="2"/>
            <a:r>
              <a:rPr kumimoji="1" lang="en-US" altLang="ja-JP" baseline="30000" dirty="0" smtClean="0"/>
              <a:t>24</a:t>
            </a:r>
            <a:r>
              <a:rPr kumimoji="1" lang="en-US" altLang="ja-JP" dirty="0" smtClean="0"/>
              <a:t>Mg</a:t>
            </a:r>
            <a:r>
              <a:rPr kumimoji="1" lang="en-US" altLang="ja-JP" dirty="0" smtClean="0">
                <a:latin typeface="Cambria Math"/>
                <a:ea typeface="Cambria Math"/>
              </a:rPr>
              <a:t>⊗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p(lowest)</a:t>
            </a:r>
            <a:r>
              <a:rPr lang="en-US" altLang="ja-JP" dirty="0" smtClean="0"/>
              <a:t>, </a:t>
            </a:r>
            <a:r>
              <a:rPr lang="en-US" altLang="ja-JP" baseline="30000" dirty="0" smtClean="0"/>
              <a:t>24</a:t>
            </a:r>
            <a:r>
              <a:rPr lang="en-US" altLang="ja-JP" dirty="0" smtClean="0"/>
              <a:t>Mg</a:t>
            </a:r>
            <a:r>
              <a:rPr lang="en-US" altLang="ja-JP" dirty="0" smtClean="0">
                <a:latin typeface="Cambria Math"/>
                <a:ea typeface="Cambria Math"/>
              </a:rPr>
              <a:t>⊗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p(2nd lowest), </a:t>
            </a:r>
            <a:r>
              <a:rPr lang="en-US" altLang="ja-JP" baseline="30000" dirty="0" smtClean="0"/>
              <a:t> 24</a:t>
            </a:r>
            <a:r>
              <a:rPr lang="en-US" altLang="ja-JP" dirty="0" smtClean="0"/>
              <a:t>Mg</a:t>
            </a:r>
            <a:r>
              <a:rPr lang="en-US" altLang="ja-JP" dirty="0" smtClean="0">
                <a:latin typeface="Cambria Math"/>
                <a:ea typeface="Cambria Math"/>
              </a:rPr>
              <a:t>⊗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p(3rd lowest)  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120"/>
            <a:ext cx="9144000" cy="4211332"/>
          </a:xfrm>
          <a:prstGeom prst="rect">
            <a:avLst/>
          </a:prstGeom>
        </p:spPr>
      </p:pic>
      <p:pic>
        <p:nvPicPr>
          <p:cNvPr id="11" name="図 10" descr="Be9L_or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614816"/>
            <a:ext cx="1214446" cy="752336"/>
          </a:xfrm>
          <a:prstGeom prst="rect">
            <a:avLst/>
          </a:prstGeom>
        </p:spPr>
      </p:pic>
      <p:pic>
        <p:nvPicPr>
          <p:cNvPr id="12" name="図 11" descr="Be9L_genu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2223136"/>
            <a:ext cx="1272122" cy="728877"/>
          </a:xfrm>
          <a:prstGeom prst="rect">
            <a:avLst/>
          </a:prstGeom>
        </p:spPr>
      </p:pic>
      <p:pic>
        <p:nvPicPr>
          <p:cNvPr id="13" name="図 12" descr="triaxial_lowes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1098" y="2157398"/>
            <a:ext cx="1484933" cy="607867"/>
          </a:xfrm>
          <a:prstGeom prst="rect">
            <a:avLst/>
          </a:prstGeom>
        </p:spPr>
      </p:pic>
      <p:pic>
        <p:nvPicPr>
          <p:cNvPr id="14" name="図 13" descr="triaxial_2nd-lowe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69847" y="2219565"/>
            <a:ext cx="1484933" cy="723651"/>
          </a:xfrm>
          <a:prstGeom prst="rect">
            <a:avLst/>
          </a:prstGeom>
        </p:spPr>
      </p:pic>
      <p:pic>
        <p:nvPicPr>
          <p:cNvPr id="19" name="図 18" descr="triaxial_3rd-lowes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59067" y="1569894"/>
            <a:ext cx="1484933" cy="607867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2483768" y="6322422"/>
            <a:ext cx="6480791" cy="475964"/>
            <a:chOff x="664862" y="6394430"/>
            <a:chExt cx="6480791" cy="47596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64862" y="6453336"/>
              <a:ext cx="6480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000" dirty="0" smtClean="0"/>
                <a:t>Lowest threshold                     : in between 8.3 and 12.5 MeV</a:t>
              </a:r>
              <a:endParaRPr kumimoji="1" lang="ja-JP" altLang="en-US" sz="2000" dirty="0"/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2666535" y="6394430"/>
              <a:ext cx="1257393" cy="475964"/>
              <a:chOff x="-933354" y="5106670"/>
              <a:chExt cx="1257393" cy="475964"/>
            </a:xfrm>
          </p:grpSpPr>
          <p:grpSp>
            <p:nvGrpSpPr>
              <p:cNvPr id="9" name="グループ化 8"/>
              <p:cNvGrpSpPr/>
              <p:nvPr/>
            </p:nvGrpSpPr>
            <p:grpSpPr>
              <a:xfrm>
                <a:off x="-933354" y="5106670"/>
                <a:ext cx="1113377" cy="475964"/>
                <a:chOff x="-933354" y="5106670"/>
                <a:chExt cx="1113377" cy="475964"/>
              </a:xfrm>
            </p:grpSpPr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-690307" y="5151747"/>
                  <a:ext cx="87033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200" dirty="0" smtClean="0">
                      <a:latin typeface="Century" pitchFamily="18" charset="0"/>
                    </a:rPr>
                    <a:t>Ne +</a:t>
                  </a:r>
                  <a:endParaRPr kumimoji="1" lang="ja-JP" altLang="en-US" sz="2200" dirty="0">
                    <a:latin typeface="Century" pitchFamily="18" charset="0"/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-933354" y="5106670"/>
                  <a:ext cx="5040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400" dirty="0" smtClean="0">
                      <a:latin typeface="Century" pitchFamily="18" charset="0"/>
                    </a:rPr>
                    <a:t>21</a:t>
                  </a:r>
                  <a:endParaRPr kumimoji="1" lang="ja-JP" altLang="en-US" sz="1400" dirty="0">
                    <a:latin typeface="Century" pitchFamily="18" charset="0"/>
                  </a:endParaRP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-789338" y="5259070"/>
                  <a:ext cx="2520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400" dirty="0">
                      <a:latin typeface="Symbol" pitchFamily="18" charset="2"/>
                    </a:rPr>
                    <a:t>L</a:t>
                  </a:r>
                  <a:endParaRPr kumimoji="1" lang="ja-JP" altLang="en-US" sz="1400" dirty="0">
                    <a:latin typeface="Symbol" pitchFamily="18" charset="2"/>
                  </a:endParaRPr>
                </a:p>
              </p:txBody>
            </p:sp>
          </p:grpSp>
          <p:sp>
            <p:nvSpPr>
              <p:cNvPr id="10" name="テキスト ボックス 9"/>
              <p:cNvSpPr txBox="1"/>
              <p:nvPr/>
            </p:nvSpPr>
            <p:spPr>
              <a:xfrm>
                <a:off x="-36001" y="5142963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 smtClean="0">
                    <a:latin typeface="Symbol" pitchFamily="18" charset="2"/>
                  </a:rPr>
                  <a:t>L</a:t>
                </a:r>
                <a:endParaRPr kumimoji="1" lang="ja-JP" altLang="en-US" sz="2200" dirty="0">
                  <a:latin typeface="Symbol" pitchFamily="18" charset="2"/>
                </a:endParaRPr>
              </a:p>
            </p:txBody>
          </p:sp>
        </p:grpSp>
      </p:grpSp>
      <p:grpSp>
        <p:nvGrpSpPr>
          <p:cNvPr id="28" name="グループ化 27"/>
          <p:cNvGrpSpPr/>
          <p:nvPr/>
        </p:nvGrpSpPr>
        <p:grpSpPr>
          <a:xfrm>
            <a:off x="5967999" y="810424"/>
            <a:ext cx="3182033" cy="430887"/>
            <a:chOff x="5967999" y="810424"/>
            <a:chExt cx="3182033" cy="430887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6197704" y="810424"/>
              <a:ext cx="29523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Splitting of the </a:t>
              </a:r>
              <a:r>
                <a:rPr kumimoji="1" lang="en-US" altLang="ja-JP" sz="2200" b="1" i="1" dirty="0" smtClean="0">
                  <a:solidFill>
                    <a:srgbClr val="FF0000"/>
                  </a:solidFill>
                </a:rPr>
                <a:t>p</a:t>
              </a:r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 states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>
              <a:off x="5967999" y="1025867"/>
              <a:ext cx="28803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67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Summary</a:t>
            </a:r>
            <a:endParaRPr lang="en-US" altLang="ja-JP" sz="1800" dirty="0" smtClean="0">
              <a:solidFill>
                <a:schemeClr val="tx2"/>
              </a:solidFill>
            </a:endParaRPr>
          </a:p>
          <a:p>
            <a:pPr marL="146250" lvl="1" indent="0">
              <a:buNone/>
            </a:pPr>
            <a:r>
              <a:rPr lang="en-US" altLang="ja-JP" dirty="0" smtClean="0"/>
              <a:t>Knowledge of YN interaction will allow us to reveal structure of hypernuclei</a:t>
            </a:r>
          </a:p>
          <a:p>
            <a:pPr lvl="2"/>
            <a:r>
              <a:rPr lang="en-US" altLang="ja-JP" b="0" dirty="0" smtClean="0"/>
              <a:t>Structure change and modification of nuclear properties by adding a hyperon</a:t>
            </a:r>
            <a:endParaRPr lang="en-US" altLang="ja-JP" b="0" dirty="0" smtClean="0">
              <a:latin typeface="Symbol" pitchFamily="18" charset="2"/>
            </a:endParaRPr>
          </a:p>
          <a:p>
            <a:pPr lvl="2"/>
            <a:r>
              <a:rPr lang="en-US" altLang="ja-JP" b="0" dirty="0"/>
              <a:t>Bounding unbound systems </a:t>
            </a:r>
            <a:r>
              <a:rPr lang="en-US" altLang="ja-JP" b="0" dirty="0" smtClean="0"/>
              <a:t>by using </a:t>
            </a:r>
            <a:r>
              <a:rPr lang="en-US" altLang="ja-JP" b="0" dirty="0"/>
              <a:t>hyperons as a </a:t>
            </a:r>
            <a:r>
              <a:rPr lang="en-US" altLang="ja-JP" b="0" dirty="0" smtClean="0"/>
              <a:t>glue</a:t>
            </a:r>
          </a:p>
          <a:p>
            <a:pPr lvl="2"/>
            <a:r>
              <a:rPr lang="en-US" altLang="ja-JP" b="0" dirty="0" smtClean="0"/>
              <a:t>Probing nuclear structure (deformation) by using hyperon </a:t>
            </a:r>
          </a:p>
          <a:p>
            <a:pPr marL="146250" lvl="1" indent="0">
              <a:buNone/>
            </a:pPr>
            <a:endParaRPr lang="en-US" altLang="ja-JP" dirty="0" smtClean="0"/>
          </a:p>
          <a:p>
            <a:pPr marL="146250" lvl="1" indent="0">
              <a:buNone/>
            </a:pPr>
            <a:r>
              <a:rPr lang="en-US" altLang="ja-JP" dirty="0" smtClean="0"/>
              <a:t>Combination of the modern YN interaction with nuclear models</a:t>
            </a:r>
          </a:p>
          <a:p>
            <a:pPr lvl="2"/>
            <a:r>
              <a:rPr lang="en-US" altLang="ja-JP" b="0" dirty="0" err="1" smtClean="0"/>
              <a:t>Antisymmetrized</a:t>
            </a:r>
            <a:r>
              <a:rPr lang="en-US" altLang="ja-JP" b="0" dirty="0" smtClean="0"/>
              <a:t> molecular dynamics + effective YN interaction</a:t>
            </a:r>
            <a:endParaRPr lang="en-US" altLang="ja-JP" b="0" dirty="0"/>
          </a:p>
          <a:p>
            <a:pPr lvl="4"/>
            <a:endParaRPr kumimoji="1" lang="en-US" altLang="ja-JP" dirty="0" smtClean="0"/>
          </a:p>
          <a:p>
            <a:pPr marL="146250" lvl="1" indent="0">
              <a:buNone/>
            </a:pPr>
            <a:r>
              <a:rPr lang="en-US" altLang="ja-JP" dirty="0" smtClean="0"/>
              <a:t>Probing nuclear deformation by using </a:t>
            </a:r>
            <a:r>
              <a:rPr lang="en-US" altLang="ja-JP" dirty="0" smtClean="0">
                <a:latin typeface="Symbol" pitchFamily="18" charset="2"/>
              </a:rPr>
              <a:t>L</a:t>
            </a:r>
            <a:endParaRPr kumimoji="1" lang="en-US" altLang="ja-JP" dirty="0" smtClean="0">
              <a:latin typeface="Symbol" pitchFamily="18" charset="2"/>
            </a:endParaRPr>
          </a:p>
          <a:p>
            <a:pPr lvl="2"/>
            <a:r>
              <a:rPr lang="en-US" altLang="ja-JP" b="0" dirty="0" smtClean="0"/>
              <a:t>By looking at the orbit of </a:t>
            </a:r>
            <a:r>
              <a:rPr lang="en-US" altLang="ja-JP" b="0" dirty="0" smtClean="0">
                <a:latin typeface="Symbol" panose="05050102010706020507" pitchFamily="18" charset="2"/>
              </a:rPr>
              <a:t>L</a:t>
            </a:r>
            <a:r>
              <a:rPr lang="en-US" altLang="ja-JP" b="0" dirty="0" smtClean="0"/>
              <a:t> in hypernuclei, it is possible to use a </a:t>
            </a:r>
            <a:r>
              <a:rPr lang="en-US" altLang="ja-JP" b="0" dirty="0" smtClean="0">
                <a:latin typeface="Symbol" panose="05050102010706020507" pitchFamily="18" charset="2"/>
              </a:rPr>
              <a:t>L</a:t>
            </a:r>
            <a:r>
              <a:rPr lang="en-US" altLang="ja-JP" b="0" dirty="0" smtClean="0"/>
              <a:t> as a probe</a:t>
            </a:r>
          </a:p>
          <a:p>
            <a:pPr marL="311400" lvl="2" indent="0">
              <a:buNone/>
            </a:pPr>
            <a:r>
              <a:rPr lang="en-US" altLang="ja-JP" b="0" dirty="0"/>
              <a:t> </a:t>
            </a:r>
            <a:r>
              <a:rPr lang="en-US" altLang="ja-JP" b="0" dirty="0" smtClean="0"/>
              <a:t>   Example: Splitting of the </a:t>
            </a:r>
            <a:r>
              <a:rPr lang="en-US" altLang="ja-JP" b="0" i="1" dirty="0" smtClean="0"/>
              <a:t>p</a:t>
            </a:r>
            <a:r>
              <a:rPr lang="en-US" altLang="ja-JP" b="0" dirty="0" smtClean="0"/>
              <a:t> orbits in </a:t>
            </a:r>
            <a:r>
              <a:rPr lang="en-US" altLang="ja-JP" b="0" baseline="30000" dirty="0" smtClean="0"/>
              <a:t>25</a:t>
            </a:r>
            <a:r>
              <a:rPr lang="en-US" altLang="ja-JP" b="0" baseline="-2500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Mg due to triaxial deformation</a:t>
            </a:r>
          </a:p>
          <a:p>
            <a:pPr lvl="2"/>
            <a:endParaRPr lang="en-US" altLang="ja-JP" b="0" dirty="0"/>
          </a:p>
          <a:p>
            <a:r>
              <a:rPr kumimoji="1" lang="en-US" altLang="ja-JP" dirty="0" smtClean="0"/>
              <a:t>Future </a:t>
            </a:r>
            <a:r>
              <a:rPr kumimoji="1" lang="en-US" altLang="ja-JP" dirty="0" smtClean="0"/>
              <a:t>plans (Mg hypernucleus)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To reveal how to observe the splitting of the </a:t>
            </a:r>
            <a:r>
              <a:rPr kumimoji="1" lang="en-US" altLang="ja-JP" i="1" dirty="0" smtClean="0"/>
              <a:t>p</a:t>
            </a:r>
            <a:r>
              <a:rPr kumimoji="1" lang="en-US" altLang="ja-JP" dirty="0" smtClean="0"/>
              <a:t>-state in hypernuclei</a:t>
            </a:r>
          </a:p>
        </p:txBody>
      </p:sp>
    </p:spTree>
    <p:extLst>
      <p:ext uri="{BB962C8B-B14F-4D97-AF65-F5344CB8AC3E}">
        <p14:creationId xmlns:p14="http://schemas.microsoft.com/office/powerpoint/2010/main" val="13728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Hypernuclear physics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955574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3635896" y="5341684"/>
            <a:ext cx="1872209" cy="1327676"/>
            <a:chOff x="1117738" y="1725518"/>
            <a:chExt cx="1872209" cy="1327676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41"/>
            <a:stretch/>
          </p:blipFill>
          <p:spPr>
            <a:xfrm>
              <a:off x="1477778" y="1725518"/>
              <a:ext cx="1068143" cy="1059590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1117738" y="2653084"/>
              <a:ext cx="1872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Symbol" pitchFamily="18" charset="2"/>
                </a:rPr>
                <a:t>L</a:t>
              </a:r>
              <a:r>
                <a:rPr kumimoji="1" lang="en-US" altLang="ja-JP" sz="2000" dirty="0" smtClean="0"/>
                <a:t> hypernucleus</a:t>
              </a:r>
              <a:endParaRPr kumimoji="1" lang="ja-JP" altLang="en-US" sz="2000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508104" y="5301208"/>
            <a:ext cx="3600401" cy="1368152"/>
            <a:chOff x="3779911" y="1556386"/>
            <a:chExt cx="3600401" cy="1368152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57" t="30272" r="43794" b="30082"/>
            <a:stretch/>
          </p:blipFill>
          <p:spPr>
            <a:xfrm>
              <a:off x="6228184" y="1925427"/>
              <a:ext cx="432048" cy="423047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95"/>
            <a:stretch/>
          </p:blipFill>
          <p:spPr>
            <a:xfrm>
              <a:off x="4123248" y="1556386"/>
              <a:ext cx="1096824" cy="1152534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3779911" y="2524428"/>
              <a:ext cx="1872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Normal</a:t>
              </a:r>
              <a:r>
                <a:rPr kumimoji="1" lang="en-US" altLang="ja-JP" sz="2000" dirty="0" smtClean="0"/>
                <a:t> nucleus</a:t>
              </a:r>
              <a:endParaRPr kumimoji="1" lang="ja-JP" altLang="en-US" sz="20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650116" y="2492490"/>
              <a:ext cx="1730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As an impurity</a:t>
              </a:r>
              <a:endParaRPr kumimoji="1" lang="ja-JP" altLang="en-US" sz="2000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426596" y="1757050"/>
              <a:ext cx="4395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4000" dirty="0"/>
                <a:t>+</a:t>
              </a:r>
              <a:endParaRPr lang="ja-JP" altLang="en-US" sz="4000" dirty="0"/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3468510" y="1280954"/>
            <a:ext cx="5564087" cy="1886617"/>
            <a:chOff x="3468510" y="1280954"/>
            <a:chExt cx="5564087" cy="1886617"/>
          </a:xfrm>
        </p:grpSpPr>
        <p:sp>
          <p:nvSpPr>
            <p:cNvPr id="4" name="正方形/長方形 3"/>
            <p:cNvSpPr/>
            <p:nvPr/>
          </p:nvSpPr>
          <p:spPr>
            <a:xfrm>
              <a:off x="3468510" y="1280954"/>
              <a:ext cx="55640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</a:rPr>
                <a:t>Interaction:</a:t>
              </a:r>
              <a:r>
                <a:rPr lang="en-US" altLang="ja-JP" sz="2400" b="1" dirty="0" smtClean="0"/>
                <a:t> knowledge of B-B interactions</a:t>
              </a:r>
              <a:endParaRPr lang="en-US" altLang="ja-JP" sz="2400" b="1" dirty="0"/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3534392" y="1654642"/>
              <a:ext cx="540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正方形/長方形 17"/>
            <p:cNvSpPr/>
            <p:nvPr/>
          </p:nvSpPr>
          <p:spPr>
            <a:xfrm>
              <a:off x="3563888" y="1695725"/>
              <a:ext cx="5364088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200"/>
                </a:lnSpc>
                <a:buFont typeface="Wingdings" panose="05000000000000000000" pitchFamily="2" charset="2"/>
                <a:buChar char="l"/>
              </a:pPr>
              <a:r>
                <a:rPr lang="en-US" altLang="ja-JP" sz="2200" b="1" dirty="0"/>
                <a:t>2 body interaction </a:t>
              </a:r>
              <a:r>
                <a:rPr lang="en-US" altLang="ja-JP" sz="2200" b="1" dirty="0" smtClean="0"/>
                <a:t>between baryons</a:t>
              </a:r>
              <a:endParaRPr lang="en-US" altLang="ja-JP" sz="2200" b="1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707904" y="2011487"/>
              <a:ext cx="32486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80000">
                <a:buFont typeface="Arial" panose="020B0604020202020204" pitchFamily="34" charset="0"/>
                <a:buChar char="•"/>
              </a:pPr>
              <a:r>
                <a:rPr lang="en-US" altLang="ja-JP" sz="2200" dirty="0" smtClean="0"/>
                <a:t>hyperon – nucleon (YN)</a:t>
              </a:r>
            </a:p>
            <a:p>
              <a:pPr marL="285750" indent="-180000">
                <a:buFont typeface="Arial" panose="020B0604020202020204" pitchFamily="34" charset="0"/>
                <a:buChar char="•"/>
              </a:pPr>
              <a:r>
                <a:rPr kumimoji="1" lang="en-US" altLang="ja-JP" sz="2200" dirty="0" smtClean="0"/>
                <a:t>hyperon</a:t>
              </a:r>
              <a:r>
                <a:rPr lang="en-US" altLang="ja-JP" sz="2200" dirty="0"/>
                <a:t> – </a:t>
              </a:r>
              <a:r>
                <a:rPr lang="en-US" altLang="ja-JP" sz="2200" dirty="0" smtClean="0"/>
                <a:t>hyperon (YY)</a:t>
              </a:r>
              <a:endParaRPr kumimoji="1" lang="ja-JP" altLang="en-US" sz="2200" dirty="0"/>
            </a:p>
          </p:txBody>
        </p:sp>
        <p:grpSp>
          <p:nvGrpSpPr>
            <p:cNvPr id="35" name="グループ化 34"/>
            <p:cNvGrpSpPr/>
            <p:nvPr/>
          </p:nvGrpSpPr>
          <p:grpSpPr>
            <a:xfrm>
              <a:off x="3964608" y="2736684"/>
              <a:ext cx="4963368" cy="430887"/>
              <a:chOff x="3892600" y="2396388"/>
              <a:chExt cx="4963368" cy="430887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4326480" y="2396388"/>
                <a:ext cx="45294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>
                    <a:solidFill>
                      <a:srgbClr val="FF0000"/>
                    </a:solidFill>
                  </a:rPr>
                  <a:t>A major issue </a:t>
                </a:r>
                <a:r>
                  <a:rPr lang="en-US" altLang="ja-JP" sz="2200" dirty="0" smtClean="0">
                    <a:solidFill>
                      <a:srgbClr val="FF0000"/>
                    </a:solidFill>
                  </a:rPr>
                  <a:t>in</a:t>
                </a:r>
                <a:r>
                  <a:rPr kumimoji="1" lang="en-US" altLang="ja-JP" sz="2200" dirty="0" smtClean="0">
                    <a:solidFill>
                      <a:srgbClr val="FF0000"/>
                    </a:solidFill>
                  </a:rPr>
                  <a:t> hypernuclear physics</a:t>
                </a:r>
                <a:endParaRPr kumimoji="1" lang="ja-JP" altLang="en-US" sz="2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4" name="直線矢印コネクタ 33"/>
              <p:cNvCxnSpPr/>
              <p:nvPr/>
            </p:nvCxnSpPr>
            <p:spPr>
              <a:xfrm>
                <a:off x="3892600" y="2628892"/>
                <a:ext cx="39136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グループ化 82"/>
          <p:cNvGrpSpPr/>
          <p:nvPr/>
        </p:nvGrpSpPr>
        <p:grpSpPr>
          <a:xfrm>
            <a:off x="3481204" y="3429000"/>
            <a:ext cx="5512780" cy="1874762"/>
            <a:chOff x="3415196" y="3585210"/>
            <a:chExt cx="5512780" cy="1874762"/>
          </a:xfrm>
        </p:grpSpPr>
        <p:sp>
          <p:nvSpPr>
            <p:cNvPr id="6" name="正方形/長方形 5"/>
            <p:cNvSpPr/>
            <p:nvPr/>
          </p:nvSpPr>
          <p:spPr>
            <a:xfrm>
              <a:off x="3415196" y="3585210"/>
              <a:ext cx="49732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</a:rPr>
                <a:t>Structure:</a:t>
              </a:r>
              <a:r>
                <a:rPr lang="en-US" altLang="ja-JP" sz="2400" b="1" dirty="0" smtClean="0"/>
                <a:t> baryon </a:t>
              </a:r>
              <a:r>
                <a:rPr lang="en-US" altLang="ja-JP" sz="2400" b="1" dirty="0"/>
                <a:t>many-body system</a:t>
              </a:r>
              <a:endParaRPr lang="ja-JP" altLang="en-US" sz="2400" b="1" dirty="0"/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3477133" y="3958898"/>
              <a:ext cx="47525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/>
          </p:nvSpPr>
          <p:spPr>
            <a:xfrm>
              <a:off x="3563888" y="3961292"/>
              <a:ext cx="536408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Clr>
                  <a:schemeClr val="tx1"/>
                </a:buClr>
                <a:buFont typeface="Wingdings" panose="05000000000000000000" pitchFamily="2" charset="2"/>
                <a:buChar char="l"/>
              </a:pPr>
              <a:r>
                <a:rPr lang="en-US" altLang="ja-JP" sz="2200" b="1" dirty="0" smtClean="0">
                  <a:solidFill>
                    <a:srgbClr val="FF0000"/>
                  </a:solidFill>
                </a:rPr>
                <a:t>Structure change </a:t>
              </a:r>
              <a:r>
                <a:rPr lang="en-US" altLang="ja-JP" sz="2200" b="1" dirty="0" smtClean="0"/>
                <a:t>caused by hyperon(s)</a:t>
              </a:r>
              <a:endParaRPr lang="en-US" altLang="ja-JP" sz="2200" b="1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71392" y="4305290"/>
              <a:ext cx="51996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80000">
                <a:buFont typeface="Arial" panose="020B0604020202020204" pitchFamily="34" charset="0"/>
                <a:buChar char="•"/>
              </a:pPr>
              <a:r>
                <a:rPr kumimoji="1" lang="en-US" altLang="ja-JP" sz="2200" dirty="0" smtClean="0"/>
                <a:t>No Pauli exclusion between N and Y</a:t>
              </a:r>
            </a:p>
            <a:p>
              <a:pPr marL="285750" indent="-180000">
                <a:buFont typeface="Arial" panose="020B0604020202020204" pitchFamily="34" charset="0"/>
                <a:buChar char="•"/>
              </a:pPr>
              <a:r>
                <a:rPr lang="en-US" altLang="ja-JP" sz="2200" dirty="0" smtClean="0"/>
                <a:t>YN interactions are different from NN one</a:t>
              </a:r>
              <a:endParaRPr kumimoji="1" lang="ja-JP" altLang="en-US" sz="2200" dirty="0"/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3931660" y="5029085"/>
              <a:ext cx="4564268" cy="430887"/>
              <a:chOff x="3931660" y="4741053"/>
              <a:chExt cx="4564268" cy="430887"/>
            </a:xfrm>
          </p:grpSpPr>
          <p:sp>
            <p:nvSpPr>
              <p:cNvPr id="19" name="テキスト ボックス 18"/>
              <p:cNvSpPr txBox="1"/>
              <p:nvPr/>
            </p:nvSpPr>
            <p:spPr>
              <a:xfrm>
                <a:off x="4319464" y="4741053"/>
                <a:ext cx="41764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 smtClean="0">
                    <a:solidFill>
                      <a:srgbClr val="FF0000"/>
                    </a:solidFill>
                  </a:rPr>
                  <a:t>“Hyperon as an impurity in nuclei”</a:t>
                </a:r>
                <a:endParaRPr kumimoji="1" lang="ja-JP" altLang="en-US" sz="2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7" name="直線矢印コネクタ 36"/>
              <p:cNvCxnSpPr/>
              <p:nvPr/>
            </p:nvCxnSpPr>
            <p:spPr>
              <a:xfrm>
                <a:off x="3931660" y="4955916"/>
                <a:ext cx="39136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テキスト ボックス 50"/>
          <p:cNvSpPr txBox="1"/>
          <p:nvPr/>
        </p:nvSpPr>
        <p:spPr>
          <a:xfrm>
            <a:off x="3412" y="836712"/>
            <a:ext cx="234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u"/>
            </a:pPr>
            <a:r>
              <a:rPr kumimoji="1" lang="en-US" altLang="ja-JP" sz="2400" b="1" dirty="0" smtClean="0">
                <a:solidFill>
                  <a:schemeClr val="tx2"/>
                </a:solidFill>
              </a:rPr>
              <a:t>Hypernuclei</a:t>
            </a:r>
            <a:endParaRPr kumimoji="1" lang="ja-JP" altLang="en-US" sz="2400" b="1" dirty="0">
              <a:solidFill>
                <a:schemeClr val="tx2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07504" y="1300844"/>
            <a:ext cx="3384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/>
              <a:t>Nuclei with hyperon(s)</a:t>
            </a:r>
          </a:p>
          <a:p>
            <a:r>
              <a:rPr lang="en-US" altLang="ja-JP" sz="2200" dirty="0" smtClean="0"/>
              <a:t>Examples:</a:t>
            </a:r>
            <a:endParaRPr kumimoji="1" lang="ja-JP" altLang="en-US" sz="22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275856" y="796788"/>
            <a:ext cx="5791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u"/>
            </a:pPr>
            <a:r>
              <a:rPr lang="en-US" altLang="ja-JP" sz="2400" b="1" dirty="0" smtClean="0">
                <a:solidFill>
                  <a:schemeClr val="tx2"/>
                </a:solidFill>
              </a:rPr>
              <a:t>Grand challenges of hypernuclear physics</a:t>
            </a:r>
            <a:endParaRPr kumimoji="1" lang="ja-JP" altLang="en-US" sz="2400" b="1" dirty="0">
              <a:solidFill>
                <a:schemeClr val="tx2"/>
              </a:solidFill>
            </a:endParaRPr>
          </a:p>
        </p:txBody>
      </p:sp>
      <p:grpSp>
        <p:nvGrpSpPr>
          <p:cNvPr id="84" name="グループ化 83"/>
          <p:cNvGrpSpPr/>
          <p:nvPr/>
        </p:nvGrpSpPr>
        <p:grpSpPr>
          <a:xfrm>
            <a:off x="107504" y="2060848"/>
            <a:ext cx="3179576" cy="4096802"/>
            <a:chOff x="5580112" y="915213"/>
            <a:chExt cx="3179576" cy="4096802"/>
          </a:xfrm>
        </p:grpSpPr>
        <p:sp>
          <p:nvSpPr>
            <p:cNvPr id="85" name="テキスト ボックス 84"/>
            <p:cNvSpPr txBox="1"/>
            <p:nvPr/>
          </p:nvSpPr>
          <p:spPr>
            <a:xfrm>
              <a:off x="5580112" y="915213"/>
              <a:ext cx="28083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dirty="0" smtClean="0"/>
                <a:t>(Single) </a:t>
              </a:r>
              <a:r>
                <a:rPr lang="en-US" altLang="ja-JP" sz="2200" dirty="0" smtClean="0">
                  <a:latin typeface="Symbol" pitchFamily="18" charset="2"/>
                </a:rPr>
                <a:t>L</a:t>
              </a:r>
              <a:r>
                <a:rPr lang="en-US" altLang="ja-JP" sz="2200" dirty="0" smtClean="0"/>
                <a:t> hypern</a:t>
              </a:r>
              <a:r>
                <a:rPr kumimoji="1" lang="en-US" altLang="ja-JP" sz="2200" dirty="0" smtClean="0"/>
                <a:t>uclei</a:t>
              </a:r>
              <a:endParaRPr kumimoji="1" lang="ja-JP" altLang="en-US" sz="2200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7524328" y="1578024"/>
              <a:ext cx="1235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Symbol" pitchFamily="18" charset="2"/>
                </a:rPr>
                <a:t>L </a:t>
              </a:r>
              <a:r>
                <a:rPr kumimoji="1" lang="en-US" altLang="ja-JP" sz="2000" dirty="0" smtClean="0"/>
                <a:t>particle</a:t>
              </a:r>
              <a:endParaRPr kumimoji="1" lang="ja-JP" altLang="en-US" sz="2000" dirty="0"/>
            </a:p>
          </p:txBody>
        </p:sp>
        <p:grpSp>
          <p:nvGrpSpPr>
            <p:cNvPr id="87" name="グループ化 86"/>
            <p:cNvGrpSpPr/>
            <p:nvPr/>
          </p:nvGrpSpPr>
          <p:grpSpPr>
            <a:xfrm>
              <a:off x="7524328" y="1889479"/>
              <a:ext cx="1063463" cy="963457"/>
              <a:chOff x="3219035" y="3339833"/>
              <a:chExt cx="1063463" cy="963457"/>
            </a:xfrm>
          </p:grpSpPr>
          <p:sp>
            <p:nvSpPr>
              <p:cNvPr id="95" name="テキスト ボックス 94"/>
              <p:cNvSpPr txBox="1"/>
              <p:nvPr/>
            </p:nvSpPr>
            <p:spPr>
              <a:xfrm>
                <a:off x="3579412" y="3339833"/>
                <a:ext cx="3639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 i="1" dirty="0" smtClean="0">
                    <a:solidFill>
                      <a:srgbClr val="FF0000"/>
                    </a:solidFill>
                  </a:rPr>
                  <a:t>s</a:t>
                </a:r>
                <a:endParaRPr kumimoji="1" lang="ja-JP" altLang="en-US" sz="2000" b="1" i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96" name="グループ化 95"/>
              <p:cNvGrpSpPr/>
              <p:nvPr/>
            </p:nvGrpSpPr>
            <p:grpSpPr>
              <a:xfrm>
                <a:off x="3219035" y="3542897"/>
                <a:ext cx="1063463" cy="760393"/>
                <a:chOff x="3219035" y="3304807"/>
                <a:chExt cx="1063463" cy="760393"/>
              </a:xfrm>
            </p:grpSpPr>
            <p:pic>
              <p:nvPicPr>
                <p:cNvPr id="97" name="図 9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341" r="41525"/>
                <a:stretch/>
              </p:blipFill>
              <p:spPr>
                <a:xfrm>
                  <a:off x="3419872" y="3304807"/>
                  <a:ext cx="682985" cy="760393"/>
                </a:xfrm>
                <a:prstGeom prst="rect">
                  <a:avLst/>
                </a:prstGeom>
              </p:spPr>
            </p:pic>
            <p:sp>
              <p:nvSpPr>
                <p:cNvPr id="98" name="テキスト ボックス 97"/>
                <p:cNvSpPr txBox="1"/>
                <p:nvPr/>
              </p:nvSpPr>
              <p:spPr>
                <a:xfrm>
                  <a:off x="3918595" y="3485321"/>
                  <a:ext cx="36390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b="1" i="1" dirty="0" smtClean="0">
                      <a:solidFill>
                        <a:srgbClr val="00B050"/>
                      </a:solidFill>
                    </a:rPr>
                    <a:t>d</a:t>
                  </a:r>
                  <a:endParaRPr kumimoji="1" lang="ja-JP" altLang="en-US" sz="2000" b="1" i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9" name="テキスト ボックス 98"/>
                <p:cNvSpPr txBox="1"/>
                <p:nvPr/>
              </p:nvSpPr>
              <p:spPr>
                <a:xfrm>
                  <a:off x="3219035" y="3532946"/>
                  <a:ext cx="36390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b="1" i="1" dirty="0" smtClean="0">
                      <a:solidFill>
                        <a:schemeClr val="tx2"/>
                      </a:solidFill>
                    </a:rPr>
                    <a:t>u</a:t>
                  </a:r>
                  <a:endParaRPr kumimoji="1" lang="ja-JP" altLang="en-US" sz="2000" b="1" i="1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pic>
          <p:nvPicPr>
            <p:cNvPr id="88" name="図 8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5" r="59517"/>
            <a:stretch/>
          </p:blipFill>
          <p:spPr>
            <a:xfrm>
              <a:off x="5724128" y="1258537"/>
              <a:ext cx="1860284" cy="1770014"/>
            </a:xfrm>
            <a:prstGeom prst="rect">
              <a:avLst/>
            </a:prstGeom>
          </p:spPr>
        </p:pic>
        <p:cxnSp>
          <p:nvCxnSpPr>
            <p:cNvPr id="89" name="直線コネクタ 88"/>
            <p:cNvCxnSpPr/>
            <p:nvPr/>
          </p:nvCxnSpPr>
          <p:spPr>
            <a:xfrm flipH="1" flipV="1">
              <a:off x="6586755" y="2216732"/>
              <a:ext cx="1301476" cy="50406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>
              <a:stCxn id="97" idx="0"/>
            </p:cNvCxnSpPr>
            <p:nvPr/>
          </p:nvCxnSpPr>
          <p:spPr>
            <a:xfrm flipH="1" flipV="1">
              <a:off x="6732241" y="1844825"/>
              <a:ext cx="1334417" cy="2477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図 9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03" r="39026"/>
            <a:stretch/>
          </p:blipFill>
          <p:spPr>
            <a:xfrm>
              <a:off x="5822817" y="2924944"/>
              <a:ext cx="1761595" cy="1770014"/>
            </a:xfrm>
            <a:prstGeom prst="rect">
              <a:avLst/>
            </a:prstGeom>
          </p:spPr>
        </p:pic>
        <p:sp>
          <p:nvSpPr>
            <p:cNvPr id="92" name="テキスト ボックス 91"/>
            <p:cNvSpPr txBox="1"/>
            <p:nvPr/>
          </p:nvSpPr>
          <p:spPr>
            <a:xfrm>
              <a:off x="5652120" y="4581128"/>
              <a:ext cx="21686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dirty="0" smtClean="0">
                  <a:latin typeface="Symbol" pitchFamily="18" charset="2"/>
                </a:rPr>
                <a:t>LL</a:t>
              </a:r>
              <a:r>
                <a:rPr lang="en-US" altLang="ja-JP" sz="2200" dirty="0" smtClean="0"/>
                <a:t> hypern</a:t>
              </a:r>
              <a:r>
                <a:rPr kumimoji="1" lang="en-US" altLang="ja-JP" sz="2200" dirty="0" smtClean="0"/>
                <a:t>uclei</a:t>
              </a:r>
              <a:endParaRPr kumimoji="1" lang="ja-JP" altLang="en-US" sz="2200" dirty="0"/>
            </a:p>
          </p:txBody>
        </p:sp>
        <p:cxnSp>
          <p:nvCxnSpPr>
            <p:cNvPr id="93" name="直線コネクタ 92"/>
            <p:cNvCxnSpPr/>
            <p:nvPr/>
          </p:nvCxnSpPr>
          <p:spPr>
            <a:xfrm flipH="1">
              <a:off x="6586755" y="2273057"/>
              <a:ext cx="1161982" cy="122409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H="1">
              <a:off x="6804248" y="2657022"/>
              <a:ext cx="1419640" cy="115292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9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5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Triaxial deformation of </a:t>
            </a:r>
            <a:r>
              <a:rPr lang="en-US" altLang="ja-JP" baseline="30000" dirty="0" smtClean="0"/>
              <a:t>26</a:t>
            </a:r>
            <a:r>
              <a:rPr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ja-JP" dirty="0" smtClean="0"/>
          </a:p>
          <a:p>
            <a:pPr lvl="1"/>
            <a:r>
              <a:rPr lang="en-US" altLang="ja-JP" sz="2000" dirty="0" smtClean="0"/>
              <a:t>Constraint </a:t>
            </a:r>
            <a:r>
              <a:rPr lang="en-US" altLang="ja-JP" sz="2000" dirty="0" err="1" smtClean="0"/>
              <a:t>Hartree-Fock-Bogoliubov</a:t>
            </a:r>
            <a:r>
              <a:rPr lang="en-US" altLang="ja-JP" sz="2000" dirty="0" smtClean="0"/>
              <a:t> + Local QRPA (CHFB + LQRPA) approach</a:t>
            </a:r>
          </a:p>
          <a:p>
            <a:pPr lvl="1"/>
            <a:r>
              <a:rPr lang="en-US" altLang="ja-JP" sz="2000" dirty="0" smtClean="0"/>
              <a:t>They solve the collective </a:t>
            </a:r>
            <a:r>
              <a:rPr lang="en-US" altLang="ja-JP" sz="2000" dirty="0" err="1" smtClean="0"/>
              <a:t>Schroedinger</a:t>
            </a:r>
            <a:r>
              <a:rPr lang="en-US" altLang="ja-JP" sz="2000" dirty="0" smtClean="0"/>
              <a:t> eq. and obtain the excitation spectra,</a:t>
            </a:r>
          </a:p>
          <a:p>
            <a:pPr marL="146250" lvl="1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and they calculate the vibrational w.f. squared to analyze each state</a:t>
            </a:r>
            <a:endParaRPr lang="en-US" altLang="ja-JP" sz="2000" dirty="0"/>
          </a:p>
          <a:p>
            <a:pPr lvl="3"/>
            <a:endParaRPr lang="en-US" altLang="ja-JP" sz="1800" dirty="0"/>
          </a:p>
          <a:p>
            <a:pPr lvl="3"/>
            <a:endParaRPr kumimoji="1" lang="en-US" altLang="ja-JP" sz="1800" dirty="0" smtClean="0"/>
          </a:p>
          <a:p>
            <a:pPr lvl="1"/>
            <a:endParaRPr lang="en-US" altLang="ja-JP" sz="2000" dirty="0"/>
          </a:p>
          <a:p>
            <a:pPr lvl="1"/>
            <a:endParaRPr lang="en-US" altLang="ja-JP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1202080" y="836712"/>
            <a:ext cx="6739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N. </a:t>
            </a:r>
            <a:r>
              <a:rPr lang="en-US" altLang="ja-JP" dirty="0" err="1"/>
              <a:t>Hinohara</a:t>
            </a:r>
            <a:r>
              <a:rPr lang="en-US" altLang="ja-JP" dirty="0"/>
              <a:t> and Y. </a:t>
            </a:r>
            <a:r>
              <a:rPr lang="en-US" altLang="ja-JP" dirty="0" err="1"/>
              <a:t>Kanada-En'yo</a:t>
            </a:r>
            <a:r>
              <a:rPr lang="en-US" altLang="ja-JP" dirty="0"/>
              <a:t>, </a:t>
            </a:r>
            <a:r>
              <a:rPr lang="en-US" altLang="ja-JP" dirty="0" smtClean="0"/>
              <a:t>Phys. </a:t>
            </a:r>
            <a:r>
              <a:rPr lang="en-US" altLang="ja-JP" dirty="0" err="1" smtClean="0"/>
              <a:t>Rev.C</a:t>
            </a:r>
            <a:r>
              <a:rPr lang="en-US" altLang="ja-JP" dirty="0" smtClean="0"/>
              <a:t> </a:t>
            </a:r>
            <a:r>
              <a:rPr lang="en-US" altLang="ja-JP" b="1" dirty="0"/>
              <a:t>83</a:t>
            </a:r>
            <a:r>
              <a:rPr lang="en-US" altLang="ja-JP" dirty="0"/>
              <a:t>, 014312 (2011)</a:t>
            </a:r>
            <a:endParaRPr lang="ja-JP" altLang="en-US" dirty="0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0" y="2383823"/>
            <a:ext cx="4568604" cy="332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1979232" y="5806425"/>
            <a:ext cx="5401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rgbClr val="FF0000"/>
                </a:solidFill>
              </a:rPr>
              <a:t>The </a:t>
            </a:r>
            <a:r>
              <a:rPr kumimoji="1" lang="en-US" altLang="ja-JP" sz="2200" b="1" baseline="30000" dirty="0" smtClean="0">
                <a:solidFill>
                  <a:srgbClr val="FF0000"/>
                </a:solidFill>
              </a:rPr>
              <a:t>26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Mg ground state has a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-soft character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4860032" y="2422049"/>
            <a:ext cx="4104456" cy="3282223"/>
            <a:chOff x="4860032" y="2636912"/>
            <a:chExt cx="4104456" cy="3282223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616624" y="2636912"/>
              <a:ext cx="3347864" cy="3282223"/>
              <a:chOff x="5544616" y="2345498"/>
              <a:chExt cx="3347864" cy="3282223"/>
            </a:xfrm>
          </p:grpSpPr>
          <p:pic>
            <p:nvPicPr>
              <p:cNvPr id="130056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9051" y="4229826"/>
                <a:ext cx="3283429" cy="1397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0057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4616" y="2345498"/>
                <a:ext cx="3299095" cy="1432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テキスト ボックス 19"/>
            <p:cNvSpPr txBox="1"/>
            <p:nvPr/>
          </p:nvSpPr>
          <p:spPr>
            <a:xfrm>
              <a:off x="4860032" y="2649032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aseline="30000" dirty="0" smtClean="0">
                  <a:latin typeface="Century" pitchFamily="18" charset="0"/>
                </a:rPr>
                <a:t>26</a:t>
              </a:r>
              <a:r>
                <a:rPr kumimoji="1" lang="en-US" altLang="ja-JP" sz="2400" dirty="0" smtClean="0">
                  <a:latin typeface="Century" pitchFamily="18" charset="0"/>
                </a:rPr>
                <a:t>Mg</a:t>
              </a:r>
              <a:endParaRPr kumimoji="1" lang="ja-JP" altLang="en-US" sz="2400" dirty="0">
                <a:latin typeface="Century" pitchFamily="18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860032" y="457844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aseline="30000" dirty="0" smtClean="0">
                  <a:latin typeface="Century" pitchFamily="18" charset="0"/>
                </a:rPr>
                <a:t>24</a:t>
              </a:r>
              <a:r>
                <a:rPr kumimoji="1" lang="en-US" altLang="ja-JP" sz="2400" dirty="0" smtClean="0">
                  <a:latin typeface="Century" pitchFamily="18" charset="0"/>
                </a:rPr>
                <a:t>Mg</a:t>
              </a:r>
              <a:endParaRPr kumimoji="1" lang="ja-JP" altLang="en-US" sz="2400" dirty="0">
                <a:latin typeface="Century" pitchFamily="18" charset="0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323528" y="6341258"/>
            <a:ext cx="8640960" cy="400110"/>
            <a:chOff x="107504" y="6310481"/>
            <a:chExt cx="8640960" cy="400110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611560" y="6310481"/>
              <a:ext cx="8136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FF0000"/>
                  </a:solidFill>
                </a:rPr>
                <a:t>The p states of </a:t>
              </a:r>
              <a:r>
                <a:rPr lang="en-US" altLang="ja-JP" sz="2000" b="1" baseline="30000" dirty="0" smtClean="0">
                  <a:solidFill>
                    <a:srgbClr val="FF0000"/>
                  </a:solidFill>
                </a:rPr>
                <a:t>27</a:t>
              </a:r>
              <a:r>
                <a:rPr lang="en-US" altLang="ja-JP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Mg should split into three, if </a:t>
              </a:r>
              <a:r>
                <a:rPr lang="en-US" altLang="ja-JP" sz="2000" b="1" baseline="30000" dirty="0" smtClean="0">
                  <a:solidFill>
                    <a:srgbClr val="FF0000"/>
                  </a:solidFill>
                </a:rPr>
                <a:t>26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Mg is triaxially deformed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>
              <a:off x="107504" y="6525924"/>
              <a:ext cx="5040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22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Genuine hypernuclear (super symmetric) state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baseline="30000" dirty="0" smtClean="0"/>
              <a:t>9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Be: </a:t>
            </a:r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dirty="0" smtClean="0"/>
              <a:t> + </a:t>
            </a:r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dirty="0" smtClean="0"/>
              <a:t> +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 structure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"/>
          <a:stretch/>
        </p:blipFill>
        <p:spPr bwMode="auto">
          <a:xfrm>
            <a:off x="-36512" y="2420888"/>
            <a:ext cx="5688632" cy="463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42844" y="895633"/>
            <a:ext cx="8523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Genuine hypernuclear states cannot be formed  in ordinary 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9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Be </a:t>
            </a:r>
            <a:endParaRPr lang="en-US" altLang="ja-JP" sz="2400" b="1" baseline="30000" dirty="0" smtClean="0">
              <a:solidFill>
                <a:srgbClr val="FF00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2844" y="1428736"/>
            <a:ext cx="1941557" cy="461665"/>
            <a:chOff x="142844" y="1571612"/>
            <a:chExt cx="1941557" cy="461665"/>
          </a:xfrm>
        </p:grpSpPr>
        <p:sp>
          <p:nvSpPr>
            <p:cNvPr id="7" name="正方形/長方形 6"/>
            <p:cNvSpPr/>
            <p:nvPr/>
          </p:nvSpPr>
          <p:spPr>
            <a:xfrm>
              <a:off x="142844" y="1571612"/>
              <a:ext cx="1941557" cy="46166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Example: </a:t>
              </a:r>
              <a:r>
                <a:rPr lang="en-US" altLang="ja-JP" sz="2400" b="1" baseline="-25000" dirty="0" err="1" smtClean="0">
                  <a:latin typeface="Symbol" pitchFamily="18" charset="2"/>
                </a:rPr>
                <a:t>L</a:t>
              </a:r>
              <a:r>
                <a:rPr lang="en-US" altLang="ja-JP" sz="2400" b="1" dirty="0" err="1" smtClean="0">
                  <a:latin typeface="Century" pitchFamily="18" charset="0"/>
                </a:rPr>
                <a:t>Be</a:t>
              </a:r>
              <a:endParaRPr lang="ja-JP" altLang="en-US" sz="2400" baseline="30000" dirty="0">
                <a:latin typeface="Century" pitchFamily="18" charset="0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371756" y="1571612"/>
              <a:ext cx="298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baseline="30000" dirty="0" smtClean="0">
                  <a:latin typeface="Century" pitchFamily="18" charset="0"/>
                </a:rPr>
                <a:t>9</a:t>
              </a:r>
              <a:endParaRPr lang="ja-JP" altLang="en-US" sz="2400" dirty="0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2771800" y="1404065"/>
            <a:ext cx="491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R.H</a:t>
            </a:r>
            <a:r>
              <a:rPr lang="en-US" altLang="ja-JP" sz="1600" dirty="0"/>
              <a:t>. </a:t>
            </a:r>
            <a:r>
              <a:rPr lang="en-US" altLang="ja-JP" sz="1600" dirty="0" err="1"/>
              <a:t>Dalitz</a:t>
            </a:r>
            <a:r>
              <a:rPr lang="en-US" altLang="ja-JP" sz="1600" dirty="0"/>
              <a:t>, A. Gal, Phys. Rev. </a:t>
            </a:r>
            <a:r>
              <a:rPr lang="en-US" altLang="ja-JP" sz="1600" dirty="0" err="1"/>
              <a:t>Lett</a:t>
            </a:r>
            <a:r>
              <a:rPr lang="en-US" altLang="ja-JP" sz="1600" dirty="0"/>
              <a:t>. </a:t>
            </a:r>
            <a:r>
              <a:rPr lang="en-US" altLang="ja-JP" sz="1600" b="1" dirty="0"/>
              <a:t>36</a:t>
            </a:r>
            <a:r>
              <a:rPr lang="en-US" altLang="ja-JP" sz="1600" dirty="0"/>
              <a:t> (1976) </a:t>
            </a:r>
            <a:r>
              <a:rPr lang="en-US" altLang="ja-JP" sz="1600" dirty="0" smtClean="0"/>
              <a:t>362 </a:t>
            </a:r>
          </a:p>
          <a:p>
            <a:r>
              <a:rPr lang="en-US" altLang="ja-JP" sz="1600" dirty="0" smtClean="0"/>
              <a:t>H</a:t>
            </a:r>
            <a:r>
              <a:rPr lang="en-US" altLang="ja-JP" sz="1600" dirty="0"/>
              <a:t>. Bando, Nuclear Phys. A </a:t>
            </a:r>
            <a:r>
              <a:rPr lang="en-US" altLang="ja-JP" sz="1600" b="1" dirty="0"/>
              <a:t>450</a:t>
            </a:r>
            <a:r>
              <a:rPr lang="en-US" altLang="ja-JP" sz="1600" dirty="0"/>
              <a:t> (1986) </a:t>
            </a:r>
            <a:r>
              <a:rPr lang="en-US" altLang="ja-JP" sz="1600" dirty="0" smtClean="0"/>
              <a:t>217c</a:t>
            </a:r>
            <a:endParaRPr lang="en-US" altLang="ja-JP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07704" y="6050757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</a:rPr>
              <a:t>Genuine hypernuclear states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83809" y="5314150"/>
            <a:ext cx="2340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9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Be analog states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627784" y="2810397"/>
            <a:ext cx="1176337" cy="3267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/>
          <p:cNvGrpSpPr/>
          <p:nvPr/>
        </p:nvGrpSpPr>
        <p:grpSpPr>
          <a:xfrm>
            <a:off x="5842672" y="3068960"/>
            <a:ext cx="3229320" cy="2364070"/>
            <a:chOff x="5842672" y="3068960"/>
            <a:chExt cx="3229320" cy="2364070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6250757" y="3721808"/>
              <a:ext cx="1017402" cy="859320"/>
              <a:chOff x="6731151" y="2527476"/>
              <a:chExt cx="1017402" cy="859320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6731151" y="2535435"/>
                <a:ext cx="1017402" cy="851361"/>
                <a:chOff x="6731151" y="2535435"/>
                <a:chExt cx="1017402" cy="851361"/>
              </a:xfrm>
            </p:grpSpPr>
            <p:pic>
              <p:nvPicPr>
                <p:cNvPr id="20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151" y="2612686"/>
                  <a:ext cx="1017402" cy="774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正方形/長方形 22"/>
                <p:cNvSpPr/>
                <p:nvPr/>
              </p:nvSpPr>
              <p:spPr>
                <a:xfrm>
                  <a:off x="7239852" y="2535435"/>
                  <a:ext cx="284476" cy="2454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" name="テキスト ボックス 26"/>
              <p:cNvSpPr txBox="1"/>
              <p:nvPr/>
            </p:nvSpPr>
            <p:spPr>
              <a:xfrm>
                <a:off x="7150220" y="252747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  <a:endPara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7785497" y="3649076"/>
              <a:ext cx="962967" cy="1076068"/>
              <a:chOff x="7884368" y="2455468"/>
              <a:chExt cx="962967" cy="1076068"/>
            </a:xfrm>
          </p:grpSpPr>
          <p:grpSp>
            <p:nvGrpSpPr>
              <p:cNvPr id="25" name="グループ化 24"/>
              <p:cNvGrpSpPr/>
              <p:nvPr/>
            </p:nvGrpSpPr>
            <p:grpSpPr>
              <a:xfrm>
                <a:off x="7884368" y="2463427"/>
                <a:ext cx="962967" cy="1068109"/>
                <a:chOff x="7884368" y="2463427"/>
                <a:chExt cx="962967" cy="1068109"/>
              </a:xfrm>
            </p:grpSpPr>
            <p:pic>
              <p:nvPicPr>
                <p:cNvPr id="21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368" y="2578009"/>
                  <a:ext cx="962967" cy="953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正方形/長方形 23"/>
                <p:cNvSpPr/>
                <p:nvPr/>
              </p:nvSpPr>
              <p:spPr>
                <a:xfrm>
                  <a:off x="8172400" y="2463427"/>
                  <a:ext cx="284476" cy="2454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8" name="テキスト ボックス 27"/>
              <p:cNvSpPr txBox="1"/>
              <p:nvPr/>
            </p:nvSpPr>
            <p:spPr>
              <a:xfrm>
                <a:off x="8100392" y="245546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  <a:endPara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1" name="テキスト ボックス 30"/>
            <p:cNvSpPr txBox="1"/>
            <p:nvPr/>
          </p:nvSpPr>
          <p:spPr>
            <a:xfrm>
              <a:off x="5940152" y="3068960"/>
              <a:ext cx="31318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dirty="0" smtClean="0"/>
                <a:t>In case of </a:t>
              </a:r>
              <a:r>
                <a:rPr kumimoji="1" lang="en-US" altLang="ja-JP" sz="2200" baseline="30000" dirty="0" smtClean="0"/>
                <a:t>9</a:t>
              </a:r>
              <a:r>
                <a:rPr kumimoji="1" lang="en-US" altLang="ja-JP" sz="2200" dirty="0" smtClean="0"/>
                <a:t>Be (</a:t>
              </a:r>
              <a:r>
                <a:rPr kumimoji="1" lang="en-US" altLang="ja-JP" sz="2200" dirty="0" smtClean="0">
                  <a:latin typeface="Symbol" pitchFamily="18" charset="2"/>
                </a:rPr>
                <a:t>a</a:t>
              </a:r>
              <a:r>
                <a:rPr kumimoji="1" lang="en-US" altLang="ja-JP" sz="2200" dirty="0" smtClean="0"/>
                <a:t> + </a:t>
              </a:r>
              <a:r>
                <a:rPr kumimoji="1" lang="en-US" altLang="ja-JP" sz="2200" dirty="0" smtClean="0">
                  <a:latin typeface="Symbol" pitchFamily="18" charset="2"/>
                </a:rPr>
                <a:t>a</a:t>
              </a:r>
              <a:r>
                <a:rPr kumimoji="1" lang="en-US" altLang="ja-JP" sz="2200" dirty="0" smtClean="0"/>
                <a:t> + n)</a:t>
              </a:r>
              <a:endParaRPr kumimoji="1" lang="ja-JP" altLang="en-US" sz="2200" dirty="0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7678854" y="3657035"/>
              <a:ext cx="1141618" cy="1141618"/>
            </a:xfrm>
            <a:prstGeom prst="ellipse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6312203" y="3801051"/>
              <a:ext cx="924093" cy="924093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6240195" y="3801051"/>
              <a:ext cx="924093" cy="924093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7610301" y="4901098"/>
              <a:ext cx="1358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allowed</a:t>
              </a:r>
              <a:endParaRPr kumimoji="1" lang="ja-JP" altLang="en-US" sz="20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842672" y="4725144"/>
              <a:ext cx="17536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Forbidden by Pauli principle</a:t>
              </a:r>
              <a:endParaRPr kumimoji="1" lang="ja-JP" altLang="en-US" sz="2000" dirty="0"/>
            </a:p>
          </p:txBody>
        </p:sp>
      </p:grpSp>
      <p:sp>
        <p:nvSpPr>
          <p:cNvPr id="43" name="角丸四角形 42"/>
          <p:cNvSpPr/>
          <p:nvPr/>
        </p:nvSpPr>
        <p:spPr>
          <a:xfrm>
            <a:off x="5842672" y="2996952"/>
            <a:ext cx="3229320" cy="243607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915816" y="6516052"/>
            <a:ext cx="4167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H. Bando, Nuclear Phys. A </a:t>
            </a:r>
            <a:r>
              <a:rPr lang="en-US" altLang="ja-JP" b="1" dirty="0"/>
              <a:t>450</a:t>
            </a:r>
            <a:r>
              <a:rPr lang="en-US" altLang="ja-JP" dirty="0"/>
              <a:t> (1986) 217c</a:t>
            </a:r>
          </a:p>
        </p:txBody>
      </p:sp>
    </p:spTree>
    <p:extLst>
      <p:ext uri="{BB962C8B-B14F-4D97-AF65-F5344CB8AC3E}">
        <p14:creationId xmlns:p14="http://schemas.microsoft.com/office/powerpoint/2010/main" val="21570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02991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altLang="ja-JP" sz="5600" dirty="0" smtClean="0">
                <a:solidFill>
                  <a:schemeClr val="tx2"/>
                </a:solidFill>
              </a:rPr>
              <a:t>Backup: </a:t>
            </a:r>
            <a:r>
              <a:rPr lang="en-US" altLang="ja-JP" sz="5600" baseline="30000" dirty="0">
                <a:solidFill>
                  <a:schemeClr val="tx2"/>
                </a:solidFill>
              </a:rPr>
              <a:t>25</a:t>
            </a:r>
            <a:r>
              <a:rPr lang="en-US" altLang="ja-JP" sz="5600" baseline="-25000" dirty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sz="5600" dirty="0">
                <a:solidFill>
                  <a:schemeClr val="tx2"/>
                </a:solidFill>
              </a:rPr>
              <a:t>Mg </a:t>
            </a:r>
            <a:r>
              <a:rPr lang="en-US" altLang="ja-JP" sz="5600" dirty="0" smtClean="0">
                <a:solidFill>
                  <a:schemeClr val="tx2"/>
                </a:solidFill>
              </a:rPr>
              <a:t>with </a:t>
            </a:r>
            <a:r>
              <a:rPr lang="en-US" altLang="ja-JP" sz="5600" dirty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sz="5600" dirty="0">
                <a:solidFill>
                  <a:schemeClr val="tx2"/>
                </a:solidFill>
              </a:rPr>
              <a:t> in </a:t>
            </a:r>
            <a:r>
              <a:rPr lang="en-US" altLang="ja-JP" sz="5600" i="1" dirty="0" smtClean="0">
                <a:solidFill>
                  <a:schemeClr val="tx2"/>
                </a:solidFill>
              </a:rPr>
              <a:t>p</a:t>
            </a:r>
            <a:r>
              <a:rPr lang="en-US" altLang="ja-JP" sz="5600" dirty="0" smtClean="0">
                <a:solidFill>
                  <a:schemeClr val="tx2"/>
                </a:solidFill>
              </a:rPr>
              <a:t> orbit</a:t>
            </a:r>
            <a:endParaRPr kumimoji="1" lang="ja-JP" altLang="en-US" sz="5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Backup</a:t>
            </a:r>
            <a:r>
              <a:rPr lang="ja-JP" altLang="en-US" dirty="0" smtClean="0"/>
              <a:t>：</a:t>
            </a:r>
            <a:r>
              <a:rPr lang="en-US" altLang="ja-JP" dirty="0" smtClean="0"/>
              <a:t>Deformation change due to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in </a:t>
            </a:r>
            <a:r>
              <a:rPr lang="en-US" altLang="ja-JP" i="1" dirty="0" smtClean="0"/>
              <a:t>p-</a:t>
            </a:r>
            <a:r>
              <a:rPr lang="en-US" altLang="ja-JP" dirty="0" smtClean="0"/>
              <a:t>orbit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pPr lvl="1">
              <a:buNone/>
            </a:pPr>
            <a:r>
              <a:rPr lang="en-US" altLang="ja-JP" u="sng" dirty="0" smtClean="0"/>
              <a:t>2nd 2</a:t>
            </a:r>
            <a:r>
              <a:rPr lang="en-US" altLang="ja-JP" u="sng" baseline="30000" dirty="0" smtClean="0"/>
              <a:t>+</a:t>
            </a:r>
            <a:r>
              <a:rPr lang="ja-JP" altLang="en-US" u="sng" dirty="0" smtClean="0"/>
              <a:t> </a:t>
            </a:r>
            <a:r>
              <a:rPr lang="en-US" altLang="ja-JP" u="sng" dirty="0" smtClean="0"/>
              <a:t>state of </a:t>
            </a:r>
            <a:r>
              <a:rPr lang="en-US" altLang="ja-JP" u="sng" baseline="30000" dirty="0" smtClean="0"/>
              <a:t>24</a:t>
            </a:r>
            <a:r>
              <a:rPr lang="en-US" altLang="ja-JP" u="sng" dirty="0" smtClean="0"/>
              <a:t>Mg  </a:t>
            </a:r>
          </a:p>
          <a:p>
            <a:pPr lvl="1">
              <a:lnSpc>
                <a:spcPts val="2400"/>
              </a:lnSpc>
            </a:pPr>
            <a:r>
              <a:rPr lang="en-US" altLang="ja-JP" sz="2200" dirty="0" smtClean="0"/>
              <a:t>Deformation changes are </a:t>
            </a:r>
            <a:r>
              <a:rPr lang="en-US" altLang="ja-JP" sz="2200" dirty="0" smtClean="0">
                <a:solidFill>
                  <a:srgbClr val="FF0000"/>
                </a:solidFill>
              </a:rPr>
              <a:t>different </a:t>
            </a:r>
          </a:p>
          <a:p>
            <a:pPr lvl="1">
              <a:lnSpc>
                <a:spcPts val="2400"/>
              </a:lnSpc>
              <a:buNone/>
            </a:pPr>
            <a:r>
              <a:rPr lang="en-US" altLang="ja-JP" sz="2200" dirty="0" smtClean="0">
                <a:solidFill>
                  <a:srgbClr val="FF0000"/>
                </a:solidFill>
              </a:rPr>
              <a:t>	depending on the direction </a:t>
            </a:r>
            <a:r>
              <a:rPr lang="en-US" altLang="ja-JP" sz="2200" dirty="0" smtClean="0"/>
              <a:t>of each p-orbit</a:t>
            </a:r>
            <a:endParaRPr lang="en-US" altLang="ja-JP" sz="22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200" dirty="0" smtClean="0"/>
              <a:t>Peak positions of the GCM overlap</a:t>
            </a:r>
          </a:p>
          <a:p>
            <a:pPr lvl="2">
              <a:lnSpc>
                <a:spcPts val="2200"/>
              </a:lnSpc>
            </a:pPr>
            <a:r>
              <a:rPr kumimoji="1" lang="en-US" altLang="ja-JP" dirty="0" smtClean="0"/>
              <a:t>Lowest p: unchanged</a:t>
            </a:r>
          </a:p>
          <a:p>
            <a:pPr lvl="2">
              <a:lnSpc>
                <a:spcPts val="2200"/>
              </a:lnSpc>
            </a:pPr>
            <a:r>
              <a:rPr lang="en-US" altLang="ja-JP" dirty="0" smtClean="0"/>
              <a:t>2nd lowest:</a:t>
            </a:r>
          </a:p>
          <a:p>
            <a:pPr lvl="2">
              <a:lnSpc>
                <a:spcPts val="2200"/>
              </a:lnSpc>
            </a:pPr>
            <a:r>
              <a:rPr lang="en-US" altLang="ja-JP" dirty="0" smtClean="0"/>
              <a:t>3rd lowest: </a:t>
            </a:r>
            <a:endParaRPr kumimoji="1" lang="ja-JP" altLang="en-US" dirty="0"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911013"/>
            <a:ext cx="3929090" cy="3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テキスト ボックス 70"/>
          <p:cNvSpPr txBox="1"/>
          <p:nvPr/>
        </p:nvSpPr>
        <p:spPr>
          <a:xfrm>
            <a:off x="214282" y="883717"/>
            <a:ext cx="24288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/>
              <a:t>GCM overlap:</a:t>
            </a:r>
            <a:endParaRPr kumimoji="1" lang="ja-JP" altLang="en-US" sz="2000" b="1" dirty="0"/>
          </a:p>
        </p:txBody>
      </p:sp>
      <p:grpSp>
        <p:nvGrpSpPr>
          <p:cNvPr id="4" name="グループ化 27"/>
          <p:cNvGrpSpPr/>
          <p:nvPr/>
        </p:nvGrpSpPr>
        <p:grpSpPr>
          <a:xfrm>
            <a:off x="2187352" y="3185452"/>
            <a:ext cx="3526647" cy="369332"/>
            <a:chOff x="5572132" y="3500438"/>
            <a:chExt cx="3526647" cy="369332"/>
          </a:xfrm>
        </p:grpSpPr>
        <p:sp>
          <p:nvSpPr>
            <p:cNvPr id="35" name="正方形/長方形 34"/>
            <p:cNvSpPr/>
            <p:nvPr/>
          </p:nvSpPr>
          <p:spPr>
            <a:xfrm>
              <a:off x="5572132" y="3500438"/>
              <a:ext cx="35266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 smtClean="0"/>
                <a:t>(</a:t>
              </a:r>
              <a:r>
                <a:rPr lang="en-US" altLang="ja-JP" b="1" dirty="0" smtClean="0">
                  <a:latin typeface="Symbol" pitchFamily="18" charset="2"/>
                </a:rPr>
                <a:t>b</a:t>
              </a:r>
              <a:r>
                <a:rPr lang="en-US" altLang="ja-JP" b="1" dirty="0" smtClean="0"/>
                <a:t>=0.48, </a:t>
              </a:r>
              <a:r>
                <a:rPr lang="en-US" altLang="ja-JP" b="1" dirty="0" smtClean="0">
                  <a:latin typeface="Symbol" pitchFamily="18" charset="2"/>
                </a:rPr>
                <a:t>g</a:t>
              </a:r>
              <a:r>
                <a:rPr lang="en-US" altLang="ja-JP" b="1" dirty="0" smtClean="0"/>
                <a:t>=21</a:t>
              </a:r>
              <a:r>
                <a:rPr lang="en-US" altLang="ja-JP" b="1" baseline="30000" dirty="0" smtClean="0">
                  <a:latin typeface="Cambria Math"/>
                  <a:ea typeface="Cambria Math"/>
                </a:rPr>
                <a:t>∘</a:t>
              </a:r>
              <a:r>
                <a:rPr lang="en-US" altLang="ja-JP" b="1" dirty="0" smtClean="0"/>
                <a:t>)</a:t>
              </a:r>
              <a:r>
                <a:rPr lang="ja-JP" altLang="en-US" b="1" dirty="0" smtClean="0"/>
                <a:t>　　　</a:t>
              </a:r>
              <a:r>
                <a:rPr lang="en-US" altLang="ja-JP" b="1" dirty="0" smtClean="0"/>
                <a:t>(</a:t>
              </a:r>
              <a:r>
                <a:rPr lang="en-US" altLang="ja-JP" b="1" dirty="0" smtClean="0">
                  <a:latin typeface="Symbol" pitchFamily="18" charset="2"/>
                </a:rPr>
                <a:t>b</a:t>
              </a:r>
              <a:r>
                <a:rPr lang="en-US" altLang="ja-JP" b="1" dirty="0" smtClean="0"/>
                <a:t>=0.43, </a:t>
              </a:r>
              <a:r>
                <a:rPr lang="en-US" altLang="ja-JP" b="1" dirty="0" smtClean="0">
                  <a:latin typeface="Symbol" pitchFamily="18" charset="2"/>
                </a:rPr>
                <a:t>g</a:t>
              </a:r>
              <a:r>
                <a:rPr lang="en-US" altLang="ja-JP" b="1" dirty="0" smtClean="0"/>
                <a:t>=15</a:t>
              </a:r>
              <a:r>
                <a:rPr lang="en-US" altLang="ja-JP" b="1" baseline="30000" dirty="0" smtClean="0">
                  <a:latin typeface="Cambria Math"/>
                  <a:ea typeface="Cambria Math"/>
                </a:rPr>
                <a:t>∘</a:t>
              </a:r>
              <a:r>
                <a:rPr lang="en-US" altLang="ja-JP" b="1" dirty="0" smtClean="0"/>
                <a:t>)</a:t>
              </a:r>
              <a:endParaRPr lang="ja-JP" altLang="en-US" b="1" dirty="0"/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>
              <a:off x="7201558" y="3701104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27"/>
          <p:cNvGrpSpPr/>
          <p:nvPr/>
        </p:nvGrpSpPr>
        <p:grpSpPr>
          <a:xfrm>
            <a:off x="2188361" y="3529466"/>
            <a:ext cx="3526647" cy="369332"/>
            <a:chOff x="5572132" y="3500438"/>
            <a:chExt cx="3526647" cy="369332"/>
          </a:xfrm>
        </p:grpSpPr>
        <p:sp>
          <p:nvSpPr>
            <p:cNvPr id="69" name="正方形/長方形 68"/>
            <p:cNvSpPr/>
            <p:nvPr/>
          </p:nvSpPr>
          <p:spPr>
            <a:xfrm>
              <a:off x="5572132" y="3500438"/>
              <a:ext cx="35266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 smtClean="0"/>
                <a:t>(</a:t>
              </a:r>
              <a:r>
                <a:rPr lang="en-US" altLang="ja-JP" b="1" dirty="0" smtClean="0">
                  <a:latin typeface="Symbol" pitchFamily="18" charset="2"/>
                </a:rPr>
                <a:t>b</a:t>
              </a:r>
              <a:r>
                <a:rPr lang="en-US" altLang="ja-JP" b="1" dirty="0" smtClean="0"/>
                <a:t>=0.48, </a:t>
              </a:r>
              <a:r>
                <a:rPr lang="en-US" altLang="ja-JP" b="1" dirty="0" smtClean="0">
                  <a:latin typeface="Symbol" pitchFamily="18" charset="2"/>
                </a:rPr>
                <a:t>g</a:t>
              </a:r>
              <a:r>
                <a:rPr lang="en-US" altLang="ja-JP" b="1" dirty="0" smtClean="0"/>
                <a:t>=21</a:t>
              </a:r>
              <a:r>
                <a:rPr lang="en-US" altLang="ja-JP" b="1" baseline="30000" dirty="0" smtClean="0">
                  <a:latin typeface="Cambria Math"/>
                  <a:ea typeface="Cambria Math"/>
                </a:rPr>
                <a:t>∘</a:t>
              </a:r>
              <a:r>
                <a:rPr lang="en-US" altLang="ja-JP" b="1" dirty="0" smtClean="0"/>
                <a:t>)</a:t>
              </a:r>
              <a:r>
                <a:rPr lang="ja-JP" altLang="en-US" b="1" dirty="0" smtClean="0"/>
                <a:t>　　　</a:t>
              </a:r>
              <a:r>
                <a:rPr lang="en-US" altLang="ja-JP" b="1" dirty="0" smtClean="0"/>
                <a:t>(</a:t>
              </a:r>
              <a:r>
                <a:rPr lang="en-US" altLang="ja-JP" b="1" dirty="0" smtClean="0">
                  <a:latin typeface="Symbol" pitchFamily="18" charset="2"/>
                </a:rPr>
                <a:t>b</a:t>
              </a:r>
              <a:r>
                <a:rPr lang="en-US" altLang="ja-JP" b="1" dirty="0" smtClean="0"/>
                <a:t>=0.53, </a:t>
              </a:r>
              <a:r>
                <a:rPr lang="en-US" altLang="ja-JP" b="1" dirty="0" smtClean="0">
                  <a:latin typeface="Symbol" pitchFamily="18" charset="2"/>
                </a:rPr>
                <a:t>g</a:t>
              </a:r>
              <a:r>
                <a:rPr lang="en-US" altLang="ja-JP" b="1" dirty="0" smtClean="0"/>
                <a:t>=27</a:t>
              </a:r>
              <a:r>
                <a:rPr lang="en-US" altLang="ja-JP" b="1" baseline="30000" dirty="0" smtClean="0">
                  <a:latin typeface="Cambria Math"/>
                  <a:ea typeface="Cambria Math"/>
                </a:rPr>
                <a:t>∘</a:t>
              </a:r>
              <a:r>
                <a:rPr lang="en-US" altLang="ja-JP" b="1" dirty="0" smtClean="0"/>
                <a:t>)</a:t>
              </a:r>
              <a:endParaRPr lang="ja-JP" altLang="en-US" b="1" dirty="0"/>
            </a:p>
          </p:txBody>
        </p:sp>
        <p:cxnSp>
          <p:nvCxnSpPr>
            <p:cNvPr id="72" name="直線矢印コネクタ 71"/>
            <p:cNvCxnSpPr/>
            <p:nvPr/>
          </p:nvCxnSpPr>
          <p:spPr>
            <a:xfrm>
              <a:off x="7201558" y="3701104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図 14" descr="Ovlp_Mg24_2J_0+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428736"/>
            <a:ext cx="2951672" cy="2521691"/>
          </a:xfrm>
          <a:prstGeom prst="rect">
            <a:avLst/>
          </a:prstGeom>
        </p:spPr>
      </p:pic>
      <p:pic>
        <p:nvPicPr>
          <p:cNvPr id="16" name="図 15" descr="Ovlp_Mg25L_2J_1-stat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03800"/>
            <a:ext cx="9144000" cy="26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Backup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Deformation change due to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 in </a:t>
            </a:r>
            <a:r>
              <a:rPr kumimoji="1" lang="en-US" altLang="ja-JP" i="1" dirty="0" smtClean="0"/>
              <a:t>p-</a:t>
            </a:r>
            <a:r>
              <a:rPr kumimoji="1" lang="en-US" altLang="ja-JP" dirty="0" smtClean="0"/>
              <a:t>orbit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sz="3000" dirty="0" smtClean="0"/>
          </a:p>
          <a:p>
            <a:pPr lvl="1">
              <a:buNone/>
            </a:pPr>
            <a:r>
              <a:rPr lang="en-US" altLang="ja-JP" u="sng" dirty="0" smtClean="0"/>
              <a:t>2nd 2</a:t>
            </a:r>
            <a:r>
              <a:rPr lang="en-US" altLang="ja-JP" u="sng" baseline="30000" dirty="0" smtClean="0"/>
              <a:t>+</a:t>
            </a:r>
            <a:r>
              <a:rPr lang="ja-JP" altLang="en-US" u="sng" dirty="0" smtClean="0"/>
              <a:t> </a:t>
            </a:r>
            <a:r>
              <a:rPr lang="en-US" altLang="ja-JP" u="sng" dirty="0" smtClean="0"/>
              <a:t>state of </a:t>
            </a:r>
            <a:r>
              <a:rPr lang="en-US" altLang="ja-JP" u="sng" baseline="30000" dirty="0" smtClean="0"/>
              <a:t>24</a:t>
            </a:r>
            <a:r>
              <a:rPr lang="en-US" altLang="ja-JP" u="sng" dirty="0" smtClean="0"/>
              <a:t>Mg  </a:t>
            </a:r>
          </a:p>
          <a:p>
            <a:pPr lvl="1">
              <a:lnSpc>
                <a:spcPts val="2400"/>
              </a:lnSpc>
            </a:pPr>
            <a:r>
              <a:rPr lang="en-US" altLang="ja-JP" sz="2200" dirty="0" smtClean="0"/>
              <a:t>Deformation changes are </a:t>
            </a:r>
            <a:r>
              <a:rPr lang="en-US" altLang="ja-JP" sz="2200" dirty="0" smtClean="0">
                <a:solidFill>
                  <a:srgbClr val="FF0000"/>
                </a:solidFill>
              </a:rPr>
              <a:t>different </a:t>
            </a:r>
          </a:p>
          <a:p>
            <a:pPr lvl="1">
              <a:lnSpc>
                <a:spcPts val="2400"/>
              </a:lnSpc>
              <a:buNone/>
            </a:pPr>
            <a:r>
              <a:rPr lang="en-US" altLang="ja-JP" sz="2200" dirty="0" smtClean="0">
                <a:solidFill>
                  <a:srgbClr val="FF0000"/>
                </a:solidFill>
              </a:rPr>
              <a:t>	depending on the direction </a:t>
            </a:r>
            <a:r>
              <a:rPr lang="en-US" altLang="ja-JP" sz="2200" dirty="0" smtClean="0"/>
              <a:t>of each p-orbit</a:t>
            </a:r>
            <a:endParaRPr kumimoji="1" lang="en-US" altLang="ja-JP" sz="22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200" dirty="0" smtClean="0"/>
              <a:t>Peak positions of the GCM overlap</a:t>
            </a:r>
          </a:p>
          <a:p>
            <a:pPr lvl="2"/>
            <a:r>
              <a:rPr kumimoji="1" lang="en-US" altLang="ja-JP" dirty="0" smtClean="0"/>
              <a:t>Lowest p:</a:t>
            </a:r>
          </a:p>
          <a:p>
            <a:pPr lvl="2"/>
            <a:r>
              <a:rPr lang="en-US" altLang="ja-JP" dirty="0" smtClean="0"/>
              <a:t>2nd lowest:</a:t>
            </a:r>
            <a:r>
              <a:rPr lang="ja-JP" altLang="en-US" dirty="0" smtClean="0"/>
              <a:t> </a:t>
            </a:r>
            <a:r>
              <a:rPr lang="en-US" altLang="ja-JP" dirty="0" smtClean="0"/>
              <a:t>unchanged</a:t>
            </a: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911013"/>
            <a:ext cx="3929090" cy="3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テキスト ボックス 70"/>
          <p:cNvSpPr txBox="1"/>
          <p:nvPr/>
        </p:nvSpPr>
        <p:spPr>
          <a:xfrm>
            <a:off x="214282" y="854689"/>
            <a:ext cx="250033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200" b="1" dirty="0" smtClean="0"/>
              <a:t>GCM overlap:</a:t>
            </a:r>
            <a:endParaRPr kumimoji="1" lang="ja-JP" altLang="en-US" sz="2200" b="1" dirty="0"/>
          </a:p>
        </p:txBody>
      </p:sp>
      <p:grpSp>
        <p:nvGrpSpPr>
          <p:cNvPr id="4" name="グループ化 27"/>
          <p:cNvGrpSpPr/>
          <p:nvPr/>
        </p:nvGrpSpPr>
        <p:grpSpPr>
          <a:xfrm>
            <a:off x="1974047" y="2928934"/>
            <a:ext cx="3526647" cy="369332"/>
            <a:chOff x="5572132" y="3500438"/>
            <a:chExt cx="3526647" cy="369332"/>
          </a:xfrm>
        </p:grpSpPr>
        <p:sp>
          <p:nvSpPr>
            <p:cNvPr id="69" name="正方形/長方形 68"/>
            <p:cNvSpPr/>
            <p:nvPr/>
          </p:nvSpPr>
          <p:spPr>
            <a:xfrm>
              <a:off x="5572132" y="3500438"/>
              <a:ext cx="35266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 smtClean="0"/>
                <a:t>(</a:t>
              </a:r>
              <a:r>
                <a:rPr lang="en-US" altLang="ja-JP" b="1" dirty="0" smtClean="0">
                  <a:latin typeface="Symbol" pitchFamily="18" charset="2"/>
                </a:rPr>
                <a:t>b</a:t>
              </a:r>
              <a:r>
                <a:rPr lang="en-US" altLang="ja-JP" b="1" dirty="0" smtClean="0"/>
                <a:t>=0.48, </a:t>
              </a:r>
              <a:r>
                <a:rPr lang="en-US" altLang="ja-JP" b="1" dirty="0" smtClean="0">
                  <a:latin typeface="Symbol" pitchFamily="18" charset="2"/>
                </a:rPr>
                <a:t>g</a:t>
              </a:r>
              <a:r>
                <a:rPr lang="en-US" altLang="ja-JP" b="1" dirty="0" smtClean="0"/>
                <a:t>=21</a:t>
              </a:r>
              <a:r>
                <a:rPr lang="en-US" altLang="ja-JP" b="1" baseline="30000" dirty="0" smtClean="0">
                  <a:latin typeface="Cambria Math"/>
                  <a:ea typeface="Cambria Math"/>
                </a:rPr>
                <a:t>∘</a:t>
              </a:r>
              <a:r>
                <a:rPr lang="en-US" altLang="ja-JP" b="1" dirty="0" smtClean="0"/>
                <a:t>)</a:t>
              </a:r>
              <a:r>
                <a:rPr lang="ja-JP" altLang="en-US" b="1" dirty="0" smtClean="0"/>
                <a:t>　　　</a:t>
              </a:r>
              <a:r>
                <a:rPr lang="en-US" altLang="ja-JP" b="1" dirty="0" smtClean="0"/>
                <a:t>(</a:t>
              </a:r>
              <a:r>
                <a:rPr lang="en-US" altLang="ja-JP" b="1" dirty="0" smtClean="0">
                  <a:latin typeface="Symbol" pitchFamily="18" charset="2"/>
                </a:rPr>
                <a:t>b</a:t>
              </a:r>
              <a:r>
                <a:rPr lang="en-US" altLang="ja-JP" b="1" dirty="0" smtClean="0"/>
                <a:t>=0.53, </a:t>
              </a:r>
              <a:r>
                <a:rPr lang="en-US" altLang="ja-JP" b="1" dirty="0" smtClean="0">
                  <a:latin typeface="Symbol" pitchFamily="18" charset="2"/>
                </a:rPr>
                <a:t>g</a:t>
              </a:r>
              <a:r>
                <a:rPr lang="en-US" altLang="ja-JP" b="1" dirty="0" smtClean="0"/>
                <a:t>=27</a:t>
              </a:r>
              <a:r>
                <a:rPr lang="en-US" altLang="ja-JP" b="1" baseline="30000" dirty="0" smtClean="0">
                  <a:latin typeface="Cambria Math"/>
                  <a:ea typeface="Cambria Math"/>
                </a:rPr>
                <a:t>∘</a:t>
              </a:r>
              <a:r>
                <a:rPr lang="en-US" altLang="ja-JP" b="1" dirty="0" smtClean="0"/>
                <a:t>)</a:t>
              </a:r>
              <a:endParaRPr lang="ja-JP" altLang="en-US" b="1" dirty="0"/>
            </a:p>
          </p:txBody>
        </p:sp>
        <p:cxnSp>
          <p:nvCxnSpPr>
            <p:cNvPr id="72" name="直線矢印コネクタ 71"/>
            <p:cNvCxnSpPr/>
            <p:nvPr/>
          </p:nvCxnSpPr>
          <p:spPr>
            <a:xfrm>
              <a:off x="7201558" y="3701104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図 14" descr="Ovlp_Mg24_2J_4+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4585" y="1285860"/>
            <a:ext cx="2919415" cy="2575387"/>
          </a:xfrm>
          <a:prstGeom prst="rect">
            <a:avLst/>
          </a:prstGeom>
        </p:spPr>
      </p:pic>
      <p:pic>
        <p:nvPicPr>
          <p:cNvPr id="16" name="図 15" descr="Ovlp_Mg25L_SBstat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000504"/>
            <a:ext cx="6215106" cy="26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Density distributions of </a:t>
            </a:r>
            <a:r>
              <a:rPr kumimoji="1" lang="en-US" altLang="ja-JP" baseline="30000" dirty="0" smtClean="0"/>
              <a:t>25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2200" dirty="0" smtClean="0"/>
              <a:t>Intrinsic wave functions corresponding to the peak of GCM overlap</a:t>
            </a:r>
            <a:endParaRPr kumimoji="1" lang="en-US" altLang="ja-JP" sz="2200" dirty="0" smtClean="0"/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4" name="グループ化 26"/>
          <p:cNvGrpSpPr/>
          <p:nvPr/>
        </p:nvGrpSpPr>
        <p:grpSpPr>
          <a:xfrm>
            <a:off x="4214810" y="1714488"/>
            <a:ext cx="4071965" cy="1364890"/>
            <a:chOff x="4214810" y="1706920"/>
            <a:chExt cx="4071965" cy="1364890"/>
          </a:xfrm>
        </p:grpSpPr>
        <p:pic>
          <p:nvPicPr>
            <p:cNvPr id="5" name="図 4" descr="Mg25L_b-1LMD_174_2.png"/>
            <p:cNvPicPr>
              <a:picLocks noChangeAspect="1"/>
            </p:cNvPicPr>
            <p:nvPr/>
          </p:nvPicPr>
          <p:blipFill>
            <a:blip r:embed="rId3"/>
            <a:srcRect l="30156" t="23333" r="30313" b="26052"/>
            <a:stretch>
              <a:fillRect/>
            </a:stretch>
          </p:blipFill>
          <p:spPr>
            <a:xfrm>
              <a:off x="4214810" y="1733787"/>
              <a:ext cx="1341914" cy="1338023"/>
            </a:xfrm>
            <a:prstGeom prst="rect">
              <a:avLst/>
            </a:prstGeom>
          </p:spPr>
        </p:pic>
        <p:pic>
          <p:nvPicPr>
            <p:cNvPr id="6" name="図 5" descr="Mg25L_b-1LMD_174_1.png"/>
            <p:cNvPicPr>
              <a:picLocks noChangeAspect="1"/>
            </p:cNvPicPr>
            <p:nvPr/>
          </p:nvPicPr>
          <p:blipFill>
            <a:blip r:embed="rId4"/>
            <a:srcRect l="30196" t="23177" r="30273" b="26013"/>
            <a:stretch>
              <a:fillRect/>
            </a:stretch>
          </p:blipFill>
          <p:spPr>
            <a:xfrm rot="5400000">
              <a:off x="6949387" y="1706285"/>
              <a:ext cx="1336754" cy="1338023"/>
            </a:xfrm>
            <a:prstGeom prst="rect">
              <a:avLst/>
            </a:prstGeom>
          </p:spPr>
        </p:pic>
        <p:pic>
          <p:nvPicPr>
            <p:cNvPr id="7" name="図 6" descr="Mg25L_b-1LMD_174_0.png"/>
            <p:cNvPicPr>
              <a:picLocks noChangeAspect="1"/>
            </p:cNvPicPr>
            <p:nvPr/>
          </p:nvPicPr>
          <p:blipFill>
            <a:blip r:embed="rId5"/>
            <a:srcRect l="29766" t="22813" r="30078" b="25990"/>
            <a:stretch>
              <a:fillRect/>
            </a:stretch>
          </p:blipFill>
          <p:spPr>
            <a:xfrm>
              <a:off x="5572132" y="1733788"/>
              <a:ext cx="1347685" cy="1338022"/>
            </a:xfrm>
            <a:prstGeom prst="rect">
              <a:avLst/>
            </a:prstGeom>
          </p:spPr>
        </p:pic>
      </p:grpSp>
      <p:sp>
        <p:nvSpPr>
          <p:cNvPr id="16" name="正方形/長方形 15"/>
          <p:cNvSpPr/>
          <p:nvPr/>
        </p:nvSpPr>
        <p:spPr>
          <a:xfrm>
            <a:off x="428596" y="2357430"/>
            <a:ext cx="3351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Lowest p state (</a:t>
            </a:r>
            <a:r>
              <a:rPr lang="en-US" altLang="ja-JP" sz="2000" b="1" dirty="0" smtClean="0">
                <a:latin typeface="Symbol" pitchFamily="18" charset="2"/>
              </a:rPr>
              <a:t>b</a:t>
            </a:r>
            <a:r>
              <a:rPr lang="en-US" altLang="ja-JP" sz="2000" b="1" dirty="0" smtClean="0"/>
              <a:t>=0.48, </a:t>
            </a:r>
            <a:r>
              <a:rPr lang="en-US" altLang="ja-JP" sz="2000" b="1" dirty="0" smtClean="0">
                <a:latin typeface="Symbol" pitchFamily="18" charset="2"/>
              </a:rPr>
              <a:t>g</a:t>
            </a:r>
            <a:r>
              <a:rPr lang="en-US" altLang="ja-JP" sz="2000" b="1" dirty="0" smtClean="0"/>
              <a:t>=21</a:t>
            </a:r>
            <a:r>
              <a:rPr lang="en-US" altLang="ja-JP" sz="2000" b="1" baseline="30000" dirty="0" smtClean="0">
                <a:latin typeface="Cambria Math"/>
                <a:ea typeface="Cambria Math"/>
              </a:rPr>
              <a:t>∘</a:t>
            </a:r>
            <a:r>
              <a:rPr lang="en-US" altLang="ja-JP" sz="2000" b="1" dirty="0" smtClean="0"/>
              <a:t>)</a:t>
            </a:r>
            <a:endParaRPr lang="ja-JP" altLang="en-US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357158" y="4029022"/>
            <a:ext cx="3768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2nd lowest p state (</a:t>
            </a:r>
            <a:r>
              <a:rPr lang="en-US" altLang="ja-JP" sz="2000" b="1" dirty="0" smtClean="0">
                <a:latin typeface="Symbol" pitchFamily="18" charset="2"/>
              </a:rPr>
              <a:t>b</a:t>
            </a:r>
            <a:r>
              <a:rPr lang="en-US" altLang="ja-JP" sz="2000" b="1" dirty="0" smtClean="0"/>
              <a:t>=0.43, </a:t>
            </a:r>
            <a:r>
              <a:rPr lang="en-US" altLang="ja-JP" sz="2000" b="1" dirty="0" smtClean="0">
                <a:latin typeface="Symbol" pitchFamily="18" charset="2"/>
              </a:rPr>
              <a:t>g</a:t>
            </a:r>
            <a:r>
              <a:rPr lang="en-US" altLang="ja-JP" sz="2000" b="1" dirty="0" smtClean="0"/>
              <a:t>=15</a:t>
            </a:r>
            <a:r>
              <a:rPr lang="en-US" altLang="ja-JP" sz="2000" b="1" baseline="30000" dirty="0" smtClean="0">
                <a:latin typeface="Cambria Math"/>
                <a:ea typeface="Cambria Math"/>
              </a:rPr>
              <a:t>∘</a:t>
            </a:r>
            <a:r>
              <a:rPr lang="en-US" altLang="ja-JP" sz="2000" b="1" dirty="0" smtClean="0"/>
              <a:t>)</a:t>
            </a:r>
            <a:endParaRPr lang="ja-JP" altLang="en-US" sz="2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357158" y="5600658"/>
            <a:ext cx="3719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3rd lowest p state (</a:t>
            </a:r>
            <a:r>
              <a:rPr lang="en-US" altLang="ja-JP" sz="2000" b="1" dirty="0" smtClean="0">
                <a:latin typeface="Symbol" pitchFamily="18" charset="2"/>
              </a:rPr>
              <a:t>b</a:t>
            </a:r>
            <a:r>
              <a:rPr lang="en-US" altLang="ja-JP" sz="2000" b="1" dirty="0" smtClean="0"/>
              <a:t>=0.53, </a:t>
            </a:r>
            <a:r>
              <a:rPr lang="en-US" altLang="ja-JP" sz="2000" b="1" dirty="0" smtClean="0">
                <a:latin typeface="Symbol" pitchFamily="18" charset="2"/>
              </a:rPr>
              <a:t>g</a:t>
            </a:r>
            <a:r>
              <a:rPr lang="en-US" altLang="ja-JP" sz="2000" b="1" dirty="0" smtClean="0"/>
              <a:t>=27</a:t>
            </a:r>
            <a:r>
              <a:rPr lang="en-US" altLang="ja-JP" sz="2000" b="1" baseline="30000" dirty="0" smtClean="0">
                <a:latin typeface="Cambria Math"/>
                <a:ea typeface="Cambria Math"/>
              </a:rPr>
              <a:t>∘</a:t>
            </a:r>
            <a:r>
              <a:rPr lang="en-US" altLang="ja-JP" sz="2000" b="1" dirty="0" smtClean="0"/>
              <a:t>)</a:t>
            </a:r>
            <a:endParaRPr lang="ja-JP" altLang="en-US" sz="2000" dirty="0"/>
          </a:p>
        </p:txBody>
      </p:sp>
      <p:grpSp>
        <p:nvGrpSpPr>
          <p:cNvPr id="8" name="グループ化 25"/>
          <p:cNvGrpSpPr/>
          <p:nvPr/>
        </p:nvGrpSpPr>
        <p:grpSpPr>
          <a:xfrm>
            <a:off x="4214810" y="3429000"/>
            <a:ext cx="4071966" cy="1357322"/>
            <a:chOff x="4214810" y="3429000"/>
            <a:chExt cx="4071966" cy="1357322"/>
          </a:xfrm>
        </p:grpSpPr>
        <p:pic>
          <p:nvPicPr>
            <p:cNvPr id="19" name="図 18" descr="Mg25L_b2-1GCMmax_2.png"/>
            <p:cNvPicPr>
              <a:picLocks noChangeAspect="1"/>
            </p:cNvPicPr>
            <p:nvPr/>
          </p:nvPicPr>
          <p:blipFill>
            <a:blip r:embed="rId6"/>
            <a:srcRect l="23438" t="23438" r="22656" b="26562"/>
            <a:stretch>
              <a:fillRect/>
            </a:stretch>
          </p:blipFill>
          <p:spPr>
            <a:xfrm>
              <a:off x="4214810" y="3429000"/>
              <a:ext cx="1315118" cy="1357322"/>
            </a:xfrm>
            <a:prstGeom prst="rect">
              <a:avLst/>
            </a:prstGeom>
          </p:spPr>
        </p:pic>
        <p:pic>
          <p:nvPicPr>
            <p:cNvPr id="20" name="図 19" descr="Mg25L_b2-1GCMmax_0.png"/>
            <p:cNvPicPr>
              <a:picLocks noChangeAspect="1"/>
            </p:cNvPicPr>
            <p:nvPr/>
          </p:nvPicPr>
          <p:blipFill>
            <a:blip r:embed="rId7"/>
            <a:srcRect l="23438" t="23438" r="22656" b="26562"/>
            <a:stretch>
              <a:fillRect/>
            </a:stretch>
          </p:blipFill>
          <p:spPr>
            <a:xfrm>
              <a:off x="5572132" y="3429000"/>
              <a:ext cx="1357322" cy="1357322"/>
            </a:xfrm>
            <a:prstGeom prst="rect">
              <a:avLst/>
            </a:prstGeom>
          </p:spPr>
        </p:pic>
        <p:pic>
          <p:nvPicPr>
            <p:cNvPr id="21" name="図 20" descr="Mg25L_b2-1GCMmax_1.png"/>
            <p:cNvPicPr>
              <a:picLocks noChangeAspect="1"/>
            </p:cNvPicPr>
            <p:nvPr/>
          </p:nvPicPr>
          <p:blipFill>
            <a:blip r:embed="rId8"/>
            <a:srcRect l="23438" t="23438" r="22656" b="26562"/>
            <a:stretch>
              <a:fillRect/>
            </a:stretch>
          </p:blipFill>
          <p:spPr>
            <a:xfrm rot="5400000">
              <a:off x="6929454" y="3429000"/>
              <a:ext cx="1357322" cy="1357322"/>
            </a:xfrm>
            <a:prstGeom prst="rect">
              <a:avLst/>
            </a:prstGeom>
          </p:spPr>
        </p:pic>
      </p:grpSp>
      <p:grpSp>
        <p:nvGrpSpPr>
          <p:cNvPr id="9" name="グループ化 24"/>
          <p:cNvGrpSpPr/>
          <p:nvPr/>
        </p:nvGrpSpPr>
        <p:grpSpPr>
          <a:xfrm>
            <a:off x="4172606" y="5072074"/>
            <a:ext cx="4143404" cy="1386556"/>
            <a:chOff x="4115236" y="4957334"/>
            <a:chExt cx="4143404" cy="1386556"/>
          </a:xfrm>
        </p:grpSpPr>
        <p:pic>
          <p:nvPicPr>
            <p:cNvPr id="22" name="図 21" descr="Mg25L_b3-1GCMmax_2.png"/>
            <p:cNvPicPr>
              <a:picLocks noChangeAspect="1"/>
            </p:cNvPicPr>
            <p:nvPr/>
          </p:nvPicPr>
          <p:blipFill>
            <a:blip r:embed="rId9"/>
            <a:srcRect l="22656" t="23438" r="23437" b="26562"/>
            <a:stretch>
              <a:fillRect/>
            </a:stretch>
          </p:blipFill>
          <p:spPr>
            <a:xfrm>
              <a:off x="4115236" y="4986568"/>
              <a:ext cx="1385458" cy="1357322"/>
            </a:xfrm>
            <a:prstGeom prst="rect">
              <a:avLst/>
            </a:prstGeom>
          </p:spPr>
        </p:pic>
        <p:pic>
          <p:nvPicPr>
            <p:cNvPr id="23" name="図 22" descr="Mg25L_b3-1GCMmax_0.png"/>
            <p:cNvPicPr>
              <a:picLocks noChangeAspect="1"/>
            </p:cNvPicPr>
            <p:nvPr/>
          </p:nvPicPr>
          <p:blipFill>
            <a:blip r:embed="rId10"/>
            <a:srcRect l="23438" t="23438" r="22656" b="26562"/>
            <a:stretch>
              <a:fillRect/>
            </a:stretch>
          </p:blipFill>
          <p:spPr>
            <a:xfrm>
              <a:off x="5500694" y="4986568"/>
              <a:ext cx="1357322" cy="1357322"/>
            </a:xfrm>
            <a:prstGeom prst="rect">
              <a:avLst/>
            </a:prstGeom>
          </p:spPr>
        </p:pic>
        <p:pic>
          <p:nvPicPr>
            <p:cNvPr id="24" name="図 23" descr="Mg25L_b3-1GCMmax_1.png"/>
            <p:cNvPicPr>
              <a:picLocks noChangeAspect="1"/>
            </p:cNvPicPr>
            <p:nvPr/>
          </p:nvPicPr>
          <p:blipFill>
            <a:blip r:embed="rId11"/>
            <a:srcRect l="22813" t="23126" r="23280" b="26874"/>
            <a:stretch>
              <a:fillRect/>
            </a:stretch>
          </p:blipFill>
          <p:spPr>
            <a:xfrm rot="5400000">
              <a:off x="6873182" y="4957334"/>
              <a:ext cx="1385458" cy="1385458"/>
            </a:xfrm>
            <a:prstGeom prst="rect">
              <a:avLst/>
            </a:prstGeom>
          </p:spPr>
        </p:pic>
      </p:grpSp>
      <p:grpSp>
        <p:nvGrpSpPr>
          <p:cNvPr id="10" name="グループ化 60"/>
          <p:cNvGrpSpPr/>
          <p:nvPr/>
        </p:nvGrpSpPr>
        <p:grpSpPr>
          <a:xfrm>
            <a:off x="1000100" y="2000240"/>
            <a:ext cx="758624" cy="513714"/>
            <a:chOff x="6357950" y="1643050"/>
            <a:chExt cx="758624" cy="513714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6357950" y="1711667"/>
              <a:ext cx="6429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>
                  <a:latin typeface="Symbol" pitchFamily="18" charset="2"/>
                </a:rPr>
                <a:t>1/2</a:t>
              </a:r>
              <a:endParaRPr kumimoji="1" lang="ja-JP" altLang="en-US" sz="2200" b="1" baseline="30000" dirty="0">
                <a:latin typeface="Symbol" pitchFamily="18" charset="2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728788" y="1818210"/>
              <a:ext cx="35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latin typeface="Symbol" pitchFamily="18" charset="2"/>
                </a:rPr>
                <a:t>1</a:t>
              </a:r>
              <a:endParaRPr kumimoji="1" lang="ja-JP" altLang="en-US" sz="1600" b="1" baseline="30000" dirty="0">
                <a:latin typeface="Symbol" pitchFamily="18" charset="2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759384" y="1643050"/>
              <a:ext cx="35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latin typeface="Symbol" pitchFamily="18" charset="2"/>
                </a:rPr>
                <a:t>-</a:t>
              </a:r>
              <a:endParaRPr kumimoji="1" lang="ja-JP" altLang="en-US" sz="1600" b="1" dirty="0">
                <a:latin typeface="Symbol" pitchFamily="18" charset="2"/>
              </a:endParaRPr>
            </a:p>
          </p:txBody>
        </p:sp>
      </p:grpSp>
      <p:grpSp>
        <p:nvGrpSpPr>
          <p:cNvPr id="11" name="グループ化 60"/>
          <p:cNvGrpSpPr/>
          <p:nvPr/>
        </p:nvGrpSpPr>
        <p:grpSpPr>
          <a:xfrm>
            <a:off x="1000100" y="3558228"/>
            <a:ext cx="770232" cy="513714"/>
            <a:chOff x="6357950" y="1643050"/>
            <a:chExt cx="770232" cy="513714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6357950" y="1711667"/>
              <a:ext cx="6429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>
                  <a:latin typeface="Symbol" pitchFamily="18" charset="2"/>
                </a:rPr>
                <a:t>1/2</a:t>
              </a:r>
              <a:endParaRPr kumimoji="1" lang="ja-JP" altLang="en-US" sz="2200" b="1" baseline="30000" dirty="0">
                <a:latin typeface="Symbol" pitchFamily="18" charset="2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770992" y="1818210"/>
              <a:ext cx="35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latin typeface="Symbol" pitchFamily="18" charset="2"/>
                </a:rPr>
                <a:t>2</a:t>
              </a:r>
              <a:endParaRPr kumimoji="1" lang="ja-JP" altLang="en-US" sz="1600" b="1" baseline="30000" dirty="0">
                <a:latin typeface="Symbol" pitchFamily="18" charset="2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759384" y="1643050"/>
              <a:ext cx="35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latin typeface="Symbol" pitchFamily="18" charset="2"/>
                </a:rPr>
                <a:t>-</a:t>
              </a:r>
              <a:endParaRPr kumimoji="1" lang="ja-JP" altLang="en-US" sz="1600" b="1" dirty="0">
                <a:latin typeface="Symbol" pitchFamily="18" charset="2"/>
              </a:endParaRPr>
            </a:p>
          </p:txBody>
        </p:sp>
      </p:grpSp>
      <p:grpSp>
        <p:nvGrpSpPr>
          <p:cNvPr id="12" name="グループ化 60"/>
          <p:cNvGrpSpPr/>
          <p:nvPr/>
        </p:nvGrpSpPr>
        <p:grpSpPr>
          <a:xfrm>
            <a:off x="1027294" y="5129864"/>
            <a:ext cx="758624" cy="513714"/>
            <a:chOff x="6357950" y="1643050"/>
            <a:chExt cx="758624" cy="513714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6357950" y="1711667"/>
              <a:ext cx="6429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>
                  <a:latin typeface="Symbol" pitchFamily="18" charset="2"/>
                </a:rPr>
                <a:t>1/2</a:t>
              </a:r>
              <a:endParaRPr kumimoji="1" lang="ja-JP" altLang="en-US" sz="2200" b="1" baseline="30000" dirty="0">
                <a:latin typeface="Symbol" pitchFamily="18" charset="2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756924" y="1818210"/>
              <a:ext cx="35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latin typeface="Symbol" pitchFamily="18" charset="2"/>
                </a:rPr>
                <a:t>3</a:t>
              </a:r>
              <a:endParaRPr kumimoji="1" lang="ja-JP" altLang="en-US" sz="1600" b="1" baseline="30000" dirty="0">
                <a:latin typeface="Symbol" pitchFamily="18" charset="2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759384" y="1643050"/>
              <a:ext cx="35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latin typeface="Symbol" pitchFamily="18" charset="2"/>
                </a:rPr>
                <a:t>-</a:t>
              </a:r>
              <a:endParaRPr kumimoji="1" lang="ja-JP" altLang="en-US" sz="1600" b="1" dirty="0"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2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Results: Excitation spectra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8" name="図 7" descr="Mg25L_Lp-sta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" y="857232"/>
            <a:ext cx="9094481" cy="596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 up: </a:t>
            </a:r>
            <a:r>
              <a:rPr lang="en-US" altLang="ja-JP" i="1" dirty="0" smtClean="0"/>
              <a:t>p-</a:t>
            </a:r>
            <a:r>
              <a:rPr lang="en-US" altLang="ja-JP" dirty="0" smtClean="0"/>
              <a:t>states in </a:t>
            </a:r>
            <a:r>
              <a:rPr lang="en-US" altLang="ja-JP" baseline="30000" dirty="0" smtClean="0"/>
              <a:t>9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4342279" cy="357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785786" y="5357826"/>
            <a:ext cx="357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[1]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H. Bando, et al., PTP</a:t>
            </a:r>
            <a:r>
              <a:rPr lang="en-US" sz="1600" dirty="0" smtClean="0"/>
              <a:t> </a:t>
            </a:r>
            <a:r>
              <a:rPr lang="en-US" sz="1600" b="1" dirty="0" smtClean="0"/>
              <a:t>66</a:t>
            </a:r>
            <a:r>
              <a:rPr lang="en-US" sz="1600" dirty="0" smtClean="0"/>
              <a:t> (1981) 2118. </a:t>
            </a:r>
          </a:p>
          <a:p>
            <a:r>
              <a:rPr lang="en-US" altLang="ja-JP" sz="1600" dirty="0" smtClean="0"/>
              <a:t>[2] H. Bando, et al., IJMP</a:t>
            </a:r>
            <a:r>
              <a:rPr lang="en-US" sz="1600" dirty="0" smtClean="0"/>
              <a:t> </a:t>
            </a:r>
            <a:r>
              <a:rPr lang="en-US" sz="1600" b="1" dirty="0" smtClean="0"/>
              <a:t>21</a:t>
            </a:r>
            <a:r>
              <a:rPr lang="en-US" sz="1600" dirty="0" smtClean="0"/>
              <a:t> (1990) 4021. </a:t>
            </a:r>
          </a:p>
        </p:txBody>
      </p:sp>
      <p:pic>
        <p:nvPicPr>
          <p:cNvPr id="11" name="図 10" descr="Be9L_NFR0053_縮小版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2223753"/>
            <a:ext cx="2928958" cy="3348387"/>
          </a:xfrm>
          <a:prstGeom prst="rect">
            <a:avLst/>
          </a:prstGeom>
        </p:spPr>
      </p:pic>
      <p:grpSp>
        <p:nvGrpSpPr>
          <p:cNvPr id="4" name="グループ化 84"/>
          <p:cNvGrpSpPr/>
          <p:nvPr/>
        </p:nvGrpSpPr>
        <p:grpSpPr>
          <a:xfrm>
            <a:off x="4714876" y="5572140"/>
            <a:ext cx="3374495" cy="1228734"/>
            <a:chOff x="5286380" y="2500306"/>
            <a:chExt cx="3374495" cy="1228734"/>
          </a:xfrm>
        </p:grpSpPr>
        <p:sp>
          <p:nvSpPr>
            <p:cNvPr id="86" name="下カーブ矢印 85"/>
            <p:cNvSpPr/>
            <p:nvPr/>
          </p:nvSpPr>
          <p:spPr>
            <a:xfrm rot="7200000">
              <a:off x="7186016" y="3254384"/>
              <a:ext cx="374605" cy="154477"/>
            </a:xfrm>
            <a:prstGeom prst="curvedDownArrow">
              <a:avLst>
                <a:gd name="adj1" fmla="val 25000"/>
                <a:gd name="adj2" fmla="val 75442"/>
                <a:gd name="adj3" fmla="val 3942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87" name="オブジェクト 86"/>
            <p:cNvGraphicFramePr>
              <a:graphicFrameLocks noChangeAspect="1"/>
            </p:cNvGraphicFramePr>
            <p:nvPr/>
          </p:nvGraphicFramePr>
          <p:xfrm>
            <a:off x="7200358" y="2786449"/>
            <a:ext cx="438370" cy="256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48" name="数式" r:id="rId6" imgW="368280" imgH="215640" progId="Equation.3">
                    <p:embed/>
                  </p:oleObj>
                </mc:Choice>
                <mc:Fallback>
                  <p:oleObj name="数式" r:id="rId6" imgW="368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0358" y="2786449"/>
                          <a:ext cx="438370" cy="256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グループ化 65"/>
            <p:cNvGrpSpPr/>
            <p:nvPr/>
          </p:nvGrpSpPr>
          <p:grpSpPr>
            <a:xfrm>
              <a:off x="6617553" y="2609905"/>
              <a:ext cx="341791" cy="91474"/>
              <a:chOff x="6127142" y="1275832"/>
              <a:chExt cx="428628" cy="114740"/>
            </a:xfrm>
          </p:grpSpPr>
          <p:cxnSp>
            <p:nvCxnSpPr>
              <p:cNvPr id="101" name="直線矢印コネクタ 100"/>
              <p:cNvCxnSpPr/>
              <p:nvPr/>
            </p:nvCxnSpPr>
            <p:spPr>
              <a:xfrm>
                <a:off x="6198580" y="1275832"/>
                <a:ext cx="35719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矢印コネクタ 101"/>
              <p:cNvCxnSpPr/>
              <p:nvPr/>
            </p:nvCxnSpPr>
            <p:spPr>
              <a:xfrm>
                <a:off x="6127142" y="1388984"/>
                <a:ext cx="35719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右中かっこ 88"/>
            <p:cNvSpPr/>
            <p:nvPr/>
          </p:nvSpPr>
          <p:spPr>
            <a:xfrm>
              <a:off x="7656080" y="2500306"/>
              <a:ext cx="214708" cy="486154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90" name="Object 3"/>
            <p:cNvGraphicFramePr>
              <a:graphicFrameLocks noChangeAspect="1"/>
            </p:cNvGraphicFramePr>
            <p:nvPr/>
          </p:nvGraphicFramePr>
          <p:xfrm>
            <a:off x="6957291" y="2530738"/>
            <a:ext cx="770924" cy="256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49" name="数式" r:id="rId8" imgW="647640" imgH="215640" progId="Equation.3">
                    <p:embed/>
                  </p:oleObj>
                </mc:Choice>
                <mc:Fallback>
                  <p:oleObj name="数式" r:id="rId8" imgW="647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7291" y="2530738"/>
                          <a:ext cx="770924" cy="2569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4"/>
            <p:cNvGraphicFramePr>
              <a:graphicFrameLocks noChangeAspect="1"/>
            </p:cNvGraphicFramePr>
            <p:nvPr/>
          </p:nvGraphicFramePr>
          <p:xfrm>
            <a:off x="7859570" y="2608310"/>
            <a:ext cx="801305" cy="241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50" name="数式" r:id="rId10" imgW="672840" imgH="203040" progId="Equation.3">
                    <p:embed/>
                  </p:oleObj>
                </mc:Choice>
                <mc:Fallback>
                  <p:oleObj name="数式" r:id="rId10" imgW="672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9570" y="2608310"/>
                          <a:ext cx="801305" cy="2417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グループ化 47"/>
            <p:cNvGrpSpPr/>
            <p:nvPr/>
          </p:nvGrpSpPr>
          <p:grpSpPr>
            <a:xfrm>
              <a:off x="5286380" y="2786058"/>
              <a:ext cx="2357454" cy="942982"/>
              <a:chOff x="642910" y="1571612"/>
              <a:chExt cx="3214710" cy="1285884"/>
            </a:xfrm>
          </p:grpSpPr>
          <p:grpSp>
            <p:nvGrpSpPr>
              <p:cNvPr id="7" name="グループ化 79"/>
              <p:cNvGrpSpPr/>
              <p:nvPr/>
            </p:nvGrpSpPr>
            <p:grpSpPr>
              <a:xfrm>
                <a:off x="1299920" y="1829228"/>
                <a:ext cx="1571636" cy="785818"/>
                <a:chOff x="1214414" y="3786190"/>
                <a:chExt cx="1571636" cy="785818"/>
              </a:xfrm>
            </p:grpSpPr>
            <p:sp>
              <p:nvSpPr>
                <p:cNvPr id="99" name="円/楕円 98"/>
                <p:cNvSpPr/>
                <p:nvPr/>
              </p:nvSpPr>
              <p:spPr>
                <a:xfrm>
                  <a:off x="1214414" y="3786190"/>
                  <a:ext cx="785818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円/楕円 99"/>
                <p:cNvSpPr/>
                <p:nvPr/>
              </p:nvSpPr>
              <p:spPr>
                <a:xfrm>
                  <a:off x="2000232" y="3786190"/>
                  <a:ext cx="785818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95" name="直線矢印コネクタ 94"/>
              <p:cNvCxnSpPr/>
              <p:nvPr/>
            </p:nvCxnSpPr>
            <p:spPr>
              <a:xfrm>
                <a:off x="642910" y="2214554"/>
                <a:ext cx="3214710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矢印コネクタ 95"/>
              <p:cNvCxnSpPr/>
              <p:nvPr/>
            </p:nvCxnSpPr>
            <p:spPr>
              <a:xfrm rot="5400000">
                <a:off x="1464447" y="2213760"/>
                <a:ext cx="1285884" cy="1588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矢印コネクタ 96"/>
              <p:cNvCxnSpPr/>
              <p:nvPr/>
            </p:nvCxnSpPr>
            <p:spPr>
              <a:xfrm rot="10800000" flipV="1">
                <a:off x="1571605" y="1821248"/>
                <a:ext cx="1071569" cy="786612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8" name="図 97" descr="p-waves.png"/>
              <p:cNvPicPr>
                <a:picLocks noChangeAspect="1"/>
              </p:cNvPicPr>
              <p:nvPr/>
            </p:nvPicPr>
            <p:blipFill>
              <a:blip r:embed="rId12"/>
              <a:srcRect b="77991"/>
              <a:stretch>
                <a:fillRect/>
              </a:stretch>
            </p:blipFill>
            <p:spPr>
              <a:xfrm>
                <a:off x="872300" y="1928802"/>
                <a:ext cx="2413816" cy="642942"/>
              </a:xfrm>
              <a:prstGeom prst="rect">
                <a:avLst/>
              </a:prstGeom>
            </p:spPr>
          </p:pic>
        </p:grpSp>
        <p:sp>
          <p:nvSpPr>
            <p:cNvPr id="93" name="下カーブ矢印 92"/>
            <p:cNvSpPr/>
            <p:nvPr/>
          </p:nvSpPr>
          <p:spPr>
            <a:xfrm rot="18125018">
              <a:off x="7047002" y="3133526"/>
              <a:ext cx="374605" cy="162801"/>
            </a:xfrm>
            <a:prstGeom prst="curvedDownArrow">
              <a:avLst>
                <a:gd name="adj1" fmla="val 25000"/>
                <a:gd name="adj2" fmla="val 75442"/>
                <a:gd name="adj3" fmla="val 3942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23" name="直線矢印コネクタ 122"/>
          <p:cNvCxnSpPr/>
          <p:nvPr/>
        </p:nvCxnSpPr>
        <p:spPr>
          <a:xfrm rot="5400000" flipH="1" flipV="1">
            <a:off x="6107917" y="5036355"/>
            <a:ext cx="857256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125"/>
          <p:cNvGrpSpPr/>
          <p:nvPr/>
        </p:nvGrpSpPr>
        <p:grpSpPr>
          <a:xfrm>
            <a:off x="5000628" y="849203"/>
            <a:ext cx="3697418" cy="1293913"/>
            <a:chOff x="5201294" y="4580825"/>
            <a:chExt cx="3697418" cy="1293913"/>
          </a:xfrm>
        </p:grpSpPr>
        <p:sp>
          <p:nvSpPr>
            <p:cNvPr id="127" name="下カーブ矢印 126"/>
            <p:cNvSpPr/>
            <p:nvPr/>
          </p:nvSpPr>
          <p:spPr>
            <a:xfrm rot="7200000">
              <a:off x="6973456" y="5351676"/>
              <a:ext cx="389315" cy="160543"/>
            </a:xfrm>
            <a:prstGeom prst="curvedDownArrow">
              <a:avLst>
                <a:gd name="adj1" fmla="val 25000"/>
                <a:gd name="adj2" fmla="val 75442"/>
                <a:gd name="adj3" fmla="val 3942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128" name="オブジェクト 127"/>
            <p:cNvGraphicFramePr>
              <a:graphicFrameLocks noChangeAspect="1"/>
            </p:cNvGraphicFramePr>
            <p:nvPr/>
          </p:nvGraphicFramePr>
          <p:xfrm>
            <a:off x="6884981" y="4876446"/>
            <a:ext cx="549919" cy="267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51" name="数式" r:id="rId13" imgW="444240" imgH="215640" progId="Equation.3">
                    <p:embed/>
                  </p:oleObj>
                </mc:Choice>
                <mc:Fallback>
                  <p:oleObj name="数式" r:id="rId13" imgW="444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4981" y="4876446"/>
                          <a:ext cx="549919" cy="267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グループ化 70"/>
            <p:cNvGrpSpPr/>
            <p:nvPr/>
          </p:nvGrpSpPr>
          <p:grpSpPr>
            <a:xfrm>
              <a:off x="6398894" y="4674221"/>
              <a:ext cx="355213" cy="119720"/>
              <a:chOff x="6143636" y="928670"/>
              <a:chExt cx="428628" cy="144464"/>
            </a:xfrm>
          </p:grpSpPr>
          <p:cxnSp>
            <p:nvCxnSpPr>
              <p:cNvPr id="143" name="直線矢印コネクタ 32"/>
              <p:cNvCxnSpPr/>
              <p:nvPr/>
            </p:nvCxnSpPr>
            <p:spPr>
              <a:xfrm>
                <a:off x="6215074" y="928670"/>
                <a:ext cx="35719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矢印コネクタ 143"/>
              <p:cNvCxnSpPr/>
              <p:nvPr/>
            </p:nvCxnSpPr>
            <p:spPr>
              <a:xfrm>
                <a:off x="6143636" y="1071546"/>
                <a:ext cx="35719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右中かっこ 129"/>
            <p:cNvSpPr/>
            <p:nvPr/>
          </p:nvSpPr>
          <p:spPr>
            <a:xfrm>
              <a:off x="7464534" y="4580825"/>
              <a:ext cx="177607" cy="53282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31" name="Object 3"/>
            <p:cNvGraphicFramePr>
              <a:graphicFrameLocks noChangeAspect="1"/>
            </p:cNvGraphicFramePr>
            <p:nvPr/>
          </p:nvGraphicFramePr>
          <p:xfrm>
            <a:off x="6738305" y="4609771"/>
            <a:ext cx="801198" cy="267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52" name="数式" r:id="rId15" imgW="647640" imgH="215640" progId="Equation.3">
                    <p:embed/>
                  </p:oleObj>
                </mc:Choice>
                <mc:Fallback>
                  <p:oleObj name="数式" r:id="rId15" imgW="647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8305" y="4609771"/>
                          <a:ext cx="801198" cy="267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4"/>
            <p:cNvGraphicFramePr>
              <a:graphicFrameLocks noChangeAspect="1"/>
            </p:cNvGraphicFramePr>
            <p:nvPr/>
          </p:nvGraphicFramePr>
          <p:xfrm>
            <a:off x="7633915" y="4699229"/>
            <a:ext cx="456511" cy="235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53" name="数式" r:id="rId16" imgW="368280" imgH="190440" progId="Equation.3">
                    <p:embed/>
                  </p:oleObj>
                </mc:Choice>
                <mc:Fallback>
                  <p:oleObj name="数式" r:id="rId16" imgW="368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3915" y="4699229"/>
                          <a:ext cx="456511" cy="2354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" name="Object 8"/>
            <p:cNvGraphicFramePr>
              <a:graphicFrameLocks noChangeAspect="1"/>
            </p:cNvGraphicFramePr>
            <p:nvPr/>
          </p:nvGraphicFramePr>
          <p:xfrm>
            <a:off x="8081727" y="4701077"/>
            <a:ext cx="816985" cy="282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54" name="数式" r:id="rId18" imgW="660240" imgH="228600" progId="Equation.3">
                    <p:embed/>
                  </p:oleObj>
                </mc:Choice>
                <mc:Fallback>
                  <p:oleObj name="数式" r:id="rId18" imgW="660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1727" y="4701077"/>
                          <a:ext cx="816985" cy="2828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グループ化 54"/>
            <p:cNvGrpSpPr/>
            <p:nvPr/>
          </p:nvGrpSpPr>
          <p:grpSpPr>
            <a:xfrm>
              <a:off x="5201294" y="4883539"/>
              <a:ext cx="2357454" cy="991203"/>
              <a:chOff x="714348" y="5000636"/>
              <a:chExt cx="3143272" cy="1321604"/>
            </a:xfrm>
          </p:grpSpPr>
          <p:cxnSp>
            <p:nvCxnSpPr>
              <p:cNvPr id="136" name="直線矢印コネクタ 135"/>
              <p:cNvCxnSpPr/>
              <p:nvPr/>
            </p:nvCxnSpPr>
            <p:spPr>
              <a:xfrm flipV="1">
                <a:off x="714348" y="5643578"/>
                <a:ext cx="3143272" cy="569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矢印コネクタ 136"/>
              <p:cNvCxnSpPr/>
              <p:nvPr/>
            </p:nvCxnSpPr>
            <p:spPr>
              <a:xfrm rot="5400000">
                <a:off x="1464447" y="5649270"/>
                <a:ext cx="1285884" cy="1588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矢印コネクタ 137"/>
              <p:cNvCxnSpPr/>
              <p:nvPr/>
            </p:nvCxnSpPr>
            <p:spPr>
              <a:xfrm rot="10800000" flipV="1">
                <a:off x="1571605" y="5256758"/>
                <a:ext cx="1071569" cy="786612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グループ化 79"/>
              <p:cNvGrpSpPr/>
              <p:nvPr/>
            </p:nvGrpSpPr>
            <p:grpSpPr>
              <a:xfrm>
                <a:off x="1315086" y="5249572"/>
                <a:ext cx="1571636" cy="785818"/>
                <a:chOff x="1214414" y="3786190"/>
                <a:chExt cx="1571636" cy="785818"/>
              </a:xfrm>
            </p:grpSpPr>
            <p:sp>
              <p:nvSpPr>
                <p:cNvPr id="141" name="円/楕円 140"/>
                <p:cNvSpPr/>
                <p:nvPr/>
              </p:nvSpPr>
              <p:spPr>
                <a:xfrm>
                  <a:off x="1214414" y="3786190"/>
                  <a:ext cx="785818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円/楕円 141"/>
                <p:cNvSpPr/>
                <p:nvPr/>
              </p:nvSpPr>
              <p:spPr>
                <a:xfrm>
                  <a:off x="2000232" y="3786190"/>
                  <a:ext cx="785818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140" name="図 139" descr="p-waves.png"/>
              <p:cNvPicPr>
                <a:picLocks noChangeAspect="1"/>
              </p:cNvPicPr>
              <p:nvPr/>
            </p:nvPicPr>
            <p:blipFill>
              <a:blip r:embed="rId12"/>
              <a:srcRect t="77032" r="33410" b="-4543"/>
              <a:stretch>
                <a:fillRect/>
              </a:stretch>
            </p:blipFill>
            <p:spPr>
              <a:xfrm rot="16200000">
                <a:off x="1455517" y="5259599"/>
                <a:ext cx="1321604" cy="803678"/>
              </a:xfrm>
              <a:prstGeom prst="rect">
                <a:avLst/>
              </a:prstGeom>
            </p:spPr>
          </p:pic>
        </p:grpSp>
        <p:sp>
          <p:nvSpPr>
            <p:cNvPr id="135" name="下カーブ矢印 134"/>
            <p:cNvSpPr/>
            <p:nvPr/>
          </p:nvSpPr>
          <p:spPr>
            <a:xfrm rot="18125018">
              <a:off x="6815385" y="5230094"/>
              <a:ext cx="389316" cy="169194"/>
            </a:xfrm>
            <a:prstGeom prst="curvedDownArrow">
              <a:avLst>
                <a:gd name="adj1" fmla="val 25000"/>
                <a:gd name="adj2" fmla="val 75442"/>
                <a:gd name="adj3" fmla="val 3942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47" name="直線矢印コネクタ 146"/>
          <p:cNvCxnSpPr/>
          <p:nvPr/>
        </p:nvCxnSpPr>
        <p:spPr>
          <a:xfrm rot="16200000" flipH="1">
            <a:off x="6786578" y="2000240"/>
            <a:ext cx="285752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テキスト ボックス 149"/>
          <p:cNvSpPr txBox="1"/>
          <p:nvPr/>
        </p:nvSpPr>
        <p:spPr>
          <a:xfrm>
            <a:off x="1928794" y="492919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/>
              <a:t>K</a:t>
            </a:r>
            <a:r>
              <a:rPr kumimoji="1" lang="en-US" altLang="ja-JP" sz="2000" b="1" baseline="30000" dirty="0" err="1" smtClean="0">
                <a:latin typeface="Symbol" pitchFamily="18" charset="2"/>
              </a:rPr>
              <a:t>p</a:t>
            </a:r>
            <a:r>
              <a:rPr kumimoji="1" lang="en-US" altLang="ja-JP" sz="2000" b="1" dirty="0" smtClean="0"/>
              <a:t> = 0</a:t>
            </a:r>
            <a:r>
              <a:rPr kumimoji="1" lang="en-US" altLang="ja-JP" sz="2000" b="1" baseline="30000" dirty="0" smtClean="0">
                <a:latin typeface="Symbol" pitchFamily="18" charset="2"/>
              </a:rPr>
              <a:t>-</a:t>
            </a:r>
            <a:r>
              <a:rPr kumimoji="1" lang="en-US" altLang="ja-JP" sz="2000" b="1" dirty="0" smtClean="0">
                <a:latin typeface="+mj-lt"/>
              </a:rPr>
              <a:t> band</a:t>
            </a:r>
            <a:endParaRPr kumimoji="1" lang="ja-JP" altLang="en-US" sz="2000" b="1" dirty="0">
              <a:latin typeface="+mj-lt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3286116" y="464344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/>
              <a:t>K</a:t>
            </a:r>
            <a:r>
              <a:rPr kumimoji="1" lang="en-US" altLang="ja-JP" sz="2000" b="1" baseline="30000" dirty="0" err="1" smtClean="0">
                <a:latin typeface="Symbol" pitchFamily="18" charset="2"/>
              </a:rPr>
              <a:t>p</a:t>
            </a:r>
            <a:r>
              <a:rPr kumimoji="1" lang="en-US" altLang="ja-JP" sz="2000" b="1" dirty="0" smtClean="0"/>
              <a:t> = 1</a:t>
            </a:r>
            <a:r>
              <a:rPr kumimoji="1" lang="en-US" altLang="ja-JP" sz="2000" b="1" baseline="30000" dirty="0" smtClean="0">
                <a:latin typeface="Symbol" pitchFamily="18" charset="2"/>
              </a:rPr>
              <a:t>-</a:t>
            </a:r>
            <a:r>
              <a:rPr kumimoji="1" lang="en-US" altLang="ja-JP" sz="2000" b="1" dirty="0" smtClean="0">
                <a:latin typeface="+mj-lt"/>
              </a:rPr>
              <a:t> band</a:t>
            </a:r>
            <a:endParaRPr kumimoji="1" lang="ja-JP" altLang="en-US" sz="2000" b="1" dirty="0">
              <a:latin typeface="+mj-lt"/>
            </a:endParaRPr>
          </a:p>
        </p:txBody>
      </p:sp>
      <p:cxnSp>
        <p:nvCxnSpPr>
          <p:cNvPr id="153" name="直線矢印コネクタ 152"/>
          <p:cNvCxnSpPr/>
          <p:nvPr/>
        </p:nvCxnSpPr>
        <p:spPr>
          <a:xfrm rot="5400000" flipH="1" flipV="1">
            <a:off x="3500430" y="4329558"/>
            <a:ext cx="571504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矢印コネクタ 154"/>
          <p:cNvCxnSpPr/>
          <p:nvPr/>
        </p:nvCxnSpPr>
        <p:spPr>
          <a:xfrm rot="5400000" flipH="1" flipV="1">
            <a:off x="2214546" y="4714884"/>
            <a:ext cx="428628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Backup: Constraint on the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single particle w.f.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dirty="0" smtClean="0"/>
              <a:t>The constraint potential on the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single particle w.f.</a:t>
            </a:r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lvl="1"/>
            <a:r>
              <a:rPr lang="en-US" altLang="ja-JP" dirty="0" smtClean="0"/>
              <a:t>In actual calculation,</a:t>
            </a:r>
            <a:endParaRPr kumimoji="1" lang="ja-JP" altLang="en-US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076406" cy="69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2" y="4365104"/>
            <a:ext cx="3292868" cy="66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3" y="5156107"/>
            <a:ext cx="4770055" cy="61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92" y="1889417"/>
            <a:ext cx="2232248" cy="38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14"/>
          <a:stretch/>
        </p:blipFill>
        <p:spPr bwMode="auto">
          <a:xfrm>
            <a:off x="5206492" y="2794782"/>
            <a:ext cx="2205111" cy="74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/>
          <a:stretch/>
        </p:blipFill>
        <p:spPr bwMode="auto">
          <a:xfrm>
            <a:off x="5168103" y="3588574"/>
            <a:ext cx="3940401" cy="7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4839673" y="1412776"/>
            <a:ext cx="4268831" cy="302433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40710" y="1509911"/>
            <a:ext cx="109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Total w.f.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32624" y="2380818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 single particle w.f.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0107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Structure </a:t>
            </a:r>
            <a:r>
              <a:rPr lang="en-US" altLang="ja-JP" dirty="0"/>
              <a:t>of </a:t>
            </a:r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</a:t>
            </a:r>
            <a:r>
              <a:rPr lang="en-US" altLang="ja-JP" dirty="0" smtClean="0"/>
              <a:t>hypernuclei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 lvl="1"/>
            <a:r>
              <a:rPr kumimoji="1" lang="en-US" altLang="ja-JP" sz="2400" dirty="0" smtClean="0">
                <a:latin typeface="Symbol" pitchFamily="18" charset="2"/>
              </a:rPr>
              <a:t>L</a:t>
            </a:r>
            <a:r>
              <a:rPr kumimoji="1" lang="en-US" altLang="ja-JP" sz="2400" dirty="0" smtClean="0"/>
              <a:t> has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 Pauli blocking </a:t>
            </a:r>
            <a:r>
              <a:rPr kumimoji="1" lang="en-US" altLang="ja-JP" sz="2400" dirty="0" smtClean="0"/>
              <a:t>to nucleons</a:t>
            </a:r>
          </a:p>
          <a:p>
            <a:pPr lvl="1">
              <a:lnSpc>
                <a:spcPts val="2600"/>
              </a:lnSpc>
            </a:pPr>
            <a:r>
              <a:rPr lang="en-US" altLang="ja-JP" sz="2400" dirty="0" smtClean="0">
                <a:latin typeface="Symbol" pitchFamily="18" charset="2"/>
              </a:rPr>
              <a:t>L</a:t>
            </a:r>
            <a:r>
              <a:rPr lang="en-US" altLang="ja-JP" sz="2400" dirty="0" smtClean="0"/>
              <a:t>N </a:t>
            </a:r>
            <a:r>
              <a:rPr lang="en-US" altLang="ja-JP" sz="2400" dirty="0" smtClean="0">
                <a:solidFill>
                  <a:srgbClr val="FF0000"/>
                </a:solidFill>
              </a:rPr>
              <a:t>attraction</a:t>
            </a:r>
            <a:r>
              <a:rPr lang="en-US" altLang="ja-JP" sz="2400" dirty="0" smtClean="0"/>
              <a:t> (different from NN)</a:t>
            </a:r>
          </a:p>
          <a:p>
            <a:pPr marL="419400" lvl="3" indent="0">
              <a:buNone/>
            </a:pPr>
            <a:endParaRPr kumimoji="1" lang="en-US" altLang="ja-JP" sz="1000" dirty="0"/>
          </a:p>
          <a:p>
            <a:pPr lvl="2"/>
            <a:endParaRPr lang="en-US" altLang="ja-JP" sz="2200" b="0" dirty="0" smtClean="0">
              <a:latin typeface="Symbol" pitchFamily="18" charset="2"/>
              <a:sym typeface="Symbol" pitchFamily="18" charset="2"/>
            </a:endParaRPr>
          </a:p>
          <a:p>
            <a:pPr lvl="2"/>
            <a:endParaRPr lang="en-US" altLang="ja-JP" sz="2200" b="0" dirty="0">
              <a:latin typeface="Symbol" pitchFamily="18" charset="2"/>
              <a:sym typeface="Symbol" pitchFamily="18" charset="2"/>
            </a:endParaRPr>
          </a:p>
          <a:p>
            <a:pPr lvl="2"/>
            <a:endParaRPr lang="en-US" altLang="ja-JP" sz="2200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418205" y="2132856"/>
            <a:ext cx="8409304" cy="1513329"/>
            <a:chOff x="418205" y="2132856"/>
            <a:chExt cx="8409304" cy="1513329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611560" y="2927549"/>
              <a:ext cx="3914959" cy="718636"/>
              <a:chOff x="2726319" y="3479792"/>
              <a:chExt cx="3914959" cy="718636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2726319" y="3501008"/>
                <a:ext cx="869148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b="1" baseline="30000" dirty="0" smtClean="0">
                    <a:latin typeface="Century" pitchFamily="18" charset="0"/>
                  </a:rPr>
                  <a:t>6</a:t>
                </a:r>
                <a:r>
                  <a:rPr lang="en-US" altLang="ja-JP" b="1" dirty="0" smtClean="0">
                    <a:latin typeface="Century" pitchFamily="18" charset="0"/>
                  </a:rPr>
                  <a:t>Li </a:t>
                </a:r>
              </a:p>
              <a:p>
                <a:pPr algn="ctr"/>
                <a:r>
                  <a:rPr lang="en-US" altLang="ja-JP" sz="1600" dirty="0" smtClean="0">
                    <a:latin typeface="Century" pitchFamily="18" charset="0"/>
                  </a:rPr>
                  <a:t>(</a:t>
                </a:r>
                <a:r>
                  <a:rPr lang="en-US" altLang="ja-JP" sz="1600" dirty="0" smtClean="0">
                    <a:latin typeface="Symbol" pitchFamily="18" charset="2"/>
                  </a:rPr>
                  <a:t>a</a:t>
                </a:r>
                <a:r>
                  <a:rPr lang="en-US" altLang="ja-JP" sz="1600" dirty="0" smtClean="0">
                    <a:latin typeface="Century" pitchFamily="18" charset="0"/>
                  </a:rPr>
                  <a:t> + d) </a:t>
                </a: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5390615" y="3551800"/>
                <a:ext cx="1250663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b="1" baseline="30000" dirty="0" smtClean="0">
                    <a:latin typeface="Century" pitchFamily="18" charset="0"/>
                  </a:rPr>
                  <a:t>7</a:t>
                </a:r>
                <a:r>
                  <a:rPr lang="en-US" altLang="ja-JP" b="1" baseline="-25000" dirty="0" smtClean="0">
                    <a:latin typeface="Symbol" pitchFamily="18" charset="2"/>
                  </a:rPr>
                  <a:t>L</a:t>
                </a:r>
                <a:r>
                  <a:rPr lang="en-US" altLang="ja-JP" b="1" dirty="0" smtClean="0">
                    <a:latin typeface="Century" pitchFamily="18" charset="0"/>
                  </a:rPr>
                  <a:t>Li </a:t>
                </a:r>
              </a:p>
              <a:p>
                <a:pPr algn="ctr"/>
                <a:r>
                  <a:rPr lang="en-US" altLang="ja-JP" sz="1600" dirty="0" smtClean="0">
                    <a:latin typeface="Century" pitchFamily="18" charset="0"/>
                  </a:rPr>
                  <a:t>(</a:t>
                </a:r>
                <a:r>
                  <a:rPr lang="en-US" altLang="ja-JP" sz="1600" dirty="0" smtClean="0">
                    <a:latin typeface="Symbol" pitchFamily="18" charset="2"/>
                  </a:rPr>
                  <a:t>a</a:t>
                </a:r>
                <a:r>
                  <a:rPr lang="en-US" altLang="ja-JP" sz="1600" dirty="0" smtClean="0">
                    <a:latin typeface="Century" pitchFamily="18" charset="0"/>
                  </a:rPr>
                  <a:t> + d + </a:t>
                </a:r>
                <a:r>
                  <a:rPr lang="en-US" altLang="ja-JP" sz="1600" dirty="0" smtClean="0">
                    <a:latin typeface="Symbol" pitchFamily="18" charset="2"/>
                  </a:rPr>
                  <a:t>L</a:t>
                </a:r>
                <a:r>
                  <a:rPr lang="en-US" altLang="ja-JP" sz="1600" dirty="0" smtClean="0">
                    <a:latin typeface="Century" pitchFamily="18" charset="0"/>
                  </a:rPr>
                  <a:t>) </a:t>
                </a:r>
              </a:p>
            </p:txBody>
          </p:sp>
          <p:pic>
            <p:nvPicPr>
              <p:cNvPr id="43" name="図 42" descr="Li_shrinkage.png"/>
              <p:cNvPicPr>
                <a:picLocks noChangeAspect="1"/>
              </p:cNvPicPr>
              <p:nvPr/>
            </p:nvPicPr>
            <p:blipFill rotWithShape="1">
              <a:blip r:embed="rId3"/>
              <a:srcRect l="63860"/>
              <a:stretch/>
            </p:blipFill>
            <p:spPr>
              <a:xfrm>
                <a:off x="4859776" y="3490400"/>
                <a:ext cx="674855" cy="708028"/>
              </a:xfrm>
              <a:prstGeom prst="rect">
                <a:avLst/>
              </a:prstGeom>
            </p:spPr>
          </p:pic>
          <p:pic>
            <p:nvPicPr>
              <p:cNvPr id="44" name="図 43" descr="Li_shrinkage.png"/>
              <p:cNvPicPr>
                <a:picLocks noChangeAspect="1"/>
              </p:cNvPicPr>
              <p:nvPr/>
            </p:nvPicPr>
            <p:blipFill rotWithShape="1">
              <a:blip r:embed="rId3"/>
              <a:srcRect r="59904"/>
              <a:stretch/>
            </p:blipFill>
            <p:spPr>
              <a:xfrm>
                <a:off x="3518407" y="3479792"/>
                <a:ext cx="748726" cy="708028"/>
              </a:xfrm>
              <a:prstGeom prst="rect">
                <a:avLst/>
              </a:prstGeom>
            </p:spPr>
          </p:pic>
          <p:sp>
            <p:nvSpPr>
              <p:cNvPr id="4" name="右矢印 3"/>
              <p:cNvSpPr/>
              <p:nvPr/>
            </p:nvSpPr>
            <p:spPr>
              <a:xfrm>
                <a:off x="4325437" y="3717032"/>
                <a:ext cx="462587" cy="2308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4644008" y="2942165"/>
              <a:ext cx="4183501" cy="704020"/>
              <a:chOff x="2037646" y="3876921"/>
              <a:chExt cx="4183501" cy="704020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2037646" y="3961123"/>
                <a:ext cx="1087157" cy="563870"/>
                <a:chOff x="9245483" y="4139788"/>
                <a:chExt cx="1087157" cy="563870"/>
              </a:xfrm>
            </p:grpSpPr>
            <p:sp>
              <p:nvSpPr>
                <p:cNvPr id="18" name="正方形/長方形 17"/>
                <p:cNvSpPr/>
                <p:nvPr/>
              </p:nvSpPr>
              <p:spPr>
                <a:xfrm>
                  <a:off x="9461507" y="4139788"/>
                  <a:ext cx="6158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 baseline="30000" dirty="0" smtClean="0">
                      <a:latin typeface="Century" pitchFamily="18" charset="0"/>
                    </a:rPr>
                    <a:t>8</a:t>
                  </a:r>
                  <a:r>
                    <a:rPr lang="en-US" altLang="ja-JP" b="1" dirty="0" smtClean="0">
                      <a:latin typeface="Century" pitchFamily="18" charset="0"/>
                    </a:rPr>
                    <a:t>Be </a:t>
                  </a:r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9245483" y="4365104"/>
                  <a:ext cx="108715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 b="1" dirty="0" smtClean="0"/>
                    <a:t>(unbound)</a:t>
                  </a:r>
                  <a:endParaRPr lang="ja-JP" altLang="en-US" sz="1600" dirty="0"/>
                </a:p>
              </p:txBody>
            </p:sp>
          </p:grpSp>
          <p:pic>
            <p:nvPicPr>
              <p:cNvPr id="17" name="図 16" descr="Be9L.png"/>
              <p:cNvPicPr>
                <a:picLocks noChangeAspect="1"/>
              </p:cNvPicPr>
              <p:nvPr/>
            </p:nvPicPr>
            <p:blipFill rotWithShape="1">
              <a:blip r:embed="rId4"/>
              <a:srcRect l="65570"/>
              <a:stretch/>
            </p:blipFill>
            <p:spPr>
              <a:xfrm>
                <a:off x="4492955" y="3876921"/>
                <a:ext cx="840920" cy="704020"/>
              </a:xfrm>
              <a:prstGeom prst="rect">
                <a:avLst/>
              </a:prstGeom>
            </p:spPr>
          </p:pic>
          <p:grpSp>
            <p:nvGrpSpPr>
              <p:cNvPr id="7" name="グループ化 6"/>
              <p:cNvGrpSpPr/>
              <p:nvPr/>
            </p:nvGrpSpPr>
            <p:grpSpPr>
              <a:xfrm>
                <a:off x="5355204" y="3948929"/>
                <a:ext cx="865943" cy="608043"/>
                <a:chOff x="10733988" y="4125111"/>
                <a:chExt cx="865943" cy="608043"/>
              </a:xfrm>
            </p:grpSpPr>
            <p:sp>
              <p:nvSpPr>
                <p:cNvPr id="20" name="正方形/長方形 19"/>
                <p:cNvSpPr/>
                <p:nvPr/>
              </p:nvSpPr>
              <p:spPr>
                <a:xfrm>
                  <a:off x="10734370" y="4125111"/>
                  <a:ext cx="6495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 baseline="30000" dirty="0" smtClean="0">
                      <a:latin typeface="Symbol" pitchFamily="18" charset="2"/>
                    </a:rPr>
                    <a:t>9</a:t>
                  </a:r>
                  <a:r>
                    <a:rPr lang="en-US" altLang="ja-JP" b="1" baseline="-25000" dirty="0" smtClean="0">
                      <a:latin typeface="Symbol" pitchFamily="18" charset="2"/>
                    </a:rPr>
                    <a:t>L</a:t>
                  </a:r>
                  <a:r>
                    <a:rPr lang="en-US" altLang="ja-JP" b="1" dirty="0" smtClean="0">
                      <a:latin typeface="Century" pitchFamily="18" charset="0"/>
                    </a:rPr>
                    <a:t>Be</a:t>
                  </a:r>
                  <a:endParaRPr lang="ja-JP" altLang="en-US" dirty="0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10733988" y="4394600"/>
                  <a:ext cx="86594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 b="1" dirty="0" smtClean="0"/>
                    <a:t>(bound)</a:t>
                  </a:r>
                  <a:endParaRPr lang="ja-JP" altLang="en-US" sz="1600" dirty="0"/>
                </a:p>
              </p:txBody>
            </p:sp>
          </p:grpSp>
          <p:pic>
            <p:nvPicPr>
              <p:cNvPr id="46" name="図 45" descr="Be9L.png"/>
              <p:cNvPicPr>
                <a:picLocks noChangeAspect="1"/>
              </p:cNvPicPr>
              <p:nvPr/>
            </p:nvPicPr>
            <p:blipFill rotWithShape="1">
              <a:blip r:embed="rId4"/>
              <a:srcRect r="60406"/>
              <a:stretch/>
            </p:blipFill>
            <p:spPr>
              <a:xfrm>
                <a:off x="3093858" y="3876921"/>
                <a:ext cx="967049" cy="704020"/>
              </a:xfrm>
              <a:prstGeom prst="rect">
                <a:avLst/>
              </a:prstGeom>
            </p:spPr>
          </p:pic>
          <p:sp>
            <p:nvSpPr>
              <p:cNvPr id="47" name="右矢印 46"/>
              <p:cNvSpPr/>
              <p:nvPr/>
            </p:nvSpPr>
            <p:spPr>
              <a:xfrm>
                <a:off x="4066751" y="4164953"/>
                <a:ext cx="462587" cy="2308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正方形/長方形 7"/>
            <p:cNvSpPr/>
            <p:nvPr/>
          </p:nvSpPr>
          <p:spPr>
            <a:xfrm>
              <a:off x="1259632" y="2540622"/>
              <a:ext cx="2339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ym typeface="Symbol" pitchFamily="18" charset="2"/>
                </a:rPr>
                <a:t>“Shrinkage effect” </a:t>
              </a:r>
              <a:r>
                <a:rPr lang="en-US" altLang="ja-JP" sz="1600" dirty="0" smtClean="0">
                  <a:sym typeface="Symbol" pitchFamily="18" charset="2"/>
                </a:rPr>
                <a:t>[1-3]</a:t>
              </a:r>
              <a:endParaRPr lang="ja-JP" altLang="en-US" sz="1600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796136" y="2556773"/>
              <a:ext cx="2400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“Glue-like role” of </a:t>
              </a:r>
              <a:r>
                <a:rPr lang="en-US" altLang="ja-JP" dirty="0" smtClean="0">
                  <a:latin typeface="Symbol" pitchFamily="18" charset="2"/>
                </a:rPr>
                <a:t>L</a:t>
              </a:r>
              <a:r>
                <a:rPr lang="en-US" altLang="ja-JP" sz="1600" dirty="0" smtClean="0"/>
                <a:t> [4]</a:t>
              </a:r>
              <a:endParaRPr lang="ja-JP" altLang="en-US" sz="1600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18205" y="2132856"/>
              <a:ext cx="220957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-145800"/>
              <a:r>
                <a:rPr lang="en-US" altLang="ja-JP" sz="2200" u="sng" dirty="0">
                  <a:sym typeface="Symbol" pitchFamily="18" charset="2"/>
                </a:rPr>
                <a:t>Structure change</a:t>
              </a:r>
              <a:r>
                <a:rPr lang="en-US" altLang="ja-JP" sz="2200" dirty="0">
                  <a:sym typeface="Symbol" pitchFamily="18" charset="2"/>
                </a:rPr>
                <a:t>:</a:t>
              </a:r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377737" y="5734417"/>
            <a:ext cx="6484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45800"/>
            <a:r>
              <a:rPr lang="en-US" altLang="ja-JP" sz="2200" u="sng" dirty="0">
                <a:sym typeface="Symbol" pitchFamily="18" charset="2"/>
              </a:rPr>
              <a:t>A unique probe</a:t>
            </a:r>
            <a:r>
              <a:rPr lang="en-US" altLang="ja-JP" sz="2200" dirty="0">
                <a:sym typeface="Symbol" pitchFamily="18" charset="2"/>
              </a:rPr>
              <a:t>: </a:t>
            </a:r>
            <a:r>
              <a:rPr lang="en-US" altLang="ja-JP" sz="2200" dirty="0"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200" dirty="0">
                <a:sym typeface="Symbol" pitchFamily="18" charset="2"/>
              </a:rPr>
              <a:t> can penetrate </a:t>
            </a:r>
            <a:r>
              <a:rPr lang="en-US" altLang="ja-JP" sz="2200" dirty="0" smtClean="0">
                <a:sym typeface="Symbol" pitchFamily="18" charset="2"/>
              </a:rPr>
              <a:t>into nuclear </a:t>
            </a:r>
            <a:r>
              <a:rPr lang="en-US" altLang="ja-JP" sz="2200" dirty="0">
                <a:sym typeface="Symbol" pitchFamily="18" charset="2"/>
              </a:rPr>
              <a:t>interior</a:t>
            </a:r>
            <a:endParaRPr lang="en-US" altLang="ja-JP" sz="2200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395536" y="3862209"/>
            <a:ext cx="6768752" cy="1823023"/>
            <a:chOff x="251520" y="3864531"/>
            <a:chExt cx="6768752" cy="1823023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257794" y="4367426"/>
              <a:ext cx="1369990" cy="1296144"/>
              <a:chOff x="1368497" y="4231263"/>
              <a:chExt cx="1369990" cy="1296144"/>
            </a:xfrm>
          </p:grpSpPr>
          <p:pic>
            <p:nvPicPr>
              <p:cNvPr id="13414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374" y="4661867"/>
                <a:ext cx="1161647" cy="865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正方形/長方形 29"/>
              <p:cNvSpPr/>
              <p:nvPr/>
            </p:nvSpPr>
            <p:spPr>
              <a:xfrm>
                <a:off x="1368497" y="4231263"/>
                <a:ext cx="13699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ym typeface="Symbol" pitchFamily="18" charset="2"/>
                  </a:rPr>
                  <a:t>g</a:t>
                </a:r>
                <a:r>
                  <a:rPr lang="en-US" altLang="ja-JP" dirty="0" smtClean="0">
                    <a:sym typeface="Symbol" pitchFamily="18" charset="2"/>
                  </a:rPr>
                  <a:t>round state</a:t>
                </a:r>
                <a:endParaRPr lang="ja-JP" altLang="en-US" dirty="0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2616309" y="4317484"/>
              <a:ext cx="3095847" cy="1370070"/>
              <a:chOff x="3128749" y="3874165"/>
              <a:chExt cx="3095847" cy="1370070"/>
            </a:xfrm>
          </p:grpSpPr>
          <p:pic>
            <p:nvPicPr>
              <p:cNvPr id="13414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2881" y="4356155"/>
                <a:ext cx="1167191" cy="888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正方形/長方形 31"/>
              <p:cNvSpPr/>
              <p:nvPr/>
            </p:nvSpPr>
            <p:spPr>
              <a:xfrm>
                <a:off x="3128749" y="3874165"/>
                <a:ext cx="309584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altLang="ja-JP" dirty="0" smtClean="0">
                    <a:sym typeface="Symbol" pitchFamily="18" charset="2"/>
                  </a:rPr>
                  <a:t>Genuine hypernuclear state</a:t>
                </a:r>
                <a:r>
                  <a:rPr lang="en-US" altLang="ja-JP" sz="1600" dirty="0" smtClean="0">
                    <a:sym typeface="Symbol" pitchFamily="18" charset="2"/>
                  </a:rPr>
                  <a:t> [6]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altLang="ja-JP" dirty="0" smtClean="0">
                    <a:sym typeface="Symbol" pitchFamily="18" charset="2"/>
                  </a:rPr>
                  <a:t>(Super-symmetric state</a:t>
                </a:r>
                <a:r>
                  <a:rPr lang="en-US" altLang="ja-JP" sz="1600" dirty="0" smtClean="0">
                    <a:sym typeface="Symbol" pitchFamily="18" charset="2"/>
                  </a:rPr>
                  <a:t> [5]</a:t>
                </a:r>
                <a:r>
                  <a:rPr lang="en-US" altLang="ja-JP" dirty="0" smtClean="0">
                    <a:sym typeface="Symbol" pitchFamily="18" charset="2"/>
                  </a:rPr>
                  <a:t>)</a:t>
                </a:r>
                <a:endParaRPr lang="ja-JP" altLang="en-US" dirty="0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251520" y="3864531"/>
              <a:ext cx="34988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-145800"/>
              <a:r>
                <a:rPr lang="en-US" altLang="ja-JP" sz="2200" u="sng" dirty="0" smtClean="0">
                  <a:sym typeface="Symbol" pitchFamily="18" charset="2"/>
                </a:rPr>
                <a:t>Unique states in hypernuclei</a:t>
              </a:r>
              <a:r>
                <a:rPr lang="en-US" altLang="ja-JP" sz="2200" dirty="0" smtClean="0">
                  <a:sym typeface="Symbol" pitchFamily="18" charset="2"/>
                </a:rPr>
                <a:t>: </a:t>
              </a:r>
              <a:endParaRPr lang="en-US" altLang="ja-JP" sz="2200" dirty="0">
                <a:latin typeface="Symbol" pitchFamily="18" charset="2"/>
                <a:sym typeface="Symbol" pitchFamily="18" charset="2"/>
              </a:endParaRP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5836935" y="4329087"/>
              <a:ext cx="1183337" cy="1305436"/>
              <a:chOff x="6741830" y="4212957"/>
              <a:chExt cx="1183337" cy="1305436"/>
            </a:xfrm>
          </p:grpSpPr>
          <p:pic>
            <p:nvPicPr>
              <p:cNvPr id="134148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688" y="4467320"/>
                <a:ext cx="1061479" cy="1051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正方形/長方形 36"/>
              <p:cNvSpPr/>
              <p:nvPr/>
            </p:nvSpPr>
            <p:spPr>
              <a:xfrm>
                <a:off x="6741830" y="4212957"/>
                <a:ext cx="1183337" cy="326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altLang="ja-JP" baseline="30000" dirty="0" smtClean="0">
                    <a:sym typeface="Symbol" pitchFamily="18" charset="2"/>
                  </a:rPr>
                  <a:t>9</a:t>
                </a:r>
                <a:r>
                  <a:rPr lang="en-US" altLang="ja-JP" dirty="0" smtClean="0">
                    <a:sym typeface="Symbol" pitchFamily="18" charset="2"/>
                  </a:rPr>
                  <a:t>Be analog</a:t>
                </a:r>
                <a:endParaRPr lang="ja-JP" altLang="en-US" dirty="0"/>
              </a:p>
            </p:txBody>
          </p:sp>
        </p:grpSp>
        <p:sp>
          <p:nvSpPr>
            <p:cNvPr id="15" name="正方形/長方形 14"/>
            <p:cNvSpPr/>
            <p:nvPr/>
          </p:nvSpPr>
          <p:spPr>
            <a:xfrm>
              <a:off x="448191" y="4584611"/>
              <a:ext cx="76335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baseline="30000" dirty="0" smtClean="0">
                  <a:latin typeface="Century" panose="02040604050505020304" pitchFamily="18" charset="0"/>
                  <a:sym typeface="Symbol" pitchFamily="18" charset="2"/>
                </a:rPr>
                <a:t>9</a:t>
              </a:r>
              <a:r>
                <a:rPr lang="en-US" altLang="ja-JP" sz="2200" b="1" baseline="-25000" dirty="0" smtClean="0">
                  <a:latin typeface="Symbol" panose="05050102010706020507" pitchFamily="18" charset="2"/>
                  <a:sym typeface="Symbol" pitchFamily="18" charset="2"/>
                </a:rPr>
                <a:t>L</a:t>
              </a:r>
              <a:r>
                <a:rPr lang="en-US" altLang="ja-JP" sz="2200" b="1" dirty="0" smtClean="0">
                  <a:latin typeface="Century" panose="02040604050505020304" pitchFamily="18" charset="0"/>
                  <a:sym typeface="Symbol" pitchFamily="18" charset="2"/>
                </a:rPr>
                <a:t>Be</a:t>
              </a:r>
              <a:endParaRPr lang="ja-JP" altLang="en-US" sz="2200" b="1" dirty="0">
                <a:latin typeface="Century" panose="02040604050505020304" pitchFamily="18" charset="0"/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ja-JP" sz="1400" dirty="0" smtClean="0"/>
              <a:t>[1] T</a:t>
            </a:r>
            <a:r>
              <a:rPr lang="da-DK" altLang="ja-JP" sz="1400" dirty="0"/>
              <a:t>. Motoba, </a:t>
            </a:r>
            <a:r>
              <a:rPr lang="da-DK" altLang="ja-JP" sz="1400" i="1" dirty="0"/>
              <a:t>et al</a:t>
            </a:r>
            <a:r>
              <a:rPr lang="da-DK" altLang="ja-JP" sz="1400" dirty="0"/>
              <a:t>., </a:t>
            </a:r>
            <a:r>
              <a:rPr lang="da-DK" altLang="ja-JP" sz="1400" dirty="0" smtClean="0"/>
              <a:t>PTP </a:t>
            </a:r>
            <a:r>
              <a:rPr lang="da-DK" altLang="ja-JP" sz="1400" b="1" dirty="0"/>
              <a:t>70</a:t>
            </a:r>
            <a:r>
              <a:rPr lang="da-DK" altLang="ja-JP" sz="1400" dirty="0"/>
              <a:t>, 189 (1983</a:t>
            </a:r>
            <a:r>
              <a:rPr lang="da-DK" altLang="ja-JP" sz="1400" dirty="0" smtClean="0"/>
              <a:t>). </a:t>
            </a:r>
            <a:r>
              <a:rPr lang="en-US" altLang="ja-JP" sz="1400" dirty="0" smtClean="0"/>
              <a:t>[2] E. </a:t>
            </a:r>
            <a:r>
              <a:rPr lang="en-US" altLang="ja-JP" sz="1400" dirty="0" err="1" smtClean="0"/>
              <a:t>Hiyama</a:t>
            </a:r>
            <a:r>
              <a:rPr lang="en-US" altLang="ja-JP" sz="1400" dirty="0" smtClean="0"/>
              <a:t>, </a:t>
            </a:r>
            <a:r>
              <a:rPr lang="en-US" altLang="ja-JP" sz="1400" i="1" dirty="0" smtClean="0"/>
              <a:t>et al</a:t>
            </a:r>
            <a:r>
              <a:rPr lang="en-US" altLang="ja-JP" sz="1400" dirty="0" smtClean="0"/>
              <a:t>., PR C</a:t>
            </a:r>
            <a:r>
              <a:rPr lang="en-US" altLang="ja-JP" sz="1400" b="1" dirty="0" smtClean="0"/>
              <a:t>59</a:t>
            </a:r>
            <a:r>
              <a:rPr lang="en-US" altLang="ja-JP" sz="1400" dirty="0" smtClean="0"/>
              <a:t> (1999), 2351. [3] K</a:t>
            </a:r>
            <a:r>
              <a:rPr lang="en-US" altLang="ja-JP" sz="1400" dirty="0"/>
              <a:t>. Tanida</a:t>
            </a:r>
            <a:r>
              <a:rPr lang="en-US" altLang="ja-JP" sz="1400" i="1" dirty="0"/>
              <a:t>, et al.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PRL </a:t>
            </a:r>
            <a:r>
              <a:rPr lang="en-US" altLang="ja-JP" sz="1400" b="1" dirty="0"/>
              <a:t>86</a:t>
            </a:r>
            <a:r>
              <a:rPr lang="en-US" altLang="ja-JP" sz="1400" dirty="0"/>
              <a:t> (2001), 1982. [4] H. Bando, et. al., PTP </a:t>
            </a:r>
            <a:r>
              <a:rPr lang="en-US" altLang="ja-JP" sz="1400" b="1" dirty="0"/>
              <a:t>69</a:t>
            </a:r>
            <a:r>
              <a:rPr lang="en-US" altLang="ja-JP" sz="1400" dirty="0"/>
              <a:t> (1982) 913</a:t>
            </a:r>
            <a:r>
              <a:rPr lang="en-US" altLang="ja-JP" sz="1400" dirty="0" smtClean="0"/>
              <a:t>.   </a:t>
            </a:r>
            <a:r>
              <a:rPr lang="en-US" altLang="ja-JP" sz="1400" dirty="0"/>
              <a:t>[5] R.H. </a:t>
            </a:r>
            <a:r>
              <a:rPr lang="en-US" altLang="ja-JP" sz="1400" dirty="0" err="1"/>
              <a:t>Dalitz</a:t>
            </a:r>
            <a:r>
              <a:rPr lang="en-US" altLang="ja-JP" sz="1400" dirty="0"/>
              <a:t>, A. Gal, PRL</a:t>
            </a:r>
            <a:r>
              <a:rPr lang="en-US" altLang="ja-JP" sz="1400" b="1" dirty="0"/>
              <a:t>36</a:t>
            </a:r>
            <a:r>
              <a:rPr lang="en-US" altLang="ja-JP" sz="1400" dirty="0"/>
              <a:t> (1976) </a:t>
            </a:r>
            <a:r>
              <a:rPr lang="en-US" altLang="ja-JP" sz="1400" dirty="0" smtClean="0"/>
              <a:t>362    [</a:t>
            </a:r>
            <a:r>
              <a:rPr lang="en-US" altLang="ja-JP" sz="1400" dirty="0"/>
              <a:t>6] H. Bando, NPA </a:t>
            </a:r>
            <a:r>
              <a:rPr lang="en-US" altLang="ja-JP" sz="1400" b="1" dirty="0"/>
              <a:t>450</a:t>
            </a:r>
            <a:r>
              <a:rPr lang="en-US" altLang="ja-JP" sz="1400" dirty="0"/>
              <a:t> (1986) </a:t>
            </a:r>
            <a:r>
              <a:rPr lang="en-US" altLang="ja-JP" sz="1400" dirty="0" smtClean="0"/>
              <a:t>217c </a:t>
            </a:r>
            <a:endParaRPr lang="en-US" altLang="ja-JP" sz="1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107504" y="1700808"/>
            <a:ext cx="25058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10950"/>
            <a:r>
              <a:rPr lang="en-US" altLang="ja-JP" sz="2200" b="1" dirty="0"/>
              <a:t>Unique phenomena</a:t>
            </a:r>
          </a:p>
        </p:txBody>
      </p:sp>
    </p:spTree>
    <p:extLst>
      <p:ext uri="{BB962C8B-B14F-4D97-AF65-F5344CB8AC3E}">
        <p14:creationId xmlns:p14="http://schemas.microsoft.com/office/powerpoint/2010/main" val="11503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altLang="ja-JP" sz="5600" dirty="0" smtClean="0">
                <a:solidFill>
                  <a:schemeClr val="tx2"/>
                </a:solidFill>
              </a:rPr>
              <a:t>Backup: </a:t>
            </a:r>
            <a:r>
              <a:rPr lang="en-US" altLang="ja-JP" sz="5600" baseline="30000" dirty="0" smtClean="0">
                <a:solidFill>
                  <a:schemeClr val="tx2"/>
                </a:solidFill>
              </a:rPr>
              <a:t>25</a:t>
            </a:r>
            <a:r>
              <a:rPr lang="en-US" altLang="ja-JP" sz="5600" baseline="-25000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sz="5600" dirty="0" smtClean="0">
                <a:solidFill>
                  <a:schemeClr val="tx2"/>
                </a:solidFill>
              </a:rPr>
              <a:t>Mg with </a:t>
            </a:r>
            <a:r>
              <a:rPr lang="en-US" altLang="ja-JP" sz="5600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sz="5600" dirty="0" smtClean="0">
                <a:solidFill>
                  <a:schemeClr val="tx2"/>
                </a:solidFill>
              </a:rPr>
              <a:t> in </a:t>
            </a:r>
            <a:r>
              <a:rPr lang="en-US" altLang="ja-JP" sz="5600" i="1" dirty="0" smtClean="0">
                <a:solidFill>
                  <a:schemeClr val="tx2"/>
                </a:solidFill>
              </a:rPr>
              <a:t>s</a:t>
            </a:r>
            <a:r>
              <a:rPr lang="en-US" altLang="ja-JP" sz="5600" dirty="0" smtClean="0">
                <a:solidFill>
                  <a:schemeClr val="tx2"/>
                </a:solidFill>
              </a:rPr>
              <a:t> orbit</a:t>
            </a:r>
            <a:endParaRPr kumimoji="1" lang="ja-JP" altLang="en-US" sz="5600" dirty="0">
              <a:solidFill>
                <a:schemeClr val="tx2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22594" y="4797152"/>
            <a:ext cx="7857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Positive parity bands associated with the triaxial deformation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6082" y="4273932"/>
            <a:ext cx="663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Examples: </a:t>
            </a:r>
            <a:r>
              <a:rPr lang="en-US" altLang="ja-JP" sz="2800" dirty="0"/>
              <a:t> </a:t>
            </a:r>
            <a:r>
              <a:rPr lang="en-US" altLang="ja-JP" sz="2800" baseline="30000" dirty="0" smtClean="0"/>
              <a:t>25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Mg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97894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How does </a:t>
            </a:r>
            <a:r>
              <a:rPr lang="en-US" altLang="ja-JP" sz="3200" dirty="0" smtClean="0">
                <a:latin typeface="Symbol" pitchFamily="18" charset="2"/>
              </a:rPr>
              <a:t>L</a:t>
            </a:r>
            <a:r>
              <a:rPr lang="en-US" altLang="ja-JP" sz="3200" dirty="0" smtClean="0"/>
              <a:t> modify the nuclear properties </a:t>
            </a:r>
          </a:p>
          <a:p>
            <a:pPr algn="ctr"/>
            <a:r>
              <a:rPr lang="en-US" altLang="ja-JP" sz="3200" dirty="0" smtClean="0"/>
              <a:t>of triaxial deformed (hyper)nuclei ?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4611" y="5909210"/>
            <a:ext cx="7279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M. </a:t>
            </a:r>
            <a:r>
              <a:rPr kumimoji="1" lang="en-US" altLang="ja-JP" sz="2000" dirty="0" err="1" smtClean="0"/>
              <a:t>Isaka</a:t>
            </a:r>
            <a:r>
              <a:rPr kumimoji="1" lang="en-US" altLang="ja-JP" sz="2000" dirty="0" smtClean="0"/>
              <a:t>, M. Kimura, A. Dote and A. Ohnishi, </a:t>
            </a:r>
            <a:r>
              <a:rPr lang="en-US" altLang="ja-JP" sz="2000" dirty="0"/>
              <a:t>PRC </a:t>
            </a:r>
            <a:r>
              <a:rPr lang="en-US" altLang="ja-JP" sz="2000" b="1" dirty="0"/>
              <a:t>85</a:t>
            </a:r>
            <a:r>
              <a:rPr lang="en-US" altLang="ja-JP" sz="2000" dirty="0"/>
              <a:t> (2012), 034303.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477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Structure of </a:t>
            </a:r>
            <a:r>
              <a:rPr lang="en-US" altLang="ja-JP" baseline="30000" dirty="0" smtClean="0"/>
              <a:t>24</a:t>
            </a:r>
            <a:r>
              <a:rPr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42876" y="816495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5000"/>
              <a:buFont typeface="Wingdings" pitchFamily="2" charset="2"/>
              <a:buChar char="l"/>
            </a:pPr>
            <a:r>
              <a:rPr lang="ja-JP" altLang="en-US" sz="2200" b="1" dirty="0" smtClean="0"/>
              <a:t>  </a:t>
            </a:r>
            <a:r>
              <a:rPr lang="en-US" altLang="ja-JP" sz="2200" b="1" dirty="0" smtClean="0"/>
              <a:t>Large deformation </a:t>
            </a:r>
            <a:r>
              <a:rPr lang="ja-JP" altLang="en-US" sz="2200" b="1" dirty="0" smtClean="0"/>
              <a:t>・・・ </a:t>
            </a:r>
            <a:r>
              <a:rPr lang="en-US" altLang="ja-JP" sz="2200" b="1" dirty="0"/>
              <a:t>C</a:t>
            </a:r>
            <a:r>
              <a:rPr lang="en-US" altLang="ja-JP" sz="2200" b="1" dirty="0" smtClean="0"/>
              <a:t>andidate of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triaxial deformed </a:t>
            </a:r>
            <a:r>
              <a:rPr lang="en-US" altLang="ja-JP" sz="2200" b="1" dirty="0" smtClean="0"/>
              <a:t>nuclei</a:t>
            </a:r>
            <a:endParaRPr lang="en-US" altLang="ja-JP" sz="2200" b="1" dirty="0" smtClean="0">
              <a:solidFill>
                <a:srgbClr val="FF0000"/>
              </a:solidFill>
            </a:endParaRPr>
          </a:p>
          <a:p>
            <a:pPr>
              <a:buSzPct val="85000"/>
              <a:buFont typeface="Wingdings" pitchFamily="2" charset="2"/>
              <a:buChar char="l"/>
            </a:pPr>
            <a:r>
              <a:rPr lang="en-US" altLang="ja-JP" sz="2200" b="1" dirty="0" smtClean="0"/>
              <a:t>  Excitation energy of </a:t>
            </a:r>
            <a:r>
              <a:rPr lang="en-US" altLang="ja-JP" sz="22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=2</a:t>
            </a:r>
            <a:r>
              <a:rPr lang="en-US" altLang="ja-JP" sz="22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band</a:t>
            </a:r>
            <a:r>
              <a:rPr lang="en-US" altLang="ja-JP" sz="2200" b="1" dirty="0" smtClean="0"/>
              <a:t> depends on the triaxial deformation </a:t>
            </a:r>
            <a:r>
              <a:rPr lang="en-US" altLang="ja-JP" sz="2200" b="1" baseline="30000" dirty="0" smtClean="0"/>
              <a:t>[1,2]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6300609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[1]</a:t>
            </a:r>
            <a:r>
              <a:rPr lang="ja-JP" altLang="en-US" sz="1600" dirty="0"/>
              <a:t> </a:t>
            </a:r>
            <a:r>
              <a:rPr lang="en-US" sz="1600" dirty="0" smtClean="0"/>
              <a:t>M. Bender and P-H. </a:t>
            </a:r>
            <a:r>
              <a:rPr lang="en-US" sz="1600" dirty="0" err="1" smtClean="0"/>
              <a:t>Heenen</a:t>
            </a:r>
            <a:r>
              <a:rPr lang="en-US" sz="1600" dirty="0" smtClean="0"/>
              <a:t>, Phys. Rev. </a:t>
            </a:r>
            <a:r>
              <a:rPr lang="en-US" sz="1600" b="1" dirty="0" smtClean="0"/>
              <a:t>C78</a:t>
            </a:r>
            <a:r>
              <a:rPr lang="en-US" sz="1600" dirty="0" smtClean="0"/>
              <a:t>, 024309 (2008). </a:t>
            </a:r>
          </a:p>
          <a:p>
            <a:pPr algn="r"/>
            <a:r>
              <a:rPr lang="en-US" altLang="ja-JP" sz="1600" dirty="0" smtClean="0"/>
              <a:t>[2] M. Kimura, R. Yoshida and </a:t>
            </a:r>
            <a:r>
              <a:rPr lang="en-US" altLang="ja-JP" sz="1600" dirty="0" err="1" smtClean="0"/>
              <a:t>M.Isaka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Prog</a:t>
            </a:r>
            <a:r>
              <a:rPr lang="en-US" altLang="ja-JP" sz="1600" dirty="0" smtClean="0"/>
              <a:t>. </a:t>
            </a:r>
            <a:r>
              <a:rPr lang="en-US" altLang="ja-JP" sz="1600" dirty="0" err="1" smtClean="0"/>
              <a:t>Theor</a:t>
            </a:r>
            <a:r>
              <a:rPr lang="en-US" altLang="ja-JP" sz="1600" dirty="0" smtClean="0"/>
              <a:t>. Phys. </a:t>
            </a:r>
            <a:r>
              <a:rPr lang="en-US" altLang="ja-JP" sz="1600" b="1" dirty="0"/>
              <a:t>127 </a:t>
            </a:r>
            <a:r>
              <a:rPr lang="en-US" altLang="ja-JP" sz="1600" dirty="0"/>
              <a:t>, 287(2011</a:t>
            </a:r>
            <a:r>
              <a:rPr lang="en-US" altLang="ja-JP" sz="1600" dirty="0" smtClean="0"/>
              <a:t>).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884652" y="6357958"/>
            <a:ext cx="68708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Mg24_lev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" y="1625235"/>
            <a:ext cx="8380097" cy="3891997"/>
          </a:xfrm>
          <a:prstGeom prst="rect">
            <a:avLst/>
          </a:prstGeom>
        </p:spPr>
      </p:pic>
      <p:grpSp>
        <p:nvGrpSpPr>
          <p:cNvPr id="4" name="グループ化 38"/>
          <p:cNvGrpSpPr/>
          <p:nvPr/>
        </p:nvGrpSpPr>
        <p:grpSpPr>
          <a:xfrm>
            <a:off x="1071538" y="1625235"/>
            <a:ext cx="3714776" cy="2786082"/>
            <a:chOff x="909770" y="2143116"/>
            <a:chExt cx="3714776" cy="2786082"/>
          </a:xfrm>
        </p:grpSpPr>
        <p:cxnSp>
          <p:nvCxnSpPr>
            <p:cNvPr id="32" name="直線矢印コネクタ 31"/>
            <p:cNvCxnSpPr>
              <a:stCxn id="38" idx="2"/>
            </p:cNvCxnSpPr>
            <p:nvPr/>
          </p:nvCxnSpPr>
          <p:spPr>
            <a:xfrm rot="16200000" flipH="1">
              <a:off x="2486129" y="3576599"/>
              <a:ext cx="1571636" cy="113356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>
              <a:stCxn id="38" idx="2"/>
            </p:cNvCxnSpPr>
            <p:nvPr/>
          </p:nvCxnSpPr>
          <p:spPr>
            <a:xfrm rot="16200000" flipH="1">
              <a:off x="3379104" y="2683624"/>
              <a:ext cx="571504" cy="191938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11"/>
            <p:cNvGrpSpPr/>
            <p:nvPr/>
          </p:nvGrpSpPr>
          <p:grpSpPr>
            <a:xfrm>
              <a:off x="909770" y="2143116"/>
              <a:ext cx="3590792" cy="1214446"/>
              <a:chOff x="909770" y="1643050"/>
              <a:chExt cx="3590792" cy="1214446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928662" y="1643050"/>
                <a:ext cx="3571900" cy="1214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26"/>
              <p:cNvGrpSpPr/>
              <p:nvPr/>
            </p:nvGrpSpPr>
            <p:grpSpPr>
              <a:xfrm>
                <a:off x="909770" y="1643050"/>
                <a:ext cx="3590792" cy="1214446"/>
                <a:chOff x="6000760" y="1643050"/>
                <a:chExt cx="3590792" cy="1214446"/>
              </a:xfrm>
            </p:grpSpPr>
            <p:sp>
              <p:nvSpPr>
                <p:cNvPr id="37" name="正方形/長方形 36"/>
                <p:cNvSpPr/>
                <p:nvPr/>
              </p:nvSpPr>
              <p:spPr>
                <a:xfrm>
                  <a:off x="6000760" y="1643050"/>
                  <a:ext cx="3571900" cy="12144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8" name="図 37" descr="Mg24_dens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00760" y="1648581"/>
                  <a:ext cx="3590792" cy="120891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7526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Structure of </a:t>
            </a:r>
            <a:r>
              <a:rPr lang="en-US" altLang="ja-JP" baseline="30000" dirty="0" smtClean="0"/>
              <a:t>24</a:t>
            </a:r>
            <a:r>
              <a:rPr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42876" y="816495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5000"/>
              <a:buFont typeface="Wingdings" pitchFamily="2" charset="2"/>
              <a:buChar char="l"/>
            </a:pPr>
            <a:r>
              <a:rPr lang="ja-JP" altLang="en-US" sz="2200" b="1" dirty="0" smtClean="0"/>
              <a:t>  </a:t>
            </a:r>
            <a:r>
              <a:rPr lang="en-US" altLang="ja-JP" sz="2200" b="1" dirty="0" smtClean="0"/>
              <a:t>Large deformation </a:t>
            </a:r>
            <a:r>
              <a:rPr lang="ja-JP" altLang="en-US" sz="2200" b="1" dirty="0" smtClean="0"/>
              <a:t>・・・ </a:t>
            </a:r>
            <a:r>
              <a:rPr lang="en-US" altLang="ja-JP" sz="2200" b="1" dirty="0"/>
              <a:t>C</a:t>
            </a:r>
            <a:r>
              <a:rPr lang="en-US" altLang="ja-JP" sz="2200" b="1" dirty="0" smtClean="0"/>
              <a:t>andidate of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triaxial deformed </a:t>
            </a:r>
            <a:r>
              <a:rPr lang="en-US" altLang="ja-JP" sz="2200" b="1" dirty="0" smtClean="0"/>
              <a:t>nuclei</a:t>
            </a:r>
            <a:endParaRPr lang="en-US" altLang="ja-JP" sz="2200" b="1" dirty="0" smtClean="0">
              <a:solidFill>
                <a:srgbClr val="FF0000"/>
              </a:solidFill>
            </a:endParaRPr>
          </a:p>
          <a:p>
            <a:pPr>
              <a:buSzPct val="85000"/>
              <a:buFont typeface="Wingdings" pitchFamily="2" charset="2"/>
              <a:buChar char="l"/>
            </a:pPr>
            <a:r>
              <a:rPr lang="en-US" altLang="ja-JP" sz="2200" b="1" dirty="0" smtClean="0"/>
              <a:t>  Excitation energy of </a:t>
            </a:r>
            <a:r>
              <a:rPr lang="en-US" altLang="ja-JP" sz="22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=2</a:t>
            </a:r>
            <a:r>
              <a:rPr lang="en-US" altLang="ja-JP" sz="22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band</a:t>
            </a:r>
            <a:r>
              <a:rPr lang="en-US" altLang="ja-JP" sz="2200" b="1" dirty="0" smtClean="0"/>
              <a:t> depends on the triaxial deformation </a:t>
            </a:r>
            <a:r>
              <a:rPr lang="en-US" altLang="ja-JP" sz="2200" b="1" baseline="30000" dirty="0" smtClean="0"/>
              <a:t>[1,2]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6300609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[1]</a:t>
            </a:r>
            <a:r>
              <a:rPr lang="ja-JP" altLang="en-US" sz="1600" dirty="0"/>
              <a:t> </a:t>
            </a:r>
            <a:r>
              <a:rPr lang="en-US" sz="1600" dirty="0" smtClean="0"/>
              <a:t>M. Bender and P-H. </a:t>
            </a:r>
            <a:r>
              <a:rPr lang="en-US" sz="1600" dirty="0" err="1" smtClean="0"/>
              <a:t>Heenen</a:t>
            </a:r>
            <a:r>
              <a:rPr lang="en-US" sz="1600" dirty="0" smtClean="0"/>
              <a:t>, Phys. Rev. </a:t>
            </a:r>
            <a:r>
              <a:rPr lang="en-US" sz="1600" b="1" dirty="0" smtClean="0"/>
              <a:t>C78</a:t>
            </a:r>
            <a:r>
              <a:rPr lang="en-US" sz="1600" dirty="0" smtClean="0"/>
              <a:t>, 024309 (2008). </a:t>
            </a:r>
          </a:p>
          <a:p>
            <a:pPr algn="r"/>
            <a:r>
              <a:rPr lang="en-US" altLang="ja-JP" sz="1600" dirty="0" smtClean="0"/>
              <a:t>[2] M. Kimura, R. Yoshida and </a:t>
            </a:r>
            <a:r>
              <a:rPr lang="en-US" altLang="ja-JP" sz="1600" dirty="0" err="1" smtClean="0"/>
              <a:t>M.Isaka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Prog</a:t>
            </a:r>
            <a:r>
              <a:rPr lang="en-US" altLang="ja-JP" sz="1600" dirty="0" smtClean="0"/>
              <a:t>. </a:t>
            </a:r>
            <a:r>
              <a:rPr lang="en-US" altLang="ja-JP" sz="1600" dirty="0" err="1" smtClean="0"/>
              <a:t>Theor</a:t>
            </a:r>
            <a:r>
              <a:rPr lang="en-US" altLang="ja-JP" sz="1600" dirty="0" smtClean="0"/>
              <a:t>. Phys. </a:t>
            </a:r>
            <a:r>
              <a:rPr lang="en-US" altLang="ja-JP" sz="1600" b="1" dirty="0"/>
              <a:t>127 </a:t>
            </a:r>
            <a:r>
              <a:rPr lang="en-US" altLang="ja-JP" sz="1600" dirty="0"/>
              <a:t>, 287(2011</a:t>
            </a:r>
            <a:r>
              <a:rPr lang="en-US" altLang="ja-JP" sz="1600" dirty="0" smtClean="0"/>
              <a:t>).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884652" y="6357958"/>
            <a:ext cx="68708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Mg24_lev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" y="1625235"/>
            <a:ext cx="8380097" cy="3891997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107141" y="5877272"/>
            <a:ext cx="8929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rgbClr val="FF0000"/>
                </a:solidFill>
              </a:rPr>
              <a:t>How does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 modify triaxial deformation of </a:t>
            </a:r>
            <a:r>
              <a:rPr kumimoji="1" lang="en-US" altLang="ja-JP" sz="2200" b="1" baseline="30000" dirty="0" smtClean="0">
                <a:solidFill>
                  <a:srgbClr val="FF0000"/>
                </a:solidFill>
              </a:rPr>
              <a:t>24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Mg ?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17" name="グループ化 23"/>
          <p:cNvGrpSpPr/>
          <p:nvPr/>
        </p:nvGrpSpPr>
        <p:grpSpPr>
          <a:xfrm>
            <a:off x="2042530" y="2679776"/>
            <a:ext cx="642974" cy="1785950"/>
            <a:chOff x="-357254" y="4001298"/>
            <a:chExt cx="642974" cy="1785950"/>
          </a:xfrm>
        </p:grpSpPr>
        <p:cxnSp>
          <p:nvCxnSpPr>
            <p:cNvPr id="19" name="直線矢印コネクタ 18"/>
            <p:cNvCxnSpPr/>
            <p:nvPr/>
          </p:nvCxnSpPr>
          <p:spPr>
            <a:xfrm rot="5400000" flipH="1" flipV="1">
              <a:off x="-1178378" y="4893860"/>
              <a:ext cx="1785950" cy="8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-357254" y="4739137"/>
              <a:ext cx="6429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Ex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グループ化 26"/>
          <p:cNvGrpSpPr/>
          <p:nvPr/>
        </p:nvGrpSpPr>
        <p:grpSpPr>
          <a:xfrm>
            <a:off x="4644008" y="3394156"/>
            <a:ext cx="642974" cy="1071570"/>
            <a:chOff x="-357254" y="4659480"/>
            <a:chExt cx="642974" cy="1071570"/>
          </a:xfrm>
        </p:grpSpPr>
        <p:cxnSp>
          <p:nvCxnSpPr>
            <p:cNvPr id="23" name="直線矢印コネクタ 22"/>
            <p:cNvCxnSpPr/>
            <p:nvPr/>
          </p:nvCxnSpPr>
          <p:spPr>
            <a:xfrm rot="5400000" flipH="1" flipV="1">
              <a:off x="-821569" y="5194471"/>
              <a:ext cx="107157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-357254" y="5014411"/>
              <a:ext cx="6429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Ex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グループ化 31"/>
          <p:cNvGrpSpPr/>
          <p:nvPr/>
        </p:nvGrpSpPr>
        <p:grpSpPr>
          <a:xfrm>
            <a:off x="7164288" y="3524586"/>
            <a:ext cx="642974" cy="928694"/>
            <a:chOff x="-357254" y="4731712"/>
            <a:chExt cx="642974" cy="928694"/>
          </a:xfrm>
        </p:grpSpPr>
        <p:cxnSp>
          <p:nvCxnSpPr>
            <p:cNvPr id="26" name="直線矢印コネクタ 25"/>
            <p:cNvCxnSpPr/>
            <p:nvPr/>
          </p:nvCxnSpPr>
          <p:spPr>
            <a:xfrm rot="5400000" flipH="1" flipV="1">
              <a:off x="-750131" y="5195265"/>
              <a:ext cx="92869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-357254" y="5085849"/>
              <a:ext cx="6429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Ex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107504" y="5517232"/>
            <a:ext cx="8929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 = 2</a:t>
            </a:r>
            <a:r>
              <a:rPr kumimoji="1" lang="en-US" altLang="ja-JP" sz="22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 band is rigid against the exclusion of the triaxial deformation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786478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</p:txBody>
      </p:sp>
      <p:pic>
        <p:nvPicPr>
          <p:cNvPr id="23" name="図 22" descr="Levels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56632"/>
            <a:ext cx="8072494" cy="47306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Results: Excitation spectra of</a:t>
            </a:r>
            <a:r>
              <a:rPr kumimoji="1" lang="ja-JP" altLang="en-US" dirty="0" smtClean="0"/>
              <a:t> </a:t>
            </a:r>
            <a:r>
              <a:rPr kumimoji="1" lang="en-US" altLang="ja-JP" baseline="30000" dirty="0" smtClean="0"/>
              <a:t>25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614138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Excitation energy of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4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=2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altLang="ja-JP" sz="24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⊗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  <a:ea typeface="Cambria Math"/>
              </a:rPr>
              <a:t>L</a:t>
            </a:r>
            <a:r>
              <a:rPr lang="en-US" altLang="ja-JP" sz="2400" b="1" baseline="-25000" dirty="0" smtClean="0">
                <a:solidFill>
                  <a:srgbClr val="FF0000"/>
                </a:solidFill>
                <a:ea typeface="Cambria Math"/>
              </a:rPr>
              <a:t>s</a:t>
            </a: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band is shifted up by about 200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+mj-lt"/>
              </a:rPr>
              <a:t>keV</a:t>
            </a:r>
            <a:endParaRPr lang="ja-JP" altLang="en-US" sz="2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5" name="グループ化 23"/>
          <p:cNvGrpSpPr/>
          <p:nvPr/>
        </p:nvGrpSpPr>
        <p:grpSpPr>
          <a:xfrm>
            <a:off x="4053092" y="1571612"/>
            <a:ext cx="4071966" cy="2286016"/>
            <a:chOff x="4572000" y="1571612"/>
            <a:chExt cx="4071966" cy="2286016"/>
          </a:xfrm>
        </p:grpSpPr>
        <p:grpSp>
          <p:nvGrpSpPr>
            <p:cNvPr id="6" name="グループ化 20"/>
            <p:cNvGrpSpPr/>
            <p:nvPr/>
          </p:nvGrpSpPr>
          <p:grpSpPr>
            <a:xfrm>
              <a:off x="4572000" y="1571612"/>
              <a:ext cx="4071966" cy="2286016"/>
              <a:chOff x="4572000" y="1571612"/>
              <a:chExt cx="4071966" cy="2286016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4572000" y="1785926"/>
                <a:ext cx="928694" cy="2071702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角丸四角形 19"/>
              <p:cNvSpPr/>
              <p:nvPr/>
            </p:nvSpPr>
            <p:spPr>
              <a:xfrm>
                <a:off x="7143768" y="1571612"/>
                <a:ext cx="1500198" cy="2214578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" name="直線矢印コネクタ 16"/>
            <p:cNvCxnSpPr/>
            <p:nvPr/>
          </p:nvCxnSpPr>
          <p:spPr>
            <a:xfrm flipV="1">
              <a:off x="5500694" y="3286124"/>
              <a:ext cx="1643074" cy="2857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5929322" y="342900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</a:rPr>
                <a:t>200keV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9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Results: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Reasons for the shift up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Difference of the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binding energy </a:t>
            </a:r>
            <a:r>
              <a:rPr kumimoji="1" lang="en-US" altLang="ja-JP" dirty="0" smtClean="0"/>
              <a:t>B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</a:p>
          <a:p>
            <a:pPr lvl="1"/>
            <a:r>
              <a:rPr lang="en-US" altLang="ja-JP" sz="2300" dirty="0" smtClean="0"/>
              <a:t>B</a:t>
            </a:r>
            <a:r>
              <a:rPr lang="en-US" altLang="ja-JP" sz="2300" baseline="-25000" dirty="0" smtClean="0">
                <a:latin typeface="Symbol" pitchFamily="18" charset="2"/>
              </a:rPr>
              <a:t>L</a:t>
            </a:r>
            <a:r>
              <a:rPr lang="ja-JP" altLang="en-US" sz="2300" dirty="0" smtClean="0"/>
              <a:t> </a:t>
            </a:r>
            <a:r>
              <a:rPr lang="en-US" altLang="ja-JP" sz="2300" dirty="0" smtClean="0"/>
              <a:t>for the </a:t>
            </a:r>
            <a:r>
              <a:rPr lang="en-US" altLang="ja-JP" sz="2300" dirty="0" err="1" smtClean="0"/>
              <a:t>K</a:t>
            </a:r>
            <a:r>
              <a:rPr lang="en-US" altLang="ja-JP" sz="2300" baseline="30000" dirty="0" err="1" smtClean="0">
                <a:latin typeface="Symbol" pitchFamily="18" charset="2"/>
              </a:rPr>
              <a:t>p</a:t>
            </a:r>
            <a:r>
              <a:rPr lang="en-US" altLang="ja-JP" sz="2300" dirty="0" smtClean="0"/>
              <a:t>=0</a:t>
            </a:r>
            <a:r>
              <a:rPr lang="en-US" altLang="ja-JP" sz="2300" baseline="30000" dirty="0" smtClean="0">
                <a:latin typeface="Symbol" pitchFamily="18" charset="2"/>
              </a:rPr>
              <a:t>+</a:t>
            </a:r>
            <a:r>
              <a:rPr lang="en-US" altLang="ja-JP" sz="2300" dirty="0" smtClean="0">
                <a:latin typeface="Cambria Math"/>
                <a:ea typeface="Cambria Math"/>
              </a:rPr>
              <a:t>⊗</a:t>
            </a:r>
            <a:r>
              <a:rPr lang="en-US" altLang="ja-JP" sz="2300" dirty="0" smtClean="0">
                <a:latin typeface="Symbol" pitchFamily="18" charset="2"/>
              </a:rPr>
              <a:t>L</a:t>
            </a:r>
            <a:r>
              <a:rPr lang="en-US" altLang="ja-JP" sz="2300" baseline="-25000" dirty="0" smtClean="0"/>
              <a:t>s</a:t>
            </a:r>
            <a:r>
              <a:rPr lang="en-US" altLang="ja-JP" sz="2300" dirty="0" smtClean="0"/>
              <a:t> band is larger than that for the </a:t>
            </a:r>
            <a:r>
              <a:rPr lang="en-US" altLang="ja-JP" sz="2300" dirty="0" err="1" smtClean="0"/>
              <a:t>K</a:t>
            </a:r>
            <a:r>
              <a:rPr lang="en-US" altLang="ja-JP" sz="2300" baseline="30000" dirty="0" err="1" smtClean="0">
                <a:latin typeface="Symbol" pitchFamily="18" charset="2"/>
              </a:rPr>
              <a:t>p</a:t>
            </a:r>
            <a:r>
              <a:rPr lang="en-US" altLang="ja-JP" sz="2300" dirty="0" smtClean="0"/>
              <a:t>=2</a:t>
            </a:r>
            <a:r>
              <a:rPr lang="en-US" altLang="ja-JP" sz="2300" baseline="30000" dirty="0" smtClean="0">
                <a:latin typeface="Symbol" pitchFamily="18" charset="2"/>
              </a:rPr>
              <a:t>+</a:t>
            </a:r>
            <a:r>
              <a:rPr lang="en-US" altLang="ja-JP" sz="2300" dirty="0" smtClean="0">
                <a:latin typeface="Cambria Math"/>
                <a:ea typeface="Cambria Math"/>
              </a:rPr>
              <a:t>⊗</a:t>
            </a:r>
            <a:r>
              <a:rPr lang="en-US" altLang="ja-JP" sz="2300" dirty="0" smtClean="0">
                <a:latin typeface="Symbol" pitchFamily="18" charset="2"/>
              </a:rPr>
              <a:t>L</a:t>
            </a:r>
            <a:r>
              <a:rPr lang="en-US" altLang="ja-JP" sz="2300" baseline="-25000" dirty="0" smtClean="0"/>
              <a:t>s</a:t>
            </a:r>
            <a:r>
              <a:rPr lang="en-US" altLang="ja-JP" sz="2300" dirty="0" smtClean="0"/>
              <a:t> band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4" name="グループ化 45"/>
          <p:cNvGrpSpPr/>
          <p:nvPr/>
        </p:nvGrpSpPr>
        <p:grpSpPr>
          <a:xfrm>
            <a:off x="571472" y="1595499"/>
            <a:ext cx="5072098" cy="461665"/>
            <a:chOff x="1285852" y="2285992"/>
            <a:chExt cx="5072098" cy="461665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1785918" y="2285992"/>
              <a:ext cx="4572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</a:rPr>
                <a:t>Energy shift of the </a:t>
              </a:r>
              <a:r>
                <a:rPr lang="en-US" altLang="ja-JP" sz="2400" b="1" dirty="0" err="1" smtClean="0">
                  <a:solidFill>
                    <a:srgbClr val="FF0000"/>
                  </a:solidFill>
                </a:rPr>
                <a:t>K</a:t>
              </a:r>
              <a:r>
                <a:rPr lang="en-US" altLang="ja-JP" sz="2400" b="1" baseline="30000" dirty="0" err="1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=2</a:t>
              </a:r>
              <a:r>
                <a:rPr lang="en-US" altLang="ja-JP" sz="2400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r>
                <a:rPr lang="en-US" altLang="ja-JP" sz="24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lang="en-US" altLang="ja-JP" sz="2400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400" b="1" baseline="-25000" dirty="0" smtClean="0">
                  <a:solidFill>
                    <a:srgbClr val="FF0000"/>
                  </a:solidFill>
                </a:rPr>
                <a:t>s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band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>
              <a:off x="1285852" y="2527602"/>
              <a:ext cx="42862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97"/>
          <p:cNvGrpSpPr/>
          <p:nvPr/>
        </p:nvGrpSpPr>
        <p:grpSpPr>
          <a:xfrm>
            <a:off x="1907452" y="2167056"/>
            <a:ext cx="5544868" cy="4286280"/>
            <a:chOff x="1857356" y="2214554"/>
            <a:chExt cx="5544868" cy="4286280"/>
          </a:xfrm>
        </p:grpSpPr>
        <p:grpSp>
          <p:nvGrpSpPr>
            <p:cNvPr id="6" name="グループ化 77"/>
            <p:cNvGrpSpPr/>
            <p:nvPr/>
          </p:nvGrpSpPr>
          <p:grpSpPr>
            <a:xfrm>
              <a:off x="4901894" y="4143380"/>
              <a:ext cx="2500330" cy="2357454"/>
              <a:chOff x="4901894" y="3286124"/>
              <a:chExt cx="2500330" cy="2357454"/>
            </a:xfrm>
          </p:grpSpPr>
          <p:sp>
            <p:nvSpPr>
              <p:cNvPr id="81" name="角丸四角形 80"/>
              <p:cNvSpPr/>
              <p:nvPr/>
            </p:nvSpPr>
            <p:spPr>
              <a:xfrm>
                <a:off x="4901894" y="3286124"/>
                <a:ext cx="2500330" cy="235745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" name="グループ化 73"/>
              <p:cNvGrpSpPr/>
              <p:nvPr/>
            </p:nvGrpSpPr>
            <p:grpSpPr>
              <a:xfrm>
                <a:off x="5581656" y="5058803"/>
                <a:ext cx="1133484" cy="584775"/>
                <a:chOff x="5881056" y="5058803"/>
                <a:chExt cx="1133484" cy="584775"/>
              </a:xfrm>
            </p:grpSpPr>
            <p:sp>
              <p:nvSpPr>
                <p:cNvPr id="83" name="テキスト ボックス 82"/>
                <p:cNvSpPr txBox="1"/>
                <p:nvPr/>
              </p:nvSpPr>
              <p:spPr>
                <a:xfrm>
                  <a:off x="6157284" y="5058803"/>
                  <a:ext cx="8572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3200" b="1" dirty="0" smtClean="0">
                      <a:latin typeface="Century" pitchFamily="18" charset="0"/>
                    </a:rPr>
                    <a:t>Mg</a:t>
                  </a:r>
                  <a:endParaRPr kumimoji="1" lang="ja-JP" altLang="en-US" sz="3200" b="1" dirty="0">
                    <a:latin typeface="Century" pitchFamily="18" charset="0"/>
                  </a:endParaRPr>
                </a:p>
              </p:txBody>
            </p:sp>
            <p:sp>
              <p:nvSpPr>
                <p:cNvPr id="84" name="正方形/長方形 83"/>
                <p:cNvSpPr/>
                <p:nvPr/>
              </p:nvSpPr>
              <p:spPr>
                <a:xfrm>
                  <a:off x="5984092" y="5242246"/>
                  <a:ext cx="3433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 dirty="0" smtClean="0">
                      <a:latin typeface="Symbol" pitchFamily="18" charset="2"/>
                    </a:rPr>
                    <a:t>L</a:t>
                  </a:r>
                  <a:endParaRPr lang="ja-JP" altLang="en-US" dirty="0">
                    <a:latin typeface="Symbol" pitchFamily="18" charset="2"/>
                  </a:endParaRPr>
                </a:p>
              </p:txBody>
            </p:sp>
            <p:sp>
              <p:nvSpPr>
                <p:cNvPr id="85" name="テキスト ボックス 84"/>
                <p:cNvSpPr txBox="1"/>
                <p:nvPr/>
              </p:nvSpPr>
              <p:spPr>
                <a:xfrm>
                  <a:off x="5881056" y="5059932"/>
                  <a:ext cx="4905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smtClean="0">
                      <a:latin typeface="Century" pitchFamily="18" charset="0"/>
                    </a:rPr>
                    <a:t>25</a:t>
                  </a:r>
                  <a:endParaRPr kumimoji="1" lang="ja-JP" altLang="en-US" b="1" dirty="0"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8" name="グループ化 76"/>
            <p:cNvGrpSpPr/>
            <p:nvPr/>
          </p:nvGrpSpPr>
          <p:grpSpPr>
            <a:xfrm>
              <a:off x="1857356" y="2214554"/>
              <a:ext cx="2357454" cy="2071702"/>
              <a:chOff x="1857356" y="843961"/>
              <a:chExt cx="2357454" cy="2071702"/>
            </a:xfrm>
          </p:grpSpPr>
          <p:sp>
            <p:nvSpPr>
              <p:cNvPr id="79" name="角丸四角形 78"/>
              <p:cNvSpPr/>
              <p:nvPr/>
            </p:nvSpPr>
            <p:spPr>
              <a:xfrm>
                <a:off x="1857356" y="857232"/>
                <a:ext cx="2357454" cy="205843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2428860" y="843961"/>
                <a:ext cx="1143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baseline="30000" dirty="0" smtClean="0">
                    <a:latin typeface="Century" pitchFamily="18" charset="0"/>
                  </a:rPr>
                  <a:t>24</a:t>
                </a:r>
                <a:r>
                  <a:rPr kumimoji="1" lang="en-US" altLang="ja-JP" sz="3200" b="1" dirty="0" smtClean="0">
                    <a:latin typeface="Century" pitchFamily="18" charset="0"/>
                  </a:rPr>
                  <a:t>Mg</a:t>
                </a:r>
                <a:endParaRPr kumimoji="1" lang="ja-JP" altLang="en-US" sz="3200" b="1" dirty="0">
                  <a:latin typeface="Century" pitchFamily="18" charset="0"/>
                </a:endParaRPr>
              </a:p>
            </p:txBody>
          </p:sp>
        </p:grpSp>
        <p:cxnSp>
          <p:nvCxnSpPr>
            <p:cNvPr id="51" name="直線矢印コネクタ 2"/>
            <p:cNvCxnSpPr/>
            <p:nvPr/>
          </p:nvCxnSpPr>
          <p:spPr>
            <a:xfrm>
              <a:off x="3071802" y="3929066"/>
              <a:ext cx="2071702" cy="172778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2"/>
            <p:cNvCxnSpPr/>
            <p:nvPr/>
          </p:nvCxnSpPr>
          <p:spPr>
            <a:xfrm>
              <a:off x="2071670" y="3927478"/>
              <a:ext cx="1000132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3"/>
            <p:cNvCxnSpPr/>
            <p:nvPr/>
          </p:nvCxnSpPr>
          <p:spPr>
            <a:xfrm>
              <a:off x="3044506" y="3132310"/>
              <a:ext cx="1000132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5143504" y="5656849"/>
              <a:ext cx="1000132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"/>
            <p:cNvCxnSpPr/>
            <p:nvPr/>
          </p:nvCxnSpPr>
          <p:spPr>
            <a:xfrm>
              <a:off x="6143636" y="4486840"/>
              <a:ext cx="1000132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>
              <a:off x="4071934" y="3156519"/>
              <a:ext cx="2071702" cy="1344051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2071670" y="4786322"/>
              <a:ext cx="2214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B</a:t>
              </a:r>
              <a:r>
                <a:rPr kumimoji="1" lang="en-US" altLang="ja-JP" sz="24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 = 15.98 MeV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4714876" y="3286124"/>
              <a:ext cx="2214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400" b="1" dirty="0" smtClean="0">
                  <a:solidFill>
                    <a:srgbClr val="C00000"/>
                  </a:solidFill>
                </a:rPr>
                <a:t>B</a:t>
              </a:r>
              <a:r>
                <a:rPr kumimoji="1" lang="en-US" altLang="ja-JP" sz="2400" b="1" baseline="-25000" dirty="0" smtClean="0">
                  <a:solidFill>
                    <a:srgbClr val="C00000"/>
                  </a:solidFill>
                  <a:latin typeface="Symbol" pitchFamily="18" charset="2"/>
                </a:rPr>
                <a:t>L</a:t>
              </a:r>
              <a:r>
                <a:rPr kumimoji="1" lang="en-US" altLang="ja-JP" sz="2400" b="1" dirty="0" smtClean="0">
                  <a:solidFill>
                    <a:srgbClr val="C00000"/>
                  </a:solidFill>
                </a:rPr>
                <a:t> = 15.80 MeV</a:t>
              </a:r>
              <a:endParaRPr kumimoji="1" lang="ja-JP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857356" y="321468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b="1" dirty="0" smtClean="0"/>
                <a:t>5.31 MeV</a:t>
              </a:r>
              <a:endParaRPr kumimoji="1" lang="ja-JP" altLang="en-US" b="1" dirty="0"/>
            </a:p>
          </p:txBody>
        </p:sp>
        <p:cxnSp>
          <p:nvCxnSpPr>
            <p:cNvPr id="60" name="直線矢印コネクタ 59"/>
            <p:cNvCxnSpPr/>
            <p:nvPr/>
          </p:nvCxnSpPr>
          <p:spPr>
            <a:xfrm rot="5400000" flipH="1" flipV="1">
              <a:off x="2694936" y="3523316"/>
              <a:ext cx="755323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テキスト ボックス 60"/>
            <p:cNvSpPr txBox="1"/>
            <p:nvPr/>
          </p:nvSpPr>
          <p:spPr>
            <a:xfrm>
              <a:off x="5000628" y="4845618"/>
              <a:ext cx="1173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b="1" dirty="0" smtClean="0"/>
                <a:t>5.53 MeV</a:t>
              </a:r>
              <a:endParaRPr kumimoji="1" lang="ja-JP" altLang="en-US" b="1" dirty="0"/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 rot="5400000" flipH="1" flipV="1">
              <a:off x="5564703" y="5051414"/>
              <a:ext cx="1157073" cy="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グループ化 57"/>
            <p:cNvGrpSpPr/>
            <p:nvPr/>
          </p:nvGrpSpPr>
          <p:grpSpPr>
            <a:xfrm>
              <a:off x="2986716" y="2637348"/>
              <a:ext cx="513714" cy="519171"/>
              <a:chOff x="5987112" y="1112490"/>
              <a:chExt cx="513714" cy="519171"/>
            </a:xfrm>
          </p:grpSpPr>
          <p:sp>
            <p:nvSpPr>
              <p:cNvPr id="76" name="テキスト ボックス 75"/>
              <p:cNvSpPr txBox="1"/>
              <p:nvPr/>
            </p:nvSpPr>
            <p:spPr>
              <a:xfrm>
                <a:off x="5987112" y="1200774"/>
                <a:ext cx="5000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rgbClr val="C00000"/>
                    </a:solidFill>
                    <a:latin typeface="Symbol" pitchFamily="18" charset="2"/>
                  </a:rPr>
                  <a:t>2</a:t>
                </a:r>
                <a:endParaRPr kumimoji="1" lang="ja-JP" altLang="en-US" sz="2200" b="1" baseline="30000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6143636" y="128586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C00000"/>
                    </a:solidFill>
                    <a:latin typeface="Symbol" pitchFamily="18" charset="2"/>
                  </a:rPr>
                  <a:t>2</a:t>
                </a:r>
                <a:endParaRPr kumimoji="1" lang="ja-JP" altLang="en-US" sz="1600" b="1" baseline="30000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6129988" y="111249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C00000"/>
                    </a:solidFill>
                    <a:latin typeface="Symbol" pitchFamily="18" charset="2"/>
                  </a:rPr>
                  <a:t>+</a:t>
                </a:r>
                <a:endParaRPr kumimoji="1" lang="ja-JP" altLang="en-US" sz="1600" b="1" baseline="30000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0" name="グループ化 59"/>
            <p:cNvGrpSpPr/>
            <p:nvPr/>
          </p:nvGrpSpPr>
          <p:grpSpPr>
            <a:xfrm>
              <a:off x="1986584" y="3429000"/>
              <a:ext cx="513714" cy="515973"/>
              <a:chOff x="6572264" y="1643050"/>
              <a:chExt cx="513714" cy="515973"/>
            </a:xfrm>
          </p:grpSpPr>
          <p:sp>
            <p:nvSpPr>
              <p:cNvPr id="73" name="テキスト ボックス 72"/>
              <p:cNvSpPr txBox="1"/>
              <p:nvPr/>
            </p:nvSpPr>
            <p:spPr>
              <a:xfrm>
                <a:off x="6572264" y="1728136"/>
                <a:ext cx="5000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rgbClr val="FF0000"/>
                    </a:solidFill>
                    <a:latin typeface="Symbol" pitchFamily="18" charset="2"/>
                  </a:rPr>
                  <a:t>0</a:t>
                </a:r>
                <a:endParaRPr kumimoji="1" lang="ja-JP" altLang="en-US" sz="22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6728788" y="181821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  <a:latin typeface="Symbol" pitchFamily="18" charset="2"/>
                  </a:rPr>
                  <a:t>1</a:t>
                </a:r>
                <a:endParaRPr kumimoji="1" lang="ja-JP" altLang="en-US" sz="16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6715140" y="164305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kumimoji="1" lang="ja-JP" altLang="en-US" sz="16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1" name="グループ化 60"/>
            <p:cNvGrpSpPr/>
            <p:nvPr/>
          </p:nvGrpSpPr>
          <p:grpSpPr>
            <a:xfrm>
              <a:off x="5058418" y="5214573"/>
              <a:ext cx="728028" cy="513714"/>
              <a:chOff x="6357950" y="1643050"/>
              <a:chExt cx="728028" cy="513714"/>
            </a:xfrm>
          </p:grpSpPr>
          <p:sp>
            <p:nvSpPr>
              <p:cNvPr id="70" name="テキスト ボックス 69"/>
              <p:cNvSpPr txBox="1"/>
              <p:nvPr/>
            </p:nvSpPr>
            <p:spPr>
              <a:xfrm>
                <a:off x="6357950" y="1711667"/>
                <a:ext cx="64294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rgbClr val="FF0000"/>
                    </a:solidFill>
                    <a:latin typeface="Symbol" pitchFamily="18" charset="2"/>
                  </a:rPr>
                  <a:t>1/2</a:t>
                </a:r>
                <a:endParaRPr kumimoji="1" lang="ja-JP" altLang="en-US" sz="22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6728788" y="181821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  <a:latin typeface="Symbol" pitchFamily="18" charset="2"/>
                  </a:rPr>
                  <a:t>1</a:t>
                </a:r>
                <a:endParaRPr kumimoji="1" lang="ja-JP" altLang="en-US" sz="16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6715140" y="164305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kumimoji="1" lang="ja-JP" altLang="en-US" sz="16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2" name="グループ化 64"/>
            <p:cNvGrpSpPr/>
            <p:nvPr/>
          </p:nvGrpSpPr>
          <p:grpSpPr>
            <a:xfrm>
              <a:off x="6072198" y="4019140"/>
              <a:ext cx="755324" cy="511924"/>
              <a:chOff x="5745502" y="1112490"/>
              <a:chExt cx="755324" cy="511924"/>
            </a:xfrm>
          </p:grpSpPr>
          <p:sp>
            <p:nvSpPr>
              <p:cNvPr id="67" name="テキスト ボックス 66"/>
              <p:cNvSpPr txBox="1"/>
              <p:nvPr/>
            </p:nvSpPr>
            <p:spPr>
              <a:xfrm>
                <a:off x="5745502" y="1187126"/>
                <a:ext cx="7143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rgbClr val="C00000"/>
                    </a:solidFill>
                    <a:latin typeface="Symbol" pitchFamily="18" charset="2"/>
                  </a:rPr>
                  <a:t>3/2</a:t>
                </a:r>
                <a:endParaRPr kumimoji="1" lang="ja-JP" altLang="en-US" sz="2200" b="1" baseline="30000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6143636" y="128586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C00000"/>
                    </a:solidFill>
                    <a:latin typeface="Symbol" pitchFamily="18" charset="2"/>
                  </a:rPr>
                  <a:t>2</a:t>
                </a:r>
                <a:endParaRPr kumimoji="1" lang="ja-JP" altLang="en-US" sz="1600" b="1" baseline="30000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6129988" y="111249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C00000"/>
                    </a:solidFill>
                    <a:latin typeface="Symbol" pitchFamily="18" charset="2"/>
                  </a:rPr>
                  <a:t>+</a:t>
                </a:r>
                <a:endParaRPr kumimoji="1" lang="ja-JP" altLang="en-US" sz="1600" b="1" baseline="30000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86" name="正方形/長方形 85"/>
            <p:cNvSpPr/>
            <p:nvPr/>
          </p:nvSpPr>
          <p:spPr>
            <a:xfrm>
              <a:off x="4929190" y="5644707"/>
              <a:ext cx="13035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(</a:t>
              </a:r>
              <a:r>
                <a:rPr lang="en-US" altLang="ja-JP" b="1" dirty="0" err="1" smtClean="0">
                  <a:solidFill>
                    <a:srgbClr val="FF0000"/>
                  </a:solidFill>
                </a:rPr>
                <a:t>K</a:t>
              </a:r>
              <a:r>
                <a:rPr lang="en-US" altLang="ja-JP" b="1" baseline="30000" dirty="0" err="1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=0</a:t>
              </a:r>
              <a:r>
                <a:rPr lang="en-US" altLang="ja-JP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baseline="-25000" dirty="0" smtClean="0">
                  <a:solidFill>
                    <a:srgbClr val="FF0000"/>
                  </a:solidFill>
                </a:rPr>
                <a:t>s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)</a:t>
              </a:r>
              <a:endParaRPr lang="ja-JP" altLang="en-US" dirty="0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6072198" y="4488428"/>
              <a:ext cx="13035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C00000"/>
                  </a:solidFill>
                </a:rPr>
                <a:t>(</a:t>
              </a:r>
              <a:r>
                <a:rPr lang="en-US" altLang="ja-JP" b="1" dirty="0" err="1" smtClean="0">
                  <a:solidFill>
                    <a:srgbClr val="C00000"/>
                  </a:solidFill>
                </a:rPr>
                <a:t>K</a:t>
              </a:r>
              <a:r>
                <a:rPr lang="en-US" altLang="ja-JP" b="1" baseline="30000" dirty="0" err="1" smtClean="0">
                  <a:solidFill>
                    <a:srgbClr val="C00000"/>
                  </a:solidFill>
                  <a:latin typeface="Symbol" pitchFamily="18" charset="2"/>
                </a:rPr>
                <a:t>p</a:t>
              </a:r>
              <a:r>
                <a:rPr lang="en-US" altLang="ja-JP" b="1" dirty="0" smtClean="0">
                  <a:solidFill>
                    <a:srgbClr val="C00000"/>
                  </a:solidFill>
                </a:rPr>
                <a:t>=2</a:t>
              </a:r>
              <a:r>
                <a:rPr lang="en-US" altLang="ja-JP" b="1" baseline="30000" dirty="0" smtClean="0">
                  <a:solidFill>
                    <a:srgbClr val="C00000"/>
                  </a:solidFill>
                  <a:latin typeface="Symbol" pitchFamily="18" charset="2"/>
                </a:rPr>
                <a:t>+</a:t>
              </a:r>
              <a:r>
                <a:rPr lang="en-US" altLang="ja-JP" b="1" dirty="0" smtClean="0">
                  <a:solidFill>
                    <a:srgbClr val="C00000"/>
                  </a:solidFill>
                  <a:latin typeface="Cambria Math"/>
                  <a:ea typeface="Cambria Math"/>
                </a:rPr>
                <a:t>⊗</a:t>
              </a:r>
              <a:r>
                <a:rPr lang="en-US" altLang="ja-JP" b="1" dirty="0" smtClean="0">
                  <a:solidFill>
                    <a:srgbClr val="C00000"/>
                  </a:solidFill>
                  <a:latin typeface="Symbol" pitchFamily="18" charset="2"/>
                </a:rPr>
                <a:t>L</a:t>
              </a:r>
              <a:r>
                <a:rPr lang="en-US" altLang="ja-JP" b="1" baseline="-25000" dirty="0" smtClean="0">
                  <a:solidFill>
                    <a:srgbClr val="C00000"/>
                  </a:solidFill>
                </a:rPr>
                <a:t>s</a:t>
              </a:r>
              <a:r>
                <a:rPr lang="en-US" altLang="ja-JP" b="1" dirty="0" smtClean="0">
                  <a:solidFill>
                    <a:srgbClr val="C00000"/>
                  </a:solidFill>
                </a:rPr>
                <a:t>)</a:t>
              </a:r>
              <a:endParaRPr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2143108" y="3906474"/>
              <a:ext cx="862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(</a:t>
              </a:r>
              <a:r>
                <a:rPr lang="en-US" altLang="ja-JP" b="1" dirty="0" err="1" smtClean="0">
                  <a:solidFill>
                    <a:srgbClr val="FF0000"/>
                  </a:solidFill>
                </a:rPr>
                <a:t>K</a:t>
              </a:r>
              <a:r>
                <a:rPr lang="en-US" altLang="ja-JP" b="1" baseline="30000" dirty="0" err="1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=0</a:t>
              </a:r>
              <a:r>
                <a:rPr lang="en-US" altLang="ja-JP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)</a:t>
              </a:r>
              <a:endParaRPr lang="ja-JP" altLang="en-US" dirty="0"/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3071802" y="3112377"/>
              <a:ext cx="854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C00000"/>
                  </a:solidFill>
                </a:rPr>
                <a:t>(</a:t>
              </a:r>
              <a:r>
                <a:rPr lang="en-US" altLang="ja-JP" b="1" dirty="0" err="1" smtClean="0">
                  <a:solidFill>
                    <a:srgbClr val="C00000"/>
                  </a:solidFill>
                </a:rPr>
                <a:t>K</a:t>
              </a:r>
              <a:r>
                <a:rPr lang="en-US" altLang="ja-JP" b="1" baseline="30000" dirty="0" err="1" smtClean="0">
                  <a:solidFill>
                    <a:srgbClr val="C00000"/>
                  </a:solidFill>
                  <a:latin typeface="Symbol" pitchFamily="18" charset="2"/>
                </a:rPr>
                <a:t>p</a:t>
              </a:r>
              <a:r>
                <a:rPr lang="en-US" altLang="ja-JP" b="1" dirty="0" smtClean="0">
                  <a:solidFill>
                    <a:srgbClr val="C00000"/>
                  </a:solidFill>
                </a:rPr>
                <a:t>=2</a:t>
              </a:r>
              <a:r>
                <a:rPr lang="en-US" altLang="ja-JP" b="1" baseline="30000" dirty="0" smtClean="0">
                  <a:solidFill>
                    <a:srgbClr val="C00000"/>
                  </a:solidFill>
                  <a:latin typeface="Symbol" pitchFamily="18" charset="2"/>
                </a:rPr>
                <a:t>+</a:t>
              </a:r>
              <a:r>
                <a:rPr lang="en-US" altLang="ja-JP" b="1" dirty="0" smtClean="0">
                  <a:solidFill>
                    <a:srgbClr val="C00000"/>
                  </a:solidFill>
                  <a:latin typeface="Symbol" pitchFamily="18" charset="2"/>
                </a:rPr>
                <a:t>)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4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32" y="785794"/>
            <a:ext cx="9144000" cy="6072206"/>
          </a:xfrm>
        </p:spPr>
        <p:txBody>
          <a:bodyPr>
            <a:normAutofit/>
          </a:bodyPr>
          <a:lstStyle/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marL="146250" lvl="1" indent="0">
              <a:buNone/>
            </a:pPr>
            <a:r>
              <a:rPr lang="en-US" altLang="ja-JP" b="0" dirty="0"/>
              <a:t>	</a:t>
            </a:r>
            <a:r>
              <a:rPr lang="en-US" altLang="ja-JP" sz="2000" b="0" dirty="0"/>
              <a:t>Color plots: GCM </a:t>
            </a:r>
            <a:r>
              <a:rPr lang="en-US" altLang="ja-JP" sz="2000" b="0" dirty="0" smtClean="0"/>
              <a:t>overlap</a:t>
            </a:r>
            <a:r>
              <a:rPr lang="en-US" altLang="ja-JP" sz="2000" b="0" dirty="0"/>
              <a:t>	</a:t>
            </a:r>
            <a:r>
              <a:rPr lang="en-US" altLang="ja-JP" sz="2000" b="0" dirty="0" smtClean="0"/>
              <a:t>	Contour </a:t>
            </a:r>
            <a:r>
              <a:rPr lang="en-US" altLang="ja-JP" sz="2000" b="0" dirty="0"/>
              <a:t>lines: energy </a:t>
            </a:r>
            <a:r>
              <a:rPr lang="en-US" altLang="ja-JP" sz="2000" b="0" dirty="0" smtClean="0"/>
              <a:t>surface</a:t>
            </a:r>
            <a:endParaRPr lang="en-US" altLang="ja-JP" sz="2000" dirty="0" smtClean="0"/>
          </a:p>
          <a:p>
            <a:pPr lvl="1"/>
            <a:r>
              <a:rPr lang="en-US" altLang="ja-JP" dirty="0" err="1" smtClean="0"/>
              <a:t>K</a:t>
            </a:r>
            <a:r>
              <a:rPr lang="en-US" altLang="ja-JP" baseline="30000" dirty="0" err="1" smtClean="0">
                <a:latin typeface="Symbol" pitchFamily="18" charset="2"/>
              </a:rPr>
              <a:t>p</a:t>
            </a:r>
            <a:r>
              <a:rPr lang="en-US" altLang="ja-JP" dirty="0" smtClean="0"/>
              <a:t>=0</a:t>
            </a:r>
            <a:r>
              <a:rPr lang="en-US" altLang="ja-JP" baseline="30000" dirty="0" smtClean="0">
                <a:latin typeface="Symbol" pitchFamily="18" charset="2"/>
              </a:rPr>
              <a:t>+</a:t>
            </a:r>
            <a:r>
              <a:rPr lang="en-US" altLang="ja-JP" dirty="0" smtClean="0"/>
              <a:t> band: Energy surface is </a:t>
            </a:r>
            <a:r>
              <a:rPr lang="en-US" altLang="ja-JP" dirty="0" smtClean="0">
                <a:solidFill>
                  <a:srgbClr val="FF0000"/>
                </a:solidFill>
              </a:rPr>
              <a:t>soft (flat) against the 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en-US" altLang="ja-JP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dirty="0">
                <a:solidFill>
                  <a:srgbClr val="FF0000"/>
                </a:solidFill>
              </a:rPr>
              <a:t>, </a:t>
            </a:r>
            <a:r>
              <a:rPr lang="en-US" altLang="ja-JP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reduction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K</a:t>
            </a:r>
            <a:r>
              <a:rPr lang="en-US" altLang="ja-JP" baseline="30000" dirty="0" err="1" smtClean="0">
                <a:latin typeface="Symbol" pitchFamily="18" charset="2"/>
              </a:rPr>
              <a:t>p</a:t>
            </a:r>
            <a:r>
              <a:rPr lang="en-US" altLang="ja-JP" dirty="0" smtClean="0"/>
              <a:t>=2</a:t>
            </a:r>
            <a:r>
              <a:rPr lang="en-US" altLang="ja-JP" baseline="30000" dirty="0" smtClean="0">
                <a:latin typeface="Symbol" pitchFamily="18" charset="2"/>
              </a:rPr>
              <a:t>+</a:t>
            </a:r>
            <a:r>
              <a:rPr lang="en-US" altLang="ja-JP" dirty="0" smtClean="0"/>
              <a:t> band: </a:t>
            </a:r>
            <a:r>
              <a:rPr lang="en-US" altLang="ja-JP" dirty="0" smtClean="0">
                <a:solidFill>
                  <a:srgbClr val="FF0000"/>
                </a:solidFill>
              </a:rPr>
              <a:t>rigid </a:t>
            </a:r>
            <a:r>
              <a:rPr lang="en-US" altLang="ja-JP" dirty="0" smtClean="0"/>
              <a:t>against the deformation change</a:t>
            </a:r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</p:txBody>
      </p:sp>
      <p:pic>
        <p:nvPicPr>
          <p:cNvPr id="30" name="図 29" descr="Energy-GCMamp.png"/>
          <p:cNvPicPr>
            <a:picLocks noChangeAspect="1"/>
          </p:cNvPicPr>
          <p:nvPr/>
        </p:nvPicPr>
        <p:blipFill rotWithShape="1">
          <a:blip r:embed="rId3"/>
          <a:srcRect r="54072"/>
          <a:stretch/>
        </p:blipFill>
        <p:spPr>
          <a:xfrm>
            <a:off x="737900" y="1282912"/>
            <a:ext cx="2177916" cy="437833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Results: Deformation change by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</a:t>
            </a:r>
            <a:endParaRPr kumimoji="1" lang="ja-JP" altLang="en-US" dirty="0"/>
          </a:p>
        </p:txBody>
      </p:sp>
      <p:pic>
        <p:nvPicPr>
          <p:cNvPr id="22" name="図 21" descr="Energy-GCMamp.png"/>
          <p:cNvPicPr>
            <a:picLocks noChangeAspect="1"/>
          </p:cNvPicPr>
          <p:nvPr/>
        </p:nvPicPr>
        <p:blipFill rotWithShape="1">
          <a:blip r:embed="rId3"/>
          <a:srcRect l="40176"/>
          <a:stretch/>
        </p:blipFill>
        <p:spPr>
          <a:xfrm>
            <a:off x="5364088" y="1282912"/>
            <a:ext cx="2836921" cy="437833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627784" y="1545111"/>
            <a:ext cx="339741" cy="46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2628161" y="3565731"/>
            <a:ext cx="287655" cy="605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292080" y="2815857"/>
            <a:ext cx="339741" cy="46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292080" y="4891457"/>
            <a:ext cx="336098" cy="61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18"/>
          <p:cNvGrpSpPr/>
          <p:nvPr/>
        </p:nvGrpSpPr>
        <p:grpSpPr>
          <a:xfrm>
            <a:off x="1898866" y="2341595"/>
            <a:ext cx="4833374" cy="576064"/>
            <a:chOff x="4613574" y="2365816"/>
            <a:chExt cx="4833374" cy="576064"/>
          </a:xfrm>
        </p:grpSpPr>
        <p:cxnSp>
          <p:nvCxnSpPr>
            <p:cNvPr id="36" name="直線矢印コネクタ 35"/>
            <p:cNvCxnSpPr/>
            <p:nvPr/>
          </p:nvCxnSpPr>
          <p:spPr>
            <a:xfrm>
              <a:off x="4613574" y="2729965"/>
              <a:ext cx="4833374" cy="2119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グループ化 27"/>
            <p:cNvGrpSpPr/>
            <p:nvPr/>
          </p:nvGrpSpPr>
          <p:grpSpPr>
            <a:xfrm>
              <a:off x="5270484" y="2365816"/>
              <a:ext cx="3526647" cy="369332"/>
              <a:chOff x="5368107" y="3163776"/>
              <a:chExt cx="3526647" cy="369332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5368107" y="3163776"/>
                <a:ext cx="35266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=0.48, 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Symbol" pitchFamily="18" charset="2"/>
                  </a:rPr>
                  <a:t>g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=21</a:t>
                </a:r>
                <a:r>
                  <a:rPr lang="en-US" altLang="ja-JP" b="1" baseline="30000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∘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　　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=0.43, 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Symbol" pitchFamily="18" charset="2"/>
                  </a:rPr>
                  <a:t>g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=15</a:t>
                </a:r>
                <a:r>
                  <a:rPr lang="en-US" altLang="ja-JP" b="1" baseline="30000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∘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)</a:t>
                </a:r>
                <a:endParaRPr lang="ja-JP" altLang="en-US" b="1" dirty="0"/>
              </a:p>
            </p:txBody>
          </p:sp>
          <p:cxnSp>
            <p:nvCxnSpPr>
              <p:cNvPr id="35" name="直線矢印コネクタ 34"/>
              <p:cNvCxnSpPr/>
              <p:nvPr/>
            </p:nvCxnSpPr>
            <p:spPr>
              <a:xfrm>
                <a:off x="6967031" y="3365052"/>
                <a:ext cx="214314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テキスト ボックス 18"/>
          <p:cNvSpPr txBox="1"/>
          <p:nvPr/>
        </p:nvSpPr>
        <p:spPr>
          <a:xfrm>
            <a:off x="2967525" y="2809941"/>
            <a:ext cx="2828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FF0000"/>
                </a:solidFill>
              </a:rPr>
              <a:t>By adding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+mj-lt"/>
              </a:rPr>
              <a:t> to </a:t>
            </a:r>
            <a:r>
              <a:rPr kumimoji="1" lang="en-US" altLang="ja-JP" sz="2200" b="1" dirty="0" err="1" smtClean="0">
                <a:solidFill>
                  <a:srgbClr val="FF0000"/>
                </a:solidFill>
                <a:latin typeface="+mj-lt"/>
              </a:rPr>
              <a:t>K</a:t>
            </a:r>
            <a:r>
              <a:rPr kumimoji="1"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+mj-lt"/>
              </a:rPr>
              <a:t> = 0</a:t>
            </a:r>
            <a:r>
              <a:rPr kumimoji="1" lang="en-US" altLang="ja-JP" sz="2200" b="1" baseline="30000" dirty="0" smtClean="0">
                <a:solidFill>
                  <a:srgbClr val="FF0000"/>
                </a:solidFill>
                <a:latin typeface="+mj-lt"/>
              </a:rPr>
              <a:t>+</a:t>
            </a:r>
            <a:endParaRPr kumimoji="1" lang="ja-JP" altLang="en-US" sz="2200" b="1" baseline="30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0" name="グループ化 21"/>
          <p:cNvGrpSpPr/>
          <p:nvPr/>
        </p:nvGrpSpPr>
        <p:grpSpPr>
          <a:xfrm>
            <a:off x="1898866" y="4492543"/>
            <a:ext cx="4883682" cy="398914"/>
            <a:chOff x="4974802" y="4990235"/>
            <a:chExt cx="4883682" cy="398914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6015724" y="4990235"/>
              <a:ext cx="3000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U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nchanged: </a:t>
              </a:r>
              <a:endParaRPr kumimoji="1" lang="ja-JP" altLang="en-US" b="1" dirty="0"/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>
              <a:off x="4974802" y="5389149"/>
              <a:ext cx="488368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正方形/長方形 42"/>
            <p:cNvSpPr/>
            <p:nvPr/>
          </p:nvSpPr>
          <p:spPr>
            <a:xfrm>
              <a:off x="7230139" y="4990235"/>
              <a:ext cx="16430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(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=0.48, 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=21</a:t>
              </a:r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∘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)</a:t>
              </a:r>
              <a:endParaRPr lang="ja-JP" altLang="en-US" b="1" dirty="0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3039533" y="4885112"/>
            <a:ext cx="2828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FF0000"/>
                </a:solidFill>
              </a:rPr>
              <a:t>By adding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+mj-lt"/>
              </a:rPr>
              <a:t> to </a:t>
            </a:r>
            <a:r>
              <a:rPr kumimoji="1" lang="en-US" altLang="ja-JP" sz="2200" b="1" dirty="0" err="1" smtClean="0">
                <a:solidFill>
                  <a:srgbClr val="FF0000"/>
                </a:solidFill>
                <a:latin typeface="+mj-lt"/>
              </a:rPr>
              <a:t>K</a:t>
            </a:r>
            <a:r>
              <a:rPr kumimoji="1"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+mj-lt"/>
              </a:rPr>
              <a:t> = 2</a:t>
            </a:r>
            <a:r>
              <a:rPr kumimoji="1" lang="en-US" altLang="ja-JP" sz="2200" b="1" baseline="30000" dirty="0" smtClean="0">
                <a:solidFill>
                  <a:srgbClr val="FF0000"/>
                </a:solidFill>
                <a:latin typeface="+mj-lt"/>
              </a:rPr>
              <a:t>+</a:t>
            </a:r>
            <a:endParaRPr kumimoji="1" lang="ja-JP" altLang="en-US" sz="2200" b="1" baseline="30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323528" y="868650"/>
            <a:ext cx="6929454" cy="400110"/>
            <a:chOff x="323528" y="1916832"/>
            <a:chExt cx="6929454" cy="400110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23892" y="1944128"/>
              <a:ext cx="3929090" cy="354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323528" y="1916832"/>
              <a:ext cx="285748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/>
                <a:t>Changes of GCM overlap</a:t>
              </a:r>
              <a:endParaRPr kumimoji="1" lang="ja-JP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319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Backup: Excitation spectra of </a:t>
            </a:r>
            <a:r>
              <a:rPr lang="en-US" altLang="ja-JP" baseline="30000" dirty="0" smtClean="0"/>
              <a:t>25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 descr="Mg25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48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02991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altLang="ja-JP" sz="5600" dirty="0" smtClean="0">
                <a:solidFill>
                  <a:schemeClr val="tx2"/>
                </a:solidFill>
              </a:rPr>
              <a:t>Backup: application of HyperAMD to light hypernuclei</a:t>
            </a:r>
            <a:endParaRPr kumimoji="1" lang="ja-JP" altLang="en-US" sz="5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 descr="He4L_spect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32" y="1857364"/>
            <a:ext cx="4286248" cy="3373045"/>
          </a:xfrm>
          <a:prstGeom prst="rect">
            <a:avLst/>
          </a:prstGeom>
        </p:spPr>
      </p:pic>
      <p:pic>
        <p:nvPicPr>
          <p:cNvPr id="5" name="図 4" descr="H4L_spect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1" y="1857364"/>
            <a:ext cx="4324403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 descr="H4L_splitt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1571612"/>
            <a:ext cx="4878174" cy="4500594"/>
          </a:xfrm>
          <a:prstGeom prst="rect">
            <a:avLst/>
          </a:prstGeom>
        </p:spPr>
      </p:pic>
      <p:pic>
        <p:nvPicPr>
          <p:cNvPr id="5" name="図 4" descr="He4L_splitt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351266"/>
            <a:ext cx="4857752" cy="46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Toward heavier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hypernuclei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u="sng" dirty="0" smtClean="0">
                <a:solidFill>
                  <a:schemeClr val="tx1"/>
                </a:solidFill>
              </a:rPr>
              <a:t>Experiments at J-PARC, </a:t>
            </a:r>
            <a:r>
              <a:rPr lang="en-US" altLang="ja-JP" u="sng" dirty="0" err="1" smtClean="0">
                <a:solidFill>
                  <a:schemeClr val="tx1"/>
                </a:solidFill>
              </a:rPr>
              <a:t>JLab</a:t>
            </a:r>
            <a:r>
              <a:rPr lang="en-US" altLang="ja-JP" u="sng" dirty="0" smtClean="0">
                <a:solidFill>
                  <a:schemeClr val="tx1"/>
                </a:solidFill>
              </a:rPr>
              <a:t> and Mainz etc.</a:t>
            </a:r>
            <a:endParaRPr kumimoji="1" lang="en-US" altLang="ja-JP" dirty="0" smtClean="0"/>
          </a:p>
          <a:p>
            <a:pPr lvl="1">
              <a:buClr>
                <a:schemeClr val="tx1"/>
              </a:buClr>
            </a:pPr>
            <a:r>
              <a:rPr lang="en-US" altLang="ja-JP" dirty="0" smtClean="0">
                <a:solidFill>
                  <a:srgbClr val="FF0000"/>
                </a:solidFill>
              </a:rPr>
              <a:t>Various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dirty="0" smtClean="0">
                <a:solidFill>
                  <a:srgbClr val="FF0000"/>
                </a:solidFill>
              </a:rPr>
              <a:t> hypernuclei </a:t>
            </a:r>
            <a:r>
              <a:rPr lang="en-US" altLang="ja-JP" dirty="0" smtClean="0"/>
              <a:t>will/can be produced</a:t>
            </a:r>
            <a:endParaRPr lang="en-US" altLang="ja-JP" sz="2000" b="0" dirty="0" smtClean="0"/>
          </a:p>
          <a:p>
            <a:pPr lvl="2"/>
            <a:r>
              <a:rPr lang="en-US" altLang="ja-JP" i="1" dirty="0" smtClean="0"/>
              <a:t>p-</a:t>
            </a:r>
            <a:r>
              <a:rPr lang="en-US" altLang="ja-JP" i="1" dirty="0" err="1" smtClean="0"/>
              <a:t>sd</a:t>
            </a:r>
            <a:r>
              <a:rPr lang="en-US" altLang="ja-JP" dirty="0" smtClean="0"/>
              <a:t> shell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hypernuclei</a:t>
            </a:r>
          </a:p>
          <a:p>
            <a:pPr lvl="2"/>
            <a:r>
              <a:rPr lang="en-US" altLang="ja-JP" dirty="0" smtClean="0"/>
              <a:t>neutron-rich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hypernuclei  etc.</a:t>
            </a:r>
          </a:p>
          <a:p>
            <a:endParaRPr kumimoji="1" lang="ja-JP" alt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543" y="2285992"/>
            <a:ext cx="720267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正方形/長方形 10"/>
          <p:cNvSpPr/>
          <p:nvPr/>
        </p:nvSpPr>
        <p:spPr>
          <a:xfrm>
            <a:off x="4572000" y="6072206"/>
            <a:ext cx="4357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O. Hashimoto and H. Tamura, PPNP </a:t>
            </a:r>
            <a:r>
              <a:rPr lang="en-US" altLang="ja-JP" sz="1600" b="1" dirty="0" smtClean="0"/>
              <a:t>57</a:t>
            </a:r>
            <a:r>
              <a:rPr lang="en-US" altLang="ja-JP" sz="1600" dirty="0" smtClean="0"/>
              <a:t> (2006), 564.</a:t>
            </a:r>
            <a:endParaRPr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6357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Structure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study of such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hypernuclei becomes one of interesting topics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2143108" y="1100670"/>
            <a:ext cx="4877164" cy="4900098"/>
            <a:chOff x="2143108" y="1100670"/>
            <a:chExt cx="4877164" cy="4900098"/>
          </a:xfrm>
        </p:grpSpPr>
        <p:sp>
          <p:nvSpPr>
            <p:cNvPr id="13" name="角丸四角形 12"/>
            <p:cNvSpPr/>
            <p:nvPr/>
          </p:nvSpPr>
          <p:spPr>
            <a:xfrm>
              <a:off x="2143108" y="4572008"/>
              <a:ext cx="1214446" cy="1428760"/>
            </a:xfrm>
            <a:prstGeom prst="roundRect">
              <a:avLst>
                <a:gd name="adj" fmla="val 32512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角丸四角形 13"/>
            <p:cNvSpPr/>
            <p:nvPr/>
          </p:nvSpPr>
          <p:spPr>
            <a:xfrm rot="2629209">
              <a:off x="3171974" y="1100670"/>
              <a:ext cx="933775" cy="4729517"/>
            </a:xfrm>
            <a:prstGeom prst="roundRect">
              <a:avLst>
                <a:gd name="adj" fmla="val 39032"/>
              </a:avLst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 flipV="1">
              <a:off x="4143372" y="3071810"/>
              <a:ext cx="948074" cy="1571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rot="10800000">
              <a:off x="3143240" y="5357826"/>
              <a:ext cx="428630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5091446" y="3028890"/>
              <a:ext cx="1928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FF0000"/>
                  </a:solidFill>
                </a:rPr>
                <a:t>p-</a:t>
              </a:r>
              <a:r>
                <a:rPr kumimoji="1" lang="en-US" altLang="ja-JP" sz="2000" b="1" i="1" dirty="0" err="1" smtClean="0">
                  <a:solidFill>
                    <a:srgbClr val="FF0000"/>
                  </a:solidFill>
                </a:rPr>
                <a:t>sd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 shell region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86116" y="5457782"/>
              <a:ext cx="2286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neutron-rich region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9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 to </a:t>
            </a:r>
            <a:r>
              <a:rPr kumimoji="1" lang="en-US" altLang="ja-JP" baseline="30000" dirty="0" smtClean="0"/>
              <a:t>9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 hypernucleus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424"/>
            <a:ext cx="9144000" cy="535007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-32" y="6142082"/>
            <a:ext cx="91440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kumimoji="1" lang="en-US" altLang="ja-JP" sz="1600" dirty="0" smtClean="0"/>
              <a:t>[1] Bando </a:t>
            </a:r>
            <a:r>
              <a:rPr kumimoji="1" lang="en-US" altLang="ja-JP" sz="1600" i="1" dirty="0" smtClean="0"/>
              <a:t>et al.</a:t>
            </a:r>
            <a:r>
              <a:rPr kumimoji="1" lang="en-US" altLang="ja-JP" sz="1600" dirty="0" smtClean="0"/>
              <a:t>, PTP </a:t>
            </a:r>
            <a:r>
              <a:rPr kumimoji="1" lang="en-US" altLang="ja-JP" sz="1600" b="1" dirty="0" smtClean="0"/>
              <a:t>66</a:t>
            </a:r>
            <a:r>
              <a:rPr kumimoji="1" lang="en-US" altLang="ja-JP" sz="1600" dirty="0" smtClean="0"/>
              <a:t> (1981) 2118.</a:t>
            </a:r>
          </a:p>
          <a:p>
            <a:pPr algn="r">
              <a:lnSpc>
                <a:spcPts val="1800"/>
              </a:lnSpc>
            </a:pPr>
            <a:r>
              <a:rPr kumimoji="1" lang="en-US" altLang="ja-JP" sz="1600" dirty="0" smtClean="0"/>
              <a:t>[2] M. May </a:t>
            </a:r>
            <a:r>
              <a:rPr kumimoji="1" lang="en-US" altLang="ja-JP" sz="1600" i="1" dirty="0" smtClean="0"/>
              <a:t>et al.</a:t>
            </a:r>
            <a:r>
              <a:rPr kumimoji="1" lang="en-US" altLang="ja-JP" sz="1600" dirty="0" smtClean="0"/>
              <a:t>, PRL</a:t>
            </a:r>
            <a:r>
              <a:rPr lang="en-US" altLang="ja-JP" sz="1600" dirty="0" smtClean="0"/>
              <a:t> </a:t>
            </a:r>
            <a:r>
              <a:rPr lang="en-US" altLang="ja-JP" sz="1600" b="1" dirty="0" smtClean="0"/>
              <a:t>51</a:t>
            </a:r>
            <a:r>
              <a:rPr lang="en-US" altLang="ja-JP" sz="1600" dirty="0" smtClean="0"/>
              <a:t> (1983) 2085; H. </a:t>
            </a:r>
            <a:r>
              <a:rPr lang="en-US" altLang="ja-JP" sz="1600" dirty="0" err="1" smtClean="0"/>
              <a:t>Akikawa</a:t>
            </a:r>
            <a:r>
              <a:rPr lang="en-US" altLang="ja-JP" sz="1600" dirty="0"/>
              <a:t> </a:t>
            </a:r>
            <a:r>
              <a:rPr lang="en-US" altLang="ja-JP" sz="1600" i="1" dirty="0" smtClean="0"/>
              <a:t>et </a:t>
            </a:r>
            <a:r>
              <a:rPr lang="en-US" altLang="ja-JP" sz="1600" i="1" dirty="0"/>
              <a:t>al</a:t>
            </a:r>
            <a:r>
              <a:rPr lang="en-US" altLang="ja-JP" sz="1600" i="1" dirty="0" smtClean="0"/>
              <a:t>.</a:t>
            </a:r>
            <a:r>
              <a:rPr lang="en-US" altLang="ja-JP" sz="1600" dirty="0" smtClean="0"/>
              <a:t>,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PRL </a:t>
            </a:r>
            <a:r>
              <a:rPr lang="en-US" altLang="ja-JP" sz="1600" b="1" dirty="0" smtClean="0"/>
              <a:t>88</a:t>
            </a:r>
            <a:r>
              <a:rPr lang="en-US" altLang="ja-JP" sz="1600" dirty="0" smtClean="0"/>
              <a:t> (2002) 082501.</a:t>
            </a:r>
          </a:p>
          <a:p>
            <a:pPr algn="r">
              <a:lnSpc>
                <a:spcPts val="1800"/>
              </a:lnSpc>
            </a:pPr>
            <a:r>
              <a:rPr lang="en-US" altLang="ja-JP" sz="1600" dirty="0" smtClean="0"/>
              <a:t>[3] O. Hashimoto et al., NPA </a:t>
            </a:r>
            <a:r>
              <a:rPr lang="en-US" altLang="ja-JP" sz="1600" b="1" dirty="0" smtClean="0"/>
              <a:t>639</a:t>
            </a:r>
            <a:r>
              <a:rPr lang="en-US" altLang="ja-JP" sz="1600" dirty="0" smtClean="0"/>
              <a:t> (1998) 93c </a:t>
            </a:r>
            <a:endParaRPr kumimoji="1" lang="en-US" altLang="ja-JP" sz="16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5538584" y="5650200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[1] 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952456" y="5394404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[2] 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8434144" y="5331102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[3]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04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binding energy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r>
              <a:rPr kumimoji="1" lang="en-US" altLang="ja-JP" dirty="0" smtClean="0"/>
              <a:t>Reasons for the variation of the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 binding energies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Overlap</a:t>
            </a:r>
            <a:r>
              <a:rPr lang="en-US" altLang="ja-JP" dirty="0" smtClean="0"/>
              <a:t> between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and nucleons</a:t>
            </a:r>
          </a:p>
          <a:p>
            <a:pPr marL="146250" lvl="1" indent="0">
              <a:buNone/>
            </a:pPr>
            <a:r>
              <a:rPr lang="en-US" altLang="ja-JP" dirty="0"/>
              <a:t>	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in 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-orbit: large overlap </a:t>
            </a:r>
            <a:r>
              <a:rPr lang="en-US" altLang="ja-JP" dirty="0" smtClean="0">
                <a:solidFill>
                  <a:srgbClr val="FF0000"/>
                </a:solidFill>
              </a:rPr>
              <a:t>with small </a:t>
            </a:r>
            <a:r>
              <a:rPr lang="en-US" altLang="ja-JP" dirty="0" smtClean="0"/>
              <a:t>deformation</a:t>
            </a:r>
          </a:p>
          <a:p>
            <a:pPr marL="146250" lvl="1" indent="0">
              <a:buNone/>
            </a:pPr>
            <a:r>
              <a:rPr lang="en-US" altLang="ja-JP" dirty="0"/>
              <a:t>	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in 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-orbit: large overlap </a:t>
            </a:r>
            <a:r>
              <a:rPr lang="en-US" altLang="ja-JP" dirty="0" smtClean="0">
                <a:solidFill>
                  <a:srgbClr val="FF0000"/>
                </a:solidFill>
              </a:rPr>
              <a:t>with large</a:t>
            </a:r>
            <a:r>
              <a:rPr lang="en-US" altLang="ja-JP" dirty="0" smtClean="0"/>
              <a:t> deformation</a:t>
            </a:r>
          </a:p>
          <a:p>
            <a:pPr lvl="1"/>
            <a:r>
              <a:rPr kumimoji="1" lang="en-US" altLang="ja-JP" dirty="0" smtClean="0"/>
              <a:t>Large distribution of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 reduces the kinetic energy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705846" y="2378947"/>
            <a:ext cx="5267136" cy="2562221"/>
            <a:chOff x="0" y="2857497"/>
            <a:chExt cx="5267136" cy="2562221"/>
          </a:xfrm>
        </p:grpSpPr>
        <p:pic>
          <p:nvPicPr>
            <p:cNvPr id="16" name="図 15" descr="C13L_bindin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28934"/>
              <a:ext cx="5267136" cy="2490784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071670" y="4357694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C(Pos)⊗</a:t>
              </a:r>
              <a:r>
                <a:rPr lang="en-US" altLang="ja-JP" b="1" dirty="0" smtClean="0">
                  <a:solidFill>
                    <a:schemeClr val="tx2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chemeClr val="tx2"/>
                  </a:solidFill>
                </a:rPr>
                <a:t>(p)</a:t>
              </a:r>
              <a:endParaRPr kumimoji="1" lang="ja-JP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623930" y="3131106"/>
              <a:ext cx="183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C(Pos.)⊗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(s)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052294" y="3357562"/>
              <a:ext cx="183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C(</a:t>
              </a:r>
              <a:r>
                <a:rPr lang="en-US" altLang="ja-JP" b="1" dirty="0" err="1" smtClean="0">
                  <a:solidFill>
                    <a:srgbClr val="FF0000"/>
                  </a:solidFill>
                  <a:latin typeface="Cambria Math"/>
                  <a:ea typeface="Cambria Math"/>
                </a:rPr>
                <a:t>Neg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)⊗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(s)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 rot="16200000">
              <a:off x="-870321" y="3750165"/>
              <a:ext cx="2286018" cy="5006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80000" bIns="72000">
              <a:spAutoFit/>
            </a:bodyPr>
            <a:lstStyle/>
            <a:p>
              <a:pPr algn="ctr"/>
              <a:r>
                <a:rPr lang="en-US" altLang="ja-JP" sz="1600" b="1" dirty="0" smtClean="0">
                  <a:latin typeface="Symbol" pitchFamily="18" charset="2"/>
                </a:rPr>
                <a:t>L</a:t>
              </a:r>
              <a:r>
                <a:rPr lang="en-US" altLang="ja-JP" sz="1600" b="1" dirty="0" smtClean="0"/>
                <a:t> binding energy [MeV]</a:t>
              </a:r>
              <a:endParaRPr lang="ja-JP" altLang="en-US" sz="1600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735906" y="2249483"/>
            <a:ext cx="3868542" cy="1998993"/>
            <a:chOff x="2602018" y="1428736"/>
            <a:chExt cx="3868542" cy="1998993"/>
          </a:xfrm>
        </p:grpSpPr>
        <p:pic>
          <p:nvPicPr>
            <p:cNvPr id="23" name="Picture 148" descr="C13L_PosB0300_b_0"/>
            <p:cNvPicPr>
              <a:picLocks noChangeAspect="1" noChangeArrowheads="1"/>
            </p:cNvPicPr>
            <p:nvPr/>
          </p:nvPicPr>
          <p:blipFill>
            <a:blip r:embed="rId4"/>
            <a:srcRect l="29062" t="21249" r="29532" b="23833"/>
            <a:stretch>
              <a:fillRect/>
            </a:stretch>
          </p:blipFill>
          <p:spPr bwMode="auto">
            <a:xfrm>
              <a:off x="4929190" y="1428736"/>
              <a:ext cx="1541370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直線コネクタ 23"/>
            <p:cNvCxnSpPr>
              <a:endCxn id="23" idx="1"/>
            </p:cNvCxnSpPr>
            <p:nvPr/>
          </p:nvCxnSpPr>
          <p:spPr>
            <a:xfrm flipV="1">
              <a:off x="2602018" y="2178835"/>
              <a:ext cx="2327172" cy="12488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5143504" y="255960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pitchFamily="18" charset="2"/>
                </a:rPr>
                <a:t>b</a:t>
              </a:r>
              <a:r>
                <a:rPr lang="en-US" altLang="ja-JP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</a:rPr>
                <a:t> = 0.30</a:t>
              </a:r>
              <a:endPara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350330" y="1412776"/>
            <a:ext cx="2277454" cy="1520779"/>
            <a:chOff x="0" y="2928934"/>
            <a:chExt cx="2277454" cy="1520779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0" y="2928934"/>
              <a:ext cx="1571636" cy="1520779"/>
              <a:chOff x="0" y="2928934"/>
              <a:chExt cx="1571636" cy="1520779"/>
            </a:xfrm>
          </p:grpSpPr>
          <p:pic>
            <p:nvPicPr>
              <p:cNvPr id="31" name="Picture 116" descr="C13L_PosB0000_a_1"/>
              <p:cNvPicPr>
                <a:picLocks noChangeAspect="1" noChangeArrowheads="1"/>
              </p:cNvPicPr>
              <p:nvPr/>
            </p:nvPicPr>
            <p:blipFill>
              <a:blip r:embed="rId5"/>
              <a:srcRect l="29062" t="21042" r="28751" b="23640"/>
              <a:stretch>
                <a:fillRect/>
              </a:stretch>
            </p:blipFill>
            <p:spPr bwMode="auto">
              <a:xfrm>
                <a:off x="0" y="2928934"/>
                <a:ext cx="1571636" cy="1520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テキスト ボックス 31"/>
              <p:cNvSpPr txBox="1"/>
              <p:nvPr/>
            </p:nvSpPr>
            <p:spPr>
              <a:xfrm>
                <a:off x="214282" y="4059800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rPr>
                  <a:t>b</a:t>
                </a:r>
                <a:r>
                  <a:rPr lang="en-US" altLang="ja-JP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" pitchFamily="18" charset="0"/>
                  </a:rPr>
                  <a:t> = 0.00</a:t>
                </a:r>
                <a:endPara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</a:endParaRPr>
              </a:p>
            </p:txBody>
          </p:sp>
        </p:grpSp>
        <p:cxnSp>
          <p:nvCxnSpPr>
            <p:cNvPr id="30" name="直線コネクタ 29"/>
            <p:cNvCxnSpPr/>
            <p:nvPr/>
          </p:nvCxnSpPr>
          <p:spPr>
            <a:xfrm>
              <a:off x="1483452" y="3709360"/>
              <a:ext cx="794002" cy="53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1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Backup: Structure study of </a:t>
            </a:r>
            <a:r>
              <a:rPr lang="en-US" altLang="ja-JP" i="1" dirty="0" err="1"/>
              <a:t>sd</a:t>
            </a:r>
            <a:r>
              <a:rPr lang="en-US" altLang="ja-JP" dirty="0"/>
              <a:t> </a:t>
            </a:r>
            <a:r>
              <a:rPr lang="en-US" altLang="ja-JP" dirty="0" smtClean="0"/>
              <a:t>shell 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 </a:t>
            </a:r>
            <a:r>
              <a:rPr lang="en-US" altLang="ja-JP" dirty="0"/>
              <a:t>nuclei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 typical </a:t>
            </a:r>
            <a:r>
              <a:rPr lang="en-US" altLang="ja-JP" dirty="0" smtClean="0"/>
              <a:t>example: </a:t>
            </a:r>
            <a:r>
              <a:rPr lang="en-US" altLang="ja-JP" baseline="30000" dirty="0" smtClean="0"/>
              <a:t>21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Ne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Coexistence of structures in a hypernucleus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Their modifications by </a:t>
            </a:r>
            <a:r>
              <a:rPr kumimoji="1"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</a:p>
          <a:p>
            <a:pPr lvl="1"/>
            <a:endParaRPr kumimoji="1" lang="ja-JP" altLang="en-US" dirty="0"/>
          </a:p>
        </p:txBody>
      </p:sp>
      <p:pic>
        <p:nvPicPr>
          <p:cNvPr id="145409" name="図 1454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01" y="1586596"/>
            <a:ext cx="4874355" cy="5298788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8157886" y="5677116"/>
            <a:ext cx="485143" cy="1150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788024" y="5677116"/>
            <a:ext cx="1656184" cy="704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" name="グループ化 39"/>
          <p:cNvGrpSpPr/>
          <p:nvPr/>
        </p:nvGrpSpPr>
        <p:grpSpPr>
          <a:xfrm>
            <a:off x="4860032" y="5569052"/>
            <a:ext cx="1512168" cy="668260"/>
            <a:chOff x="-1260648" y="4157028"/>
            <a:chExt cx="1512168" cy="668260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-972616" y="4157028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aseline="30000" dirty="0" smtClean="0"/>
                <a:t>21</a:t>
              </a:r>
              <a:r>
                <a:rPr kumimoji="1" lang="en-US" altLang="ja-JP" sz="2400" dirty="0" smtClean="0"/>
                <a:t>Ne</a:t>
              </a:r>
              <a:endParaRPr kumimoji="1" lang="ja-JP" altLang="en-US" sz="24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-1260648" y="4425178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(Neg</a:t>
              </a:r>
              <a:r>
                <a:rPr lang="en-US" altLang="ja-JP" sz="2000" dirty="0" smtClean="0"/>
                <a:t>., AMD)</a:t>
              </a:r>
              <a:endParaRPr kumimoji="1" lang="ja-JP" altLang="en-US" sz="2000" dirty="0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4644008" y="6228601"/>
            <a:ext cx="210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M. I, </a:t>
            </a:r>
            <a:r>
              <a:rPr kumimoji="1" lang="en-US" altLang="ja-JP" sz="1600" i="1" dirty="0" smtClean="0"/>
              <a:t>et al.</a:t>
            </a:r>
            <a:r>
              <a:rPr kumimoji="1" lang="en-US" altLang="ja-JP" sz="1600" dirty="0" smtClean="0"/>
              <a:t>, </a:t>
            </a:r>
          </a:p>
          <a:p>
            <a:pPr algn="ctr"/>
            <a:r>
              <a:rPr kumimoji="1" lang="en-US" altLang="ja-JP" sz="1600" dirty="0" smtClean="0"/>
              <a:t>PRC</a:t>
            </a:r>
            <a:r>
              <a:rPr kumimoji="1" lang="en-US" altLang="ja-JP" sz="1600" b="1" dirty="0" smtClean="0"/>
              <a:t>83</a:t>
            </a:r>
            <a:r>
              <a:rPr kumimoji="1" lang="en-US" altLang="ja-JP" sz="1600" dirty="0" smtClean="0"/>
              <a:t> (2011), 054304.</a:t>
            </a:r>
            <a:endParaRPr kumimoji="1" lang="ja-JP" altLang="en-US" sz="1600" dirty="0"/>
          </a:p>
        </p:txBody>
      </p:sp>
      <p:pic>
        <p:nvPicPr>
          <p:cNvPr id="47" name="図 46" descr="Ne21L_NEG_Yamada.PNG"/>
          <p:cNvPicPr>
            <a:picLocks noChangeAspect="1"/>
          </p:cNvPicPr>
          <p:nvPr/>
        </p:nvPicPr>
        <p:blipFill rotWithShape="1">
          <a:blip r:embed="rId3"/>
          <a:srcRect l="3027" t="21492" r="41340" b="7693"/>
          <a:stretch/>
        </p:blipFill>
        <p:spPr>
          <a:xfrm>
            <a:off x="6575321" y="1124744"/>
            <a:ext cx="2568679" cy="4609866"/>
          </a:xfrm>
          <a:prstGeom prst="rect">
            <a:avLst/>
          </a:prstGeom>
        </p:spPr>
      </p:pic>
      <p:grpSp>
        <p:nvGrpSpPr>
          <p:cNvPr id="48" name="グループ化 47"/>
          <p:cNvGrpSpPr/>
          <p:nvPr/>
        </p:nvGrpSpPr>
        <p:grpSpPr>
          <a:xfrm>
            <a:off x="7069780" y="5503777"/>
            <a:ext cx="1971836" cy="679686"/>
            <a:chOff x="7069780" y="5359761"/>
            <a:chExt cx="1971836" cy="679686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7618224" y="5359761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aseline="30000" dirty="0" smtClean="0"/>
                <a:t>21</a:t>
              </a:r>
              <a:r>
                <a:rPr kumimoji="1" lang="en-US" altLang="ja-JP" sz="2400" dirty="0" smtClean="0"/>
                <a:t>Ne</a:t>
              </a:r>
              <a:endParaRPr kumimoji="1" lang="ja-JP" altLang="en-US" sz="24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069780" y="5670115"/>
              <a:ext cx="1971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(Neg</a:t>
              </a:r>
              <a:r>
                <a:rPr lang="en-US" altLang="ja-JP" dirty="0" smtClean="0"/>
                <a:t>., </a:t>
              </a:r>
              <a:r>
                <a:rPr lang="en-US" altLang="ja-JP" dirty="0" smtClean="0">
                  <a:latin typeface="Symbol" panose="05050102010706020507" pitchFamily="18" charset="2"/>
                </a:rPr>
                <a:t>a</a:t>
              </a:r>
              <a:r>
                <a:rPr lang="en-US" altLang="ja-JP" dirty="0" smtClean="0"/>
                <a:t> + </a:t>
              </a:r>
              <a:r>
                <a:rPr lang="en-US" altLang="ja-JP" baseline="30000" dirty="0" smtClean="0"/>
                <a:t>16</a:t>
              </a:r>
              <a:r>
                <a:rPr lang="en-US" altLang="ja-JP" dirty="0" smtClean="0"/>
                <a:t>O + </a:t>
              </a:r>
              <a:r>
                <a:rPr lang="en-US" altLang="ja-JP" dirty="0" smtClean="0">
                  <a:latin typeface="Symbol" panose="05050102010706020507" pitchFamily="18" charset="2"/>
                </a:rPr>
                <a:t>L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7236296" y="6228601"/>
            <a:ext cx="1803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T. Yamada, </a:t>
            </a:r>
            <a:r>
              <a:rPr lang="en-US" sz="1600" i="1" dirty="0" smtClean="0"/>
              <a:t>et al.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PTP</a:t>
            </a:r>
            <a:r>
              <a:rPr lang="en-US" sz="1600" b="1" dirty="0" smtClean="0"/>
              <a:t>71 </a:t>
            </a:r>
            <a:r>
              <a:rPr lang="en-US" sz="1600" dirty="0" smtClean="0"/>
              <a:t>(1984), 985.</a:t>
            </a:r>
            <a:endParaRPr kumimoji="1" lang="ja-JP" altLang="en-US" sz="16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496" y="2420888"/>
            <a:ext cx="3785047" cy="1427966"/>
            <a:chOff x="35496" y="1988840"/>
            <a:chExt cx="3785047" cy="1427966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251520" y="2377908"/>
              <a:ext cx="3168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T. Yamada, </a:t>
              </a:r>
              <a:r>
                <a:rPr lang="en-US" sz="1600" i="1" dirty="0" smtClean="0"/>
                <a:t>et al.</a:t>
              </a:r>
              <a:r>
                <a:rPr lang="en-US" sz="1600" dirty="0" smtClean="0"/>
                <a:t>, PTP</a:t>
              </a:r>
              <a:r>
                <a:rPr lang="en-US" sz="1600" b="1" dirty="0" smtClean="0"/>
                <a:t>71 </a:t>
              </a:r>
              <a:r>
                <a:rPr lang="en-US" sz="1600" dirty="0" smtClean="0"/>
                <a:t>(1984), 985.</a:t>
              </a:r>
            </a:p>
          </p:txBody>
        </p:sp>
        <p:sp>
          <p:nvSpPr>
            <p:cNvPr id="145408" name="正方形/長方形 145407"/>
            <p:cNvSpPr/>
            <p:nvPr/>
          </p:nvSpPr>
          <p:spPr>
            <a:xfrm>
              <a:off x="94336" y="1988840"/>
              <a:ext cx="2677464" cy="40011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latin typeface="Symbol" panose="05050102010706020507" pitchFamily="18" charset="2"/>
                </a:rPr>
                <a:t>a</a:t>
              </a:r>
              <a:r>
                <a:rPr lang="en-US" altLang="ja-JP" sz="2000" b="1" dirty="0"/>
                <a:t> + </a:t>
              </a:r>
              <a:r>
                <a:rPr lang="en-US" altLang="ja-JP" sz="2000" b="1" baseline="30000" dirty="0"/>
                <a:t>16</a:t>
              </a:r>
              <a:r>
                <a:rPr lang="en-US" altLang="ja-JP" sz="2000" b="1" dirty="0"/>
                <a:t>O + </a:t>
              </a:r>
              <a:r>
                <a:rPr lang="en-US" altLang="ja-JP" sz="2000" b="1" dirty="0">
                  <a:latin typeface="Symbol" panose="05050102010706020507" pitchFamily="18" charset="2"/>
                </a:rPr>
                <a:t>L</a:t>
              </a:r>
              <a:r>
                <a:rPr lang="en-US" altLang="ja-JP" sz="2000" b="1" dirty="0"/>
                <a:t>  model calc.</a:t>
              </a: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35496" y="2708920"/>
              <a:ext cx="378504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l"/>
              </a:pPr>
              <a:r>
                <a:rPr lang="en-US" altLang="ja-JP" sz="2000" dirty="0"/>
                <a:t>Various </a:t>
              </a:r>
              <a:r>
                <a:rPr lang="en-US" altLang="ja-JP" sz="2000" dirty="0">
                  <a:latin typeface="Symbol" panose="05050102010706020507" pitchFamily="18" charset="2"/>
                </a:rPr>
                <a:t>a</a:t>
              </a:r>
              <a:r>
                <a:rPr lang="en-US" altLang="ja-JP" sz="2000" dirty="0"/>
                <a:t> + </a:t>
              </a:r>
              <a:r>
                <a:rPr lang="en-US" altLang="ja-JP" sz="2000" baseline="30000" dirty="0"/>
                <a:t>16</a:t>
              </a:r>
              <a:r>
                <a:rPr lang="en-US" altLang="ja-JP" sz="2000" dirty="0"/>
                <a:t>O + </a:t>
              </a:r>
              <a:r>
                <a:rPr lang="en-US" altLang="ja-JP" sz="2000" dirty="0">
                  <a:latin typeface="Symbol" panose="05050102010706020507" pitchFamily="18" charset="2"/>
                </a:rPr>
                <a:t>L</a:t>
              </a:r>
              <a:r>
                <a:rPr lang="en-US" altLang="ja-JP" sz="2000" dirty="0"/>
                <a:t> </a:t>
              </a:r>
              <a:r>
                <a:rPr lang="en-US" altLang="ja-JP" sz="2000" dirty="0" smtClean="0"/>
                <a:t>states</a:t>
              </a:r>
            </a:p>
            <a:p>
              <a:pPr marL="342900" indent="-342900">
                <a:buFont typeface="Wingdings" panose="05000000000000000000" pitchFamily="2" charset="2"/>
                <a:buChar char="l"/>
              </a:pPr>
              <a:r>
                <a:rPr lang="en-US" altLang="ja-JP" sz="2000" dirty="0" smtClean="0"/>
                <a:t>B(E2</a:t>
              </a:r>
              <a:r>
                <a:rPr lang="en-US" altLang="ja-JP" sz="2000" dirty="0"/>
                <a:t>) reduction in cluster band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7384" y="4264960"/>
            <a:ext cx="4010560" cy="2043798"/>
            <a:chOff x="57384" y="3760904"/>
            <a:chExt cx="4010560" cy="2043798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195248" y="4170566"/>
              <a:ext cx="3404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M</a:t>
              </a:r>
              <a:r>
                <a:rPr lang="en-US" altLang="ja-JP" sz="1600" dirty="0"/>
                <a:t>. </a:t>
              </a:r>
              <a:r>
                <a:rPr lang="en-US" altLang="ja-JP" sz="1600" dirty="0" smtClean="0"/>
                <a:t>I., </a:t>
              </a:r>
              <a:r>
                <a:rPr lang="en-US" altLang="ja-JP" sz="1600" i="1" dirty="0"/>
                <a:t>et al.</a:t>
              </a:r>
              <a:r>
                <a:rPr lang="en-US" altLang="ja-JP" sz="1600" dirty="0"/>
                <a:t>, </a:t>
              </a:r>
              <a:r>
                <a:rPr lang="en-US" altLang="ja-JP" sz="1600" dirty="0" smtClean="0"/>
                <a:t>PRC</a:t>
              </a:r>
              <a:r>
                <a:rPr lang="en-US" altLang="ja-JP" sz="1600" b="1" dirty="0" smtClean="0"/>
                <a:t>83</a:t>
              </a:r>
              <a:r>
                <a:rPr lang="en-US" altLang="ja-JP" sz="1600" dirty="0" smtClean="0"/>
                <a:t> </a:t>
              </a:r>
              <a:r>
                <a:rPr lang="en-US" altLang="ja-JP" sz="1600" dirty="0"/>
                <a:t>(2011), 054304</a:t>
              </a:r>
              <a:r>
                <a:rPr lang="en-US" altLang="ja-JP" sz="1600" dirty="0" smtClean="0"/>
                <a:t>.</a:t>
              </a:r>
              <a:endParaRPr lang="ja-JP" altLang="en-US" sz="1600" dirty="0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90554" y="3760904"/>
              <a:ext cx="1255600" cy="40011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/>
                <a:t>AMD calc</a:t>
              </a:r>
              <a:r>
                <a:rPr lang="en-US" altLang="ja-JP" sz="2000" b="1" dirty="0"/>
                <a:t>.</a:t>
              </a: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57384" y="4481263"/>
              <a:ext cx="40105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l"/>
              </a:pPr>
              <a:r>
                <a:rPr lang="en-US" altLang="ja-JP" sz="2000" dirty="0"/>
                <a:t>(Deformed) mean-field </a:t>
              </a:r>
              <a:r>
                <a:rPr lang="en-US" altLang="ja-JP" sz="2000" dirty="0" smtClean="0"/>
                <a:t>states appear as well as cluster states</a:t>
              </a:r>
            </a:p>
            <a:p>
              <a:pPr marL="342900" indent="-342900">
                <a:buFont typeface="Wingdings" panose="05000000000000000000" pitchFamily="2" charset="2"/>
                <a:buChar char="l"/>
              </a:pPr>
              <a:r>
                <a:rPr lang="en-US" altLang="ja-JP" sz="2000" dirty="0" smtClean="0"/>
                <a:t>B(E2) reduction is different between </a:t>
              </a:r>
              <a:r>
                <a:rPr lang="en-US" altLang="ja-JP" sz="2000" dirty="0"/>
                <a:t>the structures 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2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Structure of </a:t>
            </a:r>
            <a:r>
              <a:rPr lang="en-US" altLang="ja-JP" i="1" dirty="0" err="1" smtClean="0"/>
              <a:t>sd</a:t>
            </a:r>
            <a:r>
              <a:rPr lang="en-US" altLang="ja-JP" dirty="0" smtClean="0"/>
              <a:t> shell nuclei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4550409" y="1196752"/>
            <a:ext cx="1173719" cy="430887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dirty="0" smtClean="0"/>
              <a:t>Ex) </a:t>
            </a:r>
            <a:r>
              <a:rPr lang="en-US" altLang="ja-JP" sz="2200" b="1" baseline="30000" dirty="0" smtClean="0"/>
              <a:t>24</a:t>
            </a:r>
            <a:r>
              <a:rPr lang="en-US" altLang="ja-JP" sz="2200" b="1" dirty="0" smtClean="0"/>
              <a:t>Mg</a:t>
            </a:r>
            <a:endParaRPr lang="ja-JP" altLang="en-US" sz="22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4427984" y="792840"/>
            <a:ext cx="31128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u"/>
            </a:pPr>
            <a:r>
              <a:rPr lang="en-US" altLang="ja-JP" sz="2200" b="1" dirty="0" smtClean="0">
                <a:solidFill>
                  <a:schemeClr val="tx2"/>
                </a:solidFill>
              </a:rPr>
              <a:t>Various deformations</a:t>
            </a:r>
            <a:endParaRPr lang="en-US" altLang="ja-JP" sz="2200" b="1" dirty="0">
              <a:solidFill>
                <a:schemeClr val="tx2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71" y="807354"/>
            <a:ext cx="35400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u"/>
            </a:pPr>
            <a:r>
              <a:rPr lang="en-US" altLang="ja-JP" sz="2200" b="1" dirty="0" smtClean="0">
                <a:solidFill>
                  <a:schemeClr val="tx2"/>
                </a:solidFill>
              </a:rPr>
              <a:t>Coexistence of structures</a:t>
            </a:r>
            <a:endParaRPr lang="en-US" altLang="ja-JP" sz="2200" b="1" dirty="0">
              <a:solidFill>
                <a:schemeClr val="tx2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7504" y="1196752"/>
            <a:ext cx="1122423" cy="430887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dirty="0" smtClean="0"/>
              <a:t>Ex) </a:t>
            </a:r>
            <a:r>
              <a:rPr lang="en-US" altLang="ja-JP" sz="2200" b="1" baseline="30000" dirty="0" smtClean="0"/>
              <a:t>20</a:t>
            </a:r>
            <a:r>
              <a:rPr lang="en-US" altLang="ja-JP" sz="2200" b="1" dirty="0" smtClean="0"/>
              <a:t>Ne</a:t>
            </a:r>
            <a:endParaRPr lang="ja-JP" altLang="en-US" sz="22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67544" y="1961802"/>
            <a:ext cx="2766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(deformed) mean-field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>
                <a:latin typeface="Symbol" panose="05050102010706020507" pitchFamily="18" charset="2"/>
              </a:rPr>
              <a:t> </a:t>
            </a:r>
            <a:r>
              <a:rPr lang="en-US" altLang="ja-JP" sz="2000" dirty="0" smtClean="0">
                <a:latin typeface="Symbol" panose="05050102010706020507" pitchFamily="18" charset="2"/>
              </a:rPr>
              <a:t>a</a:t>
            </a:r>
            <a:r>
              <a:rPr lang="en-US" altLang="ja-JP" sz="2000" dirty="0" smtClean="0"/>
              <a:t> + </a:t>
            </a:r>
            <a:r>
              <a:rPr lang="en-US" altLang="ja-JP" sz="2000" baseline="30000" dirty="0" smtClean="0"/>
              <a:t>16</a:t>
            </a:r>
            <a:r>
              <a:rPr lang="en-US" altLang="ja-JP" sz="2000" dirty="0" smtClean="0"/>
              <a:t>O cluster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5258182" y="5157192"/>
            <a:ext cx="3130242" cy="1060666"/>
            <a:chOff x="6142103" y="1629402"/>
            <a:chExt cx="3323346" cy="1126098"/>
          </a:xfrm>
        </p:grpSpPr>
        <p:sp>
          <p:nvSpPr>
            <p:cNvPr id="48" name="正方形/長方形 47"/>
            <p:cNvSpPr/>
            <p:nvPr/>
          </p:nvSpPr>
          <p:spPr>
            <a:xfrm>
              <a:off x="6142103" y="1643050"/>
              <a:ext cx="3323346" cy="1112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0" name="図 49" descr="Mg24_den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2103" y="1629402"/>
              <a:ext cx="3305433" cy="1112843"/>
            </a:xfrm>
            <a:prstGeom prst="rect">
              <a:avLst/>
            </a:prstGeom>
          </p:spPr>
        </p:pic>
      </p:grpSp>
      <p:sp>
        <p:nvSpPr>
          <p:cNvPr id="5" name="正方形/長方形 4"/>
          <p:cNvSpPr/>
          <p:nvPr/>
        </p:nvSpPr>
        <p:spPr>
          <a:xfrm>
            <a:off x="207153" y="1643790"/>
            <a:ext cx="369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 indent="-285750">
              <a:buSzPct val="90000"/>
              <a:buFont typeface="Wingdings" panose="05000000000000000000" pitchFamily="2" charset="2"/>
              <a:buChar char="l"/>
            </a:pPr>
            <a:r>
              <a:rPr lang="en-US" altLang="ja-JP" sz="2000" dirty="0" smtClean="0"/>
              <a:t>Coexistence </a:t>
            </a:r>
            <a:r>
              <a:rPr lang="en-US" altLang="ja-JP" sz="2000" dirty="0"/>
              <a:t>in low-lying region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568709" y="1601762"/>
            <a:ext cx="45088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 indent="-285750">
              <a:buSzPct val="90000"/>
              <a:buFont typeface="Wingdings" panose="05000000000000000000" pitchFamily="2" charset="2"/>
              <a:buChar char="l"/>
            </a:pPr>
            <a:r>
              <a:rPr lang="en-US" altLang="ja-JP" sz="2000" dirty="0" smtClean="0"/>
              <a:t>Candidate of </a:t>
            </a:r>
            <a:r>
              <a:rPr lang="en-US" altLang="ja-JP" sz="2000" dirty="0" smtClean="0">
                <a:solidFill>
                  <a:srgbClr val="FF0000"/>
                </a:solidFill>
              </a:rPr>
              <a:t>triaxially deformed </a:t>
            </a:r>
            <a:r>
              <a:rPr lang="en-US" altLang="ja-JP" sz="2000" dirty="0" smtClean="0"/>
              <a:t>nuclei</a:t>
            </a:r>
          </a:p>
          <a:p>
            <a:pPr>
              <a:buSzPct val="90000"/>
            </a:pPr>
            <a:endParaRPr lang="en-US" altLang="ja-JP" sz="1600" dirty="0" smtClean="0"/>
          </a:p>
          <a:p>
            <a:pPr marL="180000" indent="-285750">
              <a:buSzPct val="90000"/>
              <a:buFont typeface="Wingdings" panose="05000000000000000000" pitchFamily="2" charset="2"/>
              <a:buChar char="l"/>
            </a:pPr>
            <a:r>
              <a:rPr lang="en-US" altLang="ja-JP" sz="2000" dirty="0" smtClean="0"/>
              <a:t>But its identification is not easy</a:t>
            </a:r>
            <a:endParaRPr lang="en-US" altLang="ja-JP" sz="2000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275542" y="2681207"/>
            <a:ext cx="3946711" cy="3488837"/>
            <a:chOff x="2215992" y="2179275"/>
            <a:chExt cx="3946711" cy="3488837"/>
          </a:xfrm>
        </p:grpSpPr>
        <p:pic>
          <p:nvPicPr>
            <p:cNvPr id="34" name="図 33" descr="Ne20_太字2.png"/>
            <p:cNvPicPr>
              <a:picLocks noChangeAspect="1"/>
            </p:cNvPicPr>
            <p:nvPr/>
          </p:nvPicPr>
          <p:blipFill rotWithShape="1">
            <a:blip r:embed="rId4"/>
            <a:srcRect t="4076"/>
            <a:stretch/>
          </p:blipFill>
          <p:spPr>
            <a:xfrm>
              <a:off x="2624018" y="2179275"/>
              <a:ext cx="3431558" cy="3469204"/>
            </a:xfrm>
            <a:prstGeom prst="rect">
              <a:avLst/>
            </a:prstGeom>
          </p:spPr>
        </p:pic>
        <p:grpSp>
          <p:nvGrpSpPr>
            <p:cNvPr id="36" name="グループ化 78"/>
            <p:cNvGrpSpPr/>
            <p:nvPr/>
          </p:nvGrpSpPr>
          <p:grpSpPr>
            <a:xfrm>
              <a:off x="2215992" y="4637805"/>
              <a:ext cx="1355876" cy="1030307"/>
              <a:chOff x="1287298" y="5114757"/>
              <a:chExt cx="1355876" cy="1030307"/>
            </a:xfrm>
          </p:grpSpPr>
          <p:cxnSp>
            <p:nvCxnSpPr>
              <p:cNvPr id="45" name="直線矢印コネクタ 44"/>
              <p:cNvCxnSpPr/>
              <p:nvPr/>
            </p:nvCxnSpPr>
            <p:spPr>
              <a:xfrm flipV="1">
                <a:off x="2296340" y="5506320"/>
                <a:ext cx="346834" cy="24718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" name="図 46" descr="Ne20_POS_115_2.png"/>
              <p:cNvPicPr>
                <a:picLocks noChangeAspect="1"/>
              </p:cNvPicPr>
              <p:nvPr/>
            </p:nvPicPr>
            <p:blipFill>
              <a:blip r:embed="rId5"/>
              <a:srcRect l="30078" t="21875" r="30078" b="25000"/>
              <a:stretch>
                <a:fillRect/>
              </a:stretch>
            </p:blipFill>
            <p:spPr>
              <a:xfrm>
                <a:off x="1287298" y="5114757"/>
                <a:ext cx="1030307" cy="1030307"/>
              </a:xfrm>
              <a:prstGeom prst="rect">
                <a:avLst/>
              </a:prstGeom>
            </p:spPr>
          </p:pic>
        </p:grpSp>
        <p:grpSp>
          <p:nvGrpSpPr>
            <p:cNvPr id="38" name="グループ化 73"/>
            <p:cNvGrpSpPr/>
            <p:nvPr/>
          </p:nvGrpSpPr>
          <p:grpSpPr>
            <a:xfrm>
              <a:off x="3712457" y="2534918"/>
              <a:ext cx="1191083" cy="1306750"/>
              <a:chOff x="1926507" y="3177862"/>
              <a:chExt cx="1191083" cy="1306750"/>
            </a:xfrm>
          </p:grpSpPr>
          <p:cxnSp>
            <p:nvCxnSpPr>
              <p:cNvPr id="42" name="直線矢印コネクタ 41"/>
              <p:cNvCxnSpPr/>
              <p:nvPr/>
            </p:nvCxnSpPr>
            <p:spPr>
              <a:xfrm>
                <a:off x="2472368" y="4124572"/>
                <a:ext cx="645222" cy="3600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図 42" descr="Ne20_NEG_125_1.png"/>
              <p:cNvPicPr>
                <a:picLocks noChangeAspect="1"/>
              </p:cNvPicPr>
              <p:nvPr/>
            </p:nvPicPr>
            <p:blipFill>
              <a:blip r:embed="rId6"/>
              <a:srcRect l="30078" t="21875" r="30078" b="25000"/>
              <a:stretch>
                <a:fillRect/>
              </a:stretch>
            </p:blipFill>
            <p:spPr>
              <a:xfrm>
                <a:off x="1926507" y="3177862"/>
                <a:ext cx="1040228" cy="1040222"/>
              </a:xfrm>
              <a:prstGeom prst="rect">
                <a:avLst/>
              </a:prstGeom>
            </p:spPr>
          </p:pic>
        </p:grpSp>
        <p:grpSp>
          <p:nvGrpSpPr>
            <p:cNvPr id="39" name="グループ化 74"/>
            <p:cNvGrpSpPr/>
            <p:nvPr/>
          </p:nvGrpSpPr>
          <p:grpSpPr>
            <a:xfrm>
              <a:off x="5122474" y="3763028"/>
              <a:ext cx="1040229" cy="1448653"/>
              <a:chOff x="2295950" y="3705990"/>
              <a:chExt cx="1040229" cy="1448653"/>
            </a:xfrm>
          </p:grpSpPr>
          <p:cxnSp>
            <p:nvCxnSpPr>
              <p:cNvPr id="40" name="直線矢印コネクタ 39"/>
              <p:cNvCxnSpPr/>
              <p:nvPr/>
            </p:nvCxnSpPr>
            <p:spPr>
              <a:xfrm flipV="1">
                <a:off x="3015970" y="3705990"/>
                <a:ext cx="0" cy="4870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218" descr="Ne20_NCNEG_B0525_0"/>
              <p:cNvPicPr>
                <a:picLocks noChangeAspect="1" noChangeArrowheads="1"/>
              </p:cNvPicPr>
              <p:nvPr/>
            </p:nvPicPr>
            <p:blipFill rotWithShape="1">
              <a:blip r:embed="rId7"/>
              <a:srcRect l="30210" t="23309" r="29273" b="24425"/>
              <a:stretch/>
            </p:blipFill>
            <p:spPr bwMode="auto">
              <a:xfrm>
                <a:off x="2295950" y="4172666"/>
                <a:ext cx="1040229" cy="981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" name="テキスト ボックス 5"/>
          <p:cNvSpPr txBox="1"/>
          <p:nvPr/>
        </p:nvSpPr>
        <p:spPr>
          <a:xfrm>
            <a:off x="-9474" y="6312796"/>
            <a:ext cx="457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dirty="0">
                <a:solidFill>
                  <a:srgbClr val="FF0000"/>
                </a:solidFill>
              </a:rPr>
              <a:t>S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tructure changes by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are different ?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32040" y="6309320"/>
            <a:ext cx="4003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 can be a probe to identify ?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35" y="2548887"/>
            <a:ext cx="3707813" cy="2555811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4568709" y="1165974"/>
            <a:ext cx="4481855" cy="5574233"/>
            <a:chOff x="4568709" y="1165974"/>
            <a:chExt cx="4481855" cy="5574233"/>
          </a:xfrm>
        </p:grpSpPr>
        <p:sp>
          <p:nvSpPr>
            <p:cNvPr id="4" name="角丸四角形 3"/>
            <p:cNvSpPr/>
            <p:nvPr/>
          </p:nvSpPr>
          <p:spPr>
            <a:xfrm>
              <a:off x="4568709" y="1196752"/>
              <a:ext cx="4481855" cy="5543455"/>
            </a:xfrm>
            <a:prstGeom prst="roundRect">
              <a:avLst>
                <a:gd name="adj" fmla="val 490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146415" y="1165974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Today’s talk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1402683" y="1146810"/>
            <a:ext cx="2809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500" dirty="0" smtClean="0"/>
              <a:t>K</a:t>
            </a:r>
            <a:r>
              <a:rPr lang="en-US" altLang="ja-JP" sz="1500" dirty="0"/>
              <a:t>. Ikeda, </a:t>
            </a:r>
            <a:r>
              <a:rPr lang="en-US" altLang="ja-JP" sz="1500" i="1" dirty="0"/>
              <a:t>et al</a:t>
            </a:r>
            <a:r>
              <a:rPr lang="en-US" altLang="ja-JP" sz="1500" dirty="0"/>
              <a:t>., </a:t>
            </a:r>
            <a:r>
              <a:rPr lang="en-US" altLang="ja-JP" sz="1500" dirty="0" smtClean="0"/>
              <a:t>PTPS </a:t>
            </a:r>
            <a:r>
              <a:rPr lang="en-US" altLang="ja-JP" sz="1500" b="1" dirty="0" smtClean="0"/>
              <a:t>52</a:t>
            </a:r>
            <a:r>
              <a:rPr lang="en-US" altLang="ja-JP" sz="1500" dirty="0" smtClean="0"/>
              <a:t>,(1972)</a:t>
            </a:r>
          </a:p>
          <a:p>
            <a:r>
              <a:rPr lang="en-US" altLang="ja-JP" sz="1500" dirty="0" smtClean="0"/>
              <a:t>M. Kimura, PRC</a:t>
            </a:r>
            <a:r>
              <a:rPr lang="en-US" altLang="ja-JP" sz="1500" b="1" dirty="0" smtClean="0"/>
              <a:t>69</a:t>
            </a:r>
            <a:r>
              <a:rPr lang="en-US" altLang="ja-JP" sz="1500" dirty="0" smtClean="0"/>
              <a:t>, 044319(2004) </a:t>
            </a:r>
            <a:endParaRPr lang="en-US" altLang="ja-JP" sz="1500" dirty="0"/>
          </a:p>
        </p:txBody>
      </p:sp>
      <p:sp>
        <p:nvSpPr>
          <p:cNvPr id="12" name="正方形/長方形 11"/>
          <p:cNvSpPr/>
          <p:nvPr/>
        </p:nvSpPr>
        <p:spPr>
          <a:xfrm>
            <a:off x="6034905" y="1887600"/>
            <a:ext cx="3027677" cy="32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500" dirty="0"/>
              <a:t>R. </a:t>
            </a:r>
            <a:r>
              <a:rPr lang="en-US" altLang="ja-JP" sz="1500" dirty="0" err="1"/>
              <a:t>Batchelor</a:t>
            </a:r>
            <a:r>
              <a:rPr lang="en-US" altLang="ja-JP" sz="1500" dirty="0"/>
              <a:t>, </a:t>
            </a:r>
            <a:r>
              <a:rPr lang="en-US" altLang="ja-JP" sz="1500" i="1" dirty="0"/>
              <a:t>et al.</a:t>
            </a:r>
            <a:r>
              <a:rPr lang="en-US" altLang="ja-JP" sz="1500" dirty="0"/>
              <a:t>, </a:t>
            </a:r>
            <a:r>
              <a:rPr lang="en-US" altLang="ja-JP" sz="1500" dirty="0" smtClean="0"/>
              <a:t>NP</a:t>
            </a:r>
            <a:r>
              <a:rPr lang="en-US" altLang="ja-JP" sz="1500" b="1" dirty="0" smtClean="0"/>
              <a:t>16</a:t>
            </a:r>
            <a:r>
              <a:rPr lang="en-US" altLang="ja-JP" sz="1500" dirty="0"/>
              <a:t>, 38 (1960</a:t>
            </a:r>
            <a:r>
              <a:rPr lang="en-US" altLang="ja-JP" sz="1500" dirty="0" smtClean="0"/>
              <a:t>).</a:t>
            </a:r>
            <a:endParaRPr lang="en-US" altLang="ja-JP" sz="1500" dirty="0"/>
          </a:p>
        </p:txBody>
      </p:sp>
    </p:spTree>
    <p:extLst>
      <p:ext uri="{BB962C8B-B14F-4D97-AF65-F5344CB8AC3E}">
        <p14:creationId xmlns:p14="http://schemas.microsoft.com/office/powerpoint/2010/main" val="42522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eformation of nuclei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2400" dirty="0"/>
              <a:t>Many nuclei manifests various quadrupole </a:t>
            </a:r>
            <a:r>
              <a:rPr lang="en-US" altLang="ja-JP" sz="2400" dirty="0" smtClean="0"/>
              <a:t>deformation</a:t>
            </a:r>
          </a:p>
          <a:p>
            <a:pPr lvl="2"/>
            <a:r>
              <a:rPr lang="en-US" altLang="ja-JP" sz="2200" b="0" dirty="0" smtClean="0"/>
              <a:t>Most are </a:t>
            </a:r>
            <a:r>
              <a:rPr lang="en-US" altLang="ja-JP" sz="2200" b="0" dirty="0" err="1" smtClean="0"/>
              <a:t>prolately</a:t>
            </a:r>
            <a:r>
              <a:rPr lang="en-US" altLang="ja-JP" sz="2200" b="0" dirty="0" smtClean="0"/>
              <a:t> or </a:t>
            </a:r>
            <a:r>
              <a:rPr lang="en-US" altLang="ja-JP" sz="2200" b="0" dirty="0" err="1" smtClean="0"/>
              <a:t>oblately</a:t>
            </a:r>
            <a:r>
              <a:rPr lang="en-US" altLang="ja-JP" sz="2200" b="0" dirty="0" smtClean="0"/>
              <a:t> deformed (axially symmetric)</a:t>
            </a:r>
          </a:p>
          <a:p>
            <a:pPr lvl="1"/>
            <a:r>
              <a:rPr lang="en-US" altLang="ja-JP" sz="2400" dirty="0" smtClean="0"/>
              <a:t>Parameterized by quadrupole deformation parameters </a:t>
            </a: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and </a:t>
            </a:r>
            <a:r>
              <a:rPr lang="en-US" altLang="ja-JP" sz="2400" dirty="0" smtClean="0">
                <a:latin typeface="Symbol" panose="05050102010706020507" pitchFamily="18" charset="2"/>
              </a:rPr>
              <a:t>g</a:t>
            </a:r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0" y="60655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/>
              <a:t>Triaxial deformed nuclei are not many and </a:t>
            </a:r>
            <a:r>
              <a:rPr lang="en-US" altLang="ja-JP" sz="2200" dirty="0" smtClean="0"/>
              <a:t>its (direct) </a:t>
            </a:r>
            <a:r>
              <a:rPr lang="en-US" altLang="ja-JP" sz="2200" dirty="0"/>
              <a:t>identification is not easy.</a:t>
            </a:r>
            <a:endParaRPr lang="ja-JP" altLang="en-US" sz="2200" dirty="0"/>
          </a:p>
        </p:txBody>
      </p:sp>
      <p:pic>
        <p:nvPicPr>
          <p:cNvPr id="30" name="図 29" descr="deformation.png"/>
          <p:cNvPicPr>
            <a:picLocks noChangeAspect="1"/>
          </p:cNvPicPr>
          <p:nvPr/>
        </p:nvPicPr>
        <p:blipFill>
          <a:blip r:embed="rId3"/>
          <a:srcRect t="33949" b="33578"/>
          <a:stretch>
            <a:fillRect/>
          </a:stretch>
        </p:blipFill>
        <p:spPr>
          <a:xfrm>
            <a:off x="4716016" y="4941168"/>
            <a:ext cx="1440160" cy="1115089"/>
          </a:xfrm>
          <a:prstGeom prst="rect">
            <a:avLst/>
          </a:prstGeom>
        </p:spPr>
      </p:pic>
      <p:pic>
        <p:nvPicPr>
          <p:cNvPr id="31" name="図 30" descr="deformation.png"/>
          <p:cNvPicPr>
            <a:picLocks noChangeAspect="1"/>
          </p:cNvPicPr>
          <p:nvPr/>
        </p:nvPicPr>
        <p:blipFill>
          <a:blip r:embed="rId3"/>
          <a:srcRect b="70479"/>
          <a:stretch>
            <a:fillRect/>
          </a:stretch>
        </p:blipFill>
        <p:spPr>
          <a:xfrm>
            <a:off x="611560" y="2372074"/>
            <a:ext cx="1440160" cy="1013717"/>
          </a:xfrm>
          <a:prstGeom prst="rect">
            <a:avLst/>
          </a:prstGeom>
        </p:spPr>
      </p:pic>
      <p:pic>
        <p:nvPicPr>
          <p:cNvPr id="32" name="図 31" descr="deformation.png"/>
          <p:cNvPicPr>
            <a:picLocks noChangeAspect="1"/>
          </p:cNvPicPr>
          <p:nvPr/>
        </p:nvPicPr>
        <p:blipFill>
          <a:blip r:embed="rId3"/>
          <a:srcRect t="70850"/>
          <a:stretch>
            <a:fillRect/>
          </a:stretch>
        </p:blipFill>
        <p:spPr>
          <a:xfrm>
            <a:off x="6228184" y="3036028"/>
            <a:ext cx="1440160" cy="1000974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534138" y="535469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2"/>
                </a:solidFill>
              </a:rPr>
              <a:t>Prolate</a:t>
            </a:r>
            <a:endParaRPr kumimoji="1" lang="ja-JP" altLang="en-US" sz="2000" b="1" dirty="0">
              <a:solidFill>
                <a:schemeClr val="tx2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01296" y="334740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tx2"/>
                </a:solidFill>
              </a:rPr>
              <a:t>Ob</a:t>
            </a:r>
            <a:r>
              <a:rPr kumimoji="1" lang="en-US" altLang="ja-JP" sz="2000" b="1" dirty="0" smtClean="0">
                <a:solidFill>
                  <a:schemeClr val="tx2"/>
                </a:solidFill>
              </a:rPr>
              <a:t>late</a:t>
            </a:r>
            <a:endParaRPr kumimoji="1" lang="ja-JP" altLang="en-US" sz="2000" b="1" dirty="0">
              <a:solidFill>
                <a:schemeClr val="tx2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00192" y="400738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Triaxial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55976" y="4757082"/>
            <a:ext cx="92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dirty="0" smtClean="0"/>
              <a:t> = 0</a:t>
            </a:r>
            <a:r>
              <a:rPr kumimoji="1" lang="en-US" altLang="ja-JP" sz="2000" baseline="30000" dirty="0" smtClean="0">
                <a:latin typeface="Century"/>
              </a:rPr>
              <a:t>◦</a:t>
            </a:r>
            <a:endParaRPr kumimoji="1" lang="ja-JP" altLang="en-US" sz="2000" baseline="30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76056" y="3348860"/>
            <a:ext cx="92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>
                <a:latin typeface="Cambria Math"/>
                <a:ea typeface="Cambria Math"/>
              </a:rPr>
              <a:t>≈</a:t>
            </a:r>
            <a:r>
              <a:rPr kumimoji="1" lang="en-US" altLang="ja-JP" sz="2000" dirty="0" smtClean="0"/>
              <a:t> 30</a:t>
            </a:r>
            <a:r>
              <a:rPr kumimoji="1" lang="en-US" altLang="ja-JP" sz="2000" baseline="30000" dirty="0" smtClean="0">
                <a:latin typeface="Century"/>
              </a:rPr>
              <a:t>◦</a:t>
            </a:r>
            <a:endParaRPr kumimoji="1" lang="ja-JP" altLang="en-US" sz="2000" baseline="30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65266" y="490109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Spherical</a:t>
            </a:r>
            <a:endParaRPr kumimoji="1" lang="ja-JP" altLang="en-US" sz="2000" b="1" dirty="0"/>
          </a:p>
        </p:txBody>
      </p:sp>
      <p:cxnSp>
        <p:nvCxnSpPr>
          <p:cNvPr id="39" name="直線矢印コネクタ 38"/>
          <p:cNvCxnSpPr/>
          <p:nvPr/>
        </p:nvCxnSpPr>
        <p:spPr>
          <a:xfrm flipV="1">
            <a:off x="1763688" y="4541058"/>
            <a:ext cx="504056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2131106" y="3060828"/>
            <a:ext cx="92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dirty="0" smtClean="0"/>
              <a:t> = 60</a:t>
            </a:r>
            <a:r>
              <a:rPr kumimoji="1" lang="en-US" altLang="ja-JP" sz="2000" baseline="30000" dirty="0" smtClean="0">
                <a:latin typeface="Century"/>
              </a:rPr>
              <a:t>◦</a:t>
            </a:r>
            <a:endParaRPr kumimoji="1" lang="ja-JP" altLang="en-US" sz="2000" baseline="30000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2267744" y="1948770"/>
            <a:ext cx="3228948" cy="2930920"/>
            <a:chOff x="2267744" y="1844824"/>
            <a:chExt cx="3228948" cy="2930920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2267744" y="1844824"/>
              <a:ext cx="3228948" cy="2930920"/>
              <a:chOff x="3000364" y="2184074"/>
              <a:chExt cx="3228948" cy="2930920"/>
            </a:xfrm>
          </p:grpSpPr>
          <p:pic>
            <p:nvPicPr>
              <p:cNvPr id="48" name="図 47" descr="扇形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6944" y="2492896"/>
                <a:ext cx="2572378" cy="2244526"/>
              </a:xfrm>
              <a:prstGeom prst="rect">
                <a:avLst/>
              </a:prstGeom>
            </p:spPr>
          </p:pic>
          <p:sp>
            <p:nvSpPr>
              <p:cNvPr id="49" name="正方形/長方形 48"/>
              <p:cNvSpPr/>
              <p:nvPr/>
            </p:nvSpPr>
            <p:spPr>
              <a:xfrm>
                <a:off x="4512532" y="4714884"/>
                <a:ext cx="3257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>
                    <a:latin typeface="Symbol" pitchFamily="18" charset="2"/>
                  </a:rPr>
                  <a:t>b</a:t>
                </a:r>
                <a:endParaRPr lang="ja-JP" altLang="en-US" sz="2000" b="1" dirty="0"/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5572132" y="3071810"/>
                <a:ext cx="2904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>
                    <a:latin typeface="Symbol" pitchFamily="18" charset="2"/>
                  </a:rPr>
                  <a:t>g</a:t>
                </a:r>
                <a:endParaRPr lang="ja-JP" altLang="en-US" sz="2000" b="1" dirty="0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3000364" y="4631304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latin typeface="Century" pitchFamily="18" charset="0"/>
                  </a:rPr>
                  <a:t>0</a:t>
                </a:r>
                <a:endParaRPr lang="ja-JP" altLang="en-US" b="1" dirty="0"/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5873124" y="4515810"/>
                <a:ext cx="3561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latin typeface="Century" pitchFamily="18" charset="0"/>
                  </a:rPr>
                  <a:t>0</a:t>
                </a:r>
                <a:r>
                  <a:rPr lang="en-US" altLang="ja-JP" b="1" baseline="30000" dirty="0" smtClean="0">
                    <a:latin typeface="Century" pitchFamily="18" charset="0"/>
                  </a:rPr>
                  <a:t>◦</a:t>
                </a:r>
                <a:endParaRPr lang="ja-JP" altLang="en-US" b="1" baseline="30000" dirty="0"/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4541520" y="2184074"/>
                <a:ext cx="484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latin typeface="Century" pitchFamily="18" charset="0"/>
                  </a:rPr>
                  <a:t>60</a:t>
                </a:r>
                <a:r>
                  <a:rPr lang="en-US" altLang="ja-JP" b="1" baseline="30000" dirty="0" smtClean="0">
                    <a:latin typeface="Century" pitchFamily="18" charset="0"/>
                  </a:rPr>
                  <a:t>◦</a:t>
                </a:r>
                <a:endParaRPr lang="ja-JP" altLang="en-US" b="1" baseline="30000" dirty="0"/>
              </a:p>
            </p:txBody>
          </p:sp>
        </p:grpSp>
        <p:sp>
          <p:nvSpPr>
            <p:cNvPr id="45" name="円/楕円 44"/>
            <p:cNvSpPr/>
            <p:nvPr/>
          </p:nvSpPr>
          <p:spPr>
            <a:xfrm rot="1703839">
              <a:off x="3150656" y="2048878"/>
              <a:ext cx="480866" cy="20995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rot="5400000">
              <a:off x="3985649" y="3283989"/>
              <a:ext cx="369332" cy="20995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 rot="3456242">
              <a:off x="3551765" y="3006430"/>
              <a:ext cx="819178" cy="125075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4" name="直線矢印コネクタ 53"/>
          <p:cNvCxnSpPr/>
          <p:nvPr/>
        </p:nvCxnSpPr>
        <p:spPr>
          <a:xfrm flipH="1" flipV="1">
            <a:off x="4211960" y="3723543"/>
            <a:ext cx="1944216" cy="865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6004782" y="4325034"/>
            <a:ext cx="313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Candidate: Mg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isotope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7380312" y="3307630"/>
            <a:ext cx="1211174" cy="369332"/>
            <a:chOff x="7020272" y="3553144"/>
            <a:chExt cx="1211174" cy="369332"/>
          </a:xfrm>
        </p:grpSpPr>
        <p:sp>
          <p:nvSpPr>
            <p:cNvPr id="57" name="正方形/長方形 56"/>
            <p:cNvSpPr/>
            <p:nvPr/>
          </p:nvSpPr>
          <p:spPr>
            <a:xfrm>
              <a:off x="7596336" y="3553144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Long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直線矢印コネクタ 57"/>
            <p:cNvCxnSpPr>
              <a:stCxn id="57" idx="1"/>
            </p:cNvCxnSpPr>
            <p:nvPr/>
          </p:nvCxnSpPr>
          <p:spPr>
            <a:xfrm flipH="1">
              <a:off x="7020272" y="3737810"/>
              <a:ext cx="576064" cy="12500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グループ化 58"/>
          <p:cNvGrpSpPr/>
          <p:nvPr/>
        </p:nvGrpSpPr>
        <p:grpSpPr>
          <a:xfrm>
            <a:off x="7096840" y="2947590"/>
            <a:ext cx="1723632" cy="401270"/>
            <a:chOff x="6736800" y="2787798"/>
            <a:chExt cx="1723632" cy="401270"/>
          </a:xfrm>
        </p:grpSpPr>
        <p:sp>
          <p:nvSpPr>
            <p:cNvPr id="60" name="正方形/長方形 59"/>
            <p:cNvSpPr/>
            <p:nvPr/>
          </p:nvSpPr>
          <p:spPr>
            <a:xfrm>
              <a:off x="7613725" y="2787798"/>
              <a:ext cx="8467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B050"/>
                  </a:solidFill>
                </a:rPr>
                <a:t>Middle</a:t>
              </a:r>
              <a:endParaRPr lang="ja-JP" alt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61" name="直線矢印コネクタ 60"/>
            <p:cNvCxnSpPr>
              <a:stCxn id="60" idx="1"/>
            </p:cNvCxnSpPr>
            <p:nvPr/>
          </p:nvCxnSpPr>
          <p:spPr>
            <a:xfrm flipH="1">
              <a:off x="6736800" y="2972464"/>
              <a:ext cx="876925" cy="216604"/>
            </a:xfrm>
            <a:prstGeom prst="straightConnector1">
              <a:avLst/>
            </a:prstGeom>
            <a:ln w="127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6876256" y="3676962"/>
            <a:ext cx="1888452" cy="500883"/>
            <a:chOff x="6471107" y="3432173"/>
            <a:chExt cx="1888452" cy="500883"/>
          </a:xfrm>
        </p:grpSpPr>
        <p:cxnSp>
          <p:nvCxnSpPr>
            <p:cNvPr id="63" name="直線矢印コネクタ 62"/>
            <p:cNvCxnSpPr>
              <a:stCxn id="64" idx="1"/>
            </p:cNvCxnSpPr>
            <p:nvPr/>
          </p:nvCxnSpPr>
          <p:spPr>
            <a:xfrm flipH="1" flipV="1">
              <a:off x="6471107" y="3432173"/>
              <a:ext cx="1197237" cy="31621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正方形/長方形 63"/>
            <p:cNvSpPr/>
            <p:nvPr/>
          </p:nvSpPr>
          <p:spPr>
            <a:xfrm>
              <a:off x="7668344" y="3563724"/>
              <a:ext cx="6912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chemeClr val="tx2"/>
                  </a:solidFill>
                </a:rPr>
                <a:t>Short</a:t>
              </a:r>
              <a:endParaRPr lang="ja-JP" altLang="en-US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65" name="直線矢印コネクタ 64"/>
          <p:cNvCxnSpPr/>
          <p:nvPr/>
        </p:nvCxnSpPr>
        <p:spPr>
          <a:xfrm flipH="1" flipV="1">
            <a:off x="4170315" y="4497052"/>
            <a:ext cx="496884" cy="8023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V="1">
            <a:off x="1944304" y="3379856"/>
            <a:ext cx="1259544" cy="1548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539552" y="6426733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b="1" dirty="0" smtClean="0">
                <a:solidFill>
                  <a:srgbClr val="FF0000"/>
                </a:solidFill>
              </a:rPr>
              <a:t>“</a:t>
            </a:r>
            <a:r>
              <a:rPr lang="en-US" altLang="ja-JP" sz="2200" b="1" u="sng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200" b="1" u="sng" dirty="0" smtClean="0">
                <a:solidFill>
                  <a:srgbClr val="FF0000"/>
                </a:solidFill>
              </a:rPr>
              <a:t> in </a:t>
            </a:r>
            <a:r>
              <a:rPr lang="en-US" altLang="ja-JP" sz="2200" b="1" i="1" u="sng" dirty="0" smtClean="0">
                <a:solidFill>
                  <a:srgbClr val="FF0000"/>
                </a:solidFill>
              </a:rPr>
              <a:t>p</a:t>
            </a:r>
            <a:r>
              <a:rPr lang="en-US" altLang="ja-JP" sz="2200" b="1" u="sng" dirty="0" smtClean="0">
                <a:solidFill>
                  <a:srgbClr val="FF0000"/>
                </a:solidFill>
              </a:rPr>
              <a:t> orbit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can be a probe to study nuclear (triaxial) deformation”</a:t>
            </a:r>
            <a:endParaRPr lang="ja-JP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Example: 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-states (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 in </a:t>
            </a:r>
            <a:r>
              <a:rPr lang="en-US" altLang="ja-JP" i="1" dirty="0" smtClean="0"/>
              <a:t>p-</a:t>
            </a:r>
            <a:r>
              <a:rPr lang="en-US" altLang="ja-JP" dirty="0" smtClean="0"/>
              <a:t>orbit) in </a:t>
            </a:r>
            <a:r>
              <a:rPr lang="en-US" altLang="ja-JP" baseline="30000" dirty="0" smtClean="0"/>
              <a:t>9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 marL="252000" lvl="1">
              <a:buNone/>
            </a:pPr>
            <a:r>
              <a:rPr lang="en-US" altLang="ja-JP" baseline="30000" dirty="0" smtClean="0"/>
              <a:t>9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Be: </a:t>
            </a:r>
            <a:r>
              <a:rPr lang="en-US" altLang="ja-JP" dirty="0" smtClean="0">
                <a:solidFill>
                  <a:srgbClr val="FF0000"/>
                </a:solidFill>
              </a:rPr>
              <a:t>axially symmetric </a:t>
            </a:r>
            <a:r>
              <a:rPr lang="en-US" altLang="ja-JP" dirty="0" smtClean="0"/>
              <a:t>2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clustering</a:t>
            </a:r>
            <a:endParaRPr lang="en-US" altLang="ja-JP" sz="2200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61"/>
            <a:ext cx="4429124" cy="364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テキスト ボックス 26"/>
          <p:cNvSpPr txBox="1"/>
          <p:nvPr/>
        </p:nvSpPr>
        <p:spPr>
          <a:xfrm>
            <a:off x="857224" y="6072206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[1]</a:t>
            </a:r>
            <a:r>
              <a:rPr lang="ja-JP" altLang="en-US" sz="1600" dirty="0"/>
              <a:t> </a:t>
            </a:r>
            <a:r>
              <a:rPr lang="en-US" altLang="ja-JP" sz="1600" dirty="0"/>
              <a:t>R.H. </a:t>
            </a:r>
            <a:r>
              <a:rPr lang="en-US" altLang="ja-JP" sz="1600" dirty="0" err="1"/>
              <a:t>Dalitz</a:t>
            </a:r>
            <a:r>
              <a:rPr lang="en-US" altLang="ja-JP" sz="1600" dirty="0"/>
              <a:t>, A. Gal, PRL </a:t>
            </a:r>
            <a:r>
              <a:rPr lang="en-US" altLang="ja-JP" sz="1600" b="1" dirty="0"/>
              <a:t>36</a:t>
            </a:r>
            <a:r>
              <a:rPr lang="en-US" altLang="ja-JP" sz="1600" dirty="0"/>
              <a:t> (1976) 362.</a:t>
            </a:r>
          </a:p>
          <a:p>
            <a:r>
              <a:rPr lang="en-US" altLang="ja-JP" sz="1600" dirty="0"/>
              <a:t>[2] H. Bando, et al., PTP </a:t>
            </a:r>
            <a:r>
              <a:rPr lang="en-US" altLang="ja-JP" sz="1600" b="1" dirty="0"/>
              <a:t>66</a:t>
            </a:r>
            <a:r>
              <a:rPr lang="en-US" altLang="ja-JP" sz="1600" dirty="0"/>
              <a:t> (1981) 2118.; </a:t>
            </a:r>
          </a:p>
          <a:p>
            <a:r>
              <a:rPr lang="en-US" altLang="ja-JP" sz="1600" dirty="0"/>
              <a:t>     H. Bando, et al., IJMP </a:t>
            </a:r>
            <a:r>
              <a:rPr lang="en-US" altLang="ja-JP" sz="1600" b="1" dirty="0"/>
              <a:t>21</a:t>
            </a:r>
            <a:r>
              <a:rPr lang="en-US" altLang="ja-JP" sz="1600" dirty="0"/>
              <a:t> (1990) 4021. 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4821084" y="2636912"/>
            <a:ext cx="4143404" cy="4090289"/>
            <a:chOff x="4714876" y="2636912"/>
            <a:chExt cx="4143404" cy="4090289"/>
          </a:xfrm>
        </p:grpSpPr>
        <p:pic>
          <p:nvPicPr>
            <p:cNvPr id="118785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4876" y="2636912"/>
              <a:ext cx="4143404" cy="3733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5000628" y="6388647"/>
              <a:ext cx="3786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[3] O. Hashimoto et al., NPA </a:t>
              </a:r>
              <a:r>
                <a:rPr lang="en-US" altLang="ja-JP" sz="1600" b="1" dirty="0" smtClean="0"/>
                <a:t>639 </a:t>
              </a:r>
              <a:r>
                <a:rPr lang="en-US" altLang="ja-JP" sz="1600" dirty="0" smtClean="0"/>
                <a:t>(1998) 93c.</a:t>
              </a:r>
              <a:r>
                <a:rPr lang="en-US" sz="1600" dirty="0" smtClean="0"/>
                <a:t> </a:t>
              </a:r>
            </a:p>
          </p:txBody>
        </p:sp>
        <p:grpSp>
          <p:nvGrpSpPr>
            <p:cNvPr id="4" name="グループ化 30"/>
            <p:cNvGrpSpPr/>
            <p:nvPr/>
          </p:nvGrpSpPr>
          <p:grpSpPr>
            <a:xfrm>
              <a:off x="6429388" y="3512491"/>
              <a:ext cx="714380" cy="1214446"/>
              <a:chOff x="6429388" y="3357562"/>
              <a:chExt cx="714380" cy="1214446"/>
            </a:xfrm>
          </p:grpSpPr>
          <p:cxnSp>
            <p:nvCxnSpPr>
              <p:cNvPr id="18" name="直線矢印コネクタ 17"/>
              <p:cNvCxnSpPr/>
              <p:nvPr/>
            </p:nvCxnSpPr>
            <p:spPr>
              <a:xfrm rot="5400000">
                <a:off x="6428594" y="4214024"/>
                <a:ext cx="71438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 l="46775" t="9804" r="32257" b="72549"/>
              <a:stretch>
                <a:fillRect/>
              </a:stretch>
            </p:blipFill>
            <p:spPr bwMode="auto">
              <a:xfrm>
                <a:off x="6429388" y="3357562"/>
                <a:ext cx="674692" cy="467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正方形/長方形 28"/>
              <p:cNvSpPr/>
              <p:nvPr/>
            </p:nvSpPr>
            <p:spPr>
              <a:xfrm>
                <a:off x="6429388" y="3357562"/>
                <a:ext cx="714380" cy="50006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" name="グループ化 31"/>
            <p:cNvGrpSpPr/>
            <p:nvPr/>
          </p:nvGrpSpPr>
          <p:grpSpPr>
            <a:xfrm>
              <a:off x="5857884" y="4083995"/>
              <a:ext cx="642942" cy="815052"/>
              <a:chOff x="5857884" y="3929066"/>
              <a:chExt cx="642942" cy="815052"/>
            </a:xfrm>
          </p:grpSpPr>
          <p:cxnSp>
            <p:nvCxnSpPr>
              <p:cNvPr id="25" name="直線矢印コネクタ 24"/>
              <p:cNvCxnSpPr/>
              <p:nvPr/>
            </p:nvCxnSpPr>
            <p:spPr>
              <a:xfrm rot="5400000">
                <a:off x="5857580" y="4386134"/>
                <a:ext cx="71438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 l="19140" t="27190" r="59892" b="53202"/>
              <a:stretch>
                <a:fillRect/>
              </a:stretch>
            </p:blipFill>
            <p:spPr bwMode="auto">
              <a:xfrm>
                <a:off x="5857884" y="3934561"/>
                <a:ext cx="642942" cy="494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正方形/長方形 29"/>
              <p:cNvSpPr/>
              <p:nvPr/>
            </p:nvSpPr>
            <p:spPr>
              <a:xfrm>
                <a:off x="5857884" y="3929066"/>
                <a:ext cx="642942" cy="50006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" name="角丸四角形 5"/>
          <p:cNvSpPr/>
          <p:nvPr/>
        </p:nvSpPr>
        <p:spPr>
          <a:xfrm>
            <a:off x="2267776" y="2636912"/>
            <a:ext cx="2304192" cy="2808536"/>
          </a:xfrm>
          <a:prstGeom prst="roundRect">
            <a:avLst>
              <a:gd name="adj" fmla="val 1268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769381" y="1553220"/>
            <a:ext cx="4162659" cy="707886"/>
            <a:chOff x="-3924944" y="1652776"/>
            <a:chExt cx="4162659" cy="707886"/>
          </a:xfrm>
        </p:grpSpPr>
        <p:sp>
          <p:nvSpPr>
            <p:cNvPr id="7" name="正方形/長方形 6"/>
            <p:cNvSpPr/>
            <p:nvPr/>
          </p:nvSpPr>
          <p:spPr>
            <a:xfrm>
              <a:off x="-3851044" y="1652776"/>
              <a:ext cx="40887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25700" indent="-342900">
                <a:buFont typeface="Wingdings" pitchFamily="2" charset="2"/>
                <a:buChar char="l"/>
              </a:pPr>
              <a:r>
                <a:rPr lang="en-US" altLang="ja-JP" sz="2000" b="1" dirty="0"/>
                <a:t>Anisotropic </a:t>
              </a:r>
              <a:r>
                <a:rPr lang="en-US" altLang="ja-JP" sz="2000" b="1" i="1" dirty="0"/>
                <a:t>p</a:t>
              </a:r>
              <a:r>
                <a:rPr lang="en-US" altLang="ja-JP" sz="2000" b="1" dirty="0"/>
                <a:t> orbit of </a:t>
              </a:r>
              <a:r>
                <a:rPr lang="en-US" altLang="ja-JP" sz="2000" b="1" dirty="0">
                  <a:latin typeface="Symbol" pitchFamily="18" charset="2"/>
                </a:rPr>
                <a:t>L</a:t>
              </a:r>
              <a:r>
                <a:rPr lang="en-US" altLang="ja-JP" sz="2000" b="1" dirty="0"/>
                <a:t> </a:t>
              </a:r>
              <a:r>
                <a:rPr lang="en-US" altLang="ja-JP" sz="2000" b="1" dirty="0" smtClean="0"/>
                <a:t>hyperon </a:t>
              </a:r>
            </a:p>
            <a:p>
              <a:pPr marL="425700" indent="-342900">
                <a:buFont typeface="Wingdings" pitchFamily="2" charset="2"/>
                <a:buChar char="l"/>
              </a:pPr>
              <a:r>
                <a:rPr lang="en-US" altLang="ja-JP" sz="2000" b="1" dirty="0" smtClean="0"/>
                <a:t>Axial </a:t>
              </a:r>
              <a:r>
                <a:rPr lang="en-US" altLang="ja-JP" sz="2000" b="1" dirty="0"/>
                <a:t>symmetry of 2</a:t>
              </a:r>
              <a:r>
                <a:rPr lang="en-US" altLang="ja-JP" sz="2000" b="1" dirty="0">
                  <a:latin typeface="Symbol" pitchFamily="18" charset="2"/>
                </a:rPr>
                <a:t>a</a:t>
              </a:r>
              <a:r>
                <a:rPr lang="en-US" altLang="ja-JP" sz="2000" b="1" dirty="0"/>
                <a:t> clustering</a:t>
              </a:r>
            </a:p>
          </p:txBody>
        </p:sp>
        <p:sp>
          <p:nvSpPr>
            <p:cNvPr id="21" name="左中かっこ 20"/>
            <p:cNvSpPr/>
            <p:nvPr/>
          </p:nvSpPr>
          <p:spPr>
            <a:xfrm>
              <a:off x="-3924944" y="1714488"/>
              <a:ext cx="214314" cy="57150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358266" y="1196752"/>
            <a:ext cx="5605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Symbol" panose="05050102010706020507" pitchFamily="18" charset="2"/>
              </a:rPr>
              <a:t>L</a:t>
            </a:r>
            <a:r>
              <a:rPr lang="en-US" altLang="ja-JP" sz="2000" b="1" dirty="0" smtClean="0"/>
              <a:t> in </a:t>
            </a:r>
            <a:r>
              <a:rPr lang="en-US" altLang="ja-JP" sz="2000" b="1" i="1" dirty="0" smtClean="0"/>
              <a:t>p</a:t>
            </a:r>
            <a:r>
              <a:rPr lang="en-US" altLang="ja-JP" sz="2000" b="1" dirty="0" smtClean="0"/>
              <a:t>-orbit generates </a:t>
            </a:r>
            <a:r>
              <a:rPr lang="en-US" altLang="ja-JP" sz="2000" b="1" dirty="0">
                <a:solidFill>
                  <a:srgbClr val="FF0000"/>
                </a:solidFill>
              </a:rPr>
              <a:t>t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wo bands as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p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-states </a:t>
            </a:r>
            <a:r>
              <a:rPr lang="en-US" altLang="ja-JP" sz="2000" b="1" baseline="30000" dirty="0" smtClean="0"/>
              <a:t>[1,2]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971600" y="2204864"/>
            <a:ext cx="6403486" cy="400110"/>
            <a:chOff x="5764825" y="1153110"/>
            <a:chExt cx="6403486" cy="400110"/>
          </a:xfrm>
        </p:grpSpPr>
        <p:cxnSp>
          <p:nvCxnSpPr>
            <p:cNvPr id="10" name="直線矢印コネクタ 9"/>
            <p:cNvCxnSpPr/>
            <p:nvPr/>
          </p:nvCxnSpPr>
          <p:spPr>
            <a:xfrm>
              <a:off x="5764825" y="1395219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/>
            <p:cNvSpPr/>
            <p:nvPr/>
          </p:nvSpPr>
          <p:spPr>
            <a:xfrm>
              <a:off x="6299749" y="1153110"/>
              <a:ext cx="58685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i="1" dirty="0" smtClean="0">
                  <a:solidFill>
                    <a:srgbClr val="FF0000"/>
                  </a:solidFill>
                </a:rPr>
                <a:t>p-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orbit parallel to/perpendicular to the 2</a:t>
              </a:r>
              <a:r>
                <a:rPr lang="en-US" altLang="ja-JP" sz="2000" b="1" dirty="0" smtClean="0">
                  <a:solidFill>
                    <a:srgbClr val="FF0000"/>
                  </a:solidFill>
                  <a:latin typeface="Symbol" pitchFamily="18" charset="2"/>
                </a:rPr>
                <a:t>a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 clustering</a:t>
              </a: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232302" y="5445448"/>
            <a:ext cx="1152128" cy="41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p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arallel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47864" y="5427607"/>
            <a:ext cx="171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p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erpendicular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Splitting of </a:t>
            </a:r>
            <a:r>
              <a:rPr kumimoji="1" lang="en-US" altLang="ja-JP" i="1" dirty="0" smtClean="0"/>
              <a:t>p-</a:t>
            </a:r>
            <a:r>
              <a:rPr kumimoji="1" lang="en-US" altLang="ja-JP" dirty="0" smtClean="0"/>
              <a:t>states in </a:t>
            </a:r>
            <a:r>
              <a:rPr kumimoji="1" lang="en-US" altLang="ja-JP" baseline="30000" dirty="0" smtClean="0"/>
              <a:t>9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baseline="30000" dirty="0" smtClean="0"/>
              <a:t>9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kumimoji="1" lang="en-US" altLang="ja-JP" sz="2800" dirty="0" smtClean="0"/>
              <a:t>Be with 2</a:t>
            </a:r>
            <a:r>
              <a:rPr kumimoji="1" lang="en-US" altLang="ja-JP" sz="2800" dirty="0" smtClean="0">
                <a:latin typeface="Symbol" pitchFamily="18" charset="2"/>
              </a:rPr>
              <a:t>a</a:t>
            </a:r>
            <a:r>
              <a:rPr kumimoji="1" lang="en-US" altLang="ja-JP" sz="2800" dirty="0" smtClean="0"/>
              <a:t> cluster structure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70" name="グループ化 69"/>
          <p:cNvGrpSpPr/>
          <p:nvPr/>
        </p:nvGrpSpPr>
        <p:grpSpPr>
          <a:xfrm>
            <a:off x="4858892" y="1571612"/>
            <a:ext cx="4393628" cy="4521684"/>
            <a:chOff x="142876" y="1571612"/>
            <a:chExt cx="4393628" cy="4521684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6" y="1571612"/>
              <a:ext cx="4286248" cy="3525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646932" y="5262299"/>
              <a:ext cx="38895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[1]</a:t>
              </a:r>
              <a:r>
                <a:rPr lang="ja-JP" altLang="en-US" sz="1600" dirty="0" smtClean="0"/>
                <a:t> </a:t>
              </a:r>
              <a:r>
                <a:rPr lang="en-US" altLang="ja-JP" sz="1600" dirty="0" smtClean="0"/>
                <a:t>R.H</a:t>
              </a:r>
              <a:r>
                <a:rPr lang="en-US" altLang="ja-JP" sz="1600" dirty="0"/>
                <a:t>. </a:t>
              </a:r>
              <a:r>
                <a:rPr lang="en-US" altLang="ja-JP" sz="1600" dirty="0" err="1"/>
                <a:t>Dalitz</a:t>
              </a:r>
              <a:r>
                <a:rPr lang="en-US" altLang="ja-JP" sz="1600" dirty="0"/>
                <a:t>, A. Gal, </a:t>
              </a:r>
              <a:r>
                <a:rPr lang="en-US" altLang="ja-JP" sz="1600" dirty="0" smtClean="0"/>
                <a:t>PRL </a:t>
              </a:r>
              <a:r>
                <a:rPr lang="en-US" altLang="ja-JP" sz="1600" b="1" dirty="0"/>
                <a:t>36</a:t>
              </a:r>
              <a:r>
                <a:rPr lang="en-US" altLang="ja-JP" sz="1600" dirty="0"/>
                <a:t> (1976) 362.</a:t>
              </a:r>
            </a:p>
            <a:p>
              <a:r>
                <a:rPr lang="en-US" altLang="ja-JP" sz="1600" dirty="0" smtClean="0"/>
                <a:t>[2] H. Bando, et al., PTP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66</a:t>
              </a:r>
              <a:r>
                <a:rPr lang="en-US" sz="1600" dirty="0" smtClean="0"/>
                <a:t> (1981) 2118.;</a:t>
              </a:r>
              <a:r>
                <a:rPr lang="en-US" altLang="ja-JP" sz="1600" dirty="0" smtClean="0"/>
                <a:t> </a:t>
              </a:r>
            </a:p>
            <a:p>
              <a:r>
                <a:rPr lang="en-US" altLang="ja-JP" sz="1600" dirty="0" smtClean="0"/>
                <a:t>     H. Bando, et al., IJMP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21</a:t>
              </a:r>
              <a:r>
                <a:rPr lang="en-US" sz="1600" dirty="0" smtClean="0"/>
                <a:t> (1990) 4021. </a:t>
              </a:r>
            </a:p>
          </p:txBody>
        </p:sp>
      </p:grpSp>
      <p:grpSp>
        <p:nvGrpSpPr>
          <p:cNvPr id="35" name="グループ化 57"/>
          <p:cNvGrpSpPr/>
          <p:nvPr/>
        </p:nvGrpSpPr>
        <p:grpSpPr>
          <a:xfrm>
            <a:off x="83852" y="1500174"/>
            <a:ext cx="4875952" cy="3972034"/>
            <a:chOff x="4643438" y="2000216"/>
            <a:chExt cx="4875952" cy="3972034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4643438" y="2000216"/>
              <a:ext cx="4429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u="sng" dirty="0" smtClean="0"/>
                <a:t>Lowest: </a:t>
              </a:r>
              <a:r>
                <a:rPr lang="en-US" altLang="ja-JP" sz="2000" b="1" i="1" u="sng" dirty="0" smtClean="0"/>
                <a:t>p</a:t>
              </a:r>
              <a:r>
                <a:rPr lang="en-US" altLang="ja-JP" sz="2000" b="1" u="sng" dirty="0" smtClean="0"/>
                <a:t> orbit parallel to 2</a:t>
              </a:r>
              <a:r>
                <a:rPr lang="en-US" altLang="ja-JP" sz="2000" b="1" u="sng" dirty="0" smtClean="0">
                  <a:latin typeface="Symbol" pitchFamily="18" charset="2"/>
                </a:rPr>
                <a:t>a</a:t>
              </a:r>
              <a:r>
                <a:rPr lang="en-US" altLang="ja-JP" sz="2000" b="1" u="sng" dirty="0" smtClean="0"/>
                <a:t> (long axis) 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643438" y="3786190"/>
              <a:ext cx="4875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u="sng" dirty="0" smtClean="0"/>
                <a:t>2nd: </a:t>
              </a:r>
              <a:r>
                <a:rPr kumimoji="1" lang="en-US" altLang="ja-JP" sz="2000" b="1" i="1" u="sng" dirty="0" smtClean="0"/>
                <a:t>p</a:t>
              </a:r>
              <a:r>
                <a:rPr kumimoji="1" lang="en-US" altLang="ja-JP" sz="2000" b="1" u="sng" dirty="0" smtClean="0"/>
                <a:t> orbit perpendicular to 2</a:t>
              </a:r>
              <a:r>
                <a:rPr kumimoji="1" lang="en-US" altLang="ja-JP" sz="2000" b="1" u="sng" dirty="0" smtClean="0">
                  <a:latin typeface="Symbol" pitchFamily="18" charset="2"/>
                </a:rPr>
                <a:t>a</a:t>
              </a:r>
              <a:r>
                <a:rPr kumimoji="1" lang="ja-JP" altLang="en-US" sz="2000" b="1" u="sng" dirty="0" smtClean="0"/>
                <a:t> </a:t>
              </a:r>
              <a:r>
                <a:rPr kumimoji="1" lang="en-US" altLang="ja-JP" sz="2000" b="1" u="sng" dirty="0" smtClean="0"/>
                <a:t>(short axes)</a:t>
              </a:r>
              <a:endParaRPr lang="en-US" altLang="ja-JP" sz="2000" b="1" u="sng" dirty="0" smtClean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7530454" y="2702454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Large overlap</a:t>
              </a:r>
              <a:endParaRPr kumimoji="1" lang="ja-JP" altLang="en-US" b="1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500958" y="3071810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Deeply  bound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7286676" y="4988470"/>
              <a:ext cx="1785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Shallowly bound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643470" y="5572140"/>
              <a:ext cx="4429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FF0000"/>
                  </a:solidFill>
                </a:rPr>
                <a:t>Split corresponding to long/short axes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4" name="グループ化 37"/>
            <p:cNvGrpSpPr/>
            <p:nvPr/>
          </p:nvGrpSpPr>
          <p:grpSpPr>
            <a:xfrm>
              <a:off x="4643438" y="2357430"/>
              <a:ext cx="2786082" cy="1285884"/>
              <a:chOff x="428596" y="3571876"/>
              <a:chExt cx="2786082" cy="1285884"/>
            </a:xfrm>
          </p:grpSpPr>
          <p:grpSp>
            <p:nvGrpSpPr>
              <p:cNvPr id="55" name="グループ化 79"/>
              <p:cNvGrpSpPr/>
              <p:nvPr/>
            </p:nvGrpSpPr>
            <p:grpSpPr>
              <a:xfrm>
                <a:off x="1014168" y="3829492"/>
                <a:ext cx="1571636" cy="785818"/>
                <a:chOff x="1214414" y="3786190"/>
                <a:chExt cx="1571636" cy="785818"/>
              </a:xfrm>
            </p:grpSpPr>
            <p:sp>
              <p:nvSpPr>
                <p:cNvPr id="61" name="円/楕円 60"/>
                <p:cNvSpPr/>
                <p:nvPr/>
              </p:nvSpPr>
              <p:spPr>
                <a:xfrm>
                  <a:off x="1214414" y="3786190"/>
                  <a:ext cx="785818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円/楕円 61"/>
                <p:cNvSpPr/>
                <p:nvPr/>
              </p:nvSpPr>
              <p:spPr>
                <a:xfrm>
                  <a:off x="2000232" y="3786190"/>
                  <a:ext cx="785818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6" name="グループ化 26"/>
              <p:cNvGrpSpPr/>
              <p:nvPr/>
            </p:nvGrpSpPr>
            <p:grpSpPr>
              <a:xfrm>
                <a:off x="428596" y="3571876"/>
                <a:ext cx="2786082" cy="1285884"/>
                <a:chOff x="642910" y="2286786"/>
                <a:chExt cx="2786082" cy="1285884"/>
              </a:xfrm>
            </p:grpSpPr>
            <p:cxnSp>
              <p:nvCxnSpPr>
                <p:cNvPr id="58" name="直線矢印コネクタ 57"/>
                <p:cNvCxnSpPr/>
                <p:nvPr/>
              </p:nvCxnSpPr>
              <p:spPr>
                <a:xfrm>
                  <a:off x="642910" y="2928934"/>
                  <a:ext cx="2786082" cy="158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矢印コネクタ 58"/>
                <p:cNvCxnSpPr/>
                <p:nvPr/>
              </p:nvCxnSpPr>
              <p:spPr>
                <a:xfrm rot="5400000">
                  <a:off x="1393009" y="2928934"/>
                  <a:ext cx="1285884" cy="1588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矢印コネクタ 59"/>
                <p:cNvCxnSpPr/>
                <p:nvPr/>
              </p:nvCxnSpPr>
              <p:spPr>
                <a:xfrm rot="10800000" flipV="1">
                  <a:off x="1500167" y="2536422"/>
                  <a:ext cx="1071569" cy="786612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7" name="図 56" descr="p-waves.png"/>
              <p:cNvPicPr>
                <a:picLocks noChangeAspect="1"/>
              </p:cNvPicPr>
              <p:nvPr/>
            </p:nvPicPr>
            <p:blipFill>
              <a:blip r:embed="rId4"/>
              <a:srcRect b="77991"/>
              <a:stretch>
                <a:fillRect/>
              </a:stretch>
            </p:blipFill>
            <p:spPr>
              <a:xfrm>
                <a:off x="586548" y="3929066"/>
                <a:ext cx="2413816" cy="642942"/>
              </a:xfrm>
              <a:prstGeom prst="rect">
                <a:avLst/>
              </a:prstGeom>
            </p:spPr>
          </p:pic>
        </p:grpSp>
        <p:grpSp>
          <p:nvGrpSpPr>
            <p:cNvPr id="45" name="グループ化 46"/>
            <p:cNvGrpSpPr/>
            <p:nvPr/>
          </p:nvGrpSpPr>
          <p:grpSpPr>
            <a:xfrm>
              <a:off x="4643438" y="4214818"/>
              <a:ext cx="2786082" cy="1321604"/>
              <a:chOff x="1785918" y="4994150"/>
              <a:chExt cx="2786082" cy="1321604"/>
            </a:xfrm>
          </p:grpSpPr>
          <p:grpSp>
            <p:nvGrpSpPr>
              <p:cNvPr id="47" name="グループ化 32"/>
              <p:cNvGrpSpPr/>
              <p:nvPr/>
            </p:nvGrpSpPr>
            <p:grpSpPr>
              <a:xfrm>
                <a:off x="1785918" y="5000636"/>
                <a:ext cx="2786082" cy="1285884"/>
                <a:chOff x="642910" y="2286786"/>
                <a:chExt cx="2786082" cy="1285884"/>
              </a:xfrm>
            </p:grpSpPr>
            <p:cxnSp>
              <p:nvCxnSpPr>
                <p:cNvPr id="52" name="直線矢印コネクタ 51"/>
                <p:cNvCxnSpPr/>
                <p:nvPr/>
              </p:nvCxnSpPr>
              <p:spPr>
                <a:xfrm>
                  <a:off x="642910" y="2928934"/>
                  <a:ext cx="2786082" cy="158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矢印コネクタ 52"/>
                <p:cNvCxnSpPr/>
                <p:nvPr/>
              </p:nvCxnSpPr>
              <p:spPr>
                <a:xfrm rot="5400000">
                  <a:off x="1393009" y="2928934"/>
                  <a:ext cx="1285884" cy="1588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矢印コネクタ 53"/>
                <p:cNvCxnSpPr/>
                <p:nvPr/>
              </p:nvCxnSpPr>
              <p:spPr>
                <a:xfrm rot="10800000" flipV="1">
                  <a:off x="1500167" y="2536422"/>
                  <a:ext cx="1071569" cy="786612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グループ化 79"/>
              <p:cNvGrpSpPr/>
              <p:nvPr/>
            </p:nvGrpSpPr>
            <p:grpSpPr>
              <a:xfrm>
                <a:off x="2386656" y="5243086"/>
                <a:ext cx="1571636" cy="785818"/>
                <a:chOff x="1214414" y="3786190"/>
                <a:chExt cx="1571636" cy="785818"/>
              </a:xfrm>
            </p:grpSpPr>
            <p:sp>
              <p:nvSpPr>
                <p:cNvPr id="50" name="円/楕円 49"/>
                <p:cNvSpPr/>
                <p:nvPr/>
              </p:nvSpPr>
              <p:spPr>
                <a:xfrm>
                  <a:off x="1214414" y="3786190"/>
                  <a:ext cx="785818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円/楕円 50"/>
                <p:cNvSpPr/>
                <p:nvPr/>
              </p:nvSpPr>
              <p:spPr>
                <a:xfrm>
                  <a:off x="2000232" y="3786190"/>
                  <a:ext cx="785818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49" name="図 48" descr="p-waves.png"/>
              <p:cNvPicPr>
                <a:picLocks noChangeAspect="1"/>
              </p:cNvPicPr>
              <p:nvPr/>
            </p:nvPicPr>
            <p:blipFill>
              <a:blip r:embed="rId4"/>
              <a:srcRect t="77032" r="33410" b="-4543"/>
              <a:stretch>
                <a:fillRect/>
              </a:stretch>
            </p:blipFill>
            <p:spPr>
              <a:xfrm rot="16200000">
                <a:off x="2527087" y="5253113"/>
                <a:ext cx="1321604" cy="803678"/>
              </a:xfrm>
              <a:prstGeom prst="rect">
                <a:avLst/>
              </a:prstGeom>
            </p:spPr>
          </p:pic>
        </p:grpSp>
        <p:sp>
          <p:nvSpPr>
            <p:cNvPr id="46" name="テキスト ボックス 45"/>
            <p:cNvSpPr txBox="1"/>
            <p:nvPr/>
          </p:nvSpPr>
          <p:spPr>
            <a:xfrm>
              <a:off x="7500958" y="4631280"/>
              <a:ext cx="1501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Small overlap</a:t>
              </a:r>
              <a:endParaRPr kumimoji="1" lang="ja-JP" altLang="en-US" b="1" dirty="0"/>
            </a:p>
          </p:txBody>
        </p:sp>
      </p:grpSp>
      <p:sp>
        <p:nvSpPr>
          <p:cNvPr id="64" name="テキスト ボックス 63"/>
          <p:cNvSpPr txBox="1"/>
          <p:nvPr/>
        </p:nvSpPr>
        <p:spPr>
          <a:xfrm>
            <a:off x="304788" y="6217954"/>
            <a:ext cx="8534425" cy="45140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ja-JP" sz="2400" b="1" i="1" dirty="0" smtClean="0">
                <a:solidFill>
                  <a:srgbClr val="FF0000"/>
                </a:solidFill>
              </a:rPr>
              <a:t>p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-states splits into 2 bands depending on the direction of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p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-orbits</a:t>
            </a:r>
          </a:p>
        </p:txBody>
      </p:sp>
    </p:spTree>
    <p:extLst>
      <p:ext uri="{BB962C8B-B14F-4D97-AF65-F5344CB8AC3E}">
        <p14:creationId xmlns:p14="http://schemas.microsoft.com/office/powerpoint/2010/main" val="20819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Triaxial deformation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>
                <a:solidFill>
                  <a:schemeClr val="tx1"/>
                </a:solidFill>
              </a:rPr>
              <a:t>If 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24</a:t>
            </a:r>
            <a:r>
              <a:rPr lang="en-US" altLang="ja-JP" dirty="0" smtClean="0">
                <a:solidFill>
                  <a:schemeClr val="tx1"/>
                </a:solidFill>
              </a:rPr>
              <a:t>Mg is triaxially deformed nuclei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323528" y="1705346"/>
            <a:ext cx="4000528" cy="4388496"/>
            <a:chOff x="4929190" y="1428736"/>
            <a:chExt cx="4000528" cy="4388496"/>
          </a:xfrm>
        </p:grpSpPr>
        <p:grpSp>
          <p:nvGrpSpPr>
            <p:cNvPr id="4" name="グループ化 27"/>
            <p:cNvGrpSpPr/>
            <p:nvPr/>
          </p:nvGrpSpPr>
          <p:grpSpPr>
            <a:xfrm>
              <a:off x="5429256" y="4357694"/>
              <a:ext cx="2786082" cy="1178728"/>
              <a:chOff x="5429256" y="5107794"/>
              <a:chExt cx="2786082" cy="1178728"/>
            </a:xfrm>
          </p:grpSpPr>
          <p:grpSp>
            <p:nvGrpSpPr>
              <p:cNvPr id="5" name="グループ化 61"/>
              <p:cNvGrpSpPr/>
              <p:nvPr/>
            </p:nvGrpSpPr>
            <p:grpSpPr>
              <a:xfrm>
                <a:off x="5429256" y="5228048"/>
                <a:ext cx="2786082" cy="938218"/>
                <a:chOff x="5143504" y="3659189"/>
                <a:chExt cx="2786082" cy="938218"/>
              </a:xfrm>
            </p:grpSpPr>
            <p:cxnSp>
              <p:nvCxnSpPr>
                <p:cNvPr id="7" name="直線矢印コネクタ 6"/>
                <p:cNvCxnSpPr/>
                <p:nvPr/>
              </p:nvCxnSpPr>
              <p:spPr>
                <a:xfrm>
                  <a:off x="5143504" y="4127504"/>
                  <a:ext cx="2786082" cy="158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線矢印コネクタ 7"/>
                <p:cNvCxnSpPr/>
                <p:nvPr/>
              </p:nvCxnSpPr>
              <p:spPr>
                <a:xfrm flipV="1">
                  <a:off x="5947182" y="3721597"/>
                  <a:ext cx="1178727" cy="81340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矢印コネクタ 8"/>
                <p:cNvCxnSpPr/>
                <p:nvPr/>
              </p:nvCxnSpPr>
              <p:spPr>
                <a:xfrm rot="5400000" flipH="1" flipV="1">
                  <a:off x="6067436" y="4127504"/>
                  <a:ext cx="938218" cy="1588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" name="図 5" descr="p-waves.png"/>
              <p:cNvPicPr>
                <a:picLocks noChangeAspect="1"/>
              </p:cNvPicPr>
              <p:nvPr/>
            </p:nvPicPr>
            <p:blipFill>
              <a:blip r:embed="rId3"/>
              <a:srcRect t="77032" r="33410" b="-4543"/>
              <a:stretch>
                <a:fillRect/>
              </a:stretch>
            </p:blipFill>
            <p:spPr>
              <a:xfrm rot="16200000">
                <a:off x="6267305" y="5295319"/>
                <a:ext cx="1178728" cy="803678"/>
              </a:xfrm>
              <a:prstGeom prst="rect">
                <a:avLst/>
              </a:prstGeom>
            </p:spPr>
          </p:pic>
        </p:grpSp>
        <p:sp>
          <p:nvSpPr>
            <p:cNvPr id="10" name="テキスト ボックス 9"/>
            <p:cNvSpPr txBox="1"/>
            <p:nvPr/>
          </p:nvSpPr>
          <p:spPr>
            <a:xfrm>
              <a:off x="4929190" y="2426250"/>
              <a:ext cx="3857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/>
                <a:t>Large</a:t>
              </a:r>
              <a:r>
                <a:rPr kumimoji="1" lang="ja-JP" altLang="en-US" sz="2000" b="1" dirty="0" smtClean="0"/>
                <a:t> </a:t>
              </a:r>
              <a:r>
                <a:rPr kumimoji="1" lang="en-US" altLang="ja-JP" sz="2000" b="1" dirty="0" smtClean="0"/>
                <a:t>overlap leads 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deep binding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860632" y="3938590"/>
              <a:ext cx="1854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FF0000"/>
                  </a:solidFill>
                </a:rPr>
                <a:t>Middle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929190" y="5417122"/>
              <a:ext cx="4000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/>
                <a:t>Small overlap</a:t>
              </a:r>
              <a:r>
                <a:rPr lang="ja-JP" altLang="en-US" sz="2000" b="1" dirty="0" smtClean="0"/>
                <a:t> </a:t>
              </a:r>
              <a:r>
                <a:rPr lang="en-US" altLang="ja-JP" sz="2000" b="1" dirty="0" smtClean="0"/>
                <a:t>leads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shallow binding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グループ化 99"/>
            <p:cNvGrpSpPr/>
            <p:nvPr/>
          </p:nvGrpSpPr>
          <p:grpSpPr>
            <a:xfrm>
              <a:off x="5428439" y="1428736"/>
              <a:ext cx="2786082" cy="938218"/>
              <a:chOff x="94809" y="1562088"/>
              <a:chExt cx="2786082" cy="938218"/>
            </a:xfrm>
          </p:grpSpPr>
          <p:cxnSp>
            <p:nvCxnSpPr>
              <p:cNvPr id="14" name="直線矢印コネクタ 13"/>
              <p:cNvCxnSpPr/>
              <p:nvPr/>
            </p:nvCxnSpPr>
            <p:spPr>
              <a:xfrm>
                <a:off x="94809" y="2030403"/>
                <a:ext cx="2786082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/>
              <p:nvPr/>
            </p:nvCxnSpPr>
            <p:spPr>
              <a:xfrm flipV="1">
                <a:off x="898487" y="1624496"/>
                <a:ext cx="1178727" cy="81340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 rot="5400000" flipH="1" flipV="1">
                <a:off x="1018741" y="2030403"/>
                <a:ext cx="938218" cy="1588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図 16" descr="p-waves.png"/>
              <p:cNvPicPr>
                <a:picLocks noChangeAspect="1"/>
              </p:cNvPicPr>
              <p:nvPr/>
            </p:nvPicPr>
            <p:blipFill>
              <a:blip r:embed="rId3"/>
              <a:srcRect b="77991"/>
              <a:stretch>
                <a:fillRect/>
              </a:stretch>
            </p:blipFill>
            <p:spPr>
              <a:xfrm>
                <a:off x="280942" y="1757790"/>
                <a:ext cx="2413816" cy="642942"/>
              </a:xfrm>
              <a:prstGeom prst="rect">
                <a:avLst/>
              </a:prstGeom>
            </p:spPr>
          </p:pic>
        </p:grpSp>
        <p:grpSp>
          <p:nvGrpSpPr>
            <p:cNvPr id="18" name="グループ化 104"/>
            <p:cNvGrpSpPr/>
            <p:nvPr/>
          </p:nvGrpSpPr>
          <p:grpSpPr>
            <a:xfrm>
              <a:off x="5429256" y="2928934"/>
              <a:ext cx="2786082" cy="938218"/>
              <a:chOff x="95626" y="3276600"/>
              <a:chExt cx="2786082" cy="938218"/>
            </a:xfrm>
          </p:grpSpPr>
          <p:grpSp>
            <p:nvGrpSpPr>
              <p:cNvPr id="19" name="グループ化 68"/>
              <p:cNvGrpSpPr/>
              <p:nvPr/>
            </p:nvGrpSpPr>
            <p:grpSpPr>
              <a:xfrm>
                <a:off x="95626" y="3276600"/>
                <a:ext cx="2786082" cy="938218"/>
                <a:chOff x="95626" y="3276600"/>
                <a:chExt cx="2786082" cy="938218"/>
              </a:xfrm>
            </p:grpSpPr>
            <p:cxnSp>
              <p:nvCxnSpPr>
                <p:cNvPr id="21" name="直線矢印コネクタ 20"/>
                <p:cNvCxnSpPr/>
                <p:nvPr/>
              </p:nvCxnSpPr>
              <p:spPr>
                <a:xfrm>
                  <a:off x="95626" y="3744915"/>
                  <a:ext cx="2786082" cy="158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矢印コネクタ 21"/>
                <p:cNvCxnSpPr/>
                <p:nvPr/>
              </p:nvCxnSpPr>
              <p:spPr>
                <a:xfrm flipV="1">
                  <a:off x="899304" y="3339008"/>
                  <a:ext cx="1178727" cy="81340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矢印コネクタ 22"/>
                <p:cNvCxnSpPr/>
                <p:nvPr/>
              </p:nvCxnSpPr>
              <p:spPr>
                <a:xfrm rot="5400000" flipH="1" flipV="1">
                  <a:off x="1019558" y="3744915"/>
                  <a:ext cx="938218" cy="1588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" name="図 19" descr="p-waves.png"/>
              <p:cNvPicPr>
                <a:picLocks noChangeAspect="1"/>
              </p:cNvPicPr>
              <p:nvPr/>
            </p:nvPicPr>
            <p:blipFill>
              <a:blip r:embed="rId3"/>
              <a:srcRect t="38516" r="13433" b="39475"/>
              <a:stretch>
                <a:fillRect/>
              </a:stretch>
            </p:blipFill>
            <p:spPr>
              <a:xfrm rot="19477945">
                <a:off x="696465" y="3424238"/>
                <a:ext cx="1698657" cy="642942"/>
              </a:xfrm>
              <a:prstGeom prst="rect">
                <a:avLst/>
              </a:prstGeom>
            </p:spPr>
          </p:pic>
        </p:grpSp>
      </p:grpSp>
      <p:grpSp>
        <p:nvGrpSpPr>
          <p:cNvPr id="210" name="グループ化 209"/>
          <p:cNvGrpSpPr/>
          <p:nvPr/>
        </p:nvGrpSpPr>
        <p:grpSpPr>
          <a:xfrm>
            <a:off x="4572000" y="2119503"/>
            <a:ext cx="4429156" cy="4045800"/>
            <a:chOff x="4572000" y="2119503"/>
            <a:chExt cx="4429156" cy="4045800"/>
          </a:xfrm>
        </p:grpSpPr>
        <p:sp>
          <p:nvSpPr>
            <p:cNvPr id="211" name="角丸四角形 210"/>
            <p:cNvSpPr/>
            <p:nvPr/>
          </p:nvSpPr>
          <p:spPr>
            <a:xfrm>
              <a:off x="4572000" y="2119503"/>
              <a:ext cx="4429124" cy="4045800"/>
            </a:xfrm>
            <a:prstGeom prst="roundRect">
              <a:avLst>
                <a:gd name="adj" fmla="val 561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テキスト ボックス 211"/>
            <p:cNvSpPr txBox="1"/>
            <p:nvPr/>
          </p:nvSpPr>
          <p:spPr>
            <a:xfrm>
              <a:off x="4611208" y="2119503"/>
              <a:ext cx="43899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i="1" dirty="0" smtClean="0">
                  <a:solidFill>
                    <a:schemeClr val="tx2"/>
                  </a:solidFill>
                </a:rPr>
                <a:t>cf. </a:t>
              </a:r>
              <a:r>
                <a:rPr lang="en-US" altLang="ja-JP" sz="2200" b="1" dirty="0" err="1" smtClean="0">
                  <a:solidFill>
                    <a:schemeClr val="tx2"/>
                  </a:solidFill>
                </a:rPr>
                <a:t>prolate</a:t>
              </a:r>
              <a:r>
                <a:rPr lang="ja-JP" altLang="en-US" sz="2200" b="1" dirty="0" smtClean="0">
                  <a:solidFill>
                    <a:schemeClr val="tx2"/>
                  </a:solidFill>
                </a:rPr>
                <a:t> </a:t>
              </a:r>
              <a:r>
                <a:rPr lang="en-US" altLang="ja-JP" sz="2200" b="1" dirty="0" smtClean="0">
                  <a:solidFill>
                    <a:schemeClr val="tx2"/>
                  </a:solidFill>
                </a:rPr>
                <a:t>deformation</a:t>
              </a:r>
              <a:endParaRPr kumimoji="1" lang="ja-JP" altLang="en-US" sz="2200" b="1" dirty="0">
                <a:solidFill>
                  <a:schemeClr val="tx2"/>
                </a:solidFill>
              </a:endParaRPr>
            </a:p>
          </p:txBody>
        </p:sp>
        <p:sp>
          <p:nvSpPr>
            <p:cNvPr id="213" name="正方形/長方形 212"/>
            <p:cNvSpPr/>
            <p:nvPr/>
          </p:nvSpPr>
          <p:spPr>
            <a:xfrm>
              <a:off x="4572000" y="2494057"/>
              <a:ext cx="120577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dirty="0" smtClean="0"/>
                <a:t>Ex.) </a:t>
              </a:r>
              <a:r>
                <a:rPr lang="en-US" altLang="ja-JP" sz="2200" b="1" baseline="30000" dirty="0" smtClean="0"/>
                <a:t>9</a:t>
              </a:r>
              <a:r>
                <a:rPr lang="en-US" altLang="ja-JP" sz="2200" b="1" baseline="-25000" dirty="0" smtClean="0">
                  <a:latin typeface="Symbol" pitchFamily="18" charset="2"/>
                </a:rPr>
                <a:t>L</a:t>
              </a:r>
              <a:r>
                <a:rPr lang="en-US" altLang="ja-JP" sz="2200" b="1" dirty="0" smtClean="0"/>
                <a:t>Be</a:t>
              </a:r>
              <a:endParaRPr lang="ja-JP" altLang="en-US" sz="2200" b="1" dirty="0"/>
            </a:p>
          </p:txBody>
        </p:sp>
        <p:sp>
          <p:nvSpPr>
            <p:cNvPr id="214" name="テキスト ボックス 213"/>
            <p:cNvSpPr txBox="1"/>
            <p:nvPr/>
          </p:nvSpPr>
          <p:spPr>
            <a:xfrm>
              <a:off x="4572000" y="2884874"/>
              <a:ext cx="4429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i="1" u="sng" dirty="0" smtClean="0"/>
                <a:t>p</a:t>
              </a:r>
              <a:r>
                <a:rPr lang="en-US" altLang="ja-JP" sz="2000" b="1" u="sng" dirty="0" smtClean="0"/>
                <a:t> </a:t>
              </a:r>
              <a:r>
                <a:rPr lang="en-US" altLang="ja-JP" sz="2000" b="1" u="sng" dirty="0"/>
                <a:t>orbit parallel to 2</a:t>
              </a:r>
              <a:r>
                <a:rPr lang="en-US" altLang="ja-JP" sz="2000" b="1" u="sng" dirty="0">
                  <a:latin typeface="Symbol" pitchFamily="18" charset="2"/>
                </a:rPr>
                <a:t>a</a:t>
              </a:r>
              <a:r>
                <a:rPr lang="en-US" altLang="ja-JP" sz="2000" b="1" u="sng" dirty="0"/>
                <a:t> </a:t>
              </a:r>
              <a:r>
                <a:rPr lang="en-US" altLang="ja-JP" sz="2000" b="1" u="sng" dirty="0" smtClean="0"/>
                <a:t> </a:t>
              </a:r>
              <a:r>
                <a:rPr lang="en-US" altLang="ja-JP" sz="2000" b="1" u="sng" dirty="0" smtClean="0">
                  <a:solidFill>
                    <a:srgbClr val="FF0000"/>
                  </a:solidFill>
                </a:rPr>
                <a:t>(</a:t>
              </a:r>
              <a:r>
                <a:rPr lang="en-US" altLang="ja-JP" sz="2000" b="1" u="sng" dirty="0">
                  <a:solidFill>
                    <a:srgbClr val="FF0000"/>
                  </a:solidFill>
                </a:rPr>
                <a:t>long axis)</a:t>
              </a:r>
              <a:r>
                <a:rPr lang="en-US" altLang="ja-JP" sz="2000" b="1" u="sng" dirty="0"/>
                <a:t> </a:t>
              </a:r>
            </a:p>
          </p:txBody>
        </p:sp>
        <p:sp>
          <p:nvSpPr>
            <p:cNvPr id="215" name="テキスト ボックス 214"/>
            <p:cNvSpPr txBox="1"/>
            <p:nvPr/>
          </p:nvSpPr>
          <p:spPr>
            <a:xfrm>
              <a:off x="4572000" y="4325034"/>
              <a:ext cx="4429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i="1" u="sng" dirty="0" smtClean="0"/>
                <a:t>p</a:t>
              </a:r>
              <a:r>
                <a:rPr lang="en-US" altLang="ja-JP" sz="2000" b="1" u="sng" dirty="0" smtClean="0"/>
                <a:t> </a:t>
              </a:r>
              <a:r>
                <a:rPr lang="en-US" altLang="ja-JP" sz="2000" b="1" u="sng" dirty="0"/>
                <a:t>orbit perpendicular to 2</a:t>
              </a:r>
              <a:r>
                <a:rPr lang="en-US" altLang="ja-JP" sz="2000" b="1" u="sng" dirty="0">
                  <a:latin typeface="Symbol" pitchFamily="18" charset="2"/>
                </a:rPr>
                <a:t>a</a:t>
              </a:r>
              <a:r>
                <a:rPr lang="ja-JP" altLang="en-US" sz="2000" b="1" u="sng" dirty="0"/>
                <a:t> </a:t>
              </a:r>
              <a:r>
                <a:rPr lang="en-US" altLang="ja-JP" sz="2000" b="1" u="sng" dirty="0">
                  <a:solidFill>
                    <a:srgbClr val="FF0000"/>
                  </a:solidFill>
                </a:rPr>
                <a:t>(short axes)</a:t>
              </a:r>
            </a:p>
          </p:txBody>
        </p:sp>
        <p:sp>
          <p:nvSpPr>
            <p:cNvPr id="216" name="テキスト ボックス 215"/>
            <p:cNvSpPr txBox="1"/>
            <p:nvPr/>
          </p:nvSpPr>
          <p:spPr>
            <a:xfrm>
              <a:off x="7214066" y="3447289"/>
              <a:ext cx="1534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Large overlap</a:t>
              </a:r>
              <a:endParaRPr kumimoji="1" lang="ja-JP" altLang="en-US" b="1" dirty="0"/>
            </a:p>
          </p:txBody>
        </p:sp>
        <p:sp>
          <p:nvSpPr>
            <p:cNvPr id="217" name="テキスト ボックス 216"/>
            <p:cNvSpPr txBox="1"/>
            <p:nvPr/>
          </p:nvSpPr>
          <p:spPr>
            <a:xfrm>
              <a:off x="7164288" y="3778301"/>
              <a:ext cx="1571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Deeply  bound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8" name="テキスト ボックス 217"/>
            <p:cNvSpPr txBox="1"/>
            <p:nvPr/>
          </p:nvSpPr>
          <p:spPr>
            <a:xfrm>
              <a:off x="4572032" y="5736676"/>
              <a:ext cx="4429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FF0000"/>
                  </a:solidFill>
                </a:rPr>
                <a:t>Split corresponding to long/short 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axes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219" name="グループ化 37"/>
            <p:cNvGrpSpPr/>
            <p:nvPr/>
          </p:nvGrpSpPr>
          <p:grpSpPr>
            <a:xfrm>
              <a:off x="4860033" y="3360768"/>
              <a:ext cx="1864026" cy="860320"/>
              <a:chOff x="428596" y="3571876"/>
              <a:chExt cx="2786082" cy="1285884"/>
            </a:xfrm>
          </p:grpSpPr>
          <p:grpSp>
            <p:nvGrpSpPr>
              <p:cNvPr id="231" name="グループ化 79"/>
              <p:cNvGrpSpPr/>
              <p:nvPr/>
            </p:nvGrpSpPr>
            <p:grpSpPr>
              <a:xfrm>
                <a:off x="1014168" y="3829492"/>
                <a:ext cx="1571636" cy="785818"/>
                <a:chOff x="1214414" y="3786190"/>
                <a:chExt cx="1571636" cy="785818"/>
              </a:xfrm>
            </p:grpSpPr>
            <p:sp>
              <p:nvSpPr>
                <p:cNvPr id="237" name="円/楕円 236"/>
                <p:cNvSpPr/>
                <p:nvPr/>
              </p:nvSpPr>
              <p:spPr>
                <a:xfrm>
                  <a:off x="1214414" y="3786190"/>
                  <a:ext cx="785818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8" name="円/楕円 237"/>
                <p:cNvSpPr/>
                <p:nvPr/>
              </p:nvSpPr>
              <p:spPr>
                <a:xfrm>
                  <a:off x="2000232" y="3786190"/>
                  <a:ext cx="785818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2" name="グループ化 26"/>
              <p:cNvGrpSpPr/>
              <p:nvPr/>
            </p:nvGrpSpPr>
            <p:grpSpPr>
              <a:xfrm>
                <a:off x="428596" y="3571876"/>
                <a:ext cx="2786082" cy="1285884"/>
                <a:chOff x="642910" y="2286786"/>
                <a:chExt cx="2786082" cy="1285884"/>
              </a:xfrm>
            </p:grpSpPr>
            <p:cxnSp>
              <p:nvCxnSpPr>
                <p:cNvPr id="234" name="直線矢印コネクタ 233"/>
                <p:cNvCxnSpPr/>
                <p:nvPr/>
              </p:nvCxnSpPr>
              <p:spPr>
                <a:xfrm>
                  <a:off x="642910" y="2928934"/>
                  <a:ext cx="2786082" cy="158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線矢印コネクタ 234"/>
                <p:cNvCxnSpPr/>
                <p:nvPr/>
              </p:nvCxnSpPr>
              <p:spPr>
                <a:xfrm rot="5400000">
                  <a:off x="1393009" y="2928934"/>
                  <a:ext cx="1285884" cy="1588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線矢印コネクタ 235"/>
                <p:cNvCxnSpPr/>
                <p:nvPr/>
              </p:nvCxnSpPr>
              <p:spPr>
                <a:xfrm rot="10800000" flipV="1">
                  <a:off x="1500167" y="2536422"/>
                  <a:ext cx="1071569" cy="786612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3" name="図 232" descr="p-waves.png"/>
              <p:cNvPicPr>
                <a:picLocks noChangeAspect="1"/>
              </p:cNvPicPr>
              <p:nvPr/>
            </p:nvPicPr>
            <p:blipFill>
              <a:blip r:embed="rId3"/>
              <a:srcRect b="77991"/>
              <a:stretch>
                <a:fillRect/>
              </a:stretch>
            </p:blipFill>
            <p:spPr>
              <a:xfrm>
                <a:off x="586548" y="3929066"/>
                <a:ext cx="2413816" cy="642942"/>
              </a:xfrm>
              <a:prstGeom prst="rect">
                <a:avLst/>
              </a:prstGeom>
            </p:spPr>
          </p:pic>
        </p:grpSp>
        <p:grpSp>
          <p:nvGrpSpPr>
            <p:cNvPr id="220" name="グループ化 46"/>
            <p:cNvGrpSpPr/>
            <p:nvPr/>
          </p:nvGrpSpPr>
          <p:grpSpPr>
            <a:xfrm>
              <a:off x="4860033" y="4777030"/>
              <a:ext cx="1864026" cy="884218"/>
              <a:chOff x="1785918" y="4994150"/>
              <a:chExt cx="2786082" cy="1321604"/>
            </a:xfrm>
          </p:grpSpPr>
          <p:grpSp>
            <p:nvGrpSpPr>
              <p:cNvPr id="223" name="グループ化 32"/>
              <p:cNvGrpSpPr/>
              <p:nvPr/>
            </p:nvGrpSpPr>
            <p:grpSpPr>
              <a:xfrm>
                <a:off x="1785918" y="5000636"/>
                <a:ext cx="2786082" cy="1285884"/>
                <a:chOff x="642910" y="2286786"/>
                <a:chExt cx="2786082" cy="1285884"/>
              </a:xfrm>
            </p:grpSpPr>
            <p:cxnSp>
              <p:nvCxnSpPr>
                <p:cNvPr id="228" name="直線矢印コネクタ 227"/>
                <p:cNvCxnSpPr/>
                <p:nvPr/>
              </p:nvCxnSpPr>
              <p:spPr>
                <a:xfrm>
                  <a:off x="642910" y="2928934"/>
                  <a:ext cx="2786082" cy="158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線矢印コネクタ 228"/>
                <p:cNvCxnSpPr/>
                <p:nvPr/>
              </p:nvCxnSpPr>
              <p:spPr>
                <a:xfrm rot="5400000">
                  <a:off x="1393009" y="2928934"/>
                  <a:ext cx="1285884" cy="1588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線矢印コネクタ 229"/>
                <p:cNvCxnSpPr/>
                <p:nvPr/>
              </p:nvCxnSpPr>
              <p:spPr>
                <a:xfrm rot="10800000" flipV="1">
                  <a:off x="1500167" y="2536422"/>
                  <a:ext cx="1071569" cy="786612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グループ化 79"/>
              <p:cNvGrpSpPr/>
              <p:nvPr/>
            </p:nvGrpSpPr>
            <p:grpSpPr>
              <a:xfrm>
                <a:off x="2386656" y="5243086"/>
                <a:ext cx="1571636" cy="785818"/>
                <a:chOff x="1214414" y="3786190"/>
                <a:chExt cx="1571636" cy="785818"/>
              </a:xfrm>
            </p:grpSpPr>
            <p:sp>
              <p:nvSpPr>
                <p:cNvPr id="226" name="円/楕円 225"/>
                <p:cNvSpPr/>
                <p:nvPr/>
              </p:nvSpPr>
              <p:spPr>
                <a:xfrm>
                  <a:off x="1214414" y="3786190"/>
                  <a:ext cx="785818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" name="円/楕円 226"/>
                <p:cNvSpPr/>
                <p:nvPr/>
              </p:nvSpPr>
              <p:spPr>
                <a:xfrm>
                  <a:off x="2000232" y="3786190"/>
                  <a:ext cx="785818" cy="7858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225" name="図 224" descr="p-waves.png"/>
              <p:cNvPicPr>
                <a:picLocks noChangeAspect="1"/>
              </p:cNvPicPr>
              <p:nvPr/>
            </p:nvPicPr>
            <p:blipFill>
              <a:blip r:embed="rId3"/>
              <a:srcRect t="77032" r="33410" b="-4543"/>
              <a:stretch>
                <a:fillRect/>
              </a:stretch>
            </p:blipFill>
            <p:spPr>
              <a:xfrm rot="16200000">
                <a:off x="2527087" y="5253113"/>
                <a:ext cx="1321604" cy="803678"/>
              </a:xfrm>
              <a:prstGeom prst="rect">
                <a:avLst/>
              </a:prstGeom>
            </p:spPr>
          </p:pic>
        </p:grpSp>
        <p:sp>
          <p:nvSpPr>
            <p:cNvPr id="221" name="テキスト ボックス 220"/>
            <p:cNvSpPr txBox="1"/>
            <p:nvPr/>
          </p:nvSpPr>
          <p:spPr>
            <a:xfrm>
              <a:off x="7270156" y="4874382"/>
              <a:ext cx="1534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Small overlap</a:t>
              </a:r>
              <a:endParaRPr kumimoji="1" lang="ja-JP" altLang="en-US" b="1" dirty="0"/>
            </a:p>
          </p:txBody>
        </p:sp>
        <p:sp>
          <p:nvSpPr>
            <p:cNvPr id="222" name="テキスト ボックス 221"/>
            <p:cNvSpPr txBox="1"/>
            <p:nvPr/>
          </p:nvSpPr>
          <p:spPr>
            <a:xfrm>
              <a:off x="6961374" y="5219908"/>
              <a:ext cx="1859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Shallowly  </a:t>
              </a:r>
              <a:r>
                <a:rPr lang="en-US" altLang="ja-JP" b="1" dirty="0">
                  <a:solidFill>
                    <a:srgbClr val="FF0000"/>
                  </a:solidFill>
                </a:rPr>
                <a:t>bound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9" name="正方形/長方形 238"/>
          <p:cNvSpPr/>
          <p:nvPr/>
        </p:nvSpPr>
        <p:spPr>
          <a:xfrm>
            <a:off x="4597666" y="620688"/>
            <a:ext cx="454633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0" name="グループ化 239"/>
          <p:cNvGrpSpPr/>
          <p:nvPr/>
        </p:nvGrpSpPr>
        <p:grpSpPr>
          <a:xfrm>
            <a:off x="4716016" y="190952"/>
            <a:ext cx="2119500" cy="1796168"/>
            <a:chOff x="1084348" y="908720"/>
            <a:chExt cx="2119500" cy="1796168"/>
          </a:xfrm>
        </p:grpSpPr>
        <p:pic>
          <p:nvPicPr>
            <p:cNvPr id="241" name="図 240" descr="deformation.png"/>
            <p:cNvPicPr>
              <a:picLocks noChangeAspect="1"/>
            </p:cNvPicPr>
            <p:nvPr/>
          </p:nvPicPr>
          <p:blipFill>
            <a:blip r:embed="rId4"/>
            <a:srcRect t="55152"/>
            <a:stretch>
              <a:fillRect/>
            </a:stretch>
          </p:blipFill>
          <p:spPr>
            <a:xfrm>
              <a:off x="1186494" y="908720"/>
              <a:ext cx="1915208" cy="1364659"/>
            </a:xfrm>
            <a:prstGeom prst="rect">
              <a:avLst/>
            </a:prstGeom>
          </p:spPr>
        </p:pic>
        <p:sp>
          <p:nvSpPr>
            <p:cNvPr id="242" name="テキスト ボックス 241"/>
            <p:cNvSpPr txBox="1"/>
            <p:nvPr/>
          </p:nvSpPr>
          <p:spPr>
            <a:xfrm>
              <a:off x="1084348" y="2335556"/>
              <a:ext cx="211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Triaxial deformation</a:t>
              </a:r>
              <a:endParaRPr kumimoji="1" lang="ja-JP" altLang="en-US" dirty="0"/>
            </a:p>
          </p:txBody>
        </p:sp>
      </p:grpSp>
      <p:grpSp>
        <p:nvGrpSpPr>
          <p:cNvPr id="243" name="グループ化 242"/>
          <p:cNvGrpSpPr/>
          <p:nvPr/>
        </p:nvGrpSpPr>
        <p:grpSpPr>
          <a:xfrm>
            <a:off x="7013300" y="122524"/>
            <a:ext cx="2167212" cy="1866316"/>
            <a:chOff x="3484908" y="840292"/>
            <a:chExt cx="2167212" cy="1866316"/>
          </a:xfrm>
        </p:grpSpPr>
        <p:pic>
          <p:nvPicPr>
            <p:cNvPr id="244" name="図 243" descr="deformation.png"/>
            <p:cNvPicPr>
              <a:picLocks noChangeAspect="1"/>
            </p:cNvPicPr>
            <p:nvPr/>
          </p:nvPicPr>
          <p:blipFill>
            <a:blip r:embed="rId5"/>
            <a:srcRect t="33949" b="33578"/>
            <a:stretch>
              <a:fillRect/>
            </a:stretch>
          </p:blipFill>
          <p:spPr>
            <a:xfrm>
              <a:off x="3598896" y="840292"/>
              <a:ext cx="1939236" cy="1501514"/>
            </a:xfrm>
            <a:prstGeom prst="rect">
              <a:avLst/>
            </a:prstGeom>
          </p:spPr>
        </p:pic>
        <p:sp>
          <p:nvSpPr>
            <p:cNvPr id="245" name="テキスト ボックス 244"/>
            <p:cNvSpPr txBox="1"/>
            <p:nvPr/>
          </p:nvSpPr>
          <p:spPr>
            <a:xfrm>
              <a:off x="3484908" y="2337276"/>
              <a:ext cx="216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err="1" smtClean="0"/>
                <a:t>Prolate</a:t>
              </a:r>
              <a:r>
                <a:rPr lang="en-US" altLang="ja-JP" dirty="0" smtClean="0"/>
                <a:t> deformation</a:t>
              </a:r>
              <a:endParaRPr kumimoji="1" lang="ja-JP" altLang="en-US" dirty="0"/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306018" y="1192655"/>
            <a:ext cx="4646534" cy="451406"/>
            <a:chOff x="318721" y="1124744"/>
            <a:chExt cx="4646534" cy="451406"/>
          </a:xfrm>
        </p:grpSpPr>
        <p:sp>
          <p:nvSpPr>
            <p:cNvPr id="62" name="正方形/長方形 61"/>
            <p:cNvSpPr/>
            <p:nvPr/>
          </p:nvSpPr>
          <p:spPr>
            <a:xfrm>
              <a:off x="827584" y="1124744"/>
              <a:ext cx="4137671" cy="45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altLang="ja-JP" sz="2200" b="1" i="1" dirty="0" smtClean="0">
                  <a:solidFill>
                    <a:srgbClr val="FF0000"/>
                  </a:solidFill>
                </a:rPr>
                <a:t>p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-states </a:t>
              </a:r>
              <a:r>
                <a:rPr lang="en-US" altLang="ja-JP" sz="2200" b="1" dirty="0">
                  <a:solidFill>
                    <a:srgbClr val="FF0000"/>
                  </a:solidFill>
                </a:rPr>
                <a:t>split into 3 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different state</a:t>
              </a:r>
              <a:endParaRPr lang="en-US" altLang="ja-JP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直線矢印コネクタ 62"/>
            <p:cNvCxnSpPr/>
            <p:nvPr/>
          </p:nvCxnSpPr>
          <p:spPr>
            <a:xfrm>
              <a:off x="318721" y="1350447"/>
              <a:ext cx="504056" cy="17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84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kudai3">
  <a:themeElements>
    <a:clrScheme name="ppt1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2">
      <a:majorFont>
        <a:latin typeface="Times New Roman"/>
        <a:ea typeface="HG明朝B"/>
        <a:cs typeface=""/>
      </a:majorFont>
      <a:minorFont>
        <a:latin typeface="Times New Roman"/>
        <a:ea typeface="HG明朝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pt1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Hokudai3">
  <a:themeElements>
    <a:clrScheme name="ppt1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2">
      <a:majorFont>
        <a:latin typeface="Times New Roman"/>
        <a:ea typeface="HG明朝B"/>
        <a:cs typeface=""/>
      </a:majorFont>
      <a:minorFont>
        <a:latin typeface="Times New Roman"/>
        <a:ea typeface="HG明朝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pt1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Hokudai3">
  <a:themeElements>
    <a:clrScheme name="ppt1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2">
      <a:majorFont>
        <a:latin typeface="Times New Roman"/>
        <a:ea typeface="HG明朝B"/>
        <a:cs typeface=""/>
      </a:majorFont>
      <a:minorFont>
        <a:latin typeface="Times New Roman"/>
        <a:ea typeface="HG明朝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pt1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</TotalTime>
  <Words>2562</Words>
  <Application>Microsoft Office PowerPoint</Application>
  <PresentationFormat>画面に合わせる (4:3)</PresentationFormat>
  <Paragraphs>612</Paragraphs>
  <Slides>42</Slides>
  <Notes>39</Notes>
  <HiddenSlides>0</HiddenSlides>
  <MMClips>0</MMClips>
  <ScaleCrop>false</ScaleCrop>
  <HeadingPairs>
    <vt:vector size="6" baseType="variant"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8" baseType="lpstr">
      <vt:lpstr>Office テーマ</vt:lpstr>
      <vt:lpstr>1_Office テーマ</vt:lpstr>
      <vt:lpstr>Hokudai3</vt:lpstr>
      <vt:lpstr>1_Hokudai3</vt:lpstr>
      <vt:lpstr>2_Hokudai3</vt:lpstr>
      <vt:lpstr>数式</vt:lpstr>
      <vt:lpstr>Studies of hypernuclei with the AMD method</vt:lpstr>
      <vt:lpstr>Hypernuclear physics</vt:lpstr>
      <vt:lpstr>Structure of L hypernuclei</vt:lpstr>
      <vt:lpstr>Toward heavier L hypernuclei</vt:lpstr>
      <vt:lpstr>Structure of sd shell nuclei</vt:lpstr>
      <vt:lpstr>Deformation of nuclei</vt:lpstr>
      <vt:lpstr>Example: p-states (L in p-orbit) in 9LBe</vt:lpstr>
      <vt:lpstr>Splitting of p-states in 9LBe</vt:lpstr>
      <vt:lpstr>Triaxial deformation</vt:lpstr>
      <vt:lpstr>Triaxial deformation</vt:lpstr>
      <vt:lpstr>Purpose</vt:lpstr>
      <vt:lpstr>Theoretical framework: HyperAMD</vt:lpstr>
      <vt:lpstr>Theoretical framework: HyperAMD</vt:lpstr>
      <vt:lpstr>Theoretical framework: HyperAMD</vt:lpstr>
      <vt:lpstr>Results and Discussions</vt:lpstr>
      <vt:lpstr>Results： Single particle energy of L hyperon</vt:lpstr>
      <vt:lpstr>Results： Single particle energy of L hyperon</vt:lpstr>
      <vt:lpstr>Results: Excitation spectra</vt:lpstr>
      <vt:lpstr>Summary</vt:lpstr>
      <vt:lpstr>PowerPoint プレゼンテーション</vt:lpstr>
      <vt:lpstr>Triaxial deformation of 26Mg</vt:lpstr>
      <vt:lpstr>Genuine hypernuclear (super symmetric) state</vt:lpstr>
      <vt:lpstr>Backup: 25LMg with L in p orbit</vt:lpstr>
      <vt:lpstr>Backup：Deformation change due to L in p-orbit</vt:lpstr>
      <vt:lpstr>Backup：Deformation change due to L in p-orbit</vt:lpstr>
      <vt:lpstr>Backup：Density distributions of 25LMg</vt:lpstr>
      <vt:lpstr>Results: Excitation spectra</vt:lpstr>
      <vt:lpstr>Back up: p-states in 9LBe</vt:lpstr>
      <vt:lpstr>Backup: Constraint on the L single particle w.f.</vt:lpstr>
      <vt:lpstr>Backup: 25LMg with L in s orbit</vt:lpstr>
      <vt:lpstr>Structure of 24Mg</vt:lpstr>
      <vt:lpstr>Structure of 24Mg</vt:lpstr>
      <vt:lpstr>Results: Excitation spectra of 25LMg</vt:lpstr>
      <vt:lpstr>Results: Reasons for the shift up</vt:lpstr>
      <vt:lpstr>Results: Deformation change by L hyperon</vt:lpstr>
      <vt:lpstr>Backup: Excitation spectra of 25LMg</vt:lpstr>
      <vt:lpstr>Backup: application of HyperAMD to light hypernuclei</vt:lpstr>
      <vt:lpstr>Backup</vt:lpstr>
      <vt:lpstr>Backup</vt:lpstr>
      <vt:lpstr>Application to 9LBe hypernucleus</vt:lpstr>
      <vt:lpstr>L binding energy</vt:lpstr>
      <vt:lpstr>Backup: Structure study of sd shell L nuclei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study of p-sd shell and  neutron-rich L hypernuclei by using AMD</dc:title>
  <dc:creator> </dc:creator>
  <cp:lastModifiedBy>Masahiro</cp:lastModifiedBy>
  <cp:revision>682</cp:revision>
  <dcterms:created xsi:type="dcterms:W3CDTF">2012-05-16T08:28:08Z</dcterms:created>
  <dcterms:modified xsi:type="dcterms:W3CDTF">2013-10-28T06:10:05Z</dcterms:modified>
</cp:coreProperties>
</file>