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75" r:id="rId2"/>
    <p:sldId id="276" r:id="rId3"/>
    <p:sldId id="395" r:id="rId4"/>
    <p:sldId id="353" r:id="rId5"/>
    <p:sldId id="354" r:id="rId6"/>
    <p:sldId id="355" r:id="rId7"/>
    <p:sldId id="304" r:id="rId8"/>
    <p:sldId id="402" r:id="rId9"/>
    <p:sldId id="349" r:id="rId10"/>
    <p:sldId id="413" r:id="rId11"/>
    <p:sldId id="414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82" r:id="rId29"/>
    <p:sldId id="383" r:id="rId30"/>
    <p:sldId id="291" r:id="rId31"/>
    <p:sldId id="352" r:id="rId3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FC6"/>
    <a:srgbClr val="1954AE"/>
    <a:srgbClr val="216FE6"/>
    <a:srgbClr val="25BFFF"/>
    <a:srgbClr val="54EDFF"/>
    <a:srgbClr val="1FC2FF"/>
    <a:srgbClr val="299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9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5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9F5CB-81C8-CE40-A343-535963BE177A}" type="datetimeFigureOut">
              <a:rPr kumimoji="1" lang="zh-CN" altLang="en-US" smtClean="0"/>
              <a:t>2013/10/28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9C004-04DE-FB4A-9FD9-7C242BC5F5F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38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如果自旋的对称轴方向和电子的运动方向平行，这就是右手性电子；反过来，就是左手性电子。左旋</a:t>
            </a:r>
            <a:r>
              <a:rPr lang="zh-CN" altLang="en-US" i="1" dirty="0" smtClean="0"/>
              <a:t>中微子</a:t>
            </a:r>
            <a:r>
              <a:rPr lang="zh-CN" altLang="en-US" dirty="0" smtClean="0"/>
              <a:t>和右旋反</a:t>
            </a:r>
            <a:r>
              <a:rPr lang="zh-CN" altLang="en-US" i="1" dirty="0" smtClean="0"/>
              <a:t>中微子。</a:t>
            </a:r>
            <a:endParaRPr lang="en-US" altLang="zh-CN" i="1" dirty="0" smtClean="0"/>
          </a:p>
          <a:p>
            <a:pPr>
              <a:defRPr/>
            </a:pPr>
            <a:r>
              <a:rPr lang="zh-CN" altLang="en-US" dirty="0" smtClean="0"/>
              <a:t>最常见的轴矢量，是角速度和角动量。极矢量（矢量）、轴矢量（赝矢量）。正常的矢量在宇称变换（空间反演）下，大小不变，方向相反。轴矢量在宇称变换下大小方向不改变。</a:t>
            </a:r>
            <a:endParaRPr kumimoji="0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A72E7A29-5B51-AE47-8E90-94F4285B952A}" type="slidenum">
              <a:rPr lang="en-US" altLang="zh-CN" smtClean="0"/>
              <a:pPr eaLnBrk="1" hangingPunct="1">
                <a:defRPr/>
              </a:pPr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fld id="{46AD1E38-74BB-B74F-AF23-B44273BC6476}" type="slidenum">
              <a:rPr lang="en-US" altLang="ja-JP" smtClean="0"/>
              <a:pPr eaLnBrk="1" hangingPunct="1">
                <a:defRPr/>
              </a:pPr>
              <a:t>4</a:t>
            </a:fld>
            <a:endParaRPr lang="en-US" altLang="ja-JP" smtClean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defRPr/>
            </a:pPr>
            <a:r>
              <a:rPr kumimoji="0" lang="en-US" altLang="zh-CN" dirty="0" smtClean="0">
                <a:latin typeface="Arial" pitchFamily="34" charset="0"/>
                <a:ea typeface="MS PGothic" pitchFamily="34" charset="-128"/>
              </a:rPr>
              <a:t>R </a:t>
            </a:r>
            <a:r>
              <a:rPr kumimoji="0" lang="zh-CN" altLang="en-US" dirty="0" smtClean="0">
                <a:latin typeface="Arial" pitchFamily="34" charset="0"/>
                <a:ea typeface="MS PGothic" pitchFamily="34" charset="-128"/>
              </a:rPr>
              <a:t>转动惯量最大（中间轴）；</a:t>
            </a:r>
            <a:endParaRPr kumimoji="0" lang="en-US" altLang="zh-CN" dirty="0" smtClean="0">
              <a:latin typeface="Arial" pitchFamily="34" charset="0"/>
              <a:ea typeface="MS PGothic" pitchFamily="34" charset="-128"/>
            </a:endParaRPr>
          </a:p>
          <a:p>
            <a:pPr>
              <a:defRPr/>
            </a:pPr>
            <a:r>
              <a:rPr kumimoji="0" lang="en-US" altLang="zh-CN" dirty="0" smtClean="0">
                <a:latin typeface="Arial" pitchFamily="34" charset="0"/>
                <a:ea typeface="MS PGothic" pitchFamily="34" charset="-128"/>
              </a:rPr>
              <a:t>Particle like </a:t>
            </a:r>
            <a:r>
              <a:rPr kumimoji="0" lang="zh-CN" altLang="en-US" dirty="0" smtClean="0">
                <a:latin typeface="Arial" pitchFamily="34" charset="0"/>
                <a:ea typeface="MS PGothic" pitchFamily="34" charset="-128"/>
              </a:rPr>
              <a:t>－－－</a:t>
            </a:r>
            <a:r>
              <a:rPr kumimoji="0" lang="en-US" altLang="zh-CN" dirty="0" smtClean="0">
                <a:latin typeface="Arial" pitchFamily="34" charset="0"/>
                <a:ea typeface="MS PGothic" pitchFamily="34" charset="-128"/>
              </a:rPr>
              <a:t> short </a:t>
            </a:r>
            <a:r>
              <a:rPr kumimoji="0" lang="zh-CN" altLang="en-US" dirty="0" smtClean="0">
                <a:latin typeface="Arial" pitchFamily="34" charset="0"/>
                <a:ea typeface="MS PGothic" pitchFamily="34" charset="-128"/>
              </a:rPr>
              <a:t>粒子分布与原子核有最大的交叠，即与原子核的分布趋于一致。</a:t>
            </a:r>
            <a:r>
              <a:rPr kumimoji="0" lang="en-US" altLang="zh-CN" dirty="0" smtClean="0">
                <a:latin typeface="Arial" pitchFamily="34" charset="0"/>
                <a:ea typeface="MS PGothic" pitchFamily="34" charset="-128"/>
              </a:rPr>
              <a:t> </a:t>
            </a:r>
          </a:p>
          <a:p>
            <a:pPr>
              <a:defRPr/>
            </a:pPr>
            <a:r>
              <a:rPr kumimoji="0" lang="en-US" altLang="zh-CN" dirty="0" smtClean="0">
                <a:latin typeface="Arial" pitchFamily="34" charset="0"/>
                <a:ea typeface="MS PGothic" pitchFamily="34" charset="-128"/>
              </a:rPr>
              <a:t>Hole like </a:t>
            </a:r>
            <a:r>
              <a:rPr kumimoji="0" lang="zh-CN" altLang="en-US" dirty="0" smtClean="0">
                <a:latin typeface="Arial" pitchFamily="34" charset="0"/>
                <a:ea typeface="MS PGothic" pitchFamily="34" charset="-128"/>
              </a:rPr>
              <a:t>－－－－</a:t>
            </a:r>
            <a:r>
              <a:rPr kumimoji="0" lang="en-US" altLang="zh-CN" dirty="0" smtClean="0">
                <a:latin typeface="Arial" pitchFamily="34" charset="0"/>
                <a:ea typeface="MS PGothic" pitchFamily="34" charset="-128"/>
              </a:rPr>
              <a:t> long</a:t>
            </a:r>
            <a:endParaRPr kumimoji="0" lang="zh-CN" alt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空间反射不改变轴矢量（角动量）方向，必须替换成时间反演。</a:t>
            </a:r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94896A-433D-1544-B667-D9FA604FA502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1. Only in the intrinsic frame, we can talk left</a:t>
            </a:r>
            <a:r>
              <a:rPr kumimoji="1" lang="en-US" altLang="zh-CN" baseline="0" dirty="0" smtClean="0"/>
              <a:t> handed states or right handed states.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C004-04DE-FB4A-9FD9-7C242BC5F5FF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3641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C004-04DE-FB4A-9FD9-7C242BC5F5FF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1338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zh-CN" altLang="en-US" dirty="0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fld id="{DA447BF7-407A-2544-8D90-CCAE08BF3C69}" type="slidenum">
              <a:rPr lang="zh-CN" altLang="en-US" smtClean="0">
                <a:latin typeface="Calibri" pitchFamily="34" charset="0"/>
              </a:rPr>
              <a:pPr eaLnBrk="1" hangingPunct="1">
                <a:defRPr/>
              </a:pPr>
              <a:t>22</a:t>
            </a:fld>
            <a:endParaRPr lang="zh-C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34AC22-2A3F-2A46-8DAA-029B7C5A2C28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AFCFE-9D1F-4EAA-8EE0-4A610E7545AB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422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CD2E17-D3F0-B44B-AF26-B9B0A8D85E81}" type="slidenum">
              <a:rPr lang="en-US" altLang="zh-CN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kumimoji="0" lang="en-US" altLang="zh-CN" smtClean="0"/>
              <a:t>SA-China collabration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AF6-78D1-F34A-AEF9-0C498EF6E700}" type="datetimeFigureOut">
              <a:rPr kumimoji="1" lang="zh-CN" altLang="en-US" smtClean="0"/>
              <a:t>2013/10/28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099-7B97-1644-AF08-9603D2464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314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AF6-78D1-F34A-AEF9-0C498EF6E700}" type="datetimeFigureOut">
              <a:rPr kumimoji="1" lang="zh-CN" altLang="en-US" smtClean="0"/>
              <a:t>2013/10/28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099-7B97-1644-AF08-9603D2464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645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AF6-78D1-F34A-AEF9-0C498EF6E700}" type="datetimeFigureOut">
              <a:rPr kumimoji="1" lang="zh-CN" altLang="en-US" smtClean="0"/>
              <a:t>2013/10/28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099-7B97-1644-AF08-9603D2464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819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578C953-6AAC-EA48-B99C-09A424A0EDF7}" type="datetime1">
              <a:rPr lang="zh-CN" altLang="en-US"/>
              <a:pPr/>
              <a:t>2013/10/28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4509155-1911-754A-BA99-EDE62A52AE9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3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、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NN2009, Beijin</a:t>
            </a:r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47D7D-A8A4-E040-819A-0F449E6A6E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977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AF6-78D1-F34A-AEF9-0C498EF6E700}" type="datetimeFigureOut">
              <a:rPr kumimoji="1" lang="zh-CN" altLang="en-US" smtClean="0"/>
              <a:t>2013/10/28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099-7B97-1644-AF08-9603D2464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887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AF6-78D1-F34A-AEF9-0C498EF6E700}" type="datetimeFigureOut">
              <a:rPr kumimoji="1" lang="zh-CN" altLang="en-US" smtClean="0"/>
              <a:t>2013/10/28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099-7B97-1644-AF08-9603D2464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843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AF6-78D1-F34A-AEF9-0C498EF6E700}" type="datetimeFigureOut">
              <a:rPr kumimoji="1" lang="zh-CN" altLang="en-US" smtClean="0"/>
              <a:t>2013/10/28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099-7B97-1644-AF08-9603D2464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751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AF6-78D1-F34A-AEF9-0C498EF6E700}" type="datetimeFigureOut">
              <a:rPr kumimoji="1" lang="zh-CN" altLang="en-US" smtClean="0"/>
              <a:t>2013/10/28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099-7B97-1644-AF08-9603D2464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4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AF6-78D1-F34A-AEF9-0C498EF6E700}" type="datetimeFigureOut">
              <a:rPr kumimoji="1" lang="zh-CN" altLang="en-US" smtClean="0"/>
              <a:t>2013/10/28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099-7B97-1644-AF08-9603D2464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444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AF6-78D1-F34A-AEF9-0C498EF6E700}" type="datetimeFigureOut">
              <a:rPr kumimoji="1" lang="zh-CN" altLang="en-US" smtClean="0"/>
              <a:t>2013/10/28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099-7B97-1644-AF08-9603D2464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541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AF6-78D1-F34A-AEF9-0C498EF6E700}" type="datetimeFigureOut">
              <a:rPr kumimoji="1" lang="zh-CN" altLang="en-US" smtClean="0"/>
              <a:t>2013/10/28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099-7B97-1644-AF08-9603D2464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373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AF6-78D1-F34A-AEF9-0C498EF6E700}" type="datetimeFigureOut">
              <a:rPr kumimoji="1" lang="zh-CN" altLang="en-US" smtClean="0"/>
              <a:t>2013/10/28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2099-7B97-1644-AF08-9603D2464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098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70AF6-78D1-F34A-AEF9-0C498EF6E700}" type="datetimeFigureOut">
              <a:rPr kumimoji="1" lang="zh-CN" altLang="en-US" smtClean="0"/>
              <a:t>2013/10/28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2099-7B97-1644-AF08-9603D24647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833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F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258888" y="3789363"/>
            <a:ext cx="6769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1" lang="en-US" altLang="zh-CN" sz="2800" b="1">
                <a:latin typeface="Times New Roman" charset="0"/>
                <a:ea typeface="楷体_GB2312" charset="0"/>
                <a:cs typeface="楷体_GB2312" charset="0"/>
              </a:rPr>
              <a:t>ShuangQuan Zhang (</a:t>
            </a:r>
            <a:r>
              <a:rPr kumimoji="1" lang="zh-CN" altLang="en-US" sz="2800" b="1">
                <a:latin typeface="Times New Roman" charset="0"/>
                <a:ea typeface="楷体_GB2312" charset="0"/>
                <a:cs typeface="楷体_GB2312" charset="0"/>
              </a:rPr>
              <a:t>张双全</a:t>
            </a:r>
            <a:r>
              <a:rPr kumimoji="1" lang="en-US" altLang="zh-CN" sz="2800" b="1">
                <a:latin typeface="Times New Roman" charset="0"/>
                <a:ea typeface="楷体_GB2312" charset="0"/>
                <a:cs typeface="楷体_GB2312" charset="0"/>
              </a:rPr>
              <a:t>)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1" lang="en-US" altLang="zh-CN" sz="2400" b="1">
                <a:solidFill>
                  <a:schemeClr val="bg1"/>
                </a:solidFill>
                <a:latin typeface="Times New Roman" charset="0"/>
                <a:ea typeface="楷体_GB2312" charset="0"/>
                <a:cs typeface="楷体_GB2312" charset="0"/>
              </a:rPr>
              <a:t>(sqzhang@pku.edu.cn)</a:t>
            </a:r>
            <a:endParaRPr kumimoji="1" lang="en-US" altLang="zh-CN" sz="2800" b="1">
              <a:solidFill>
                <a:schemeClr val="bg1"/>
              </a:solidFill>
              <a:latin typeface="Times New Roman" charset="0"/>
              <a:ea typeface="楷体_GB2312" charset="0"/>
              <a:cs typeface="楷体_GB2312" charset="0"/>
            </a:endParaRPr>
          </a:p>
          <a:p>
            <a:pPr marL="342900" indent="-342900" algn="ctr">
              <a:spcBef>
                <a:spcPct val="50000"/>
              </a:spcBef>
            </a:pPr>
            <a:endParaRPr kumimoji="1" lang="en-US" altLang="zh-CN" sz="2400" b="1">
              <a:latin typeface="Times New Roman" charset="0"/>
              <a:ea typeface="楷体_GB2312" charset="0"/>
              <a:cs typeface="楷体_GB2312" charset="0"/>
            </a:endParaRPr>
          </a:p>
          <a:p>
            <a:pPr marL="342900" indent="-342900" algn="ctr">
              <a:spcBef>
                <a:spcPct val="50000"/>
              </a:spcBef>
            </a:pPr>
            <a:r>
              <a:rPr kumimoji="1" lang="en-US" altLang="zh-CN" sz="2400" b="1">
                <a:latin typeface="Times New Roman" charset="0"/>
                <a:ea typeface="楷体_GB2312" charset="0"/>
                <a:cs typeface="楷体_GB2312" charset="0"/>
              </a:rPr>
              <a:t>School of Physics, Peking University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8353425" cy="1323439"/>
          </a:xfrm>
          <a:prstGeom prst="rect">
            <a:avLst/>
          </a:prstGeom>
          <a:solidFill>
            <a:srgbClr val="CCECFF"/>
          </a:solidFill>
          <a:ln w="5715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/>
            <a:r>
              <a:rPr kumimoji="1"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黑体" charset="0"/>
                <a:cs typeface="黑体" charset="0"/>
              </a:rPr>
              <a:t>Recent theoretical </a:t>
            </a:r>
            <a:r>
              <a:rPr kumimoji="1"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黑体" charset="0"/>
                <a:cs typeface="黑体" charset="0"/>
              </a:rPr>
              <a:t>developments </a:t>
            </a:r>
            <a:r>
              <a:rPr kumimoji="1"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黑体" charset="0"/>
                <a:cs typeface="黑体" charset="0"/>
              </a:rPr>
              <a:t>in chirality in atomic </a:t>
            </a:r>
            <a:r>
              <a:rPr kumimoji="1"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黑体" charset="0"/>
                <a:cs typeface="黑体" charset="0"/>
              </a:rPr>
              <a:t>nuclei</a:t>
            </a:r>
            <a:endParaRPr kumimoji="1" lang="en-US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黑体" charset="0"/>
              <a:cs typeface="黑体" charset="0"/>
            </a:endParaRPr>
          </a:p>
        </p:txBody>
      </p:sp>
      <p:pic>
        <p:nvPicPr>
          <p:cNvPr id="15364" name="Picture 10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8738"/>
            <a:ext cx="1295400" cy="12827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-23813" y="6343656"/>
            <a:ext cx="9144000" cy="476251"/>
            <a:chOff x="-23" y="4020"/>
            <a:chExt cx="5760" cy="300"/>
          </a:xfrm>
        </p:grpSpPr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-23" y="4087"/>
              <a:ext cx="57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tabLst>
                  <a:tab pos="7089775" algn="l"/>
                </a:tabLst>
                <a:defRPr/>
              </a:pPr>
              <a:r>
                <a:rPr kumimoji="1" lang="en-US" altLang="zh-CN" b="1" dirty="0" err="1" smtClean="0">
                  <a:solidFill>
                    <a:srgbClr val="FFFF00"/>
                  </a:solidFill>
                  <a:latin typeface="Times New Roman" charset="0"/>
                </a:rPr>
                <a:t>Beihang</a:t>
              </a:r>
              <a:r>
                <a:rPr kumimoji="1" lang="en-US" altLang="zh-CN" b="1" dirty="0" smtClean="0">
                  <a:solidFill>
                    <a:srgbClr val="FFFF00"/>
                  </a:solidFill>
                  <a:latin typeface="Times New Roman" charset="0"/>
                </a:rPr>
                <a:t> University</a:t>
              </a:r>
              <a:r>
                <a:rPr kumimoji="1" lang="en-US" altLang="zh-CN" b="1" dirty="0">
                  <a:solidFill>
                    <a:srgbClr val="FFFF00"/>
                  </a:solidFill>
                  <a:latin typeface="宋体" charset="0"/>
                </a:rPr>
                <a:t> </a:t>
              </a:r>
              <a:r>
                <a:rPr kumimoji="1" lang="en-US" altLang="zh-CN" b="1" dirty="0" smtClean="0">
                  <a:solidFill>
                    <a:srgbClr val="FFFF00"/>
                  </a:solidFill>
                  <a:latin typeface="宋体" charset="0"/>
                </a:rPr>
                <a:t>                                           </a:t>
              </a:r>
              <a:r>
                <a:rPr kumimoji="1" lang="en-US" altLang="zh-CN" b="1" dirty="0" smtClean="0">
                  <a:solidFill>
                    <a:srgbClr val="FFFF00"/>
                  </a:solidFill>
                  <a:latin typeface="Times New Roman" charset="0"/>
                </a:rPr>
                <a:t>Beijing</a:t>
              </a:r>
              <a:r>
                <a:rPr kumimoji="1" lang="en-US" altLang="zh-CN" b="1" dirty="0" smtClean="0">
                  <a:solidFill>
                    <a:srgbClr val="FFFF00"/>
                  </a:solidFill>
                  <a:latin typeface="宋体" charset="0"/>
                </a:rPr>
                <a:t>·</a:t>
              </a:r>
              <a:r>
                <a:rPr kumimoji="1" lang="en-US" altLang="zh-CN" b="1" dirty="0">
                  <a:solidFill>
                    <a:srgbClr val="FFFF00"/>
                  </a:solidFill>
                  <a:latin typeface="Times New Roman" charset="0"/>
                </a:rPr>
                <a:t>2013</a:t>
              </a:r>
              <a:r>
                <a:rPr kumimoji="1" lang="en-US" altLang="zh-CN" b="1" dirty="0" smtClean="0">
                  <a:solidFill>
                    <a:srgbClr val="FFFF00"/>
                  </a:solidFill>
                  <a:latin typeface="Times New Roman" charset="0"/>
                </a:rPr>
                <a:t>-10-28</a:t>
              </a:r>
              <a:endParaRPr kumimoji="1" lang="en-US" altLang="zh-CN" b="1" dirty="0">
                <a:solidFill>
                  <a:srgbClr val="FFFF00"/>
                </a:solidFill>
                <a:latin typeface="Times New Roman" charset="0"/>
              </a:endParaRPr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0" y="4020"/>
              <a:ext cx="4830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258888" y="295910"/>
            <a:ext cx="5929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Times New Roman"/>
                <a:cs typeface="Times New Roman"/>
              </a:rPr>
              <a:t>The </a:t>
            </a:r>
            <a:r>
              <a:rPr lang="en-US" altLang="zh-CN" sz="2400" dirty="0" smtClean="0">
                <a:latin typeface="Times New Roman"/>
                <a:cs typeface="Times New Roman"/>
              </a:rPr>
              <a:t>Seventh International Symposium</a:t>
            </a:r>
            <a:endParaRPr lang="en-US" altLang="zh-CN" sz="2400" dirty="0">
              <a:latin typeface="Times New Roman"/>
              <a:cs typeface="Times New Roman"/>
            </a:endParaRPr>
          </a:p>
          <a:p>
            <a:pPr algn="ctr"/>
            <a:r>
              <a:rPr lang="en-US" altLang="zh-CN" sz="2400" dirty="0">
                <a:latin typeface="Times New Roman"/>
                <a:cs typeface="Times New Roman"/>
              </a:rPr>
              <a:t>on Chiral Symmetry in Hadrons and Nuclei</a:t>
            </a:r>
            <a:endParaRPr lang="zh-CN" alt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11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0" y="-26988"/>
            <a:ext cx="9144000" cy="579438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zh-CN" sz="3200" b="1" dirty="0">
              <a:solidFill>
                <a:srgbClr val="0000CC"/>
              </a:solidFill>
              <a:latin typeface="Times New Roman" charset="0"/>
              <a:cs typeface="+mn-cs"/>
            </a:endParaRPr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395288" y="781050"/>
            <a:ext cx="8634412" cy="257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177800">
              <a:spcBef>
                <a:spcPct val="50000"/>
              </a:spcBef>
              <a:buClr>
                <a:srgbClr val="0000FF"/>
              </a:buClr>
              <a:buFont typeface="Wingdings" charset="0"/>
              <a:buChar char="l"/>
              <a:defRPr/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charset="0"/>
              </a:rPr>
              <a:t> Tilted axis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charset="0"/>
              </a:rPr>
              <a:t>cranking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charset="0"/>
              </a:rPr>
              <a:t>---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charset="0"/>
              </a:rPr>
              <a:t>working </a:t>
            </a:r>
            <a:r>
              <a:rPr lang="en-US" altLang="zh-CN" sz="2400" b="1" dirty="0">
                <a:solidFill>
                  <a:srgbClr val="0000FF"/>
                </a:solidFill>
                <a:latin typeface="Times New Roman" charset="0"/>
              </a:rPr>
              <a:t>in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charset="0"/>
              </a:rPr>
              <a:t>intrinsic </a:t>
            </a:r>
            <a:r>
              <a:rPr lang="en-US" altLang="zh-CN" sz="2400" b="1" dirty="0">
                <a:solidFill>
                  <a:srgbClr val="0000FF"/>
                </a:solidFill>
                <a:latin typeface="Times New Roman" charset="0"/>
              </a:rPr>
              <a:t>frame </a:t>
            </a:r>
            <a:endParaRPr lang="en-US" altLang="zh-CN" dirty="0">
              <a:solidFill>
                <a:srgbClr val="FF0000"/>
              </a:solidFill>
              <a:latin typeface="Times New Roman" charset="0"/>
            </a:endParaRPr>
          </a:p>
          <a:p>
            <a:pPr indent="177800">
              <a:spcBef>
                <a:spcPts val="1416"/>
              </a:spcBef>
              <a:buFont typeface="Arial Unicode MS" charset="0"/>
              <a:buChar char="–"/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charset="0"/>
              </a:rPr>
              <a:t>Single-j model</a:t>
            </a:r>
            <a:r>
              <a:rPr lang="en-US" altLang="zh-CN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charset="0"/>
              </a:rPr>
              <a:t>Frauendorf_Meng</a:t>
            </a:r>
            <a:r>
              <a:rPr lang="en-US" altLang="zh-CN" dirty="0" smtClean="0">
                <a:solidFill>
                  <a:srgbClr val="FF0000"/>
                </a:solidFill>
                <a:latin typeface="Times New Roman" charset="0"/>
              </a:rPr>
              <a:t> NPA1997;</a:t>
            </a:r>
          </a:p>
          <a:p>
            <a:pPr indent="177800">
              <a:spcBef>
                <a:spcPts val="1416"/>
              </a:spcBef>
              <a:buFont typeface="Arial Unicode MS" charset="0"/>
              <a:buChar char="–"/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Times New Roman" charset="0"/>
              </a:rPr>
              <a:t>  </a:t>
            </a:r>
            <a:r>
              <a:rPr lang="en-US" altLang="zh-CN" b="1" dirty="0" err="1">
                <a:solidFill>
                  <a:srgbClr val="000000"/>
                </a:solidFill>
                <a:latin typeface="Times New Roman" charset="0"/>
              </a:rPr>
              <a:t>Hybird</a:t>
            </a:r>
            <a:r>
              <a:rPr lang="en-US" altLang="zh-CN" b="1" dirty="0">
                <a:solidFill>
                  <a:srgbClr val="000000"/>
                </a:solidFill>
                <a:latin typeface="Times New Roman" charset="0"/>
              </a:rPr>
              <a:t> Woods-Saxon and Nilsson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charset="0"/>
              </a:rPr>
              <a:t>model</a:t>
            </a:r>
            <a:r>
              <a:rPr lang="en-US" altLang="zh-CN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charset="0"/>
              </a:rPr>
              <a:t>Dimitrov_Frauendorf_Donau</a:t>
            </a:r>
            <a:r>
              <a:rPr lang="en-US" altLang="zh-CN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Times New Roman" charset="0"/>
              </a:rPr>
              <a:t>PRL2000</a:t>
            </a:r>
            <a:endParaRPr lang="en-US" altLang="zh-CN" dirty="0">
              <a:solidFill>
                <a:srgbClr val="FF0000"/>
              </a:solidFill>
              <a:latin typeface="Times New Roman" charset="0"/>
            </a:endParaRPr>
          </a:p>
          <a:p>
            <a:pPr indent="177800">
              <a:spcBef>
                <a:spcPts val="1416"/>
              </a:spcBef>
              <a:buFont typeface="Arial Unicode MS" charset="0"/>
              <a:buChar char="–"/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charset="0"/>
              </a:rPr>
              <a:t>  </a:t>
            </a:r>
            <a:r>
              <a:rPr lang="en-US" altLang="zh-CN" b="1" dirty="0" err="1">
                <a:solidFill>
                  <a:srgbClr val="000000"/>
                </a:solidFill>
                <a:latin typeface="Times New Roman" charset="0"/>
              </a:rPr>
              <a:t>Skyrme</a:t>
            </a:r>
            <a:r>
              <a:rPr lang="en-US" altLang="zh-CN" b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charset="0"/>
              </a:rPr>
              <a:t>Hartree-Fock</a:t>
            </a:r>
            <a:r>
              <a:rPr lang="en-US" altLang="zh-CN" b="1" dirty="0">
                <a:solidFill>
                  <a:srgbClr val="000000"/>
                </a:solidFill>
                <a:latin typeface="Times New Roman" charset="0"/>
              </a:rPr>
              <a:t> model</a:t>
            </a:r>
            <a:r>
              <a:rPr lang="en-US" altLang="zh-CN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Olbratorwski_Dobaczewski_Dudek_Plociennik</a:t>
            </a:r>
            <a:r>
              <a:rPr lang="en-US" altLang="zh-CN" dirty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PRL2004</a:t>
            </a:r>
            <a:endParaRPr lang="en-US" altLang="zh-CN" dirty="0">
              <a:solidFill>
                <a:srgbClr val="FF0000"/>
              </a:solidFill>
              <a:latin typeface="Times New Roman" charset="0"/>
            </a:endParaRPr>
          </a:p>
          <a:p>
            <a:pPr indent="177800">
              <a:spcBef>
                <a:spcPts val="1416"/>
              </a:spcBef>
              <a:buClr>
                <a:schemeClr val="tx1"/>
              </a:buClr>
              <a:buFont typeface="Arial Unicode MS" charset="0"/>
              <a:buChar char="–"/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charset="0"/>
              </a:rPr>
              <a:t> 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charset="0"/>
              </a:rPr>
              <a:t>Covariant density function theory</a:t>
            </a:r>
            <a:r>
              <a:rPr lang="en-US" altLang="zh-CN" dirty="0" smtClean="0">
                <a:solidFill>
                  <a:srgbClr val="000000"/>
                </a:solidFill>
                <a:latin typeface="Times New Roman" charset="0"/>
              </a:rPr>
              <a:t> (CDFT)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charset="0"/>
              </a:rPr>
              <a:t>Madokoro_Meng_Ma_Yamaji</a:t>
            </a:r>
            <a:r>
              <a:rPr lang="en-US" altLang="zh-CN" dirty="0" smtClean="0">
                <a:solidFill>
                  <a:srgbClr val="FF0000"/>
                </a:solidFill>
                <a:latin typeface="Times New Roman" charset="0"/>
              </a:rPr>
              <a:t> PRC2000; </a:t>
            </a:r>
            <a:br>
              <a:rPr lang="en-US" altLang="zh-CN" dirty="0" smtClean="0">
                <a:solidFill>
                  <a:srgbClr val="FF0000"/>
                </a:solidFill>
                <a:latin typeface="Times New Roman" charset="0"/>
              </a:rPr>
            </a:br>
            <a:r>
              <a:rPr lang="en-US" altLang="zh-CN" dirty="0" err="1" smtClean="0">
                <a:solidFill>
                  <a:srgbClr val="FF0000"/>
                </a:solidFill>
                <a:latin typeface="Times New Roman" charset="0"/>
              </a:rPr>
              <a:t>Meng_Peng_Zhang_Zhao</a:t>
            </a:r>
            <a:r>
              <a:rPr lang="en-US" altLang="zh-CN" dirty="0" smtClean="0">
                <a:solidFill>
                  <a:srgbClr val="FF0000"/>
                </a:solidFill>
                <a:latin typeface="Times New Roman" charset="0"/>
              </a:rPr>
              <a:t> Front.Phys.2013</a:t>
            </a:r>
            <a:endParaRPr lang="en-US" altLang="zh-CN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44745" name="Rectangle 9"/>
          <p:cNvSpPr>
            <a:spLocks noChangeArrowheads="1"/>
          </p:cNvSpPr>
          <p:nvPr/>
        </p:nvSpPr>
        <p:spPr bwMode="auto">
          <a:xfrm>
            <a:off x="107950" y="0"/>
            <a:ext cx="9036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00CC"/>
                </a:solidFill>
                <a:latin typeface="Times New Roman" charset="0"/>
                <a:cs typeface="+mn-cs"/>
              </a:rPr>
              <a:t>Theoretical tools for nuclear chirality</a:t>
            </a: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395288" y="4056208"/>
            <a:ext cx="8458199" cy="2400657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charset="2"/>
              <a:buChar char="ü"/>
            </a:pPr>
            <a:r>
              <a:rPr lang="en-US" sz="2000" dirty="0" smtClean="0">
                <a:latin typeface="Times New Roman"/>
                <a:cs typeface="Times New Roman"/>
                <a:sym typeface="Calibri" charset="0"/>
              </a:rPr>
              <a:t>can be easily extended to the multi-</a:t>
            </a:r>
            <a:r>
              <a:rPr lang="en-US" sz="2000" dirty="0" err="1" smtClean="0">
                <a:latin typeface="Times New Roman"/>
                <a:cs typeface="Times New Roman"/>
                <a:sym typeface="Calibri" charset="0"/>
              </a:rPr>
              <a:t>quasiparticle</a:t>
            </a:r>
            <a:r>
              <a:rPr lang="en-US" sz="2000" dirty="0" smtClean="0">
                <a:latin typeface="Times New Roman"/>
                <a:cs typeface="Times New Roman"/>
                <a:sym typeface="Calibri" charset="0"/>
              </a:rPr>
              <a:t> case. </a:t>
            </a:r>
            <a:endParaRPr lang="zh-CN" altLang="en-US" sz="2000" dirty="0">
              <a:latin typeface="Times New Roman"/>
              <a:cs typeface="Times New Roman"/>
              <a:sym typeface="Calibri" charset="0"/>
            </a:endParaRPr>
          </a:p>
          <a:p>
            <a:pPr marL="285750" indent="-285750" algn="just">
              <a:spcBef>
                <a:spcPts val="1200"/>
              </a:spcBef>
              <a:buFont typeface="Wingdings" charset="2"/>
              <a:buChar char="ü"/>
            </a:pPr>
            <a:r>
              <a:rPr lang="en-US" sz="2000" dirty="0">
                <a:latin typeface="Times New Roman"/>
                <a:cs typeface="Times New Roman"/>
                <a:sym typeface="Calibri" charset="0"/>
              </a:rPr>
              <a:t>t</a:t>
            </a:r>
            <a:r>
              <a:rPr lang="en-US" sz="2000" dirty="0" smtClean="0">
                <a:latin typeface="Times New Roman"/>
                <a:cs typeface="Times New Roman"/>
                <a:sym typeface="Calibri" charset="0"/>
              </a:rPr>
              <a:t>he deformation parameters can be self-consistently obtained. </a:t>
            </a:r>
          </a:p>
          <a:p>
            <a:pPr marL="285750" indent="-285750" algn="just">
              <a:spcBef>
                <a:spcPts val="1200"/>
              </a:spcBef>
              <a:buFont typeface="Heiti SC Light"/>
              <a:buChar char="×"/>
            </a:pPr>
            <a:r>
              <a:rPr lang="en-US" altLang="zh-CN" sz="2000" dirty="0" smtClean="0">
                <a:latin typeface="Times New Roman"/>
                <a:cs typeface="Times New Roman"/>
              </a:rPr>
              <a:t>a </a:t>
            </a:r>
            <a:r>
              <a:rPr lang="en-US" altLang="zh-CN" sz="2000" dirty="0">
                <a:latin typeface="Times New Roman"/>
                <a:cs typeface="Times New Roman"/>
              </a:rPr>
              <a:t>semi-classical model, where the total </a:t>
            </a:r>
            <a:r>
              <a:rPr lang="en-US" altLang="zh-CN" sz="2000" dirty="0" smtClean="0">
                <a:latin typeface="Times New Roman"/>
                <a:cs typeface="Times New Roman"/>
              </a:rPr>
              <a:t>AM is </a:t>
            </a:r>
            <a:r>
              <a:rPr lang="en-US" altLang="zh-CN" sz="2000" dirty="0">
                <a:latin typeface="Times New Roman"/>
                <a:cs typeface="Times New Roman"/>
              </a:rPr>
              <a:t>not a good quantum number and the electromagnetic transitions are calculated in </a:t>
            </a:r>
            <a:r>
              <a:rPr lang="en-US" altLang="zh-CN" sz="2000" dirty="0" err="1">
                <a:latin typeface="Times New Roman"/>
                <a:cs typeface="Times New Roman"/>
              </a:rPr>
              <a:t>semiclassical</a:t>
            </a:r>
            <a:r>
              <a:rPr lang="en-US" altLang="zh-CN" sz="2000" dirty="0">
                <a:latin typeface="Times New Roman"/>
                <a:cs typeface="Times New Roman"/>
              </a:rPr>
              <a:t> approximation.</a:t>
            </a:r>
          </a:p>
          <a:p>
            <a:pPr marL="285750" indent="-285750" algn="just">
              <a:spcBef>
                <a:spcPts val="1200"/>
              </a:spcBef>
              <a:buFont typeface="Heiti SC Light"/>
              <a:buChar char="×"/>
            </a:pPr>
            <a:r>
              <a:rPr lang="en-US" altLang="zh-CN" sz="2000" dirty="0" smtClean="0">
                <a:latin typeface="Times New Roman"/>
                <a:cs typeface="Times New Roman"/>
              </a:rPr>
              <a:t>the description of quantum </a:t>
            </a:r>
            <a:r>
              <a:rPr lang="en-US" altLang="zh-CN" sz="2000" dirty="0">
                <a:latin typeface="Times New Roman"/>
                <a:cs typeface="Times New Roman"/>
              </a:rPr>
              <a:t>tunneling of chiral partners is beyond the mean field </a:t>
            </a:r>
            <a:r>
              <a:rPr lang="en-US" altLang="zh-CN" sz="2000" dirty="0" smtClean="0">
                <a:latin typeface="Times New Roman"/>
                <a:cs typeface="Times New Roman"/>
              </a:rPr>
              <a:t>approximation.</a:t>
            </a:r>
            <a:endParaRPr lang="en-US" altLang="zh-CN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84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4943" y="787517"/>
            <a:ext cx="8801257" cy="2862322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1260"/>
              </a:spcBef>
              <a:buClr>
                <a:srgbClr val="0000FF"/>
              </a:buClr>
              <a:buFont typeface="Wingdings" charset="2"/>
              <a:buChar char="l"/>
            </a:pPr>
            <a:r>
              <a:rPr lang="en-US" sz="2000" b="1" dirty="0" smtClean="0">
                <a:solidFill>
                  <a:srgbClr val="0000FF"/>
                </a:solidFill>
                <a:latin typeface="Times New Roman" charset="0"/>
                <a:sym typeface="Times New Roman" charset="0"/>
              </a:rPr>
              <a:t> TAC based on Covariant Density Functional Theory </a:t>
            </a:r>
          </a:p>
          <a:p>
            <a:pPr>
              <a:spcBef>
                <a:spcPct val="50000"/>
              </a:spcBef>
              <a:buClr>
                <a:srgbClr val="0000FF"/>
              </a:buClr>
            </a:pPr>
            <a:r>
              <a:rPr lang="en-US" altLang="zh-CN" sz="2000" u="sng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Meson exchange version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: </a:t>
            </a:r>
            <a:br>
              <a:rPr lang="en-US" altLang="zh-CN" sz="2000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</a:br>
            <a:r>
              <a:rPr lang="en-US" altLang="zh-CN" sz="2000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3-D Cranking </a:t>
            </a:r>
            <a:r>
              <a:rPr lang="en-US" altLang="zh-CN" dirty="0" err="1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Madokoro_Meng_Ma_Yamaji</a:t>
            </a:r>
            <a:r>
              <a:rPr lang="en-US" altLang="zh-CN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, PRC62,061301(2000)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 </a:t>
            </a:r>
            <a:br>
              <a:rPr lang="en-US" altLang="zh-CN" sz="2000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</a:br>
            <a:r>
              <a:rPr lang="en-US" altLang="zh-CN" sz="2000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2-D Cranking </a:t>
            </a:r>
            <a:r>
              <a:rPr lang="en-US" altLang="zh-CN" dirty="0" err="1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Peng_Meng_Ring_Zhang</a:t>
            </a:r>
            <a:r>
              <a:rPr lang="en-US" altLang="zh-CN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, PRC78,024313(2008)</a:t>
            </a:r>
            <a:endParaRPr lang="en-US" altLang="zh-CN" sz="2000" dirty="0" smtClean="0">
              <a:solidFill>
                <a:srgbClr val="000000"/>
              </a:solidFill>
              <a:latin typeface="Times New Roman" charset="0"/>
              <a:sym typeface="Times New Roman" charset="0"/>
            </a:endParaRPr>
          </a:p>
          <a:p>
            <a:pPr>
              <a:spcBef>
                <a:spcPct val="50000"/>
              </a:spcBef>
              <a:buClr>
                <a:srgbClr val="0000FF"/>
              </a:buClr>
            </a:pPr>
            <a:r>
              <a:rPr lang="en-US" altLang="zh-CN" sz="2000" u="sng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Point-coupling version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: Simple and more suitable for systematic investigations</a:t>
            </a:r>
            <a:br>
              <a:rPr lang="en-US" altLang="zh-CN" sz="2000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</a:br>
            <a:r>
              <a:rPr lang="en-US" altLang="zh-CN" sz="2000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2-D Cranking  </a:t>
            </a:r>
            <a:r>
              <a:rPr lang="en-US" altLang="zh-CN" dirty="0" err="1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Zhao_Zhang_Peng_Liang_Meng</a:t>
            </a:r>
            <a:r>
              <a:rPr lang="en-US" altLang="zh-CN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 PLB699,181(2011)</a:t>
            </a:r>
            <a:r>
              <a:rPr lang="zh-TW" altLang="en-US" sz="2000" dirty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/>
            </a:r>
            <a:br>
              <a:rPr lang="en-US" altLang="zh-TW" sz="2000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</a:br>
            <a:r>
              <a:rPr lang="en-US" altLang="zh-TW" sz="2000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			  </a:t>
            </a:r>
            <a:r>
              <a:rPr lang="en-US" altLang="zh-TW" dirty="0" err="1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Zhao_Peng_Liang_P</a:t>
            </a:r>
            <a:r>
              <a:rPr lang="en-US" altLang="zh-TW" dirty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. </a:t>
            </a:r>
            <a:r>
              <a:rPr lang="en-US" altLang="zh-TW" dirty="0" err="1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Ring_Meng</a:t>
            </a:r>
            <a:r>
              <a:rPr lang="en-US" altLang="zh-TW" dirty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 PRL107, 122501 (2011</a:t>
            </a:r>
            <a:r>
              <a:rPr lang="en-US" altLang="zh-TW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)</a:t>
            </a:r>
            <a:r>
              <a:rPr lang="en-US" altLang="zh-TW" dirty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/>
            </a:r>
            <a:br>
              <a:rPr lang="en-US" altLang="zh-TW" dirty="0">
                <a:solidFill>
                  <a:srgbClr val="000000"/>
                </a:solidFill>
                <a:latin typeface="Times New Roman" charset="0"/>
                <a:sym typeface="Times New Roman" charset="0"/>
              </a:rPr>
            </a:br>
            <a:r>
              <a:rPr lang="en-US" altLang="zh-CN" sz="2000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                        </a:t>
            </a:r>
            <a:r>
              <a:rPr lang="en-US" altLang="zh-CN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(see also: parallel talk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28B207</a:t>
            </a:r>
            <a:r>
              <a:rPr lang="en-US" altLang="zh-CN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 by </a:t>
            </a:r>
            <a:r>
              <a:rPr lang="en-US" altLang="zh-CN" u="sng" dirty="0" err="1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Peng</a:t>
            </a:r>
            <a:r>
              <a:rPr lang="en-US" altLang="zh-CN" u="sng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-Wei Zhao</a:t>
            </a:r>
            <a:r>
              <a:rPr lang="en-US" altLang="zh-CN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)</a:t>
            </a:r>
            <a:endParaRPr lang="zh-CN" altLang="en-US" sz="2000" dirty="0" smtClean="0">
              <a:solidFill>
                <a:srgbClr val="000000"/>
              </a:solidFill>
              <a:latin typeface="Times New Roman" charset="0"/>
              <a:sym typeface="Times New Roman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0000CC"/>
                </a:solidFill>
                <a:latin typeface="Times New Roman" charset="0"/>
              </a:rPr>
              <a:t>Development and applications of TAC</a:t>
            </a:r>
            <a:endParaRPr lang="zh-CN" altLang="en-US" sz="3600" dirty="0">
              <a:solidFill>
                <a:srgbClr val="FF33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32609" y="1047234"/>
            <a:ext cx="417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  <a:latin typeface="Times New Roman" charset="0"/>
              </a:rPr>
              <a:t>Meng_Peng_Zhang_Zhao</a:t>
            </a:r>
            <a:r>
              <a:rPr lang="en-US" altLang="zh-CN" dirty="0">
                <a:solidFill>
                  <a:srgbClr val="FF0000"/>
                </a:solidFill>
                <a:latin typeface="Times New Roman" charset="0"/>
              </a:rPr>
              <a:t> Front.Phys.2013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64943" y="3870226"/>
            <a:ext cx="864681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00FF"/>
              </a:buClr>
              <a:buFont typeface="Wingdings" charset="2"/>
              <a:buChar char="²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charset="0"/>
                <a:sym typeface="Times New Roman" charset="0"/>
              </a:rPr>
              <a:t>To describe the chiral partner based on the framework of TAC, one must go beyond mean field approximation.</a:t>
            </a:r>
            <a:endParaRPr lang="en-US" altLang="zh-CN" sz="2000" b="1" dirty="0" smtClean="0">
              <a:solidFill>
                <a:srgbClr val="000000"/>
              </a:solidFill>
              <a:latin typeface="Times New Roman" charset="0"/>
              <a:sym typeface="Times New Roman" charset="0"/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altLang="zh-CN" sz="2000" b="1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TAC+RPA describes chiral vibration</a:t>
            </a:r>
            <a:br>
              <a:rPr lang="en-US" altLang="zh-CN" sz="2000" b="1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</a:br>
            <a:r>
              <a:rPr kumimoji="1" lang="en-US" altLang="zh-CN" dirty="0" err="1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Mukhopadhyay_Almehed_Garg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PRL 2007.   (</a:t>
            </a:r>
            <a:r>
              <a:rPr kumimoji="1" lang="en-US" altLang="zh-CN" baseline="300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135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Nd)</a:t>
            </a:r>
            <a:br>
              <a:rPr kumimoji="1" lang="en-US" altLang="zh-CN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</a:br>
            <a:r>
              <a:rPr kumimoji="1" lang="en-US" altLang="zh-CN" dirty="0" err="1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Times New Roman" charset="0"/>
              </a:rPr>
              <a:t>Almehed_Donau_Frauendorf</a:t>
            </a:r>
            <a:r>
              <a:rPr kumimoji="1" lang="en-US" altLang="zh-CN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  <a:sym typeface="Times New Roman" charset="0"/>
              </a:rPr>
              <a:t> PRC2011.</a:t>
            </a:r>
            <a:endParaRPr kumimoji="1" lang="en-US" altLang="zh-CN" dirty="0">
              <a:solidFill>
                <a:srgbClr val="000000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  <a:sym typeface="Times New Roman" charset="0"/>
            </a:endParaRPr>
          </a:p>
          <a:p>
            <a:pPr marL="342900" lvl="0" indent="-342900">
              <a:buFont typeface="Arial"/>
              <a:buChar char="•"/>
            </a:pPr>
            <a:r>
              <a:rPr lang="en-US" altLang="zh-CN" sz="2000" b="1" dirty="0" smtClean="0">
                <a:solidFill>
                  <a:srgbClr val="000000"/>
                </a:solidFill>
                <a:latin typeface="Times New Roman" charset="0"/>
              </a:rPr>
              <a:t>A chiral collective </a:t>
            </a:r>
            <a:r>
              <a:rPr lang="en-US" altLang="zh-CN" sz="2000" b="1" dirty="0">
                <a:solidFill>
                  <a:srgbClr val="000000"/>
                </a:solidFill>
                <a:latin typeface="Times New Roman" charset="0"/>
              </a:rPr>
              <a:t>Hamiltonian based on the TAC solutions is developed and used to describe both chiral rotation and chiral vibration. 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US" altLang="zh-CN" sz="2000" b="1" dirty="0" smtClean="0">
                <a:solidFill>
                  <a:srgbClr val="000000"/>
                </a:solidFill>
                <a:latin typeface="Times New Roman" charset="0"/>
              </a:rPr>
            </a:br>
            <a:r>
              <a:rPr kumimoji="1" lang="fi-FI" altLang="zh-CN" dirty="0" err="1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Chen_Zhang_Zhao_Jolos_Meng</a:t>
            </a:r>
            <a:r>
              <a:rPr kumimoji="1" lang="fi-FI" altLang="zh-CN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, </a:t>
            </a:r>
            <a:r>
              <a:rPr kumimoji="1" lang="fi-FI" altLang="zh-CN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PRC2013.</a:t>
            </a:r>
            <a:br>
              <a:rPr kumimoji="1" lang="fi-FI" altLang="zh-CN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</a:br>
            <a:r>
              <a:rPr lang="en-US" altLang="zh-CN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(</a:t>
            </a:r>
            <a:r>
              <a:rPr lang="en-US" altLang="zh-CN" dirty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see also: parallel talk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28B208</a:t>
            </a:r>
            <a:r>
              <a:rPr lang="en-US" altLang="zh-CN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by </a:t>
            </a:r>
            <a:r>
              <a:rPr lang="en-US" altLang="zh-CN" u="sng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Qi-Bo Chen</a:t>
            </a:r>
            <a:r>
              <a:rPr lang="en-US" altLang="zh-CN" dirty="0" smtClean="0">
                <a:solidFill>
                  <a:srgbClr val="000000"/>
                </a:solidFill>
                <a:latin typeface="Times New Roman" charset="0"/>
                <a:sym typeface="Times New Roman" charset="0"/>
              </a:rPr>
              <a:t>)</a:t>
            </a:r>
            <a:endParaRPr kumimoji="1" lang="fi-FI" altLang="zh-CN" dirty="0">
              <a:solidFill>
                <a:srgbClr val="FF0000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0" y="-26988"/>
            <a:ext cx="9144000" cy="768351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400" b="1" dirty="0">
                <a:solidFill>
                  <a:srgbClr val="0000CC"/>
                </a:solidFill>
                <a:latin typeface="Times New Roman" charset="0"/>
              </a:rPr>
              <a:t>Multi-Chirality</a:t>
            </a:r>
          </a:p>
        </p:txBody>
      </p:sp>
      <p:pic>
        <p:nvPicPr>
          <p:cNvPr id="6144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9" y="1262874"/>
            <a:ext cx="36353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072003" y="1553883"/>
            <a:ext cx="488548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Wingdings" charset="2"/>
              <a:buChar char="l"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charset="0"/>
              </a:rPr>
              <a:t>Multi-Chirality on a human body</a:t>
            </a:r>
            <a:endParaRPr lang="en-US" altLang="zh-CN" sz="2800" dirty="0">
              <a:solidFill>
                <a:srgbClr val="FF0000"/>
              </a:solidFill>
              <a:latin typeface="Times New Roman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charset="0"/>
              </a:rPr>
              <a:t>Left and right eyes </a:t>
            </a:r>
            <a:endParaRPr lang="en-US" altLang="zh-CN" sz="2000" b="1" dirty="0">
              <a:solidFill>
                <a:srgbClr val="0000FF"/>
              </a:solidFill>
              <a:latin typeface="Times New Roman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charset="0"/>
              </a:rPr>
              <a:t>Left and right hands</a:t>
            </a:r>
            <a:endParaRPr lang="en-US" altLang="zh-CN" sz="2000" b="1" dirty="0">
              <a:solidFill>
                <a:srgbClr val="0000FF"/>
              </a:solidFill>
              <a:latin typeface="Times New Roman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charset="0"/>
              </a:rPr>
              <a:t>Left and right feet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charset="0"/>
              </a:rPr>
              <a:t>       … …</a:t>
            </a:r>
            <a:r>
              <a:rPr lang="en-US" altLang="zh-CN" sz="2000" b="1" dirty="0">
                <a:solidFill>
                  <a:srgbClr val="0000FF"/>
                </a:solidFill>
                <a:latin typeface="Times New Roman" charset="0"/>
              </a:rPr>
              <a:t/>
            </a:r>
            <a:br>
              <a:rPr lang="en-US" altLang="zh-CN" sz="2000" b="1" dirty="0">
                <a:solidFill>
                  <a:srgbClr val="0000FF"/>
                </a:solidFill>
                <a:latin typeface="Times New Roman" charset="0"/>
              </a:rPr>
            </a:br>
            <a:endParaRPr lang="en-US" altLang="zh-CN" sz="2000" dirty="0">
              <a:solidFill>
                <a:srgbClr val="FF0000"/>
              </a:solidFill>
              <a:latin typeface="Times New Roman" charset="0"/>
            </a:endParaRPr>
          </a:p>
          <a:p>
            <a:pPr marL="571500" indent="-571500">
              <a:spcBef>
                <a:spcPct val="50000"/>
              </a:spcBef>
              <a:buFont typeface="Wingdings" charset="2"/>
              <a:buChar char="l"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charset="0"/>
              </a:rPr>
              <a:t>Multi-chirality on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charset="0"/>
              </a:rPr>
              <a:t>triaxial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charset="0"/>
              </a:rPr>
              <a:t> nucleus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charset="0"/>
              </a:rPr>
              <a:t>？</a:t>
            </a:r>
            <a:endParaRPr lang="en-US" altLang="zh-CN" sz="2400" dirty="0">
              <a:solidFill>
                <a:srgbClr val="FF0000"/>
              </a:solidFill>
              <a:latin typeface="Times New Roman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charset="0"/>
              </a:rPr>
              <a:t>Suitable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charset="0"/>
              </a:rPr>
              <a:t>triaxial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charset="0"/>
              </a:rPr>
              <a:t> deformation</a:t>
            </a:r>
            <a:endParaRPr lang="en-US" altLang="zh-CN" sz="2000" b="1" dirty="0">
              <a:solidFill>
                <a:srgbClr val="0000FF"/>
              </a:solidFill>
              <a:latin typeface="Times New Roman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charset="0"/>
              </a:rPr>
              <a:t>Suitable particle-hole configurations</a:t>
            </a:r>
            <a:endParaRPr lang="en-US" altLang="zh-CN" sz="2000" b="1" dirty="0">
              <a:solidFill>
                <a:srgbClr val="0000FF"/>
              </a:solidFill>
              <a:latin typeface="Times New Roman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charset="0"/>
              </a:rPr>
              <a:t>Coexistence of above conditions</a:t>
            </a:r>
            <a:endParaRPr lang="en-US" altLang="zh-CN" sz="2000" b="1" dirty="0">
              <a:solidFill>
                <a:srgbClr val="0000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0" y="-26988"/>
            <a:ext cx="9144000" cy="579438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0000CC"/>
                </a:solidFill>
                <a:latin typeface="Times New Roman" charset="0"/>
              </a:rPr>
              <a:t>Do multiple chiral doublets(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charset="0"/>
              </a:rPr>
              <a:t>M</a:t>
            </a:r>
            <a:r>
              <a:rPr lang="en-US" altLang="zh-CN" sz="3200" b="1" dirty="0" err="1">
                <a:solidFill>
                  <a:srgbClr val="0000CC"/>
                </a:solidFill>
                <a:latin typeface="Symbol" charset="0"/>
              </a:rPr>
              <a:t>c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charset="0"/>
              </a:rPr>
              <a:t>D</a:t>
            </a:r>
            <a:r>
              <a:rPr lang="en-US" altLang="zh-CN" sz="3200" b="1" dirty="0">
                <a:solidFill>
                  <a:srgbClr val="0000CC"/>
                </a:solidFill>
                <a:latin typeface="Times New Roman" charset="0"/>
              </a:rPr>
              <a:t>) exist ?</a:t>
            </a:r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7092950" y="5591175"/>
            <a:ext cx="1871663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288" y="1268413"/>
            <a:ext cx="82804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Aft>
                <a:spcPct val="20000"/>
              </a:spcAft>
              <a:buSzPct val="70000"/>
              <a:defRPr/>
            </a:pPr>
            <a:r>
              <a:rPr lang="en-US" altLang="zh-CN" sz="2000" dirty="0" smtClean="0">
                <a:latin typeface="Times New Roman" charset="0"/>
              </a:rPr>
              <a:t>CDFT has </a:t>
            </a:r>
            <a:r>
              <a:rPr lang="en-US" altLang="zh-CN" sz="2000" dirty="0">
                <a:latin typeface="Times New Roman" charset="0"/>
              </a:rPr>
              <a:t>received wide attention due to </a:t>
            </a:r>
            <a:r>
              <a:rPr lang="en-US" altLang="zh-CN" sz="2000" dirty="0" smtClean="0">
                <a:latin typeface="Times New Roman" charset="0"/>
              </a:rPr>
              <a:t>its attractive features and its </a:t>
            </a:r>
            <a:r>
              <a:rPr lang="en-US" altLang="zh-CN" sz="2000" dirty="0">
                <a:latin typeface="Times New Roman" charset="0"/>
              </a:rPr>
              <a:t>success in describing the properties of nuclei and many nuclear </a:t>
            </a:r>
            <a:r>
              <a:rPr lang="en-US" altLang="zh-CN" sz="2000" dirty="0" smtClean="0">
                <a:latin typeface="Times New Roman" charset="0"/>
              </a:rPr>
              <a:t>phenomena.</a:t>
            </a:r>
            <a:r>
              <a:rPr lang="en-US" altLang="zh-CN" sz="2400" dirty="0" smtClean="0">
                <a:latin typeface="Times New Roman" charset="0"/>
              </a:rPr>
              <a:t> </a:t>
            </a:r>
            <a:br>
              <a:rPr lang="en-US" altLang="zh-CN" sz="2400" dirty="0" smtClean="0">
                <a:latin typeface="Times New Roman" charset="0"/>
              </a:rPr>
            </a:br>
            <a:r>
              <a:rPr lang="en-US" altLang="zh-CN" dirty="0" smtClean="0">
                <a:solidFill>
                  <a:srgbClr val="0000FF"/>
                </a:solidFill>
                <a:latin typeface="Times New Roman" charset="0"/>
              </a:rPr>
              <a:t>Ring PPNP1996, </a:t>
            </a:r>
            <a:r>
              <a:rPr lang="en-US" altLang="zh-CN" dirty="0" err="1">
                <a:solidFill>
                  <a:srgbClr val="0000FF"/>
                </a:solidFill>
                <a:latin typeface="Times New Roman" charset="0"/>
              </a:rPr>
              <a:t>Vretenar</a:t>
            </a:r>
            <a:r>
              <a:rPr lang="en-US" altLang="zh-CN" dirty="0">
                <a:solidFill>
                  <a:srgbClr val="0000FF"/>
                </a:solidFill>
                <a:latin typeface="Times New Roman" charset="0"/>
              </a:rPr>
              <a:t> et al., Phys. </a:t>
            </a:r>
            <a:r>
              <a:rPr lang="en-US" altLang="zh-CN" dirty="0" smtClean="0">
                <a:solidFill>
                  <a:srgbClr val="0000FF"/>
                </a:solidFill>
                <a:latin typeface="Times New Roman" charset="0"/>
              </a:rPr>
              <a:t>Rep2005,  </a:t>
            </a:r>
            <a:r>
              <a:rPr lang="en-US" altLang="zh-CN" dirty="0" err="1">
                <a:solidFill>
                  <a:srgbClr val="0000FF"/>
                </a:solidFill>
                <a:latin typeface="Times New Roman" charset="0"/>
              </a:rPr>
              <a:t>Meng</a:t>
            </a:r>
            <a:r>
              <a:rPr lang="en-US" altLang="zh-CN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latin typeface="Times New Roman" charset="0"/>
              </a:rPr>
              <a:t>et.al</a:t>
            </a:r>
            <a:r>
              <a:rPr lang="en-US" altLang="zh-CN" dirty="0">
                <a:solidFill>
                  <a:srgbClr val="0000FF"/>
                </a:solidFill>
                <a:latin typeface="Times New Roman" charset="0"/>
              </a:rPr>
              <a:t>., </a:t>
            </a:r>
            <a:r>
              <a:rPr lang="en-US" altLang="zh-CN" dirty="0" smtClean="0">
                <a:solidFill>
                  <a:srgbClr val="0000FF"/>
                </a:solidFill>
                <a:latin typeface="Times New Roman" charset="0"/>
              </a:rPr>
              <a:t>PPNP2006.</a:t>
            </a:r>
          </a:p>
          <a:p>
            <a:pPr algn="just">
              <a:spcAft>
                <a:spcPct val="20000"/>
              </a:spcAft>
              <a:buSzPct val="70000"/>
              <a:defRPr/>
            </a:pPr>
            <a:endParaRPr lang="en-US" altLang="zh-CN" sz="2400" dirty="0" smtClean="0">
              <a:solidFill>
                <a:srgbClr val="0000FF"/>
              </a:solidFill>
              <a:latin typeface="Times New Roman" charset="0"/>
            </a:endParaRPr>
          </a:p>
          <a:p>
            <a:pPr algn="just">
              <a:spcAft>
                <a:spcPct val="20000"/>
              </a:spcAft>
              <a:buSzPct val="70000"/>
              <a:defRPr/>
            </a:pPr>
            <a:endParaRPr lang="en-US" altLang="zh-CN" sz="2400" dirty="0">
              <a:solidFill>
                <a:srgbClr val="0000FF"/>
              </a:solidFill>
              <a:latin typeface="Times New Roman" charset="0"/>
            </a:endParaRPr>
          </a:p>
          <a:p>
            <a:pPr marL="241200" lvl="1">
              <a:spcBef>
                <a:spcPts val="600"/>
              </a:spcBef>
              <a:spcAft>
                <a:spcPct val="20000"/>
              </a:spcAft>
              <a:buSzPct val="70000"/>
              <a:buFont typeface="Wingdings" charset="0"/>
              <a:buChar char="l"/>
              <a:defRPr/>
            </a:pPr>
            <a:r>
              <a:rPr lang="en-US" altLang="zh-CN" sz="2000" b="1" dirty="0">
                <a:latin typeface="Times New Roman" charset="0"/>
              </a:rPr>
              <a:t>   </a:t>
            </a:r>
            <a:r>
              <a:rPr lang="en-US" altLang="zh-CN" sz="2000" b="1" dirty="0" err="1">
                <a:latin typeface="Times New Roman" charset="0"/>
              </a:rPr>
              <a:t>Triaxial</a:t>
            </a:r>
            <a:r>
              <a:rPr lang="en-US" altLang="zh-CN" sz="2000" b="1" dirty="0">
                <a:latin typeface="Times New Roman" charset="0"/>
              </a:rPr>
              <a:t> deformation and configurations can be obtained self-consistently in RMF theory.</a:t>
            </a:r>
          </a:p>
          <a:p>
            <a:pPr marL="241200" lvl="1">
              <a:spcAft>
                <a:spcPct val="20000"/>
              </a:spcAft>
              <a:buSzPct val="70000"/>
              <a:buFont typeface="Wingdings" charset="0"/>
              <a:buChar char="l"/>
              <a:defRPr/>
            </a:pPr>
            <a:r>
              <a:rPr lang="en-US" altLang="zh-CN" sz="2000" b="1" dirty="0">
                <a:latin typeface="Times New Roman" charset="0"/>
              </a:rPr>
              <a:t>   It is easy to extend for nuclei with </a:t>
            </a:r>
            <a:r>
              <a:rPr lang="en-US" altLang="zh-CN" sz="2000" b="1" dirty="0" err="1">
                <a:latin typeface="Times New Roman" charset="0"/>
              </a:rPr>
              <a:t>multiparticle</a:t>
            </a:r>
            <a:r>
              <a:rPr lang="en-US" altLang="zh-CN" sz="2000" b="1" dirty="0">
                <a:latin typeface="Times New Roman" charset="0"/>
              </a:rPr>
              <a:t> and </a:t>
            </a:r>
            <a:r>
              <a:rPr lang="en-US" altLang="zh-CN" sz="2000" b="1" dirty="0" err="1">
                <a:latin typeface="Times New Roman" charset="0"/>
              </a:rPr>
              <a:t>multihole</a:t>
            </a:r>
            <a:r>
              <a:rPr lang="en-US" altLang="zh-CN" sz="2000" b="1" dirty="0">
                <a:latin typeface="Times New Roman" charset="0"/>
              </a:rPr>
              <a:t> suitable for chirality in RMF theory.</a:t>
            </a:r>
          </a:p>
          <a:p>
            <a:pPr algn="just">
              <a:spcAft>
                <a:spcPct val="20000"/>
              </a:spcAft>
              <a:buSzPct val="70000"/>
              <a:defRPr/>
            </a:pPr>
            <a:endParaRPr lang="en-US" altLang="zh-CN" sz="2400" b="1" i="1" dirty="0">
              <a:latin typeface="Times New Roman" charset="0"/>
            </a:endParaRPr>
          </a:p>
          <a:p>
            <a:pPr algn="just">
              <a:spcAft>
                <a:spcPct val="20000"/>
              </a:spcAft>
              <a:buSzPct val="70000"/>
              <a:defRPr/>
            </a:pPr>
            <a:endParaRPr lang="en-US" altLang="zh-CN" sz="2400" b="1" i="1" dirty="0">
              <a:latin typeface="Times New Roman" charset="0"/>
            </a:endParaRPr>
          </a:p>
          <a:p>
            <a:pPr algn="just">
              <a:spcAft>
                <a:spcPct val="20000"/>
              </a:spcAft>
              <a:buSzPct val="70000"/>
              <a:defRPr/>
            </a:pPr>
            <a:r>
              <a:rPr lang="en-US" altLang="zh-CN" sz="2000" dirty="0">
                <a:latin typeface="Times New Roman" charset="0"/>
              </a:rPr>
              <a:t>Not only </a:t>
            </a:r>
            <a:r>
              <a:rPr lang="en-US" altLang="zh-CN" sz="2000" b="1" i="1" dirty="0">
                <a:latin typeface="Times New Roman" charset="0"/>
              </a:rPr>
              <a:t>adiabatic</a:t>
            </a:r>
            <a:r>
              <a:rPr lang="en-US" altLang="zh-CN" sz="2000" dirty="0">
                <a:latin typeface="Times New Roman" charset="0"/>
              </a:rPr>
              <a:t> but also </a:t>
            </a:r>
            <a:r>
              <a:rPr lang="en-US" altLang="zh-CN" sz="2000" b="1" i="1" dirty="0">
                <a:latin typeface="Times New Roman" charset="0"/>
              </a:rPr>
              <a:t>configuration-fixed</a:t>
            </a:r>
            <a:r>
              <a:rPr lang="en-US" altLang="zh-CN" sz="2000" dirty="0">
                <a:latin typeface="Times New Roman" charset="0"/>
              </a:rPr>
              <a:t> constraint calculations are necessary to obtain PES for certain configurations. 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9388" y="4955381"/>
            <a:ext cx="32369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Times New Roman" charset="0"/>
              </a:rPr>
              <a:t>Constraint calculations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7950" y="811213"/>
            <a:ext cx="59980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Times New Roman" charset="0"/>
              </a:rPr>
              <a:t>Covariant density functional theory (CDFT)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6050" y="2703513"/>
            <a:ext cx="5037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 err="1">
                <a:solidFill>
                  <a:srgbClr val="0000FF"/>
                </a:solidFill>
                <a:latin typeface="Times New Roman" charset="0"/>
              </a:rPr>
              <a:t>Triaxial</a:t>
            </a:r>
            <a:r>
              <a:rPr lang="en-US" altLang="zh-CN" sz="2400" b="1" dirty="0">
                <a:solidFill>
                  <a:srgbClr val="0000FF"/>
                </a:solidFill>
                <a:latin typeface="Times New Roman" charset="0"/>
              </a:rPr>
              <a:t> relativistic mean field theory</a:t>
            </a:r>
          </a:p>
        </p:txBody>
      </p:sp>
    </p:spTree>
    <p:extLst>
      <p:ext uri="{BB962C8B-B14F-4D97-AF65-F5344CB8AC3E}">
        <p14:creationId xmlns:p14="http://schemas.microsoft.com/office/powerpoint/2010/main" val="25789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AutoShape 3"/>
          <p:cNvSpPr>
            <a:spLocks noChangeArrowheads="1"/>
          </p:cNvSpPr>
          <p:nvPr/>
        </p:nvSpPr>
        <p:spPr bwMode="auto">
          <a:xfrm>
            <a:off x="7083449" y="5732463"/>
            <a:ext cx="2060551" cy="936625"/>
          </a:xfrm>
          <a:prstGeom prst="wedgeRoundRectCallout">
            <a:avLst>
              <a:gd name="adj1" fmla="val -53833"/>
              <a:gd name="adj2" fmla="val -23000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altLang="zh-CN" dirty="0" smtClean="0"/>
              <a:t>Always Occupy the lowest N levels</a:t>
            </a:r>
            <a:endParaRPr lang="zh-CN" altLang="en-US" dirty="0"/>
          </a:p>
        </p:txBody>
      </p:sp>
      <p:grpSp>
        <p:nvGrpSpPr>
          <p:cNvPr id="63490" name="Group 4"/>
          <p:cNvGrpSpPr>
            <a:grpSpLocks/>
          </p:cNvGrpSpPr>
          <p:nvPr/>
        </p:nvGrpSpPr>
        <p:grpSpPr bwMode="auto">
          <a:xfrm>
            <a:off x="1366838" y="1484313"/>
            <a:ext cx="5832475" cy="4149725"/>
            <a:chOff x="567" y="1542"/>
            <a:chExt cx="3674" cy="2614"/>
          </a:xfrm>
        </p:grpSpPr>
        <p:sp>
          <p:nvSpPr>
            <p:cNvPr id="273413" name="Line 5"/>
            <p:cNvSpPr>
              <a:spLocks noChangeShapeType="1"/>
            </p:cNvSpPr>
            <p:nvPr/>
          </p:nvSpPr>
          <p:spPr bwMode="auto">
            <a:xfrm>
              <a:off x="3061" y="1752"/>
              <a:ext cx="862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63494" name="Group 6"/>
            <p:cNvGrpSpPr>
              <a:grpSpLocks/>
            </p:cNvGrpSpPr>
            <p:nvPr/>
          </p:nvGrpSpPr>
          <p:grpSpPr bwMode="auto">
            <a:xfrm>
              <a:off x="567" y="1542"/>
              <a:ext cx="3674" cy="2614"/>
              <a:chOff x="1020" y="1434"/>
              <a:chExt cx="3674" cy="2614"/>
            </a:xfrm>
          </p:grpSpPr>
          <p:grpSp>
            <p:nvGrpSpPr>
              <p:cNvPr id="63495" name="Group 7"/>
              <p:cNvGrpSpPr>
                <a:grpSpLocks/>
              </p:cNvGrpSpPr>
              <p:nvPr/>
            </p:nvGrpSpPr>
            <p:grpSpPr bwMode="auto">
              <a:xfrm>
                <a:off x="1337" y="1661"/>
                <a:ext cx="3040" cy="1860"/>
                <a:chOff x="1337" y="1661"/>
                <a:chExt cx="3040" cy="1860"/>
              </a:xfrm>
            </p:grpSpPr>
            <p:grpSp>
              <p:nvGrpSpPr>
                <p:cNvPr id="63503" name="Group 8"/>
                <p:cNvGrpSpPr>
                  <a:grpSpLocks/>
                </p:cNvGrpSpPr>
                <p:nvPr/>
              </p:nvGrpSpPr>
              <p:grpSpPr bwMode="auto">
                <a:xfrm>
                  <a:off x="1337" y="1661"/>
                  <a:ext cx="863" cy="1860"/>
                  <a:chOff x="1337" y="1661"/>
                  <a:chExt cx="863" cy="1860"/>
                </a:xfrm>
              </p:grpSpPr>
              <p:sp>
                <p:nvSpPr>
                  <p:cNvPr id="27341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337" y="1661"/>
                    <a:ext cx="86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27341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337" y="1707"/>
                    <a:ext cx="86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27341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337" y="1798"/>
                    <a:ext cx="86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27342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337" y="1888"/>
                    <a:ext cx="86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grpSp>
                <p:nvGrpSpPr>
                  <p:cNvPr id="63552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337" y="3431"/>
                    <a:ext cx="862" cy="90"/>
                    <a:chOff x="1337" y="3431"/>
                    <a:chExt cx="862" cy="90"/>
                  </a:xfrm>
                </p:grpSpPr>
                <p:sp>
                  <p:nvSpPr>
                    <p:cNvPr id="273422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7" y="3476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23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3" y="3431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24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1" y="3431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3553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337" y="3204"/>
                    <a:ext cx="862" cy="90"/>
                    <a:chOff x="1337" y="3204"/>
                    <a:chExt cx="862" cy="90"/>
                  </a:xfrm>
                </p:grpSpPr>
                <p:sp>
                  <p:nvSpPr>
                    <p:cNvPr id="273426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7" y="3249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27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1" y="3204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28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3" y="3204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3554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337" y="3022"/>
                    <a:ext cx="862" cy="91"/>
                    <a:chOff x="1337" y="3022"/>
                    <a:chExt cx="862" cy="91"/>
                  </a:xfrm>
                </p:grpSpPr>
                <p:sp>
                  <p:nvSpPr>
                    <p:cNvPr id="273430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7" y="3068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31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3" y="3022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32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1" y="3023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3555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337" y="2841"/>
                    <a:ext cx="862" cy="90"/>
                    <a:chOff x="1337" y="2841"/>
                    <a:chExt cx="862" cy="90"/>
                  </a:xfrm>
                </p:grpSpPr>
                <p:sp>
                  <p:nvSpPr>
                    <p:cNvPr id="273434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7" y="2886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35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1" y="2841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36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3" y="2841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3556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337" y="2660"/>
                    <a:ext cx="862" cy="90"/>
                    <a:chOff x="1337" y="2660"/>
                    <a:chExt cx="862" cy="90"/>
                  </a:xfrm>
                </p:grpSpPr>
                <p:sp>
                  <p:nvSpPr>
                    <p:cNvPr id="27343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7" y="2705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39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3" y="2660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40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1" y="2660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355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1337" y="2523"/>
                    <a:ext cx="862" cy="90"/>
                    <a:chOff x="1337" y="2523"/>
                    <a:chExt cx="862" cy="90"/>
                  </a:xfrm>
                </p:grpSpPr>
                <p:sp>
                  <p:nvSpPr>
                    <p:cNvPr id="273442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7" y="2569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43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1" y="2523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44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3" y="2523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3558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337" y="2387"/>
                    <a:ext cx="862" cy="90"/>
                    <a:chOff x="1337" y="2387"/>
                    <a:chExt cx="862" cy="90"/>
                  </a:xfrm>
                </p:grpSpPr>
                <p:sp>
                  <p:nvSpPr>
                    <p:cNvPr id="273446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7" y="2433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47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3" y="2387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48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2" y="2387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3559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1338" y="2251"/>
                    <a:ext cx="862" cy="90"/>
                    <a:chOff x="1337" y="2251"/>
                    <a:chExt cx="862" cy="90"/>
                  </a:xfrm>
                </p:grpSpPr>
                <p:sp>
                  <p:nvSpPr>
                    <p:cNvPr id="273450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7" y="2297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51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1" y="2251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52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3" y="2251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3560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337" y="2115"/>
                    <a:ext cx="862" cy="91"/>
                    <a:chOff x="1337" y="2115"/>
                    <a:chExt cx="862" cy="91"/>
                  </a:xfrm>
                </p:grpSpPr>
                <p:sp>
                  <p:nvSpPr>
                    <p:cNvPr id="273454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7" y="2160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55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3" y="2115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56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1" y="2116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3561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1337" y="1979"/>
                    <a:ext cx="862" cy="90"/>
                    <a:chOff x="1337" y="1979"/>
                    <a:chExt cx="862" cy="90"/>
                  </a:xfrm>
                </p:grpSpPr>
                <p:sp>
                  <p:nvSpPr>
                    <p:cNvPr id="273458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7" y="2024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59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3" y="1979"/>
                      <a:ext cx="91" cy="9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</p:grpSp>
            <p:grpSp>
              <p:nvGrpSpPr>
                <p:cNvPr id="63504" name="Group 52"/>
                <p:cNvGrpSpPr>
                  <a:grpSpLocks/>
                </p:cNvGrpSpPr>
                <p:nvPr/>
              </p:nvGrpSpPr>
              <p:grpSpPr bwMode="auto">
                <a:xfrm>
                  <a:off x="3515" y="1707"/>
                  <a:ext cx="862" cy="1768"/>
                  <a:chOff x="2744" y="1979"/>
                  <a:chExt cx="862" cy="1768"/>
                </a:xfrm>
              </p:grpSpPr>
              <p:sp>
                <p:nvSpPr>
                  <p:cNvPr id="27346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744" y="1979"/>
                    <a:ext cx="86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27346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744" y="2069"/>
                    <a:ext cx="86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273463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2744" y="2160"/>
                    <a:ext cx="86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/>
                  </a:p>
                </p:txBody>
              </p:sp>
              <p:grpSp>
                <p:nvGrpSpPr>
                  <p:cNvPr id="63509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744" y="3657"/>
                    <a:ext cx="862" cy="90"/>
                    <a:chOff x="2744" y="3612"/>
                    <a:chExt cx="862" cy="90"/>
                  </a:xfrm>
                </p:grpSpPr>
                <p:sp>
                  <p:nvSpPr>
                    <p:cNvPr id="273465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4" y="3657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66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3612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67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8" y="3612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351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2744" y="3339"/>
                    <a:ext cx="862" cy="90"/>
                    <a:chOff x="2744" y="3385"/>
                    <a:chExt cx="862" cy="90"/>
                  </a:xfrm>
                </p:grpSpPr>
                <p:sp>
                  <p:nvSpPr>
                    <p:cNvPr id="273469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4" y="3430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70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8" y="3385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71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3385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3511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744" y="3113"/>
                    <a:ext cx="862" cy="91"/>
                    <a:chOff x="2744" y="3203"/>
                    <a:chExt cx="862" cy="91"/>
                  </a:xfrm>
                </p:grpSpPr>
                <p:sp>
                  <p:nvSpPr>
                    <p:cNvPr id="273473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4" y="3249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74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3203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75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8" y="3204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3512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2744" y="2977"/>
                    <a:ext cx="862" cy="90"/>
                    <a:chOff x="2744" y="3022"/>
                    <a:chExt cx="862" cy="90"/>
                  </a:xfrm>
                </p:grpSpPr>
                <p:sp>
                  <p:nvSpPr>
                    <p:cNvPr id="273477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4" y="3067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78" name="Oval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8" y="3022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79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3022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3513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44" y="2841"/>
                    <a:ext cx="862" cy="90"/>
                    <a:chOff x="2744" y="2841"/>
                    <a:chExt cx="862" cy="90"/>
                  </a:xfrm>
                </p:grpSpPr>
                <p:sp>
                  <p:nvSpPr>
                    <p:cNvPr id="273481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4" y="2886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82" name="Oval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841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83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8" y="2841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3514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2744" y="2704"/>
                    <a:ext cx="862" cy="90"/>
                    <a:chOff x="2744" y="2704"/>
                    <a:chExt cx="862" cy="90"/>
                  </a:xfrm>
                </p:grpSpPr>
                <p:sp>
                  <p:nvSpPr>
                    <p:cNvPr id="273485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4" y="2750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86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8" y="2704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87" name="Oval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704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3515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2744" y="2568"/>
                    <a:ext cx="862" cy="90"/>
                    <a:chOff x="2744" y="2568"/>
                    <a:chExt cx="862" cy="90"/>
                  </a:xfrm>
                </p:grpSpPr>
                <p:sp>
                  <p:nvSpPr>
                    <p:cNvPr id="273489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4" y="2614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90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568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91" name="Oval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8" y="2568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3516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2744" y="2432"/>
                    <a:ext cx="862" cy="90"/>
                    <a:chOff x="2744" y="2432"/>
                    <a:chExt cx="862" cy="90"/>
                  </a:xfrm>
                </p:grpSpPr>
                <p:sp>
                  <p:nvSpPr>
                    <p:cNvPr id="273493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4" y="2478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94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8" y="2432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95" name="Oval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432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3517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2744" y="2296"/>
                    <a:ext cx="862" cy="91"/>
                    <a:chOff x="2744" y="2296"/>
                    <a:chExt cx="862" cy="91"/>
                  </a:xfrm>
                </p:grpSpPr>
                <p:sp>
                  <p:nvSpPr>
                    <p:cNvPr id="273497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4" y="2341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98" name="Oval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296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499" name="Oval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8" y="2297"/>
                      <a:ext cx="91" cy="9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  <p:grpSp>
                <p:nvGrpSpPr>
                  <p:cNvPr id="63518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2744" y="2206"/>
                    <a:ext cx="862" cy="90"/>
                    <a:chOff x="2744" y="2160"/>
                    <a:chExt cx="862" cy="90"/>
                  </a:xfrm>
                </p:grpSpPr>
                <p:sp>
                  <p:nvSpPr>
                    <p:cNvPr id="273501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4" y="2205"/>
                      <a:ext cx="86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73502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2160"/>
                      <a:ext cx="91" cy="9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/>
                    </a:p>
                  </p:txBody>
                </p:sp>
              </p:grpSp>
            </p:grpSp>
            <p:sp>
              <p:nvSpPr>
                <p:cNvPr id="273503" name="AutoShape 95"/>
                <p:cNvSpPr>
                  <a:spLocks noChangeArrowheads="1"/>
                </p:cNvSpPr>
                <p:nvPr/>
              </p:nvSpPr>
              <p:spPr bwMode="auto">
                <a:xfrm>
                  <a:off x="2335" y="2251"/>
                  <a:ext cx="1180" cy="544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273504" name="AutoShape 96"/>
              <p:cNvSpPr>
                <a:spLocks noChangeArrowheads="1"/>
              </p:cNvSpPr>
              <p:nvPr/>
            </p:nvSpPr>
            <p:spPr bwMode="auto">
              <a:xfrm>
                <a:off x="1020" y="1434"/>
                <a:ext cx="3674" cy="2614"/>
              </a:xfrm>
              <a:prstGeom prst="flowChartAlternateProcess">
                <a:avLst/>
              </a:prstGeom>
              <a:noFill/>
              <a:ln w="2857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63497" name="Group 97"/>
              <p:cNvGrpSpPr>
                <a:grpSpLocks/>
              </p:cNvGrpSpPr>
              <p:nvPr/>
            </p:nvGrpSpPr>
            <p:grpSpPr bwMode="auto">
              <a:xfrm>
                <a:off x="1338" y="3612"/>
                <a:ext cx="817" cy="288"/>
                <a:chOff x="1202" y="3612"/>
                <a:chExt cx="817" cy="288"/>
              </a:xfrm>
            </p:grpSpPr>
            <p:sp>
              <p:nvSpPr>
                <p:cNvPr id="273506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1202" y="3612"/>
                  <a:ext cx="27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altLang="zh-CN" sz="2400">
                      <a:sym typeface="Symbol" charset="0"/>
                    </a:rPr>
                    <a:t></a:t>
                  </a:r>
                </a:p>
              </p:txBody>
            </p:sp>
            <p:sp>
              <p:nvSpPr>
                <p:cNvPr id="273507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1338" y="3634"/>
                  <a:ext cx="68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altLang="zh-CN" sz="2000">
                      <a:sym typeface="Symbol" charset="0"/>
                    </a:rPr>
                    <a:t>: </a:t>
                  </a:r>
                  <a:r>
                    <a:rPr lang="en-US" altLang="zh-CN" sz="2000" baseline="-25000">
                      <a:sym typeface="Symbol" charset="0"/>
                    </a:rPr>
                    <a:t>i</a:t>
                  </a:r>
                  <a:r>
                    <a:rPr lang="en-US" altLang="zh-CN" sz="2000">
                      <a:sym typeface="Symbol" charset="0"/>
                    </a:rPr>
                    <a:t>()</a:t>
                  </a:r>
                </a:p>
              </p:txBody>
            </p:sp>
          </p:grpSp>
          <p:grpSp>
            <p:nvGrpSpPr>
              <p:cNvPr id="63498" name="Group 100"/>
              <p:cNvGrpSpPr>
                <a:grpSpLocks/>
              </p:cNvGrpSpPr>
              <p:nvPr/>
            </p:nvGrpSpPr>
            <p:grpSpPr bwMode="auto">
              <a:xfrm>
                <a:off x="3289" y="3612"/>
                <a:ext cx="1405" cy="288"/>
                <a:chOff x="3289" y="3612"/>
                <a:chExt cx="1405" cy="288"/>
              </a:xfrm>
            </p:grpSpPr>
            <p:sp>
              <p:nvSpPr>
                <p:cNvPr id="273509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3289" y="3612"/>
                  <a:ext cx="6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altLang="zh-CN" sz="2400">
                      <a:sym typeface="Symbol" charset="0"/>
                    </a:rPr>
                    <a:t>+</a:t>
                  </a:r>
                </a:p>
              </p:txBody>
            </p:sp>
            <p:sp>
              <p:nvSpPr>
                <p:cNvPr id="273510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3742" y="3634"/>
                  <a:ext cx="95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n-US" altLang="zh-CN" sz="2000">
                      <a:sym typeface="Symbol" charset="0"/>
                    </a:rPr>
                    <a:t>: </a:t>
                  </a:r>
                  <a:r>
                    <a:rPr lang="en-US" altLang="zh-CN" sz="2000" baseline="-25000">
                      <a:sym typeface="Symbol" charset="0"/>
                    </a:rPr>
                    <a:t>j</a:t>
                  </a:r>
                  <a:r>
                    <a:rPr lang="en-US" altLang="zh-CN" sz="2000">
                      <a:sym typeface="Symbol" charset="0"/>
                    </a:rPr>
                    <a:t>( +)</a:t>
                  </a:r>
                </a:p>
              </p:txBody>
            </p:sp>
          </p:grpSp>
        </p:grpSp>
      </p:grpSp>
      <p:sp>
        <p:nvSpPr>
          <p:cNvPr id="273513" name="Rectangle 105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0000CC"/>
                </a:solidFill>
                <a:latin typeface="Times New Roman" charset="0"/>
              </a:rPr>
              <a:t>Adiabatic constraint</a:t>
            </a:r>
            <a:endParaRPr lang="zh-CN" altLang="en-US" sz="3200" dirty="0">
              <a:solidFill>
                <a:srgbClr val="0000CC"/>
              </a:solidFill>
              <a:latin typeface="Times New Roman" charset="0"/>
            </a:endParaRPr>
          </a:p>
        </p:txBody>
      </p:sp>
      <p:sp>
        <p:nvSpPr>
          <p:cNvPr id="103" name="Text Box 16"/>
          <p:cNvSpPr txBox="1">
            <a:spLocks noChangeArrowheads="1"/>
          </p:cNvSpPr>
          <p:nvPr/>
        </p:nvSpPr>
        <p:spPr bwMode="auto">
          <a:xfrm>
            <a:off x="3175" y="692150"/>
            <a:ext cx="291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charset="0"/>
              </a:rPr>
              <a:t>Adiabatic constraint </a:t>
            </a:r>
          </a:p>
        </p:txBody>
      </p:sp>
    </p:spTree>
    <p:extLst>
      <p:ext uri="{BB962C8B-B14F-4D97-AF65-F5344CB8AC3E}">
        <p14:creationId xmlns:p14="http://schemas.microsoft.com/office/powerpoint/2010/main" val="33149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642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  <a:latin typeface="华文新魏" charset="0"/>
                <a:ea typeface="华文新魏" charset="0"/>
                <a:cs typeface="华文新魏" charset="0"/>
              </a:rPr>
              <a:t>PES from adiabatic constraint calculation</a:t>
            </a:r>
            <a:endParaRPr lang="zh-CN" altLang="en-US" sz="2800" dirty="0">
              <a:solidFill>
                <a:srgbClr val="FF0000"/>
              </a:solidFill>
              <a:latin typeface="华文新魏" charset="0"/>
              <a:ea typeface="华文新魏" charset="0"/>
              <a:cs typeface="华文新魏" charset="0"/>
            </a:endParaRPr>
          </a:p>
        </p:txBody>
      </p:sp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416800" cy="589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0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0" name="AutoShape 110"/>
          <p:cNvSpPr>
            <a:spLocks noChangeArrowheads="1"/>
          </p:cNvSpPr>
          <p:nvPr/>
        </p:nvSpPr>
        <p:spPr bwMode="auto">
          <a:xfrm>
            <a:off x="1619250" y="1339850"/>
            <a:ext cx="6048375" cy="4537075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5861" name="AutoShape 101"/>
          <p:cNvSpPr>
            <a:spLocks noChangeArrowheads="1"/>
          </p:cNvSpPr>
          <p:nvPr/>
        </p:nvSpPr>
        <p:spPr bwMode="auto">
          <a:xfrm>
            <a:off x="7380288" y="4652963"/>
            <a:ext cx="1763712" cy="1079500"/>
          </a:xfrm>
          <a:prstGeom prst="wedgeRoundRectCallout">
            <a:avLst>
              <a:gd name="adj1" fmla="val -57088"/>
              <a:gd name="adj2" fmla="val -18054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 eaLnBrk="0" hangingPunct="0">
              <a:defRPr/>
            </a:pPr>
            <a:r>
              <a:rPr lang="en-US" altLang="zh-CN" dirty="0" smtClean="0"/>
              <a:t>Occupy the same energy levels for </a:t>
            </a:r>
            <a:r>
              <a:rPr lang="en-US" altLang="zh-CN" dirty="0" err="1" smtClean="0"/>
              <a:t>defifferent</a:t>
            </a:r>
            <a:r>
              <a:rPr lang="en-US" altLang="zh-CN" dirty="0" smtClean="0">
                <a:latin typeface="Symbol" charset="2"/>
                <a:cs typeface="Symbol" charset="2"/>
              </a:rPr>
              <a:t> b</a:t>
            </a:r>
            <a:endParaRPr lang="zh-CN" altLang="en-US" dirty="0">
              <a:latin typeface="Symbol" charset="2"/>
              <a:cs typeface="Symbol" charset="2"/>
            </a:endParaRPr>
          </a:p>
        </p:txBody>
      </p:sp>
      <p:grpSp>
        <p:nvGrpSpPr>
          <p:cNvPr id="65539" name="Group 111"/>
          <p:cNvGrpSpPr>
            <a:grpSpLocks/>
          </p:cNvGrpSpPr>
          <p:nvPr/>
        </p:nvGrpSpPr>
        <p:grpSpPr bwMode="auto">
          <a:xfrm>
            <a:off x="395288" y="6021388"/>
            <a:ext cx="4854575" cy="792162"/>
            <a:chOff x="366" y="3475"/>
            <a:chExt cx="3058" cy="499"/>
          </a:xfrm>
        </p:grpSpPr>
        <p:pic>
          <p:nvPicPr>
            <p:cNvPr id="245865" name="Picture 1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" y="3520"/>
              <a:ext cx="3058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5864" name="AutoShape 104"/>
            <p:cNvSpPr>
              <a:spLocks noChangeArrowheads="1"/>
            </p:cNvSpPr>
            <p:nvPr/>
          </p:nvSpPr>
          <p:spPr bwMode="auto">
            <a:xfrm>
              <a:off x="385" y="3475"/>
              <a:ext cx="3039" cy="499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45866" name="Text Box 106"/>
          <p:cNvSpPr txBox="1">
            <a:spLocks noChangeArrowheads="1"/>
          </p:cNvSpPr>
          <p:nvPr/>
        </p:nvSpPr>
        <p:spPr bwMode="auto">
          <a:xfrm>
            <a:off x="5365750" y="6381750"/>
            <a:ext cx="3598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dirty="0">
                <a:latin typeface="Times New Roman" charset="0"/>
              </a:rPr>
              <a:t>Lu </a:t>
            </a:r>
            <a:r>
              <a:rPr lang="en-US" altLang="zh-CN" dirty="0" err="1">
                <a:latin typeface="Times New Roman" charset="0"/>
              </a:rPr>
              <a:t>Guo</a:t>
            </a:r>
            <a:r>
              <a:rPr lang="en-US" altLang="zh-CN" dirty="0">
                <a:latin typeface="Times New Roman" charset="0"/>
              </a:rPr>
              <a:t> et al NPA 740, 59(2004)</a:t>
            </a:r>
          </a:p>
        </p:txBody>
      </p:sp>
      <p:sp>
        <p:nvSpPr>
          <p:cNvPr id="245867" name="Rectangle 10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0000CC"/>
                </a:solidFill>
                <a:latin typeface="Times New Roman" charset="0"/>
              </a:rPr>
              <a:t>Configuration-fixed constraint</a:t>
            </a:r>
            <a:endParaRPr lang="zh-CN" altLang="en-US" sz="3200" dirty="0">
              <a:solidFill>
                <a:srgbClr val="0000CC"/>
              </a:solidFill>
              <a:latin typeface="Times New Roman" charset="0"/>
            </a:endParaRPr>
          </a:p>
        </p:txBody>
      </p:sp>
      <p:pic>
        <p:nvPicPr>
          <p:cNvPr id="245869" name="Picture 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"/>
          <a:stretch>
            <a:fillRect/>
          </a:stretch>
        </p:blipFill>
        <p:spPr bwMode="auto">
          <a:xfrm>
            <a:off x="2051050" y="1406525"/>
            <a:ext cx="5257800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2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323850" y="115888"/>
            <a:ext cx="403225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2400">
                <a:solidFill>
                  <a:schemeClr val="bg1"/>
                </a:solidFill>
                <a:ea typeface="仿宋_GB2312" charset="0"/>
                <a:cs typeface="仿宋_GB2312" charset="0"/>
              </a:rPr>
              <a:t>2)</a:t>
            </a:r>
            <a:r>
              <a:rPr lang="zh-CN" altLang="en-US" sz="2400">
                <a:solidFill>
                  <a:schemeClr val="bg1"/>
                </a:solidFill>
                <a:ea typeface="仿宋_GB2312" charset="0"/>
                <a:cs typeface="仿宋_GB2312" charset="0"/>
              </a:rPr>
              <a:t>．其他的计算结果</a:t>
            </a:r>
            <a:endParaRPr lang="en-US" altLang="zh-CN" sz="2400">
              <a:solidFill>
                <a:schemeClr val="bg1"/>
              </a:solidFill>
              <a:ea typeface="仿宋_GB2312" charset="0"/>
              <a:cs typeface="仿宋_GB2312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zh-CN" altLang="en-US">
              <a:solidFill>
                <a:schemeClr val="bg1"/>
              </a:solidFill>
              <a:ea typeface="仿宋_GB2312" charset="0"/>
              <a:cs typeface="仿宋_GB2312" charset="0"/>
            </a:endParaRPr>
          </a:p>
        </p:txBody>
      </p:sp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8770938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323850" y="4221163"/>
            <a:ext cx="8229600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zh-CN" sz="2400" dirty="0">
                <a:latin typeface="Times New Roman" charset="0"/>
              </a:rPr>
              <a:t>  </a:t>
            </a: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Wingdings" charset="0"/>
              <a:buChar char="n"/>
              <a:defRPr/>
            </a:pPr>
            <a:r>
              <a:rPr lang="en-US" altLang="zh-CN" sz="2400" dirty="0">
                <a:latin typeface="Times New Roman" charset="0"/>
              </a:rPr>
              <a:t>  </a:t>
            </a:r>
            <a:r>
              <a:rPr lang="en-US" altLang="zh-CN" sz="2400" dirty="0" smtClean="0">
                <a:latin typeface="Times New Roman" charset="0"/>
              </a:rPr>
              <a:t>HO shells</a:t>
            </a:r>
            <a:r>
              <a:rPr lang="zh-CN" altLang="en-US" sz="2400" dirty="0" smtClean="0">
                <a:latin typeface="Times New Roman" charset="0"/>
              </a:rPr>
              <a:t>：</a:t>
            </a:r>
            <a:r>
              <a:rPr lang="en-US" altLang="zh-CN" sz="2400" dirty="0" smtClean="0">
                <a:latin typeface="Times New Roman" charset="0"/>
              </a:rPr>
              <a:t> </a:t>
            </a:r>
            <a:r>
              <a:rPr lang="en-US" altLang="zh-CN" sz="2400" dirty="0" err="1">
                <a:latin typeface="Times New Roman" charset="0"/>
              </a:rPr>
              <a:t>n</a:t>
            </a:r>
            <a:r>
              <a:rPr lang="en-US" altLang="zh-CN" sz="2400" baseline="-25000" dirty="0" err="1">
                <a:latin typeface="Times New Roman" charset="0"/>
              </a:rPr>
              <a:t>f</a:t>
            </a:r>
            <a:r>
              <a:rPr lang="en-US" altLang="zh-CN" sz="2400" dirty="0">
                <a:latin typeface="Times New Roman" charset="0"/>
              </a:rPr>
              <a:t> = 12,    </a:t>
            </a:r>
            <a:r>
              <a:rPr lang="en-US" altLang="zh-CN" sz="2400" dirty="0" err="1">
                <a:latin typeface="Times New Roman" charset="0"/>
              </a:rPr>
              <a:t>n</a:t>
            </a:r>
            <a:r>
              <a:rPr lang="en-US" altLang="zh-CN" sz="2400" baseline="-25000" dirty="0" err="1">
                <a:latin typeface="Times New Roman" charset="0"/>
              </a:rPr>
              <a:t>b</a:t>
            </a:r>
            <a:r>
              <a:rPr lang="en-US" altLang="zh-CN" sz="2400" dirty="0">
                <a:latin typeface="Times New Roman" charset="0"/>
              </a:rPr>
              <a:t>=10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charset="0"/>
              <a:buChar char="n"/>
              <a:defRPr/>
            </a:pPr>
            <a:r>
              <a:rPr lang="en-US" altLang="zh-CN" sz="2400" dirty="0">
                <a:latin typeface="Times New Roman" charset="0"/>
                <a:sym typeface="Wingdings" charset="0"/>
              </a:rPr>
              <a:t>  </a:t>
            </a:r>
            <a:r>
              <a:rPr lang="en-US" altLang="zh-CN" sz="2400" dirty="0" smtClean="0">
                <a:latin typeface="Times New Roman" charset="0"/>
                <a:sym typeface="Wingdings" charset="0"/>
              </a:rPr>
              <a:t>Effective interactions: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charset="0"/>
                <a:sym typeface="Wingdings" charset="0"/>
              </a:rPr>
              <a:t>PK1</a:t>
            </a:r>
            <a:r>
              <a:rPr lang="en-US" altLang="zh-CN" sz="2400" dirty="0">
                <a:latin typeface="Times New Roman" charset="0"/>
                <a:sym typeface="Wingdings" charset="0"/>
              </a:rPr>
              <a:t>, NL1, NL3, NLSH, TM1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642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FF0000"/>
                </a:solidFill>
                <a:latin typeface="华文新魏" charset="0"/>
                <a:ea typeface="华文新魏" charset="0"/>
                <a:cs typeface="华文新魏" charset="0"/>
              </a:rPr>
              <a:t>PESs from configuration-fixed constraint calculation</a:t>
            </a:r>
            <a:endParaRPr lang="zh-CN" altLang="en-US" sz="2800" dirty="0">
              <a:solidFill>
                <a:srgbClr val="FF0000"/>
              </a:solidFill>
              <a:latin typeface="华文新魏" charset="0"/>
              <a:ea typeface="华文新魏" charset="0"/>
              <a:cs typeface="华文新魏" charset="0"/>
            </a:endParaRPr>
          </a:p>
        </p:txBody>
      </p:sp>
      <p:sp>
        <p:nvSpPr>
          <p:cNvPr id="66565" name="矩形 1"/>
          <p:cNvSpPr>
            <a:spLocks noChangeArrowheads="1"/>
          </p:cNvSpPr>
          <p:nvPr/>
        </p:nvSpPr>
        <p:spPr bwMode="auto">
          <a:xfrm>
            <a:off x="3281363" y="3429000"/>
            <a:ext cx="100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aseline="30000">
                <a:latin typeface="Times New Roman" charset="0"/>
              </a:rPr>
              <a:t>106</a:t>
            </a:r>
            <a:r>
              <a:rPr lang="en-US" altLang="zh-CN" sz="2800">
                <a:latin typeface="Times New Roman" charset="0"/>
              </a:rPr>
              <a:t>Rh</a:t>
            </a:r>
            <a:endParaRPr lang="zh-CN" altLang="en-US" sz="160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66725" y="6165850"/>
            <a:ext cx="84264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rgbClr val="0000FF"/>
                </a:solidFill>
                <a:latin typeface="Times New Roman"/>
                <a:ea typeface="华文新魏" charset="0"/>
                <a:cs typeface="Times New Roman"/>
              </a:rPr>
              <a:t>PESs for various fixed configurations are obtained !</a:t>
            </a:r>
            <a:endParaRPr lang="zh-CN" altLang="en-US" sz="2800" dirty="0">
              <a:solidFill>
                <a:srgbClr val="0000FF"/>
              </a:solidFill>
              <a:latin typeface="Times New Roman"/>
              <a:ea typeface="华文新魏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82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8405812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5033963"/>
            <a:ext cx="775335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3200" dirty="0" err="1">
                <a:solidFill>
                  <a:srgbClr val="0000CC"/>
                </a:solidFill>
                <a:latin typeface="Times New Roman" charset="0"/>
              </a:rPr>
              <a:t>Triaxial</a:t>
            </a:r>
            <a:r>
              <a:rPr lang="en-US" altLang="zh-CN" sz="3200" dirty="0">
                <a:solidFill>
                  <a:srgbClr val="0000CC"/>
                </a:solidFill>
                <a:latin typeface="Times New Roman" charset="0"/>
              </a:rPr>
              <a:t> constraint RMF results for </a:t>
            </a:r>
            <a:r>
              <a:rPr lang="en-US" altLang="zh-CN" sz="3200" baseline="30000" dirty="0">
                <a:solidFill>
                  <a:srgbClr val="0000CC"/>
                </a:solidFill>
                <a:latin typeface="Times New Roman" charset="0"/>
              </a:rPr>
              <a:t>106</a:t>
            </a:r>
            <a:r>
              <a:rPr lang="en-US" altLang="zh-CN" sz="3200" dirty="0">
                <a:solidFill>
                  <a:srgbClr val="0000CC"/>
                </a:solidFill>
                <a:latin typeface="Times New Roman" charset="0"/>
              </a:rPr>
              <a:t>Rh</a:t>
            </a:r>
            <a:endParaRPr lang="zh-CN" altLang="en-US" sz="3200" dirty="0">
              <a:solidFill>
                <a:srgbClr val="0000CC"/>
              </a:solidFill>
              <a:latin typeface="Times New Roman" charset="0"/>
            </a:endParaRPr>
          </a:p>
        </p:txBody>
      </p:sp>
      <p:sp>
        <p:nvSpPr>
          <p:cNvPr id="67588" name="圆角矩形 1"/>
          <p:cNvSpPr>
            <a:spLocks noChangeArrowheads="1"/>
          </p:cNvSpPr>
          <p:nvPr/>
        </p:nvSpPr>
        <p:spPr bwMode="auto">
          <a:xfrm>
            <a:off x="971550" y="5805488"/>
            <a:ext cx="7632700" cy="503237"/>
          </a:xfrm>
          <a:prstGeom prst="roundRect">
            <a:avLst>
              <a:gd name="adj" fmla="val 16667"/>
            </a:avLst>
          </a:prstGeom>
          <a:solidFill>
            <a:srgbClr val="FF0000">
              <a:alpha val="16862"/>
            </a:srgb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5875" y="5589588"/>
            <a:ext cx="14414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2400" dirty="0" err="1">
                <a:solidFill>
                  <a:srgbClr val="FF0000"/>
                </a:solidFill>
                <a:latin typeface="华文新魏" charset="0"/>
                <a:ea typeface="华文新魏" charset="0"/>
                <a:cs typeface="华文新魏" charset="0"/>
              </a:rPr>
              <a:t>M</a:t>
            </a:r>
            <a:r>
              <a:rPr lang="en-US" altLang="zh-CN" sz="2400" dirty="0" err="1">
                <a:solidFill>
                  <a:srgbClr val="FF0000"/>
                </a:solidFill>
                <a:latin typeface="Symbol" charset="2"/>
                <a:ea typeface="华文新魏" charset="0"/>
                <a:cs typeface="Symbol" charset="2"/>
              </a:rPr>
              <a:t>c</a:t>
            </a:r>
            <a:r>
              <a:rPr lang="en-US" altLang="zh-CN" sz="2400" dirty="0" err="1">
                <a:solidFill>
                  <a:srgbClr val="FF0000"/>
                </a:solidFill>
                <a:latin typeface="华文新魏" charset="0"/>
                <a:ea typeface="华文新魏" charset="0"/>
                <a:cs typeface="华文新魏" charset="0"/>
              </a:rPr>
              <a:t>D</a:t>
            </a:r>
            <a:r>
              <a:rPr lang="en-US" altLang="zh-CN" sz="2400" dirty="0">
                <a:solidFill>
                  <a:srgbClr val="FF0000"/>
                </a:solidFill>
                <a:latin typeface="华文新魏" charset="0"/>
                <a:ea typeface="华文新魏" charset="0"/>
                <a:cs typeface="华文新魏" charset="0"/>
              </a:rPr>
              <a:t> !</a:t>
            </a:r>
            <a:endParaRPr lang="zh-CN" altLang="en-US" sz="2400" dirty="0">
              <a:solidFill>
                <a:srgbClr val="FF0000"/>
              </a:solidFill>
              <a:latin typeface="华文新魏" charset="0"/>
              <a:ea typeface="华文新魏" charset="0"/>
              <a:cs typeface="华文新魏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3877"/>
            <a:ext cx="9144000" cy="42941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0" y="-26988"/>
            <a:ext cx="9144000" cy="62071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0000CC"/>
                </a:solidFill>
                <a:latin typeface="Times New Roman" charset="0"/>
              </a:rPr>
              <a:t>Prediction of </a:t>
            </a:r>
            <a:r>
              <a:rPr lang="en-US" altLang="zh-CN" sz="3200" dirty="0" err="1">
                <a:solidFill>
                  <a:srgbClr val="0000CC"/>
                </a:solidFill>
                <a:latin typeface="Times New Roman" charset="0"/>
              </a:rPr>
              <a:t>M</a:t>
            </a:r>
            <a:r>
              <a:rPr lang="en-US" altLang="zh-CN" sz="3200" dirty="0" err="1">
                <a:solidFill>
                  <a:srgbClr val="0000CC"/>
                </a:solidFill>
                <a:latin typeface="Symbol" charset="2"/>
                <a:cs typeface="Symbol" charset="2"/>
              </a:rPr>
              <a:t>c</a:t>
            </a:r>
            <a:r>
              <a:rPr lang="en-US" altLang="zh-CN" sz="3200" dirty="0" err="1">
                <a:solidFill>
                  <a:srgbClr val="0000CC"/>
                </a:solidFill>
                <a:latin typeface="Times New Roman" charset="0"/>
              </a:rPr>
              <a:t>D</a:t>
            </a:r>
            <a:r>
              <a:rPr lang="en-US" altLang="zh-CN" sz="3200" dirty="0">
                <a:solidFill>
                  <a:srgbClr val="0000CC"/>
                </a:solidFill>
                <a:latin typeface="Times New Roman" charset="0"/>
              </a:rPr>
              <a:t> or multi-chirality</a:t>
            </a:r>
            <a:endParaRPr lang="zh-CN" altLang="en-US" sz="3200" dirty="0">
              <a:solidFill>
                <a:srgbClr val="0000CC"/>
              </a:solidFill>
              <a:latin typeface="Times New Roman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5888" y="5294393"/>
            <a:ext cx="923843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Wingdings" charset="0"/>
              <a:buNone/>
              <a:defRPr/>
            </a:pPr>
            <a:r>
              <a:rPr kumimoji="1" lang="en-US" altLang="zh-CN" i="1" dirty="0">
                <a:solidFill>
                  <a:srgbClr val="0000FF"/>
                </a:solidFill>
                <a:sym typeface="Wingdings" charset="0"/>
              </a:rPr>
              <a:t>The investigation followed by:</a:t>
            </a:r>
            <a:r>
              <a:rPr kumimoji="1" lang="en-US" altLang="zh-CN" i="1" dirty="0">
                <a:sym typeface="Wingdings" charset="0"/>
              </a:rPr>
              <a:t> </a:t>
            </a:r>
          </a:p>
          <a:p>
            <a:pPr eaLnBrk="0" hangingPunct="0">
              <a:buFont typeface="Wingdings" charset="0"/>
              <a:buChar char="l"/>
              <a:defRPr/>
            </a:pPr>
            <a:r>
              <a:rPr kumimoji="1" lang="en-US" altLang="zh-CN" i="1" dirty="0">
                <a:sym typeface="Wingdings" charset="0"/>
              </a:rPr>
              <a:t> Prediction for other odd-odd Rh isotopes:   </a:t>
            </a:r>
            <a:r>
              <a:rPr kumimoji="1" lang="en-US" altLang="zh-CN" sz="1400" dirty="0" err="1" smtClean="0">
                <a:solidFill>
                  <a:srgbClr val="FF0000"/>
                </a:solidFill>
                <a:sym typeface="Wingdings" charset="0"/>
              </a:rPr>
              <a:t>Peng_Sagawa_Zhang_Yao_Zhang_Meng</a:t>
            </a:r>
            <a:r>
              <a:rPr kumimoji="1" lang="en-US" altLang="zh-CN" sz="1400" dirty="0" smtClean="0">
                <a:solidFill>
                  <a:srgbClr val="FF0000"/>
                </a:solidFill>
                <a:sym typeface="Wingdings" charset="0"/>
              </a:rPr>
              <a:t>, </a:t>
            </a:r>
            <a:r>
              <a:rPr kumimoji="1" lang="en-US" altLang="zh-CN" sz="1400" dirty="0">
                <a:solidFill>
                  <a:srgbClr val="FF0000"/>
                </a:solidFill>
                <a:sym typeface="Wingdings" charset="0"/>
              </a:rPr>
              <a:t>PRC77, 024309 (2008)</a:t>
            </a:r>
          </a:p>
          <a:p>
            <a:pPr eaLnBrk="0" hangingPunct="0">
              <a:buFont typeface="Wingdings" charset="0"/>
              <a:buChar char="l"/>
              <a:defRPr/>
            </a:pPr>
            <a:r>
              <a:rPr kumimoji="1" lang="en-US" altLang="zh-CN" i="1" dirty="0">
                <a:sym typeface="Wingdings" charset="0"/>
              </a:rPr>
              <a:t> Confirmed with time-odd fields included:    </a:t>
            </a:r>
            <a:r>
              <a:rPr kumimoji="1" lang="en-US" altLang="zh-CN" sz="1400" dirty="0" err="1" smtClean="0">
                <a:solidFill>
                  <a:srgbClr val="FF0000"/>
                </a:solidFill>
                <a:sym typeface="Wingdings" charset="0"/>
              </a:rPr>
              <a:t>Yao_Qi_Zhang_Peng_Wang_Meng</a:t>
            </a:r>
            <a:r>
              <a:rPr kumimoji="1" lang="en-US" altLang="zh-CN" sz="1400" dirty="0" smtClean="0">
                <a:solidFill>
                  <a:srgbClr val="FF0000"/>
                </a:solidFill>
                <a:sym typeface="Wingdings" charset="0"/>
              </a:rPr>
              <a:t>, </a:t>
            </a:r>
            <a:r>
              <a:rPr kumimoji="1" lang="en-US" altLang="zh-CN" sz="1400" dirty="0">
                <a:solidFill>
                  <a:srgbClr val="FF0000"/>
                </a:solidFill>
                <a:sym typeface="Wingdings" charset="0"/>
              </a:rPr>
              <a:t>PRC79, 067302 (2009)</a:t>
            </a:r>
            <a:endParaRPr kumimoji="1" lang="en-US" altLang="zh-CN" sz="1600" dirty="0">
              <a:solidFill>
                <a:srgbClr val="FF0000"/>
              </a:solidFill>
              <a:sym typeface="Wingdings" charset="0"/>
            </a:endParaRPr>
          </a:p>
          <a:p>
            <a:pPr eaLnBrk="0" hangingPunct="0">
              <a:buFont typeface="Wingdings" charset="0"/>
              <a:buChar char="l"/>
              <a:defRPr/>
            </a:pPr>
            <a:r>
              <a:rPr kumimoji="1" lang="en-US" altLang="zh-CN" i="1" dirty="0">
                <a:sym typeface="Wingdings" charset="0"/>
              </a:rPr>
              <a:t> Possible multiple </a:t>
            </a:r>
            <a:r>
              <a:rPr kumimoji="1" lang="en-US" altLang="zh-CN" i="1" dirty="0" smtClean="0">
                <a:sym typeface="Wingdings" charset="0"/>
              </a:rPr>
              <a:t>chiral doublet bands in </a:t>
            </a:r>
            <a:r>
              <a:rPr kumimoji="1" lang="en-US" altLang="zh-CN" i="1" baseline="30000" dirty="0" smtClean="0">
                <a:sym typeface="Wingdings" charset="0"/>
              </a:rPr>
              <a:t>105</a:t>
            </a:r>
            <a:r>
              <a:rPr kumimoji="1" lang="en-US" altLang="zh-CN" i="1" dirty="0" smtClean="0">
                <a:sym typeface="Wingdings" charset="0"/>
              </a:rPr>
              <a:t>Rh :    </a:t>
            </a:r>
            <a:r>
              <a:rPr kumimoji="1" lang="en-US" altLang="zh-CN" sz="1400" dirty="0" err="1" smtClean="0">
                <a:solidFill>
                  <a:srgbClr val="FF0000"/>
                </a:solidFill>
                <a:sym typeface="Wingdings" charset="0"/>
              </a:rPr>
              <a:t>Li_Zhang_Meng</a:t>
            </a:r>
            <a:r>
              <a:rPr kumimoji="1" lang="en-US" altLang="zh-CN" sz="1400" dirty="0">
                <a:solidFill>
                  <a:srgbClr val="FF0000"/>
                </a:solidFill>
                <a:sym typeface="Wingdings" charset="0"/>
              </a:rPr>
              <a:t>, </a:t>
            </a:r>
            <a:r>
              <a:rPr kumimoji="1" lang="en-US" altLang="zh-CN" sz="1400" dirty="0" smtClean="0">
                <a:solidFill>
                  <a:srgbClr val="FF0000"/>
                </a:solidFill>
                <a:sym typeface="Wingdings" charset="0"/>
              </a:rPr>
              <a:t>PRC83, 037301 </a:t>
            </a:r>
            <a:r>
              <a:rPr kumimoji="1" lang="en-US" altLang="zh-CN" sz="1400" dirty="0">
                <a:solidFill>
                  <a:srgbClr val="FF0000"/>
                </a:solidFill>
                <a:sym typeface="Wingdings" charset="0"/>
              </a:rPr>
              <a:t>(</a:t>
            </a:r>
            <a:r>
              <a:rPr kumimoji="1" lang="en-US" altLang="zh-CN" sz="1400" dirty="0" smtClean="0">
                <a:solidFill>
                  <a:srgbClr val="FF0000"/>
                </a:solidFill>
                <a:sym typeface="Wingdings" charset="0"/>
              </a:rPr>
              <a:t>2011)</a:t>
            </a:r>
            <a:endParaRPr kumimoji="1" lang="en-US" altLang="zh-CN" sz="1600" dirty="0">
              <a:solidFill>
                <a:srgbClr val="FF0000"/>
              </a:solidFill>
              <a:sym typeface="Wingdings" charset="0"/>
            </a:endParaRPr>
          </a:p>
          <a:p>
            <a:pPr eaLnBrk="0" hangingPunct="0">
              <a:buFont typeface="Wingdings" charset="0"/>
              <a:buChar char="l"/>
              <a:defRPr/>
            </a:pPr>
            <a:endParaRPr kumimoji="1" lang="en-US" altLang="zh-CN" sz="1600" dirty="0">
              <a:solidFill>
                <a:srgbClr val="FF0000"/>
              </a:solidFill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4000" b="1" dirty="0" smtClean="0">
                <a:solidFill>
                  <a:srgbClr val="0000CC"/>
                </a:solidFill>
                <a:latin typeface="Times New Roman" charset="0"/>
              </a:rPr>
              <a:t>Content</a:t>
            </a:r>
            <a:endParaRPr lang="zh-CN" altLang="en-US" sz="4400" dirty="0">
              <a:solidFill>
                <a:srgbClr val="FF3300"/>
              </a:solidFill>
            </a:endParaRP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395724" y="1118840"/>
            <a:ext cx="8604250" cy="5472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10000"/>
              </a:spcBef>
              <a:buFont typeface="Wingdings" charset="0"/>
              <a:buChar char="l"/>
              <a:defRPr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</a:rPr>
              <a:t>Introduction</a:t>
            </a:r>
            <a:endParaRPr lang="en-US" altLang="zh-CN" sz="28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defRPr/>
            </a:pPr>
            <a:endParaRPr lang="en-US" altLang="zh-CN" sz="2800" dirty="0">
              <a:solidFill>
                <a:srgbClr val="000000"/>
              </a:solidFill>
              <a:latin typeface="Times New Roman" charset="0"/>
            </a:endParaRP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spcAft>
                <a:spcPts val="1200"/>
              </a:spcAft>
              <a:buFont typeface="Wingdings" charset="0"/>
              <a:buChar char="l"/>
              <a:defRPr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</a:rPr>
              <a:t>Theoretical tools for studying nuclear chirality</a:t>
            </a: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buFont typeface="Wingdings" charset="2"/>
              <a:buChar char="Ø"/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charset="0"/>
              </a:rPr>
              <a:t> Particle </a:t>
            </a:r>
            <a:r>
              <a:rPr lang="en-US" altLang="zh-CN" sz="2400" dirty="0">
                <a:solidFill>
                  <a:srgbClr val="000000"/>
                </a:solidFill>
                <a:latin typeface="Times New Roman" charset="0"/>
              </a:rPr>
              <a:t>Core Coupling --- working in l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charset="0"/>
              </a:rPr>
              <a:t>aboratory </a:t>
            </a:r>
            <a:r>
              <a:rPr lang="en-US" altLang="zh-CN" sz="2400" dirty="0">
                <a:solidFill>
                  <a:srgbClr val="000000"/>
                </a:solidFill>
                <a:latin typeface="Times New Roman" charset="0"/>
              </a:rPr>
              <a:t>frame </a:t>
            </a:r>
            <a:endParaRPr lang="en-US" altLang="zh-CN" sz="2400" dirty="0" smtClean="0">
              <a:solidFill>
                <a:srgbClr val="000000"/>
              </a:solidFill>
              <a:latin typeface="Times New Roman" charset="0"/>
            </a:endParaRP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buFont typeface="Wingdings" charset="2"/>
              <a:buChar char="Ø"/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charset="0"/>
              </a:rPr>
              <a:t> Tilted </a:t>
            </a:r>
            <a:r>
              <a:rPr lang="en-US" altLang="zh-CN" sz="2400" dirty="0">
                <a:solidFill>
                  <a:srgbClr val="000000"/>
                </a:solidFill>
                <a:latin typeface="Times New Roman" charset="0"/>
              </a:rPr>
              <a:t>axis cranking --- working in intrinsic frame </a:t>
            </a:r>
            <a:endParaRPr lang="en-US" altLang="zh-CN" sz="28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defRPr/>
            </a:pPr>
            <a:endParaRPr lang="en-US" altLang="zh-CN" sz="2800" dirty="0" smtClean="0">
              <a:solidFill>
                <a:srgbClr val="000000"/>
              </a:solidFill>
              <a:latin typeface="Times New Roman" charset="0"/>
            </a:endParaRP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buFont typeface="Wingdings" charset="0"/>
              <a:buChar char="l"/>
              <a:defRPr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</a:rPr>
              <a:t>Prediction and observation of multiple chiral doublets </a:t>
            </a: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buFont typeface="Wingdings" charset="0"/>
              <a:buChar char="l"/>
              <a:defRPr/>
            </a:pPr>
            <a:endParaRPr lang="en-US" altLang="zh-CN" sz="2800" dirty="0">
              <a:solidFill>
                <a:srgbClr val="000000"/>
              </a:solidFill>
              <a:latin typeface="Times New Roman" charset="0"/>
            </a:endParaRP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buFont typeface="Wingdings" charset="0"/>
              <a:buChar char="l"/>
              <a:defRPr/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charset="0"/>
              </a:rPr>
              <a:t>Summary</a:t>
            </a:r>
            <a:endParaRPr lang="zh-CN" altLang="en-US" sz="28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549275"/>
            <a:ext cx="460375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284904"/>
            <a:ext cx="9049755" cy="658272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638" y="0"/>
            <a:ext cx="9144000" cy="62071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00CC"/>
                </a:solidFill>
                <a:latin typeface="Times New Roman" charset="0"/>
              </a:rPr>
              <a:t>Search for M</a:t>
            </a:r>
            <a:r>
              <a:rPr lang="zh-CN" altLang="en-US" sz="3200" b="1" dirty="0">
                <a:solidFill>
                  <a:srgbClr val="0000CC"/>
                </a:solidFill>
                <a:latin typeface="Times New Roman" charset="0"/>
              </a:rPr>
              <a:t>𝝌</a:t>
            </a:r>
            <a:r>
              <a:rPr lang="en-US" altLang="zh-CN" sz="3200" b="1" dirty="0">
                <a:solidFill>
                  <a:srgbClr val="0000CC"/>
                </a:solidFill>
                <a:latin typeface="Times New Roman" charset="0"/>
              </a:rPr>
              <a:t>D in </a:t>
            </a:r>
            <a:r>
              <a:rPr lang="en-US" altLang="zh-CN" sz="3200" b="1" baseline="30000" dirty="0">
                <a:solidFill>
                  <a:srgbClr val="0000CC"/>
                </a:solidFill>
                <a:latin typeface="Times New Roman" charset="0"/>
              </a:rPr>
              <a:t>133</a:t>
            </a:r>
            <a:r>
              <a:rPr lang="en-US" altLang="zh-CN" sz="3200" b="1" dirty="0">
                <a:solidFill>
                  <a:srgbClr val="0000CC"/>
                </a:solidFill>
                <a:latin typeface="Times New Roman" charset="0"/>
              </a:rPr>
              <a:t>Ce </a:t>
            </a:r>
          </a:p>
        </p:txBody>
      </p:sp>
    </p:spTree>
    <p:extLst>
      <p:ext uri="{BB962C8B-B14F-4D97-AF65-F5344CB8AC3E}">
        <p14:creationId xmlns:p14="http://schemas.microsoft.com/office/powerpoint/2010/main" val="19066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" b="1717"/>
          <a:stretch>
            <a:fillRect/>
          </a:stretch>
        </p:blipFill>
        <p:spPr bwMode="auto">
          <a:xfrm>
            <a:off x="396875" y="908050"/>
            <a:ext cx="842327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标题 1"/>
          <p:cNvSpPr txBox="1">
            <a:spLocks/>
          </p:cNvSpPr>
          <p:nvPr/>
        </p:nvSpPr>
        <p:spPr bwMode="auto">
          <a:xfrm>
            <a:off x="193675" y="0"/>
            <a:ext cx="40322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0" hangingPunct="0"/>
            <a:r>
              <a:rPr kumimoji="0" lang="en-US" altLang="zh-CN" sz="2800" b="1">
                <a:solidFill>
                  <a:srgbClr val="C00000"/>
                </a:solidFill>
              </a:rPr>
              <a:t>Level scheme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0" y="549275"/>
            <a:ext cx="2838450" cy="2063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876" name="组合 17"/>
          <p:cNvGrpSpPr>
            <a:grpSpLocks/>
          </p:cNvGrpSpPr>
          <p:nvPr/>
        </p:nvGrpSpPr>
        <p:grpSpPr bwMode="auto">
          <a:xfrm>
            <a:off x="6156325" y="1844675"/>
            <a:ext cx="2663825" cy="3024188"/>
            <a:chOff x="6156176" y="1844824"/>
            <a:chExt cx="2664296" cy="302433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8820472" y="1844824"/>
              <a:ext cx="0" cy="3024336"/>
            </a:xfrm>
            <a:prstGeom prst="line">
              <a:avLst/>
            </a:prstGeom>
            <a:ln>
              <a:solidFill>
                <a:srgbClr val="FFBF31"/>
              </a:solidFill>
              <a:prstDash val="sys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79887" name="组合 16"/>
            <p:cNvGrpSpPr>
              <a:grpSpLocks/>
            </p:cNvGrpSpPr>
            <p:nvPr/>
          </p:nvGrpSpPr>
          <p:grpSpPr bwMode="auto">
            <a:xfrm>
              <a:off x="6156176" y="1844824"/>
              <a:ext cx="2664296" cy="3024336"/>
              <a:chOff x="6156176" y="1844824"/>
              <a:chExt cx="2664296" cy="3024336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6156176" y="1844824"/>
                <a:ext cx="2664296" cy="0"/>
              </a:xfrm>
              <a:prstGeom prst="line">
                <a:avLst/>
              </a:prstGeom>
              <a:ln w="28575">
                <a:solidFill>
                  <a:srgbClr val="FFBF31"/>
                </a:solidFill>
                <a:prstDash val="sysDash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156176" y="4869160"/>
                <a:ext cx="2664296" cy="0"/>
              </a:xfrm>
              <a:prstGeom prst="line">
                <a:avLst/>
              </a:prstGeom>
              <a:ln w="28575">
                <a:solidFill>
                  <a:srgbClr val="FFBF31"/>
                </a:solidFill>
                <a:prstDash val="sysDash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6156176" y="1844824"/>
                <a:ext cx="0" cy="3024336"/>
              </a:xfrm>
              <a:prstGeom prst="line">
                <a:avLst/>
              </a:prstGeom>
              <a:ln>
                <a:solidFill>
                  <a:srgbClr val="FFBF31"/>
                </a:solidFill>
                <a:prstDash val="sysDash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877" name="组合 18"/>
          <p:cNvGrpSpPr>
            <a:grpSpLocks/>
          </p:cNvGrpSpPr>
          <p:nvPr/>
        </p:nvGrpSpPr>
        <p:grpSpPr bwMode="auto">
          <a:xfrm>
            <a:off x="2716213" y="3573463"/>
            <a:ext cx="2376487" cy="2663825"/>
            <a:chOff x="6156176" y="1844824"/>
            <a:chExt cx="2664296" cy="302433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8820472" y="1844824"/>
              <a:ext cx="0" cy="3024336"/>
            </a:xfrm>
            <a:prstGeom prst="line">
              <a:avLst/>
            </a:prstGeom>
            <a:ln>
              <a:solidFill>
                <a:srgbClr val="FFBF31"/>
              </a:solidFill>
              <a:prstDash val="sys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79882" name="组合 20"/>
            <p:cNvGrpSpPr>
              <a:grpSpLocks/>
            </p:cNvGrpSpPr>
            <p:nvPr/>
          </p:nvGrpSpPr>
          <p:grpSpPr bwMode="auto">
            <a:xfrm>
              <a:off x="6156176" y="1844824"/>
              <a:ext cx="2664296" cy="3024336"/>
              <a:chOff x="6156176" y="1844824"/>
              <a:chExt cx="2664296" cy="3024336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6156176" y="1844824"/>
                <a:ext cx="2664296" cy="0"/>
              </a:xfrm>
              <a:prstGeom prst="line">
                <a:avLst/>
              </a:prstGeom>
              <a:ln w="28575">
                <a:solidFill>
                  <a:srgbClr val="FFBF31"/>
                </a:solidFill>
                <a:prstDash val="sysDash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6156176" y="4869160"/>
                <a:ext cx="2664296" cy="0"/>
              </a:xfrm>
              <a:prstGeom prst="line">
                <a:avLst/>
              </a:prstGeom>
              <a:ln w="28575">
                <a:solidFill>
                  <a:srgbClr val="FFBF31"/>
                </a:solidFill>
                <a:prstDash val="sysDash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156176" y="1844824"/>
                <a:ext cx="0" cy="3024336"/>
              </a:xfrm>
              <a:prstGeom prst="line">
                <a:avLst/>
              </a:prstGeom>
              <a:ln>
                <a:solidFill>
                  <a:srgbClr val="FFBF31"/>
                </a:solidFill>
                <a:prstDash val="sysDash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79878" name="文本框 24"/>
          <p:cNvSpPr txBox="1">
            <a:spLocks noChangeArrowheads="1"/>
          </p:cNvSpPr>
          <p:nvPr/>
        </p:nvSpPr>
        <p:spPr bwMode="auto">
          <a:xfrm>
            <a:off x="6199188" y="1454150"/>
            <a:ext cx="2620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 b="1">
                <a:solidFill>
                  <a:srgbClr val="7030A0"/>
                </a:solidFill>
              </a:rPr>
              <a:t>Chiral doublet bands?</a:t>
            </a:r>
            <a:endParaRPr kumimoji="0" lang="zh-CN" altLang="en-US" sz="1800" b="1">
              <a:solidFill>
                <a:srgbClr val="7030A0"/>
              </a:solidFill>
            </a:endParaRPr>
          </a:p>
        </p:txBody>
      </p:sp>
      <p:sp>
        <p:nvSpPr>
          <p:cNvPr id="79879" name="文本框 25"/>
          <p:cNvSpPr txBox="1">
            <a:spLocks noChangeArrowheads="1"/>
          </p:cNvSpPr>
          <p:nvPr/>
        </p:nvSpPr>
        <p:spPr bwMode="auto">
          <a:xfrm>
            <a:off x="2627313" y="6305550"/>
            <a:ext cx="2620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 b="1">
                <a:solidFill>
                  <a:srgbClr val="7030A0"/>
                </a:solidFill>
              </a:rPr>
              <a:t>Chiral doublet bands?</a:t>
            </a:r>
            <a:endParaRPr kumimoji="0" lang="zh-CN" altLang="en-US" sz="1800" b="1">
              <a:solidFill>
                <a:srgbClr val="7030A0"/>
              </a:solidFill>
            </a:endParaRPr>
          </a:p>
        </p:txBody>
      </p:sp>
      <p:sp>
        <p:nvSpPr>
          <p:cNvPr id="79880" name="文本框 1"/>
          <p:cNvSpPr txBox="1">
            <a:spLocks noChangeArrowheads="1"/>
          </p:cNvSpPr>
          <p:nvPr/>
        </p:nvSpPr>
        <p:spPr bwMode="auto">
          <a:xfrm>
            <a:off x="2268538" y="355600"/>
            <a:ext cx="6870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2200" b="1">
                <a:solidFill>
                  <a:srgbClr val="00B050"/>
                </a:solidFill>
              </a:rPr>
              <a:t>            Performed @ Argonne National Laboratory</a:t>
            </a:r>
          </a:p>
          <a:p>
            <a:r>
              <a:rPr kumimoji="0" lang="en-US" altLang="zh-CN" sz="2200" b="1">
                <a:solidFill>
                  <a:srgbClr val="00B050"/>
                </a:solidFill>
              </a:rPr>
              <a:t>                                       </a:t>
            </a:r>
            <a:endParaRPr kumimoji="0" lang="zh-CN" altLang="en-US" sz="2200"/>
          </a:p>
        </p:txBody>
      </p:sp>
    </p:spTree>
    <p:extLst>
      <p:ext uri="{BB962C8B-B14F-4D97-AF65-F5344CB8AC3E}">
        <p14:creationId xmlns:p14="http://schemas.microsoft.com/office/powerpoint/2010/main" val="29207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4213" y="2565400"/>
            <a:ext cx="774541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930275" lvl="1" indent="-473075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2800" dirty="0">
                <a:solidFill>
                  <a:srgbClr val="0000FF"/>
                </a:solidFill>
                <a:latin typeface="Comic Sans MS" pitchFamily="66" charset="0"/>
                <a:ea typeface="宋体" charset="-122"/>
              </a:rPr>
              <a:t>Relativistic mean field theory </a:t>
            </a:r>
          </a:p>
          <a:p>
            <a:pPr marL="930275" lvl="1" indent="-473075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2800" dirty="0">
                <a:solidFill>
                  <a:srgbClr val="0000FF"/>
                </a:solidFill>
                <a:latin typeface="Comic Sans MS" pitchFamily="66" charset="0"/>
                <a:ea typeface="宋体" charset="-122"/>
              </a:rPr>
              <a:t>Particle rotor model</a:t>
            </a:r>
          </a:p>
          <a:p>
            <a:pPr marL="930275" lvl="1" indent="-473075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2800" dirty="0">
                <a:solidFill>
                  <a:srgbClr val="0000FF"/>
                </a:solidFill>
                <a:latin typeface="Comic Sans MS" pitchFamily="66" charset="0"/>
                <a:ea typeface="宋体" charset="-122"/>
              </a:rPr>
              <a:t>Numerical details</a:t>
            </a:r>
          </a:p>
          <a:p>
            <a:pPr marL="930275" lvl="1" indent="-473075">
              <a:lnSpc>
                <a:spcPct val="2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2800" dirty="0">
                <a:solidFill>
                  <a:srgbClr val="0000FF"/>
                </a:solidFill>
                <a:latin typeface="Comic Sans MS" pitchFamily="66" charset="0"/>
                <a:ea typeface="宋体" charset="-122"/>
              </a:rPr>
              <a:t>Results and discussion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908050"/>
            <a:ext cx="4721225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-46038"/>
            <a:ext cx="47212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US" altLang="zh-CN" sz="2800" b="1" dirty="0">
                <a:solidFill>
                  <a:srgbClr val="C00000"/>
                </a:solidFill>
              </a:rPr>
              <a:t>Theoretical interpretations</a:t>
            </a:r>
          </a:p>
        </p:txBody>
      </p:sp>
      <p:sp>
        <p:nvSpPr>
          <p:cNvPr id="80900" name="矩形 4"/>
          <p:cNvSpPr>
            <a:spLocks noChangeArrowheads="1"/>
          </p:cNvSpPr>
          <p:nvPr/>
        </p:nvSpPr>
        <p:spPr bwMode="auto">
          <a:xfrm>
            <a:off x="468313" y="1268413"/>
            <a:ext cx="8280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/>
            <a:r>
              <a:rPr lang="en-US" altLang="zh-CN" sz="2600" b="1">
                <a:solidFill>
                  <a:srgbClr val="003399"/>
                </a:solidFill>
                <a:latin typeface="Times New Roman" charset="0"/>
                <a:cs typeface="Times New Roman" charset="0"/>
              </a:rPr>
              <a:t>On the theoretical side, the particle rotor model based on covariant density functional theory is developed in order to describe the M</a:t>
            </a:r>
            <a:r>
              <a:rPr lang="zh-CN" altLang="en-US" sz="2600" b="1">
                <a:solidFill>
                  <a:srgbClr val="003399"/>
                </a:solidFill>
                <a:latin typeface="Times New Roman" charset="0"/>
                <a:ea typeface="楷体_GB2312" charset="0"/>
                <a:cs typeface="楷体_GB2312" charset="0"/>
              </a:rPr>
              <a:t>𝝌</a:t>
            </a:r>
            <a:r>
              <a:rPr lang="en-US" altLang="zh-CN" sz="2600" b="1">
                <a:solidFill>
                  <a:srgbClr val="003399"/>
                </a:solidFill>
                <a:latin typeface="Times New Roman" charset="0"/>
                <a:cs typeface="Times New Roman" charset="0"/>
              </a:rPr>
              <a:t>D candidates. </a:t>
            </a:r>
          </a:p>
        </p:txBody>
      </p:sp>
    </p:spTree>
    <p:extLst>
      <p:ext uri="{BB962C8B-B14F-4D97-AF65-F5344CB8AC3E}">
        <p14:creationId xmlns:p14="http://schemas.microsoft.com/office/powerpoint/2010/main" val="16647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87388"/>
            <a:ext cx="90011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kumimoji="1" lang="en-US" altLang="zh-CN" sz="2200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In RMF calculations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altLang="zh-CN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altLang="zh-CN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altLang="zh-CN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altLang="zh-CN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altLang="zh-CN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altLang="zh-CN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defRPr/>
            </a:pPr>
            <a:endParaRPr lang="en-US" altLang="zh-CN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zh-CN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In PRM calculations</a:t>
            </a:r>
          </a:p>
        </p:txBody>
      </p:sp>
      <p:sp>
        <p:nvSpPr>
          <p:cNvPr id="82946" name="标题 1"/>
          <p:cNvSpPr txBox="1">
            <a:spLocks/>
          </p:cNvSpPr>
          <p:nvPr/>
        </p:nvSpPr>
        <p:spPr bwMode="auto">
          <a:xfrm>
            <a:off x="193675" y="0"/>
            <a:ext cx="40322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0" hangingPunct="0"/>
            <a:r>
              <a:rPr kumimoji="0" lang="en-US" altLang="zh-CN" sz="2800" b="1">
                <a:solidFill>
                  <a:srgbClr val="C00000"/>
                </a:solidFill>
              </a:rPr>
              <a:t>Numerical</a:t>
            </a:r>
            <a:r>
              <a:rPr kumimoji="0" lang="en-US" altLang="zh-CN" sz="3600" b="1">
                <a:solidFill>
                  <a:srgbClr val="C00000"/>
                </a:solidFill>
              </a:rPr>
              <a:t> </a:t>
            </a:r>
            <a:r>
              <a:rPr kumimoji="0" lang="en-US" altLang="zh-CN" sz="2800" b="1">
                <a:solidFill>
                  <a:srgbClr val="C00000"/>
                </a:solidFill>
              </a:rPr>
              <a:t>details</a:t>
            </a: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0" y="620713"/>
            <a:ext cx="3419475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94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r="11298"/>
          <a:stretch>
            <a:fillRect/>
          </a:stretch>
        </p:blipFill>
        <p:spPr bwMode="auto">
          <a:xfrm>
            <a:off x="323850" y="1157288"/>
            <a:ext cx="67579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r="8791"/>
          <a:stretch>
            <a:fillRect/>
          </a:stretch>
        </p:blipFill>
        <p:spPr bwMode="auto">
          <a:xfrm>
            <a:off x="323850" y="3838575"/>
            <a:ext cx="75612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2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" b="1717"/>
          <a:stretch>
            <a:fillRect/>
          </a:stretch>
        </p:blipFill>
        <p:spPr bwMode="auto">
          <a:xfrm>
            <a:off x="7938" y="115888"/>
            <a:ext cx="9101137" cy="65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9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07950"/>
            <a:ext cx="91059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9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4775"/>
            <a:ext cx="9126538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"/>
          <a:stretch>
            <a:fillRect/>
          </a:stretch>
        </p:blipFill>
        <p:spPr bwMode="auto">
          <a:xfrm>
            <a:off x="12700" y="104775"/>
            <a:ext cx="9137650" cy="66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9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084263"/>
            <a:ext cx="481647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标题 1"/>
          <p:cNvSpPr txBox="1">
            <a:spLocks/>
          </p:cNvSpPr>
          <p:nvPr/>
        </p:nvSpPr>
        <p:spPr bwMode="auto">
          <a:xfrm>
            <a:off x="193675" y="0"/>
            <a:ext cx="40322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0" hangingPunct="0"/>
            <a:r>
              <a:rPr kumimoji="0" lang="en-US" altLang="zh-CN" sz="2800" b="1">
                <a:solidFill>
                  <a:srgbClr val="C00000"/>
                </a:solidFill>
              </a:rPr>
              <a:t>PRM results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0" y="620713"/>
            <a:ext cx="2555875" cy="22225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188" name="Rectangle 9"/>
          <p:cNvSpPr>
            <a:spLocks noChangeArrowheads="1"/>
          </p:cNvSpPr>
          <p:nvPr/>
        </p:nvSpPr>
        <p:spPr bwMode="auto">
          <a:xfrm>
            <a:off x="4787900" y="1196975"/>
            <a:ext cx="45370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</a:pPr>
            <a:r>
              <a:rPr lang="en-US" altLang="zh-CN" sz="2200" b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Theoretical results reproduce the          data well;</a:t>
            </a:r>
          </a:p>
          <a:p>
            <a:endParaRPr lang="en-US" altLang="zh-CN" sz="2200" b="1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  <a:p>
            <a:pPr>
              <a:buFont typeface="Wingdings" charset="0"/>
              <a:buChar char="Ø"/>
            </a:pPr>
            <a:r>
              <a:rPr lang="en-US" altLang="zh-CN" sz="2200" b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Staggering parameter S(I) vary smoothly with spin;</a:t>
            </a:r>
          </a:p>
          <a:p>
            <a:endParaRPr lang="en-US" altLang="zh-CN" sz="2200" b="1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  <a:p>
            <a:pPr>
              <a:buFont typeface="Wingdings" charset="0"/>
              <a:buChar char="Ø"/>
            </a:pPr>
            <a:r>
              <a:rPr lang="en-US" altLang="zh-CN" sz="2200" b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Similar behavior of B(M1)/B(E2) ratios is clearly evident;</a:t>
            </a:r>
          </a:p>
          <a:p>
            <a:pPr>
              <a:buFont typeface="Wingdings" charset="0"/>
              <a:buChar char="Ø"/>
            </a:pPr>
            <a:endParaRPr lang="en-US" altLang="zh-CN" sz="2200" b="1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  <a:p>
            <a:pPr>
              <a:buFont typeface="Wingdings" charset="0"/>
              <a:buChar char="Ø"/>
            </a:pPr>
            <a:r>
              <a:rPr lang="en-US" altLang="zh-CN" sz="2200" b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Coriolis attenuation factor 0.7 is considered for Bands 2 and 3.</a:t>
            </a:r>
          </a:p>
          <a:p>
            <a:pPr>
              <a:buFont typeface="Wingdings" charset="0"/>
              <a:buChar char="Ø"/>
            </a:pPr>
            <a:endParaRPr kumimoji="1" lang="en-US" altLang="zh-CN" sz="2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73501" y="6228834"/>
            <a:ext cx="5283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solidFill>
                  <a:srgbClr val="FF0000"/>
                </a:solidFill>
                <a:latin typeface="Times New Roman"/>
                <a:ea typeface="隶书" pitchFamily="49" charset="-122"/>
                <a:cs typeface="Times New Roman"/>
              </a:rPr>
              <a:t>Ayangeakaa_Garg_Anthony</a:t>
            </a:r>
            <a:r>
              <a:rPr lang="en-US" altLang="zh-CN" sz="2000" b="1" dirty="0">
                <a:solidFill>
                  <a:srgbClr val="FF0000"/>
                </a:solidFill>
                <a:latin typeface="Times New Roman"/>
                <a:ea typeface="隶书" pitchFamily="49" charset="-122"/>
                <a:cs typeface="Times New Roman"/>
              </a:rPr>
              <a:t> et al PRL2013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68633" y="1412341"/>
            <a:ext cx="8642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7663" indent="-347663">
              <a:buFont typeface="Wingdings" charset="2"/>
              <a:buChar char="Ø"/>
              <a:defRPr/>
            </a:pP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Two distinct sets of chiral partner bands based on the three quasi particle configurations have been identified in </a:t>
            </a:r>
            <a:r>
              <a:rPr lang="en-US" altLang="zh-CN" b="1" baseline="30000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133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Ce.</a:t>
            </a:r>
          </a:p>
          <a:p>
            <a:pPr marL="347663" indent="-347663">
              <a:buFont typeface="Wingdings" charset="2"/>
              <a:buChar char="l"/>
              <a:defRPr/>
            </a:pPr>
            <a:endParaRPr lang="en-US" altLang="zh-CN" b="1" dirty="0">
              <a:solidFill>
                <a:srgbClr val="0000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 marL="347663" indent="-347663">
              <a:buFont typeface="Wingdings" charset="2"/>
              <a:buChar char="Ø"/>
              <a:defRPr/>
            </a:pP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They are interpreted in the context of the M</a:t>
            </a: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𝝌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D phenomenon.</a:t>
            </a:r>
          </a:p>
          <a:p>
            <a:pPr>
              <a:defRPr/>
            </a:pPr>
            <a:endParaRPr lang="en-US" altLang="zh-CN" b="1" dirty="0">
              <a:solidFill>
                <a:srgbClr val="0000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 marL="347663" indent="-347663" algn="just">
              <a:buFont typeface="Wingdings" charset="2"/>
              <a:buChar char="Ø"/>
              <a:defRPr/>
            </a:pP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Calculations based on RMF and PRM reproduce the experimental results well.</a:t>
            </a:r>
          </a:p>
          <a:p>
            <a:pPr marL="347663" indent="-347663">
              <a:buFont typeface="Wingdings" charset="2"/>
              <a:buChar char="l"/>
              <a:defRPr/>
            </a:pPr>
            <a:endParaRPr lang="en-US" altLang="zh-CN" b="1" dirty="0">
              <a:solidFill>
                <a:srgbClr val="0000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 marL="347663" indent="-347663">
              <a:buFont typeface="Wingdings" charset="2"/>
              <a:buChar char="Ø"/>
              <a:defRPr/>
            </a:pP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The manifestation of </a:t>
            </a:r>
            <a:r>
              <a:rPr lang="en-US" altLang="zh-CN" b="1" dirty="0" err="1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triaxial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shape coexistence are confirmed.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4762" y="0"/>
            <a:ext cx="9144000" cy="62071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00CC"/>
                </a:solidFill>
                <a:latin typeface="Times New Roman" charset="0"/>
              </a:rPr>
              <a:t>Search for M</a:t>
            </a:r>
            <a:r>
              <a:rPr lang="zh-CN" altLang="en-US" sz="3200" b="1" dirty="0">
                <a:solidFill>
                  <a:srgbClr val="0000CC"/>
                </a:solidFill>
                <a:latin typeface="Times New Roman" charset="0"/>
              </a:rPr>
              <a:t>𝝌</a:t>
            </a:r>
            <a:r>
              <a:rPr lang="en-US" altLang="zh-CN" sz="3200" b="1" dirty="0">
                <a:solidFill>
                  <a:srgbClr val="0000CC"/>
                </a:solidFill>
                <a:latin typeface="Times New Roman" charset="0"/>
              </a:rPr>
              <a:t>D in </a:t>
            </a:r>
            <a:r>
              <a:rPr lang="en-US" altLang="zh-CN" sz="3200" b="1" baseline="30000" dirty="0">
                <a:solidFill>
                  <a:srgbClr val="0000CC"/>
                </a:solidFill>
                <a:latin typeface="Times New Roman" charset="0"/>
              </a:rPr>
              <a:t>133</a:t>
            </a:r>
            <a:r>
              <a:rPr lang="en-US" altLang="zh-CN" sz="3200" b="1" dirty="0">
                <a:solidFill>
                  <a:srgbClr val="0000CC"/>
                </a:solidFill>
                <a:latin typeface="Times New Roman" charset="0"/>
              </a:rPr>
              <a:t>Ce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8633" y="4992567"/>
            <a:ext cx="5012460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Wingdings" charset="0"/>
              <a:buNone/>
              <a:defRPr/>
            </a:pPr>
            <a:r>
              <a:rPr kumimoji="1" lang="en-US" altLang="zh-CN" sz="2000" baseline="30000" dirty="0" smtClean="0">
                <a:solidFill>
                  <a:srgbClr val="FF0000"/>
                </a:solidFill>
                <a:sym typeface="Wingdings" charset="0"/>
              </a:rPr>
              <a:t>106</a:t>
            </a:r>
            <a:r>
              <a:rPr kumimoji="1" lang="en-US" altLang="zh-CN" sz="2000" dirty="0" smtClean="0">
                <a:solidFill>
                  <a:srgbClr val="FF0000"/>
                </a:solidFill>
                <a:sym typeface="Wingdings" charset="0"/>
              </a:rPr>
              <a:t>Ag:   R</a:t>
            </a:r>
            <a:r>
              <a:rPr kumimoji="1" lang="en-US" altLang="zh-CN" sz="2000" dirty="0">
                <a:solidFill>
                  <a:srgbClr val="FF0000"/>
                </a:solidFill>
                <a:sym typeface="Wingdings" charset="0"/>
              </a:rPr>
              <a:t>. Lieder </a:t>
            </a:r>
            <a:r>
              <a:rPr kumimoji="1" lang="en-US" altLang="zh-CN" sz="2000" dirty="0" err="1">
                <a:solidFill>
                  <a:srgbClr val="FF0000"/>
                </a:solidFill>
                <a:sym typeface="Wingdings" charset="0"/>
              </a:rPr>
              <a:t>et.al</a:t>
            </a:r>
            <a:r>
              <a:rPr kumimoji="1" lang="en-US" altLang="zh-CN" sz="2000" dirty="0">
                <a:solidFill>
                  <a:srgbClr val="FF0000"/>
                </a:solidFill>
                <a:sym typeface="Wingdings" charset="0"/>
              </a:rPr>
              <a:t>., Nov. </a:t>
            </a:r>
            <a:r>
              <a:rPr kumimoji="1" lang="en-US" altLang="zh-CN" sz="2000" dirty="0" smtClean="0">
                <a:solidFill>
                  <a:srgbClr val="FF0000"/>
                </a:solidFill>
                <a:sym typeface="Wingdings" charset="0"/>
              </a:rPr>
              <a:t>2011 @ </a:t>
            </a:r>
            <a:r>
              <a:rPr kumimoji="1" lang="en-US" altLang="zh-CN" sz="2000" dirty="0" err="1">
                <a:solidFill>
                  <a:srgbClr val="FF0000"/>
                </a:solidFill>
                <a:sym typeface="Wingdings" charset="0"/>
              </a:rPr>
              <a:t>iThemba</a:t>
            </a:r>
            <a:endParaRPr kumimoji="1" lang="en-US" altLang="zh-CN" sz="2000" dirty="0">
              <a:solidFill>
                <a:srgbClr val="FF0000"/>
              </a:solidFill>
              <a:sym typeface="Wingdings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8633" y="5828118"/>
            <a:ext cx="4420476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Wingdings" charset="0"/>
              <a:buNone/>
              <a:defRPr/>
            </a:pPr>
            <a:r>
              <a:rPr kumimoji="1" lang="en-US" altLang="zh-CN" sz="2000" baseline="30000" dirty="0" smtClean="0">
                <a:solidFill>
                  <a:srgbClr val="FF0000"/>
                </a:solidFill>
                <a:sym typeface="Wingdings" charset="0"/>
              </a:rPr>
              <a:t>103</a:t>
            </a:r>
            <a:r>
              <a:rPr kumimoji="1" lang="en-US" altLang="zh-CN" sz="2000" dirty="0" smtClean="0">
                <a:solidFill>
                  <a:srgbClr val="FF0000"/>
                </a:solidFill>
                <a:sym typeface="Wingdings" charset="0"/>
              </a:rPr>
              <a:t>Rh:   J</a:t>
            </a:r>
            <a:r>
              <a:rPr kumimoji="1" lang="en-US" altLang="zh-CN" sz="2000" dirty="0">
                <a:solidFill>
                  <a:srgbClr val="FF0000"/>
                </a:solidFill>
                <a:sym typeface="Wingdings" charset="0"/>
              </a:rPr>
              <a:t>. </a:t>
            </a:r>
            <a:r>
              <a:rPr kumimoji="1" lang="en-US" altLang="zh-CN" sz="2000" dirty="0" err="1">
                <a:solidFill>
                  <a:srgbClr val="FF0000"/>
                </a:solidFill>
                <a:sym typeface="Wingdings" charset="0"/>
              </a:rPr>
              <a:t>Timar</a:t>
            </a:r>
            <a:r>
              <a:rPr kumimoji="1" lang="en-US" altLang="zh-CN" sz="2000" dirty="0">
                <a:solidFill>
                  <a:srgbClr val="FF0000"/>
                </a:solidFill>
                <a:sym typeface="Wingdings" charset="0"/>
              </a:rPr>
              <a:t> </a:t>
            </a:r>
            <a:r>
              <a:rPr kumimoji="1" lang="en-US" altLang="zh-CN" sz="2000" dirty="0" err="1">
                <a:solidFill>
                  <a:srgbClr val="FF0000"/>
                </a:solidFill>
                <a:sym typeface="Wingdings" charset="0"/>
              </a:rPr>
              <a:t>et.al</a:t>
            </a:r>
            <a:r>
              <a:rPr kumimoji="1" lang="en-US" altLang="zh-CN" sz="2000" dirty="0">
                <a:solidFill>
                  <a:srgbClr val="FF0000"/>
                </a:solidFill>
                <a:sym typeface="Wingdings" charset="0"/>
              </a:rPr>
              <a:t>., @ </a:t>
            </a:r>
            <a:r>
              <a:rPr kumimoji="1" lang="en-US" altLang="zh-CN" sz="2000" dirty="0" err="1">
                <a:solidFill>
                  <a:srgbClr val="FF0000"/>
                </a:solidFill>
              </a:rPr>
              <a:t>Gammasphere</a:t>
            </a:r>
            <a:endParaRPr kumimoji="1" lang="en-US" altLang="zh-CN" sz="2000" dirty="0">
              <a:solidFill>
                <a:srgbClr val="FF0000"/>
              </a:solidFill>
              <a:sym typeface="Wingdings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0830" y="4128951"/>
            <a:ext cx="6237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Wingdings" charset="2"/>
              <a:buChar char="l"/>
              <a:defRPr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charset="0"/>
              </a:rPr>
              <a:t>More candidates for multi-chirality?</a:t>
            </a:r>
            <a:endParaRPr lang="en-US" altLang="zh-CN" sz="2800" b="1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545" y="810287"/>
            <a:ext cx="41472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Wingdings" charset="2"/>
              <a:buChar char="l"/>
              <a:defRPr/>
            </a:pPr>
            <a:r>
              <a:rPr lang="en-US" altLang="zh-CN" sz="2800" b="1" dirty="0" err="1" smtClean="0">
                <a:solidFill>
                  <a:srgbClr val="0000FF"/>
                </a:solidFill>
                <a:latin typeface="Times New Roman" charset="0"/>
              </a:rPr>
              <a:t>M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charset="0"/>
              </a:rPr>
              <a:t>D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charset="0"/>
              </a:rPr>
              <a:t> observed in </a:t>
            </a:r>
            <a:r>
              <a:rPr lang="en-US" altLang="zh-CN" sz="2800" b="1" baseline="30000" dirty="0" smtClean="0">
                <a:solidFill>
                  <a:srgbClr val="0000FF"/>
                </a:solidFill>
                <a:latin typeface="Times New Roman" charset="0"/>
              </a:rPr>
              <a:t>133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charset="0"/>
              </a:rPr>
              <a:t>Ce</a:t>
            </a:r>
            <a:endParaRPr lang="en-US" altLang="zh-CN" sz="2800" b="1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99106" y="927376"/>
            <a:ext cx="4690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FF0000"/>
                </a:solidFill>
                <a:latin typeface="Times New Roman"/>
                <a:ea typeface="隶书" pitchFamily="49" charset="-122"/>
                <a:cs typeface="Times New Roman"/>
              </a:rPr>
              <a:t>Ayangeakaa_Garg_Anthony</a:t>
            </a:r>
            <a:r>
              <a:rPr lang="en-US" altLang="zh-CN" b="1" dirty="0">
                <a:solidFill>
                  <a:srgbClr val="FF0000"/>
                </a:solidFill>
                <a:latin typeface="Times New Roman"/>
                <a:ea typeface="隶书" pitchFamily="49" charset="-122"/>
                <a:cs typeface="Times New Roman"/>
              </a:rPr>
              <a:t> et al PRL2013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0" descr="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504" y="1275012"/>
            <a:ext cx="2517775" cy="171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6487" y="4551851"/>
            <a:ext cx="2089373" cy="186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9396" name="Text Box 20"/>
          <p:cNvSpPr txBox="1">
            <a:spLocks noChangeArrowheads="1"/>
          </p:cNvSpPr>
          <p:nvPr/>
        </p:nvSpPr>
        <p:spPr bwMode="auto">
          <a:xfrm>
            <a:off x="5597024" y="3169194"/>
            <a:ext cx="32671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charset="0"/>
              </a:rPr>
              <a:t>Molecules &amp; Human body</a:t>
            </a:r>
            <a:endParaRPr lang="en-US" altLang="zh-CN" sz="2000" b="1" dirty="0" smtClean="0">
              <a:solidFill>
                <a:srgbClr val="0000FF"/>
              </a:solidFill>
            </a:endParaRPr>
          </a:p>
        </p:txBody>
      </p:sp>
      <p:sp>
        <p:nvSpPr>
          <p:cNvPr id="229397" name="Text Box 21"/>
          <p:cNvSpPr txBox="1">
            <a:spLocks noChangeArrowheads="1"/>
          </p:cNvSpPr>
          <p:nvPr/>
        </p:nvSpPr>
        <p:spPr bwMode="auto">
          <a:xfrm>
            <a:off x="103142" y="3810000"/>
            <a:ext cx="76946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charset="2"/>
              <a:buChar char="²"/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charset="0"/>
              </a:rPr>
              <a:t>	How can a finite nucleus present Chirality?</a:t>
            </a:r>
            <a:endParaRPr lang="en-US" altLang="zh-CN" sz="2400" b="1" dirty="0" smtClean="0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84250" y="2928509"/>
            <a:ext cx="30972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Times New Roman" charset="0"/>
                <a:cs typeface="+mn-cs"/>
              </a:rPr>
              <a:t>Elementary Particles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3600" b="1">
                <a:solidFill>
                  <a:srgbClr val="0000CC"/>
                </a:solidFill>
                <a:latin typeface="Times New Roman" charset="0"/>
              </a:rPr>
              <a:t>Chirality in Matter Hierarchy</a:t>
            </a:r>
            <a:endParaRPr lang="en-US" altLang="zh-CN" sz="3600">
              <a:solidFill>
                <a:srgbClr val="FF33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25824" y="4914900"/>
            <a:ext cx="302427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charset="0"/>
                <a:cs typeface="+mn-cs"/>
              </a:rPr>
              <a:t>Microscopic </a:t>
            </a:r>
            <a:r>
              <a:rPr lang="en-US" altLang="zh-CN" sz="2000" b="1" i="1" dirty="0" err="1">
                <a:solidFill>
                  <a:srgbClr val="FF0000"/>
                </a:solidFill>
                <a:latin typeface="Times New Roman" charset="0"/>
                <a:cs typeface="+mn-cs"/>
              </a:rPr>
              <a:t>quantal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charset="0"/>
                <a:cs typeface="+mn-cs"/>
              </a:rPr>
              <a:t> many-body system </a:t>
            </a:r>
            <a:br>
              <a:rPr lang="en-US" altLang="zh-CN" sz="2000" b="1" i="1" dirty="0">
                <a:solidFill>
                  <a:srgbClr val="FF0000"/>
                </a:solidFill>
                <a:latin typeface="Times New Roman" charset="0"/>
                <a:cs typeface="+mn-cs"/>
              </a:rPr>
            </a:br>
            <a:r>
              <a:rPr lang="en-US" altLang="zh-CN" sz="2000" b="1" i="1" dirty="0">
                <a:solidFill>
                  <a:srgbClr val="FF0000"/>
                </a:solidFill>
                <a:latin typeface="Times New Roman" charset="0"/>
                <a:cs typeface="+mn-cs"/>
              </a:rPr>
              <a:t>with identical nucleons</a:t>
            </a:r>
          </a:p>
        </p:txBody>
      </p:sp>
      <p:grpSp>
        <p:nvGrpSpPr>
          <p:cNvPr id="22537" name="组 16"/>
          <p:cNvGrpSpPr>
            <a:grpSpLocks/>
          </p:cNvGrpSpPr>
          <p:nvPr/>
        </p:nvGrpSpPr>
        <p:grpSpPr bwMode="auto">
          <a:xfrm>
            <a:off x="192088" y="1722438"/>
            <a:ext cx="1944687" cy="1181100"/>
            <a:chOff x="1115616" y="1772816"/>
            <a:chExt cx="1944216" cy="1181745"/>
          </a:xfrm>
        </p:grpSpPr>
        <p:sp>
          <p:nvSpPr>
            <p:cNvPr id="22544" name="椭圆 3"/>
            <p:cNvSpPr>
              <a:spLocks noChangeArrowheads="1"/>
            </p:cNvSpPr>
            <p:nvPr/>
          </p:nvSpPr>
          <p:spPr bwMode="auto">
            <a:xfrm>
              <a:off x="1331640" y="1772816"/>
              <a:ext cx="504056" cy="50405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7" name="直线箭头连接符 6"/>
            <p:cNvCxnSpPr>
              <a:cxnSpLocks noChangeShapeType="1"/>
              <a:stCxn id="22544" idx="6"/>
            </p:cNvCxnSpPr>
            <p:nvPr/>
          </p:nvCxnSpPr>
          <p:spPr bwMode="auto">
            <a:xfrm flipV="1">
              <a:off x="1836166" y="1988834"/>
              <a:ext cx="1079239" cy="36532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直线箭头连接符 15"/>
            <p:cNvCxnSpPr>
              <a:cxnSpLocks noChangeShapeType="1"/>
            </p:cNvCxnSpPr>
            <p:nvPr/>
          </p:nvCxnSpPr>
          <p:spPr bwMode="auto">
            <a:xfrm>
              <a:off x="1115616" y="2492346"/>
              <a:ext cx="863391" cy="0"/>
            </a:xfrm>
            <a:prstGeom prst="straightConnector1">
              <a:avLst/>
            </a:prstGeom>
            <a:noFill/>
            <a:ln w="69850">
              <a:solidFill>
                <a:srgbClr val="800080"/>
              </a:solidFill>
              <a:round/>
              <a:headEnd type="stealth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1412406" y="2492346"/>
              <a:ext cx="784035" cy="462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 b="1" i="1" smtClean="0">
                  <a:solidFill>
                    <a:srgbClr val="800080"/>
                  </a:solidFill>
                  <a:latin typeface="Times New Roman" charset="0"/>
                </a:rPr>
                <a:t>S</a:t>
              </a:r>
              <a:endParaRPr lang="en-US" altLang="zh-CN" sz="2400" b="1" i="1" smtClean="0">
                <a:solidFill>
                  <a:srgbClr val="800080"/>
                </a:solidFill>
              </a:endParaRP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2275797" y="1887178"/>
              <a:ext cx="784035" cy="462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 b="1" i="1" smtClean="0">
                  <a:solidFill>
                    <a:srgbClr val="008000"/>
                  </a:solidFill>
                  <a:latin typeface="Times New Roman" charset="0"/>
                </a:rPr>
                <a:t>p</a:t>
              </a:r>
              <a:endParaRPr lang="en-US" altLang="zh-CN" sz="2400" b="1" i="1" smtClean="0">
                <a:solidFill>
                  <a:srgbClr val="008000"/>
                </a:solidFill>
              </a:endParaRPr>
            </a:p>
          </p:txBody>
        </p:sp>
      </p:grpSp>
      <p:grpSp>
        <p:nvGrpSpPr>
          <p:cNvPr id="22538" name="组 14"/>
          <p:cNvGrpSpPr>
            <a:grpSpLocks/>
          </p:cNvGrpSpPr>
          <p:nvPr/>
        </p:nvGrpSpPr>
        <p:grpSpPr bwMode="auto">
          <a:xfrm>
            <a:off x="2784475" y="1722438"/>
            <a:ext cx="1800225" cy="1150937"/>
            <a:chOff x="3707904" y="1772816"/>
            <a:chExt cx="1800200" cy="1152128"/>
          </a:xfrm>
        </p:grpSpPr>
        <p:sp>
          <p:nvSpPr>
            <p:cNvPr id="22539" name="椭圆 21"/>
            <p:cNvSpPr>
              <a:spLocks noChangeArrowheads="1"/>
            </p:cNvSpPr>
            <p:nvPr/>
          </p:nvSpPr>
          <p:spPr bwMode="auto">
            <a:xfrm>
              <a:off x="3779912" y="1772816"/>
              <a:ext cx="504056" cy="50405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3" name="直线箭头连接符 22"/>
            <p:cNvCxnSpPr>
              <a:cxnSpLocks noChangeShapeType="1"/>
              <a:stCxn id="22539" idx="6"/>
            </p:cNvCxnSpPr>
            <p:nvPr/>
          </p:nvCxnSpPr>
          <p:spPr bwMode="auto">
            <a:xfrm flipV="1">
              <a:off x="4284159" y="1988939"/>
              <a:ext cx="1079485" cy="3655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直线箭头连接符 23"/>
            <p:cNvCxnSpPr>
              <a:cxnSpLocks noChangeShapeType="1"/>
            </p:cNvCxnSpPr>
            <p:nvPr/>
          </p:nvCxnSpPr>
          <p:spPr bwMode="auto">
            <a:xfrm>
              <a:off x="3707904" y="2492697"/>
              <a:ext cx="863588" cy="0"/>
            </a:xfrm>
            <a:prstGeom prst="straightConnector1">
              <a:avLst/>
            </a:prstGeom>
            <a:noFill/>
            <a:ln w="69850">
              <a:solidFill>
                <a:srgbClr val="800080"/>
              </a:solidFill>
              <a:round/>
              <a:headEnd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779341" y="2462504"/>
              <a:ext cx="784214" cy="462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 b="1" i="1" smtClean="0">
                  <a:solidFill>
                    <a:srgbClr val="800080"/>
                  </a:solidFill>
                  <a:latin typeface="Times New Roman" charset="0"/>
                </a:rPr>
                <a:t>S</a:t>
              </a:r>
              <a:endParaRPr lang="en-US" altLang="zh-CN" sz="2400" b="1" i="1" smtClean="0">
                <a:solidFill>
                  <a:srgbClr val="800080"/>
                </a:solidFill>
              </a:endParaRP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4723890" y="1887234"/>
              <a:ext cx="784214" cy="462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400" b="1" i="1" smtClean="0">
                  <a:solidFill>
                    <a:srgbClr val="008000"/>
                  </a:solidFill>
                  <a:latin typeface="Times New Roman" charset="0"/>
                </a:rPr>
                <a:t>p</a:t>
              </a:r>
              <a:endParaRPr lang="en-US" altLang="zh-CN" sz="2400" b="1" i="1" smtClean="0">
                <a:solidFill>
                  <a:srgbClr val="008000"/>
                </a:solidFill>
              </a:endParaRPr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6942" y="839412"/>
            <a:ext cx="64323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²"/>
              <a:defRPr/>
            </a:pPr>
            <a:r>
              <a:rPr lang="en-US" altLang="zh-CN" sz="2400" b="1" dirty="0" smtClean="0">
                <a:latin typeface="Times New Roman" charset="0"/>
              </a:rPr>
              <a:t> Chirality </a:t>
            </a:r>
            <a:r>
              <a:rPr lang="en-US" altLang="zh-CN" sz="2400" b="1" dirty="0">
                <a:latin typeface="Times New Roman" charset="0"/>
              </a:rPr>
              <a:t>exists commonly in nature.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3743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197892" y="6589528"/>
            <a:ext cx="576064" cy="396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fld id="{09E97BF3-2176-4423-83AD-1B75364DBE2A}" type="slidenum">
              <a:rPr lang="en-US" altLang="zh-CN" b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pPr>
                <a:defRPr/>
              </a:pPr>
              <a:t>30</a:t>
            </a:fld>
            <a:endParaRPr lang="en-US" altLang="zh-CN" b="1" dirty="0">
              <a:ln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762" y="0"/>
            <a:ext cx="9144000" cy="62071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0000CC"/>
                </a:solidFill>
                <a:latin typeface="Times New Roman" charset="0"/>
              </a:rPr>
              <a:t>Summary </a:t>
            </a:r>
            <a:endParaRPr lang="en-US" altLang="zh-CN" sz="3200" b="1" dirty="0">
              <a:solidFill>
                <a:srgbClr val="0000CC"/>
              </a:solidFill>
              <a:latin typeface="Times New Roman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08820" y="884238"/>
            <a:ext cx="820896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just">
              <a:spcBef>
                <a:spcPct val="50000"/>
              </a:spcBef>
              <a:buFont typeface="Wingdings" charset="0"/>
              <a:buChar char="l"/>
            </a:pPr>
            <a:r>
              <a:rPr kumimoji="0" lang="en-US" altLang="zh-CN" b="1" dirty="0" smtClean="0">
                <a:latin typeface="Times New Roman" charset="0"/>
                <a:ea typeface="楷体_GB2312" charset="0"/>
                <a:cs typeface="楷体_GB2312" charset="0"/>
              </a:rPr>
              <a:t> A brief review on theoretical development in chirality in atomic nucleus is given.</a:t>
            </a:r>
            <a:endParaRPr kumimoji="0" lang="en-US" altLang="zh-CN" b="1" dirty="0">
              <a:latin typeface="Times New Roman" charset="0"/>
              <a:ea typeface="楷体_GB2312" charset="0"/>
              <a:cs typeface="楷体_GB2312" charset="0"/>
            </a:endParaRPr>
          </a:p>
          <a:p>
            <a:pPr algn="just">
              <a:spcBef>
                <a:spcPct val="50000"/>
              </a:spcBef>
              <a:buClr>
                <a:schemeClr val="tx1"/>
              </a:buClr>
              <a:buFont typeface="Wingdings" charset="0"/>
              <a:buChar char="l"/>
            </a:pPr>
            <a:r>
              <a:rPr kumimoji="0" lang="en-US" altLang="zh-CN" b="1" dirty="0">
                <a:latin typeface="Times New Roman" charset="0"/>
                <a:ea typeface="楷体_GB2312" charset="0"/>
                <a:cs typeface="楷体_GB2312" charset="0"/>
              </a:rPr>
              <a:t>  </a:t>
            </a:r>
            <a:r>
              <a:rPr kumimoji="0" lang="en-US" altLang="zh-CN" b="1" dirty="0" smtClean="0">
                <a:latin typeface="Times New Roman" charset="0"/>
                <a:ea typeface="楷体_GB2312" charset="0"/>
                <a:cs typeface="楷体_GB2312" charset="0"/>
              </a:rPr>
              <a:t>Numerous </a:t>
            </a:r>
            <a:r>
              <a:rPr kumimoji="0" lang="en-US" altLang="zh-CN" b="1" dirty="0">
                <a:latin typeface="Times New Roman" charset="0"/>
                <a:ea typeface="楷体_GB2312" charset="0"/>
                <a:cs typeface="楷体_GB2312" charset="0"/>
              </a:rPr>
              <a:t>efforts have </a:t>
            </a:r>
            <a:r>
              <a:rPr kumimoji="0" lang="en-US" altLang="zh-CN" b="1" dirty="0" smtClean="0">
                <a:latin typeface="Times New Roman" charset="0"/>
                <a:ea typeface="楷体_GB2312" charset="0"/>
                <a:cs typeface="楷体_GB2312" charset="0"/>
              </a:rPr>
              <a:t>been devoted </a:t>
            </a:r>
            <a:r>
              <a:rPr kumimoji="0" lang="en-US" altLang="zh-CN" b="1" dirty="0">
                <a:latin typeface="Times New Roman" charset="0"/>
                <a:ea typeface="楷体_GB2312" charset="0"/>
                <a:cs typeface="楷体_GB2312" charset="0"/>
              </a:rPr>
              <a:t>to the development of both the TAC </a:t>
            </a:r>
            <a:r>
              <a:rPr kumimoji="0" lang="en-US" altLang="zh-CN" b="1" dirty="0" smtClean="0">
                <a:latin typeface="Times New Roman" charset="0"/>
                <a:ea typeface="楷体_GB2312" charset="0"/>
                <a:cs typeface="楷体_GB2312" charset="0"/>
              </a:rPr>
              <a:t>methods and </a:t>
            </a:r>
            <a:r>
              <a:rPr kumimoji="0" lang="en-US" altLang="zh-CN" b="1" dirty="0">
                <a:latin typeface="Times New Roman" charset="0"/>
                <a:ea typeface="楷体_GB2312" charset="0"/>
                <a:cs typeface="楷体_GB2312" charset="0"/>
              </a:rPr>
              <a:t>PRM </a:t>
            </a:r>
            <a:r>
              <a:rPr kumimoji="0" lang="en-US" altLang="zh-CN" b="1" dirty="0" smtClean="0">
                <a:latin typeface="Times New Roman" charset="0"/>
                <a:ea typeface="楷体_GB2312" charset="0"/>
                <a:cs typeface="楷体_GB2312" charset="0"/>
              </a:rPr>
              <a:t>models. Both </a:t>
            </a:r>
            <a:r>
              <a:rPr kumimoji="0" lang="en-US" altLang="zh-CN" b="1" dirty="0">
                <a:latin typeface="Times New Roman" charset="0"/>
                <a:ea typeface="楷体_GB2312" charset="0"/>
                <a:cs typeface="楷体_GB2312" charset="0"/>
              </a:rPr>
              <a:t>PRM and TAC have </a:t>
            </a:r>
            <a:r>
              <a:rPr kumimoji="0" lang="en-US" altLang="zh-CN" b="1" dirty="0" smtClean="0">
                <a:latin typeface="Times New Roman" charset="0"/>
                <a:ea typeface="楷体_GB2312" charset="0"/>
                <a:cs typeface="楷体_GB2312" charset="0"/>
              </a:rPr>
              <a:t>their own </a:t>
            </a:r>
            <a:r>
              <a:rPr kumimoji="0" lang="en-US" altLang="zh-CN" b="1" dirty="0">
                <a:latin typeface="Times New Roman" charset="0"/>
                <a:ea typeface="楷体_GB2312" charset="0"/>
                <a:cs typeface="楷体_GB2312" charset="0"/>
              </a:rPr>
              <a:t>advantages and disadvantages</a:t>
            </a:r>
            <a:r>
              <a:rPr kumimoji="0" lang="en-US" altLang="zh-CN" b="1" dirty="0" smtClean="0">
                <a:latin typeface="Times New Roman" charset="0"/>
                <a:ea typeface="楷体_GB2312" charset="0"/>
                <a:cs typeface="楷体_GB2312" charset="0"/>
              </a:rPr>
              <a:t>. </a:t>
            </a:r>
            <a:endParaRPr kumimoji="0" lang="en-US" altLang="zh-CN" b="1" dirty="0">
              <a:latin typeface="Times New Roman" charset="0"/>
              <a:ea typeface="楷体_GB2312" charset="0"/>
              <a:cs typeface="楷体_GB2312" charset="0"/>
            </a:endParaRPr>
          </a:p>
          <a:p>
            <a:pPr algn="just">
              <a:spcBef>
                <a:spcPct val="50000"/>
              </a:spcBef>
              <a:buClr>
                <a:schemeClr val="tx1"/>
              </a:buClr>
              <a:buFont typeface="Wingdings" charset="0"/>
              <a:buChar char="l"/>
            </a:pPr>
            <a:r>
              <a:rPr kumimoji="0" lang="en-US" altLang="zh-CN" b="1" dirty="0" smtClean="0">
                <a:latin typeface="Times New Roman" charset="0"/>
                <a:ea typeface="楷体_GB2312" charset="0"/>
                <a:cs typeface="楷体_GB2312" charset="0"/>
              </a:rPr>
              <a:t> Multiple </a:t>
            </a:r>
            <a:r>
              <a:rPr kumimoji="0" lang="en-US" altLang="zh-CN" b="1" dirty="0">
                <a:latin typeface="Times New Roman" charset="0"/>
                <a:ea typeface="楷体_GB2312" charset="0"/>
                <a:cs typeface="楷体_GB2312" charset="0"/>
              </a:rPr>
              <a:t>chiral doublets </a:t>
            </a:r>
            <a:r>
              <a:rPr kumimoji="0" lang="en-US" altLang="zh-CN" b="1" dirty="0" smtClean="0">
                <a:latin typeface="Times New Roman" charset="0"/>
                <a:ea typeface="楷体_GB2312" charset="0"/>
                <a:cs typeface="楷体_GB2312" charset="0"/>
              </a:rPr>
              <a:t>were predicted in 2006 with covariant density functional theory and have </a:t>
            </a:r>
            <a:r>
              <a:rPr kumimoji="0" lang="en-US" altLang="zh-CN" b="1" dirty="0">
                <a:latin typeface="Times New Roman" charset="0"/>
                <a:ea typeface="楷体_GB2312" charset="0"/>
                <a:cs typeface="楷体_GB2312" charset="0"/>
              </a:rPr>
              <a:t>been </a:t>
            </a:r>
            <a:r>
              <a:rPr kumimoji="0" lang="en-US" altLang="zh-CN" b="1" dirty="0" smtClean="0">
                <a:latin typeface="Times New Roman" charset="0"/>
                <a:ea typeface="楷体_GB2312" charset="0"/>
                <a:cs typeface="楷体_GB2312" charset="0"/>
              </a:rPr>
              <a:t>observed in </a:t>
            </a:r>
            <a:r>
              <a:rPr kumimoji="0" lang="en-US" altLang="zh-CN" b="1" baseline="30000" dirty="0" smtClean="0">
                <a:latin typeface="Times New Roman" charset="0"/>
                <a:ea typeface="楷体_GB2312" charset="0"/>
                <a:cs typeface="楷体_GB2312" charset="0"/>
              </a:rPr>
              <a:t>133</a:t>
            </a:r>
            <a:r>
              <a:rPr kumimoji="0" lang="en-US" altLang="zh-CN" b="1" dirty="0" smtClean="0">
                <a:latin typeface="Times New Roman" charset="0"/>
                <a:ea typeface="楷体_GB2312" charset="0"/>
                <a:cs typeface="楷体_GB2312" charset="0"/>
              </a:rPr>
              <a:t>Ce.</a:t>
            </a:r>
            <a:endParaRPr kumimoji="0" lang="en-US" altLang="zh-CN" b="1" dirty="0">
              <a:latin typeface="Times New Roman" charset="0"/>
              <a:ea typeface="楷体_GB2312" charset="0"/>
              <a:cs typeface="楷体_GB2312" charset="0"/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buFont typeface="Wingdings" charset="0"/>
              <a:buChar char="l"/>
            </a:pPr>
            <a:r>
              <a:rPr kumimoji="0" lang="en-US" altLang="zh-CN" b="1" dirty="0">
                <a:solidFill>
                  <a:srgbClr val="FF0000"/>
                </a:solidFill>
                <a:latin typeface="Times New Roman" charset="0"/>
                <a:ea typeface="楷体_GB2312" charset="0"/>
                <a:cs typeface="楷体_GB2312" charset="0"/>
              </a:rPr>
              <a:t> Many experimental and theoretical efforts are being devoted to explore nuclear chirality and multi-chirality</a:t>
            </a:r>
            <a:r>
              <a:rPr kumimoji="0" lang="en-US" altLang="zh-CN" b="1" dirty="0" smtClean="0">
                <a:solidFill>
                  <a:srgbClr val="FF0000"/>
                </a:solidFill>
                <a:latin typeface="Times New Roman" charset="0"/>
                <a:ea typeface="楷体_GB2312" charset="0"/>
                <a:cs typeface="楷体_GB2312" charset="0"/>
              </a:rPr>
              <a:t>.</a:t>
            </a:r>
            <a:endParaRPr kumimoji="0" lang="en-US" altLang="zh-CN" b="1" dirty="0">
              <a:solidFill>
                <a:srgbClr val="FF0000"/>
              </a:solidFill>
              <a:latin typeface="Times New Roman" charset="0"/>
              <a:ea typeface="楷体_GB2312" charset="0"/>
              <a:cs typeface="楷体_GB2312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87589" y="5653636"/>
            <a:ext cx="434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zh-CN" sz="3600" b="1" dirty="0">
                <a:solidFill>
                  <a:srgbClr val="0000FF"/>
                </a:solidFill>
                <a:latin typeface="Times New Roman" charset="0"/>
                <a:ea typeface="楷体_GB2312" charset="0"/>
                <a:cs typeface="楷体_GB2312" charset="0"/>
              </a:rPr>
              <a:t>YOU are welcome !!!</a:t>
            </a:r>
          </a:p>
        </p:txBody>
      </p:sp>
    </p:spTree>
    <p:extLst>
      <p:ext uri="{BB962C8B-B14F-4D97-AF65-F5344CB8AC3E}">
        <p14:creationId xmlns:p14="http://schemas.microsoft.com/office/powerpoint/2010/main" val="30929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4"/>
          <p:cNvSpPr>
            <a:spLocks noChangeArrowheads="1"/>
          </p:cNvSpPr>
          <p:nvPr/>
        </p:nvSpPr>
        <p:spPr bwMode="auto">
          <a:xfrm>
            <a:off x="3939626" y="5759450"/>
            <a:ext cx="5221300" cy="1098550"/>
          </a:xfrm>
          <a:prstGeom prst="rect">
            <a:avLst/>
          </a:prstGeom>
          <a:solidFill>
            <a:srgbClr val="0000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marL="447675" indent="-447675" algn="ctr" defTabSz="354013">
              <a:buClr>
                <a:srgbClr val="000000"/>
              </a:buClr>
              <a:buFont typeface="Wingdings" charset="0"/>
              <a:buNone/>
              <a:tabLst>
                <a:tab pos="635000" algn="l"/>
              </a:tabLst>
            </a:pPr>
            <a:r>
              <a:rPr kumimoji="1" lang="en-US" altLang="zh-CN" sz="6600" b="1" dirty="0">
                <a:solidFill>
                  <a:srgbClr val="0000FF"/>
                </a:solidFill>
                <a:latin typeface="Times New Roman" charset="0"/>
                <a:ea typeface="华文行楷" charset="0"/>
                <a:cs typeface="华文行楷" charset="0"/>
              </a:rPr>
              <a:t>Thank you !</a:t>
            </a:r>
          </a:p>
        </p:txBody>
      </p:sp>
      <p:sp>
        <p:nvSpPr>
          <p:cNvPr id="99330" name="AutoShape 5"/>
          <p:cNvSpPr>
            <a:spLocks noChangeArrowheads="1"/>
          </p:cNvSpPr>
          <p:nvPr/>
        </p:nvSpPr>
        <p:spPr bwMode="auto">
          <a:xfrm>
            <a:off x="5665263" y="4021665"/>
            <a:ext cx="2038350" cy="1414462"/>
          </a:xfrm>
          <a:prstGeom prst="smileyFace">
            <a:avLst>
              <a:gd name="adj" fmla="val 4653"/>
            </a:avLst>
          </a:prstGeom>
          <a:solidFill>
            <a:srgbClr val="00CCFF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2400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4000" b="1">
                <a:solidFill>
                  <a:srgbClr val="0000CC"/>
                </a:solidFill>
                <a:latin typeface="Times New Roman" charset="0"/>
              </a:rPr>
              <a:t>Acknowledgement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7346" y="844020"/>
            <a:ext cx="5337175" cy="574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689225" algn="l"/>
              </a:tabLs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tabLst>
                <a:tab pos="2689225" algn="l"/>
              </a:tabLs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>
              <a:tabLst>
                <a:tab pos="2689225" algn="l"/>
              </a:tabLs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>
              <a:tabLst>
                <a:tab pos="2689225" algn="l"/>
              </a:tabLs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>
              <a:tabLst>
                <a:tab pos="2689225" algn="l"/>
              </a:tabLs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kumimoji="1" lang="en-US" altLang="zh-CN" sz="2400" dirty="0">
                <a:latin typeface="Times New Roman" charset="0"/>
              </a:rPr>
              <a:t>Q.B. Chen; </a:t>
            </a:r>
            <a:r>
              <a:rPr kumimoji="1" lang="en-US" altLang="zh-CN" sz="2400" dirty="0" smtClean="0">
                <a:latin typeface="Times New Roman" charset="0"/>
              </a:rPr>
              <a:t> </a:t>
            </a:r>
          </a:p>
          <a:p>
            <a:pPr>
              <a:spcBef>
                <a:spcPct val="30000"/>
              </a:spcBef>
              <a:defRPr/>
            </a:pPr>
            <a:r>
              <a:rPr kumimoji="1" lang="en-US" altLang="zh-CN" sz="2400" dirty="0" smtClean="0">
                <a:latin typeface="Times New Roman" charset="0"/>
              </a:rPr>
              <a:t>S.G</a:t>
            </a:r>
            <a:r>
              <a:rPr kumimoji="1" lang="en-US" altLang="zh-CN" sz="2400" dirty="0">
                <a:latin typeface="Times New Roman" charset="0"/>
              </a:rPr>
              <a:t>. </a:t>
            </a:r>
            <a:r>
              <a:rPr kumimoji="1" lang="en-US" altLang="zh-CN" sz="2400" dirty="0" err="1">
                <a:latin typeface="Times New Roman" charset="0"/>
              </a:rPr>
              <a:t>Frauendorf</a:t>
            </a:r>
            <a:r>
              <a:rPr kumimoji="1" lang="en-US" altLang="zh-CN" sz="2400" dirty="0">
                <a:latin typeface="Times New Roman" charset="0"/>
              </a:rPr>
              <a:t>; </a:t>
            </a:r>
            <a:r>
              <a:rPr kumimoji="1" lang="en-US" altLang="zh-CN" sz="2400" dirty="0" smtClean="0">
                <a:latin typeface="Times New Roman" charset="0"/>
              </a:rPr>
              <a:t> </a:t>
            </a:r>
          </a:p>
          <a:p>
            <a:pPr>
              <a:spcBef>
                <a:spcPct val="30000"/>
              </a:spcBef>
              <a:defRPr/>
            </a:pPr>
            <a:r>
              <a:rPr kumimoji="1" lang="en-US" altLang="zh-CN" sz="2400" dirty="0" smtClean="0">
                <a:latin typeface="Times New Roman" charset="0"/>
              </a:rPr>
              <a:t>R.V</a:t>
            </a:r>
            <a:r>
              <a:rPr kumimoji="1" lang="en-US" altLang="zh-CN" sz="2400" dirty="0">
                <a:latin typeface="Times New Roman" charset="0"/>
              </a:rPr>
              <a:t>. </a:t>
            </a:r>
            <a:r>
              <a:rPr kumimoji="1" lang="en-US" altLang="zh-CN" sz="2400" dirty="0" err="1" smtClean="0">
                <a:latin typeface="Times New Roman" charset="0"/>
              </a:rPr>
              <a:t>Jolos</a:t>
            </a:r>
            <a:r>
              <a:rPr kumimoji="1" lang="en-US" altLang="zh-CN" sz="2400" dirty="0" smtClean="0">
                <a:latin typeface="Times New Roman" charset="0"/>
              </a:rPr>
              <a:t>;</a:t>
            </a:r>
          </a:p>
          <a:p>
            <a:pPr>
              <a:spcBef>
                <a:spcPct val="30000"/>
              </a:spcBef>
              <a:defRPr/>
            </a:pPr>
            <a:r>
              <a:rPr kumimoji="1" lang="en-US" altLang="zh-CN" sz="2400" dirty="0" smtClean="0">
                <a:latin typeface="Times New Roman" charset="0"/>
              </a:rPr>
              <a:t>J. Li; </a:t>
            </a:r>
          </a:p>
          <a:p>
            <a:pPr>
              <a:spcBef>
                <a:spcPct val="30000"/>
              </a:spcBef>
              <a:defRPr/>
            </a:pPr>
            <a:r>
              <a:rPr kumimoji="1" lang="en-US" altLang="zh-CN" sz="2400" dirty="0" smtClean="0">
                <a:latin typeface="Times New Roman" charset="0"/>
              </a:rPr>
              <a:t>J</a:t>
            </a:r>
            <a:r>
              <a:rPr kumimoji="1" lang="en-US" altLang="zh-CN" sz="2400" dirty="0">
                <a:latin typeface="Times New Roman" charset="0"/>
              </a:rPr>
              <a:t>. </a:t>
            </a:r>
            <a:r>
              <a:rPr kumimoji="1" lang="en-US" altLang="zh-CN" sz="2400" dirty="0" err="1">
                <a:latin typeface="Times New Roman" charset="0"/>
              </a:rPr>
              <a:t>Meng</a:t>
            </a:r>
            <a:r>
              <a:rPr kumimoji="1" lang="en-US" altLang="zh-CN" sz="2400" dirty="0">
                <a:latin typeface="Times New Roman" charset="0"/>
              </a:rPr>
              <a:t>; </a:t>
            </a:r>
            <a:r>
              <a:rPr kumimoji="1" lang="en-US" altLang="zh-CN" sz="2400" dirty="0" smtClean="0">
                <a:latin typeface="Times New Roman" charset="0"/>
              </a:rPr>
              <a:t> </a:t>
            </a:r>
          </a:p>
          <a:p>
            <a:pPr>
              <a:spcBef>
                <a:spcPct val="30000"/>
              </a:spcBef>
              <a:defRPr/>
            </a:pPr>
            <a:r>
              <a:rPr kumimoji="1" lang="en-US" altLang="zh-CN" sz="2400" dirty="0" smtClean="0">
                <a:latin typeface="Times New Roman" charset="0"/>
              </a:rPr>
              <a:t>J</a:t>
            </a:r>
            <a:r>
              <a:rPr kumimoji="1" lang="en-US" altLang="zh-CN" sz="2400" dirty="0">
                <a:latin typeface="Times New Roman" charset="0"/>
              </a:rPr>
              <a:t>. </a:t>
            </a:r>
            <a:r>
              <a:rPr kumimoji="1" lang="en-US" altLang="zh-CN" sz="2400" dirty="0" err="1" smtClean="0">
                <a:latin typeface="Times New Roman" charset="0"/>
              </a:rPr>
              <a:t>Peng</a:t>
            </a:r>
            <a:r>
              <a:rPr kumimoji="1" lang="en-US" altLang="zh-CN" sz="2400" dirty="0" smtClean="0">
                <a:latin typeface="Times New Roman" charset="0"/>
              </a:rPr>
              <a:t>;</a:t>
            </a:r>
            <a:r>
              <a:rPr kumimoji="1" lang="en-US" altLang="zh-CN" sz="2400" dirty="0">
                <a:latin typeface="Times New Roman" charset="0"/>
              </a:rPr>
              <a:t> </a:t>
            </a:r>
            <a:r>
              <a:rPr kumimoji="1" lang="en-US" altLang="zh-CN" sz="2400" dirty="0" smtClean="0">
                <a:latin typeface="Times New Roman" charset="0"/>
              </a:rPr>
              <a:t> </a:t>
            </a:r>
          </a:p>
          <a:p>
            <a:pPr>
              <a:spcBef>
                <a:spcPct val="30000"/>
              </a:spcBef>
              <a:defRPr/>
            </a:pPr>
            <a:r>
              <a:rPr kumimoji="1" lang="en-US" altLang="zh-CN" sz="2400" dirty="0" smtClean="0">
                <a:latin typeface="Times New Roman" charset="0"/>
              </a:rPr>
              <a:t>B</a:t>
            </a:r>
            <a:r>
              <a:rPr kumimoji="1" lang="en-US" altLang="zh-CN" sz="2400" dirty="0">
                <a:latin typeface="Times New Roman" charset="0"/>
              </a:rPr>
              <a:t>. Qi</a:t>
            </a:r>
            <a:r>
              <a:rPr kumimoji="1" lang="en-US" altLang="zh-CN" sz="2400" dirty="0" smtClean="0">
                <a:latin typeface="Times New Roman" charset="0"/>
              </a:rPr>
              <a:t>;</a:t>
            </a:r>
          </a:p>
          <a:p>
            <a:pPr>
              <a:spcBef>
                <a:spcPct val="30000"/>
              </a:spcBef>
              <a:defRPr/>
            </a:pPr>
            <a:r>
              <a:rPr kumimoji="1" lang="en-US" altLang="zh-CN" sz="2400" dirty="0" smtClean="0">
                <a:latin typeface="Times New Roman" charset="0"/>
              </a:rPr>
              <a:t>P. Ring;  </a:t>
            </a:r>
          </a:p>
          <a:p>
            <a:pPr>
              <a:spcBef>
                <a:spcPct val="30000"/>
              </a:spcBef>
              <a:defRPr/>
            </a:pPr>
            <a:r>
              <a:rPr kumimoji="1" lang="en-US" altLang="zh-CN" sz="2400" dirty="0" smtClean="0">
                <a:latin typeface="Times New Roman" charset="0"/>
              </a:rPr>
              <a:t>S.Y</a:t>
            </a:r>
            <a:r>
              <a:rPr kumimoji="1" lang="en-US" altLang="zh-CN" sz="2400" dirty="0">
                <a:latin typeface="Times New Roman" charset="0"/>
              </a:rPr>
              <a:t>. Wang;</a:t>
            </a:r>
          </a:p>
          <a:p>
            <a:pPr>
              <a:spcBef>
                <a:spcPct val="30000"/>
              </a:spcBef>
              <a:defRPr/>
            </a:pPr>
            <a:r>
              <a:rPr kumimoji="1" lang="en-US" altLang="zh-CN" sz="2400" dirty="0" smtClean="0">
                <a:latin typeface="Times New Roman" charset="0"/>
              </a:rPr>
              <a:t>J.M. Yao;</a:t>
            </a:r>
            <a:r>
              <a:rPr kumimoji="1" lang="en-US" altLang="zh-CN" sz="2400" dirty="0">
                <a:latin typeface="Times New Roman" charset="0"/>
              </a:rPr>
              <a:t> </a:t>
            </a:r>
            <a:endParaRPr kumimoji="1" lang="en-US" altLang="zh-CN" sz="2400" dirty="0" smtClean="0">
              <a:latin typeface="Times New Roman" charset="0"/>
            </a:endParaRPr>
          </a:p>
          <a:p>
            <a:pPr>
              <a:spcBef>
                <a:spcPct val="30000"/>
              </a:spcBef>
              <a:defRPr/>
            </a:pPr>
            <a:r>
              <a:rPr kumimoji="1" lang="en-US" altLang="zh-CN" sz="2400" dirty="0" smtClean="0">
                <a:latin typeface="Times New Roman" charset="0"/>
              </a:rPr>
              <a:t>L.F</a:t>
            </a:r>
            <a:r>
              <a:rPr kumimoji="1" lang="en-US" altLang="zh-CN" sz="2400" dirty="0">
                <a:latin typeface="Times New Roman" charset="0"/>
              </a:rPr>
              <a:t>. Yu; </a:t>
            </a:r>
            <a:endParaRPr kumimoji="1" lang="en-US" altLang="zh-CN" sz="2400" dirty="0" smtClean="0">
              <a:latin typeface="Times New Roman" charset="0"/>
            </a:endParaRPr>
          </a:p>
          <a:p>
            <a:pPr>
              <a:spcBef>
                <a:spcPct val="30000"/>
              </a:spcBef>
              <a:defRPr/>
            </a:pPr>
            <a:r>
              <a:rPr kumimoji="1" lang="en-US" altLang="zh-CN" sz="2400" dirty="0" smtClean="0">
                <a:latin typeface="Times New Roman" charset="0"/>
              </a:rPr>
              <a:t>P.W. Zhao </a:t>
            </a:r>
          </a:p>
        </p:txBody>
      </p:sp>
    </p:spTree>
    <p:extLst>
      <p:ext uri="{BB962C8B-B14F-4D97-AF65-F5344CB8AC3E}">
        <p14:creationId xmlns:p14="http://schemas.microsoft.com/office/powerpoint/2010/main" val="15991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4957763" y="1673225"/>
            <a:ext cx="3862387" cy="4508500"/>
            <a:chOff x="4957763" y="1520825"/>
            <a:chExt cx="3862387" cy="4508500"/>
          </a:xfrm>
        </p:grpSpPr>
        <p:grpSp>
          <p:nvGrpSpPr>
            <p:cNvPr id="25" name="组 24"/>
            <p:cNvGrpSpPr/>
            <p:nvPr/>
          </p:nvGrpSpPr>
          <p:grpSpPr>
            <a:xfrm>
              <a:off x="4957763" y="2060575"/>
              <a:ext cx="3862387" cy="3968750"/>
              <a:chOff x="4957763" y="2035175"/>
              <a:chExt cx="3862387" cy="3968750"/>
            </a:xfrm>
          </p:grpSpPr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6475" y="2516188"/>
                <a:ext cx="2066925" cy="1895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Oval 4"/>
              <p:cNvSpPr>
                <a:spLocks noChangeArrowheads="1"/>
              </p:cNvSpPr>
              <p:nvPr/>
            </p:nvSpPr>
            <p:spPr bwMode="auto">
              <a:xfrm>
                <a:off x="7583488" y="4197350"/>
                <a:ext cx="300037" cy="30003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cs typeface="+mn-cs"/>
                </a:endParaRPr>
              </a:p>
            </p:txBody>
          </p:sp>
          <p:sp>
            <p:nvSpPr>
              <p:cNvPr id="28" name="Oval 5"/>
              <p:cNvSpPr>
                <a:spLocks noChangeArrowheads="1"/>
              </p:cNvSpPr>
              <p:nvPr/>
            </p:nvSpPr>
            <p:spPr bwMode="auto">
              <a:xfrm>
                <a:off x="6145213" y="3716338"/>
                <a:ext cx="300037" cy="30003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cs typeface="+mn-cs"/>
                </a:endParaRPr>
              </a:p>
            </p:txBody>
          </p:sp>
          <p:sp>
            <p:nvSpPr>
              <p:cNvPr id="29" name="Text Box 9"/>
              <p:cNvSpPr txBox="1">
                <a:spLocks noChangeArrowheads="1"/>
              </p:cNvSpPr>
              <p:nvPr/>
            </p:nvSpPr>
            <p:spPr bwMode="auto">
              <a:xfrm>
                <a:off x="6757988" y="5546725"/>
                <a:ext cx="838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ja-JP" sz="2400" dirty="0" smtClean="0">
                    <a:latin typeface="Times New Roman" charset="0"/>
                  </a:rPr>
                  <a:t>long</a:t>
                </a:r>
                <a:endParaRPr lang="en-US" altLang="ja-JP" sz="3200" dirty="0" smtClean="0">
                  <a:latin typeface="Times New Roman" charset="0"/>
                </a:endParaRPr>
              </a:p>
            </p:txBody>
          </p:sp>
          <p:sp>
            <p:nvSpPr>
              <p:cNvPr id="30" name="Text Box 10"/>
              <p:cNvSpPr txBox="1">
                <a:spLocks noChangeArrowheads="1"/>
              </p:cNvSpPr>
              <p:nvPr/>
            </p:nvSpPr>
            <p:spPr bwMode="auto">
              <a:xfrm>
                <a:off x="4957763" y="203517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ja-JP" sz="2400" smtClean="0">
                    <a:latin typeface="Times New Roman" charset="0"/>
                  </a:rPr>
                  <a:t>    int.</a:t>
                </a:r>
                <a:endParaRPr lang="en-US" altLang="ja-JP" sz="3200" smtClean="0">
                  <a:latin typeface="Times New Roman" charset="0"/>
                </a:endParaRPr>
              </a:p>
            </p:txBody>
          </p:sp>
          <p:sp>
            <p:nvSpPr>
              <p:cNvPr id="31" name="Text Box 11"/>
              <p:cNvSpPr txBox="1">
                <a:spLocks noChangeArrowheads="1"/>
              </p:cNvSpPr>
              <p:nvPr/>
            </p:nvSpPr>
            <p:spPr bwMode="auto">
              <a:xfrm>
                <a:off x="7981950" y="2179638"/>
                <a:ext cx="838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ja-JP" sz="2400" smtClean="0">
                    <a:latin typeface="Times New Roman" charset="0"/>
                  </a:rPr>
                  <a:t>short</a:t>
                </a:r>
                <a:endParaRPr lang="en-US" altLang="ja-JP" sz="3200" smtClean="0">
                  <a:latin typeface="Times New Roman" charset="0"/>
                </a:endParaRPr>
              </a:p>
            </p:txBody>
          </p:sp>
          <p:pic>
            <p:nvPicPr>
              <p:cNvPr id="32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alphaModFix amt="91000"/>
              </a:blip>
              <a:srcRect l="8107" r="5495"/>
              <a:stretch/>
            </p:blipFill>
            <p:spPr bwMode="auto">
              <a:xfrm>
                <a:off x="6483351" y="2796017"/>
                <a:ext cx="1366838" cy="141165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scene3d>
                <a:camera prst="orthographicFront">
                  <a:rot lat="0" lon="1320000" rev="2100000"/>
                </a:camera>
                <a:lightRig rig="threePt" dir="t"/>
              </a:scene3d>
            </p:spPr>
          </p:pic>
          <p:sp>
            <p:nvSpPr>
              <p:cNvPr id="33" name="Line 6"/>
              <p:cNvSpPr>
                <a:spLocks noChangeShapeType="1"/>
              </p:cNvSpPr>
              <p:nvPr/>
            </p:nvSpPr>
            <p:spPr bwMode="auto">
              <a:xfrm>
                <a:off x="5965825" y="2395538"/>
                <a:ext cx="1198562" cy="108108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dash"/>
                <a:round/>
                <a:headEnd type="triangl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 flipV="1">
                <a:off x="7164388" y="2695575"/>
                <a:ext cx="1019175" cy="78105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dash"/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" name="Line 8"/>
              <p:cNvSpPr>
                <a:spLocks noChangeShapeType="1"/>
              </p:cNvSpPr>
              <p:nvPr/>
            </p:nvSpPr>
            <p:spPr bwMode="auto">
              <a:xfrm flipH="1">
                <a:off x="7164387" y="3476625"/>
                <a:ext cx="1" cy="2149475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dash"/>
                <a:round/>
                <a:headE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88076" name="Group 12"/>
            <p:cNvGrpSpPr>
              <a:grpSpLocks/>
            </p:cNvGrpSpPr>
            <p:nvPr/>
          </p:nvGrpSpPr>
          <p:grpSpPr bwMode="auto">
            <a:xfrm>
              <a:off x="7188200" y="1520825"/>
              <a:ext cx="1619250" cy="3924300"/>
              <a:chOff x="4512" y="210"/>
              <a:chExt cx="1020" cy="2472"/>
            </a:xfrm>
          </p:grpSpPr>
          <p:sp>
            <p:nvSpPr>
              <p:cNvPr id="88077" name="Line 13"/>
              <p:cNvSpPr>
                <a:spLocks noChangeShapeType="1"/>
              </p:cNvSpPr>
              <p:nvPr/>
            </p:nvSpPr>
            <p:spPr bwMode="auto">
              <a:xfrm flipV="1">
                <a:off x="4512" y="626"/>
                <a:ext cx="912" cy="81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8078" name="Text Box 14"/>
              <p:cNvSpPr txBox="1">
                <a:spLocks noChangeArrowheads="1"/>
              </p:cNvSpPr>
              <p:nvPr/>
            </p:nvSpPr>
            <p:spPr bwMode="auto">
              <a:xfrm>
                <a:off x="5148" y="210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ja-JP" sz="3200" b="1" i="1" smtClean="0">
                    <a:solidFill>
                      <a:schemeClr val="accent2"/>
                    </a:solidFill>
                    <a:latin typeface="Times New Roman" charset="0"/>
                  </a:rPr>
                  <a:t>j</a:t>
                </a:r>
                <a:r>
                  <a:rPr lang="en-US" altLang="ja-JP" sz="3200" b="1" i="1" baseline="-10000" smtClean="0">
                    <a:solidFill>
                      <a:schemeClr val="accent2"/>
                    </a:solidFill>
                    <a:latin typeface="Symbol" charset="0"/>
                  </a:rPr>
                  <a:t>p</a:t>
                </a:r>
                <a:endParaRPr lang="en-US" altLang="ja-JP" sz="3200" b="1" smtClean="0">
                  <a:latin typeface="Times New Roman" charset="0"/>
                </a:endParaRPr>
              </a:p>
            </p:txBody>
          </p:sp>
          <p:grpSp>
            <p:nvGrpSpPr>
              <p:cNvPr id="29708" name="Group 15"/>
              <p:cNvGrpSpPr>
                <a:grpSpLocks/>
              </p:cNvGrpSpPr>
              <p:nvPr/>
            </p:nvGrpSpPr>
            <p:grpSpPr bwMode="auto">
              <a:xfrm>
                <a:off x="4513" y="1434"/>
                <a:ext cx="520" cy="1248"/>
                <a:chOff x="4513" y="1434"/>
                <a:chExt cx="520" cy="1248"/>
              </a:xfrm>
            </p:grpSpPr>
            <p:sp>
              <p:nvSpPr>
                <p:cNvPr id="88080" name="Line 16"/>
                <p:cNvSpPr>
                  <a:spLocks noChangeShapeType="1"/>
                </p:cNvSpPr>
                <p:nvPr/>
              </p:nvSpPr>
              <p:spPr bwMode="auto">
                <a:xfrm>
                  <a:off x="4513" y="1434"/>
                  <a:ext cx="96" cy="12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8808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649" y="2251"/>
                  <a:ext cx="38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ja-JP" sz="3200" b="1" i="1" smtClean="0">
                      <a:solidFill>
                        <a:srgbClr val="FF3300"/>
                      </a:solidFill>
                      <a:latin typeface="Times New Roman" charset="0"/>
                    </a:rPr>
                    <a:t>j</a:t>
                  </a:r>
                  <a:r>
                    <a:rPr lang="en-US" altLang="ja-JP" sz="3200" b="1" i="1" baseline="-10000" smtClean="0">
                      <a:solidFill>
                        <a:srgbClr val="FF3300"/>
                      </a:solidFill>
                      <a:latin typeface="Symbol" charset="0"/>
                    </a:rPr>
                    <a:t>n</a:t>
                  </a:r>
                  <a:endParaRPr lang="en-US" altLang="ja-JP" sz="3200" b="1" smtClean="0">
                    <a:solidFill>
                      <a:srgbClr val="FF3300"/>
                    </a:solidFill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88082" name="Group 18"/>
            <p:cNvGrpSpPr>
              <a:grpSpLocks/>
            </p:cNvGrpSpPr>
            <p:nvPr/>
          </p:nvGrpSpPr>
          <p:grpSpPr bwMode="auto">
            <a:xfrm>
              <a:off x="5892800" y="1747838"/>
              <a:ext cx="1295400" cy="1752600"/>
              <a:chOff x="3312" y="768"/>
              <a:chExt cx="816" cy="1104"/>
            </a:xfrm>
          </p:grpSpPr>
          <p:sp>
            <p:nvSpPr>
              <p:cNvPr id="88083" name="Line 19"/>
              <p:cNvSpPr>
                <a:spLocks noChangeShapeType="1"/>
              </p:cNvSpPr>
              <p:nvPr/>
            </p:nvSpPr>
            <p:spPr bwMode="auto">
              <a:xfrm flipH="1" flipV="1">
                <a:off x="3312" y="1056"/>
                <a:ext cx="816" cy="816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8084" name="Text Box 20"/>
              <p:cNvSpPr txBox="1">
                <a:spLocks noChangeArrowheads="1"/>
              </p:cNvSpPr>
              <p:nvPr/>
            </p:nvSpPr>
            <p:spPr bwMode="auto">
              <a:xfrm>
                <a:off x="3408" y="768"/>
                <a:ext cx="28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defRPr/>
                </a:pPr>
                <a:r>
                  <a:rPr lang="en-US" altLang="ja-JP" sz="3200" b="1" i="1" smtClean="0">
                    <a:solidFill>
                      <a:srgbClr val="FF00FF"/>
                    </a:solidFill>
                    <a:latin typeface="Times New Roman" charset="0"/>
                  </a:rPr>
                  <a:t>R</a:t>
                </a:r>
                <a:endParaRPr lang="en-US" altLang="ja-JP" sz="3200" smtClean="0">
                  <a:solidFill>
                    <a:srgbClr val="FF00FF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0000CC"/>
                </a:solidFill>
                <a:latin typeface="Times New Roman" charset="0"/>
                <a:cs typeface="+mn-cs"/>
              </a:rPr>
              <a:t>Chiral geometry in </a:t>
            </a:r>
            <a:r>
              <a:rPr lang="en-US" altLang="zh-CN" sz="3600" b="1" dirty="0" err="1">
                <a:solidFill>
                  <a:srgbClr val="0000CC"/>
                </a:solidFill>
                <a:latin typeface="Times New Roman" charset="0"/>
                <a:cs typeface="+mn-cs"/>
              </a:rPr>
              <a:t>triaxial</a:t>
            </a:r>
            <a:r>
              <a:rPr lang="en-US" altLang="zh-CN" sz="3600" b="1" dirty="0">
                <a:solidFill>
                  <a:srgbClr val="0000CC"/>
                </a:solidFill>
                <a:latin typeface="Times New Roman" charset="0"/>
                <a:cs typeface="+mn-cs"/>
              </a:rPr>
              <a:t> nucleus</a:t>
            </a:r>
          </a:p>
        </p:txBody>
      </p:sp>
      <p:sp>
        <p:nvSpPr>
          <p:cNvPr id="79" name="Rectangle 13"/>
          <p:cNvSpPr>
            <a:spLocks noChangeArrowheads="1"/>
          </p:cNvSpPr>
          <p:nvPr/>
        </p:nvSpPr>
        <p:spPr bwMode="auto">
          <a:xfrm>
            <a:off x="179388" y="4594225"/>
            <a:ext cx="67691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2"/>
                </a:solidFill>
                <a:latin typeface="Times New Roman" charset="0"/>
              </a:rPr>
              <a:t>There are three nearly </a:t>
            </a:r>
            <a:r>
              <a:rPr lang="en-US" altLang="zh-CN" sz="2400" i="1" dirty="0">
                <a:solidFill>
                  <a:schemeClr val="tx2"/>
                </a:solidFill>
                <a:latin typeface="Times New Roman" charset="0"/>
              </a:rPr>
              <a:t>perpendicular</a:t>
            </a:r>
            <a:r>
              <a:rPr lang="en-US" altLang="zh-CN" sz="24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zh-CN" sz="2400" dirty="0">
                <a:solidFill>
                  <a:schemeClr val="tx2"/>
                </a:solidFill>
                <a:latin typeface="Times New Roman" charset="0"/>
              </a:rPr>
              <a:t>AM:</a:t>
            </a:r>
            <a:br>
              <a:rPr lang="en-US" altLang="zh-CN" sz="2400" dirty="0">
                <a:solidFill>
                  <a:schemeClr val="tx2"/>
                </a:solidFill>
                <a:latin typeface="Times New Roman" charset="0"/>
              </a:rPr>
            </a:br>
            <a:r>
              <a:rPr lang="en-US" altLang="zh-CN" sz="2000" dirty="0">
                <a:solidFill>
                  <a:schemeClr val="tx2"/>
                </a:solidFill>
                <a:latin typeface="Times New Roman" charset="0"/>
              </a:rPr>
              <a:t>     Particle-like </a:t>
            </a:r>
            <a:r>
              <a:rPr lang="en-US" altLang="zh-CN" sz="2000" dirty="0" err="1">
                <a:solidFill>
                  <a:schemeClr val="tx2"/>
                </a:solidFill>
                <a:latin typeface="Times New Roman" charset="0"/>
              </a:rPr>
              <a:t>j</a:t>
            </a:r>
            <a:r>
              <a:rPr lang="en-US" altLang="zh-CN" sz="2000" baseline="-25000" dirty="0" err="1">
                <a:solidFill>
                  <a:schemeClr val="tx2"/>
                </a:solidFill>
                <a:latin typeface="Symbol" charset="0"/>
              </a:rPr>
              <a:t>p</a:t>
            </a:r>
            <a:r>
              <a:rPr lang="en-US" altLang="zh-CN" sz="2000" baseline="-25000" dirty="0">
                <a:solidFill>
                  <a:schemeClr val="tx2"/>
                </a:solidFill>
                <a:latin typeface="Symbol" charset="0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Times New Roman" charset="0"/>
              </a:rPr>
              <a:t>  mainly along </a:t>
            </a:r>
            <a:r>
              <a:rPr lang="en-US" altLang="zh-CN" sz="2000" i="1" dirty="0">
                <a:solidFill>
                  <a:schemeClr val="tx2"/>
                </a:solidFill>
                <a:latin typeface="Times New Roman" charset="0"/>
              </a:rPr>
              <a:t>short</a:t>
            </a:r>
            <a:r>
              <a:rPr lang="en-US" altLang="zh-CN" sz="2000" dirty="0">
                <a:solidFill>
                  <a:schemeClr val="tx2"/>
                </a:solidFill>
                <a:latin typeface="Times New Roman" charset="0"/>
              </a:rPr>
              <a:t> axis,  </a:t>
            </a:r>
            <a:br>
              <a:rPr lang="en-US" altLang="zh-CN" sz="2000" dirty="0">
                <a:solidFill>
                  <a:schemeClr val="tx2"/>
                </a:solidFill>
                <a:latin typeface="Times New Roman" charset="0"/>
              </a:rPr>
            </a:br>
            <a:r>
              <a:rPr lang="en-US" altLang="zh-CN" sz="2000" dirty="0">
                <a:solidFill>
                  <a:schemeClr val="tx2"/>
                </a:solidFill>
                <a:latin typeface="Times New Roman" charset="0"/>
              </a:rPr>
              <a:t>     Hole-like </a:t>
            </a:r>
            <a:r>
              <a:rPr lang="en-US" altLang="zh-CN" sz="2000" dirty="0" err="1">
                <a:solidFill>
                  <a:schemeClr val="tx2"/>
                </a:solidFill>
                <a:latin typeface="Times New Roman" charset="0"/>
              </a:rPr>
              <a:t>j</a:t>
            </a:r>
            <a:r>
              <a:rPr lang="en-US" altLang="zh-CN" sz="2000" baseline="-25000" dirty="0" err="1">
                <a:solidFill>
                  <a:schemeClr val="tx2"/>
                </a:solidFill>
                <a:latin typeface="Symbol" charset="0"/>
              </a:rPr>
              <a:t>n</a:t>
            </a:r>
            <a:r>
              <a:rPr lang="en-US" altLang="zh-CN" sz="2000" baseline="-25000" dirty="0">
                <a:solidFill>
                  <a:schemeClr val="tx2"/>
                </a:solidFill>
                <a:latin typeface="Symbol" charset="0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Times New Roman" charset="0"/>
              </a:rPr>
              <a:t>mainly along </a:t>
            </a:r>
            <a:r>
              <a:rPr lang="en-US" altLang="zh-CN" sz="2000" i="1" dirty="0">
                <a:solidFill>
                  <a:schemeClr val="tx2"/>
                </a:solidFill>
                <a:latin typeface="Times New Roman" charset="0"/>
              </a:rPr>
              <a:t>long</a:t>
            </a:r>
            <a:r>
              <a:rPr lang="en-US" altLang="zh-CN" sz="2000" dirty="0">
                <a:solidFill>
                  <a:schemeClr val="tx2"/>
                </a:solidFill>
                <a:latin typeface="Times New Roman" charset="0"/>
              </a:rPr>
              <a:t> axis,</a:t>
            </a:r>
            <a:br>
              <a:rPr lang="en-US" altLang="zh-CN" sz="2000" dirty="0">
                <a:solidFill>
                  <a:schemeClr val="tx2"/>
                </a:solidFill>
                <a:latin typeface="Times New Roman" charset="0"/>
              </a:rPr>
            </a:br>
            <a:r>
              <a:rPr lang="en-US" altLang="zh-CN" sz="2000" baseline="-25000" dirty="0">
                <a:solidFill>
                  <a:schemeClr val="tx2"/>
                </a:solidFill>
                <a:latin typeface="Symbol" charset="0"/>
              </a:rPr>
              <a:t>       </a:t>
            </a:r>
            <a:r>
              <a:rPr lang="en-US" altLang="zh-CN" sz="2000" dirty="0">
                <a:solidFill>
                  <a:schemeClr val="tx2"/>
                </a:solidFill>
                <a:latin typeface="Times New Roman" charset="0"/>
              </a:rPr>
              <a:t>Collective rotation R mainly along </a:t>
            </a:r>
            <a:r>
              <a:rPr lang="en-US" altLang="zh-CN" sz="2000" i="1" dirty="0">
                <a:solidFill>
                  <a:schemeClr val="tx2"/>
                </a:solidFill>
                <a:latin typeface="Times New Roman" charset="0"/>
              </a:rPr>
              <a:t>int.</a:t>
            </a:r>
            <a:r>
              <a:rPr lang="en-US" altLang="zh-CN" sz="2000" dirty="0">
                <a:solidFill>
                  <a:schemeClr val="tx2"/>
                </a:solidFill>
                <a:latin typeface="Times New Roman" charset="0"/>
              </a:rPr>
              <a:t> axis,</a:t>
            </a:r>
            <a:endParaRPr lang="en-US" altLang="zh-CN" sz="2000" baseline="-25000" dirty="0">
              <a:solidFill>
                <a:srgbClr val="CC00CC"/>
              </a:solidFill>
              <a:latin typeface="Symbol" charset="0"/>
            </a:endParaRPr>
          </a:p>
          <a:p>
            <a:pPr>
              <a:defRPr/>
            </a:pPr>
            <a:r>
              <a:rPr lang="en-US" altLang="zh-CN" sz="2800" dirty="0">
                <a:solidFill>
                  <a:schemeClr val="tx2"/>
                </a:solidFill>
                <a:latin typeface="Times New Roman" charset="0"/>
                <a:sym typeface="Symbol" charset="0"/>
              </a:rPr>
              <a:t> </a:t>
            </a:r>
            <a:r>
              <a:rPr lang="en-US" altLang="zh-CN" sz="2800" dirty="0">
                <a:solidFill>
                  <a:srgbClr val="FF0000"/>
                </a:solidFill>
                <a:latin typeface="Times New Roman" charset="0"/>
              </a:rPr>
              <a:t>the total angular momentum</a:t>
            </a:r>
            <a:r>
              <a:rPr lang="en-US" altLang="zh-CN" sz="2800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J</a:t>
            </a:r>
            <a:r>
              <a:rPr lang="en-US" altLang="zh-CN" sz="2800" dirty="0">
                <a:solidFill>
                  <a:schemeClr val="tx2"/>
                </a:solidFill>
                <a:latin typeface="Times New Roman" charset="0"/>
              </a:rPr>
              <a:t> is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charset="0"/>
              </a:rPr>
              <a:t>aplanar</a:t>
            </a:r>
            <a:r>
              <a:rPr lang="en-US" altLang="zh-CN" sz="2800" b="1" dirty="0">
                <a:solidFill>
                  <a:srgbClr val="0000FF"/>
                </a:solidFill>
                <a:latin typeface="Times New Roman" charset="0"/>
              </a:rPr>
              <a:t>.</a:t>
            </a:r>
          </a:p>
        </p:txBody>
      </p:sp>
      <p:sp>
        <p:nvSpPr>
          <p:cNvPr id="85" name="Rectangle 13"/>
          <p:cNvSpPr>
            <a:spLocks noChangeArrowheads="1"/>
          </p:cNvSpPr>
          <p:nvPr/>
        </p:nvSpPr>
        <p:spPr bwMode="auto">
          <a:xfrm>
            <a:off x="250825" y="2019300"/>
            <a:ext cx="4968875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latin typeface="Times New Roman" charset="0"/>
              </a:rPr>
              <a:t>Considering a nuclear system:</a:t>
            </a:r>
          </a:p>
          <a:p>
            <a:pPr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charset="0"/>
              </a:rPr>
              <a:t>Odd-Odd nucleus in A~130 </a:t>
            </a:r>
          </a:p>
          <a:p>
            <a:pPr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charset="0"/>
              </a:rPr>
              <a:t>Configuration</a:t>
            </a:r>
            <a:r>
              <a:rPr lang="en-US" altLang="zh-CN" sz="2400" dirty="0">
                <a:solidFill>
                  <a:schemeClr val="tx2"/>
                </a:solidFill>
                <a:latin typeface="Times New Roman" charset="0"/>
              </a:rPr>
              <a:t>  </a:t>
            </a:r>
            <a:r>
              <a:rPr lang="en-US" altLang="zh-CN" sz="2400" dirty="0">
                <a:solidFill>
                  <a:srgbClr val="FF0000"/>
                </a:solidFill>
                <a:latin typeface="Symbol" charset="0"/>
              </a:rPr>
              <a:t>p</a:t>
            </a:r>
            <a:r>
              <a:rPr lang="en-US" altLang="zh-CN" sz="2400" dirty="0">
                <a:solidFill>
                  <a:srgbClr val="FF0000"/>
                </a:solidFill>
                <a:latin typeface="Times New Roman" charset="0"/>
              </a:rPr>
              <a:t>h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charset="0"/>
              </a:rPr>
              <a:t>11/2</a:t>
            </a:r>
            <a:r>
              <a:rPr lang="en-US" altLang="zh-CN" sz="2400" dirty="0">
                <a:solidFill>
                  <a:srgbClr val="FF0000"/>
                </a:solidFill>
                <a:latin typeface="Symbol" charset="0"/>
              </a:rPr>
              <a:t>n</a:t>
            </a:r>
            <a:r>
              <a:rPr lang="en-US" altLang="zh-CN" sz="2400" dirty="0">
                <a:solidFill>
                  <a:srgbClr val="FF0000"/>
                </a:solidFill>
                <a:latin typeface="Times New Roman" charset="0"/>
              </a:rPr>
              <a:t>h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charset="0"/>
              </a:rPr>
              <a:t>11/2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charset="0"/>
              </a:rPr>
              <a:t>-1</a:t>
            </a:r>
            <a:endParaRPr lang="en-US" altLang="zh-CN" sz="2400" dirty="0">
              <a:solidFill>
                <a:schemeClr val="tx2"/>
              </a:solidFill>
              <a:latin typeface="Times New Roman" charset="0"/>
            </a:endParaRPr>
          </a:p>
          <a:p>
            <a:pPr>
              <a:spcBef>
                <a:spcPts val="1800"/>
              </a:spcBef>
              <a:defRPr/>
            </a:pPr>
            <a:r>
              <a:rPr lang="en-US" altLang="zh-CN" sz="2400" baseline="-25000" dirty="0">
                <a:solidFill>
                  <a:srgbClr val="CC3300"/>
                </a:solidFill>
                <a:latin typeface="Symbol" charset="0"/>
              </a:rPr>
              <a:t> </a:t>
            </a:r>
            <a:r>
              <a:rPr lang="en-US" altLang="zh-CN" sz="2000" baseline="-25000" dirty="0">
                <a:solidFill>
                  <a:srgbClr val="CC3300"/>
                </a:solidFill>
                <a:latin typeface="Symbol" charset="0"/>
              </a:rPr>
              <a:t>        </a:t>
            </a:r>
            <a:r>
              <a:rPr lang="en-US" altLang="zh-CN" sz="2000" dirty="0" err="1" smtClean="0">
                <a:solidFill>
                  <a:srgbClr val="CC00CC"/>
                </a:solidFill>
                <a:latin typeface="Times New Roman" charset="0"/>
              </a:rPr>
              <a:t>Triaxial</a:t>
            </a:r>
            <a:r>
              <a:rPr lang="en-US" altLang="zh-CN" sz="2000" dirty="0" smtClean="0">
                <a:solidFill>
                  <a:srgbClr val="CC00CC"/>
                </a:solidFill>
                <a:latin typeface="Times New Roman" charset="0"/>
              </a:rPr>
              <a:t> </a:t>
            </a:r>
            <a:r>
              <a:rPr lang="en-US" altLang="zh-CN" sz="2000" dirty="0">
                <a:solidFill>
                  <a:srgbClr val="CC00CC"/>
                </a:solidFill>
                <a:latin typeface="Times New Roman" charset="0"/>
              </a:rPr>
              <a:t>collective core (R)</a:t>
            </a:r>
            <a:endParaRPr lang="en-US" altLang="zh-CN" sz="2000" dirty="0">
              <a:solidFill>
                <a:schemeClr val="tx2"/>
              </a:solidFill>
              <a:latin typeface="Times New Roman" charset="0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tx2"/>
                </a:solidFill>
                <a:latin typeface="Times New Roman" charset="0"/>
              </a:rPr>
              <a:t>      </a:t>
            </a:r>
            <a:r>
              <a:rPr lang="en-US" altLang="zh-CN" sz="2000" dirty="0">
                <a:solidFill>
                  <a:srgbClr val="342BC0"/>
                </a:solidFill>
                <a:latin typeface="Times New Roman" charset="0"/>
              </a:rPr>
              <a:t>Particle-like valence proton (</a:t>
            </a:r>
            <a:r>
              <a:rPr lang="en-US" altLang="zh-CN" sz="2000" dirty="0" err="1">
                <a:solidFill>
                  <a:srgbClr val="342BC0"/>
                </a:solidFill>
                <a:latin typeface="Times New Roman" charset="0"/>
              </a:rPr>
              <a:t>j</a:t>
            </a:r>
            <a:r>
              <a:rPr lang="en-US" altLang="zh-CN" sz="2000" baseline="-25000" dirty="0" err="1">
                <a:solidFill>
                  <a:srgbClr val="342BC0"/>
                </a:solidFill>
                <a:latin typeface="Symbol" charset="0"/>
              </a:rPr>
              <a:t>p</a:t>
            </a:r>
            <a:r>
              <a:rPr lang="en-US" altLang="zh-CN" sz="2000" dirty="0">
                <a:solidFill>
                  <a:srgbClr val="342BC0"/>
                </a:solidFill>
                <a:latin typeface="Symbol" charset="0"/>
              </a:rPr>
              <a:t>)</a:t>
            </a:r>
            <a:r>
              <a:rPr lang="zh-CN" altLang="en-US" sz="2000" dirty="0">
                <a:solidFill>
                  <a:srgbClr val="342BC0"/>
                </a:solidFill>
                <a:latin typeface="Times New Roman" charset="0"/>
              </a:rPr>
              <a:t>，</a:t>
            </a:r>
            <a:r>
              <a:rPr lang="en-US" altLang="zh-CN" sz="2000" dirty="0">
                <a:solidFill>
                  <a:srgbClr val="342BC0"/>
                </a:solidFill>
                <a:latin typeface="Times New Roman" charset="0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Times New Roman" charset="0"/>
              </a:rPr>
              <a:t/>
            </a:r>
            <a:br>
              <a:rPr lang="en-US" altLang="zh-CN" sz="2000" dirty="0">
                <a:solidFill>
                  <a:schemeClr val="tx2"/>
                </a:solidFill>
                <a:latin typeface="Times New Roman" charset="0"/>
              </a:rPr>
            </a:br>
            <a:r>
              <a:rPr lang="en-US" altLang="zh-CN" sz="2000" dirty="0">
                <a:solidFill>
                  <a:schemeClr val="tx2"/>
                </a:solidFill>
                <a:latin typeface="Times New Roman" charset="0"/>
              </a:rPr>
              <a:t>      </a:t>
            </a:r>
            <a:r>
              <a:rPr lang="en-US" altLang="zh-CN" sz="2000" dirty="0">
                <a:solidFill>
                  <a:srgbClr val="CC3300"/>
                </a:solidFill>
                <a:latin typeface="Times New Roman" charset="0"/>
              </a:rPr>
              <a:t>Hole-like valence neutron (</a:t>
            </a:r>
            <a:r>
              <a:rPr lang="en-US" altLang="zh-CN" sz="2000" dirty="0" err="1">
                <a:solidFill>
                  <a:srgbClr val="CC3300"/>
                </a:solidFill>
                <a:latin typeface="Times New Roman" charset="0"/>
              </a:rPr>
              <a:t>j</a:t>
            </a:r>
            <a:r>
              <a:rPr lang="en-US" altLang="zh-CN" sz="2000" baseline="-25000" dirty="0" err="1">
                <a:solidFill>
                  <a:srgbClr val="CC3300"/>
                </a:solidFill>
                <a:latin typeface="Symbol" charset="0"/>
              </a:rPr>
              <a:t>n</a:t>
            </a:r>
            <a:r>
              <a:rPr lang="en-US" altLang="zh-CN" sz="2000" dirty="0">
                <a:solidFill>
                  <a:srgbClr val="CC3300"/>
                </a:solidFill>
                <a:latin typeface="Symbol" charset="0"/>
              </a:rPr>
              <a:t>)</a:t>
            </a:r>
            <a:endParaRPr lang="en-US" altLang="zh-CN" sz="2000" baseline="-25000" dirty="0">
              <a:solidFill>
                <a:srgbClr val="CC00CC"/>
              </a:solidFill>
              <a:latin typeface="Symbol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white">
          <a:xfrm>
            <a:off x="179388" y="717550"/>
            <a:ext cx="88566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lnSpc>
                <a:spcPct val="110000"/>
              </a:lnSpc>
              <a:buFont typeface="Wingdings" charset="0"/>
              <a:buChar char="l"/>
            </a:pPr>
            <a:r>
              <a:rPr lang="en-US" altLang="zh-CN" sz="2200" dirty="0">
                <a:latin typeface="Times New Roman" charset="0"/>
                <a:cs typeface="Times New Roman" charset="0"/>
              </a:rPr>
              <a:t>Due to symmetry, a nucleus can not rotate around its symmetrical axis.</a:t>
            </a:r>
          </a:p>
          <a:p>
            <a:pPr marL="342900" indent="-342900">
              <a:lnSpc>
                <a:spcPct val="110000"/>
              </a:lnSpc>
              <a:buFont typeface="Wingdings" charset="0"/>
              <a:buChar char="l"/>
            </a:pPr>
            <a:r>
              <a:rPr lang="en-US" altLang="zh-CN" sz="22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For a </a:t>
            </a:r>
            <a:r>
              <a:rPr lang="en-US" altLang="zh-CN" sz="2200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triaxial</a:t>
            </a:r>
            <a:r>
              <a:rPr lang="en-US" altLang="zh-CN" sz="22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nucleus, an </a:t>
            </a:r>
            <a:r>
              <a:rPr lang="en-US" altLang="zh-CN" sz="2200" i="1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aplanar</a:t>
            </a:r>
            <a:r>
              <a:rPr lang="en-US" altLang="zh-CN" sz="22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rotation are allowed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.</a:t>
            </a:r>
          </a:p>
          <a:p>
            <a:pPr marL="342900" indent="-342900">
              <a:lnSpc>
                <a:spcPct val="110000"/>
              </a:lnSpc>
              <a:buFont typeface="Wingdings" charset="0"/>
              <a:buChar char="l"/>
            </a:pPr>
            <a:r>
              <a:rPr lang="en-US" altLang="zh-CN" sz="22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The </a:t>
            </a:r>
            <a:r>
              <a:rPr lang="en-US" altLang="zh-CN" sz="2200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aplanar</a:t>
            </a:r>
            <a:r>
              <a:rPr lang="en-US" altLang="zh-CN" sz="22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rotation of a </a:t>
            </a:r>
            <a:r>
              <a:rPr lang="en-US" altLang="zh-CN" sz="2200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triaxial</a:t>
            </a:r>
            <a:r>
              <a:rPr lang="en-US" altLang="zh-CN" sz="22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nucleus can present chiral geometry</a:t>
            </a:r>
            <a:r>
              <a:rPr lang="en-US" altLang="zh-CN" sz="22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.</a:t>
            </a:r>
            <a:endParaRPr lang="en-US" altLang="zh-CN" sz="2200" dirty="0">
              <a:solidFill>
                <a:srgbClr val="0000FF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0000CC"/>
                </a:solidFill>
                <a:latin typeface="Times New Roman" charset="0"/>
                <a:cs typeface="+mn-cs"/>
              </a:rPr>
              <a:t>Chirality in Finite Nucleus</a:t>
            </a:r>
          </a:p>
        </p:txBody>
      </p:sp>
      <p:sp>
        <p:nvSpPr>
          <p:cNvPr id="31746" name="Rectangle 7"/>
          <p:cNvSpPr>
            <a:spLocks noChangeArrowheads="1"/>
          </p:cNvSpPr>
          <p:nvPr/>
        </p:nvSpPr>
        <p:spPr bwMode="white">
          <a:xfrm>
            <a:off x="179388" y="569913"/>
            <a:ext cx="88566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lnSpc>
                <a:spcPct val="110000"/>
              </a:lnSpc>
              <a:buFont typeface="Wingdings" charset="0"/>
              <a:buChar char="l"/>
            </a:pPr>
            <a:r>
              <a:rPr lang="en-US" altLang="zh-CN" sz="22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The </a:t>
            </a:r>
            <a:r>
              <a:rPr lang="en-US" altLang="zh-CN" sz="2200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aplanar</a:t>
            </a:r>
            <a:r>
              <a:rPr lang="en-US" altLang="zh-CN" sz="22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rotation of a </a:t>
            </a:r>
            <a:r>
              <a:rPr lang="en-US" altLang="zh-CN" sz="2200" dirty="0" err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triaxial</a:t>
            </a:r>
            <a:r>
              <a:rPr lang="en-US" altLang="zh-CN" sz="22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nucleus can present chiral geometry.</a:t>
            </a:r>
          </a:p>
        </p:txBody>
      </p:sp>
      <p:grpSp>
        <p:nvGrpSpPr>
          <p:cNvPr id="31748" name="Group 64"/>
          <p:cNvGrpSpPr>
            <a:grpSpLocks/>
          </p:cNvGrpSpPr>
          <p:nvPr/>
        </p:nvGrpSpPr>
        <p:grpSpPr bwMode="auto">
          <a:xfrm>
            <a:off x="755650" y="1654175"/>
            <a:ext cx="5616575" cy="3543300"/>
            <a:chOff x="521" y="981"/>
            <a:chExt cx="3538" cy="2232"/>
          </a:xfrm>
        </p:grpSpPr>
        <p:pic>
          <p:nvPicPr>
            <p:cNvPr id="31774" name="Picture 8" descr="chiralliy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981"/>
              <a:ext cx="3448" cy="1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7" name="Rectangle 57"/>
            <p:cNvSpPr>
              <a:spLocks noChangeArrowheads="1"/>
            </p:cNvSpPr>
            <p:nvPr/>
          </p:nvSpPr>
          <p:spPr bwMode="auto">
            <a:xfrm>
              <a:off x="1383" y="2886"/>
              <a:ext cx="17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charset="0"/>
                </a:rPr>
                <a:t>“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charset="0"/>
                </a:rPr>
                <a:t>chiral rotation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charset="0"/>
                </a:rPr>
                <a:t>”</a:t>
              </a:r>
            </a:p>
          </p:txBody>
        </p:sp>
        <p:sp>
          <p:nvSpPr>
            <p:cNvPr id="102459" name="Rectangle 59"/>
            <p:cNvSpPr>
              <a:spLocks noChangeArrowheads="1"/>
            </p:cNvSpPr>
            <p:nvPr/>
          </p:nvSpPr>
          <p:spPr bwMode="auto">
            <a:xfrm>
              <a:off x="623" y="2500"/>
              <a:ext cx="10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cs typeface="+mn-cs"/>
                </a:rPr>
                <a:t>Left-handed</a:t>
              </a:r>
            </a:p>
          </p:txBody>
        </p:sp>
        <p:sp>
          <p:nvSpPr>
            <p:cNvPr id="102460" name="Rectangle 60"/>
            <p:cNvSpPr>
              <a:spLocks noChangeArrowheads="1"/>
            </p:cNvSpPr>
            <p:nvPr/>
          </p:nvSpPr>
          <p:spPr bwMode="auto">
            <a:xfrm>
              <a:off x="2594" y="2503"/>
              <a:ext cx="11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>
                  <a:cs typeface="+mn-cs"/>
                </a:rPr>
                <a:t>Right-handed</a:t>
              </a:r>
            </a:p>
          </p:txBody>
        </p:sp>
        <p:graphicFrame>
          <p:nvGraphicFramePr>
            <p:cNvPr id="31778" name="Object 61"/>
            <p:cNvGraphicFramePr>
              <a:graphicFrameLocks noChangeAspect="1"/>
            </p:cNvGraphicFramePr>
            <p:nvPr/>
          </p:nvGraphicFramePr>
          <p:xfrm>
            <a:off x="3710" y="2521"/>
            <a:ext cx="349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9" name="公式" r:id="rId5" imgW="279279" imgH="203112" progId="Equation.3">
                    <p:embed/>
                  </p:oleObj>
                </mc:Choice>
                <mc:Fallback>
                  <p:oleObj name="公式" r:id="rId5" imgW="279279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0" y="2521"/>
                          <a:ext cx="349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79" name="Object 62"/>
            <p:cNvGraphicFramePr>
              <a:graphicFrameLocks noChangeAspect="1"/>
            </p:cNvGraphicFramePr>
            <p:nvPr/>
          </p:nvGraphicFramePr>
          <p:xfrm>
            <a:off x="1628" y="2506"/>
            <a:ext cx="299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0" name="公式" r:id="rId7" imgW="241091" imgH="215713" progId="Equation.3">
                    <p:embed/>
                  </p:oleObj>
                </mc:Choice>
                <mc:Fallback>
                  <p:oleObj name="公式" r:id="rId7" imgW="241091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" y="2506"/>
                          <a:ext cx="299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749" name="组 1"/>
          <p:cNvGrpSpPr>
            <a:grpSpLocks/>
          </p:cNvGrpSpPr>
          <p:nvPr/>
        </p:nvGrpSpPr>
        <p:grpSpPr bwMode="auto">
          <a:xfrm>
            <a:off x="7019925" y="1785938"/>
            <a:ext cx="1871663" cy="2519362"/>
            <a:chOff x="7092950" y="4005263"/>
            <a:chExt cx="1871663" cy="2519362"/>
          </a:xfrm>
        </p:grpSpPr>
        <p:sp>
          <p:nvSpPr>
            <p:cNvPr id="102454" name="Rectangle 54"/>
            <p:cNvSpPr>
              <a:spLocks noChangeArrowheads="1"/>
            </p:cNvSpPr>
            <p:nvPr/>
          </p:nvSpPr>
          <p:spPr bwMode="auto">
            <a:xfrm>
              <a:off x="7156450" y="4005263"/>
              <a:ext cx="1736725" cy="2519362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cs typeface="+mn-cs"/>
              </a:endParaRPr>
            </a:p>
          </p:txBody>
        </p:sp>
        <p:grpSp>
          <p:nvGrpSpPr>
            <p:cNvPr id="31753" name="Group 34"/>
            <p:cNvGrpSpPr>
              <a:grpSpLocks/>
            </p:cNvGrpSpPr>
            <p:nvPr/>
          </p:nvGrpSpPr>
          <p:grpSpPr bwMode="auto">
            <a:xfrm>
              <a:off x="7092950" y="4697413"/>
              <a:ext cx="1673225" cy="1701800"/>
              <a:chOff x="3627" y="2478"/>
              <a:chExt cx="1768" cy="1635"/>
            </a:xfrm>
          </p:grpSpPr>
          <p:grpSp>
            <p:nvGrpSpPr>
              <p:cNvPr id="31755" name="Group 35"/>
              <p:cNvGrpSpPr>
                <a:grpSpLocks noChangeAspect="1"/>
              </p:cNvGrpSpPr>
              <p:nvPr/>
            </p:nvGrpSpPr>
            <p:grpSpPr bwMode="auto">
              <a:xfrm>
                <a:off x="4714" y="2867"/>
                <a:ext cx="681" cy="1246"/>
                <a:chOff x="2154" y="356"/>
                <a:chExt cx="1134" cy="2077"/>
              </a:xfrm>
            </p:grpSpPr>
            <p:sp>
              <p:nvSpPr>
                <p:cNvPr id="102436" name="Text Box 3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54" y="1652"/>
                  <a:ext cx="0" cy="7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endParaRPr lang="zh-CN" altLang="en-US" sz="3200" i="1">
                    <a:latin typeface="Times New Roman" charset="0"/>
                    <a:cs typeface="+mn-cs"/>
                  </a:endParaRPr>
                </a:p>
              </p:txBody>
            </p:sp>
            <p:sp>
              <p:nvSpPr>
                <p:cNvPr id="102437" name="Line 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609" y="526"/>
                  <a:ext cx="0" cy="90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2438" name="Line 38"/>
                <p:cNvSpPr>
                  <a:spLocks noChangeAspect="1" noChangeShapeType="1"/>
                </p:cNvSpPr>
                <p:nvPr/>
              </p:nvSpPr>
              <p:spPr bwMode="auto">
                <a:xfrm>
                  <a:off x="2609" y="1434"/>
                  <a:ext cx="67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2439" name="Line 3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91" y="1434"/>
                  <a:ext cx="318" cy="31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2440" name="Text Box 4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18" y="1345"/>
                  <a:ext cx="0" cy="7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endParaRPr lang="zh-CN" altLang="en-US" sz="3200" i="1">
                    <a:latin typeface="Times New Roman" charset="0"/>
                    <a:cs typeface="+mn-cs"/>
                  </a:endParaRPr>
                </a:p>
              </p:txBody>
            </p:sp>
            <p:sp>
              <p:nvSpPr>
                <p:cNvPr id="102441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25" y="356"/>
                  <a:ext cx="0" cy="7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endParaRPr lang="zh-CN" altLang="en-US" sz="3200" i="1">
                    <a:latin typeface="Times New Roman" charset="0"/>
                    <a:cs typeface="+mn-cs"/>
                  </a:endParaRPr>
                </a:p>
              </p:txBody>
            </p:sp>
          </p:grpSp>
          <p:grpSp>
            <p:nvGrpSpPr>
              <p:cNvPr id="31756" name="Group 42"/>
              <p:cNvGrpSpPr>
                <a:grpSpLocks/>
              </p:cNvGrpSpPr>
              <p:nvPr/>
            </p:nvGrpSpPr>
            <p:grpSpPr bwMode="auto">
              <a:xfrm>
                <a:off x="3627" y="2865"/>
                <a:ext cx="568" cy="1247"/>
                <a:chOff x="3446" y="2865"/>
                <a:chExt cx="568" cy="1247"/>
              </a:xfrm>
            </p:grpSpPr>
            <p:sp>
              <p:nvSpPr>
                <p:cNvPr id="102443" name="Text Box 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43" y="3643"/>
                  <a:ext cx="2" cy="4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endParaRPr lang="zh-CN" altLang="en-US" sz="3200" i="1">
                    <a:latin typeface="Times New Roman" charset="0"/>
                    <a:cs typeface="+mn-cs"/>
                  </a:endParaRPr>
                </a:p>
              </p:txBody>
            </p:sp>
            <p:sp>
              <p:nvSpPr>
                <p:cNvPr id="102444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16" y="2968"/>
                  <a:ext cx="0" cy="54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2445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3605" y="3511"/>
                  <a:ext cx="40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2446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825" y="3511"/>
                  <a:ext cx="191" cy="19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2447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446" y="3408"/>
                  <a:ext cx="2" cy="4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endParaRPr lang="zh-CN" altLang="en-US" sz="3200" i="1">
                    <a:latin typeface="Times New Roman" charset="0"/>
                    <a:cs typeface="+mn-cs"/>
                  </a:endParaRPr>
                </a:p>
              </p:txBody>
            </p:sp>
            <p:sp>
              <p:nvSpPr>
                <p:cNvPr id="102448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04" y="2865"/>
                  <a:ext cx="0" cy="4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endParaRPr lang="zh-CN" altLang="en-US" sz="3200" i="1">
                    <a:latin typeface="Times New Roman" charset="0"/>
                    <a:cs typeface="+mn-cs"/>
                  </a:endParaRPr>
                </a:p>
              </p:txBody>
            </p:sp>
          </p:grpSp>
          <p:grpSp>
            <p:nvGrpSpPr>
              <p:cNvPr id="31757" name="Group 49"/>
              <p:cNvGrpSpPr>
                <a:grpSpLocks/>
              </p:cNvGrpSpPr>
              <p:nvPr/>
            </p:nvGrpSpPr>
            <p:grpSpPr bwMode="auto">
              <a:xfrm>
                <a:off x="4377" y="2478"/>
                <a:ext cx="317" cy="1633"/>
                <a:chOff x="4332" y="1933"/>
                <a:chExt cx="453" cy="1406"/>
              </a:xfrm>
            </p:grpSpPr>
            <p:sp>
              <p:nvSpPr>
                <p:cNvPr id="10245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332" y="1933"/>
                  <a:ext cx="453" cy="408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245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332" y="2931"/>
                  <a:ext cx="453" cy="408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2452" name="Line 52"/>
                <p:cNvSpPr>
                  <a:spLocks noChangeShapeType="1"/>
                </p:cNvSpPr>
                <p:nvPr/>
              </p:nvSpPr>
              <p:spPr bwMode="auto">
                <a:xfrm>
                  <a:off x="4332" y="2341"/>
                  <a:ext cx="0" cy="998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02453" name="Line 53"/>
                <p:cNvSpPr>
                  <a:spLocks noChangeShapeType="1"/>
                </p:cNvSpPr>
                <p:nvPr/>
              </p:nvSpPr>
              <p:spPr bwMode="auto">
                <a:xfrm>
                  <a:off x="4785" y="1933"/>
                  <a:ext cx="0" cy="998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102463" name="Rectangle 63"/>
            <p:cNvSpPr>
              <a:spLocks noChangeArrowheads="1"/>
            </p:cNvSpPr>
            <p:nvPr/>
          </p:nvSpPr>
          <p:spPr bwMode="auto">
            <a:xfrm>
              <a:off x="7273925" y="4149725"/>
              <a:ext cx="1690688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zh-CN" b="1">
                  <a:solidFill>
                    <a:srgbClr val="0000FF"/>
                  </a:solidFill>
                  <a:latin typeface="Symbol" charset="0"/>
                  <a:sym typeface="Euclid Math One" charset="0"/>
                </a:rPr>
                <a:t>c</a:t>
              </a:r>
              <a:r>
                <a:rPr kumimoji="1" lang="en-US" altLang="zh-CN" b="1">
                  <a:solidFill>
                    <a:srgbClr val="0000FF"/>
                  </a:solidFill>
                  <a:sym typeface="Euclid Math One" charset="0"/>
                </a:rPr>
                <a:t> = </a:t>
              </a:r>
              <a:r>
                <a:rPr kumimoji="1" lang="en-US" altLang="zh-CN" b="1" i="1">
                  <a:solidFill>
                    <a:srgbClr val="0000FF"/>
                  </a:solidFill>
                  <a:sym typeface="Euclid Math One" charset="0"/>
                </a:rPr>
                <a:t>P</a:t>
              </a:r>
              <a:r>
                <a:rPr kumimoji="1" lang="en-US" altLang="zh-CN" b="1">
                  <a:solidFill>
                    <a:srgbClr val="0000FF"/>
                  </a:solidFill>
                  <a:sym typeface="Euclid Math One" charset="0"/>
                </a:rPr>
                <a:t> Ry(</a:t>
              </a:r>
              <a:r>
                <a:rPr kumimoji="1" lang="en-US" altLang="zh-CN" b="1">
                  <a:solidFill>
                    <a:srgbClr val="0000FF"/>
                  </a:solidFill>
                  <a:sym typeface="Symbol" charset="0"/>
                </a:rPr>
                <a:t></a:t>
              </a:r>
              <a:r>
                <a:rPr kumimoji="1" lang="en-US" altLang="zh-CN" b="1">
                  <a:solidFill>
                    <a:srgbClr val="0000FF"/>
                  </a:solidFill>
                  <a:sym typeface="Euclid Math One" charset="0"/>
                </a:rPr>
                <a:t>)</a:t>
              </a:r>
            </a:p>
          </p:txBody>
        </p:sp>
      </p:grpSp>
      <p:sp>
        <p:nvSpPr>
          <p:cNvPr id="31750" name="矩形 3"/>
          <p:cNvSpPr>
            <a:spLocks noChangeArrowheads="1"/>
          </p:cNvSpPr>
          <p:nvPr/>
        </p:nvSpPr>
        <p:spPr bwMode="auto">
          <a:xfrm>
            <a:off x="2787650" y="1730375"/>
            <a:ext cx="1352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dirty="0">
                <a:solidFill>
                  <a:srgbClr val="0000FF"/>
                </a:solidFill>
                <a:latin typeface="Symbol" charset="0"/>
                <a:sym typeface="Euclid Math One" charset="0"/>
              </a:rPr>
              <a:t>c</a:t>
            </a:r>
            <a:r>
              <a:rPr kumimoji="1" lang="en-US" altLang="zh-CN" sz="2000" b="1" dirty="0">
                <a:solidFill>
                  <a:srgbClr val="0000FF"/>
                </a:solidFill>
                <a:sym typeface="Euclid Math One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Times New Roman" charset="0"/>
                <a:sym typeface="Euclid Math One" charset="0"/>
              </a:rPr>
              <a:t>=</a:t>
            </a:r>
            <a:r>
              <a:rPr lang="en-US" altLang="zh-CN" sz="2000" b="1" i="1" dirty="0" err="1">
                <a:solidFill>
                  <a:srgbClr val="0000FF"/>
                </a:solidFill>
                <a:latin typeface="Times New Roman" charset="0"/>
              </a:rPr>
              <a:t>TR</a:t>
            </a:r>
            <a:r>
              <a:rPr lang="en-US" altLang="zh-CN" sz="2000" b="1" baseline="-25000" dirty="0" err="1">
                <a:solidFill>
                  <a:srgbClr val="0000FF"/>
                </a:solidFill>
                <a:latin typeface="Times New Roman" charset="0"/>
              </a:rPr>
              <a:t>y</a:t>
            </a:r>
            <a:r>
              <a:rPr lang="en-US" altLang="zh-CN" sz="2000" b="1" dirty="0">
                <a:solidFill>
                  <a:srgbClr val="0000FF"/>
                </a:solidFill>
                <a:latin typeface="Times New Roman" charset="0"/>
              </a:rPr>
              <a:t>(</a:t>
            </a:r>
            <a:r>
              <a:rPr lang="en-US" altLang="zh-CN" sz="2000" b="1" dirty="0">
                <a:solidFill>
                  <a:srgbClr val="0000FF"/>
                </a:solidFill>
                <a:latin typeface="Symbol" charset="0"/>
              </a:rPr>
              <a:t>p</a:t>
            </a:r>
            <a:r>
              <a:rPr lang="en-US" altLang="zh-CN" sz="2000" b="1" dirty="0">
                <a:solidFill>
                  <a:srgbClr val="0000FF"/>
                </a:solidFill>
                <a:latin typeface="Times New Roman" charset="0"/>
              </a:rPr>
              <a:t>);</a:t>
            </a:r>
            <a:endParaRPr lang="zh-CN" altLang="en-US" sz="2000" dirty="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white">
          <a:xfrm>
            <a:off x="107950" y="4995863"/>
            <a:ext cx="88566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lnSpc>
                <a:spcPct val="110000"/>
              </a:lnSpc>
              <a:buFont typeface="Wingdings" charset="0"/>
              <a:buChar char="l"/>
            </a:pPr>
            <a:r>
              <a:rPr lang="en-US" altLang="zh-CN" sz="22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The chirality here is caused by </a:t>
            </a:r>
            <a:r>
              <a:rPr lang="en-US" altLang="zh-CN" sz="22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angular momentum geometry</a:t>
            </a:r>
            <a:r>
              <a:rPr lang="en-US" altLang="zh-CN" sz="22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; one may call it “</a:t>
            </a:r>
            <a:r>
              <a:rPr lang="en-US" altLang="zh-CN" sz="22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spin-chirality</a:t>
            </a:r>
            <a:r>
              <a:rPr lang="en-US" altLang="zh-CN" sz="22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”.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44462" y="5994361"/>
            <a:ext cx="8675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Wingdings" charset="2"/>
              <a:buChar char="l"/>
            </a:pPr>
            <a:r>
              <a:rPr lang="en-US" altLang="zh-CN" sz="2200" dirty="0">
                <a:solidFill>
                  <a:srgbClr val="0000FF"/>
                </a:solidFill>
                <a:latin typeface="Times New Roman" charset="0"/>
                <a:ea typeface="+mn-ea"/>
                <a:cs typeface="Times New Roman" charset="0"/>
              </a:rPr>
              <a:t>Expected exp. </a:t>
            </a:r>
            <a:r>
              <a:rPr lang="en-US" altLang="zh-CN" sz="2200" dirty="0" smtClean="0">
                <a:solidFill>
                  <a:srgbClr val="0000FF"/>
                </a:solidFill>
                <a:latin typeface="Times New Roman" charset="0"/>
                <a:ea typeface="+mn-ea"/>
                <a:cs typeface="Times New Roman" charset="0"/>
              </a:rPr>
              <a:t>signal</a:t>
            </a:r>
            <a:r>
              <a:rPr lang="zh-CN" altLang="en-US" sz="2200" dirty="0" smtClean="0">
                <a:solidFill>
                  <a:srgbClr val="0000FF"/>
                </a:solidFill>
                <a:latin typeface="Times New Roman" charset="0"/>
                <a:ea typeface="+mn-ea"/>
                <a:cs typeface="Times New Roman" charset="0"/>
              </a:rPr>
              <a:t>：</a:t>
            </a:r>
            <a:r>
              <a:rPr lang="en-US" altLang="zh-CN" sz="2200" dirty="0" smtClean="0">
                <a:solidFill>
                  <a:srgbClr val="0000FF"/>
                </a:solidFill>
                <a:latin typeface="Times New Roman" charset="0"/>
                <a:ea typeface="+mn-ea"/>
                <a:cs typeface="Times New Roman" charset="0"/>
              </a:rPr>
              <a:t>Two </a:t>
            </a:r>
            <a:r>
              <a:rPr lang="en-US" altLang="zh-CN" sz="2200" dirty="0">
                <a:solidFill>
                  <a:srgbClr val="0000FF"/>
                </a:solidFill>
                <a:latin typeface="Times New Roman" charset="0"/>
                <a:ea typeface="+mn-ea"/>
                <a:cs typeface="Times New Roman" charset="0"/>
              </a:rPr>
              <a:t>near degenerate </a:t>
            </a:r>
            <a:r>
              <a:rPr lang="en-US" altLang="zh-CN" sz="2200" dirty="0">
                <a:solidFill>
                  <a:srgbClr val="0000FF"/>
                </a:solidFill>
                <a:latin typeface="Symbol" charset="2"/>
                <a:ea typeface="+mn-ea"/>
                <a:cs typeface="Symbol" charset="2"/>
              </a:rPr>
              <a:t>D</a:t>
            </a:r>
            <a:r>
              <a:rPr lang="en-US" altLang="zh-CN" sz="2200" dirty="0">
                <a:solidFill>
                  <a:srgbClr val="0000FF"/>
                </a:solidFill>
                <a:latin typeface="Times New Roman" charset="0"/>
                <a:ea typeface="+mn-ea"/>
                <a:cs typeface="Times New Roman" charset="0"/>
              </a:rPr>
              <a:t>I =1 bands, called chiral doublet bands</a:t>
            </a:r>
          </a:p>
        </p:txBody>
      </p:sp>
      <p:sp>
        <p:nvSpPr>
          <p:cNvPr id="38" name="TextBox 6"/>
          <p:cNvSpPr txBox="1">
            <a:spLocks noChangeArrowheads="1"/>
          </p:cNvSpPr>
          <p:nvPr/>
        </p:nvSpPr>
        <p:spPr bwMode="auto">
          <a:xfrm>
            <a:off x="2434455" y="6452005"/>
            <a:ext cx="6572250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 b="1" i="1" dirty="0" err="1">
                <a:solidFill>
                  <a:srgbClr val="0000FF"/>
                </a:solidFill>
              </a:rPr>
              <a:t>S.Frauendorf</a:t>
            </a:r>
            <a:r>
              <a:rPr kumimoji="0" lang="en-US" altLang="zh-CN" sz="1800" b="1" i="1" dirty="0">
                <a:solidFill>
                  <a:srgbClr val="0000FF"/>
                </a:solidFill>
              </a:rPr>
              <a:t> and </a:t>
            </a:r>
            <a:r>
              <a:rPr kumimoji="0" lang="en-US" altLang="zh-CN" sz="1800" b="1" i="1" dirty="0" err="1">
                <a:solidFill>
                  <a:srgbClr val="0000FF"/>
                </a:solidFill>
              </a:rPr>
              <a:t>J.Meng</a:t>
            </a:r>
            <a:r>
              <a:rPr kumimoji="0" lang="en-US" altLang="zh-CN" sz="1800" b="1" i="1" dirty="0">
                <a:solidFill>
                  <a:srgbClr val="0000FF"/>
                </a:solidFill>
              </a:rPr>
              <a:t>, </a:t>
            </a:r>
            <a:r>
              <a:rPr kumimoji="0" lang="en-US" altLang="zh-CN" sz="1800" b="1" i="1" dirty="0" err="1">
                <a:solidFill>
                  <a:srgbClr val="0000FF"/>
                </a:solidFill>
              </a:rPr>
              <a:t>Nucl</a:t>
            </a:r>
            <a:r>
              <a:rPr kumimoji="0" lang="en-US" altLang="zh-CN" sz="1800" b="1" i="1" dirty="0">
                <a:solidFill>
                  <a:srgbClr val="0000FF"/>
                </a:solidFill>
              </a:rPr>
              <a:t>. Phys. A617, 131(1997)</a:t>
            </a:r>
          </a:p>
        </p:txBody>
      </p:sp>
    </p:spTree>
    <p:extLst>
      <p:ext uri="{BB962C8B-B14F-4D97-AF65-F5344CB8AC3E}">
        <p14:creationId xmlns:p14="http://schemas.microsoft.com/office/powerpoint/2010/main" val="13062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0000CC"/>
                </a:solidFill>
                <a:latin typeface="Times New Roman" charset="0"/>
              </a:rPr>
              <a:t>Intrinsic frame    VS.    Laboratory frame </a:t>
            </a:r>
            <a:endParaRPr lang="en-US" altLang="zh-CN" sz="3200" dirty="0">
              <a:solidFill>
                <a:srgbClr val="FF3300"/>
              </a:solidFill>
            </a:endParaRPr>
          </a:p>
        </p:txBody>
      </p:sp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2357438" y="6375400"/>
            <a:ext cx="6572250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1800" b="1" i="1" dirty="0" err="1">
                <a:solidFill>
                  <a:srgbClr val="0000FF"/>
                </a:solidFill>
              </a:rPr>
              <a:t>S.Frauendorf</a:t>
            </a:r>
            <a:r>
              <a:rPr kumimoji="0" lang="en-US" altLang="zh-CN" sz="1800" b="1" i="1" dirty="0">
                <a:solidFill>
                  <a:srgbClr val="0000FF"/>
                </a:solidFill>
              </a:rPr>
              <a:t> and </a:t>
            </a:r>
            <a:r>
              <a:rPr kumimoji="0" lang="en-US" altLang="zh-CN" sz="1800" b="1" i="1" dirty="0" err="1">
                <a:solidFill>
                  <a:srgbClr val="0000FF"/>
                </a:solidFill>
              </a:rPr>
              <a:t>J.Meng</a:t>
            </a:r>
            <a:r>
              <a:rPr kumimoji="0" lang="en-US" altLang="zh-CN" sz="1800" b="1" i="1" dirty="0">
                <a:solidFill>
                  <a:srgbClr val="0000FF"/>
                </a:solidFill>
              </a:rPr>
              <a:t>, </a:t>
            </a:r>
            <a:r>
              <a:rPr kumimoji="0" lang="en-US" altLang="zh-CN" sz="1800" b="1" i="1" dirty="0" err="1">
                <a:solidFill>
                  <a:srgbClr val="0000FF"/>
                </a:solidFill>
              </a:rPr>
              <a:t>Nucl</a:t>
            </a:r>
            <a:r>
              <a:rPr kumimoji="0" lang="en-US" altLang="zh-CN" sz="1800" b="1" i="1" dirty="0">
                <a:solidFill>
                  <a:srgbClr val="0000FF"/>
                </a:solidFill>
              </a:rPr>
              <a:t>. Phys. A617, 131(1997)</a:t>
            </a:r>
          </a:p>
        </p:txBody>
      </p:sp>
      <p:graphicFrame>
        <p:nvGraphicFramePr>
          <p:cNvPr id="3379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906128"/>
              </p:ext>
            </p:extLst>
          </p:nvPr>
        </p:nvGraphicFramePr>
        <p:xfrm>
          <a:off x="1331913" y="4460875"/>
          <a:ext cx="27368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9" name="公式" r:id="rId4" imgW="1511300" imgH="838200" progId="Equation.3">
                  <p:embed/>
                </p:oleObj>
              </mc:Choice>
              <mc:Fallback>
                <p:oleObj name="公式" r:id="rId4" imgW="1511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460875"/>
                        <a:ext cx="2736850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13"/>
          <p:cNvGraphicFramePr>
            <a:graphicFrameLocks noChangeAspect="1"/>
          </p:cNvGraphicFramePr>
          <p:nvPr/>
        </p:nvGraphicFramePr>
        <p:xfrm>
          <a:off x="2700338" y="1336675"/>
          <a:ext cx="5540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" name="公式" r:id="rId6" imgW="279279" imgH="203112" progId="Equation.3">
                  <p:embed/>
                </p:oleObj>
              </mc:Choice>
              <mc:Fallback>
                <p:oleObj name="公式" r:id="rId6" imgW="27927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336675"/>
                        <a:ext cx="554037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14"/>
          <p:cNvGraphicFramePr>
            <a:graphicFrameLocks noChangeAspect="1"/>
          </p:cNvGraphicFramePr>
          <p:nvPr/>
        </p:nvGraphicFramePr>
        <p:xfrm>
          <a:off x="1865313" y="1341438"/>
          <a:ext cx="4746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1" name="公式" r:id="rId8" imgW="241091" imgH="215713" progId="Equation.3">
                  <p:embed/>
                </p:oleObj>
              </mc:Choice>
              <mc:Fallback>
                <p:oleObj name="公式" r:id="rId8" imgW="241091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1341438"/>
                        <a:ext cx="4746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179388" y="692150"/>
            <a:ext cx="5256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b="1" dirty="0">
                <a:solidFill>
                  <a:srgbClr val="0000FF"/>
                </a:solidFill>
                <a:latin typeface="Times New Roman" charset="0"/>
                <a:ea typeface="楷体_GB2312" charset="0"/>
                <a:cs typeface="楷体_GB2312" charset="0"/>
              </a:rPr>
              <a:t>Intrinsic frame</a:t>
            </a:r>
            <a:r>
              <a:rPr kumimoji="0" lang="en-US" altLang="zh-CN" b="1" dirty="0" smtClean="0">
                <a:solidFill>
                  <a:srgbClr val="0000FF"/>
                </a:solidFill>
                <a:latin typeface="Times New Roman" charset="0"/>
                <a:ea typeface="楷体_GB2312" charset="0"/>
                <a:cs typeface="楷体_GB2312" charset="0"/>
              </a:rPr>
              <a:t>: </a:t>
            </a:r>
            <a:endParaRPr kumimoji="0" lang="en-US" altLang="zh-CN" dirty="0">
              <a:solidFill>
                <a:srgbClr val="0000FF"/>
              </a:solidFill>
              <a:latin typeface="Times New Roman" charset="0"/>
              <a:ea typeface="楷体_GB2312" charset="0"/>
              <a:cs typeface="楷体_GB2312" charset="0"/>
            </a:endParaRP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200025" y="3340100"/>
            <a:ext cx="64801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b="1" dirty="0">
                <a:solidFill>
                  <a:srgbClr val="0000FF"/>
                </a:solidFill>
                <a:latin typeface="Times New Roman" charset="0"/>
                <a:ea typeface="楷体_GB2312" charset="0"/>
                <a:cs typeface="楷体_GB2312" charset="0"/>
              </a:rPr>
              <a:t>Lab. frame:  </a:t>
            </a:r>
            <a:r>
              <a:rPr kumimoji="0" lang="en-US" altLang="zh-CN" b="1" dirty="0" smtClean="0">
                <a:latin typeface="Times New Roman" charset="0"/>
                <a:ea typeface="楷体_GB2312" charset="0"/>
                <a:cs typeface="楷体_GB2312" charset="0"/>
              </a:rPr>
              <a:t> </a:t>
            </a:r>
            <a:r>
              <a:rPr kumimoji="0" lang="en-US" altLang="zh-CN" b="1" dirty="0">
                <a:latin typeface="Times New Roman" charset="0"/>
                <a:ea typeface="楷体_GB2312" charset="0"/>
                <a:cs typeface="楷体_GB2312" charset="0"/>
              </a:rPr>
              <a:t/>
            </a:r>
            <a:br>
              <a:rPr kumimoji="0" lang="en-US" altLang="zh-CN" b="1" dirty="0">
                <a:latin typeface="Times New Roman" charset="0"/>
                <a:ea typeface="楷体_GB2312" charset="0"/>
                <a:cs typeface="楷体_GB2312" charset="0"/>
              </a:rPr>
            </a:br>
            <a:r>
              <a:rPr kumimoji="0" lang="en-US" altLang="zh-CN" sz="2000" b="1" dirty="0">
                <a:solidFill>
                  <a:srgbClr val="FF0000"/>
                </a:solidFill>
                <a:latin typeface="Times New Roman" charset="0"/>
                <a:ea typeface="楷体_GB2312" charset="0"/>
                <a:cs typeface="楷体_GB2312" charset="0"/>
              </a:rPr>
              <a:t>the restoration of broken chiral symmetry </a:t>
            </a:r>
            <a:br>
              <a:rPr kumimoji="0" lang="en-US" altLang="zh-CN" sz="2000" b="1" dirty="0">
                <a:solidFill>
                  <a:srgbClr val="FF0000"/>
                </a:solidFill>
                <a:latin typeface="Times New Roman" charset="0"/>
                <a:ea typeface="楷体_GB2312" charset="0"/>
                <a:cs typeface="楷体_GB2312" charset="0"/>
              </a:rPr>
            </a:br>
            <a:r>
              <a:rPr kumimoji="0" lang="en-US" altLang="zh-CN" sz="2000" b="1" dirty="0">
                <a:solidFill>
                  <a:srgbClr val="FF0000"/>
                </a:solidFill>
                <a:latin typeface="Times New Roman" charset="0"/>
                <a:ea typeface="楷体_GB2312" charset="0"/>
                <a:cs typeface="楷体_GB2312" charset="0"/>
              </a:rPr>
              <a:t>in lab. frame </a:t>
            </a:r>
            <a:r>
              <a:rPr kumimoji="0" lang="en-US" altLang="zh-CN" sz="2000" dirty="0">
                <a:solidFill>
                  <a:srgbClr val="FF0000"/>
                </a:solidFill>
                <a:latin typeface="Times New Roman" charset="0"/>
                <a:ea typeface="楷体_GB2312" charset="0"/>
                <a:cs typeface="楷体_GB2312" charset="0"/>
              </a:rPr>
              <a:t>leads to</a:t>
            </a:r>
          </a:p>
        </p:txBody>
      </p:sp>
      <p:pic>
        <p:nvPicPr>
          <p:cNvPr id="33801" name="Picture 8" descr="chiralliy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21958"/>
            <a:ext cx="4822825" cy="1793875"/>
          </a:xfrm>
          <a:prstGeom prst="rect">
            <a:avLst/>
          </a:prstGeom>
          <a:noFill/>
          <a:ln w="1905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802" name="Group 70"/>
          <p:cNvGrpSpPr>
            <a:grpSpLocks/>
          </p:cNvGrpSpPr>
          <p:nvPr/>
        </p:nvGrpSpPr>
        <p:grpSpPr bwMode="auto">
          <a:xfrm>
            <a:off x="5226821" y="3881449"/>
            <a:ext cx="3505200" cy="2413000"/>
            <a:chOff x="2928" y="2496"/>
            <a:chExt cx="2208" cy="1520"/>
          </a:xfrm>
        </p:grpSpPr>
        <p:grpSp>
          <p:nvGrpSpPr>
            <p:cNvPr id="33808" name="Group 71"/>
            <p:cNvGrpSpPr>
              <a:grpSpLocks/>
            </p:cNvGrpSpPr>
            <p:nvPr/>
          </p:nvGrpSpPr>
          <p:grpSpPr bwMode="auto">
            <a:xfrm>
              <a:off x="2928" y="2496"/>
              <a:ext cx="2208" cy="1191"/>
              <a:chOff x="2928" y="2496"/>
              <a:chExt cx="2208" cy="1191"/>
            </a:xfrm>
          </p:grpSpPr>
          <p:sp>
            <p:nvSpPr>
              <p:cNvPr id="139336" name="Line 72"/>
              <p:cNvSpPr>
                <a:spLocks noChangeShapeType="1"/>
              </p:cNvSpPr>
              <p:nvPr/>
            </p:nvSpPr>
            <p:spPr bwMode="auto">
              <a:xfrm>
                <a:off x="3264" y="3600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9337" name="Line 73"/>
              <p:cNvSpPr>
                <a:spLocks noChangeShapeType="1"/>
              </p:cNvSpPr>
              <p:nvPr/>
            </p:nvSpPr>
            <p:spPr bwMode="auto">
              <a:xfrm>
                <a:off x="4416" y="3600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33823" name="Group 74"/>
              <p:cNvGrpSpPr>
                <a:grpSpLocks/>
              </p:cNvGrpSpPr>
              <p:nvPr/>
            </p:nvGrpSpPr>
            <p:grpSpPr bwMode="auto">
              <a:xfrm>
                <a:off x="2928" y="2496"/>
                <a:ext cx="2208" cy="711"/>
                <a:chOff x="2928" y="2496"/>
                <a:chExt cx="2208" cy="711"/>
              </a:xfrm>
            </p:grpSpPr>
            <p:sp>
              <p:nvSpPr>
                <p:cNvPr id="139339" name="Line 75"/>
                <p:cNvSpPr>
                  <a:spLocks noChangeShapeType="1"/>
                </p:cNvSpPr>
                <p:nvPr/>
              </p:nvSpPr>
              <p:spPr bwMode="auto">
                <a:xfrm>
                  <a:off x="3264" y="2592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9340" name="Line 76"/>
                <p:cNvSpPr>
                  <a:spLocks noChangeShapeType="1"/>
                </p:cNvSpPr>
                <p:nvPr/>
              </p:nvSpPr>
              <p:spPr bwMode="auto">
                <a:xfrm>
                  <a:off x="3264" y="3120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9341" name="Line 77"/>
                <p:cNvSpPr>
                  <a:spLocks noChangeShapeType="1"/>
                </p:cNvSpPr>
                <p:nvPr/>
              </p:nvSpPr>
              <p:spPr bwMode="auto">
                <a:xfrm>
                  <a:off x="4416" y="2592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9342" name="Line 78"/>
                <p:cNvSpPr>
                  <a:spLocks noChangeShapeType="1"/>
                </p:cNvSpPr>
                <p:nvPr/>
              </p:nvSpPr>
              <p:spPr bwMode="auto">
                <a:xfrm>
                  <a:off x="4416" y="3120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39343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28" y="2976"/>
                  <a:ext cx="3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zh-CN">
                      <a:cs typeface="+mn-cs"/>
                    </a:rPr>
                    <a:t>I+1</a:t>
                  </a:r>
                </a:p>
              </p:txBody>
            </p:sp>
            <p:sp>
              <p:nvSpPr>
                <p:cNvPr id="13934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28" y="2496"/>
                  <a:ext cx="3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zh-CN">
                      <a:cs typeface="+mn-cs"/>
                    </a:rPr>
                    <a:t>I+2</a:t>
                  </a:r>
                </a:p>
              </p:txBody>
            </p:sp>
          </p:grpSp>
          <p:sp>
            <p:nvSpPr>
              <p:cNvPr id="139345" name="Text Box 81"/>
              <p:cNvSpPr txBox="1">
                <a:spLocks noChangeArrowheads="1"/>
              </p:cNvSpPr>
              <p:nvPr/>
            </p:nvSpPr>
            <p:spPr bwMode="auto">
              <a:xfrm>
                <a:off x="3072" y="345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>
                    <a:cs typeface="+mn-cs"/>
                  </a:rPr>
                  <a:t>I</a:t>
                </a:r>
              </a:p>
            </p:txBody>
          </p:sp>
        </p:grpSp>
        <p:grpSp>
          <p:nvGrpSpPr>
            <p:cNvPr id="33809" name="Group 82"/>
            <p:cNvGrpSpPr>
              <a:grpSpLocks/>
            </p:cNvGrpSpPr>
            <p:nvPr/>
          </p:nvGrpSpPr>
          <p:grpSpPr bwMode="auto">
            <a:xfrm>
              <a:off x="3600" y="2592"/>
              <a:ext cx="1200" cy="528"/>
              <a:chOff x="3600" y="2592"/>
              <a:chExt cx="1200" cy="528"/>
            </a:xfrm>
          </p:grpSpPr>
          <p:sp>
            <p:nvSpPr>
              <p:cNvPr id="139347" name="Line 83"/>
              <p:cNvSpPr>
                <a:spLocks noChangeShapeType="1"/>
              </p:cNvSpPr>
              <p:nvPr/>
            </p:nvSpPr>
            <p:spPr bwMode="auto">
              <a:xfrm>
                <a:off x="3600" y="2592"/>
                <a:ext cx="0" cy="528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9348" name="Line 84"/>
              <p:cNvSpPr>
                <a:spLocks noChangeShapeType="1"/>
              </p:cNvSpPr>
              <p:nvPr/>
            </p:nvSpPr>
            <p:spPr bwMode="auto">
              <a:xfrm>
                <a:off x="4800" y="2592"/>
                <a:ext cx="0" cy="528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9349" name="Line 85"/>
              <p:cNvSpPr>
                <a:spLocks noChangeShapeType="1"/>
              </p:cNvSpPr>
              <p:nvPr/>
            </p:nvSpPr>
            <p:spPr bwMode="auto">
              <a:xfrm flipH="1">
                <a:off x="3984" y="2592"/>
                <a:ext cx="432" cy="528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prstDash val="dash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9350" name="Line 86"/>
              <p:cNvSpPr>
                <a:spLocks noChangeShapeType="1"/>
              </p:cNvSpPr>
              <p:nvPr/>
            </p:nvSpPr>
            <p:spPr bwMode="auto">
              <a:xfrm>
                <a:off x="3984" y="2592"/>
                <a:ext cx="432" cy="528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prstDash val="dash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33810" name="Group 87"/>
            <p:cNvGrpSpPr>
              <a:grpSpLocks/>
            </p:cNvGrpSpPr>
            <p:nvPr/>
          </p:nvGrpSpPr>
          <p:grpSpPr bwMode="auto">
            <a:xfrm>
              <a:off x="3600" y="2592"/>
              <a:ext cx="1200" cy="1008"/>
              <a:chOff x="3600" y="2592"/>
              <a:chExt cx="1200" cy="1008"/>
            </a:xfrm>
          </p:grpSpPr>
          <p:sp>
            <p:nvSpPr>
              <p:cNvPr id="139352" name="Line 88"/>
              <p:cNvSpPr>
                <a:spLocks noChangeShapeType="1"/>
              </p:cNvSpPr>
              <p:nvPr/>
            </p:nvSpPr>
            <p:spPr bwMode="auto">
              <a:xfrm>
                <a:off x="4800" y="2592"/>
                <a:ext cx="0" cy="1008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9353" name="Line 89"/>
              <p:cNvSpPr>
                <a:spLocks noChangeShapeType="1"/>
              </p:cNvSpPr>
              <p:nvPr/>
            </p:nvSpPr>
            <p:spPr bwMode="auto">
              <a:xfrm>
                <a:off x="3600" y="2592"/>
                <a:ext cx="0" cy="1008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9354" name="Line 90"/>
              <p:cNvSpPr>
                <a:spLocks noChangeShapeType="1"/>
              </p:cNvSpPr>
              <p:nvPr/>
            </p:nvSpPr>
            <p:spPr bwMode="auto">
              <a:xfrm>
                <a:off x="3984" y="2592"/>
                <a:ext cx="432" cy="1008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prstDash val="dash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9355" name="Line 91"/>
              <p:cNvSpPr>
                <a:spLocks noChangeShapeType="1"/>
              </p:cNvSpPr>
              <p:nvPr/>
            </p:nvSpPr>
            <p:spPr bwMode="auto">
              <a:xfrm flipH="1">
                <a:off x="3984" y="2592"/>
                <a:ext cx="432" cy="1008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prstDash val="dash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aphicFrame>
          <p:nvGraphicFramePr>
            <p:cNvPr id="33811" name="Object 92"/>
            <p:cNvGraphicFramePr>
              <a:graphicFrameLocks noChangeAspect="1"/>
            </p:cNvGraphicFramePr>
            <p:nvPr/>
          </p:nvGraphicFramePr>
          <p:xfrm>
            <a:off x="3391" y="3744"/>
            <a:ext cx="425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2" name="Equation" r:id="rId11" imgW="317225" imgH="203024" progId="Equation.3">
                    <p:embed/>
                  </p:oleObj>
                </mc:Choice>
                <mc:Fallback>
                  <p:oleObj name="Equation" r:id="rId11" imgW="317225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1" y="3744"/>
                          <a:ext cx="425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2" name="Object 93"/>
            <p:cNvGraphicFramePr>
              <a:graphicFrameLocks noChangeAspect="1"/>
            </p:cNvGraphicFramePr>
            <p:nvPr/>
          </p:nvGraphicFramePr>
          <p:xfrm>
            <a:off x="4591" y="3696"/>
            <a:ext cx="425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3" name="Equation" r:id="rId13" imgW="317225" imgH="203024" progId="Equation.3">
                    <p:embed/>
                  </p:oleObj>
                </mc:Choice>
                <mc:Fallback>
                  <p:oleObj name="Equation" r:id="rId13" imgW="317225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1" y="3696"/>
                          <a:ext cx="425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9358" name="Rectangle 94"/>
          <p:cNvSpPr>
            <a:spLocks noChangeArrowheads="1"/>
          </p:cNvSpPr>
          <p:nvPr/>
        </p:nvSpPr>
        <p:spPr bwMode="auto">
          <a:xfrm>
            <a:off x="6143625" y="1835150"/>
            <a:ext cx="17414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latin typeface="Symbol" charset="0"/>
                <a:sym typeface="Euclid Math One" charset="0"/>
              </a:rPr>
              <a:t>c</a:t>
            </a:r>
            <a:r>
              <a:rPr kumimoji="1" lang="en-US" altLang="zh-CN" b="1" dirty="0">
                <a:sym typeface="Euclid Math One" charset="0"/>
              </a:rPr>
              <a:t> = </a:t>
            </a:r>
            <a:r>
              <a:rPr kumimoji="1" lang="en-US" altLang="zh-CN" b="1" dirty="0" err="1">
                <a:sym typeface="Euclid Math One" charset="0"/>
              </a:rPr>
              <a:t>TRy</a:t>
            </a:r>
            <a:r>
              <a:rPr kumimoji="1" lang="en-US" altLang="zh-CN" b="1" dirty="0">
                <a:sym typeface="Euclid Math One" charset="0"/>
              </a:rPr>
              <a:t>(</a:t>
            </a:r>
            <a:r>
              <a:rPr kumimoji="1" lang="en-US" altLang="zh-CN" b="1" dirty="0">
                <a:sym typeface="Symbol" charset="0"/>
              </a:rPr>
              <a:t></a:t>
            </a:r>
            <a:r>
              <a:rPr kumimoji="1" lang="en-US" altLang="zh-CN" b="1" dirty="0">
                <a:sym typeface="Euclid Math One" charset="0"/>
              </a:rPr>
              <a:t>)</a:t>
            </a:r>
          </a:p>
        </p:txBody>
      </p:sp>
      <p:sp>
        <p:nvSpPr>
          <p:cNvPr id="139359" name="Rectangle 95"/>
          <p:cNvSpPr>
            <a:spLocks noChangeArrowheads="1"/>
          </p:cNvSpPr>
          <p:nvPr/>
        </p:nvSpPr>
        <p:spPr bwMode="auto">
          <a:xfrm>
            <a:off x="5629275" y="2420938"/>
            <a:ext cx="2952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2000" b="1">
                <a:solidFill>
                  <a:srgbClr val="FF0000"/>
                </a:solidFill>
                <a:latin typeface="Symbol" charset="0"/>
                <a:sym typeface="Euclid Math One" charset="0"/>
              </a:rPr>
              <a:t>c</a:t>
            </a:r>
            <a:r>
              <a:rPr kumimoji="1" lang="en-US" altLang="zh-CN" b="1">
                <a:solidFill>
                  <a:srgbClr val="FF0000"/>
                </a:solidFill>
                <a:sym typeface="Euclid Math One" charset="0"/>
              </a:rPr>
              <a:t> |L</a:t>
            </a:r>
            <a:r>
              <a:rPr kumimoji="1" lang="en-US" altLang="zh-CN" b="1">
                <a:solidFill>
                  <a:srgbClr val="FF0000"/>
                </a:solidFill>
                <a:sym typeface="Symbol" charset="0"/>
              </a:rPr>
              <a:t> = |</a:t>
            </a:r>
            <a:r>
              <a:rPr kumimoji="1" lang="en-US" altLang="zh-CN" b="1">
                <a:solidFill>
                  <a:srgbClr val="FF0000"/>
                </a:solidFill>
                <a:sym typeface="Euclid Math One" charset="0"/>
              </a:rPr>
              <a:t>R</a:t>
            </a:r>
            <a:r>
              <a:rPr kumimoji="1" lang="en-US" altLang="zh-CN" b="1">
                <a:solidFill>
                  <a:srgbClr val="FF0000"/>
                </a:solidFill>
                <a:sym typeface="Symbol" charset="0"/>
              </a:rPr>
              <a:t>; </a:t>
            </a:r>
            <a:r>
              <a:rPr kumimoji="1" lang="en-US" altLang="zh-CN" sz="2000" b="1">
                <a:solidFill>
                  <a:srgbClr val="FF0000"/>
                </a:solidFill>
                <a:latin typeface="Symbol" charset="0"/>
                <a:sym typeface="Euclid Math One" charset="0"/>
              </a:rPr>
              <a:t>c</a:t>
            </a:r>
            <a:r>
              <a:rPr kumimoji="1" lang="en-US" altLang="zh-CN" b="1">
                <a:solidFill>
                  <a:srgbClr val="FF0000"/>
                </a:solidFill>
                <a:sym typeface="Euclid Math One" charset="0"/>
              </a:rPr>
              <a:t> </a:t>
            </a:r>
            <a:r>
              <a:rPr kumimoji="1" lang="en-US" altLang="zh-CN" b="1">
                <a:solidFill>
                  <a:srgbClr val="FF0000"/>
                </a:solidFill>
                <a:sym typeface="Symbol" charset="0"/>
              </a:rPr>
              <a:t>|</a:t>
            </a:r>
            <a:r>
              <a:rPr kumimoji="1" lang="en-US" altLang="zh-CN" b="1">
                <a:solidFill>
                  <a:srgbClr val="FF0000"/>
                </a:solidFill>
                <a:sym typeface="Euclid Math One" charset="0"/>
              </a:rPr>
              <a:t>R</a:t>
            </a:r>
            <a:r>
              <a:rPr kumimoji="1" lang="en-US" altLang="zh-CN" b="1">
                <a:solidFill>
                  <a:srgbClr val="FF0000"/>
                </a:solidFill>
                <a:sym typeface="Symbol" charset="0"/>
              </a:rPr>
              <a:t></a:t>
            </a:r>
            <a:r>
              <a:rPr kumimoji="1" lang="en-US" altLang="zh-CN" b="1">
                <a:solidFill>
                  <a:srgbClr val="FF0000"/>
                </a:solidFill>
                <a:sym typeface="Euclid Math One" charset="0"/>
              </a:rPr>
              <a:t> </a:t>
            </a:r>
            <a:r>
              <a:rPr kumimoji="1" lang="en-US" altLang="zh-CN" b="1">
                <a:solidFill>
                  <a:srgbClr val="FF0000"/>
                </a:solidFill>
                <a:sym typeface="Symbol" charset="0"/>
              </a:rPr>
              <a:t>= </a:t>
            </a:r>
            <a:r>
              <a:rPr kumimoji="1" lang="en-US" altLang="zh-CN" b="1">
                <a:solidFill>
                  <a:srgbClr val="FF0000"/>
                </a:solidFill>
                <a:sym typeface="Euclid Math One" charset="0"/>
              </a:rPr>
              <a:t>|L</a:t>
            </a:r>
            <a:r>
              <a:rPr kumimoji="1" lang="en-US" altLang="zh-CN" b="1">
                <a:solidFill>
                  <a:srgbClr val="FF0000"/>
                </a:solidFill>
                <a:sym typeface="Symbol" charset="0"/>
              </a:rPr>
              <a:t></a:t>
            </a:r>
          </a:p>
        </p:txBody>
      </p:sp>
      <p:sp>
        <p:nvSpPr>
          <p:cNvPr id="33805" name="Text Box 11"/>
          <p:cNvSpPr txBox="1">
            <a:spLocks noChangeArrowheads="1"/>
          </p:cNvSpPr>
          <p:nvPr/>
        </p:nvSpPr>
        <p:spPr bwMode="auto">
          <a:xfrm>
            <a:off x="5364163" y="981075"/>
            <a:ext cx="34083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CN" sz="2200" b="1" u="sng" dirty="0">
                <a:solidFill>
                  <a:srgbClr val="FF0000"/>
                </a:solidFill>
                <a:latin typeface="Times New Roman" charset="0"/>
                <a:ea typeface="楷体_GB2312" charset="0"/>
                <a:cs typeface="楷体_GB2312" charset="0"/>
              </a:rPr>
              <a:t>chiral symmetry breaking </a:t>
            </a:r>
            <a:r>
              <a:rPr kumimoji="0" lang="en-US" altLang="zh-CN" sz="2200" b="1" dirty="0">
                <a:solidFill>
                  <a:srgbClr val="FF0000"/>
                </a:solidFill>
                <a:latin typeface="Times New Roman" charset="0"/>
                <a:ea typeface="楷体_GB2312" charset="0"/>
                <a:cs typeface="楷体_GB2312" charset="0"/>
              </a:rPr>
              <a:t>in intrinsic frame</a:t>
            </a:r>
          </a:p>
        </p:txBody>
      </p:sp>
      <p:graphicFrame>
        <p:nvGraphicFramePr>
          <p:cNvPr id="33806" name="Object 97"/>
          <p:cNvGraphicFramePr>
            <a:graphicFrameLocks noChangeAspect="1"/>
          </p:cNvGraphicFramePr>
          <p:nvPr/>
        </p:nvGraphicFramePr>
        <p:xfrm>
          <a:off x="2743200" y="1268413"/>
          <a:ext cx="5540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" name="公式" r:id="rId15" imgW="279279" imgH="203112" progId="Equation.3">
                  <p:embed/>
                </p:oleObj>
              </mc:Choice>
              <mc:Fallback>
                <p:oleObj name="公式" r:id="rId15" imgW="27927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68413"/>
                        <a:ext cx="55403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7" name="Object 98"/>
          <p:cNvGraphicFramePr>
            <a:graphicFrameLocks noChangeAspect="1"/>
          </p:cNvGraphicFramePr>
          <p:nvPr/>
        </p:nvGraphicFramePr>
        <p:xfrm>
          <a:off x="1908175" y="1273175"/>
          <a:ext cx="4746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" name="公式" r:id="rId17" imgW="241091" imgH="215713" progId="Equation.3">
                  <p:embed/>
                </p:oleObj>
              </mc:Choice>
              <mc:Fallback>
                <p:oleObj name="公式" r:id="rId17" imgW="241091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273175"/>
                        <a:ext cx="4746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18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33633" r="17564" b="2148"/>
          <a:stretch/>
        </p:blipFill>
        <p:spPr bwMode="auto">
          <a:xfrm>
            <a:off x="246221" y="2099326"/>
            <a:ext cx="7887004" cy="474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4000" b="1" dirty="0" smtClean="0">
                <a:solidFill>
                  <a:srgbClr val="0000CC"/>
                </a:solidFill>
                <a:latin typeface="Times New Roman" charset="0"/>
              </a:rPr>
              <a:t>Observed chiral nuclei </a:t>
            </a:r>
            <a:endParaRPr lang="zh-CN" altLang="en-US" sz="4400" dirty="0">
              <a:solidFill>
                <a:srgbClr val="FF3300"/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242878" y="859359"/>
            <a:ext cx="88656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Up till now, more than 30 candidate chiral nuclei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have </a:t>
            </a:r>
            <a:r>
              <a:rPr lang="en-US" altLang="zh-CN" sz="2000" b="1" dirty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been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reported </a:t>
            </a:r>
            <a:r>
              <a:rPr lang="en-US" altLang="zh-CN" sz="2000" b="1" dirty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in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the </a:t>
            </a:r>
            <a:r>
              <a:rPr lang="en-US" altLang="zh-CN" sz="2000" b="1" dirty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A∼80, 100, 130, and 190 mass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regions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 [</a:t>
            </a:r>
            <a:r>
              <a:rPr lang="en-US" altLang="zh-CN" sz="2000" dirty="0" err="1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Starosta_Koike_Chiara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 et al PRL2001]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. 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Multi-chirality or multiple chiral doublets (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M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Symbol" charset="2"/>
                <a:ea typeface="隶书" pitchFamily="49" charset="-122"/>
                <a:cs typeface="Symbol" charset="2"/>
              </a:rPr>
              <a:t>c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D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) were predicted in 2006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[</a:t>
            </a:r>
            <a:r>
              <a:rPr lang="en-US" altLang="zh-CN" sz="2000" dirty="0" err="1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Meng_Peng_Zhang_Zhou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 PRC2006]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 and experimentally observed in 2013 </a:t>
            </a:r>
            <a:r>
              <a:rPr lang="en-US" altLang="zh-CN" sz="2000" dirty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[</a:t>
            </a:r>
            <a:r>
              <a:rPr lang="en-US" altLang="zh-CN" sz="2000" dirty="0" err="1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Ayangeakaa_Garg_Anthony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 et al PRL2013]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/>
                <a:ea typeface="隶书" pitchFamily="49" charset="-122"/>
                <a:cs typeface="Times New Roman"/>
              </a:rPr>
              <a:t>.</a:t>
            </a:r>
            <a:endParaRPr lang="en-US" altLang="zh-CN" sz="2000" b="1" dirty="0">
              <a:solidFill>
                <a:srgbClr val="0000FF"/>
              </a:solidFill>
              <a:latin typeface="Times New Roman"/>
              <a:ea typeface="隶书" pitchFamily="49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82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0" y="-26988"/>
            <a:ext cx="9144000" cy="579438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zh-CN" sz="3200" b="1" dirty="0">
              <a:solidFill>
                <a:srgbClr val="0000CC"/>
              </a:solidFill>
              <a:latin typeface="Times New Roman" charset="0"/>
              <a:cs typeface="+mn-cs"/>
            </a:endParaRPr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384177" y="584200"/>
            <a:ext cx="8759823" cy="426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177800">
              <a:spcBef>
                <a:spcPct val="50000"/>
              </a:spcBef>
              <a:buClr>
                <a:srgbClr val="0000FF"/>
              </a:buClr>
              <a:buFont typeface="Wingdings" charset="0"/>
              <a:buChar char="l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Times New Roman" charset="0"/>
              </a:rPr>
              <a:t> Particle Core Coupling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charset="0"/>
              </a:rPr>
              <a:t>--- working in laboratory frame</a:t>
            </a:r>
          </a:p>
          <a:p>
            <a:pPr>
              <a:spcBef>
                <a:spcPct val="50000"/>
              </a:spcBef>
              <a:buClr>
                <a:srgbClr val="0000FF"/>
              </a:buClr>
              <a:defRPr/>
            </a:pPr>
            <a:r>
              <a:rPr lang="en-US" altLang="zh-CN" b="1" dirty="0" smtClean="0">
                <a:solidFill>
                  <a:srgbClr val="000000"/>
                </a:solidFill>
                <a:latin typeface="Symbol" charset="0"/>
              </a:rPr>
              <a:t>-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charset="0"/>
              </a:rPr>
              <a:t>Triaxial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charset="0"/>
              </a:rPr>
              <a:t> Particle Rotor Model (PRM) </a:t>
            </a:r>
            <a:r>
              <a:rPr lang="en-US" altLang="zh-CN" dirty="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US" altLang="zh-CN" dirty="0" smtClean="0">
                <a:solidFill>
                  <a:srgbClr val="000000"/>
                </a:solidFill>
                <a:latin typeface="Times New Roman" charset="0"/>
              </a:rPr>
            </a:br>
            <a:r>
              <a:rPr lang="en-US" altLang="zh-CN" sz="1600" dirty="0" err="1" smtClean="0">
                <a:solidFill>
                  <a:srgbClr val="FF0000"/>
                </a:solidFill>
                <a:latin typeface="Times New Roman" charset="0"/>
              </a:rPr>
              <a:t>Frauendorf_Meng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</a:rPr>
              <a:t> NPA1997;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charset="0"/>
              </a:rPr>
              <a:t>Peng_Meng_Zhang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</a:rPr>
              <a:t> PRC2003</a:t>
            </a:r>
            <a:r>
              <a:rPr lang="en-US" altLang="zh-CN" sz="1600" dirty="0">
                <a:solidFill>
                  <a:srgbClr val="FF0000"/>
                </a:solidFill>
                <a:latin typeface="Times New Roman" charset="0"/>
              </a:rPr>
              <a:t>;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charset="0"/>
              </a:rPr>
              <a:t>Koike_Starosta_Hamamoto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Times New Roman" charset="0"/>
              </a:rPr>
              <a:t>PRL2004,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charset="0"/>
              </a:rPr>
              <a:t>Zhang_Qi_Wang_Meng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Times New Roman" charset="0"/>
              </a:rPr>
              <a:t>PRC2007; </a:t>
            </a:r>
            <a:r>
              <a:rPr lang="en-US" altLang="zh-CN" sz="1600" dirty="0" err="1">
                <a:solidFill>
                  <a:srgbClr val="FF0000"/>
                </a:solidFill>
                <a:latin typeface="Times New Roman" charset="0"/>
              </a:rPr>
              <a:t>Qi_Zhang_Meng_Wang_Frauendorf</a:t>
            </a:r>
            <a:r>
              <a:rPr lang="en-US" altLang="zh-CN" sz="1600" dirty="0">
                <a:solidFill>
                  <a:srgbClr val="FF0000"/>
                </a:solidFill>
                <a:latin typeface="Times New Roman" charset="0"/>
              </a:rPr>
              <a:t> PLB2009; </a:t>
            </a:r>
            <a:r>
              <a:rPr lang="en-US" altLang="zh-CN" sz="1600" dirty="0" err="1">
                <a:solidFill>
                  <a:srgbClr val="FF0000"/>
                </a:solidFill>
                <a:latin typeface="Times New Roman" charset="0"/>
              </a:rPr>
              <a:t>Lawrie_Shirinda</a:t>
            </a:r>
            <a:r>
              <a:rPr lang="en-US" altLang="zh-CN" sz="1600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</a:rPr>
              <a:t>PLB2010</a:t>
            </a:r>
          </a:p>
          <a:p>
            <a:pPr indent="177800">
              <a:spcBef>
                <a:spcPts val="816"/>
              </a:spcBef>
              <a:buFont typeface="Arial Unicode MS" charset="0"/>
              <a:buChar char="–"/>
              <a:defRPr/>
            </a:pPr>
            <a:r>
              <a:rPr lang="en-US" altLang="zh-CN" b="1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charset="0"/>
              </a:rPr>
              <a:t>Core-</a:t>
            </a:r>
            <a:r>
              <a:rPr lang="en-US" altLang="zh-CN" b="1" dirty="0" err="1">
                <a:solidFill>
                  <a:srgbClr val="000000"/>
                </a:solidFill>
                <a:latin typeface="Times New Roman" charset="0"/>
              </a:rPr>
              <a:t>quasiparticle</a:t>
            </a:r>
            <a:r>
              <a:rPr lang="en-US" altLang="zh-CN" b="1" dirty="0">
                <a:solidFill>
                  <a:srgbClr val="000000"/>
                </a:solidFill>
                <a:latin typeface="Times New Roman" charset="0"/>
              </a:rPr>
              <a:t> coupling model</a:t>
            </a:r>
            <a:r>
              <a:rPr lang="en-US" altLang="zh-CN" dirty="0">
                <a:solidFill>
                  <a:srgbClr val="000000"/>
                </a:solidFill>
                <a:latin typeface="Times New Roman" charset="0"/>
              </a:rPr>
              <a:t>, which follows the KKDF method          </a:t>
            </a:r>
            <a:r>
              <a:rPr lang="en-US" altLang="zh-CN" sz="1600" dirty="0" err="1">
                <a:solidFill>
                  <a:srgbClr val="FF0000"/>
                </a:solidFill>
                <a:latin typeface="Times New Roman" charset="0"/>
              </a:rPr>
              <a:t>Starosta_Chiara_Fossan</a:t>
            </a:r>
            <a:r>
              <a:rPr lang="en-US" altLang="zh-CN" sz="1600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</a:rPr>
              <a:t>et al PRC2002; </a:t>
            </a:r>
            <a:r>
              <a:rPr lang="en-US" altLang="zh-CN" sz="1600" dirty="0" err="1">
                <a:solidFill>
                  <a:srgbClr val="FF0000"/>
                </a:solidFill>
                <a:latin typeface="Times New Roman" charset="0"/>
              </a:rPr>
              <a:t>Koike_Starosta_Chiara_Fossan_LaFosse</a:t>
            </a:r>
            <a:r>
              <a:rPr lang="en-US" altLang="zh-CN" sz="1600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</a:rPr>
              <a:t>PRC2003;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charset="0"/>
              </a:rPr>
              <a:t>Droste_Rohozinski_Starosta_Prochniak_Grodner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</a:rPr>
              <a:t> EPJA2009</a:t>
            </a:r>
            <a:endParaRPr lang="en-US" altLang="zh-CN" sz="1600" dirty="0">
              <a:solidFill>
                <a:srgbClr val="FF0000"/>
              </a:solidFill>
              <a:latin typeface="Times New Roman" charset="0"/>
            </a:endParaRPr>
          </a:p>
          <a:p>
            <a:pPr indent="177800">
              <a:spcBef>
                <a:spcPts val="816"/>
              </a:spcBef>
              <a:buFont typeface="Arial Unicode MS" charset="0"/>
              <a:buChar char="–"/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charset="0"/>
              </a:rPr>
              <a:t>Interacting Boson Fermion Fermion Model (IBFFM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charset="0"/>
              </a:rPr>
              <a:t>) </a:t>
            </a:r>
            <a:br>
              <a:rPr lang="en-US" altLang="zh-CN" b="1" dirty="0" smtClean="0">
                <a:solidFill>
                  <a:srgbClr val="000000"/>
                </a:solidFill>
                <a:latin typeface="Times New Roman" charset="0"/>
              </a:rPr>
            </a:br>
            <a:r>
              <a:rPr lang="en-US" altLang="zh-CN" sz="1600" dirty="0" err="1" smtClean="0">
                <a:solidFill>
                  <a:srgbClr val="FF0000"/>
                </a:solidFill>
                <a:latin typeface="Times New Roman" charset="0"/>
              </a:rPr>
              <a:t>Brant_Vretenar_Ventura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</a:rPr>
              <a:t> PRC2004</a:t>
            </a:r>
            <a:r>
              <a:rPr lang="en-US" altLang="zh-CN" sz="1600" dirty="0">
                <a:solidFill>
                  <a:srgbClr val="FF0000"/>
                </a:solidFill>
                <a:latin typeface="Times New Roman" charset="0"/>
              </a:rPr>
              <a:t>;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charset="0"/>
              </a:rPr>
              <a:t>Brant_Tonev_De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</a:rPr>
              <a:t> Angelis_VenturaPRC2008; </a:t>
            </a:r>
            <a:br>
              <a:rPr lang="en-US" altLang="zh-CN" sz="1600" dirty="0" smtClean="0">
                <a:solidFill>
                  <a:srgbClr val="FF0000"/>
                </a:solidFill>
                <a:latin typeface="Times New Roman" charset="0"/>
              </a:rPr>
            </a:br>
            <a:r>
              <a:rPr lang="en-US" altLang="zh-CN" sz="1600" dirty="0" err="1" smtClean="0">
                <a:solidFill>
                  <a:srgbClr val="FF0000"/>
                </a:solidFill>
                <a:latin typeface="Times New Roman" charset="0"/>
              </a:rPr>
              <a:t>Tonev_De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charset="0"/>
              </a:rPr>
              <a:t>Angelis_Petkov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Times New Roman" charset="0"/>
              </a:rPr>
              <a:t>et al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</a:rPr>
              <a:t>PRL2006</a:t>
            </a:r>
            <a:endParaRPr lang="en-US" altLang="zh-CN" sz="1600" dirty="0">
              <a:solidFill>
                <a:srgbClr val="FF0000"/>
              </a:solidFill>
              <a:latin typeface="Times New Roman" charset="0"/>
            </a:endParaRPr>
          </a:p>
          <a:p>
            <a:pPr indent="177800">
              <a:spcBef>
                <a:spcPts val="816"/>
              </a:spcBef>
              <a:buFont typeface="Arial Unicode MS" charset="0"/>
              <a:buChar char="–"/>
              <a:defRPr/>
            </a:pPr>
            <a:r>
              <a:rPr lang="en-US" altLang="zh-CN" b="1" dirty="0">
                <a:solidFill>
                  <a:srgbClr val="000000"/>
                </a:solidFill>
                <a:latin typeface="Times New Roman" charset="0"/>
              </a:rPr>
              <a:t> Pair Truncated Shell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charset="0"/>
              </a:rPr>
              <a:t>Model</a:t>
            </a:r>
            <a:br>
              <a:rPr lang="en-US" altLang="zh-CN" b="1" dirty="0" smtClean="0">
                <a:solidFill>
                  <a:srgbClr val="000000"/>
                </a:solidFill>
                <a:latin typeface="Times New Roman" charset="0"/>
              </a:rPr>
            </a:br>
            <a:r>
              <a:rPr lang="en-US" altLang="ja-JP" sz="1600" dirty="0" err="1" smtClean="0">
                <a:solidFill>
                  <a:srgbClr val="FF0000"/>
                </a:solidFill>
                <a:latin typeface="Times New Roman" charset="0"/>
              </a:rPr>
              <a:t>Higashiyama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charset="0"/>
              </a:rPr>
              <a:t>_Yoshinaga</a:t>
            </a:r>
            <a:r>
              <a:rPr lang="en-US" altLang="ja-JP" sz="1600" dirty="0" err="1" smtClean="0">
                <a:solidFill>
                  <a:srgbClr val="FF0000"/>
                </a:solidFill>
                <a:latin typeface="Times New Roman" charset="0"/>
              </a:rPr>
              <a:t>_Tanabe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</a:rPr>
              <a:t>PR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charset="0"/>
              </a:rPr>
              <a:t>C2005;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charset="0"/>
              </a:rPr>
              <a:t>Higashiyama_Yoshinaga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</a:rPr>
              <a:t> PRC2013</a:t>
            </a:r>
            <a:endParaRPr lang="en-US" altLang="ja-JP" dirty="0">
              <a:solidFill>
                <a:srgbClr val="FF0000"/>
              </a:solidFill>
              <a:latin typeface="Times New Roman" charset="0"/>
            </a:endParaRPr>
          </a:p>
          <a:p>
            <a:pPr indent="177800">
              <a:buFont typeface="Arial Unicode MS" charset="0"/>
              <a:buNone/>
              <a:defRPr/>
            </a:pPr>
            <a:r>
              <a:rPr lang="en-US" altLang="zh-CN" dirty="0" smtClean="0"/>
              <a:t> </a:t>
            </a:r>
            <a:r>
              <a:rPr lang="tr-TR" altLang="zh-CN" dirty="0" smtClean="0"/>
              <a:t> </a:t>
            </a:r>
            <a:endParaRPr lang="en-US" altLang="zh-CN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44745" name="Rectangle 9"/>
          <p:cNvSpPr>
            <a:spLocks noChangeArrowheads="1"/>
          </p:cNvSpPr>
          <p:nvPr/>
        </p:nvSpPr>
        <p:spPr bwMode="auto">
          <a:xfrm>
            <a:off x="107950" y="0"/>
            <a:ext cx="9036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00CC"/>
                </a:solidFill>
                <a:latin typeface="Times New Roman" charset="0"/>
                <a:cs typeface="+mn-cs"/>
              </a:rPr>
              <a:t>Theoretical tools for nuclear chirality</a:t>
            </a: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331805" y="4869636"/>
            <a:ext cx="8221662" cy="1785104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r>
              <a:rPr lang="en-US" sz="2000" dirty="0" smtClean="0">
                <a:latin typeface="Times New Roman"/>
                <a:cs typeface="Times New Roman"/>
                <a:sym typeface="Calibri" charset="0"/>
              </a:rPr>
              <a:t>a </a:t>
            </a:r>
            <a:r>
              <a:rPr lang="en-US" sz="2000" dirty="0">
                <a:latin typeface="Times New Roman"/>
                <a:cs typeface="Times New Roman"/>
                <a:sym typeface="Calibri" charset="0"/>
              </a:rPr>
              <a:t>quantum-mechanical model where total </a:t>
            </a:r>
            <a:r>
              <a:rPr lang="en-US" sz="2000" dirty="0" smtClean="0">
                <a:latin typeface="Times New Roman"/>
                <a:cs typeface="Times New Roman"/>
                <a:sym typeface="Calibri" charset="0"/>
              </a:rPr>
              <a:t>AM </a:t>
            </a:r>
            <a:r>
              <a:rPr lang="en-US" sz="2000" dirty="0">
                <a:latin typeface="Times New Roman"/>
                <a:cs typeface="Times New Roman"/>
                <a:sym typeface="Calibri" charset="0"/>
              </a:rPr>
              <a:t>is a good quantum number</a:t>
            </a:r>
            <a:r>
              <a:rPr lang="en-US" sz="2000" dirty="0" smtClean="0">
                <a:latin typeface="Times New Roman"/>
                <a:cs typeface="Times New Roman"/>
                <a:sym typeface="Calibri" charset="0"/>
              </a:rPr>
              <a:t>.</a:t>
            </a:r>
            <a:endParaRPr lang="zh-CN" altLang="en-US" sz="2000" dirty="0">
              <a:latin typeface="Times New Roman"/>
              <a:cs typeface="Times New Roman"/>
              <a:sym typeface="Calibri" charset="0"/>
            </a:endParaRPr>
          </a:p>
          <a:p>
            <a:pPr marL="285750" indent="-285750" algn="just">
              <a:spcBef>
                <a:spcPts val="600"/>
              </a:spcBef>
              <a:buFont typeface="Wingdings" charset="2"/>
              <a:buChar char="ü"/>
            </a:pPr>
            <a:r>
              <a:rPr lang="en-US" sz="2000" dirty="0" smtClean="0">
                <a:latin typeface="Times New Roman"/>
                <a:cs typeface="Times New Roman"/>
                <a:sym typeface="Calibri" charset="0"/>
              </a:rPr>
              <a:t>describe </a:t>
            </a:r>
            <a:r>
              <a:rPr lang="en-US" sz="2000" dirty="0">
                <a:latin typeface="Times New Roman"/>
                <a:cs typeface="Times New Roman"/>
                <a:sym typeface="Calibri" charset="0"/>
              </a:rPr>
              <a:t>the system in the </a:t>
            </a:r>
            <a:r>
              <a:rPr lang="en-US" sz="2000" dirty="0" smtClean="0">
                <a:latin typeface="Times New Roman"/>
                <a:cs typeface="Times New Roman"/>
                <a:sym typeface="Calibri" charset="0"/>
              </a:rPr>
              <a:t>lab. </a:t>
            </a:r>
            <a:r>
              <a:rPr lang="en-US" sz="2000" dirty="0">
                <a:latin typeface="Times New Roman"/>
                <a:cs typeface="Times New Roman"/>
                <a:sym typeface="Calibri" charset="0"/>
              </a:rPr>
              <a:t>reference frame and yields directly the energy splitting and tunneling between doublet </a:t>
            </a:r>
            <a:r>
              <a:rPr lang="en-US" sz="2000" dirty="0" smtClean="0">
                <a:latin typeface="Times New Roman"/>
                <a:cs typeface="Times New Roman"/>
                <a:sym typeface="Calibri" charset="0"/>
              </a:rPr>
              <a:t>bands.</a:t>
            </a:r>
          </a:p>
          <a:p>
            <a:pPr marL="285750" indent="-285750" algn="just">
              <a:spcBef>
                <a:spcPts val="600"/>
              </a:spcBef>
              <a:buFont typeface="Heiti SC Light"/>
              <a:buChar char="×"/>
            </a:pPr>
            <a:r>
              <a:rPr lang="en-US" altLang="zh-CN" sz="2000" dirty="0" smtClean="0">
                <a:latin typeface="Times New Roman"/>
                <a:cs typeface="Times New Roman"/>
              </a:rPr>
              <a:t>Normally, </a:t>
            </a:r>
            <a:r>
              <a:rPr lang="en-US" altLang="zh-CN" sz="2000" dirty="0" err="1" smtClean="0">
                <a:latin typeface="Times New Roman"/>
                <a:cs typeface="Times New Roman"/>
              </a:rPr>
              <a:t>phenomelogical</a:t>
            </a:r>
            <a:r>
              <a:rPr lang="en-US" altLang="zh-CN" sz="2000" dirty="0" smtClean="0">
                <a:latin typeface="Times New Roman"/>
                <a:cs typeface="Times New Roman"/>
              </a:rPr>
              <a:t> parameters, such as </a:t>
            </a:r>
            <a:r>
              <a:rPr lang="en-US" altLang="zh-CN" sz="2000" dirty="0">
                <a:latin typeface="Times New Roman"/>
                <a:cs typeface="Times New Roman"/>
              </a:rPr>
              <a:t>β and </a:t>
            </a:r>
            <a:r>
              <a:rPr lang="en-US" altLang="zh-CN" sz="2000" dirty="0" err="1" smtClean="0">
                <a:latin typeface="Times New Roman"/>
                <a:cs typeface="Times New Roman"/>
              </a:rPr>
              <a:t>γ</a:t>
            </a:r>
            <a:r>
              <a:rPr lang="en-US" altLang="zh-CN" sz="2000" dirty="0" smtClean="0">
                <a:latin typeface="Times New Roman"/>
                <a:cs typeface="Times New Roman"/>
              </a:rPr>
              <a:t>, </a:t>
            </a:r>
            <a:r>
              <a:rPr lang="en-US" altLang="zh-CN" sz="2000" dirty="0">
                <a:latin typeface="Times New Roman"/>
                <a:cs typeface="Times New Roman"/>
              </a:rPr>
              <a:t>has to be assumed at the very beginning</a:t>
            </a:r>
            <a:r>
              <a:rPr lang="en-US" altLang="zh-CN" sz="2000" dirty="0" smtClean="0">
                <a:latin typeface="Times New Roman"/>
                <a:cs typeface="Times New Roman"/>
              </a:rPr>
              <a:t>.</a:t>
            </a:r>
            <a:endParaRPr lang="zh-CN" alt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66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12571" y="871387"/>
            <a:ext cx="8979057" cy="3062377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1260"/>
              </a:spcBef>
              <a:buClr>
                <a:srgbClr val="0000FF"/>
              </a:buClr>
              <a:buFont typeface="Wingdings" charset="2"/>
              <a:buChar char="l"/>
            </a:pP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sym typeface="Times New Roman" charset="0"/>
              </a:rPr>
              <a:t>One-</a:t>
            </a:r>
            <a:r>
              <a:rPr lang="en-US" sz="2400" b="1" dirty="0">
                <a:solidFill>
                  <a:srgbClr val="0000FF"/>
                </a:solidFill>
                <a:latin typeface="Times New Roman" charset="0"/>
                <a:sym typeface="Times New Roman" charset="0"/>
              </a:rPr>
              <a:t>p</a:t>
            </a:r>
            <a:r>
              <a:rPr lang="en-US" sz="2400" b="1" dirty="0" smtClean="0">
                <a:solidFill>
                  <a:srgbClr val="0000FF"/>
                </a:solidFill>
                <a:latin typeface="Times New Roman" charset="0"/>
                <a:sym typeface="Times New Roman" charset="0"/>
              </a:rPr>
              <a:t>article-one-hole PRM</a:t>
            </a:r>
          </a:p>
          <a:p>
            <a:pPr>
              <a:spcBef>
                <a:spcPts val="600"/>
              </a:spcBef>
              <a:buClr>
                <a:srgbClr val="0000FF"/>
              </a:buClr>
            </a:pPr>
            <a:r>
              <a:rPr lang="en-US" altLang="zh-CN" sz="1600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 charset="0"/>
              </a:rPr>
              <a:t>Frauendorf_Meng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 charset="0"/>
              </a:rPr>
              <a:t> NPA1997 (pioneer work);  Koike PRL2004 (selection rule);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 charset="0"/>
              </a:rPr>
              <a:t>Peng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 charset="0"/>
              </a:rPr>
              <a:t> PRC2003 (A=130 region);  Qi PRC2009 (B(M1) staggering), CPL2010 (band interaction); Chen PRC2010 (variable MOI);</a:t>
            </a:r>
            <a:endParaRPr lang="zh-CN" altLang="en-US" sz="1600" dirty="0">
              <a:solidFill>
                <a:srgbClr val="FF0000"/>
              </a:solidFill>
              <a:latin typeface="Times New Roman"/>
              <a:cs typeface="Times New Roman"/>
              <a:sym typeface="Times New Roman" charset="0"/>
            </a:endParaRPr>
          </a:p>
          <a:p>
            <a:pPr indent="177800">
              <a:spcBef>
                <a:spcPts val="600"/>
              </a:spcBef>
              <a:buClr>
                <a:srgbClr val="0000FF"/>
              </a:buClr>
              <a:buFont typeface="Wingdings" charset="0"/>
              <a:buChar char="l"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charset="0"/>
                <a:sym typeface="Times New Roman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charset="0"/>
                <a:sym typeface="Times New Roman" charset="0"/>
              </a:rPr>
              <a:t>Two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charset="0"/>
                <a:sym typeface="Times New Roman" charset="0"/>
              </a:rPr>
              <a:t>quasiparticles</a:t>
            </a:r>
            <a:r>
              <a:rPr lang="en-US" altLang="zh-CN" sz="2400" b="1" dirty="0">
                <a:solidFill>
                  <a:srgbClr val="0000FF"/>
                </a:solidFill>
                <a:latin typeface="Times New Roman" charset="0"/>
                <a:sym typeface="Times New Roman" charset="0"/>
              </a:rPr>
              <a:t> PRM </a:t>
            </a:r>
            <a:endParaRPr lang="en-US" altLang="zh-CN" sz="2400" b="1" dirty="0" smtClean="0">
              <a:solidFill>
                <a:srgbClr val="0000FF"/>
              </a:solidFill>
              <a:latin typeface="Times New Roman" charset="0"/>
              <a:sym typeface="Times New Roman" charset="0"/>
            </a:endParaRPr>
          </a:p>
          <a:p>
            <a:pPr>
              <a:spcBef>
                <a:spcPts val="600"/>
              </a:spcBef>
              <a:buClr>
                <a:srgbClr val="0000FF"/>
              </a:buClr>
            </a:pPr>
            <a:r>
              <a:rPr lang="en-US" altLang="zh-CN" sz="1600" dirty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Zhang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PRC2007 (model)</a:t>
            </a:r>
            <a:r>
              <a:rPr lang="en-US" altLang="zh-CN" sz="1600" dirty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; Wang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PRC2007 (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126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Cs), PRC2008 (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106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Rh), PRC2010 (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124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Cs); </a:t>
            </a:r>
            <a:r>
              <a:rPr lang="en-US" altLang="zh-CN" sz="1600" dirty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Qi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CPL2011 (neutron conf.); </a:t>
            </a:r>
            <a:r>
              <a:rPr lang="en-US" altLang="zh-CN" sz="1600" dirty="0" err="1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Lawrie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  PRC2008 (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198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Tl), PLB2010 (level degeneracy</a:t>
            </a:r>
            <a:r>
              <a:rPr lang="en-US" altLang="zh-CN" sz="1600" dirty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);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/>
            </a:r>
            <a:br>
              <a:rPr lang="en-US" altLang="zh-CN" sz="16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</a:br>
            <a:r>
              <a:rPr lang="en-US" altLang="zh-CN" sz="1600" dirty="0" err="1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Starosta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 PRC2002 (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132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La)</a:t>
            </a:r>
            <a:r>
              <a:rPr lang="en-US" altLang="zh-CN" sz="1600" dirty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; Koike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PRC2003 (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128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Cs)</a:t>
            </a:r>
            <a:r>
              <a:rPr lang="en-US" altLang="zh-CN" sz="1600" dirty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;</a:t>
            </a:r>
          </a:p>
          <a:p>
            <a:pPr indent="177800">
              <a:spcBef>
                <a:spcPts val="600"/>
              </a:spcBef>
              <a:buClr>
                <a:srgbClr val="0000FF"/>
              </a:buClr>
              <a:buFont typeface="Wingdings" charset="0"/>
              <a:buChar char="l"/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charset="0"/>
                <a:sym typeface="Times New Roman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charset="0"/>
                <a:sym typeface="Times New Roman" charset="0"/>
              </a:rPr>
              <a:t> n-particle-n-hole  PRM </a:t>
            </a:r>
          </a:p>
          <a:p>
            <a:pPr>
              <a:spcBef>
                <a:spcPts val="600"/>
              </a:spcBef>
              <a:buClr>
                <a:srgbClr val="0000FF"/>
              </a:buClr>
            </a:pPr>
            <a:r>
              <a:rPr lang="en-US" altLang="zh-CN" sz="1600" dirty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Qi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PLB2009(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135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Nd), PRC2011(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103,105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Rh), CPL2012(transition in 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135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charset="0"/>
                <a:sym typeface="Times New Roman" charset="0"/>
              </a:rPr>
              <a:t>Nd);</a:t>
            </a:r>
          </a:p>
        </p:txBody>
      </p:sp>
      <p:sp>
        <p:nvSpPr>
          <p:cNvPr id="13315" name="矩形 6"/>
          <p:cNvSpPr>
            <a:spLocks noChangeArrowheads="1"/>
          </p:cNvSpPr>
          <p:nvPr/>
        </p:nvSpPr>
        <p:spPr bwMode="auto">
          <a:xfrm>
            <a:off x="1457325" y="211138"/>
            <a:ext cx="7043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charset="0"/>
                <a:cs typeface="Calibri" charset="0"/>
                <a:sym typeface="Calibri" charset="0"/>
              </a:rPr>
              <a:t>Theoretical tools for nuclear chirality</a:t>
            </a: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0000CC"/>
                </a:solidFill>
                <a:latin typeface="Times New Roman" charset="0"/>
              </a:rPr>
              <a:t>Development and applications of PRM</a:t>
            </a:r>
            <a:endParaRPr lang="zh-CN" altLang="en-US" sz="3600" dirty="0">
              <a:solidFill>
                <a:srgbClr val="FF33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571" y="4289326"/>
            <a:ext cx="86468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00FF"/>
              </a:buClr>
              <a:buFont typeface="Wingdings" charset="2"/>
              <a:buChar char="²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charset="0"/>
                <a:sym typeface="Times New Roman" charset="0"/>
              </a:rPr>
              <a:t>To investigate fingerprints </a:t>
            </a:r>
            <a:r>
              <a:rPr lang="en-US" altLang="zh-CN" sz="2000" b="1" dirty="0">
                <a:solidFill>
                  <a:srgbClr val="0000FF"/>
                </a:solidFill>
                <a:latin typeface="Times New Roman" charset="0"/>
                <a:sym typeface="Times New Roman" charset="0"/>
              </a:rPr>
              <a:t>of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charset="0"/>
                <a:sym typeface="Times New Roman" charset="0"/>
              </a:rPr>
              <a:t>ideal/real chiral </a:t>
            </a:r>
            <a:r>
              <a:rPr lang="en-US" altLang="zh-CN" sz="2000" b="1" dirty="0">
                <a:solidFill>
                  <a:srgbClr val="0000FF"/>
                </a:solidFill>
                <a:latin typeface="Times New Roman" charset="0"/>
                <a:sym typeface="Times New Roman" charset="0"/>
              </a:rPr>
              <a:t>bands </a:t>
            </a:r>
          </a:p>
          <a:p>
            <a:pPr>
              <a:spcBef>
                <a:spcPct val="50000"/>
              </a:spcBef>
              <a:buClr>
                <a:srgbClr val="0000FF"/>
              </a:buClr>
            </a:pPr>
            <a:r>
              <a:rPr lang="en-US" altLang="zh-CN" sz="1600" dirty="0" err="1">
                <a:latin typeface="Times New Roman" charset="0"/>
              </a:rPr>
              <a:t>Koike_Starosta_Hamamoto</a:t>
            </a:r>
            <a:r>
              <a:rPr lang="en-US" altLang="zh-CN" sz="1600" dirty="0">
                <a:latin typeface="Times New Roman" charset="0"/>
              </a:rPr>
              <a:t> </a:t>
            </a:r>
            <a:r>
              <a:rPr lang="en-US" altLang="zh-CN" sz="1600" dirty="0" smtClean="0">
                <a:latin typeface="Times New Roman" charset="0"/>
              </a:rPr>
              <a:t>PRL2004</a:t>
            </a:r>
            <a:r>
              <a:rPr lang="en-US" altLang="zh-CN" sz="1600" dirty="0" smtClean="0">
                <a:latin typeface="Times New Roman" charset="0"/>
                <a:sym typeface="Times New Roman" charset="0"/>
              </a:rPr>
              <a:t> </a:t>
            </a:r>
            <a:r>
              <a:rPr lang="en-US" altLang="zh-CN" sz="1600" dirty="0">
                <a:latin typeface="Times New Roman" charset="0"/>
                <a:sym typeface="Times New Roman" charset="0"/>
              </a:rPr>
              <a:t>(selection rule); </a:t>
            </a:r>
            <a:r>
              <a:rPr lang="en-US" altLang="zh-CN" sz="1600" dirty="0" err="1" smtClean="0">
                <a:latin typeface="Times New Roman" charset="0"/>
              </a:rPr>
              <a:t>Qi_Zhang_Meng_Wang</a:t>
            </a:r>
            <a:r>
              <a:rPr lang="en-US" altLang="zh-CN" sz="1600" dirty="0" smtClean="0">
                <a:latin typeface="Times New Roman" charset="0"/>
              </a:rPr>
              <a:t> PRC2009(R)</a:t>
            </a:r>
            <a:r>
              <a:rPr lang="en-US" altLang="zh-CN" sz="1600" dirty="0" smtClean="0">
                <a:latin typeface="Times New Roman" charset="0"/>
                <a:sym typeface="Times New Roman" charset="0"/>
              </a:rPr>
              <a:t> </a:t>
            </a:r>
            <a:r>
              <a:rPr lang="en-US" altLang="zh-CN" sz="1600" dirty="0">
                <a:latin typeface="Times New Roman" charset="0"/>
                <a:sym typeface="Times New Roman" charset="0"/>
              </a:rPr>
              <a:t>(B(M1) staggering); </a:t>
            </a:r>
            <a:r>
              <a:rPr lang="en-US" altLang="zh-CN" sz="1600" dirty="0" err="1" smtClean="0">
                <a:latin typeface="Times New Roman" charset="0"/>
                <a:sym typeface="Times New Roman" charset="0"/>
              </a:rPr>
              <a:t>Shirinda_Lawrie</a:t>
            </a:r>
            <a:r>
              <a:rPr lang="en-US" altLang="zh-CN" sz="1600" dirty="0" smtClean="0">
                <a:latin typeface="Times New Roman" charset="0"/>
                <a:sym typeface="Times New Roman" charset="0"/>
              </a:rPr>
              <a:t> </a:t>
            </a:r>
            <a:r>
              <a:rPr lang="en-US" altLang="zh-CN" sz="1600" dirty="0">
                <a:latin typeface="Times New Roman" charset="0"/>
                <a:sym typeface="Times New Roman" charset="0"/>
              </a:rPr>
              <a:t>EPJA2012 (more </a:t>
            </a:r>
            <a:r>
              <a:rPr lang="en-US" altLang="zh-CN" sz="1600" dirty="0" smtClean="0">
                <a:latin typeface="Times New Roman" charset="0"/>
                <a:sym typeface="Times New Roman" charset="0"/>
              </a:rPr>
              <a:t>realistic case)</a:t>
            </a:r>
            <a:endParaRPr lang="en-US" altLang="zh-CN" sz="1600" dirty="0">
              <a:latin typeface="Times New Roman" charset="0"/>
              <a:sym typeface="Times New Roman" charset="0"/>
            </a:endParaRPr>
          </a:p>
          <a:p>
            <a:endParaRPr kumimoji="1" lang="en-US" altLang="zh-CN" dirty="0" smtClean="0"/>
          </a:p>
          <a:p>
            <a:pPr marL="285750" indent="-285750">
              <a:buFont typeface="Wingdings" charset="2"/>
              <a:buChar char="²"/>
            </a:pPr>
            <a:r>
              <a:rPr lang="en-US" altLang="zh-CN" sz="2000" b="1" dirty="0">
                <a:solidFill>
                  <a:srgbClr val="0000FF"/>
                </a:solidFill>
                <a:latin typeface="Times New Roman" charset="0"/>
                <a:sym typeface="Times New Roman" charset="0"/>
              </a:rPr>
              <a:t>H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charset="0"/>
                <a:sym typeface="Times New Roman" charset="0"/>
              </a:rPr>
              <a:t>igher excited chiral bands with the same intrinsic configuration</a:t>
            </a:r>
          </a:p>
          <a:p>
            <a:r>
              <a:rPr kumimoji="1" lang="en-US" altLang="zh-CN" sz="1600" dirty="0" err="1" smtClean="0">
                <a:latin typeface="Times New Roman"/>
                <a:cs typeface="Times New Roman"/>
              </a:rPr>
              <a:t>Droste_Rohozinski_Starosta_Prochniak_Grodner</a:t>
            </a:r>
            <a:r>
              <a:rPr kumimoji="1" lang="en-US" altLang="zh-CN" sz="16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1600" dirty="0">
                <a:latin typeface="Times New Roman"/>
                <a:cs typeface="Times New Roman"/>
              </a:rPr>
              <a:t>EPJA2009; </a:t>
            </a:r>
            <a:r>
              <a:rPr kumimoji="1" lang="en-US" altLang="zh-CN" sz="1600" dirty="0" err="1">
                <a:latin typeface="Times New Roman"/>
                <a:cs typeface="Times New Roman"/>
                <a:sym typeface="Times New Roman" charset="0"/>
              </a:rPr>
              <a:t>Chen_Yao_Zhang_Qi</a:t>
            </a:r>
            <a:r>
              <a:rPr kumimoji="1" lang="en-US" altLang="zh-CN" sz="1600" dirty="0">
                <a:latin typeface="Times New Roman"/>
                <a:cs typeface="Times New Roman"/>
                <a:sym typeface="Times New Roman" charset="0"/>
              </a:rPr>
              <a:t> PRC2010, </a:t>
            </a:r>
            <a:r>
              <a:rPr kumimoji="1" lang="en-US" altLang="zh-CN" sz="1600" dirty="0" err="1">
                <a:latin typeface="Times New Roman"/>
                <a:cs typeface="Times New Roman"/>
              </a:rPr>
              <a:t>Hamamoto</a:t>
            </a:r>
            <a:r>
              <a:rPr kumimoji="1" lang="en-US" altLang="zh-CN" sz="1600" dirty="0">
                <a:latin typeface="Times New Roman"/>
                <a:cs typeface="Times New Roman"/>
              </a:rPr>
              <a:t> PRC2013</a:t>
            </a:r>
            <a:endParaRPr kumimoji="1" lang="zh-CN" alt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68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4328</TotalTime>
  <Words>1470</Words>
  <Application>Microsoft Office PowerPoint</Application>
  <PresentationFormat>全屏显示(4:3)</PresentationFormat>
  <Paragraphs>239</Paragraphs>
  <Slides>31</Slides>
  <Notes>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4" baseType="lpstr">
      <vt:lpstr>Office 主题</vt:lpstr>
      <vt:lpstr>公式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SQ Zhang</dc:creator>
  <cp:lastModifiedBy>Kevin</cp:lastModifiedBy>
  <cp:revision>121</cp:revision>
  <dcterms:created xsi:type="dcterms:W3CDTF">2013-07-03T14:54:25Z</dcterms:created>
  <dcterms:modified xsi:type="dcterms:W3CDTF">2013-10-28T04:40:07Z</dcterms:modified>
</cp:coreProperties>
</file>