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19" r:id="rId2"/>
    <p:sldId id="303" r:id="rId3"/>
    <p:sldId id="258" r:id="rId4"/>
    <p:sldId id="320" r:id="rId5"/>
    <p:sldId id="260" r:id="rId6"/>
    <p:sldId id="321" r:id="rId7"/>
    <p:sldId id="314" r:id="rId8"/>
    <p:sldId id="294" r:id="rId9"/>
    <p:sldId id="316" r:id="rId10"/>
    <p:sldId id="304" r:id="rId11"/>
    <p:sldId id="267" r:id="rId12"/>
    <p:sldId id="268" r:id="rId13"/>
    <p:sldId id="269" r:id="rId14"/>
    <p:sldId id="313" r:id="rId15"/>
    <p:sldId id="270" r:id="rId16"/>
    <p:sldId id="271" r:id="rId17"/>
    <p:sldId id="305" r:id="rId18"/>
    <p:sldId id="276" r:id="rId19"/>
    <p:sldId id="277" r:id="rId20"/>
    <p:sldId id="273" r:id="rId21"/>
    <p:sldId id="274" r:id="rId22"/>
    <p:sldId id="275" r:id="rId23"/>
    <p:sldId id="278" r:id="rId24"/>
    <p:sldId id="280" r:id="rId25"/>
    <p:sldId id="281" r:id="rId26"/>
    <p:sldId id="279" r:id="rId27"/>
    <p:sldId id="282" r:id="rId28"/>
    <p:sldId id="283" r:id="rId29"/>
    <p:sldId id="298" r:id="rId30"/>
    <p:sldId id="325" r:id="rId31"/>
    <p:sldId id="297" r:id="rId32"/>
    <p:sldId id="286" r:id="rId33"/>
    <p:sldId id="288" r:id="rId34"/>
    <p:sldId id="287" r:id="rId35"/>
    <p:sldId id="290" r:id="rId36"/>
    <p:sldId id="292" r:id="rId37"/>
    <p:sldId id="318" r:id="rId38"/>
    <p:sldId id="296" r:id="rId39"/>
    <p:sldId id="324" r:id="rId40"/>
    <p:sldId id="264" r:id="rId41"/>
    <p:sldId id="299" r:id="rId42"/>
    <p:sldId id="300" r:id="rId43"/>
    <p:sldId id="301" r:id="rId44"/>
    <p:sldId id="302" r:id="rId45"/>
    <p:sldId id="308" r:id="rId46"/>
    <p:sldId id="309" r:id="rId47"/>
    <p:sldId id="310" r:id="rId48"/>
    <p:sldId id="295" r:id="rId49"/>
    <p:sldId id="261" r:id="rId50"/>
    <p:sldId id="322" r:id="rId51"/>
    <p:sldId id="262" r:id="rId52"/>
    <p:sldId id="263" r:id="rId53"/>
    <p:sldId id="257" r:id="rId54"/>
    <p:sldId id="326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6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53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0C1EF-2503-4F2D-81FC-F8E8AC0C4E69}" type="datetimeFigureOut">
              <a:rPr lang="en-GB" smtClean="0"/>
              <a:t>26/10/2013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A43FD-2781-461B-81C0-320D9C9378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31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E0E649E-7C8B-46B8-9836-90517A8D046E}" type="slidenum">
              <a:rPr lang="en-AU" altLang="en-US" u="none" smtClean="0"/>
              <a:pPr/>
              <a:t>4</a:t>
            </a:fld>
            <a:endParaRPr lang="en-AU" altLang="en-US" u="none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This shows the separated-sector cyclotron. It has four separate magnet sectors with a diameter of 13 m. The RF-system consists of two lambda-half resonators that can operate in the frequency range 7 to 26 MHz. The dee voltage is 220 kV at a power level of 80 kW per resonator. Although it has been designed for a maximum proton energy of 200 MeV but has delivered proton beams of 227 MeV. The beam is inflected with two bending magnets and a magnetic channel and extracted with two septum magnets. Typically the cyclotron delivers a 85 µA beam of 66 MeV protons for radioisotope production with 100% transmission through the machine. Higher beam currents are available but better production target cooling is required for reliable operation at higher intensities.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FFFD-030E-4E50-B755-CFFDFD450FE5}" type="datetimeFigureOut">
              <a:rPr lang="en-GB" smtClean="0"/>
              <a:t>25/10/2013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75B2-3660-4122-88B2-B065ABFAD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01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FFFD-030E-4E50-B755-CFFDFD450FE5}" type="datetimeFigureOut">
              <a:rPr lang="en-GB" smtClean="0"/>
              <a:t>25/10/2013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75B2-3660-4122-88B2-B065ABFAD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62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FFFD-030E-4E50-B755-CFFDFD450FE5}" type="datetimeFigureOut">
              <a:rPr lang="en-GB" smtClean="0"/>
              <a:t>25/10/2013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75B2-3660-4122-88B2-B065ABFAD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3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FFFD-030E-4E50-B755-CFFDFD450FE5}" type="datetimeFigureOut">
              <a:rPr lang="en-GB" smtClean="0"/>
              <a:t>25/10/2013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75B2-3660-4122-88B2-B065ABFAD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18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FFFD-030E-4E50-B755-CFFDFD450FE5}" type="datetimeFigureOut">
              <a:rPr lang="en-GB" smtClean="0"/>
              <a:t>25/10/2013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75B2-3660-4122-88B2-B065ABFAD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6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FFFD-030E-4E50-B755-CFFDFD450FE5}" type="datetimeFigureOut">
              <a:rPr lang="en-GB" smtClean="0"/>
              <a:t>25/10/2013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75B2-3660-4122-88B2-B065ABFAD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1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FFFD-030E-4E50-B755-CFFDFD450FE5}" type="datetimeFigureOut">
              <a:rPr lang="en-GB" smtClean="0"/>
              <a:t>25/10/2013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75B2-3660-4122-88B2-B065ABFAD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60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FFFD-030E-4E50-B755-CFFDFD450FE5}" type="datetimeFigureOut">
              <a:rPr lang="en-GB" smtClean="0"/>
              <a:t>25/10/2013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75B2-3660-4122-88B2-B065ABFAD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35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FFFD-030E-4E50-B755-CFFDFD450FE5}" type="datetimeFigureOut">
              <a:rPr lang="en-GB" smtClean="0"/>
              <a:t>25/10/2013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75B2-3660-4122-88B2-B065ABFAD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5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FFFD-030E-4E50-B755-CFFDFD450FE5}" type="datetimeFigureOut">
              <a:rPr lang="en-GB" smtClean="0"/>
              <a:t>25/10/2013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75B2-3660-4122-88B2-B065ABFAD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03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FFFD-030E-4E50-B755-CFFDFD450FE5}" type="datetimeFigureOut">
              <a:rPr lang="en-GB" smtClean="0"/>
              <a:t>25/10/2013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75B2-3660-4122-88B2-B065ABFAD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24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7FFFD-030E-4E50-B755-CFFDFD450FE5}" type="datetimeFigureOut">
              <a:rPr lang="en-GB" smtClean="0"/>
              <a:t>25/10/2013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775B2-3660-4122-88B2-B065ABFAD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85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3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3.jpe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3.jpe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jpeg"/><Relationship Id="rId4" Type="http://schemas.openxmlformats.org/officeDocument/2006/relationships/image" Target="../media/image28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2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8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1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43.wmf"/><Relationship Id="rId3" Type="http://schemas.openxmlformats.org/officeDocument/2006/relationships/oleObject" Target="../embeddings/oleObject20.bin"/><Relationship Id="rId7" Type="http://schemas.openxmlformats.org/officeDocument/2006/relationships/image" Target="../media/image3.jpeg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11" Type="http://schemas.openxmlformats.org/officeDocument/2006/relationships/image" Target="../media/image42.wmf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39.wmf"/><Relationship Id="rId9" Type="http://schemas.openxmlformats.org/officeDocument/2006/relationships/image" Target="../media/image41.wmf"/><Relationship Id="rId1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5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wmf"/><Relationship Id="rId11" Type="http://schemas.openxmlformats.org/officeDocument/2006/relationships/image" Target="../media/image52.wmf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49.wmf"/><Relationship Id="rId9" Type="http://schemas.openxmlformats.org/officeDocument/2006/relationships/image" Target="../media/image5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29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6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.jpe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3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3.png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8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3.w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ac area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10618"/>
            <a:ext cx="5112568" cy="401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784"/>
            <a:ext cx="1320725" cy="60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5" name="Picture 5" descr="iTheb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iTheb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28638" y="254289"/>
            <a:ext cx="7772400" cy="184755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Studies of chirality </a:t>
            </a:r>
          </a:p>
          <a:p>
            <a:r>
              <a:rPr lang="de-DE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in the mass 80,100 &amp; 190 regions</a:t>
            </a:r>
          </a:p>
          <a:p>
            <a:r>
              <a:rPr lang="de-DE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Rob Bark</a:t>
            </a:r>
          </a:p>
          <a:p>
            <a:r>
              <a:rPr lang="de-DE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iThemba LABS</a:t>
            </a:r>
            <a:endParaRPr lang="en-GB" dirty="0" smtClean="0">
              <a:solidFill>
                <a:srgbClr val="FF000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6093296"/>
            <a:ext cx="9217024" cy="184755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Chiral Symmetry in Hadrons &amp; Nuclei</a:t>
            </a:r>
            <a:endParaRPr lang="en-GB" dirty="0" smtClean="0">
              <a:solidFill>
                <a:srgbClr val="FF000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2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97025" y="231774"/>
            <a:ext cx="6059488" cy="93947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Experimental details of experiment</a:t>
            </a:r>
            <a:br>
              <a:rPr lang="en-GB" sz="3200" dirty="0" smtClean="0">
                <a:solidFill>
                  <a:srgbClr val="FF0000"/>
                </a:solidFill>
              </a:rPr>
            </a:br>
            <a:r>
              <a:rPr lang="en-GB" sz="3200" dirty="0" smtClean="0">
                <a:solidFill>
                  <a:srgbClr val="FF0000"/>
                </a:solidFill>
              </a:rPr>
              <a:t>to search for multiple chiral </a:t>
            </a:r>
            <a:r>
              <a:rPr lang="en-GB" sz="3200" dirty="0" smtClean="0">
                <a:solidFill>
                  <a:srgbClr val="FF0000"/>
                </a:solidFill>
              </a:rPr>
              <a:t>bands (</a:t>
            </a:r>
            <a:r>
              <a:rPr lang="en-GB" sz="3200" dirty="0" err="1" smtClean="0">
                <a:solidFill>
                  <a:srgbClr val="FF0000"/>
                </a:solidFill>
              </a:rPr>
              <a:t>R.Lieder</a:t>
            </a:r>
            <a:r>
              <a:rPr lang="en-GB" sz="3200" dirty="0" smtClean="0">
                <a:solidFill>
                  <a:srgbClr val="FF0000"/>
                </a:solidFill>
              </a:rPr>
              <a:t>)</a:t>
            </a:r>
            <a:endParaRPr lang="en-GB" sz="3200" dirty="0" smtClean="0">
              <a:solidFill>
                <a:srgbClr val="FF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14341" name="Picture 5" descr="iTheb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6" descr="iTheb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198876" y="1815652"/>
            <a:ext cx="8646419" cy="4514082"/>
            <a:chOff x="171009" y="1317171"/>
            <a:chExt cx="8646419" cy="4514082"/>
          </a:xfrm>
        </p:grpSpPr>
        <p:sp>
          <p:nvSpPr>
            <p:cNvPr id="14340" name="TextBox 5"/>
            <p:cNvSpPr txBox="1">
              <a:spLocks noChangeArrowheads="1"/>
            </p:cNvSpPr>
            <p:nvPr/>
          </p:nvSpPr>
          <p:spPr bwMode="auto">
            <a:xfrm>
              <a:off x="171009" y="2353378"/>
              <a:ext cx="8632428" cy="347787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170DE3"/>
                  </a:solidFill>
                  <a:effectLst/>
                </a:rPr>
                <a:t>Reaction:         </a:t>
              </a:r>
              <a:r>
                <a:rPr lang="en-US" sz="2800" baseline="30000" dirty="0">
                  <a:solidFill>
                    <a:srgbClr val="170DE3"/>
                  </a:solidFill>
                  <a:effectLst/>
                </a:rPr>
                <a:t>96</a:t>
              </a:r>
              <a:r>
                <a:rPr lang="en-US" sz="2800" dirty="0">
                  <a:solidFill>
                    <a:srgbClr val="170DE3"/>
                  </a:solidFill>
                  <a:effectLst/>
                </a:rPr>
                <a:t>Zr(</a:t>
              </a:r>
              <a:r>
                <a:rPr lang="en-US" sz="2800" baseline="30000" dirty="0">
                  <a:solidFill>
                    <a:srgbClr val="170DE3"/>
                  </a:solidFill>
                  <a:effectLst/>
                </a:rPr>
                <a:t>14</a:t>
              </a:r>
              <a:r>
                <a:rPr lang="en-US" sz="2800" dirty="0">
                  <a:solidFill>
                    <a:srgbClr val="170DE3"/>
                  </a:solidFill>
                  <a:effectLst/>
                </a:rPr>
                <a:t>N,4n)</a:t>
              </a:r>
              <a:r>
                <a:rPr lang="en-US" sz="2800" baseline="30000" dirty="0">
                  <a:solidFill>
                    <a:srgbClr val="170DE3"/>
                  </a:solidFill>
                  <a:effectLst/>
                </a:rPr>
                <a:t>106</a:t>
              </a:r>
              <a:r>
                <a:rPr lang="en-US" sz="2800" dirty="0">
                  <a:solidFill>
                    <a:srgbClr val="170DE3"/>
                  </a:solidFill>
                  <a:effectLst/>
                </a:rPr>
                <a:t>Ag</a:t>
              </a:r>
            </a:p>
            <a:p>
              <a:pPr algn="just"/>
              <a:r>
                <a:rPr lang="en-US" sz="2800" dirty="0">
                  <a:solidFill>
                    <a:srgbClr val="170DE3"/>
                  </a:solidFill>
                  <a:effectLst/>
                </a:rPr>
                <a:t>Beam energy:  </a:t>
              </a:r>
              <a:r>
                <a:rPr lang="en-US" sz="2800" dirty="0" smtClean="0">
                  <a:solidFill>
                    <a:srgbClr val="170DE3"/>
                  </a:solidFill>
                  <a:effectLst/>
                </a:rPr>
                <a:t>62 </a:t>
              </a:r>
              <a:r>
                <a:rPr lang="en-US" sz="2800" dirty="0">
                  <a:solidFill>
                    <a:srgbClr val="170DE3"/>
                  </a:solidFill>
                  <a:effectLst/>
                </a:rPr>
                <a:t>MeV</a:t>
              </a:r>
            </a:p>
            <a:p>
              <a:pPr algn="just"/>
              <a:endParaRPr lang="en-US" sz="2800" dirty="0">
                <a:effectLst/>
              </a:endParaRPr>
            </a:p>
            <a:p>
              <a:pPr algn="just"/>
              <a:r>
                <a:rPr lang="en-US" sz="2800" baseline="30000" dirty="0" smtClean="0">
                  <a:effectLst/>
                </a:rPr>
                <a:t>96</a:t>
              </a:r>
              <a:r>
                <a:rPr lang="en-US" sz="2800" dirty="0" smtClean="0">
                  <a:effectLst/>
                </a:rPr>
                <a:t>Zr targets: Stack of two self-supporting 0.7 mg/cm</a:t>
              </a:r>
              <a:r>
                <a:rPr lang="en-US" sz="2800" baseline="30000" dirty="0" smtClean="0">
                  <a:effectLst/>
                </a:rPr>
                <a:t>2</a:t>
              </a:r>
              <a:r>
                <a:rPr lang="en-US" sz="2800" dirty="0" smtClean="0">
                  <a:effectLst/>
                </a:rPr>
                <a:t>  foils</a:t>
              </a:r>
            </a:p>
            <a:p>
              <a:pPr algn="just"/>
              <a:r>
                <a:rPr lang="en-US" sz="2700" dirty="0" smtClean="0">
                  <a:effectLst/>
                </a:rPr>
                <a:t>                     (1.3·10</a:t>
              </a:r>
              <a:r>
                <a:rPr lang="en-US" sz="2700" baseline="30000" dirty="0" smtClean="0">
                  <a:effectLst/>
                </a:rPr>
                <a:t>9</a:t>
              </a:r>
              <a:r>
                <a:rPr lang="en-US" sz="2700" dirty="0" smtClean="0">
                  <a:effectLst/>
                </a:rPr>
                <a:t> </a:t>
              </a:r>
              <a:r>
                <a:rPr lang="el-GR" sz="2700" dirty="0" smtClean="0">
                  <a:effectLst/>
                </a:rPr>
                <a:t>γγγ</a:t>
              </a:r>
              <a:r>
                <a:rPr lang="en-US" sz="2700" dirty="0" smtClean="0">
                  <a:effectLst/>
                </a:rPr>
                <a:t> events)</a:t>
              </a:r>
            </a:p>
            <a:p>
              <a:pPr algn="just"/>
              <a:endParaRPr lang="en-US" sz="2700" dirty="0">
                <a:effectLst/>
              </a:endParaRPr>
            </a:p>
            <a:p>
              <a:pPr algn="just"/>
              <a:r>
                <a:rPr lang="en-US" sz="2700" dirty="0">
                  <a:effectLst/>
                </a:rPr>
                <a:t>AFRODITE array:   </a:t>
              </a:r>
              <a:r>
                <a:rPr lang="en-US" sz="2700" dirty="0" smtClean="0">
                  <a:effectLst/>
                </a:rPr>
                <a:t>8  </a:t>
              </a:r>
              <a:r>
                <a:rPr lang="en-US" sz="2700" dirty="0">
                  <a:effectLst/>
                </a:rPr>
                <a:t>CLOVER detectors - four at   </a:t>
              </a:r>
              <a:r>
                <a:rPr lang="en-US" sz="2700" dirty="0" smtClean="0">
                  <a:effectLst/>
                </a:rPr>
                <a:t>90</a:t>
              </a:r>
              <a:r>
                <a:rPr lang="en-US" sz="2700" baseline="30000" dirty="0" smtClean="0">
                  <a:effectLst/>
                </a:rPr>
                <a:t>o</a:t>
              </a:r>
              <a:endParaRPr lang="en-US" sz="2700" dirty="0">
                <a:effectLst/>
              </a:endParaRPr>
            </a:p>
            <a:p>
              <a:pPr algn="just"/>
              <a:r>
                <a:rPr lang="en-US" sz="2700" dirty="0">
                  <a:effectLst/>
                </a:rPr>
                <a:t>                                                                        four at </a:t>
              </a:r>
              <a:r>
                <a:rPr lang="en-US" sz="2700" dirty="0" smtClean="0">
                  <a:effectLst/>
                </a:rPr>
                <a:t>135</a:t>
              </a:r>
              <a:r>
                <a:rPr lang="en-US" sz="2700" baseline="30000" dirty="0" smtClean="0">
                  <a:effectLst/>
                </a:rPr>
                <a:t>o</a:t>
              </a:r>
              <a:endParaRPr lang="en-US" sz="2700" dirty="0">
                <a:effectLst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74171" y="1317171"/>
              <a:ext cx="8643257" cy="103414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95579" y="1497144"/>
              <a:ext cx="2816798" cy="76944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/>
                </a:rPr>
                <a:t>November 2011</a:t>
              </a:r>
            </a:p>
            <a:p>
              <a:r>
                <a:rPr lang="en-US" b="1" dirty="0" smtClean="0">
                  <a:effectLst/>
                </a:rPr>
                <a:t>Speaker: R.M. Lieder</a:t>
              </a:r>
              <a:endParaRPr lang="en-US" b="1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34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2527" y="0"/>
            <a:ext cx="9114388" cy="6858000"/>
            <a:chOff x="-129877" y="0"/>
            <a:chExt cx="9114388" cy="6858000"/>
          </a:xfrm>
        </p:grpSpPr>
        <p:pic>
          <p:nvPicPr>
            <p:cNvPr id="4915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9877" y="0"/>
              <a:ext cx="911438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 bwMode="auto">
            <a:xfrm>
              <a:off x="5465135" y="361507"/>
              <a:ext cx="797442" cy="255181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636" y="743075"/>
            <a:ext cx="8401679" cy="2864146"/>
            <a:chOff x="14088" y="743075"/>
            <a:chExt cx="8401679" cy="2864146"/>
          </a:xfrm>
        </p:grpSpPr>
        <p:grpSp>
          <p:nvGrpSpPr>
            <p:cNvPr id="9" name="Group 8"/>
            <p:cNvGrpSpPr/>
            <p:nvPr/>
          </p:nvGrpSpPr>
          <p:grpSpPr>
            <a:xfrm>
              <a:off x="14088" y="2180827"/>
              <a:ext cx="8401679" cy="1426394"/>
              <a:chOff x="14088" y="2180827"/>
              <a:chExt cx="8401679" cy="1426394"/>
            </a:xfrm>
          </p:grpSpPr>
          <p:cxnSp>
            <p:nvCxnSpPr>
              <p:cNvPr id="5" name="Straight Connector 8"/>
              <p:cNvCxnSpPr>
                <a:cxnSpLocks noChangeShapeType="1"/>
              </p:cNvCxnSpPr>
              <p:nvPr/>
            </p:nvCxnSpPr>
            <p:spPr bwMode="auto">
              <a:xfrm>
                <a:off x="14088" y="2398295"/>
                <a:ext cx="1609725" cy="0"/>
              </a:xfrm>
              <a:prstGeom prst="lin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6" name="Straight Connector 8"/>
              <p:cNvCxnSpPr>
                <a:cxnSpLocks noChangeShapeType="1"/>
              </p:cNvCxnSpPr>
              <p:nvPr/>
            </p:nvCxnSpPr>
            <p:spPr bwMode="auto">
              <a:xfrm>
                <a:off x="2515456" y="2180827"/>
                <a:ext cx="1609725" cy="0"/>
              </a:xfrm>
              <a:prstGeom prst="lin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7" name="Straight Connector 8"/>
              <p:cNvCxnSpPr>
                <a:cxnSpLocks noChangeShapeType="1"/>
              </p:cNvCxnSpPr>
              <p:nvPr/>
            </p:nvCxnSpPr>
            <p:spPr bwMode="auto">
              <a:xfrm>
                <a:off x="4280898" y="3607221"/>
                <a:ext cx="1609725" cy="0"/>
              </a:xfrm>
              <a:prstGeom prst="lin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8" name="Straight Connector 8"/>
              <p:cNvCxnSpPr>
                <a:cxnSpLocks noChangeShapeType="1"/>
              </p:cNvCxnSpPr>
              <p:nvPr/>
            </p:nvCxnSpPr>
            <p:spPr bwMode="auto">
              <a:xfrm>
                <a:off x="6806042" y="2845221"/>
                <a:ext cx="1609725" cy="0"/>
              </a:xfrm>
              <a:prstGeom prst="line">
                <a:avLst/>
              </a:prstGeom>
              <a:noFill/>
              <a:ln w="12700" algn="ctr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sp>
          <p:nvSpPr>
            <p:cNvPr id="10" name="Rectangle 9"/>
            <p:cNvSpPr/>
            <p:nvPr/>
          </p:nvSpPr>
          <p:spPr bwMode="auto">
            <a:xfrm>
              <a:off x="4350110" y="743075"/>
              <a:ext cx="1514901" cy="73084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170DE3"/>
                  </a:solidFill>
                  <a:effectLst/>
                  <a:latin typeface="Times New Roman" pitchFamily="18" charset="0"/>
                </a:rPr>
                <a:t>Low-spin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170DE3"/>
                  </a:solidFill>
                  <a:effectLst/>
                  <a:latin typeface="Times New Roman" pitchFamily="18" charset="0"/>
                </a:rPr>
                <a:t>transitions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170DE3"/>
                  </a:solidFill>
                  <a:effectLst/>
                  <a:latin typeface="Times New Roman" pitchFamily="18" charset="0"/>
                </a:rPr>
                <a:t>re-ordered</a:t>
              </a: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0548" y="-41096"/>
            <a:ext cx="6492140" cy="736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 dirty="0" err="1">
                <a:effectLst/>
              </a:rPr>
              <a:t>Jerrestam</a:t>
            </a:r>
            <a:r>
              <a:rPr lang="en-US" sz="2000" dirty="0">
                <a:effectLst/>
              </a:rPr>
              <a:t> et al., NPA 577, 786 (1994)  NORDBALL</a:t>
            </a:r>
          </a:p>
          <a:p>
            <a:pPr algn="just"/>
            <a:r>
              <a:rPr lang="en-US" sz="2000" dirty="0">
                <a:effectLst/>
              </a:rPr>
              <a:t>Joshi et al., PRL 98, 102501 (2007)      GAMMASPHERE</a:t>
            </a:r>
          </a:p>
        </p:txBody>
      </p:sp>
      <p:pic>
        <p:nvPicPr>
          <p:cNvPr id="25" name="Picture 6" descr="iThe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8613" y="18838"/>
            <a:ext cx="1211942" cy="77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103609" y="513712"/>
            <a:ext cx="3251018" cy="5747121"/>
            <a:chOff x="70075" y="1186520"/>
            <a:chExt cx="3268508" cy="5355756"/>
          </a:xfrm>
        </p:grpSpPr>
        <p:grpSp>
          <p:nvGrpSpPr>
            <p:cNvPr id="13" name="Group 19"/>
            <p:cNvGrpSpPr>
              <a:grpSpLocks/>
            </p:cNvGrpSpPr>
            <p:nvPr/>
          </p:nvGrpSpPr>
          <p:grpSpPr bwMode="auto">
            <a:xfrm>
              <a:off x="982516" y="4625453"/>
              <a:ext cx="534121" cy="1916823"/>
              <a:chOff x="982516" y="4625453"/>
              <a:chExt cx="534121" cy="1916823"/>
            </a:xfrm>
          </p:grpSpPr>
          <p:sp>
            <p:nvSpPr>
              <p:cNvPr id="15" name="TextBox 12"/>
              <p:cNvSpPr txBox="1">
                <a:spLocks noChangeArrowheads="1"/>
              </p:cNvSpPr>
              <p:nvPr/>
            </p:nvSpPr>
            <p:spPr bwMode="auto">
              <a:xfrm>
                <a:off x="1026214" y="5984892"/>
                <a:ext cx="377027" cy="276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effectLst/>
                  </a:rPr>
                  <a:t>0.4</a:t>
                </a:r>
              </a:p>
            </p:txBody>
          </p:sp>
          <p:grpSp>
            <p:nvGrpSpPr>
              <p:cNvPr id="16" name="Group 18"/>
              <p:cNvGrpSpPr>
                <a:grpSpLocks/>
              </p:cNvGrpSpPr>
              <p:nvPr/>
            </p:nvGrpSpPr>
            <p:grpSpPr bwMode="auto">
              <a:xfrm>
                <a:off x="982516" y="4625453"/>
                <a:ext cx="534121" cy="1916823"/>
                <a:chOff x="982516" y="4639101"/>
                <a:chExt cx="534121" cy="1916823"/>
              </a:xfrm>
            </p:grpSpPr>
            <p:sp>
              <p:nvSpPr>
                <p:cNvPr id="17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029174" y="6133855"/>
                  <a:ext cx="377028" cy="276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4.1</a:t>
                  </a:r>
                </a:p>
              </p:txBody>
            </p:sp>
            <p:sp>
              <p:nvSpPr>
                <p:cNvPr id="18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1026217" y="5520056"/>
                  <a:ext cx="377027" cy="276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0.3</a:t>
                  </a:r>
                </a:p>
              </p:txBody>
            </p:sp>
            <p:sp>
              <p:nvSpPr>
                <p:cNvPr id="19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1026217" y="5205604"/>
                  <a:ext cx="377026" cy="276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0.4</a:t>
                  </a:r>
                </a:p>
              </p:txBody>
            </p:sp>
            <p:sp>
              <p:nvSpPr>
                <p:cNvPr id="20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1026215" y="5797719"/>
                  <a:ext cx="377028" cy="276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0.6</a:t>
                  </a:r>
                </a:p>
              </p:txBody>
            </p:sp>
            <p:sp>
              <p:nvSpPr>
                <p:cNvPr id="21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1020299" y="6278926"/>
                  <a:ext cx="415500" cy="276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226</a:t>
                  </a:r>
                </a:p>
              </p:txBody>
            </p:sp>
            <p:sp>
              <p:nvSpPr>
                <p:cNvPr id="22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982516" y="4639101"/>
                  <a:ext cx="534121" cy="276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 dirty="0">
                      <a:solidFill>
                        <a:srgbClr val="FF0000"/>
                      </a:solidFill>
                      <a:effectLst/>
                    </a:rPr>
                    <a:t>RDM</a:t>
                  </a:r>
                </a:p>
              </p:txBody>
            </p:sp>
          </p:grpSp>
        </p:grpSp>
        <p:sp>
          <p:nvSpPr>
            <p:cNvPr id="14" name="TextBox 20"/>
            <p:cNvSpPr txBox="1">
              <a:spLocks noChangeArrowheads="1"/>
            </p:cNvSpPr>
            <p:nvPr/>
          </p:nvSpPr>
          <p:spPr bwMode="auto">
            <a:xfrm>
              <a:off x="70075" y="1186520"/>
              <a:ext cx="3268508" cy="37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n-US" sz="2000" dirty="0" err="1">
                  <a:solidFill>
                    <a:srgbClr val="FF0000"/>
                  </a:solidFill>
                  <a:effectLst/>
                </a:rPr>
                <a:t>Levon</a:t>
              </a:r>
              <a:r>
                <a:rPr lang="en-US" sz="2000" dirty="0">
                  <a:solidFill>
                    <a:srgbClr val="FF0000"/>
                  </a:solidFill>
                  <a:effectLst/>
                </a:rPr>
                <a:t> et al. ZP </a:t>
              </a:r>
              <a:r>
                <a:rPr lang="en-US" sz="2000" dirty="0" smtClean="0">
                  <a:solidFill>
                    <a:srgbClr val="FF0000"/>
                  </a:solidFill>
                  <a:effectLst/>
                </a:rPr>
                <a:t>33</a:t>
              </a:r>
              <a:r>
                <a:rPr lang="en-US" sz="2000" dirty="0">
                  <a:solidFill>
                    <a:srgbClr val="FF0000"/>
                  </a:solidFill>
                  <a:effectLst/>
                </a:rPr>
                <a:t>, 131 (1992)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644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35" y="1137684"/>
            <a:ext cx="1638632" cy="572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9" name="Picture 5" descr="iTheb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iTheb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82625" y="0"/>
            <a:ext cx="7772400" cy="51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Summed </a:t>
            </a:r>
            <a:r>
              <a:rPr kumimoji="1" lang="el-GR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γγ</a:t>
            </a:r>
            <a:r>
              <a:rPr kumimoji="1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coincidence spectrum of band 3</a:t>
            </a:r>
            <a:endParaRPr kumimoji="1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159959" y="797452"/>
            <a:ext cx="6984041" cy="5007935"/>
            <a:chOff x="2287550" y="1092164"/>
            <a:chExt cx="3865563" cy="3057525"/>
          </a:xfrm>
        </p:grpSpPr>
        <p:sp>
          <p:nvSpPr>
            <p:cNvPr id="13" name="Rectangle 12"/>
            <p:cNvSpPr/>
            <p:nvPr/>
          </p:nvSpPr>
          <p:spPr bwMode="auto">
            <a:xfrm>
              <a:off x="2413591" y="1286540"/>
              <a:ext cx="3530009" cy="2732567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aphicFrame>
          <p:nvGraphicFramePr>
            <p:cNvPr id="261123" name="Object 3"/>
            <p:cNvGraphicFramePr>
              <a:graphicFrameLocks noChangeAspect="1"/>
            </p:cNvGraphicFramePr>
            <p:nvPr/>
          </p:nvGraphicFramePr>
          <p:xfrm>
            <a:off x="2287550" y="1092164"/>
            <a:ext cx="3865563" cy="305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2" name="Graph" r:id="rId5" imgW="3864960" imgH="3057120" progId="Origin50.Graph">
                    <p:embed/>
                  </p:oleObj>
                </mc:Choice>
                <mc:Fallback>
                  <p:oleObj name="Graph" r:id="rId5" imgW="3864960" imgH="305712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7550" y="1092164"/>
                          <a:ext cx="3865563" cy="3057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2179674" y="2200951"/>
            <a:ext cx="6751677" cy="4540102"/>
            <a:chOff x="4475163" y="3541713"/>
            <a:chExt cx="3722687" cy="2919412"/>
          </a:xfrm>
        </p:grpSpPr>
        <p:sp>
          <p:nvSpPr>
            <p:cNvPr id="16" name="Rectangle 15"/>
            <p:cNvSpPr/>
            <p:nvPr/>
          </p:nvSpPr>
          <p:spPr bwMode="auto">
            <a:xfrm>
              <a:off x="4508205" y="3700130"/>
              <a:ext cx="3530009" cy="265814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aphicFrame>
          <p:nvGraphicFramePr>
            <p:cNvPr id="261124" name="Object 4"/>
            <p:cNvGraphicFramePr>
              <a:graphicFrameLocks noChangeAspect="1"/>
            </p:cNvGraphicFramePr>
            <p:nvPr/>
          </p:nvGraphicFramePr>
          <p:xfrm>
            <a:off x="4475163" y="3541713"/>
            <a:ext cx="3722687" cy="291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3" name="Graph" r:id="rId7" imgW="3722400" imgH="2918880" progId="Origin50.Graph">
                    <p:embed/>
                  </p:oleObj>
                </mc:Choice>
                <mc:Fallback>
                  <p:oleObj name="Graph" r:id="rId7" imgW="3722400" imgH="291888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5163" y="3541713"/>
                          <a:ext cx="3722687" cy="2919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ctangle 17"/>
          <p:cNvSpPr/>
          <p:nvPr/>
        </p:nvSpPr>
        <p:spPr bwMode="auto">
          <a:xfrm>
            <a:off x="937815" y="5252485"/>
            <a:ext cx="472611" cy="1158948"/>
          </a:xfrm>
          <a:prstGeom prst="rect">
            <a:avLst/>
          </a:prstGeom>
          <a:noFill/>
          <a:ln w="22225" cap="flat" cmpd="sng" algn="ctr">
            <a:solidFill>
              <a:srgbClr val="170DE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4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5" name="Picture 5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le 1"/>
          <p:cNvSpPr txBox="1">
            <a:spLocks/>
          </p:cNvSpPr>
          <p:nvPr/>
        </p:nvSpPr>
        <p:spPr bwMode="auto">
          <a:xfrm>
            <a:off x="1422314" y="256853"/>
            <a:ext cx="6275658" cy="51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De-excitation </a:t>
            </a:r>
            <a:r>
              <a:rPr kumimoji="1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band 3 into band 1</a:t>
            </a:r>
            <a:endParaRPr kumimoji="1" 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01479"/>
            <a:ext cx="3976578" cy="565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2796003" y="2514062"/>
            <a:ext cx="425661" cy="1228598"/>
          </a:xfrm>
          <a:prstGeom prst="rect">
            <a:avLst/>
          </a:prstGeom>
          <a:noFill/>
          <a:ln w="19050" cap="flat" cmpd="sng" algn="ctr">
            <a:solidFill>
              <a:srgbClr val="170DE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9" name="Group 15"/>
          <p:cNvGrpSpPr/>
          <p:nvPr/>
        </p:nvGrpSpPr>
        <p:grpSpPr>
          <a:xfrm>
            <a:off x="2111829" y="1176062"/>
            <a:ext cx="7097487" cy="4284324"/>
            <a:chOff x="2046513" y="1160978"/>
            <a:chExt cx="7097487" cy="4284324"/>
          </a:xfrm>
        </p:grpSpPr>
        <p:grpSp>
          <p:nvGrpSpPr>
            <p:cNvPr id="20" name="Group 16"/>
            <p:cNvGrpSpPr/>
            <p:nvPr/>
          </p:nvGrpSpPr>
          <p:grpSpPr>
            <a:xfrm>
              <a:off x="2046513" y="1160978"/>
              <a:ext cx="7097487" cy="4284324"/>
              <a:chOff x="2046513" y="1058238"/>
              <a:chExt cx="7097487" cy="4284324"/>
            </a:xfrm>
          </p:grpSpPr>
          <p:grpSp>
            <p:nvGrpSpPr>
              <p:cNvPr id="22" name="Group 11"/>
              <p:cNvGrpSpPr/>
              <p:nvPr/>
            </p:nvGrpSpPr>
            <p:grpSpPr>
              <a:xfrm>
                <a:off x="3873357" y="1058238"/>
                <a:ext cx="5270643" cy="4284324"/>
                <a:chOff x="3873357" y="1058238"/>
                <a:chExt cx="5270643" cy="4284324"/>
              </a:xfrm>
            </p:grpSpPr>
            <p:sp>
              <p:nvSpPr>
                <p:cNvPr id="25" name="Rectangle 24"/>
                <p:cNvSpPr/>
                <p:nvPr/>
              </p:nvSpPr>
              <p:spPr bwMode="auto">
                <a:xfrm>
                  <a:off x="3873357" y="1058238"/>
                  <a:ext cx="5270643" cy="42843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graphicFrame>
              <p:nvGraphicFramePr>
                <p:cNvPr id="26" name="Object 2"/>
                <p:cNvGraphicFramePr>
                  <a:graphicFrameLocks noChangeAspect="1"/>
                </p:cNvGraphicFramePr>
                <p:nvPr/>
              </p:nvGraphicFramePr>
              <p:xfrm>
                <a:off x="4033838" y="1294145"/>
                <a:ext cx="4832350" cy="37909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80" name="Graph" r:id="rId5" imgW="3722400" imgH="2918880" progId="Origin50.Graph">
                        <p:embed/>
                      </p:oleObj>
                    </mc:Choice>
                    <mc:Fallback>
                      <p:oleObj name="Graph" r:id="rId5" imgW="3722400" imgH="2918880" progId="Origin50.Graph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033838" y="1294145"/>
                              <a:ext cx="4832350" cy="37909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23" name="Straight Arrow Connector 22"/>
              <p:cNvCxnSpPr/>
              <p:nvPr/>
            </p:nvCxnSpPr>
            <p:spPr bwMode="auto">
              <a:xfrm flipH="1">
                <a:off x="2046513" y="2941062"/>
                <a:ext cx="2917372" cy="85997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170DE3"/>
                </a:solidFill>
                <a:prstDash val="dash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 flipH="1">
                <a:off x="2558141" y="3524036"/>
                <a:ext cx="4605394" cy="788626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170DE3"/>
                </a:solidFill>
                <a:prstDash val="dash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1" name="TextBox 20"/>
            <p:cNvSpPr txBox="1"/>
            <p:nvPr/>
          </p:nvSpPr>
          <p:spPr>
            <a:xfrm>
              <a:off x="5656511" y="1366463"/>
              <a:ext cx="14267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/>
                </a:rPr>
                <a:t>Thin target</a:t>
              </a:r>
              <a:endParaRPr lang="en-US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94269" y="1231860"/>
            <a:ext cx="6783570" cy="4428182"/>
            <a:chOff x="4284922" y="0"/>
            <a:chExt cx="6783570" cy="4428182"/>
          </a:xfrm>
        </p:grpSpPr>
        <p:grpSp>
          <p:nvGrpSpPr>
            <p:cNvPr id="10" name="Group 13"/>
            <p:cNvGrpSpPr/>
            <p:nvPr/>
          </p:nvGrpSpPr>
          <p:grpSpPr>
            <a:xfrm>
              <a:off x="4284922" y="0"/>
              <a:ext cx="6783570" cy="4428182"/>
              <a:chOff x="2553180" y="1123209"/>
              <a:chExt cx="6783570" cy="442818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553180" y="1123209"/>
                <a:ext cx="6783570" cy="4428182"/>
                <a:chOff x="2542906" y="1123209"/>
                <a:chExt cx="6783570" cy="4428182"/>
              </a:xfrm>
            </p:grpSpPr>
            <p:grpSp>
              <p:nvGrpSpPr>
                <p:cNvPr id="13" name="Group 5"/>
                <p:cNvGrpSpPr/>
                <p:nvPr/>
              </p:nvGrpSpPr>
              <p:grpSpPr>
                <a:xfrm>
                  <a:off x="3669663" y="1123209"/>
                  <a:ext cx="5656813" cy="4428182"/>
                  <a:chOff x="2781578" y="1370258"/>
                  <a:chExt cx="6270076" cy="4818580"/>
                </a:xfrm>
              </p:grpSpPr>
              <p:sp>
                <p:nvSpPr>
                  <p:cNvPr id="17" name="Rectangle 4"/>
                  <p:cNvSpPr/>
                  <p:nvPr/>
                </p:nvSpPr>
                <p:spPr bwMode="auto">
                  <a:xfrm>
                    <a:off x="2781578" y="1370258"/>
                    <a:ext cx="6092575" cy="481858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</a:endParaRPr>
                  </a:p>
                </p:txBody>
              </p:sp>
              <p:graphicFrame>
                <p:nvGraphicFramePr>
                  <p:cNvPr id="18" name="Object 2"/>
                  <p:cNvGraphicFramePr>
                    <a:graphicFrameLocks noChangeAspect="1"/>
                  </p:cNvGraphicFramePr>
                  <p:nvPr/>
                </p:nvGraphicFramePr>
                <p:xfrm>
                  <a:off x="3185138" y="1565270"/>
                  <a:ext cx="5866516" cy="451730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4181" name="Graph" r:id="rId7" imgW="3754080" imgH="2890080" progId="Origin50.Graph">
                          <p:embed/>
                        </p:oleObj>
                      </mc:Choice>
                      <mc:Fallback>
                        <p:oleObj name="Graph" r:id="rId7" imgW="3754080" imgH="2890080" progId="Origin50.Graph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185138" y="1565270"/>
                                <a:ext cx="5866516" cy="4517301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solidFill>
                                  <a:srgbClr val="FFFFFF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cxnSp>
              <p:nvCxnSpPr>
                <p:cNvPr id="14" name="Straight Arrow Connector 13"/>
                <p:cNvCxnSpPr/>
                <p:nvPr/>
              </p:nvCxnSpPr>
              <p:spPr bwMode="auto">
                <a:xfrm flipH="1">
                  <a:off x="2542906" y="2549272"/>
                  <a:ext cx="2466752" cy="1488558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170DE3"/>
                  </a:solidFill>
                  <a:prstDash val="dash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5" name="Straight Arrow Connector 14"/>
                <p:cNvCxnSpPr/>
                <p:nvPr/>
              </p:nvCxnSpPr>
              <p:spPr bwMode="auto">
                <a:xfrm flipH="1">
                  <a:off x="3063900" y="3143891"/>
                  <a:ext cx="4295628" cy="1404301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170DE3"/>
                  </a:solidFill>
                  <a:prstDash val="dash"/>
                  <a:round/>
                  <a:headEnd type="none" w="med" len="med"/>
                  <a:tailEnd type="arrow"/>
                </a:ln>
                <a:effectLst/>
              </p:spPr>
            </p:cxnSp>
            <p:cxnSp>
              <p:nvCxnSpPr>
                <p:cNvPr id="16" name="Straight Arrow Connector 15"/>
                <p:cNvCxnSpPr/>
                <p:nvPr/>
              </p:nvCxnSpPr>
              <p:spPr bwMode="auto">
                <a:xfrm flipH="1">
                  <a:off x="3584896" y="3361321"/>
                  <a:ext cx="4905502" cy="1803560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170DE3"/>
                  </a:solidFill>
                  <a:prstDash val="dash"/>
                  <a:round/>
                  <a:headEnd type="none" w="med" len="med"/>
                  <a:tailEnd type="arrow"/>
                </a:ln>
                <a:effectLst/>
              </p:spPr>
            </p:cxnSp>
          </p:grpSp>
          <p:sp>
            <p:nvSpPr>
              <p:cNvPr id="12" name="TextBox 11"/>
              <p:cNvSpPr txBox="1"/>
              <p:nvPr/>
            </p:nvSpPr>
            <p:spPr>
              <a:xfrm>
                <a:off x="6117974" y="1315092"/>
                <a:ext cx="155177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effectLst/>
                  </a:rPr>
                  <a:t>Thick target</a:t>
                </a:r>
                <a:endParaRPr lang="en-US" dirty="0">
                  <a:effectLst/>
                </a:endParaRPr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 bwMode="auto">
            <a:xfrm flipH="1">
              <a:off x="5030466" y="1716651"/>
              <a:ext cx="1945757" cy="131843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170DE3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9131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842" y="10625"/>
            <a:ext cx="7772400" cy="5794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Angular Distribution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4" name="Group 4"/>
          <p:cNvGrpSpPr>
            <a:grpSpLocks noGrp="1"/>
          </p:cNvGrpSpPr>
          <p:nvPr/>
        </p:nvGrpSpPr>
        <p:grpSpPr bwMode="auto">
          <a:xfrm>
            <a:off x="0" y="0"/>
            <a:ext cx="9144000" cy="861237"/>
            <a:chOff x="0" y="0"/>
            <a:chExt cx="5760" cy="541"/>
          </a:xfrm>
        </p:grpSpPr>
        <p:pic>
          <p:nvPicPr>
            <p:cNvPr id="5" name="Picture 5" descr="iTheb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iTheb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/>
        </p:nvSpPr>
        <p:spPr>
          <a:xfrm>
            <a:off x="1339702" y="489653"/>
            <a:ext cx="6496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/>
              </a:rPr>
              <a:t>Angular distribution sort: two matrices with 90</a:t>
            </a:r>
            <a:r>
              <a:rPr lang="en-US" sz="2400" b="1" baseline="30000" dirty="0" smtClean="0">
                <a:effectLst/>
              </a:rPr>
              <a:t>o</a:t>
            </a:r>
            <a:r>
              <a:rPr lang="en-US" sz="2400" b="1" dirty="0" smtClean="0">
                <a:effectLst/>
              </a:rPr>
              <a:t> and 135</a:t>
            </a:r>
            <a:r>
              <a:rPr lang="en-US" sz="2400" b="1" baseline="30000" dirty="0" smtClean="0">
                <a:effectLst/>
              </a:rPr>
              <a:t>o</a:t>
            </a:r>
            <a:r>
              <a:rPr lang="en-US" sz="2400" b="1" dirty="0" smtClean="0">
                <a:effectLst/>
              </a:rPr>
              <a:t> detectors against all.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50720" y="1286511"/>
            <a:ext cx="6814686" cy="5170646"/>
            <a:chOff x="1001858" y="2020188"/>
            <a:chExt cx="6814686" cy="5170646"/>
          </a:xfrm>
        </p:grpSpPr>
        <p:grpSp>
          <p:nvGrpSpPr>
            <p:cNvPr id="21" name="Group 20"/>
            <p:cNvGrpSpPr/>
            <p:nvPr/>
          </p:nvGrpSpPr>
          <p:grpSpPr>
            <a:xfrm>
              <a:off x="1001858" y="2020188"/>
              <a:ext cx="6814686" cy="5170646"/>
              <a:chOff x="991225" y="2020188"/>
              <a:chExt cx="6814686" cy="517064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991225" y="2020188"/>
                <a:ext cx="6814686" cy="517064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</a:rPr>
                  <a:t>Angular distribution of </a:t>
                </a: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-rays emitted from aligned nuclei: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</a:rPr>
                  <a:t>W(</a:t>
                </a: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) = A</a:t>
                </a:r>
                <a:r>
                  <a:rPr kumimoji="0" lang="en-US" sz="22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2</a:t>
                </a: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 P</a:t>
                </a:r>
                <a:r>
                  <a:rPr kumimoji="0" lang="en-US" sz="22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2</a:t>
                </a: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(</a:t>
                </a:r>
                <a:r>
                  <a:rPr kumimoji="0" lang="en-US" sz="2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cos</a:t>
                </a: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) + A</a:t>
                </a:r>
                <a:r>
                  <a:rPr kumimoji="0" lang="en-US" sz="22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4</a:t>
                </a: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 P</a:t>
                </a:r>
                <a:r>
                  <a:rPr kumimoji="0" lang="en-US" sz="22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4</a:t>
                </a: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(</a:t>
                </a:r>
                <a:r>
                  <a:rPr kumimoji="0" lang="en-US" sz="2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cos</a:t>
                </a: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)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Associated Legendre polynomials: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P</a:t>
                </a:r>
                <a:r>
                  <a:rPr kumimoji="0" lang="en-US" sz="22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2</a:t>
                </a: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(</a:t>
                </a:r>
                <a:r>
                  <a:rPr kumimoji="0" lang="en-US" sz="2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cos</a:t>
                </a: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) = 0.5 (3cos</a:t>
                </a:r>
                <a:r>
                  <a:rPr kumimoji="0" lang="en-US" sz="22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2</a:t>
                </a: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 -1)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P</a:t>
                </a:r>
                <a:r>
                  <a:rPr kumimoji="0" lang="en-US" sz="22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4</a:t>
                </a: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(</a:t>
                </a:r>
                <a:r>
                  <a:rPr kumimoji="0" lang="en-US" sz="2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cos</a:t>
                </a: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) = 0.125 (35 cos</a:t>
                </a:r>
                <a:r>
                  <a:rPr kumimoji="0" lang="en-US" sz="22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4</a:t>
                </a: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 - 30cos</a:t>
                </a:r>
                <a:r>
                  <a:rPr kumimoji="0" lang="en-US" sz="22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2</a:t>
                </a: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 +3)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imes New Roman" pitchFamily="18" charset="0"/>
                  <a:sym typeface="Symbol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In AFRODITE the detectors were placed at 90</a:t>
                </a:r>
                <a:r>
                  <a:rPr kumimoji="0" lang="en-US" sz="22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o</a:t>
                </a: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 and 135</a:t>
                </a:r>
                <a:r>
                  <a:rPr kumimoji="0" lang="en-US" sz="22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o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The anisotropy can be calculated as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imes New Roman" pitchFamily="18" charset="0"/>
                  <a:sym typeface="Symbol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imes New Roman" pitchFamily="18" charset="0"/>
                  <a:sym typeface="Symbol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 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  if A</a:t>
                </a:r>
                <a:r>
                  <a:rPr kumimoji="0" lang="en-US" sz="22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4</a:t>
                </a: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 = 0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Since all dipole transitions in </a:t>
                </a:r>
                <a:r>
                  <a:rPr kumimoji="0" lang="en-US" sz="22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106</a:t>
                </a: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Ag have only a small quadrupole admixture, A</a:t>
                </a:r>
                <a:r>
                  <a:rPr kumimoji="0" lang="en-US" sz="22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4</a:t>
                </a: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 is very small.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 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807004" y="4199860"/>
                <a:ext cx="18473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123201" y="4858077"/>
              <a:ext cx="4572000" cy="769441"/>
              <a:chOff x="2186996" y="5559826"/>
              <a:chExt cx="4572000" cy="769441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186996" y="5559826"/>
                <a:ext cx="4572000" cy="7694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W(135</a:t>
                </a:r>
                <a:r>
                  <a:rPr kumimoji="0" lang="en-US" sz="22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o</a:t>
                </a: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) – W(90</a:t>
                </a:r>
                <a:r>
                  <a:rPr kumimoji="0" lang="en-US" sz="22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o</a:t>
                </a: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)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W(90</a:t>
                </a:r>
                <a:r>
                  <a:rPr kumimoji="0" lang="en-US" sz="22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o</a:t>
                </a: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  <a:sym typeface="Symbol"/>
                  </a:rPr>
                  <a:t>)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567051" y="5729103"/>
                <a:ext cx="81349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Times New Roman" pitchFamily="18" charset="0"/>
                  </a:rPr>
                  <a:t>A = 2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 bwMode="auto">
              <a:xfrm flipV="1">
                <a:off x="3469149" y="5944546"/>
                <a:ext cx="2519917" cy="1"/>
              </a:xfrm>
              <a:prstGeom prst="line">
                <a:avLst/>
              </a:prstGeom>
              <a:solidFill>
                <a:srgbClr val="FFCCCC"/>
              </a:solidFill>
              <a:ln w="9525" cap="flat" cmpd="sng" algn="ctr">
                <a:solidFill>
                  <a:srgbClr val="3333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9785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9486"/>
            <a:ext cx="7772400" cy="5960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Linear polarization analysis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5" name="Picture 5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952294" y="856412"/>
            <a:ext cx="7228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/>
              </a:rPr>
              <a:t>Polarization sort: Two matrices with parallel and perpendicular </a:t>
            </a:r>
          </a:p>
          <a:p>
            <a:r>
              <a:rPr lang="en-US" sz="2000" b="1" dirty="0" smtClean="0">
                <a:effectLst/>
              </a:rPr>
              <a:t>scatter events in the 90</a:t>
            </a:r>
            <a:r>
              <a:rPr lang="en-US" sz="2000" b="1" baseline="30000" dirty="0" smtClean="0">
                <a:effectLst/>
              </a:rPr>
              <a:t>o </a:t>
            </a:r>
            <a:r>
              <a:rPr lang="en-US" sz="2000" b="1" dirty="0" smtClean="0">
                <a:effectLst/>
              </a:rPr>
              <a:t>CLOVER detectors against all</a:t>
            </a:r>
            <a:endParaRPr lang="en-US" sz="2000" b="1" dirty="0">
              <a:effectLst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15399" y="3441365"/>
            <a:ext cx="1633591" cy="441967"/>
            <a:chOff x="215399" y="3441365"/>
            <a:chExt cx="1633591" cy="441967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 flipV="1">
              <a:off x="215399" y="3441365"/>
              <a:ext cx="1633591" cy="10274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667469" y="3514000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effectLst/>
                </a:rPr>
                <a:t>Beam</a:t>
              </a:r>
              <a:endParaRPr lang="en-US" sz="1800" dirty="0">
                <a:effectLst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7319" y="1794035"/>
            <a:ext cx="1489752" cy="1438382"/>
            <a:chOff x="297951" y="1910993"/>
            <a:chExt cx="1489752" cy="1438382"/>
          </a:xfrm>
        </p:grpSpPr>
        <p:grpSp>
          <p:nvGrpSpPr>
            <p:cNvPr id="3" name="Group 29"/>
            <p:cNvGrpSpPr/>
            <p:nvPr/>
          </p:nvGrpSpPr>
          <p:grpSpPr>
            <a:xfrm>
              <a:off x="297951" y="1910993"/>
              <a:ext cx="1489752" cy="1438382"/>
              <a:chOff x="297951" y="1910993"/>
              <a:chExt cx="1489752" cy="1438382"/>
            </a:xfrm>
          </p:grpSpPr>
          <p:grpSp>
            <p:nvGrpSpPr>
              <p:cNvPr id="4" name="Group 16"/>
              <p:cNvGrpSpPr/>
              <p:nvPr/>
            </p:nvGrpSpPr>
            <p:grpSpPr>
              <a:xfrm>
                <a:off x="297951" y="1910993"/>
                <a:ext cx="1489752" cy="1438382"/>
                <a:chOff x="297951" y="1910993"/>
                <a:chExt cx="1489752" cy="1438382"/>
              </a:xfrm>
            </p:grpSpPr>
            <p:sp>
              <p:nvSpPr>
                <p:cNvPr id="10" name="Rectangle 9"/>
                <p:cNvSpPr/>
                <p:nvPr/>
              </p:nvSpPr>
              <p:spPr bwMode="auto">
                <a:xfrm>
                  <a:off x="297951" y="1910993"/>
                  <a:ext cx="1489752" cy="1438382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14" name="Straight Connector 13"/>
                <p:cNvCxnSpPr>
                  <a:stCxn id="10" idx="1"/>
                  <a:endCxn id="10" idx="3"/>
                </p:cNvCxnSpPr>
                <p:nvPr/>
              </p:nvCxnSpPr>
              <p:spPr bwMode="auto">
                <a:xfrm rot="10800000" flipH="1">
                  <a:off x="297951" y="2630184"/>
                  <a:ext cx="148975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" name="Straight Connector 15"/>
                <p:cNvCxnSpPr>
                  <a:stCxn id="10" idx="0"/>
                  <a:endCxn id="10" idx="2"/>
                </p:cNvCxnSpPr>
                <p:nvPr/>
              </p:nvCxnSpPr>
              <p:spPr bwMode="auto">
                <a:xfrm rot="16200000" flipH="1">
                  <a:off x="323636" y="2630184"/>
                  <a:ext cx="1438382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9" name="TextBox 28"/>
              <p:cNvSpPr txBox="1"/>
              <p:nvPr/>
            </p:nvSpPr>
            <p:spPr>
              <a:xfrm>
                <a:off x="1069931" y="2650733"/>
                <a:ext cx="3257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FF0000"/>
                    </a:solidFill>
                    <a:effectLst/>
                    <a:latin typeface="Times New Roman"/>
                    <a:cs typeface="Times New Roman"/>
                  </a:rPr>
                  <a:t>║</a:t>
                </a:r>
                <a:endParaRPr lang="en-US" sz="1800" dirty="0">
                  <a:solidFill>
                    <a:srgbClr val="FF0000"/>
                  </a:solidFill>
                  <a:effectLst/>
                </a:endParaRPr>
              </a:p>
            </p:txBody>
          </p:sp>
        </p:grpSp>
        <p:cxnSp>
          <p:nvCxnSpPr>
            <p:cNvPr id="22" name="Straight Arrow Connector 21"/>
            <p:cNvCxnSpPr/>
            <p:nvPr/>
          </p:nvCxnSpPr>
          <p:spPr bwMode="auto">
            <a:xfrm flipV="1">
              <a:off x="719191" y="2198670"/>
              <a:ext cx="647272" cy="1027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738027" y="3059985"/>
              <a:ext cx="647272" cy="1027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rot="5400000" flipH="1" flipV="1">
              <a:off x="148976" y="2635320"/>
              <a:ext cx="688368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rot="5400000" flipH="1" flipV="1">
              <a:off x="1215776" y="2623333"/>
              <a:ext cx="688368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506020" y="2321959"/>
              <a:ext cx="38504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F0"/>
                  </a:solidFill>
                  <a:effectLst/>
                  <a:latin typeface="Times New Roman"/>
                  <a:cs typeface="Times New Roman"/>
                </a:rPr>
                <a:t>┴</a:t>
              </a:r>
              <a:endParaRPr lang="en-US" dirty="0">
                <a:solidFill>
                  <a:srgbClr val="00B0F0"/>
                </a:solidFill>
                <a:effectLst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72946" y="6457890"/>
            <a:ext cx="8447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effectLst/>
              </a:rPr>
              <a:t>Polarisation</a:t>
            </a:r>
            <a:r>
              <a:rPr lang="en-US" sz="2000" dirty="0" smtClean="0">
                <a:effectLst/>
              </a:rPr>
              <a:t> Sensitivity Q: </a:t>
            </a:r>
            <a:r>
              <a:rPr lang="en-US" sz="2000" dirty="0" err="1" smtClean="0">
                <a:effectLst/>
              </a:rPr>
              <a:t>Starosta</a:t>
            </a:r>
            <a:r>
              <a:rPr lang="en-US" sz="2000" dirty="0" smtClean="0">
                <a:effectLst/>
              </a:rPr>
              <a:t> et al., </a:t>
            </a:r>
            <a:r>
              <a:rPr lang="en-US" sz="2000" dirty="0" err="1" smtClean="0">
                <a:effectLst/>
              </a:rPr>
              <a:t>Nucl</a:t>
            </a:r>
            <a:r>
              <a:rPr lang="en-US" sz="2000" dirty="0" smtClean="0">
                <a:effectLst/>
              </a:rPr>
              <a:t>. Instr. Methods A378, 518 (1996)</a:t>
            </a:r>
            <a:endParaRPr lang="en-US" sz="2000" dirty="0">
              <a:effectLst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1487" y="3923413"/>
            <a:ext cx="19323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Anisotropy </a:t>
            </a:r>
            <a:r>
              <a:rPr lang="en-US" dirty="0" err="1" smtClean="0">
                <a:effectLst/>
              </a:rPr>
              <a:t>A</a:t>
            </a:r>
            <a:r>
              <a:rPr lang="en-US" baseline="-25000" dirty="0" err="1" smtClean="0">
                <a:effectLst/>
              </a:rPr>
              <a:t>p</a:t>
            </a:r>
            <a:r>
              <a:rPr lang="en-US" dirty="0" smtClean="0">
                <a:effectLst/>
              </a:rPr>
              <a:t>:</a:t>
            </a:r>
            <a:endParaRPr lang="en-US" dirty="0">
              <a:effectLst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488024" y="1562985"/>
            <a:ext cx="6485860" cy="5029200"/>
            <a:chOff x="2626013" y="1783518"/>
            <a:chExt cx="5989833" cy="466851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626013" y="1783518"/>
              <a:ext cx="5989833" cy="4613097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aphicFrame>
          <p:nvGraphicFramePr>
            <p:cNvPr id="151555" name="Object 3"/>
            <p:cNvGraphicFramePr>
              <a:graphicFrameLocks noChangeAspect="1"/>
            </p:cNvGraphicFramePr>
            <p:nvPr/>
          </p:nvGraphicFramePr>
          <p:xfrm>
            <a:off x="2670953" y="1893888"/>
            <a:ext cx="5803198" cy="45581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9" name="Graph" r:id="rId4" imgW="3906720" imgH="3068640" progId="Origin50.Graph">
                    <p:embed/>
                  </p:oleObj>
                </mc:Choice>
                <mc:Fallback>
                  <p:oleObj name="Graph" r:id="rId4" imgW="3906720" imgH="306864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0953" y="1893888"/>
                          <a:ext cx="5803198" cy="45581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Group 38"/>
          <p:cNvGrpSpPr/>
          <p:nvPr/>
        </p:nvGrpSpPr>
        <p:grpSpPr>
          <a:xfrm>
            <a:off x="87814" y="4467955"/>
            <a:ext cx="2332348" cy="2051086"/>
            <a:chOff x="87814" y="4467955"/>
            <a:chExt cx="2332348" cy="2051086"/>
          </a:xfrm>
        </p:grpSpPr>
        <p:grpSp>
          <p:nvGrpSpPr>
            <p:cNvPr id="8" name="Group 33"/>
            <p:cNvGrpSpPr/>
            <p:nvPr/>
          </p:nvGrpSpPr>
          <p:grpSpPr>
            <a:xfrm>
              <a:off x="87814" y="4467955"/>
              <a:ext cx="2332348" cy="2051086"/>
              <a:chOff x="87814" y="4181582"/>
              <a:chExt cx="2332348" cy="2051086"/>
            </a:xfrm>
          </p:grpSpPr>
          <p:pic>
            <p:nvPicPr>
              <p:cNvPr id="48135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7814" y="4181582"/>
                <a:ext cx="2332348" cy="2051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150706" y="4859675"/>
                <a:ext cx="2377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effectLst/>
                    <a:latin typeface="Times New Roman"/>
                    <a:cs typeface="Times New Roman"/>
                  </a:rPr>
                  <a:t>┴</a:t>
                </a:r>
                <a:endParaRPr lang="en-US" sz="1600" dirty="0">
                  <a:effectLst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921267" y="4828855"/>
                <a:ext cx="2171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effectLst/>
                    <a:latin typeface="Times New Roman"/>
                    <a:cs typeface="Times New Roman"/>
                  </a:rPr>
                  <a:t>║</a:t>
                </a:r>
                <a:endParaRPr lang="en-US" sz="1400" dirty="0">
                  <a:effectLst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921267" y="4416175"/>
                <a:ext cx="2054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effectLst/>
                    <a:latin typeface="Times New Roman"/>
                    <a:cs typeface="Times New Roman"/>
                  </a:rPr>
                  <a:t>║</a:t>
                </a:r>
                <a:endParaRPr lang="en-US" sz="1400" dirty="0">
                  <a:effectLst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148993" y="4457271"/>
                <a:ext cx="2377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effectLst/>
                    <a:latin typeface="Times New Roman"/>
                    <a:cs typeface="Times New Roman"/>
                  </a:rPr>
                  <a:t>┴</a:t>
                </a:r>
                <a:endParaRPr lang="en-US" sz="1600" dirty="0">
                  <a:effectLst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05937" y="4944138"/>
              <a:ext cx="2872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effectLst/>
                </a:rPr>
                <a:t>p</a:t>
              </a:r>
              <a:endParaRPr lang="en-US" sz="1600" i="1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6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4398"/>
            <a:ext cx="7772400" cy="654978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Ang. dis. &amp; polarization analysis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5" name="Picture 5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Group 44"/>
          <p:cNvGrpSpPr/>
          <p:nvPr/>
        </p:nvGrpSpPr>
        <p:grpSpPr>
          <a:xfrm>
            <a:off x="194850" y="1079769"/>
            <a:ext cx="4263281" cy="4993619"/>
            <a:chOff x="194850" y="1079769"/>
            <a:chExt cx="4263281" cy="4993619"/>
          </a:xfrm>
        </p:grpSpPr>
        <p:grpSp>
          <p:nvGrpSpPr>
            <p:cNvPr id="34" name="Group 33"/>
            <p:cNvGrpSpPr/>
            <p:nvPr/>
          </p:nvGrpSpPr>
          <p:grpSpPr>
            <a:xfrm>
              <a:off x="194850" y="1079769"/>
              <a:ext cx="4207029" cy="4993619"/>
              <a:chOff x="-857773" y="1079769"/>
              <a:chExt cx="3919933" cy="4993619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-857773" y="1079769"/>
                <a:ext cx="3834890" cy="4993619"/>
                <a:chOff x="-857773" y="1079769"/>
                <a:chExt cx="3834890" cy="4993619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-857773" y="1079769"/>
                  <a:ext cx="3834890" cy="4993619"/>
                  <a:chOff x="174302" y="1122300"/>
                  <a:chExt cx="3834890" cy="4993619"/>
                </a:xfrm>
              </p:grpSpPr>
              <p:pic>
                <p:nvPicPr>
                  <p:cNvPr id="4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74302" y="1122300"/>
                    <a:ext cx="3834890" cy="49936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17" name="Straight Connector 16"/>
                  <p:cNvCxnSpPr/>
                  <p:nvPr/>
                </p:nvCxnSpPr>
                <p:spPr bwMode="auto">
                  <a:xfrm flipH="1">
                    <a:off x="2456838" y="3367261"/>
                    <a:ext cx="138785" cy="50299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tx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8" name="Straight Arrow Connector 17"/>
                  <p:cNvCxnSpPr/>
                  <p:nvPr/>
                </p:nvCxnSpPr>
                <p:spPr bwMode="auto">
                  <a:xfrm flipH="1">
                    <a:off x="2274613" y="4019111"/>
                    <a:ext cx="150327" cy="49646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tx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  <p:sp>
              <p:nvSpPr>
                <p:cNvPr id="32" name="Rectangle 31"/>
                <p:cNvSpPr/>
                <p:nvPr/>
              </p:nvSpPr>
              <p:spPr bwMode="auto">
                <a:xfrm>
                  <a:off x="2636874" y="1562986"/>
                  <a:ext cx="212652" cy="1967023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2526195" y="1541717"/>
                <a:ext cx="535965" cy="2064395"/>
                <a:chOff x="2823923" y="1531083"/>
                <a:chExt cx="514701" cy="2064395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2841644" y="1531083"/>
                  <a:ext cx="486347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effectLst/>
                    </a:rPr>
                    <a:t>16</a:t>
                  </a:r>
                  <a:r>
                    <a:rPr lang="en-US" sz="1000" b="1" baseline="30000" dirty="0" smtClean="0">
                      <a:effectLst/>
                    </a:rPr>
                    <a:t>--</a:t>
                  </a:r>
                  <a:endParaRPr lang="en-US" sz="1000" b="1" dirty="0">
                    <a:effectLst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845187" y="1924493"/>
                  <a:ext cx="48280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effectLst/>
                    </a:rPr>
                    <a:t>15</a:t>
                  </a:r>
                  <a:r>
                    <a:rPr lang="en-US" sz="1000" b="1" baseline="30000" dirty="0" smtClean="0">
                      <a:effectLst/>
                    </a:rPr>
                    <a:t>--</a:t>
                  </a:r>
                  <a:endParaRPr lang="en-US" sz="1000" b="1" dirty="0">
                    <a:effectLst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2838100" y="2296632"/>
                  <a:ext cx="500524" cy="2533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effectLst/>
                    </a:rPr>
                    <a:t>14</a:t>
                  </a:r>
                  <a:r>
                    <a:rPr lang="en-US" sz="1000" b="1" baseline="30000" dirty="0" smtClean="0">
                      <a:effectLst/>
                    </a:rPr>
                    <a:t>--</a:t>
                  </a:r>
                  <a:endParaRPr lang="en-US" sz="1000" b="1" dirty="0">
                    <a:effectLst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841645" y="2615608"/>
                  <a:ext cx="496979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effectLst/>
                    </a:rPr>
                    <a:t>13</a:t>
                  </a:r>
                  <a:r>
                    <a:rPr lang="en-US" sz="1000" b="1" baseline="30000" dirty="0" smtClean="0">
                      <a:effectLst/>
                    </a:rPr>
                    <a:t>--</a:t>
                  </a:r>
                  <a:endParaRPr lang="en-US" sz="1000" b="1" dirty="0">
                    <a:effectLst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2823923" y="2881420"/>
                  <a:ext cx="504069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effectLst/>
                    </a:rPr>
                    <a:t>12</a:t>
                  </a:r>
                  <a:r>
                    <a:rPr lang="en-US" sz="1000" b="1" baseline="30000" dirty="0" smtClean="0">
                      <a:effectLst/>
                    </a:rPr>
                    <a:t>--</a:t>
                  </a:r>
                  <a:endParaRPr lang="en-US" sz="1000" b="1" dirty="0">
                    <a:effectLst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2848733" y="3136603"/>
                  <a:ext cx="44736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effectLst/>
                    </a:rPr>
                    <a:t>11</a:t>
                  </a:r>
                  <a:r>
                    <a:rPr lang="en-US" sz="1000" b="1" baseline="30000" dirty="0" smtClean="0">
                      <a:effectLst/>
                    </a:rPr>
                    <a:t>--</a:t>
                  </a:r>
                  <a:endParaRPr lang="en-US" sz="1000" b="1" dirty="0">
                    <a:effectLst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863333" y="3349257"/>
                  <a:ext cx="42255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 smtClean="0">
                      <a:effectLst/>
                    </a:rPr>
                    <a:t>10</a:t>
                  </a:r>
                  <a:r>
                    <a:rPr lang="en-US" sz="1000" b="1" baseline="30000" dirty="0" smtClean="0">
                      <a:effectLst/>
                    </a:rPr>
                    <a:t>--</a:t>
                  </a:r>
                  <a:endParaRPr lang="en-US" sz="1000" b="1" dirty="0">
                    <a:effectLst/>
                  </a:endParaRPr>
                </a:p>
              </p:txBody>
            </p:sp>
          </p:grpSp>
        </p:grpSp>
        <p:cxnSp>
          <p:nvCxnSpPr>
            <p:cNvPr id="38" name="Straight Arrow Connector 37"/>
            <p:cNvCxnSpPr/>
            <p:nvPr/>
          </p:nvCxnSpPr>
          <p:spPr bwMode="auto">
            <a:xfrm>
              <a:off x="3618617" y="3352804"/>
              <a:ext cx="251637" cy="53871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3678865" y="3891516"/>
              <a:ext cx="61668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3933237" y="3661143"/>
              <a:ext cx="52489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effectLst/>
                </a:rPr>
                <a:t>12</a:t>
              </a:r>
              <a:r>
                <a:rPr lang="en-US" sz="1000" b="1" baseline="30000" dirty="0" smtClean="0">
                  <a:effectLst/>
                </a:rPr>
                <a:t>+</a:t>
              </a:r>
              <a:endParaRPr lang="en-US" sz="1000" b="1" dirty="0">
                <a:effectLst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66524" y="3296092"/>
              <a:ext cx="5908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effectLst/>
                </a:rPr>
                <a:t>505.8</a:t>
              </a:r>
              <a:endParaRPr lang="en-US" sz="1000" b="1" dirty="0">
                <a:effectLst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425961" y="850900"/>
            <a:ext cx="4122612" cy="5836979"/>
            <a:chOff x="4425961" y="850900"/>
            <a:chExt cx="4122612" cy="5836979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25961" y="868925"/>
              <a:ext cx="4122612" cy="581895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aphicFrame>
          <p:nvGraphicFramePr>
            <p:cNvPr id="72712" name="Object 8"/>
            <p:cNvGraphicFramePr>
              <a:graphicFrameLocks noChangeAspect="1"/>
            </p:cNvGraphicFramePr>
            <p:nvPr/>
          </p:nvGraphicFramePr>
          <p:xfrm>
            <a:off x="4681058" y="850900"/>
            <a:ext cx="3844925" cy="311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0" name="Graph" r:id="rId5" imgW="3844800" imgH="3114720" progId="Origin50.Graph">
                    <p:embed/>
                  </p:oleObj>
                </mc:Choice>
                <mc:Fallback>
                  <p:oleObj name="Graph" r:id="rId5" imgW="3844800" imgH="311472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1058" y="850900"/>
                          <a:ext cx="3844925" cy="3114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716" name="Object 12"/>
            <p:cNvGraphicFramePr>
              <a:graphicFrameLocks noChangeAspect="1"/>
            </p:cNvGraphicFramePr>
            <p:nvPr/>
          </p:nvGraphicFramePr>
          <p:xfrm>
            <a:off x="4667250" y="3600450"/>
            <a:ext cx="3852863" cy="308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1" name="Graph" r:id="rId7" imgW="3853440" imgH="3083040" progId="Origin50.Graph">
                    <p:embed/>
                  </p:oleObj>
                </mc:Choice>
                <mc:Fallback>
                  <p:oleObj name="Graph" r:id="rId7" imgW="3853440" imgH="308304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7250" y="3600450"/>
                          <a:ext cx="3852863" cy="3082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6035253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97025" y="231774"/>
            <a:ext cx="6059488" cy="93947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Experimental details of </a:t>
            </a:r>
            <a:br>
              <a:rPr lang="en-GB" sz="3200" dirty="0" smtClean="0">
                <a:solidFill>
                  <a:srgbClr val="FF0000"/>
                </a:solidFill>
              </a:rPr>
            </a:br>
            <a:r>
              <a:rPr lang="en-GB" sz="3200" dirty="0" smtClean="0">
                <a:solidFill>
                  <a:srgbClr val="FF0000"/>
                </a:solidFill>
              </a:rPr>
              <a:t>DSAM </a:t>
            </a:r>
            <a:r>
              <a:rPr lang="en-GB" sz="3200" dirty="0" smtClean="0">
                <a:solidFill>
                  <a:srgbClr val="FF0000"/>
                </a:solidFill>
              </a:rPr>
              <a:t>LIFETIME experiment (E. Lieder)</a:t>
            </a:r>
            <a:endParaRPr lang="en-GB" sz="3200" dirty="0" smtClean="0">
              <a:solidFill>
                <a:srgbClr val="FF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14341" name="Picture 5" descr="iTheb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6" descr="iTheb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-36620" y="1173163"/>
            <a:ext cx="9345828" cy="558614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800" dirty="0">
                <a:solidFill>
                  <a:srgbClr val="170DE3"/>
                </a:solidFill>
                <a:effectLst/>
              </a:rPr>
              <a:t>Reaction:         </a:t>
            </a:r>
            <a:r>
              <a:rPr lang="en-US" sz="2800" baseline="30000" dirty="0">
                <a:solidFill>
                  <a:srgbClr val="170DE3"/>
                </a:solidFill>
                <a:effectLst/>
              </a:rPr>
              <a:t>96</a:t>
            </a:r>
            <a:r>
              <a:rPr lang="en-US" sz="2800" dirty="0">
                <a:solidFill>
                  <a:srgbClr val="170DE3"/>
                </a:solidFill>
                <a:effectLst/>
              </a:rPr>
              <a:t>Zr(</a:t>
            </a:r>
            <a:r>
              <a:rPr lang="en-US" sz="2800" baseline="30000" dirty="0">
                <a:solidFill>
                  <a:srgbClr val="170DE3"/>
                </a:solidFill>
                <a:effectLst/>
              </a:rPr>
              <a:t>14</a:t>
            </a:r>
            <a:r>
              <a:rPr lang="en-US" sz="2800" dirty="0">
                <a:solidFill>
                  <a:srgbClr val="170DE3"/>
                </a:solidFill>
                <a:effectLst/>
              </a:rPr>
              <a:t>N,4n)</a:t>
            </a:r>
            <a:r>
              <a:rPr lang="en-US" sz="2800" baseline="30000" dirty="0">
                <a:solidFill>
                  <a:srgbClr val="170DE3"/>
                </a:solidFill>
                <a:effectLst/>
              </a:rPr>
              <a:t>106</a:t>
            </a:r>
            <a:r>
              <a:rPr lang="en-US" sz="2800" dirty="0">
                <a:solidFill>
                  <a:srgbClr val="170DE3"/>
                </a:solidFill>
                <a:effectLst/>
              </a:rPr>
              <a:t>Ag</a:t>
            </a:r>
          </a:p>
          <a:p>
            <a:pPr algn="just"/>
            <a:r>
              <a:rPr lang="en-US" sz="2800" dirty="0">
                <a:solidFill>
                  <a:srgbClr val="170DE3"/>
                </a:solidFill>
                <a:effectLst/>
              </a:rPr>
              <a:t>Beam energy:  71 MeV</a:t>
            </a:r>
          </a:p>
          <a:p>
            <a:pPr algn="just"/>
            <a:endParaRPr lang="en-US" sz="2800" dirty="0">
              <a:effectLst/>
            </a:endParaRPr>
          </a:p>
          <a:p>
            <a:pPr algn="just"/>
            <a:r>
              <a:rPr lang="en-US" sz="2800" baseline="30000" dirty="0" smtClean="0">
                <a:effectLst/>
              </a:rPr>
              <a:t>96</a:t>
            </a:r>
            <a:r>
              <a:rPr lang="en-US" sz="2800" dirty="0" smtClean="0">
                <a:effectLst/>
              </a:rPr>
              <a:t>Zr targets: 17 mg/cm</a:t>
            </a:r>
            <a:r>
              <a:rPr lang="en-US" sz="2800" baseline="30000" dirty="0" smtClean="0">
                <a:effectLst/>
              </a:rPr>
              <a:t>2</a:t>
            </a:r>
            <a:r>
              <a:rPr lang="en-US" sz="2800" dirty="0" smtClean="0">
                <a:effectLst/>
              </a:rPr>
              <a:t> - DSAM (3·10</a:t>
            </a:r>
            <a:r>
              <a:rPr lang="en-US" sz="2800" baseline="30000" dirty="0" smtClean="0">
                <a:effectLst/>
              </a:rPr>
              <a:t>9</a:t>
            </a:r>
            <a:r>
              <a:rPr lang="en-US" sz="2800" dirty="0" smtClean="0">
                <a:effectLst/>
              </a:rPr>
              <a:t> </a:t>
            </a:r>
            <a:r>
              <a:rPr lang="el-GR" sz="2800" dirty="0" smtClean="0">
                <a:effectLst/>
              </a:rPr>
              <a:t>γγ</a:t>
            </a:r>
            <a:r>
              <a:rPr lang="en-US" sz="2800" dirty="0" smtClean="0">
                <a:effectLst/>
              </a:rPr>
              <a:t> events)</a:t>
            </a:r>
          </a:p>
          <a:p>
            <a:pPr algn="just"/>
            <a:r>
              <a:rPr lang="en-US" sz="2800" dirty="0" smtClean="0">
                <a:effectLst/>
              </a:rPr>
              <a:t>                      2 mg/cm</a:t>
            </a:r>
            <a:r>
              <a:rPr lang="en-US" sz="2800" baseline="30000" dirty="0" smtClean="0">
                <a:effectLst/>
              </a:rPr>
              <a:t>2 </a:t>
            </a:r>
            <a:r>
              <a:rPr lang="en-US" sz="2800" dirty="0" smtClean="0">
                <a:effectLst/>
              </a:rPr>
              <a:t> - Stopping power (0.4·10</a:t>
            </a:r>
            <a:r>
              <a:rPr lang="en-US" sz="2800" baseline="30000" dirty="0" smtClean="0">
                <a:effectLst/>
              </a:rPr>
              <a:t>9</a:t>
            </a:r>
            <a:r>
              <a:rPr lang="en-US" sz="2800" dirty="0" smtClean="0">
                <a:effectLst/>
              </a:rPr>
              <a:t> </a:t>
            </a:r>
            <a:r>
              <a:rPr lang="el-GR" sz="2800" dirty="0" smtClean="0">
                <a:effectLst/>
              </a:rPr>
              <a:t>γγ</a:t>
            </a:r>
            <a:r>
              <a:rPr lang="en-US" sz="2800" dirty="0" smtClean="0">
                <a:effectLst/>
              </a:rPr>
              <a:t> events)</a:t>
            </a:r>
          </a:p>
          <a:p>
            <a:pPr algn="just"/>
            <a:r>
              <a:rPr lang="en-US" sz="2800" dirty="0" smtClean="0">
                <a:effectLst/>
              </a:rPr>
              <a:t>                   0.7 mg/cm</a:t>
            </a:r>
            <a:r>
              <a:rPr lang="en-US" sz="2800" baseline="30000" dirty="0" smtClean="0">
                <a:effectLst/>
              </a:rPr>
              <a:t>2</a:t>
            </a:r>
            <a:r>
              <a:rPr lang="en-US" sz="2800" dirty="0" smtClean="0">
                <a:effectLst/>
              </a:rPr>
              <a:t>  - </a:t>
            </a:r>
            <a:r>
              <a:rPr lang="en-US" sz="2700" dirty="0" smtClean="0">
                <a:effectLst/>
              </a:rPr>
              <a:t>Level scheme study (0.3·10</a:t>
            </a:r>
            <a:r>
              <a:rPr lang="en-US" sz="2700" baseline="30000" dirty="0" smtClean="0">
                <a:effectLst/>
              </a:rPr>
              <a:t>9</a:t>
            </a:r>
            <a:r>
              <a:rPr lang="en-US" sz="2700" dirty="0" smtClean="0">
                <a:effectLst/>
              </a:rPr>
              <a:t> </a:t>
            </a:r>
            <a:r>
              <a:rPr lang="el-GR" sz="2700" dirty="0" smtClean="0">
                <a:effectLst/>
              </a:rPr>
              <a:t>γγ</a:t>
            </a:r>
            <a:r>
              <a:rPr lang="en-US" sz="2700" dirty="0" smtClean="0">
                <a:effectLst/>
              </a:rPr>
              <a:t> events)</a:t>
            </a:r>
          </a:p>
          <a:p>
            <a:pPr algn="just"/>
            <a:endParaRPr lang="en-US" sz="2700" dirty="0" smtClean="0">
              <a:effectLst/>
            </a:endParaRPr>
          </a:p>
          <a:p>
            <a:pPr algn="just"/>
            <a:r>
              <a:rPr lang="en-US" sz="2700" dirty="0" smtClean="0">
                <a:effectLst/>
              </a:rPr>
              <a:t>Recoil velocity: v/c = 1.3%</a:t>
            </a:r>
          </a:p>
          <a:p>
            <a:pPr algn="just"/>
            <a:endParaRPr lang="en-US" sz="2700" dirty="0">
              <a:effectLst/>
            </a:endParaRPr>
          </a:p>
          <a:p>
            <a:pPr algn="just"/>
            <a:r>
              <a:rPr lang="en-US" sz="2700" dirty="0">
                <a:effectLst/>
              </a:rPr>
              <a:t>AFRODITE array:   9  CLOVER detectors - four at   45</a:t>
            </a:r>
            <a:r>
              <a:rPr lang="en-US" sz="2700" baseline="30000" dirty="0">
                <a:effectLst/>
              </a:rPr>
              <a:t>o</a:t>
            </a:r>
            <a:endParaRPr lang="en-US" sz="2700" dirty="0">
              <a:effectLst/>
            </a:endParaRPr>
          </a:p>
          <a:p>
            <a:pPr algn="just"/>
            <a:r>
              <a:rPr lang="en-US" sz="2700" dirty="0">
                <a:effectLst/>
              </a:rPr>
              <a:t>                                                                        four at 135</a:t>
            </a:r>
            <a:r>
              <a:rPr lang="en-US" sz="2700" baseline="30000" dirty="0">
                <a:effectLst/>
              </a:rPr>
              <a:t>o</a:t>
            </a:r>
            <a:endParaRPr lang="en-US" sz="2700" dirty="0">
              <a:effectLst/>
            </a:endParaRPr>
          </a:p>
          <a:p>
            <a:pPr algn="just"/>
            <a:r>
              <a:rPr lang="en-US" sz="2700" dirty="0">
                <a:effectLst/>
              </a:rPr>
              <a:t>                                                                        one at    90</a:t>
            </a:r>
            <a:r>
              <a:rPr lang="en-US" sz="2700" baseline="30000" dirty="0">
                <a:effectLst/>
              </a:rPr>
              <a:t>o</a:t>
            </a:r>
            <a:r>
              <a:rPr lang="en-US" sz="2700" dirty="0">
                <a:effectLst/>
              </a:rPr>
              <a:t> </a:t>
            </a:r>
          </a:p>
          <a:p>
            <a:pPr algn="just"/>
            <a:r>
              <a:rPr lang="en-US" sz="2700" dirty="0">
                <a:effectLst/>
              </a:rPr>
              <a:t>                                 8 LEPS detectors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79864" y="1119883"/>
            <a:ext cx="24641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/>
              </a:rPr>
              <a:t>October 2008</a:t>
            </a:r>
          </a:p>
          <a:p>
            <a:r>
              <a:rPr lang="en-US" b="1" dirty="0" smtClean="0">
                <a:effectLst/>
              </a:rPr>
              <a:t>Speaker: E. Lieder</a:t>
            </a: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55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4398"/>
            <a:ext cx="7772400" cy="654978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170DE3"/>
                </a:solidFill>
                <a:latin typeface="Algerian" pitchFamily="82" charset="0"/>
              </a:rPr>
              <a:t>Lifetime analysis</a:t>
            </a:r>
            <a:endParaRPr lang="en-US" sz="3600" dirty="0">
              <a:solidFill>
                <a:srgbClr val="170DE3"/>
              </a:solidFill>
              <a:latin typeface="Algerian" pitchFamily="82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5" name="Picture 5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7" name="Group 2"/>
          <p:cNvGrpSpPr>
            <a:grpSpLocks/>
          </p:cNvGrpSpPr>
          <p:nvPr/>
        </p:nvGrpSpPr>
        <p:grpSpPr bwMode="auto">
          <a:xfrm>
            <a:off x="-24850" y="2271942"/>
            <a:ext cx="5544616" cy="3822576"/>
            <a:chOff x="1884" y="1338"/>
            <a:chExt cx="3792" cy="2160"/>
          </a:xfrm>
        </p:grpSpPr>
        <p:sp>
          <p:nvSpPr>
            <p:cNvPr id="388" name="Rectangle 3"/>
            <p:cNvSpPr>
              <a:spLocks noChangeArrowheads="1"/>
            </p:cNvSpPr>
            <p:nvPr/>
          </p:nvSpPr>
          <p:spPr bwMode="auto">
            <a:xfrm>
              <a:off x="1884" y="1338"/>
              <a:ext cx="3792" cy="21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 sz="1800"/>
            </a:p>
          </p:txBody>
        </p:sp>
        <p:grpSp>
          <p:nvGrpSpPr>
            <p:cNvPr id="389" name="Group 4"/>
            <p:cNvGrpSpPr>
              <a:grpSpLocks/>
            </p:cNvGrpSpPr>
            <p:nvPr/>
          </p:nvGrpSpPr>
          <p:grpSpPr bwMode="auto">
            <a:xfrm>
              <a:off x="2395" y="1434"/>
              <a:ext cx="3097" cy="2010"/>
              <a:chOff x="2783" y="8496"/>
              <a:chExt cx="7729" cy="5030"/>
            </a:xfrm>
          </p:grpSpPr>
          <p:sp>
            <p:nvSpPr>
              <p:cNvPr id="390" name="Rectangle 5"/>
              <p:cNvSpPr>
                <a:spLocks noChangeArrowheads="1"/>
              </p:cNvSpPr>
              <p:nvPr/>
            </p:nvSpPr>
            <p:spPr bwMode="auto">
              <a:xfrm>
                <a:off x="9359" y="10512"/>
                <a:ext cx="1153" cy="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800"/>
              </a:p>
            </p:txBody>
          </p:sp>
          <p:sp>
            <p:nvSpPr>
              <p:cNvPr id="391" name="Rectangle 6"/>
              <p:cNvSpPr>
                <a:spLocks noChangeArrowheads="1"/>
              </p:cNvSpPr>
              <p:nvPr/>
            </p:nvSpPr>
            <p:spPr bwMode="auto">
              <a:xfrm>
                <a:off x="9650" y="10653"/>
                <a:ext cx="110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GB" sz="1000" i="1">
                    <a:latin typeface="Times New Roman" pitchFamily="18" charset="0"/>
                  </a:rPr>
                  <a:t>E</a:t>
                </a:r>
              </a:p>
            </p:txBody>
          </p:sp>
          <p:sp>
            <p:nvSpPr>
              <p:cNvPr id="392" name="Rectangle 7"/>
              <p:cNvSpPr>
                <a:spLocks noChangeArrowheads="1"/>
              </p:cNvSpPr>
              <p:nvPr/>
            </p:nvSpPr>
            <p:spPr bwMode="auto">
              <a:xfrm>
                <a:off x="9827" y="10770"/>
                <a:ext cx="80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100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GB" sz="1100">
                  <a:latin typeface="Times New Roman" pitchFamily="18" charset="0"/>
                </a:endParaRPr>
              </a:p>
            </p:txBody>
          </p:sp>
          <p:sp>
            <p:nvSpPr>
              <p:cNvPr id="393" name="Rectangle 8"/>
              <p:cNvSpPr>
                <a:spLocks noChangeArrowheads="1"/>
              </p:cNvSpPr>
              <p:nvPr/>
            </p:nvSpPr>
            <p:spPr bwMode="auto">
              <a:xfrm>
                <a:off x="5147" y="8496"/>
                <a:ext cx="1865" cy="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800"/>
              </a:p>
            </p:txBody>
          </p:sp>
          <p:sp>
            <p:nvSpPr>
              <p:cNvPr id="394" name="Rectangle 9"/>
              <p:cNvSpPr>
                <a:spLocks noChangeArrowheads="1"/>
              </p:cNvSpPr>
              <p:nvPr/>
            </p:nvSpPr>
            <p:spPr bwMode="auto">
              <a:xfrm>
                <a:off x="5760" y="8783"/>
                <a:ext cx="638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GB" sz="1000">
                    <a:latin typeface="Arial" charset="0"/>
                  </a:rPr>
                  <a:t>detector</a:t>
                </a:r>
              </a:p>
            </p:txBody>
          </p:sp>
          <p:sp>
            <p:nvSpPr>
              <p:cNvPr id="395" name="Rectangle 10"/>
              <p:cNvSpPr>
                <a:spLocks noChangeArrowheads="1"/>
              </p:cNvSpPr>
              <p:nvPr/>
            </p:nvSpPr>
            <p:spPr bwMode="auto">
              <a:xfrm>
                <a:off x="3027" y="12198"/>
                <a:ext cx="2943" cy="1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800"/>
              </a:p>
            </p:txBody>
          </p:sp>
          <p:sp>
            <p:nvSpPr>
              <p:cNvPr id="396" name="Rectangle 11"/>
              <p:cNvSpPr>
                <a:spLocks noChangeArrowheads="1"/>
              </p:cNvSpPr>
              <p:nvPr/>
            </p:nvSpPr>
            <p:spPr bwMode="auto">
              <a:xfrm>
                <a:off x="3452" y="12095"/>
                <a:ext cx="1595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dirty="0">
                    <a:solidFill>
                      <a:srgbClr val="000000"/>
                    </a:solidFill>
                    <a:latin typeface="Arial" charset="0"/>
                  </a:rPr>
                  <a:t>Thick target</a:t>
                </a:r>
                <a:endParaRPr lang="en-GB" sz="1400" dirty="0">
                  <a:latin typeface="Times New Roman" pitchFamily="18" charset="0"/>
                </a:endParaRPr>
              </a:p>
            </p:txBody>
          </p:sp>
          <p:sp>
            <p:nvSpPr>
              <p:cNvPr id="397" name="Rectangle 12"/>
              <p:cNvSpPr>
                <a:spLocks noChangeArrowheads="1"/>
              </p:cNvSpPr>
              <p:nvPr/>
            </p:nvSpPr>
            <p:spPr bwMode="auto">
              <a:xfrm>
                <a:off x="3456" y="10373"/>
                <a:ext cx="2317" cy="1690"/>
              </a:xfrm>
              <a:prstGeom prst="rect">
                <a:avLst/>
              </a:prstGeom>
              <a:solidFill>
                <a:srgbClr val="EAEAEA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800"/>
              </a:p>
            </p:txBody>
          </p:sp>
          <p:grpSp>
            <p:nvGrpSpPr>
              <p:cNvPr id="398" name="Group 13"/>
              <p:cNvGrpSpPr>
                <a:grpSpLocks/>
              </p:cNvGrpSpPr>
              <p:nvPr/>
            </p:nvGrpSpPr>
            <p:grpSpPr bwMode="auto">
              <a:xfrm>
                <a:off x="3379" y="11595"/>
                <a:ext cx="310" cy="363"/>
                <a:chOff x="4363" y="6516"/>
                <a:chExt cx="141" cy="160"/>
              </a:xfrm>
            </p:grpSpPr>
            <p:sp>
              <p:nvSpPr>
                <p:cNvPr id="555" name="Oval 14"/>
                <p:cNvSpPr>
                  <a:spLocks noChangeArrowheads="1"/>
                </p:cNvSpPr>
                <p:nvPr/>
              </p:nvSpPr>
              <p:spPr bwMode="auto">
                <a:xfrm>
                  <a:off x="4402" y="6516"/>
                  <a:ext cx="102" cy="91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800"/>
                </a:p>
              </p:txBody>
            </p:sp>
            <p:sp>
              <p:nvSpPr>
                <p:cNvPr id="556" name="Freeform 15"/>
                <p:cNvSpPr>
                  <a:spLocks/>
                </p:cNvSpPr>
                <p:nvPr/>
              </p:nvSpPr>
              <p:spPr bwMode="auto">
                <a:xfrm>
                  <a:off x="4409" y="6579"/>
                  <a:ext cx="9" cy="7"/>
                </a:xfrm>
                <a:custGeom>
                  <a:avLst/>
                  <a:gdLst>
                    <a:gd name="T0" fmla="*/ 7 w 9"/>
                    <a:gd name="T1" fmla="*/ 7 h 7"/>
                    <a:gd name="T2" fmla="*/ 9 w 9"/>
                    <a:gd name="T3" fmla="*/ 7 h 7"/>
                    <a:gd name="T4" fmla="*/ 9 w 9"/>
                    <a:gd name="T5" fmla="*/ 0 h 7"/>
                    <a:gd name="T6" fmla="*/ 7 w 9"/>
                    <a:gd name="T7" fmla="*/ 0 h 7"/>
                    <a:gd name="T8" fmla="*/ 0 w 9"/>
                    <a:gd name="T9" fmla="*/ 0 h 7"/>
                    <a:gd name="T10" fmla="*/ 0 w 9"/>
                    <a:gd name="T11" fmla="*/ 7 h 7"/>
                    <a:gd name="T12" fmla="*/ 7 w 9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7"/>
                    <a:gd name="T23" fmla="*/ 9 w 9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7">
                      <a:moveTo>
                        <a:pt x="7" y="7"/>
                      </a:moveTo>
                      <a:lnTo>
                        <a:pt x="9" y="7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Freeform 16"/>
                <p:cNvSpPr>
                  <a:spLocks/>
                </p:cNvSpPr>
                <p:nvPr/>
              </p:nvSpPr>
              <p:spPr bwMode="auto">
                <a:xfrm>
                  <a:off x="4393" y="6581"/>
                  <a:ext cx="11" cy="9"/>
                </a:xfrm>
                <a:custGeom>
                  <a:avLst/>
                  <a:gdLst>
                    <a:gd name="T0" fmla="*/ 11 w 11"/>
                    <a:gd name="T1" fmla="*/ 7 h 9"/>
                    <a:gd name="T2" fmla="*/ 9 w 11"/>
                    <a:gd name="T3" fmla="*/ 0 h 9"/>
                    <a:gd name="T4" fmla="*/ 4 w 11"/>
                    <a:gd name="T5" fmla="*/ 2 h 9"/>
                    <a:gd name="T6" fmla="*/ 2 w 11"/>
                    <a:gd name="T7" fmla="*/ 3 h 9"/>
                    <a:gd name="T8" fmla="*/ 0 w 11"/>
                    <a:gd name="T9" fmla="*/ 3 h 9"/>
                    <a:gd name="T10" fmla="*/ 4 w 11"/>
                    <a:gd name="T11" fmla="*/ 9 h 9"/>
                    <a:gd name="T12" fmla="*/ 7 w 11"/>
                    <a:gd name="T13" fmla="*/ 9 h 9"/>
                    <a:gd name="T14" fmla="*/ 4 w 11"/>
                    <a:gd name="T15" fmla="*/ 5 h 9"/>
                    <a:gd name="T16" fmla="*/ 6 w 11"/>
                    <a:gd name="T17" fmla="*/ 9 h 9"/>
                    <a:gd name="T18" fmla="*/ 11 w 11"/>
                    <a:gd name="T19" fmla="*/ 7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9"/>
                    <a:gd name="T32" fmla="*/ 11 w 1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9">
                      <a:moveTo>
                        <a:pt x="11" y="7"/>
                      </a:moveTo>
                      <a:lnTo>
                        <a:pt x="9" y="0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4" y="9"/>
                      </a:lnTo>
                      <a:lnTo>
                        <a:pt x="7" y="9"/>
                      </a:lnTo>
                      <a:lnTo>
                        <a:pt x="4" y="5"/>
                      </a:lnTo>
                      <a:lnTo>
                        <a:pt x="6" y="9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Freeform 17"/>
                <p:cNvSpPr>
                  <a:spLocks/>
                </p:cNvSpPr>
                <p:nvPr/>
              </p:nvSpPr>
              <p:spPr bwMode="auto">
                <a:xfrm>
                  <a:off x="4383" y="6588"/>
                  <a:ext cx="9" cy="9"/>
                </a:xfrm>
                <a:custGeom>
                  <a:avLst/>
                  <a:gdLst>
                    <a:gd name="T0" fmla="*/ 9 w 9"/>
                    <a:gd name="T1" fmla="*/ 5 h 9"/>
                    <a:gd name="T2" fmla="*/ 5 w 9"/>
                    <a:gd name="T3" fmla="*/ 0 h 9"/>
                    <a:gd name="T4" fmla="*/ 0 w 9"/>
                    <a:gd name="T5" fmla="*/ 3 h 9"/>
                    <a:gd name="T6" fmla="*/ 3 w 9"/>
                    <a:gd name="T7" fmla="*/ 9 h 9"/>
                    <a:gd name="T8" fmla="*/ 9 w 9"/>
                    <a:gd name="T9" fmla="*/ 5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9"/>
                    <a:gd name="T17" fmla="*/ 9 w 9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9">
                      <a:moveTo>
                        <a:pt x="9" y="5"/>
                      </a:move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3" y="9"/>
                      </a:lnTo>
                      <a:lnTo>
                        <a:pt x="9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9" name="Freeform 18"/>
                <p:cNvSpPr>
                  <a:spLocks/>
                </p:cNvSpPr>
                <p:nvPr/>
              </p:nvSpPr>
              <p:spPr bwMode="auto">
                <a:xfrm>
                  <a:off x="4373" y="6565"/>
                  <a:ext cx="9" cy="10"/>
                </a:xfrm>
                <a:custGeom>
                  <a:avLst/>
                  <a:gdLst>
                    <a:gd name="T0" fmla="*/ 9 w 9"/>
                    <a:gd name="T1" fmla="*/ 5 h 10"/>
                    <a:gd name="T2" fmla="*/ 4 w 9"/>
                    <a:gd name="T3" fmla="*/ 0 h 10"/>
                    <a:gd name="T4" fmla="*/ 0 w 9"/>
                    <a:gd name="T5" fmla="*/ 5 h 10"/>
                    <a:gd name="T6" fmla="*/ 5 w 9"/>
                    <a:gd name="T7" fmla="*/ 10 h 10"/>
                    <a:gd name="T8" fmla="*/ 9 w 9"/>
                    <a:gd name="T9" fmla="*/ 5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0"/>
                    <a:gd name="T17" fmla="*/ 9 w 9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0">
                      <a:moveTo>
                        <a:pt x="9" y="5"/>
                      </a:move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5" y="10"/>
                      </a:lnTo>
                      <a:lnTo>
                        <a:pt x="9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Freeform 19"/>
                <p:cNvSpPr>
                  <a:spLocks/>
                </p:cNvSpPr>
                <p:nvPr/>
              </p:nvSpPr>
              <p:spPr bwMode="auto">
                <a:xfrm>
                  <a:off x="4365" y="6611"/>
                  <a:ext cx="9" cy="7"/>
                </a:xfrm>
                <a:custGeom>
                  <a:avLst/>
                  <a:gdLst>
                    <a:gd name="T0" fmla="*/ 9 w 9"/>
                    <a:gd name="T1" fmla="*/ 2 h 7"/>
                    <a:gd name="T2" fmla="*/ 2 w 9"/>
                    <a:gd name="T3" fmla="*/ 0 h 7"/>
                    <a:gd name="T4" fmla="*/ 0 w 9"/>
                    <a:gd name="T5" fmla="*/ 5 h 7"/>
                    <a:gd name="T6" fmla="*/ 7 w 9"/>
                    <a:gd name="T7" fmla="*/ 7 h 7"/>
                    <a:gd name="T8" fmla="*/ 9 w 9"/>
                    <a:gd name="T9" fmla="*/ 2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7"/>
                    <a:gd name="T17" fmla="*/ 9 w 9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7">
                      <a:moveTo>
                        <a:pt x="9" y="2"/>
                      </a:move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7" y="7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Freeform 20"/>
                <p:cNvSpPr>
                  <a:spLocks/>
                </p:cNvSpPr>
                <p:nvPr/>
              </p:nvSpPr>
              <p:spPr bwMode="auto">
                <a:xfrm>
                  <a:off x="4363" y="6625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0 w 7"/>
                    <a:gd name="T3" fmla="*/ 0 h 7"/>
                    <a:gd name="T4" fmla="*/ 0 w 7"/>
                    <a:gd name="T5" fmla="*/ 3 h 7"/>
                    <a:gd name="T6" fmla="*/ 0 w 7"/>
                    <a:gd name="T7" fmla="*/ 7 h 7"/>
                    <a:gd name="T8" fmla="*/ 7 w 7"/>
                    <a:gd name="T9" fmla="*/ 7 h 7"/>
                    <a:gd name="T10" fmla="*/ 7 w 7"/>
                    <a:gd name="T11" fmla="*/ 3 h 7"/>
                    <a:gd name="T12" fmla="*/ 7 w 7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Freeform 21"/>
                <p:cNvSpPr>
                  <a:spLocks/>
                </p:cNvSpPr>
                <p:nvPr/>
              </p:nvSpPr>
              <p:spPr bwMode="auto">
                <a:xfrm>
                  <a:off x="4365" y="6637"/>
                  <a:ext cx="9" cy="11"/>
                </a:xfrm>
                <a:custGeom>
                  <a:avLst/>
                  <a:gdLst>
                    <a:gd name="T0" fmla="*/ 7 w 9"/>
                    <a:gd name="T1" fmla="*/ 0 h 11"/>
                    <a:gd name="T2" fmla="*/ 0 w 9"/>
                    <a:gd name="T3" fmla="*/ 4 h 11"/>
                    <a:gd name="T4" fmla="*/ 2 w 9"/>
                    <a:gd name="T5" fmla="*/ 11 h 11"/>
                    <a:gd name="T6" fmla="*/ 9 w 9"/>
                    <a:gd name="T7" fmla="*/ 7 h 11"/>
                    <a:gd name="T8" fmla="*/ 7 w 9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1"/>
                    <a:gd name="T17" fmla="*/ 9 w 9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1">
                      <a:moveTo>
                        <a:pt x="7" y="0"/>
                      </a:moveTo>
                      <a:lnTo>
                        <a:pt x="0" y="4"/>
                      </a:lnTo>
                      <a:lnTo>
                        <a:pt x="2" y="11"/>
                      </a:lnTo>
                      <a:lnTo>
                        <a:pt x="9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Freeform 22"/>
                <p:cNvSpPr>
                  <a:spLocks/>
                </p:cNvSpPr>
                <p:nvPr/>
              </p:nvSpPr>
              <p:spPr bwMode="auto">
                <a:xfrm>
                  <a:off x="4372" y="6648"/>
                  <a:ext cx="9" cy="11"/>
                </a:xfrm>
                <a:custGeom>
                  <a:avLst/>
                  <a:gdLst>
                    <a:gd name="T0" fmla="*/ 5 w 9"/>
                    <a:gd name="T1" fmla="*/ 0 h 11"/>
                    <a:gd name="T2" fmla="*/ 0 w 9"/>
                    <a:gd name="T3" fmla="*/ 5 h 11"/>
                    <a:gd name="T4" fmla="*/ 4 w 9"/>
                    <a:gd name="T5" fmla="*/ 11 h 11"/>
                    <a:gd name="T6" fmla="*/ 9 w 9"/>
                    <a:gd name="T7" fmla="*/ 5 h 11"/>
                    <a:gd name="T8" fmla="*/ 5 w 9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1"/>
                    <a:gd name="T17" fmla="*/ 9 w 9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1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4" y="11"/>
                      </a:lnTo>
                      <a:lnTo>
                        <a:pt x="9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" name="Freeform 23"/>
                <p:cNvSpPr>
                  <a:spLocks/>
                </p:cNvSpPr>
                <p:nvPr/>
              </p:nvSpPr>
              <p:spPr bwMode="auto">
                <a:xfrm>
                  <a:off x="4383" y="6659"/>
                  <a:ext cx="9" cy="8"/>
                </a:xfrm>
                <a:custGeom>
                  <a:avLst/>
                  <a:gdLst>
                    <a:gd name="T0" fmla="*/ 3 w 9"/>
                    <a:gd name="T1" fmla="*/ 0 h 8"/>
                    <a:gd name="T2" fmla="*/ 0 w 9"/>
                    <a:gd name="T3" fmla="*/ 5 h 8"/>
                    <a:gd name="T4" fmla="*/ 5 w 9"/>
                    <a:gd name="T5" fmla="*/ 8 h 8"/>
                    <a:gd name="T6" fmla="*/ 9 w 9"/>
                    <a:gd name="T7" fmla="*/ 3 h 8"/>
                    <a:gd name="T8" fmla="*/ 3 w 9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8"/>
                    <a:gd name="T17" fmla="*/ 9 w 9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8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5" y="8"/>
                      </a:lnTo>
                      <a:lnTo>
                        <a:pt x="9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" name="Freeform 24"/>
                <p:cNvSpPr>
                  <a:spLocks/>
                </p:cNvSpPr>
                <p:nvPr/>
              </p:nvSpPr>
              <p:spPr bwMode="auto">
                <a:xfrm>
                  <a:off x="4395" y="6666"/>
                  <a:ext cx="9" cy="8"/>
                </a:xfrm>
                <a:custGeom>
                  <a:avLst/>
                  <a:gdLst>
                    <a:gd name="T0" fmla="*/ 4 w 9"/>
                    <a:gd name="T1" fmla="*/ 0 h 8"/>
                    <a:gd name="T2" fmla="*/ 0 w 9"/>
                    <a:gd name="T3" fmla="*/ 5 h 8"/>
                    <a:gd name="T4" fmla="*/ 0 w 9"/>
                    <a:gd name="T5" fmla="*/ 7 h 8"/>
                    <a:gd name="T6" fmla="*/ 2 w 9"/>
                    <a:gd name="T7" fmla="*/ 7 h 8"/>
                    <a:gd name="T8" fmla="*/ 7 w 9"/>
                    <a:gd name="T9" fmla="*/ 8 h 8"/>
                    <a:gd name="T10" fmla="*/ 9 w 9"/>
                    <a:gd name="T11" fmla="*/ 1 h 8"/>
                    <a:gd name="T12" fmla="*/ 4 w 9"/>
                    <a:gd name="T13" fmla="*/ 0 h 8"/>
                    <a:gd name="T14" fmla="*/ 2 w 9"/>
                    <a:gd name="T15" fmla="*/ 3 h 8"/>
                    <a:gd name="T16" fmla="*/ 5 w 9"/>
                    <a:gd name="T17" fmla="*/ 1 h 8"/>
                    <a:gd name="T18" fmla="*/ 4 w 9"/>
                    <a:gd name="T19" fmla="*/ 0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8"/>
                    <a:gd name="T32" fmla="*/ 9 w 9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8">
                      <a:moveTo>
                        <a:pt x="4" y="0"/>
                      </a:move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7" y="8"/>
                      </a:lnTo>
                      <a:lnTo>
                        <a:pt x="9" y="1"/>
                      </a:lnTo>
                      <a:lnTo>
                        <a:pt x="4" y="0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Freeform 25"/>
                <p:cNvSpPr>
                  <a:spLocks/>
                </p:cNvSpPr>
                <p:nvPr/>
              </p:nvSpPr>
              <p:spPr bwMode="auto">
                <a:xfrm>
                  <a:off x="4409" y="6669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7 h 7"/>
                    <a:gd name="T4" fmla="*/ 7 w 7"/>
                    <a:gd name="T5" fmla="*/ 7 h 7"/>
                    <a:gd name="T6" fmla="*/ 7 w 7"/>
                    <a:gd name="T7" fmla="*/ 7 h 7"/>
                    <a:gd name="T8" fmla="*/ 7 w 7"/>
                    <a:gd name="T9" fmla="*/ 0 h 7"/>
                    <a:gd name="T10" fmla="*/ 7 w 7"/>
                    <a:gd name="T11" fmla="*/ 0 h 7"/>
                    <a:gd name="T12" fmla="*/ 0 w 7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7" name="Freeform 26"/>
                <p:cNvSpPr>
                  <a:spLocks/>
                </p:cNvSpPr>
                <p:nvPr/>
              </p:nvSpPr>
              <p:spPr bwMode="auto">
                <a:xfrm>
                  <a:off x="4423" y="6667"/>
                  <a:ext cx="9" cy="9"/>
                </a:xfrm>
                <a:custGeom>
                  <a:avLst/>
                  <a:gdLst>
                    <a:gd name="T0" fmla="*/ 0 w 9"/>
                    <a:gd name="T1" fmla="*/ 2 h 9"/>
                    <a:gd name="T2" fmla="*/ 0 w 9"/>
                    <a:gd name="T3" fmla="*/ 9 h 9"/>
                    <a:gd name="T4" fmla="*/ 2 w 9"/>
                    <a:gd name="T5" fmla="*/ 9 h 9"/>
                    <a:gd name="T6" fmla="*/ 4 w 9"/>
                    <a:gd name="T7" fmla="*/ 9 h 9"/>
                    <a:gd name="T8" fmla="*/ 9 w 9"/>
                    <a:gd name="T9" fmla="*/ 7 h 9"/>
                    <a:gd name="T10" fmla="*/ 7 w 9"/>
                    <a:gd name="T11" fmla="*/ 0 h 9"/>
                    <a:gd name="T12" fmla="*/ 2 w 9"/>
                    <a:gd name="T13" fmla="*/ 2 h 9"/>
                    <a:gd name="T14" fmla="*/ 4 w 9"/>
                    <a:gd name="T15" fmla="*/ 6 h 9"/>
                    <a:gd name="T16" fmla="*/ 4 w 9"/>
                    <a:gd name="T17" fmla="*/ 2 h 9"/>
                    <a:gd name="T18" fmla="*/ 0 w 9"/>
                    <a:gd name="T19" fmla="*/ 2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9"/>
                    <a:gd name="T32" fmla="*/ 9 w 9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9">
                      <a:moveTo>
                        <a:pt x="0" y="2"/>
                      </a:move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9" y="7"/>
                      </a:lnTo>
                      <a:lnTo>
                        <a:pt x="7" y="0"/>
                      </a:lnTo>
                      <a:lnTo>
                        <a:pt x="2" y="2"/>
                      </a:lnTo>
                      <a:lnTo>
                        <a:pt x="4" y="6"/>
                      </a:lnTo>
                      <a:lnTo>
                        <a:pt x="4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" name="Freeform 27"/>
                <p:cNvSpPr>
                  <a:spLocks/>
                </p:cNvSpPr>
                <p:nvPr/>
              </p:nvSpPr>
              <p:spPr bwMode="auto">
                <a:xfrm>
                  <a:off x="4436" y="6662"/>
                  <a:ext cx="10" cy="9"/>
                </a:xfrm>
                <a:custGeom>
                  <a:avLst/>
                  <a:gdLst>
                    <a:gd name="T0" fmla="*/ 0 w 10"/>
                    <a:gd name="T1" fmla="*/ 4 h 9"/>
                    <a:gd name="T2" fmla="*/ 3 w 10"/>
                    <a:gd name="T3" fmla="*/ 9 h 9"/>
                    <a:gd name="T4" fmla="*/ 10 w 10"/>
                    <a:gd name="T5" fmla="*/ 5 h 9"/>
                    <a:gd name="T6" fmla="*/ 7 w 10"/>
                    <a:gd name="T7" fmla="*/ 0 h 9"/>
                    <a:gd name="T8" fmla="*/ 0 w 10"/>
                    <a:gd name="T9" fmla="*/ 4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9"/>
                    <a:gd name="T17" fmla="*/ 10 w 10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9">
                      <a:moveTo>
                        <a:pt x="0" y="4"/>
                      </a:moveTo>
                      <a:lnTo>
                        <a:pt x="3" y="9"/>
                      </a:lnTo>
                      <a:lnTo>
                        <a:pt x="10" y="5"/>
                      </a:lnTo>
                      <a:lnTo>
                        <a:pt x="7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" name="Freeform 28"/>
                <p:cNvSpPr>
                  <a:spLocks/>
                </p:cNvSpPr>
                <p:nvPr/>
              </p:nvSpPr>
              <p:spPr bwMode="auto">
                <a:xfrm>
                  <a:off x="4448" y="6653"/>
                  <a:ext cx="9" cy="11"/>
                </a:xfrm>
                <a:custGeom>
                  <a:avLst/>
                  <a:gdLst>
                    <a:gd name="T0" fmla="*/ 0 w 9"/>
                    <a:gd name="T1" fmla="*/ 6 h 11"/>
                    <a:gd name="T2" fmla="*/ 4 w 9"/>
                    <a:gd name="T3" fmla="*/ 11 h 11"/>
                    <a:gd name="T4" fmla="*/ 7 w 9"/>
                    <a:gd name="T5" fmla="*/ 9 h 11"/>
                    <a:gd name="T6" fmla="*/ 9 w 9"/>
                    <a:gd name="T7" fmla="*/ 6 h 11"/>
                    <a:gd name="T8" fmla="*/ 4 w 9"/>
                    <a:gd name="T9" fmla="*/ 0 h 11"/>
                    <a:gd name="T10" fmla="*/ 2 w 9"/>
                    <a:gd name="T11" fmla="*/ 4 h 11"/>
                    <a:gd name="T12" fmla="*/ 0 w 9"/>
                    <a:gd name="T13" fmla="*/ 6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11"/>
                    <a:gd name="T23" fmla="*/ 9 w 9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11">
                      <a:moveTo>
                        <a:pt x="0" y="6"/>
                      </a:moveTo>
                      <a:lnTo>
                        <a:pt x="4" y="11"/>
                      </a:lnTo>
                      <a:lnTo>
                        <a:pt x="7" y="9"/>
                      </a:lnTo>
                      <a:lnTo>
                        <a:pt x="9" y="6"/>
                      </a:lnTo>
                      <a:lnTo>
                        <a:pt x="4" y="0"/>
                      </a:lnTo>
                      <a:lnTo>
                        <a:pt x="2" y="4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" name="Freeform 29"/>
                <p:cNvSpPr>
                  <a:spLocks/>
                </p:cNvSpPr>
                <p:nvPr/>
              </p:nvSpPr>
              <p:spPr bwMode="auto">
                <a:xfrm>
                  <a:off x="4457" y="6643"/>
                  <a:ext cx="11" cy="10"/>
                </a:xfrm>
                <a:custGeom>
                  <a:avLst/>
                  <a:gdLst>
                    <a:gd name="T0" fmla="*/ 0 w 11"/>
                    <a:gd name="T1" fmla="*/ 5 h 10"/>
                    <a:gd name="T2" fmla="*/ 5 w 11"/>
                    <a:gd name="T3" fmla="*/ 10 h 10"/>
                    <a:gd name="T4" fmla="*/ 9 w 11"/>
                    <a:gd name="T5" fmla="*/ 5 h 10"/>
                    <a:gd name="T6" fmla="*/ 11 w 11"/>
                    <a:gd name="T7" fmla="*/ 3 h 10"/>
                    <a:gd name="T8" fmla="*/ 11 w 11"/>
                    <a:gd name="T9" fmla="*/ 5 h 10"/>
                    <a:gd name="T10" fmla="*/ 3 w 11"/>
                    <a:gd name="T11" fmla="*/ 1 h 10"/>
                    <a:gd name="T12" fmla="*/ 3 w 11"/>
                    <a:gd name="T13" fmla="*/ 1 h 10"/>
                    <a:gd name="T14" fmla="*/ 7 w 11"/>
                    <a:gd name="T15" fmla="*/ 3 h 10"/>
                    <a:gd name="T16" fmla="*/ 3 w 11"/>
                    <a:gd name="T17" fmla="*/ 0 h 10"/>
                    <a:gd name="T18" fmla="*/ 0 w 11"/>
                    <a:gd name="T19" fmla="*/ 5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10"/>
                    <a:gd name="T32" fmla="*/ 11 w 11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10">
                      <a:moveTo>
                        <a:pt x="0" y="5"/>
                      </a:moveTo>
                      <a:lnTo>
                        <a:pt x="5" y="10"/>
                      </a:lnTo>
                      <a:lnTo>
                        <a:pt x="9" y="5"/>
                      </a:lnTo>
                      <a:lnTo>
                        <a:pt x="11" y="3"/>
                      </a:lnTo>
                      <a:lnTo>
                        <a:pt x="11" y="5"/>
                      </a:lnTo>
                      <a:lnTo>
                        <a:pt x="3" y="1"/>
                      </a:lnTo>
                      <a:lnTo>
                        <a:pt x="7" y="3"/>
                      </a:lnTo>
                      <a:lnTo>
                        <a:pt x="3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" name="Freeform 30"/>
                <p:cNvSpPr>
                  <a:spLocks/>
                </p:cNvSpPr>
                <p:nvPr/>
              </p:nvSpPr>
              <p:spPr bwMode="auto">
                <a:xfrm>
                  <a:off x="4462" y="6632"/>
                  <a:ext cx="9" cy="9"/>
                </a:xfrm>
                <a:custGeom>
                  <a:avLst/>
                  <a:gdLst>
                    <a:gd name="T0" fmla="*/ 0 w 9"/>
                    <a:gd name="T1" fmla="*/ 5 h 9"/>
                    <a:gd name="T2" fmla="*/ 7 w 9"/>
                    <a:gd name="T3" fmla="*/ 9 h 9"/>
                    <a:gd name="T4" fmla="*/ 7 w 9"/>
                    <a:gd name="T5" fmla="*/ 7 h 9"/>
                    <a:gd name="T6" fmla="*/ 7 w 9"/>
                    <a:gd name="T7" fmla="*/ 5 h 9"/>
                    <a:gd name="T8" fmla="*/ 9 w 9"/>
                    <a:gd name="T9" fmla="*/ 0 h 9"/>
                    <a:gd name="T10" fmla="*/ 2 w 9"/>
                    <a:gd name="T11" fmla="*/ 0 h 9"/>
                    <a:gd name="T12" fmla="*/ 0 w 9"/>
                    <a:gd name="T13" fmla="*/ 7 h 9"/>
                    <a:gd name="T14" fmla="*/ 4 w 9"/>
                    <a:gd name="T15" fmla="*/ 5 h 9"/>
                    <a:gd name="T16" fmla="*/ 0 w 9"/>
                    <a:gd name="T17" fmla="*/ 5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"/>
                    <a:gd name="T28" fmla="*/ 0 h 9"/>
                    <a:gd name="T29" fmla="*/ 9 w 9"/>
                    <a:gd name="T30" fmla="*/ 9 h 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" h="9">
                      <a:moveTo>
                        <a:pt x="0" y="5"/>
                      </a:moveTo>
                      <a:lnTo>
                        <a:pt x="7" y="9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9" y="0"/>
                      </a:lnTo>
                      <a:lnTo>
                        <a:pt x="2" y="0"/>
                      </a:lnTo>
                      <a:lnTo>
                        <a:pt x="0" y="7"/>
                      </a:lnTo>
                      <a:lnTo>
                        <a:pt x="4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2" name="Freeform 31"/>
                <p:cNvSpPr>
                  <a:spLocks/>
                </p:cNvSpPr>
                <p:nvPr/>
              </p:nvSpPr>
              <p:spPr bwMode="auto">
                <a:xfrm>
                  <a:off x="4462" y="6618"/>
                  <a:ext cx="9" cy="7"/>
                </a:xfrm>
                <a:custGeom>
                  <a:avLst/>
                  <a:gdLst>
                    <a:gd name="T0" fmla="*/ 2 w 9"/>
                    <a:gd name="T1" fmla="*/ 7 h 7"/>
                    <a:gd name="T2" fmla="*/ 9 w 9"/>
                    <a:gd name="T3" fmla="*/ 7 h 7"/>
                    <a:gd name="T4" fmla="*/ 7 w 9"/>
                    <a:gd name="T5" fmla="*/ 0 h 7"/>
                    <a:gd name="T6" fmla="*/ 7 w 9"/>
                    <a:gd name="T7" fmla="*/ 0 h 7"/>
                    <a:gd name="T8" fmla="*/ 0 w 9"/>
                    <a:gd name="T9" fmla="*/ 2 h 7"/>
                    <a:gd name="T10" fmla="*/ 0 w 9"/>
                    <a:gd name="T11" fmla="*/ 2 h 7"/>
                    <a:gd name="T12" fmla="*/ 2 w 9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7"/>
                    <a:gd name="T23" fmla="*/ 9 w 9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7">
                      <a:moveTo>
                        <a:pt x="2" y="7"/>
                      </a:moveTo>
                      <a:lnTo>
                        <a:pt x="9" y="7"/>
                      </a:ln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" name="Freeform 32"/>
                <p:cNvSpPr>
                  <a:spLocks/>
                </p:cNvSpPr>
                <p:nvPr/>
              </p:nvSpPr>
              <p:spPr bwMode="auto">
                <a:xfrm>
                  <a:off x="4457" y="6604"/>
                  <a:ext cx="11" cy="10"/>
                </a:xfrm>
                <a:custGeom>
                  <a:avLst/>
                  <a:gdLst>
                    <a:gd name="T0" fmla="*/ 3 w 11"/>
                    <a:gd name="T1" fmla="*/ 9 h 10"/>
                    <a:gd name="T2" fmla="*/ 11 w 11"/>
                    <a:gd name="T3" fmla="*/ 7 h 10"/>
                    <a:gd name="T4" fmla="*/ 11 w 11"/>
                    <a:gd name="T5" fmla="*/ 7 h 10"/>
                    <a:gd name="T6" fmla="*/ 9 w 11"/>
                    <a:gd name="T7" fmla="*/ 5 h 10"/>
                    <a:gd name="T8" fmla="*/ 5 w 11"/>
                    <a:gd name="T9" fmla="*/ 0 h 10"/>
                    <a:gd name="T10" fmla="*/ 0 w 11"/>
                    <a:gd name="T11" fmla="*/ 5 h 10"/>
                    <a:gd name="T12" fmla="*/ 3 w 11"/>
                    <a:gd name="T13" fmla="*/ 10 h 10"/>
                    <a:gd name="T14" fmla="*/ 7 w 11"/>
                    <a:gd name="T15" fmla="*/ 7 h 10"/>
                    <a:gd name="T16" fmla="*/ 3 w 11"/>
                    <a:gd name="T17" fmla="*/ 9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0"/>
                    <a:gd name="T29" fmla="*/ 11 w 11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0">
                      <a:moveTo>
                        <a:pt x="3" y="9"/>
                      </a:moveTo>
                      <a:lnTo>
                        <a:pt x="11" y="7"/>
                      </a:lnTo>
                      <a:lnTo>
                        <a:pt x="9" y="5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3" y="10"/>
                      </a:lnTo>
                      <a:lnTo>
                        <a:pt x="7" y="7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" name="Freeform 33"/>
                <p:cNvSpPr>
                  <a:spLocks/>
                </p:cNvSpPr>
                <p:nvPr/>
              </p:nvSpPr>
              <p:spPr bwMode="auto">
                <a:xfrm>
                  <a:off x="4448" y="6593"/>
                  <a:ext cx="11" cy="9"/>
                </a:xfrm>
                <a:custGeom>
                  <a:avLst/>
                  <a:gdLst>
                    <a:gd name="T0" fmla="*/ 5 w 11"/>
                    <a:gd name="T1" fmla="*/ 9 h 9"/>
                    <a:gd name="T2" fmla="*/ 11 w 11"/>
                    <a:gd name="T3" fmla="*/ 4 h 9"/>
                    <a:gd name="T4" fmla="*/ 7 w 11"/>
                    <a:gd name="T5" fmla="*/ 0 h 9"/>
                    <a:gd name="T6" fmla="*/ 4 w 11"/>
                    <a:gd name="T7" fmla="*/ 0 h 9"/>
                    <a:gd name="T8" fmla="*/ 0 w 11"/>
                    <a:gd name="T9" fmla="*/ 5 h 9"/>
                    <a:gd name="T10" fmla="*/ 2 w 11"/>
                    <a:gd name="T11" fmla="*/ 5 h 9"/>
                    <a:gd name="T12" fmla="*/ 5 w 11"/>
                    <a:gd name="T13" fmla="*/ 9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"/>
                    <a:gd name="T22" fmla="*/ 0 h 9"/>
                    <a:gd name="T23" fmla="*/ 11 w 11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" h="9">
                      <a:moveTo>
                        <a:pt x="5" y="9"/>
                      </a:moveTo>
                      <a:lnTo>
                        <a:pt x="11" y="4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" name="Freeform 34"/>
                <p:cNvSpPr>
                  <a:spLocks/>
                </p:cNvSpPr>
                <p:nvPr/>
              </p:nvSpPr>
              <p:spPr bwMode="auto">
                <a:xfrm>
                  <a:off x="4436" y="6584"/>
                  <a:ext cx="10" cy="9"/>
                </a:xfrm>
                <a:custGeom>
                  <a:avLst/>
                  <a:gdLst>
                    <a:gd name="T0" fmla="*/ 7 w 10"/>
                    <a:gd name="T1" fmla="*/ 9 h 9"/>
                    <a:gd name="T2" fmla="*/ 10 w 10"/>
                    <a:gd name="T3" fmla="*/ 4 h 9"/>
                    <a:gd name="T4" fmla="*/ 3 w 10"/>
                    <a:gd name="T5" fmla="*/ 0 h 9"/>
                    <a:gd name="T6" fmla="*/ 0 w 10"/>
                    <a:gd name="T7" fmla="*/ 6 h 9"/>
                    <a:gd name="T8" fmla="*/ 7 w 10"/>
                    <a:gd name="T9" fmla="*/ 9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9"/>
                    <a:gd name="T17" fmla="*/ 10 w 10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9">
                      <a:moveTo>
                        <a:pt x="7" y="9"/>
                      </a:moveTo>
                      <a:lnTo>
                        <a:pt x="10" y="4"/>
                      </a:lnTo>
                      <a:lnTo>
                        <a:pt x="3" y="0"/>
                      </a:lnTo>
                      <a:lnTo>
                        <a:pt x="0" y="6"/>
                      </a:lnTo>
                      <a:lnTo>
                        <a:pt x="7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" name="Freeform 35"/>
                <p:cNvSpPr>
                  <a:spLocks/>
                </p:cNvSpPr>
                <p:nvPr/>
              </p:nvSpPr>
              <p:spPr bwMode="auto">
                <a:xfrm>
                  <a:off x="4425" y="6579"/>
                  <a:ext cx="7" cy="9"/>
                </a:xfrm>
                <a:custGeom>
                  <a:avLst/>
                  <a:gdLst>
                    <a:gd name="T0" fmla="*/ 5 w 7"/>
                    <a:gd name="T1" fmla="*/ 9 h 9"/>
                    <a:gd name="T2" fmla="*/ 7 w 7"/>
                    <a:gd name="T3" fmla="*/ 2 h 9"/>
                    <a:gd name="T4" fmla="*/ 2 w 7"/>
                    <a:gd name="T5" fmla="*/ 2 h 9"/>
                    <a:gd name="T6" fmla="*/ 0 w 7"/>
                    <a:gd name="T7" fmla="*/ 2 h 9"/>
                    <a:gd name="T8" fmla="*/ 0 w 7"/>
                    <a:gd name="T9" fmla="*/ 0 h 9"/>
                    <a:gd name="T10" fmla="*/ 0 w 7"/>
                    <a:gd name="T11" fmla="*/ 7 h 9"/>
                    <a:gd name="T12" fmla="*/ 2 w 7"/>
                    <a:gd name="T13" fmla="*/ 9 h 9"/>
                    <a:gd name="T14" fmla="*/ 2 w 7"/>
                    <a:gd name="T15" fmla="*/ 5 h 9"/>
                    <a:gd name="T16" fmla="*/ 0 w 7"/>
                    <a:gd name="T17" fmla="*/ 9 h 9"/>
                    <a:gd name="T18" fmla="*/ 5 w 7"/>
                    <a:gd name="T19" fmla="*/ 9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9"/>
                    <a:gd name="T32" fmla="*/ 7 w 7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9">
                      <a:moveTo>
                        <a:pt x="5" y="9"/>
                      </a:moveTo>
                      <a:lnTo>
                        <a:pt x="7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2" y="9"/>
                      </a:lnTo>
                      <a:lnTo>
                        <a:pt x="2" y="5"/>
                      </a:lnTo>
                      <a:lnTo>
                        <a:pt x="0" y="9"/>
                      </a:lnTo>
                      <a:lnTo>
                        <a:pt x="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9" name="Group 36"/>
              <p:cNvGrpSpPr>
                <a:grpSpLocks/>
              </p:cNvGrpSpPr>
              <p:nvPr/>
            </p:nvGrpSpPr>
            <p:grpSpPr bwMode="auto">
              <a:xfrm>
                <a:off x="5171" y="10584"/>
                <a:ext cx="238" cy="213"/>
                <a:chOff x="5167" y="6127"/>
                <a:chExt cx="108" cy="95"/>
              </a:xfrm>
            </p:grpSpPr>
            <p:sp>
              <p:nvSpPr>
                <p:cNvPr id="533" name="Oval 37"/>
                <p:cNvSpPr>
                  <a:spLocks noChangeArrowheads="1"/>
                </p:cNvSpPr>
                <p:nvPr/>
              </p:nvSpPr>
              <p:spPr bwMode="auto">
                <a:xfrm>
                  <a:off x="5171" y="6130"/>
                  <a:ext cx="102" cy="9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800"/>
                </a:p>
              </p:txBody>
            </p:sp>
            <p:sp>
              <p:nvSpPr>
                <p:cNvPr id="534" name="Freeform 38"/>
                <p:cNvSpPr>
                  <a:spLocks/>
                </p:cNvSpPr>
                <p:nvPr/>
              </p:nvSpPr>
              <p:spPr bwMode="auto">
                <a:xfrm>
                  <a:off x="5213" y="6127"/>
                  <a:ext cx="7" cy="7"/>
                </a:xfrm>
                <a:custGeom>
                  <a:avLst/>
                  <a:gdLst>
                    <a:gd name="T0" fmla="*/ 7 w 7"/>
                    <a:gd name="T1" fmla="*/ 7 h 7"/>
                    <a:gd name="T2" fmla="*/ 7 w 7"/>
                    <a:gd name="T3" fmla="*/ 7 h 7"/>
                    <a:gd name="T4" fmla="*/ 7 w 7"/>
                    <a:gd name="T5" fmla="*/ 0 h 7"/>
                    <a:gd name="T6" fmla="*/ 7 w 7"/>
                    <a:gd name="T7" fmla="*/ 0 h 7"/>
                    <a:gd name="T8" fmla="*/ 0 w 7"/>
                    <a:gd name="T9" fmla="*/ 0 h 7"/>
                    <a:gd name="T10" fmla="*/ 0 w 7"/>
                    <a:gd name="T11" fmla="*/ 7 h 7"/>
                    <a:gd name="T12" fmla="*/ 7 w 7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7"/>
                      </a:move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Freeform 39"/>
                <p:cNvSpPr>
                  <a:spLocks/>
                </p:cNvSpPr>
                <p:nvPr/>
              </p:nvSpPr>
              <p:spPr bwMode="auto">
                <a:xfrm>
                  <a:off x="5197" y="6128"/>
                  <a:ext cx="11" cy="9"/>
                </a:xfrm>
                <a:custGeom>
                  <a:avLst/>
                  <a:gdLst>
                    <a:gd name="T0" fmla="*/ 11 w 11"/>
                    <a:gd name="T1" fmla="*/ 7 h 9"/>
                    <a:gd name="T2" fmla="*/ 9 w 11"/>
                    <a:gd name="T3" fmla="*/ 0 h 9"/>
                    <a:gd name="T4" fmla="*/ 2 w 11"/>
                    <a:gd name="T5" fmla="*/ 2 h 9"/>
                    <a:gd name="T6" fmla="*/ 0 w 11"/>
                    <a:gd name="T7" fmla="*/ 2 h 9"/>
                    <a:gd name="T8" fmla="*/ 0 w 11"/>
                    <a:gd name="T9" fmla="*/ 4 h 9"/>
                    <a:gd name="T10" fmla="*/ 4 w 11"/>
                    <a:gd name="T11" fmla="*/ 9 h 9"/>
                    <a:gd name="T12" fmla="*/ 6 w 11"/>
                    <a:gd name="T13" fmla="*/ 7 h 9"/>
                    <a:gd name="T14" fmla="*/ 4 w 11"/>
                    <a:gd name="T15" fmla="*/ 6 h 9"/>
                    <a:gd name="T16" fmla="*/ 4 w 11"/>
                    <a:gd name="T17" fmla="*/ 9 h 9"/>
                    <a:gd name="T18" fmla="*/ 11 w 11"/>
                    <a:gd name="T19" fmla="*/ 7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9"/>
                    <a:gd name="T32" fmla="*/ 11 w 1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9">
                      <a:moveTo>
                        <a:pt x="11" y="7"/>
                      </a:moveTo>
                      <a:lnTo>
                        <a:pt x="9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4" y="9"/>
                      </a:lnTo>
                      <a:lnTo>
                        <a:pt x="6" y="7"/>
                      </a:lnTo>
                      <a:lnTo>
                        <a:pt x="4" y="6"/>
                      </a:lnTo>
                      <a:lnTo>
                        <a:pt x="4" y="9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Freeform 40"/>
                <p:cNvSpPr>
                  <a:spLocks/>
                </p:cNvSpPr>
                <p:nvPr/>
              </p:nvSpPr>
              <p:spPr bwMode="auto">
                <a:xfrm>
                  <a:off x="5185" y="6135"/>
                  <a:ext cx="11" cy="9"/>
                </a:xfrm>
                <a:custGeom>
                  <a:avLst/>
                  <a:gdLst>
                    <a:gd name="T0" fmla="*/ 11 w 11"/>
                    <a:gd name="T1" fmla="*/ 6 h 9"/>
                    <a:gd name="T2" fmla="*/ 7 w 11"/>
                    <a:gd name="T3" fmla="*/ 0 h 9"/>
                    <a:gd name="T4" fmla="*/ 0 w 11"/>
                    <a:gd name="T5" fmla="*/ 4 h 9"/>
                    <a:gd name="T6" fmla="*/ 4 w 11"/>
                    <a:gd name="T7" fmla="*/ 9 h 9"/>
                    <a:gd name="T8" fmla="*/ 11 w 11"/>
                    <a:gd name="T9" fmla="*/ 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9"/>
                    <a:gd name="T17" fmla="*/ 11 w 11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9">
                      <a:moveTo>
                        <a:pt x="11" y="6"/>
                      </a:move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4" y="9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Freeform 41"/>
                <p:cNvSpPr>
                  <a:spLocks/>
                </p:cNvSpPr>
                <p:nvPr/>
              </p:nvSpPr>
              <p:spPr bwMode="auto">
                <a:xfrm>
                  <a:off x="5176" y="6144"/>
                  <a:ext cx="9" cy="11"/>
                </a:xfrm>
                <a:custGeom>
                  <a:avLst/>
                  <a:gdLst>
                    <a:gd name="T0" fmla="*/ 9 w 9"/>
                    <a:gd name="T1" fmla="*/ 6 h 11"/>
                    <a:gd name="T2" fmla="*/ 4 w 9"/>
                    <a:gd name="T3" fmla="*/ 0 h 11"/>
                    <a:gd name="T4" fmla="*/ 0 w 9"/>
                    <a:gd name="T5" fmla="*/ 6 h 11"/>
                    <a:gd name="T6" fmla="*/ 5 w 9"/>
                    <a:gd name="T7" fmla="*/ 11 h 11"/>
                    <a:gd name="T8" fmla="*/ 9 w 9"/>
                    <a:gd name="T9" fmla="*/ 6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1"/>
                    <a:gd name="T17" fmla="*/ 9 w 9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1">
                      <a:moveTo>
                        <a:pt x="9" y="6"/>
                      </a:moveTo>
                      <a:lnTo>
                        <a:pt x="4" y="0"/>
                      </a:lnTo>
                      <a:lnTo>
                        <a:pt x="0" y="6"/>
                      </a:lnTo>
                      <a:lnTo>
                        <a:pt x="5" y="11"/>
                      </a:lnTo>
                      <a:lnTo>
                        <a:pt x="9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Freeform 42"/>
                <p:cNvSpPr>
                  <a:spLocks/>
                </p:cNvSpPr>
                <p:nvPr/>
              </p:nvSpPr>
              <p:spPr bwMode="auto">
                <a:xfrm>
                  <a:off x="5169" y="6157"/>
                  <a:ext cx="9" cy="8"/>
                </a:xfrm>
                <a:custGeom>
                  <a:avLst/>
                  <a:gdLst>
                    <a:gd name="T0" fmla="*/ 9 w 9"/>
                    <a:gd name="T1" fmla="*/ 1 h 8"/>
                    <a:gd name="T2" fmla="*/ 2 w 9"/>
                    <a:gd name="T3" fmla="*/ 0 h 8"/>
                    <a:gd name="T4" fmla="*/ 0 w 9"/>
                    <a:gd name="T5" fmla="*/ 7 h 8"/>
                    <a:gd name="T6" fmla="*/ 7 w 9"/>
                    <a:gd name="T7" fmla="*/ 8 h 8"/>
                    <a:gd name="T8" fmla="*/ 9 w 9"/>
                    <a:gd name="T9" fmla="*/ 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8"/>
                    <a:gd name="T17" fmla="*/ 9 w 9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8">
                      <a:moveTo>
                        <a:pt x="9" y="1"/>
                      </a:moveTo>
                      <a:lnTo>
                        <a:pt x="2" y="0"/>
                      </a:lnTo>
                      <a:lnTo>
                        <a:pt x="0" y="7"/>
                      </a:lnTo>
                      <a:lnTo>
                        <a:pt x="7" y="8"/>
                      </a:lnTo>
                      <a:lnTo>
                        <a:pt x="9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" name="Freeform 43"/>
                <p:cNvSpPr>
                  <a:spLocks/>
                </p:cNvSpPr>
                <p:nvPr/>
              </p:nvSpPr>
              <p:spPr bwMode="auto">
                <a:xfrm>
                  <a:off x="5167" y="6171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0 w 7"/>
                    <a:gd name="T3" fmla="*/ 0 h 7"/>
                    <a:gd name="T4" fmla="*/ 0 w 7"/>
                    <a:gd name="T5" fmla="*/ 3 h 7"/>
                    <a:gd name="T6" fmla="*/ 0 w 7"/>
                    <a:gd name="T7" fmla="*/ 7 h 7"/>
                    <a:gd name="T8" fmla="*/ 7 w 7"/>
                    <a:gd name="T9" fmla="*/ 7 h 7"/>
                    <a:gd name="T10" fmla="*/ 7 w 7"/>
                    <a:gd name="T11" fmla="*/ 3 h 7"/>
                    <a:gd name="T12" fmla="*/ 7 w 7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Freeform 44"/>
                <p:cNvSpPr>
                  <a:spLocks/>
                </p:cNvSpPr>
                <p:nvPr/>
              </p:nvSpPr>
              <p:spPr bwMode="auto">
                <a:xfrm>
                  <a:off x="5169" y="6185"/>
                  <a:ext cx="9" cy="10"/>
                </a:xfrm>
                <a:custGeom>
                  <a:avLst/>
                  <a:gdLst>
                    <a:gd name="T0" fmla="*/ 7 w 9"/>
                    <a:gd name="T1" fmla="*/ 0 h 10"/>
                    <a:gd name="T2" fmla="*/ 0 w 9"/>
                    <a:gd name="T3" fmla="*/ 2 h 10"/>
                    <a:gd name="T4" fmla="*/ 2 w 9"/>
                    <a:gd name="T5" fmla="*/ 7 h 10"/>
                    <a:gd name="T6" fmla="*/ 4 w 9"/>
                    <a:gd name="T7" fmla="*/ 9 h 10"/>
                    <a:gd name="T8" fmla="*/ 4 w 9"/>
                    <a:gd name="T9" fmla="*/ 10 h 10"/>
                    <a:gd name="T10" fmla="*/ 9 w 9"/>
                    <a:gd name="T11" fmla="*/ 5 h 10"/>
                    <a:gd name="T12" fmla="*/ 9 w 9"/>
                    <a:gd name="T13" fmla="*/ 3 h 10"/>
                    <a:gd name="T14" fmla="*/ 5 w 9"/>
                    <a:gd name="T15" fmla="*/ 7 h 10"/>
                    <a:gd name="T16" fmla="*/ 9 w 9"/>
                    <a:gd name="T17" fmla="*/ 5 h 10"/>
                    <a:gd name="T18" fmla="*/ 7 w 9"/>
                    <a:gd name="T19" fmla="*/ 0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10"/>
                    <a:gd name="T32" fmla="*/ 9 w 9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10">
                      <a:moveTo>
                        <a:pt x="7" y="0"/>
                      </a:moveTo>
                      <a:lnTo>
                        <a:pt x="0" y="2"/>
                      </a:lnTo>
                      <a:lnTo>
                        <a:pt x="2" y="7"/>
                      </a:lnTo>
                      <a:lnTo>
                        <a:pt x="4" y="9"/>
                      </a:lnTo>
                      <a:lnTo>
                        <a:pt x="4" y="10"/>
                      </a:lnTo>
                      <a:lnTo>
                        <a:pt x="9" y="5"/>
                      </a:lnTo>
                      <a:lnTo>
                        <a:pt x="9" y="3"/>
                      </a:lnTo>
                      <a:lnTo>
                        <a:pt x="5" y="7"/>
                      </a:lnTo>
                      <a:lnTo>
                        <a:pt x="9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Freeform 45"/>
                <p:cNvSpPr>
                  <a:spLocks/>
                </p:cNvSpPr>
                <p:nvPr/>
              </p:nvSpPr>
              <p:spPr bwMode="auto">
                <a:xfrm>
                  <a:off x="5176" y="6195"/>
                  <a:ext cx="11" cy="11"/>
                </a:xfrm>
                <a:custGeom>
                  <a:avLst/>
                  <a:gdLst>
                    <a:gd name="T0" fmla="*/ 5 w 11"/>
                    <a:gd name="T1" fmla="*/ 0 h 11"/>
                    <a:gd name="T2" fmla="*/ 0 w 11"/>
                    <a:gd name="T3" fmla="*/ 6 h 11"/>
                    <a:gd name="T4" fmla="*/ 5 w 11"/>
                    <a:gd name="T5" fmla="*/ 11 h 11"/>
                    <a:gd name="T6" fmla="*/ 11 w 11"/>
                    <a:gd name="T7" fmla="*/ 6 h 11"/>
                    <a:gd name="T8" fmla="*/ 5 w 11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1"/>
                    <a:gd name="T17" fmla="*/ 11 w 11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1">
                      <a:moveTo>
                        <a:pt x="5" y="0"/>
                      </a:moveTo>
                      <a:lnTo>
                        <a:pt x="0" y="6"/>
                      </a:lnTo>
                      <a:lnTo>
                        <a:pt x="5" y="11"/>
                      </a:lnTo>
                      <a:lnTo>
                        <a:pt x="11" y="6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" name="Freeform 46"/>
                <p:cNvSpPr>
                  <a:spLocks/>
                </p:cNvSpPr>
                <p:nvPr/>
              </p:nvSpPr>
              <p:spPr bwMode="auto">
                <a:xfrm>
                  <a:off x="5187" y="6204"/>
                  <a:ext cx="9" cy="11"/>
                </a:xfrm>
                <a:custGeom>
                  <a:avLst/>
                  <a:gdLst>
                    <a:gd name="T0" fmla="*/ 3 w 9"/>
                    <a:gd name="T1" fmla="*/ 0 h 11"/>
                    <a:gd name="T2" fmla="*/ 0 w 9"/>
                    <a:gd name="T3" fmla="*/ 6 h 11"/>
                    <a:gd name="T4" fmla="*/ 5 w 9"/>
                    <a:gd name="T5" fmla="*/ 11 h 11"/>
                    <a:gd name="T6" fmla="*/ 9 w 9"/>
                    <a:gd name="T7" fmla="*/ 6 h 11"/>
                    <a:gd name="T8" fmla="*/ 3 w 9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1"/>
                    <a:gd name="T17" fmla="*/ 9 w 9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1">
                      <a:moveTo>
                        <a:pt x="3" y="0"/>
                      </a:moveTo>
                      <a:lnTo>
                        <a:pt x="0" y="6"/>
                      </a:lnTo>
                      <a:lnTo>
                        <a:pt x="5" y="11"/>
                      </a:lnTo>
                      <a:lnTo>
                        <a:pt x="9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Freeform 47"/>
                <p:cNvSpPr>
                  <a:spLocks/>
                </p:cNvSpPr>
                <p:nvPr/>
              </p:nvSpPr>
              <p:spPr bwMode="auto">
                <a:xfrm>
                  <a:off x="5199" y="6211"/>
                  <a:ext cx="9" cy="9"/>
                </a:xfrm>
                <a:custGeom>
                  <a:avLst/>
                  <a:gdLst>
                    <a:gd name="T0" fmla="*/ 2 w 9"/>
                    <a:gd name="T1" fmla="*/ 0 h 9"/>
                    <a:gd name="T2" fmla="*/ 0 w 9"/>
                    <a:gd name="T3" fmla="*/ 7 h 9"/>
                    <a:gd name="T4" fmla="*/ 7 w 9"/>
                    <a:gd name="T5" fmla="*/ 9 h 9"/>
                    <a:gd name="T6" fmla="*/ 9 w 9"/>
                    <a:gd name="T7" fmla="*/ 2 h 9"/>
                    <a:gd name="T8" fmla="*/ 2 w 9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9"/>
                    <a:gd name="T17" fmla="*/ 9 w 9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9">
                      <a:moveTo>
                        <a:pt x="2" y="0"/>
                      </a:moveTo>
                      <a:lnTo>
                        <a:pt x="0" y="7"/>
                      </a:lnTo>
                      <a:lnTo>
                        <a:pt x="7" y="9"/>
                      </a:lnTo>
                      <a:lnTo>
                        <a:pt x="9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" name="Freeform 48"/>
                <p:cNvSpPr>
                  <a:spLocks/>
                </p:cNvSpPr>
                <p:nvPr/>
              </p:nvSpPr>
              <p:spPr bwMode="auto">
                <a:xfrm>
                  <a:off x="5215" y="6215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7 h 7"/>
                    <a:gd name="T4" fmla="*/ 5 w 7"/>
                    <a:gd name="T5" fmla="*/ 7 h 7"/>
                    <a:gd name="T6" fmla="*/ 7 w 7"/>
                    <a:gd name="T7" fmla="*/ 7 h 7"/>
                    <a:gd name="T8" fmla="*/ 7 w 7"/>
                    <a:gd name="T9" fmla="*/ 0 h 7"/>
                    <a:gd name="T10" fmla="*/ 5 w 7"/>
                    <a:gd name="T11" fmla="*/ 0 h 7"/>
                    <a:gd name="T12" fmla="*/ 0 w 7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5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Freeform 49"/>
                <p:cNvSpPr>
                  <a:spLocks/>
                </p:cNvSpPr>
                <p:nvPr/>
              </p:nvSpPr>
              <p:spPr bwMode="auto">
                <a:xfrm>
                  <a:off x="5229" y="6213"/>
                  <a:ext cx="7" cy="9"/>
                </a:xfrm>
                <a:custGeom>
                  <a:avLst/>
                  <a:gdLst>
                    <a:gd name="T0" fmla="*/ 0 w 7"/>
                    <a:gd name="T1" fmla="*/ 2 h 9"/>
                    <a:gd name="T2" fmla="*/ 0 w 7"/>
                    <a:gd name="T3" fmla="*/ 9 h 9"/>
                    <a:gd name="T4" fmla="*/ 0 w 7"/>
                    <a:gd name="T5" fmla="*/ 9 h 9"/>
                    <a:gd name="T6" fmla="*/ 2 w 7"/>
                    <a:gd name="T7" fmla="*/ 9 h 9"/>
                    <a:gd name="T8" fmla="*/ 7 w 7"/>
                    <a:gd name="T9" fmla="*/ 7 h 9"/>
                    <a:gd name="T10" fmla="*/ 5 w 7"/>
                    <a:gd name="T11" fmla="*/ 0 h 9"/>
                    <a:gd name="T12" fmla="*/ 0 w 7"/>
                    <a:gd name="T13" fmla="*/ 2 h 9"/>
                    <a:gd name="T14" fmla="*/ 2 w 7"/>
                    <a:gd name="T15" fmla="*/ 5 h 9"/>
                    <a:gd name="T16" fmla="*/ 2 w 7"/>
                    <a:gd name="T17" fmla="*/ 2 h 9"/>
                    <a:gd name="T18" fmla="*/ 0 w 7"/>
                    <a:gd name="T19" fmla="*/ 2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9"/>
                    <a:gd name="T32" fmla="*/ 7 w 7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9">
                      <a:moveTo>
                        <a:pt x="0" y="2"/>
                      </a:move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7" y="7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2" y="5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Freeform 50"/>
                <p:cNvSpPr>
                  <a:spLocks/>
                </p:cNvSpPr>
                <p:nvPr/>
              </p:nvSpPr>
              <p:spPr bwMode="auto">
                <a:xfrm>
                  <a:off x="5240" y="6208"/>
                  <a:ext cx="10" cy="9"/>
                </a:xfrm>
                <a:custGeom>
                  <a:avLst/>
                  <a:gdLst>
                    <a:gd name="T0" fmla="*/ 0 w 10"/>
                    <a:gd name="T1" fmla="*/ 3 h 9"/>
                    <a:gd name="T2" fmla="*/ 3 w 10"/>
                    <a:gd name="T3" fmla="*/ 9 h 9"/>
                    <a:gd name="T4" fmla="*/ 10 w 10"/>
                    <a:gd name="T5" fmla="*/ 5 h 9"/>
                    <a:gd name="T6" fmla="*/ 7 w 10"/>
                    <a:gd name="T7" fmla="*/ 0 h 9"/>
                    <a:gd name="T8" fmla="*/ 0 w 10"/>
                    <a:gd name="T9" fmla="*/ 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9"/>
                    <a:gd name="T17" fmla="*/ 10 w 10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9">
                      <a:moveTo>
                        <a:pt x="0" y="3"/>
                      </a:moveTo>
                      <a:lnTo>
                        <a:pt x="3" y="9"/>
                      </a:lnTo>
                      <a:lnTo>
                        <a:pt x="10" y="5"/>
                      </a:lnTo>
                      <a:lnTo>
                        <a:pt x="7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Freeform 51"/>
                <p:cNvSpPr>
                  <a:spLocks/>
                </p:cNvSpPr>
                <p:nvPr/>
              </p:nvSpPr>
              <p:spPr bwMode="auto">
                <a:xfrm>
                  <a:off x="5252" y="6199"/>
                  <a:ext cx="11" cy="11"/>
                </a:xfrm>
                <a:custGeom>
                  <a:avLst/>
                  <a:gdLst>
                    <a:gd name="T0" fmla="*/ 0 w 11"/>
                    <a:gd name="T1" fmla="*/ 5 h 11"/>
                    <a:gd name="T2" fmla="*/ 4 w 11"/>
                    <a:gd name="T3" fmla="*/ 11 h 11"/>
                    <a:gd name="T4" fmla="*/ 7 w 11"/>
                    <a:gd name="T5" fmla="*/ 9 h 11"/>
                    <a:gd name="T6" fmla="*/ 11 w 11"/>
                    <a:gd name="T7" fmla="*/ 5 h 11"/>
                    <a:gd name="T8" fmla="*/ 5 w 11"/>
                    <a:gd name="T9" fmla="*/ 0 h 11"/>
                    <a:gd name="T10" fmla="*/ 2 w 11"/>
                    <a:gd name="T11" fmla="*/ 4 h 11"/>
                    <a:gd name="T12" fmla="*/ 0 w 11"/>
                    <a:gd name="T13" fmla="*/ 5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"/>
                    <a:gd name="T22" fmla="*/ 0 h 11"/>
                    <a:gd name="T23" fmla="*/ 11 w 11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" h="11">
                      <a:moveTo>
                        <a:pt x="0" y="5"/>
                      </a:moveTo>
                      <a:lnTo>
                        <a:pt x="4" y="11"/>
                      </a:lnTo>
                      <a:lnTo>
                        <a:pt x="7" y="9"/>
                      </a:lnTo>
                      <a:lnTo>
                        <a:pt x="11" y="5"/>
                      </a:lnTo>
                      <a:lnTo>
                        <a:pt x="5" y="0"/>
                      </a:lnTo>
                      <a:lnTo>
                        <a:pt x="2" y="4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Freeform 52"/>
                <p:cNvSpPr>
                  <a:spLocks/>
                </p:cNvSpPr>
                <p:nvPr/>
              </p:nvSpPr>
              <p:spPr bwMode="auto">
                <a:xfrm>
                  <a:off x="5261" y="6188"/>
                  <a:ext cx="11" cy="11"/>
                </a:xfrm>
                <a:custGeom>
                  <a:avLst/>
                  <a:gdLst>
                    <a:gd name="T0" fmla="*/ 0 w 11"/>
                    <a:gd name="T1" fmla="*/ 6 h 11"/>
                    <a:gd name="T2" fmla="*/ 5 w 11"/>
                    <a:gd name="T3" fmla="*/ 11 h 11"/>
                    <a:gd name="T4" fmla="*/ 9 w 11"/>
                    <a:gd name="T5" fmla="*/ 6 h 11"/>
                    <a:gd name="T6" fmla="*/ 11 w 11"/>
                    <a:gd name="T7" fmla="*/ 4 h 11"/>
                    <a:gd name="T8" fmla="*/ 11 w 11"/>
                    <a:gd name="T9" fmla="*/ 4 h 11"/>
                    <a:gd name="T10" fmla="*/ 4 w 11"/>
                    <a:gd name="T11" fmla="*/ 0 h 11"/>
                    <a:gd name="T12" fmla="*/ 4 w 11"/>
                    <a:gd name="T13" fmla="*/ 2 h 11"/>
                    <a:gd name="T14" fmla="*/ 7 w 11"/>
                    <a:gd name="T15" fmla="*/ 4 h 11"/>
                    <a:gd name="T16" fmla="*/ 4 w 11"/>
                    <a:gd name="T17" fmla="*/ 0 h 11"/>
                    <a:gd name="T18" fmla="*/ 0 w 11"/>
                    <a:gd name="T19" fmla="*/ 6 h 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11"/>
                    <a:gd name="T32" fmla="*/ 11 w 11"/>
                    <a:gd name="T33" fmla="*/ 11 h 1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11">
                      <a:moveTo>
                        <a:pt x="0" y="6"/>
                      </a:moveTo>
                      <a:lnTo>
                        <a:pt x="5" y="11"/>
                      </a:lnTo>
                      <a:lnTo>
                        <a:pt x="9" y="6"/>
                      </a:lnTo>
                      <a:lnTo>
                        <a:pt x="11" y="4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7" y="4"/>
                      </a:lnTo>
                      <a:lnTo>
                        <a:pt x="4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9" name="Freeform 53"/>
                <p:cNvSpPr>
                  <a:spLocks/>
                </p:cNvSpPr>
                <p:nvPr/>
              </p:nvSpPr>
              <p:spPr bwMode="auto">
                <a:xfrm>
                  <a:off x="5266" y="6178"/>
                  <a:ext cx="9" cy="9"/>
                </a:xfrm>
                <a:custGeom>
                  <a:avLst/>
                  <a:gdLst>
                    <a:gd name="T0" fmla="*/ 0 w 9"/>
                    <a:gd name="T1" fmla="*/ 5 h 9"/>
                    <a:gd name="T2" fmla="*/ 7 w 9"/>
                    <a:gd name="T3" fmla="*/ 9 h 9"/>
                    <a:gd name="T4" fmla="*/ 7 w 9"/>
                    <a:gd name="T5" fmla="*/ 7 h 9"/>
                    <a:gd name="T6" fmla="*/ 7 w 9"/>
                    <a:gd name="T7" fmla="*/ 5 h 9"/>
                    <a:gd name="T8" fmla="*/ 9 w 9"/>
                    <a:gd name="T9" fmla="*/ 0 h 9"/>
                    <a:gd name="T10" fmla="*/ 2 w 9"/>
                    <a:gd name="T11" fmla="*/ 0 h 9"/>
                    <a:gd name="T12" fmla="*/ 0 w 9"/>
                    <a:gd name="T13" fmla="*/ 7 h 9"/>
                    <a:gd name="T14" fmla="*/ 4 w 9"/>
                    <a:gd name="T15" fmla="*/ 5 h 9"/>
                    <a:gd name="T16" fmla="*/ 0 w 9"/>
                    <a:gd name="T17" fmla="*/ 5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"/>
                    <a:gd name="T28" fmla="*/ 0 h 9"/>
                    <a:gd name="T29" fmla="*/ 9 w 9"/>
                    <a:gd name="T30" fmla="*/ 9 h 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" h="9">
                      <a:moveTo>
                        <a:pt x="0" y="5"/>
                      </a:moveTo>
                      <a:lnTo>
                        <a:pt x="7" y="9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9" y="0"/>
                      </a:lnTo>
                      <a:lnTo>
                        <a:pt x="2" y="0"/>
                      </a:lnTo>
                      <a:lnTo>
                        <a:pt x="0" y="7"/>
                      </a:lnTo>
                      <a:lnTo>
                        <a:pt x="4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Freeform 54"/>
                <p:cNvSpPr>
                  <a:spLocks/>
                </p:cNvSpPr>
                <p:nvPr/>
              </p:nvSpPr>
              <p:spPr bwMode="auto">
                <a:xfrm>
                  <a:off x="5266" y="6162"/>
                  <a:ext cx="9" cy="9"/>
                </a:xfrm>
                <a:custGeom>
                  <a:avLst/>
                  <a:gdLst>
                    <a:gd name="T0" fmla="*/ 2 w 9"/>
                    <a:gd name="T1" fmla="*/ 9 h 9"/>
                    <a:gd name="T2" fmla="*/ 9 w 9"/>
                    <a:gd name="T3" fmla="*/ 9 h 9"/>
                    <a:gd name="T4" fmla="*/ 7 w 9"/>
                    <a:gd name="T5" fmla="*/ 2 h 9"/>
                    <a:gd name="T6" fmla="*/ 7 w 9"/>
                    <a:gd name="T7" fmla="*/ 0 h 9"/>
                    <a:gd name="T8" fmla="*/ 0 w 9"/>
                    <a:gd name="T9" fmla="*/ 2 h 9"/>
                    <a:gd name="T10" fmla="*/ 0 w 9"/>
                    <a:gd name="T11" fmla="*/ 3 h 9"/>
                    <a:gd name="T12" fmla="*/ 2 w 9"/>
                    <a:gd name="T13" fmla="*/ 9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9"/>
                    <a:gd name="T23" fmla="*/ 9 w 9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9">
                      <a:moveTo>
                        <a:pt x="2" y="9"/>
                      </a:moveTo>
                      <a:lnTo>
                        <a:pt x="9" y="9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Freeform 55"/>
                <p:cNvSpPr>
                  <a:spLocks/>
                </p:cNvSpPr>
                <p:nvPr/>
              </p:nvSpPr>
              <p:spPr bwMode="auto">
                <a:xfrm>
                  <a:off x="5261" y="6148"/>
                  <a:ext cx="9" cy="12"/>
                </a:xfrm>
                <a:custGeom>
                  <a:avLst/>
                  <a:gdLst>
                    <a:gd name="T0" fmla="*/ 4 w 9"/>
                    <a:gd name="T1" fmla="*/ 12 h 12"/>
                    <a:gd name="T2" fmla="*/ 9 w 9"/>
                    <a:gd name="T3" fmla="*/ 7 h 12"/>
                    <a:gd name="T4" fmla="*/ 5 w 9"/>
                    <a:gd name="T5" fmla="*/ 0 h 12"/>
                    <a:gd name="T6" fmla="*/ 0 w 9"/>
                    <a:gd name="T7" fmla="*/ 5 h 12"/>
                    <a:gd name="T8" fmla="*/ 4 w 9"/>
                    <a:gd name="T9" fmla="*/ 12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2"/>
                    <a:gd name="T17" fmla="*/ 9 w 9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2">
                      <a:moveTo>
                        <a:pt x="4" y="12"/>
                      </a:moveTo>
                      <a:lnTo>
                        <a:pt x="9" y="7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Freeform 56"/>
                <p:cNvSpPr>
                  <a:spLocks/>
                </p:cNvSpPr>
                <p:nvPr/>
              </p:nvSpPr>
              <p:spPr bwMode="auto">
                <a:xfrm>
                  <a:off x="5252" y="6139"/>
                  <a:ext cx="9" cy="9"/>
                </a:xfrm>
                <a:custGeom>
                  <a:avLst/>
                  <a:gdLst>
                    <a:gd name="T0" fmla="*/ 4 w 9"/>
                    <a:gd name="T1" fmla="*/ 9 h 9"/>
                    <a:gd name="T2" fmla="*/ 9 w 9"/>
                    <a:gd name="T3" fmla="*/ 3 h 9"/>
                    <a:gd name="T4" fmla="*/ 7 w 9"/>
                    <a:gd name="T5" fmla="*/ 2 h 9"/>
                    <a:gd name="T6" fmla="*/ 4 w 9"/>
                    <a:gd name="T7" fmla="*/ 0 h 9"/>
                    <a:gd name="T8" fmla="*/ 0 w 9"/>
                    <a:gd name="T9" fmla="*/ 5 h 9"/>
                    <a:gd name="T10" fmla="*/ 2 w 9"/>
                    <a:gd name="T11" fmla="*/ 7 h 9"/>
                    <a:gd name="T12" fmla="*/ 4 w 9"/>
                    <a:gd name="T13" fmla="*/ 9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9"/>
                    <a:gd name="T23" fmla="*/ 9 w 9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9">
                      <a:moveTo>
                        <a:pt x="4" y="9"/>
                      </a:moveTo>
                      <a:lnTo>
                        <a:pt x="9" y="3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Freeform 57"/>
                <p:cNvSpPr>
                  <a:spLocks/>
                </p:cNvSpPr>
                <p:nvPr/>
              </p:nvSpPr>
              <p:spPr bwMode="auto">
                <a:xfrm>
                  <a:off x="5240" y="6132"/>
                  <a:ext cx="9" cy="9"/>
                </a:xfrm>
                <a:custGeom>
                  <a:avLst/>
                  <a:gdLst>
                    <a:gd name="T0" fmla="*/ 5 w 9"/>
                    <a:gd name="T1" fmla="*/ 9 h 9"/>
                    <a:gd name="T2" fmla="*/ 9 w 9"/>
                    <a:gd name="T3" fmla="*/ 3 h 9"/>
                    <a:gd name="T4" fmla="*/ 3 w 9"/>
                    <a:gd name="T5" fmla="*/ 0 h 9"/>
                    <a:gd name="T6" fmla="*/ 0 w 9"/>
                    <a:gd name="T7" fmla="*/ 5 h 9"/>
                    <a:gd name="T8" fmla="*/ 5 w 9"/>
                    <a:gd name="T9" fmla="*/ 9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9"/>
                    <a:gd name="T17" fmla="*/ 9 w 9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9">
                      <a:moveTo>
                        <a:pt x="5" y="9"/>
                      </a:moveTo>
                      <a:lnTo>
                        <a:pt x="9" y="3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Freeform 58"/>
                <p:cNvSpPr>
                  <a:spLocks/>
                </p:cNvSpPr>
                <p:nvPr/>
              </p:nvSpPr>
              <p:spPr bwMode="auto">
                <a:xfrm>
                  <a:off x="5227" y="6127"/>
                  <a:ext cx="7" cy="8"/>
                </a:xfrm>
                <a:custGeom>
                  <a:avLst/>
                  <a:gdLst>
                    <a:gd name="T0" fmla="*/ 6 w 7"/>
                    <a:gd name="T1" fmla="*/ 8 h 8"/>
                    <a:gd name="T2" fmla="*/ 7 w 7"/>
                    <a:gd name="T3" fmla="*/ 1 h 8"/>
                    <a:gd name="T4" fmla="*/ 4 w 7"/>
                    <a:gd name="T5" fmla="*/ 1 h 8"/>
                    <a:gd name="T6" fmla="*/ 2 w 7"/>
                    <a:gd name="T7" fmla="*/ 1 h 8"/>
                    <a:gd name="T8" fmla="*/ 0 w 7"/>
                    <a:gd name="T9" fmla="*/ 0 h 8"/>
                    <a:gd name="T10" fmla="*/ 0 w 7"/>
                    <a:gd name="T11" fmla="*/ 7 h 8"/>
                    <a:gd name="T12" fmla="*/ 4 w 7"/>
                    <a:gd name="T13" fmla="*/ 8 h 8"/>
                    <a:gd name="T14" fmla="*/ 4 w 7"/>
                    <a:gd name="T15" fmla="*/ 5 h 8"/>
                    <a:gd name="T16" fmla="*/ 2 w 7"/>
                    <a:gd name="T17" fmla="*/ 8 h 8"/>
                    <a:gd name="T18" fmla="*/ 6 w 7"/>
                    <a:gd name="T19" fmla="*/ 8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8"/>
                    <a:gd name="T32" fmla="*/ 7 w 7"/>
                    <a:gd name="T33" fmla="*/ 8 h 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8">
                      <a:moveTo>
                        <a:pt x="6" y="8"/>
                      </a:moveTo>
                      <a:lnTo>
                        <a:pt x="7" y="1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4" y="8"/>
                      </a:lnTo>
                      <a:lnTo>
                        <a:pt x="4" y="5"/>
                      </a:lnTo>
                      <a:lnTo>
                        <a:pt x="2" y="8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0" name="Group 59"/>
              <p:cNvGrpSpPr>
                <a:grpSpLocks/>
              </p:cNvGrpSpPr>
              <p:nvPr/>
            </p:nvGrpSpPr>
            <p:grpSpPr bwMode="auto">
              <a:xfrm>
                <a:off x="5187" y="11146"/>
                <a:ext cx="237" cy="217"/>
                <a:chOff x="5174" y="6349"/>
                <a:chExt cx="108" cy="96"/>
              </a:xfrm>
            </p:grpSpPr>
            <p:sp>
              <p:nvSpPr>
                <p:cNvPr id="511" name="Oval 60"/>
                <p:cNvSpPr>
                  <a:spLocks noChangeArrowheads="1"/>
                </p:cNvSpPr>
                <p:nvPr/>
              </p:nvSpPr>
              <p:spPr bwMode="auto">
                <a:xfrm>
                  <a:off x="5178" y="6353"/>
                  <a:ext cx="102" cy="9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800"/>
                </a:p>
              </p:txBody>
            </p:sp>
            <p:sp>
              <p:nvSpPr>
                <p:cNvPr id="512" name="Rectangle 61"/>
                <p:cNvSpPr>
                  <a:spLocks noChangeArrowheads="1"/>
                </p:cNvSpPr>
                <p:nvPr/>
              </p:nvSpPr>
              <p:spPr bwMode="auto">
                <a:xfrm>
                  <a:off x="5222" y="6349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800"/>
                </a:p>
              </p:txBody>
            </p:sp>
            <p:sp>
              <p:nvSpPr>
                <p:cNvPr id="513" name="Freeform 62"/>
                <p:cNvSpPr>
                  <a:spLocks/>
                </p:cNvSpPr>
                <p:nvPr/>
              </p:nvSpPr>
              <p:spPr bwMode="auto">
                <a:xfrm>
                  <a:off x="5206" y="6351"/>
                  <a:ext cx="11" cy="9"/>
                </a:xfrm>
                <a:custGeom>
                  <a:avLst/>
                  <a:gdLst>
                    <a:gd name="T0" fmla="*/ 11 w 11"/>
                    <a:gd name="T1" fmla="*/ 7 h 9"/>
                    <a:gd name="T2" fmla="*/ 9 w 11"/>
                    <a:gd name="T3" fmla="*/ 0 h 9"/>
                    <a:gd name="T4" fmla="*/ 2 w 11"/>
                    <a:gd name="T5" fmla="*/ 2 h 9"/>
                    <a:gd name="T6" fmla="*/ 0 w 11"/>
                    <a:gd name="T7" fmla="*/ 2 h 9"/>
                    <a:gd name="T8" fmla="*/ 0 w 11"/>
                    <a:gd name="T9" fmla="*/ 4 h 9"/>
                    <a:gd name="T10" fmla="*/ 4 w 11"/>
                    <a:gd name="T11" fmla="*/ 9 h 9"/>
                    <a:gd name="T12" fmla="*/ 6 w 11"/>
                    <a:gd name="T13" fmla="*/ 7 h 9"/>
                    <a:gd name="T14" fmla="*/ 4 w 11"/>
                    <a:gd name="T15" fmla="*/ 5 h 9"/>
                    <a:gd name="T16" fmla="*/ 4 w 11"/>
                    <a:gd name="T17" fmla="*/ 9 h 9"/>
                    <a:gd name="T18" fmla="*/ 11 w 11"/>
                    <a:gd name="T19" fmla="*/ 7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9"/>
                    <a:gd name="T32" fmla="*/ 11 w 1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9">
                      <a:moveTo>
                        <a:pt x="11" y="7"/>
                      </a:moveTo>
                      <a:lnTo>
                        <a:pt x="9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4" y="9"/>
                      </a:lnTo>
                      <a:lnTo>
                        <a:pt x="6" y="7"/>
                      </a:lnTo>
                      <a:lnTo>
                        <a:pt x="4" y="5"/>
                      </a:lnTo>
                      <a:lnTo>
                        <a:pt x="4" y="9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Freeform 63"/>
                <p:cNvSpPr>
                  <a:spLocks/>
                </p:cNvSpPr>
                <p:nvPr/>
              </p:nvSpPr>
              <p:spPr bwMode="auto">
                <a:xfrm>
                  <a:off x="5194" y="6358"/>
                  <a:ext cx="10" cy="9"/>
                </a:xfrm>
                <a:custGeom>
                  <a:avLst/>
                  <a:gdLst>
                    <a:gd name="T0" fmla="*/ 10 w 10"/>
                    <a:gd name="T1" fmla="*/ 5 h 9"/>
                    <a:gd name="T2" fmla="*/ 7 w 10"/>
                    <a:gd name="T3" fmla="*/ 0 h 9"/>
                    <a:gd name="T4" fmla="*/ 0 w 10"/>
                    <a:gd name="T5" fmla="*/ 4 h 9"/>
                    <a:gd name="T6" fmla="*/ 3 w 10"/>
                    <a:gd name="T7" fmla="*/ 9 h 9"/>
                    <a:gd name="T8" fmla="*/ 10 w 10"/>
                    <a:gd name="T9" fmla="*/ 5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9"/>
                    <a:gd name="T17" fmla="*/ 10 w 10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9">
                      <a:moveTo>
                        <a:pt x="10" y="5"/>
                      </a:move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3" y="9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Freeform 64"/>
                <p:cNvSpPr>
                  <a:spLocks/>
                </p:cNvSpPr>
                <p:nvPr/>
              </p:nvSpPr>
              <p:spPr bwMode="auto">
                <a:xfrm>
                  <a:off x="5183" y="6365"/>
                  <a:ext cx="11" cy="11"/>
                </a:xfrm>
                <a:custGeom>
                  <a:avLst/>
                  <a:gdLst>
                    <a:gd name="T0" fmla="*/ 11 w 11"/>
                    <a:gd name="T1" fmla="*/ 5 h 11"/>
                    <a:gd name="T2" fmla="*/ 6 w 11"/>
                    <a:gd name="T3" fmla="*/ 0 h 11"/>
                    <a:gd name="T4" fmla="*/ 0 w 11"/>
                    <a:gd name="T5" fmla="*/ 5 h 11"/>
                    <a:gd name="T6" fmla="*/ 6 w 11"/>
                    <a:gd name="T7" fmla="*/ 11 h 11"/>
                    <a:gd name="T8" fmla="*/ 11 w 11"/>
                    <a:gd name="T9" fmla="*/ 5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1"/>
                    <a:gd name="T17" fmla="*/ 11 w 11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1">
                      <a:moveTo>
                        <a:pt x="11" y="5"/>
                      </a:move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6" y="11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Freeform 65"/>
                <p:cNvSpPr>
                  <a:spLocks/>
                </p:cNvSpPr>
                <p:nvPr/>
              </p:nvSpPr>
              <p:spPr bwMode="auto">
                <a:xfrm>
                  <a:off x="5176" y="6378"/>
                  <a:ext cx="9" cy="10"/>
                </a:xfrm>
                <a:custGeom>
                  <a:avLst/>
                  <a:gdLst>
                    <a:gd name="T0" fmla="*/ 9 w 9"/>
                    <a:gd name="T1" fmla="*/ 5 h 10"/>
                    <a:gd name="T2" fmla="*/ 4 w 9"/>
                    <a:gd name="T3" fmla="*/ 0 h 10"/>
                    <a:gd name="T4" fmla="*/ 4 w 9"/>
                    <a:gd name="T5" fmla="*/ 0 h 10"/>
                    <a:gd name="T6" fmla="*/ 2 w 9"/>
                    <a:gd name="T7" fmla="*/ 1 h 10"/>
                    <a:gd name="T8" fmla="*/ 0 w 9"/>
                    <a:gd name="T9" fmla="*/ 7 h 10"/>
                    <a:gd name="T10" fmla="*/ 7 w 9"/>
                    <a:gd name="T11" fmla="*/ 10 h 10"/>
                    <a:gd name="T12" fmla="*/ 9 w 9"/>
                    <a:gd name="T13" fmla="*/ 3 h 10"/>
                    <a:gd name="T14" fmla="*/ 5 w 9"/>
                    <a:gd name="T15" fmla="*/ 1 h 10"/>
                    <a:gd name="T16" fmla="*/ 9 w 9"/>
                    <a:gd name="T17" fmla="*/ 5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"/>
                    <a:gd name="T28" fmla="*/ 0 h 10"/>
                    <a:gd name="T29" fmla="*/ 9 w 9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" h="10">
                      <a:moveTo>
                        <a:pt x="9" y="5"/>
                      </a:move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7"/>
                      </a:lnTo>
                      <a:lnTo>
                        <a:pt x="7" y="10"/>
                      </a:lnTo>
                      <a:lnTo>
                        <a:pt x="9" y="3"/>
                      </a:lnTo>
                      <a:lnTo>
                        <a:pt x="5" y="1"/>
                      </a:lnTo>
                      <a:lnTo>
                        <a:pt x="9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Freeform 66"/>
                <p:cNvSpPr>
                  <a:spLocks/>
                </p:cNvSpPr>
                <p:nvPr/>
              </p:nvSpPr>
              <p:spPr bwMode="auto">
                <a:xfrm>
                  <a:off x="5174" y="6393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0 w 7"/>
                    <a:gd name="T3" fmla="*/ 0 h 7"/>
                    <a:gd name="T4" fmla="*/ 0 w 7"/>
                    <a:gd name="T5" fmla="*/ 4 h 7"/>
                    <a:gd name="T6" fmla="*/ 0 w 7"/>
                    <a:gd name="T7" fmla="*/ 7 h 7"/>
                    <a:gd name="T8" fmla="*/ 7 w 7"/>
                    <a:gd name="T9" fmla="*/ 7 h 7"/>
                    <a:gd name="T10" fmla="*/ 7 w 7"/>
                    <a:gd name="T11" fmla="*/ 4 h 7"/>
                    <a:gd name="T12" fmla="*/ 7 w 7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Freeform 67"/>
                <p:cNvSpPr>
                  <a:spLocks/>
                </p:cNvSpPr>
                <p:nvPr/>
              </p:nvSpPr>
              <p:spPr bwMode="auto">
                <a:xfrm>
                  <a:off x="5176" y="6406"/>
                  <a:ext cx="9" cy="9"/>
                </a:xfrm>
                <a:custGeom>
                  <a:avLst/>
                  <a:gdLst>
                    <a:gd name="T0" fmla="*/ 7 w 9"/>
                    <a:gd name="T1" fmla="*/ 0 h 9"/>
                    <a:gd name="T2" fmla="*/ 0 w 9"/>
                    <a:gd name="T3" fmla="*/ 3 h 9"/>
                    <a:gd name="T4" fmla="*/ 2 w 9"/>
                    <a:gd name="T5" fmla="*/ 9 h 9"/>
                    <a:gd name="T6" fmla="*/ 9 w 9"/>
                    <a:gd name="T7" fmla="*/ 5 h 9"/>
                    <a:gd name="T8" fmla="*/ 7 w 9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9"/>
                    <a:gd name="T17" fmla="*/ 9 w 9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9">
                      <a:moveTo>
                        <a:pt x="7" y="0"/>
                      </a:moveTo>
                      <a:lnTo>
                        <a:pt x="0" y="3"/>
                      </a:lnTo>
                      <a:lnTo>
                        <a:pt x="2" y="9"/>
                      </a:lnTo>
                      <a:lnTo>
                        <a:pt x="9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" name="Freeform 68"/>
                <p:cNvSpPr>
                  <a:spLocks/>
                </p:cNvSpPr>
                <p:nvPr/>
              </p:nvSpPr>
              <p:spPr bwMode="auto">
                <a:xfrm>
                  <a:off x="5183" y="6416"/>
                  <a:ext cx="9" cy="11"/>
                </a:xfrm>
                <a:custGeom>
                  <a:avLst/>
                  <a:gdLst>
                    <a:gd name="T0" fmla="*/ 6 w 9"/>
                    <a:gd name="T1" fmla="*/ 0 h 11"/>
                    <a:gd name="T2" fmla="*/ 0 w 9"/>
                    <a:gd name="T3" fmla="*/ 6 h 11"/>
                    <a:gd name="T4" fmla="*/ 4 w 9"/>
                    <a:gd name="T5" fmla="*/ 11 h 11"/>
                    <a:gd name="T6" fmla="*/ 9 w 9"/>
                    <a:gd name="T7" fmla="*/ 6 h 11"/>
                    <a:gd name="T8" fmla="*/ 6 w 9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1"/>
                    <a:gd name="T17" fmla="*/ 9 w 9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1">
                      <a:moveTo>
                        <a:pt x="6" y="0"/>
                      </a:moveTo>
                      <a:lnTo>
                        <a:pt x="0" y="6"/>
                      </a:lnTo>
                      <a:lnTo>
                        <a:pt x="4" y="11"/>
                      </a:lnTo>
                      <a:lnTo>
                        <a:pt x="9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Freeform 69"/>
                <p:cNvSpPr>
                  <a:spLocks/>
                </p:cNvSpPr>
                <p:nvPr/>
              </p:nvSpPr>
              <p:spPr bwMode="auto">
                <a:xfrm>
                  <a:off x="5194" y="6427"/>
                  <a:ext cx="9" cy="9"/>
                </a:xfrm>
                <a:custGeom>
                  <a:avLst/>
                  <a:gdLst>
                    <a:gd name="T0" fmla="*/ 3 w 9"/>
                    <a:gd name="T1" fmla="*/ 0 h 9"/>
                    <a:gd name="T2" fmla="*/ 0 w 9"/>
                    <a:gd name="T3" fmla="*/ 5 h 9"/>
                    <a:gd name="T4" fmla="*/ 5 w 9"/>
                    <a:gd name="T5" fmla="*/ 9 h 9"/>
                    <a:gd name="T6" fmla="*/ 9 w 9"/>
                    <a:gd name="T7" fmla="*/ 4 h 9"/>
                    <a:gd name="T8" fmla="*/ 3 w 9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9"/>
                    <a:gd name="T17" fmla="*/ 9 w 9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9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5" y="9"/>
                      </a:lnTo>
                      <a:lnTo>
                        <a:pt x="9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Freeform 70"/>
                <p:cNvSpPr>
                  <a:spLocks/>
                </p:cNvSpPr>
                <p:nvPr/>
              </p:nvSpPr>
              <p:spPr bwMode="auto">
                <a:xfrm>
                  <a:off x="5206" y="6434"/>
                  <a:ext cx="9" cy="9"/>
                </a:xfrm>
                <a:custGeom>
                  <a:avLst/>
                  <a:gdLst>
                    <a:gd name="T0" fmla="*/ 4 w 9"/>
                    <a:gd name="T1" fmla="*/ 0 h 9"/>
                    <a:gd name="T2" fmla="*/ 0 w 9"/>
                    <a:gd name="T3" fmla="*/ 5 h 9"/>
                    <a:gd name="T4" fmla="*/ 0 w 9"/>
                    <a:gd name="T5" fmla="*/ 7 h 9"/>
                    <a:gd name="T6" fmla="*/ 2 w 9"/>
                    <a:gd name="T7" fmla="*/ 7 h 9"/>
                    <a:gd name="T8" fmla="*/ 7 w 9"/>
                    <a:gd name="T9" fmla="*/ 9 h 9"/>
                    <a:gd name="T10" fmla="*/ 9 w 9"/>
                    <a:gd name="T11" fmla="*/ 2 h 9"/>
                    <a:gd name="T12" fmla="*/ 4 w 9"/>
                    <a:gd name="T13" fmla="*/ 0 h 9"/>
                    <a:gd name="T14" fmla="*/ 4 w 9"/>
                    <a:gd name="T15" fmla="*/ 4 h 9"/>
                    <a:gd name="T16" fmla="*/ 6 w 9"/>
                    <a:gd name="T17" fmla="*/ 2 h 9"/>
                    <a:gd name="T18" fmla="*/ 4 w 9"/>
                    <a:gd name="T19" fmla="*/ 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9"/>
                    <a:gd name="T32" fmla="*/ 9 w 9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9">
                      <a:moveTo>
                        <a:pt x="4" y="0"/>
                      </a:move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7" y="9"/>
                      </a:lnTo>
                      <a:lnTo>
                        <a:pt x="9" y="2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Rectangle 71"/>
                <p:cNvSpPr>
                  <a:spLocks noChangeArrowheads="1"/>
                </p:cNvSpPr>
                <p:nvPr/>
              </p:nvSpPr>
              <p:spPr bwMode="auto">
                <a:xfrm>
                  <a:off x="5220" y="6438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800"/>
                </a:p>
              </p:txBody>
            </p:sp>
            <p:sp>
              <p:nvSpPr>
                <p:cNvPr id="523" name="Freeform 72"/>
                <p:cNvSpPr>
                  <a:spLocks/>
                </p:cNvSpPr>
                <p:nvPr/>
              </p:nvSpPr>
              <p:spPr bwMode="auto">
                <a:xfrm>
                  <a:off x="5234" y="6436"/>
                  <a:ext cx="9" cy="9"/>
                </a:xfrm>
                <a:custGeom>
                  <a:avLst/>
                  <a:gdLst>
                    <a:gd name="T0" fmla="*/ 0 w 9"/>
                    <a:gd name="T1" fmla="*/ 2 h 9"/>
                    <a:gd name="T2" fmla="*/ 0 w 9"/>
                    <a:gd name="T3" fmla="*/ 9 h 9"/>
                    <a:gd name="T4" fmla="*/ 4 w 9"/>
                    <a:gd name="T5" fmla="*/ 9 h 9"/>
                    <a:gd name="T6" fmla="*/ 6 w 9"/>
                    <a:gd name="T7" fmla="*/ 9 h 9"/>
                    <a:gd name="T8" fmla="*/ 9 w 9"/>
                    <a:gd name="T9" fmla="*/ 7 h 9"/>
                    <a:gd name="T10" fmla="*/ 8 w 9"/>
                    <a:gd name="T11" fmla="*/ 0 h 9"/>
                    <a:gd name="T12" fmla="*/ 4 w 9"/>
                    <a:gd name="T13" fmla="*/ 2 h 9"/>
                    <a:gd name="T14" fmla="*/ 6 w 9"/>
                    <a:gd name="T15" fmla="*/ 5 h 9"/>
                    <a:gd name="T16" fmla="*/ 6 w 9"/>
                    <a:gd name="T17" fmla="*/ 2 h 9"/>
                    <a:gd name="T18" fmla="*/ 0 w 9"/>
                    <a:gd name="T19" fmla="*/ 2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9"/>
                    <a:gd name="T32" fmla="*/ 9 w 9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9">
                      <a:moveTo>
                        <a:pt x="0" y="2"/>
                      </a:moveTo>
                      <a:lnTo>
                        <a:pt x="0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9" y="7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6" y="5"/>
                      </a:lnTo>
                      <a:lnTo>
                        <a:pt x="6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" name="Freeform 73"/>
                <p:cNvSpPr>
                  <a:spLocks/>
                </p:cNvSpPr>
                <p:nvPr/>
              </p:nvSpPr>
              <p:spPr bwMode="auto">
                <a:xfrm>
                  <a:off x="5247" y="6432"/>
                  <a:ext cx="10" cy="9"/>
                </a:xfrm>
                <a:custGeom>
                  <a:avLst/>
                  <a:gdLst>
                    <a:gd name="T0" fmla="*/ 2 w 10"/>
                    <a:gd name="T1" fmla="*/ 2 h 9"/>
                    <a:gd name="T2" fmla="*/ 3 w 10"/>
                    <a:gd name="T3" fmla="*/ 9 h 9"/>
                    <a:gd name="T4" fmla="*/ 3 w 10"/>
                    <a:gd name="T5" fmla="*/ 9 h 9"/>
                    <a:gd name="T6" fmla="*/ 5 w 10"/>
                    <a:gd name="T7" fmla="*/ 9 h 9"/>
                    <a:gd name="T8" fmla="*/ 10 w 10"/>
                    <a:gd name="T9" fmla="*/ 6 h 9"/>
                    <a:gd name="T10" fmla="*/ 7 w 10"/>
                    <a:gd name="T11" fmla="*/ 0 h 9"/>
                    <a:gd name="T12" fmla="*/ 0 w 10"/>
                    <a:gd name="T13" fmla="*/ 4 h 9"/>
                    <a:gd name="T14" fmla="*/ 2 w 10"/>
                    <a:gd name="T15" fmla="*/ 6 h 9"/>
                    <a:gd name="T16" fmla="*/ 2 w 10"/>
                    <a:gd name="T17" fmla="*/ 2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9"/>
                    <a:gd name="T29" fmla="*/ 10 w 10"/>
                    <a:gd name="T30" fmla="*/ 9 h 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9">
                      <a:moveTo>
                        <a:pt x="2" y="2"/>
                      </a:moveTo>
                      <a:lnTo>
                        <a:pt x="3" y="9"/>
                      </a:lnTo>
                      <a:lnTo>
                        <a:pt x="5" y="9"/>
                      </a:lnTo>
                      <a:lnTo>
                        <a:pt x="10" y="6"/>
                      </a:ln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Freeform 74"/>
                <p:cNvSpPr>
                  <a:spLocks/>
                </p:cNvSpPr>
                <p:nvPr/>
              </p:nvSpPr>
              <p:spPr bwMode="auto">
                <a:xfrm>
                  <a:off x="5259" y="6423"/>
                  <a:ext cx="9" cy="9"/>
                </a:xfrm>
                <a:custGeom>
                  <a:avLst/>
                  <a:gdLst>
                    <a:gd name="T0" fmla="*/ 0 w 9"/>
                    <a:gd name="T1" fmla="*/ 4 h 9"/>
                    <a:gd name="T2" fmla="*/ 4 w 9"/>
                    <a:gd name="T3" fmla="*/ 9 h 9"/>
                    <a:gd name="T4" fmla="*/ 9 w 9"/>
                    <a:gd name="T5" fmla="*/ 8 h 9"/>
                    <a:gd name="T6" fmla="*/ 9 w 9"/>
                    <a:gd name="T7" fmla="*/ 6 h 9"/>
                    <a:gd name="T8" fmla="*/ 4 w 9"/>
                    <a:gd name="T9" fmla="*/ 0 h 9"/>
                    <a:gd name="T10" fmla="*/ 4 w 9"/>
                    <a:gd name="T11" fmla="*/ 2 h 9"/>
                    <a:gd name="T12" fmla="*/ 0 w 9"/>
                    <a:gd name="T13" fmla="*/ 4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9"/>
                    <a:gd name="T23" fmla="*/ 9 w 9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9">
                      <a:moveTo>
                        <a:pt x="0" y="4"/>
                      </a:moveTo>
                      <a:lnTo>
                        <a:pt x="4" y="9"/>
                      </a:lnTo>
                      <a:lnTo>
                        <a:pt x="9" y="8"/>
                      </a:lnTo>
                      <a:lnTo>
                        <a:pt x="9" y="6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Freeform 75"/>
                <p:cNvSpPr>
                  <a:spLocks/>
                </p:cNvSpPr>
                <p:nvPr/>
              </p:nvSpPr>
              <p:spPr bwMode="auto">
                <a:xfrm>
                  <a:off x="5268" y="6413"/>
                  <a:ext cx="9" cy="10"/>
                </a:xfrm>
                <a:custGeom>
                  <a:avLst/>
                  <a:gdLst>
                    <a:gd name="T0" fmla="*/ 0 w 9"/>
                    <a:gd name="T1" fmla="*/ 5 h 10"/>
                    <a:gd name="T2" fmla="*/ 5 w 9"/>
                    <a:gd name="T3" fmla="*/ 10 h 10"/>
                    <a:gd name="T4" fmla="*/ 9 w 9"/>
                    <a:gd name="T5" fmla="*/ 5 h 10"/>
                    <a:gd name="T6" fmla="*/ 4 w 9"/>
                    <a:gd name="T7" fmla="*/ 0 h 10"/>
                    <a:gd name="T8" fmla="*/ 0 w 9"/>
                    <a:gd name="T9" fmla="*/ 5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0"/>
                    <a:gd name="T17" fmla="*/ 9 w 9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0">
                      <a:moveTo>
                        <a:pt x="0" y="5"/>
                      </a:moveTo>
                      <a:lnTo>
                        <a:pt x="5" y="10"/>
                      </a:lnTo>
                      <a:lnTo>
                        <a:pt x="9" y="5"/>
                      </a:lnTo>
                      <a:lnTo>
                        <a:pt x="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Freeform 76"/>
                <p:cNvSpPr>
                  <a:spLocks/>
                </p:cNvSpPr>
                <p:nvPr/>
              </p:nvSpPr>
              <p:spPr bwMode="auto">
                <a:xfrm>
                  <a:off x="5273" y="6400"/>
                  <a:ext cx="9" cy="9"/>
                </a:xfrm>
                <a:custGeom>
                  <a:avLst/>
                  <a:gdLst>
                    <a:gd name="T0" fmla="*/ 0 w 9"/>
                    <a:gd name="T1" fmla="*/ 8 h 9"/>
                    <a:gd name="T2" fmla="*/ 7 w 9"/>
                    <a:gd name="T3" fmla="*/ 9 h 9"/>
                    <a:gd name="T4" fmla="*/ 7 w 9"/>
                    <a:gd name="T5" fmla="*/ 8 h 9"/>
                    <a:gd name="T6" fmla="*/ 7 w 9"/>
                    <a:gd name="T7" fmla="*/ 6 h 9"/>
                    <a:gd name="T8" fmla="*/ 9 w 9"/>
                    <a:gd name="T9" fmla="*/ 0 h 9"/>
                    <a:gd name="T10" fmla="*/ 2 w 9"/>
                    <a:gd name="T11" fmla="*/ 0 h 9"/>
                    <a:gd name="T12" fmla="*/ 0 w 9"/>
                    <a:gd name="T13" fmla="*/ 8 h 9"/>
                    <a:gd name="T14" fmla="*/ 4 w 9"/>
                    <a:gd name="T15" fmla="*/ 6 h 9"/>
                    <a:gd name="T16" fmla="*/ 0 w 9"/>
                    <a:gd name="T17" fmla="*/ 6 h 9"/>
                    <a:gd name="T18" fmla="*/ 0 w 9"/>
                    <a:gd name="T19" fmla="*/ 8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9"/>
                    <a:gd name="T32" fmla="*/ 9 w 9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9">
                      <a:moveTo>
                        <a:pt x="0" y="8"/>
                      </a:moveTo>
                      <a:lnTo>
                        <a:pt x="7" y="9"/>
                      </a:lnTo>
                      <a:lnTo>
                        <a:pt x="7" y="8"/>
                      </a:lnTo>
                      <a:lnTo>
                        <a:pt x="7" y="6"/>
                      </a:lnTo>
                      <a:lnTo>
                        <a:pt x="9" y="0"/>
                      </a:lnTo>
                      <a:lnTo>
                        <a:pt x="2" y="0"/>
                      </a:lnTo>
                      <a:lnTo>
                        <a:pt x="0" y="8"/>
                      </a:ln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Freeform 77"/>
                <p:cNvSpPr>
                  <a:spLocks/>
                </p:cNvSpPr>
                <p:nvPr/>
              </p:nvSpPr>
              <p:spPr bwMode="auto">
                <a:xfrm>
                  <a:off x="5273" y="6386"/>
                  <a:ext cx="9" cy="7"/>
                </a:xfrm>
                <a:custGeom>
                  <a:avLst/>
                  <a:gdLst>
                    <a:gd name="T0" fmla="*/ 2 w 9"/>
                    <a:gd name="T1" fmla="*/ 7 h 7"/>
                    <a:gd name="T2" fmla="*/ 9 w 9"/>
                    <a:gd name="T3" fmla="*/ 7 h 7"/>
                    <a:gd name="T4" fmla="*/ 7 w 9"/>
                    <a:gd name="T5" fmla="*/ 0 h 7"/>
                    <a:gd name="T6" fmla="*/ 7 w 9"/>
                    <a:gd name="T7" fmla="*/ 0 h 7"/>
                    <a:gd name="T8" fmla="*/ 0 w 9"/>
                    <a:gd name="T9" fmla="*/ 2 h 7"/>
                    <a:gd name="T10" fmla="*/ 0 w 9"/>
                    <a:gd name="T11" fmla="*/ 2 h 7"/>
                    <a:gd name="T12" fmla="*/ 2 w 9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7"/>
                    <a:gd name="T23" fmla="*/ 9 w 9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7">
                      <a:moveTo>
                        <a:pt x="2" y="7"/>
                      </a:moveTo>
                      <a:lnTo>
                        <a:pt x="9" y="7"/>
                      </a:ln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" name="Freeform 78"/>
                <p:cNvSpPr>
                  <a:spLocks/>
                </p:cNvSpPr>
                <p:nvPr/>
              </p:nvSpPr>
              <p:spPr bwMode="auto">
                <a:xfrm>
                  <a:off x="5268" y="6372"/>
                  <a:ext cx="11" cy="11"/>
                </a:xfrm>
                <a:custGeom>
                  <a:avLst/>
                  <a:gdLst>
                    <a:gd name="T0" fmla="*/ 4 w 11"/>
                    <a:gd name="T1" fmla="*/ 9 h 11"/>
                    <a:gd name="T2" fmla="*/ 11 w 11"/>
                    <a:gd name="T3" fmla="*/ 7 h 11"/>
                    <a:gd name="T4" fmla="*/ 11 w 11"/>
                    <a:gd name="T5" fmla="*/ 7 h 11"/>
                    <a:gd name="T6" fmla="*/ 9 w 11"/>
                    <a:gd name="T7" fmla="*/ 6 h 11"/>
                    <a:gd name="T8" fmla="*/ 5 w 11"/>
                    <a:gd name="T9" fmla="*/ 0 h 11"/>
                    <a:gd name="T10" fmla="*/ 0 w 11"/>
                    <a:gd name="T11" fmla="*/ 6 h 11"/>
                    <a:gd name="T12" fmla="*/ 4 w 11"/>
                    <a:gd name="T13" fmla="*/ 11 h 11"/>
                    <a:gd name="T14" fmla="*/ 7 w 11"/>
                    <a:gd name="T15" fmla="*/ 7 h 11"/>
                    <a:gd name="T16" fmla="*/ 4 w 11"/>
                    <a:gd name="T17" fmla="*/ 9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1"/>
                    <a:gd name="T29" fmla="*/ 11 w 11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1">
                      <a:moveTo>
                        <a:pt x="4" y="9"/>
                      </a:moveTo>
                      <a:lnTo>
                        <a:pt x="11" y="7"/>
                      </a:lnTo>
                      <a:lnTo>
                        <a:pt x="9" y="6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4" y="11"/>
                      </a:lnTo>
                      <a:lnTo>
                        <a:pt x="7" y="7"/>
                      </a:lnTo>
                      <a:lnTo>
                        <a:pt x="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Freeform 79"/>
                <p:cNvSpPr>
                  <a:spLocks/>
                </p:cNvSpPr>
                <p:nvPr/>
              </p:nvSpPr>
              <p:spPr bwMode="auto">
                <a:xfrm>
                  <a:off x="5261" y="6362"/>
                  <a:ext cx="9" cy="10"/>
                </a:xfrm>
                <a:custGeom>
                  <a:avLst/>
                  <a:gdLst>
                    <a:gd name="T0" fmla="*/ 4 w 9"/>
                    <a:gd name="T1" fmla="*/ 10 h 10"/>
                    <a:gd name="T2" fmla="*/ 9 w 9"/>
                    <a:gd name="T3" fmla="*/ 5 h 10"/>
                    <a:gd name="T4" fmla="*/ 7 w 9"/>
                    <a:gd name="T5" fmla="*/ 1 h 10"/>
                    <a:gd name="T6" fmla="*/ 4 w 9"/>
                    <a:gd name="T7" fmla="*/ 0 h 10"/>
                    <a:gd name="T8" fmla="*/ 0 w 9"/>
                    <a:gd name="T9" fmla="*/ 5 h 10"/>
                    <a:gd name="T10" fmla="*/ 2 w 9"/>
                    <a:gd name="T11" fmla="*/ 7 h 10"/>
                    <a:gd name="T12" fmla="*/ 4 w 9"/>
                    <a:gd name="T13" fmla="*/ 10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10"/>
                    <a:gd name="T23" fmla="*/ 9 w 9"/>
                    <a:gd name="T24" fmla="*/ 10 h 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10">
                      <a:moveTo>
                        <a:pt x="4" y="10"/>
                      </a:moveTo>
                      <a:lnTo>
                        <a:pt x="9" y="5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Freeform 80"/>
                <p:cNvSpPr>
                  <a:spLocks/>
                </p:cNvSpPr>
                <p:nvPr/>
              </p:nvSpPr>
              <p:spPr bwMode="auto">
                <a:xfrm>
                  <a:off x="5249" y="6355"/>
                  <a:ext cx="8" cy="8"/>
                </a:xfrm>
                <a:custGeom>
                  <a:avLst/>
                  <a:gdLst>
                    <a:gd name="T0" fmla="*/ 5 w 8"/>
                    <a:gd name="T1" fmla="*/ 8 h 8"/>
                    <a:gd name="T2" fmla="*/ 8 w 8"/>
                    <a:gd name="T3" fmla="*/ 3 h 8"/>
                    <a:gd name="T4" fmla="*/ 3 w 8"/>
                    <a:gd name="T5" fmla="*/ 0 h 8"/>
                    <a:gd name="T6" fmla="*/ 0 w 8"/>
                    <a:gd name="T7" fmla="*/ 5 h 8"/>
                    <a:gd name="T8" fmla="*/ 5 w 8"/>
                    <a:gd name="T9" fmla="*/ 8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8"/>
                    <a:gd name="T17" fmla="*/ 8 w 8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8">
                      <a:moveTo>
                        <a:pt x="5" y="8"/>
                      </a:moveTo>
                      <a:lnTo>
                        <a:pt x="8" y="3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Freeform 81"/>
                <p:cNvSpPr>
                  <a:spLocks/>
                </p:cNvSpPr>
                <p:nvPr/>
              </p:nvSpPr>
              <p:spPr bwMode="auto">
                <a:xfrm>
                  <a:off x="5236" y="6349"/>
                  <a:ext cx="7" cy="9"/>
                </a:xfrm>
                <a:custGeom>
                  <a:avLst/>
                  <a:gdLst>
                    <a:gd name="T0" fmla="*/ 6 w 7"/>
                    <a:gd name="T1" fmla="*/ 9 h 9"/>
                    <a:gd name="T2" fmla="*/ 7 w 7"/>
                    <a:gd name="T3" fmla="*/ 2 h 9"/>
                    <a:gd name="T4" fmla="*/ 4 w 7"/>
                    <a:gd name="T5" fmla="*/ 2 h 9"/>
                    <a:gd name="T6" fmla="*/ 2 w 7"/>
                    <a:gd name="T7" fmla="*/ 2 h 9"/>
                    <a:gd name="T8" fmla="*/ 0 w 7"/>
                    <a:gd name="T9" fmla="*/ 0 h 9"/>
                    <a:gd name="T10" fmla="*/ 0 w 7"/>
                    <a:gd name="T11" fmla="*/ 7 h 9"/>
                    <a:gd name="T12" fmla="*/ 4 w 7"/>
                    <a:gd name="T13" fmla="*/ 9 h 9"/>
                    <a:gd name="T14" fmla="*/ 4 w 7"/>
                    <a:gd name="T15" fmla="*/ 6 h 9"/>
                    <a:gd name="T16" fmla="*/ 2 w 7"/>
                    <a:gd name="T17" fmla="*/ 9 h 9"/>
                    <a:gd name="T18" fmla="*/ 6 w 7"/>
                    <a:gd name="T19" fmla="*/ 9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9"/>
                    <a:gd name="T32" fmla="*/ 7 w 7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9">
                      <a:moveTo>
                        <a:pt x="6" y="9"/>
                      </a:moveTo>
                      <a:lnTo>
                        <a:pt x="7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4" y="9"/>
                      </a:lnTo>
                      <a:lnTo>
                        <a:pt x="4" y="6"/>
                      </a:lnTo>
                      <a:lnTo>
                        <a:pt x="2" y="9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1" name="Line 82"/>
              <p:cNvSpPr>
                <a:spLocks noChangeShapeType="1"/>
              </p:cNvSpPr>
              <p:nvPr/>
            </p:nvSpPr>
            <p:spPr bwMode="auto">
              <a:xfrm>
                <a:off x="2783" y="10682"/>
                <a:ext cx="3582" cy="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02" name="Group 83"/>
              <p:cNvGrpSpPr>
                <a:grpSpLocks/>
              </p:cNvGrpSpPr>
              <p:nvPr/>
            </p:nvGrpSpPr>
            <p:grpSpPr bwMode="auto">
              <a:xfrm>
                <a:off x="3723" y="10568"/>
                <a:ext cx="857" cy="226"/>
                <a:chOff x="4476" y="6147"/>
                <a:chExt cx="387" cy="101"/>
              </a:xfrm>
            </p:grpSpPr>
            <p:sp>
              <p:nvSpPr>
                <p:cNvPr id="509" name="Rectangle 84"/>
                <p:cNvSpPr>
                  <a:spLocks noChangeArrowheads="1"/>
                </p:cNvSpPr>
                <p:nvPr/>
              </p:nvSpPr>
              <p:spPr bwMode="auto">
                <a:xfrm>
                  <a:off x="4476" y="6186"/>
                  <a:ext cx="292" cy="2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800"/>
                </a:p>
              </p:txBody>
            </p:sp>
            <p:sp>
              <p:nvSpPr>
                <p:cNvPr id="510" name="Freeform 85"/>
                <p:cNvSpPr>
                  <a:spLocks/>
                </p:cNvSpPr>
                <p:nvPr/>
              </p:nvSpPr>
              <p:spPr bwMode="auto">
                <a:xfrm>
                  <a:off x="4764" y="6147"/>
                  <a:ext cx="99" cy="101"/>
                </a:xfrm>
                <a:custGeom>
                  <a:avLst/>
                  <a:gdLst>
                    <a:gd name="T0" fmla="*/ 0 w 99"/>
                    <a:gd name="T1" fmla="*/ 101 h 101"/>
                    <a:gd name="T2" fmla="*/ 99 w 99"/>
                    <a:gd name="T3" fmla="*/ 50 h 101"/>
                    <a:gd name="T4" fmla="*/ 0 w 99"/>
                    <a:gd name="T5" fmla="*/ 0 h 101"/>
                    <a:gd name="T6" fmla="*/ 0 w 99"/>
                    <a:gd name="T7" fmla="*/ 101 h 10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"/>
                    <a:gd name="T13" fmla="*/ 0 h 101"/>
                    <a:gd name="T14" fmla="*/ 99 w 99"/>
                    <a:gd name="T15" fmla="*/ 101 h 10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" h="101">
                      <a:moveTo>
                        <a:pt x="0" y="101"/>
                      </a:moveTo>
                      <a:lnTo>
                        <a:pt x="99" y="50"/>
                      </a:lnTo>
                      <a:lnTo>
                        <a:pt x="0" y="0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3" name="Group 86"/>
              <p:cNvGrpSpPr>
                <a:grpSpLocks/>
              </p:cNvGrpSpPr>
              <p:nvPr/>
            </p:nvGrpSpPr>
            <p:grpSpPr bwMode="auto">
              <a:xfrm>
                <a:off x="4585" y="11190"/>
                <a:ext cx="444" cy="226"/>
                <a:chOff x="4853" y="6397"/>
                <a:chExt cx="200" cy="101"/>
              </a:xfrm>
            </p:grpSpPr>
            <p:sp>
              <p:nvSpPr>
                <p:cNvPr id="507" name="Rectangle 87"/>
                <p:cNvSpPr>
                  <a:spLocks noChangeArrowheads="1"/>
                </p:cNvSpPr>
                <p:nvPr/>
              </p:nvSpPr>
              <p:spPr bwMode="auto">
                <a:xfrm>
                  <a:off x="4853" y="6435"/>
                  <a:ext cx="102" cy="2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800"/>
                </a:p>
              </p:txBody>
            </p:sp>
            <p:sp>
              <p:nvSpPr>
                <p:cNvPr id="508" name="Freeform 88"/>
                <p:cNvSpPr>
                  <a:spLocks/>
                </p:cNvSpPr>
                <p:nvPr/>
              </p:nvSpPr>
              <p:spPr bwMode="auto">
                <a:xfrm>
                  <a:off x="4954" y="6397"/>
                  <a:ext cx="99" cy="101"/>
                </a:xfrm>
                <a:custGeom>
                  <a:avLst/>
                  <a:gdLst>
                    <a:gd name="T0" fmla="*/ 0 w 99"/>
                    <a:gd name="T1" fmla="*/ 101 h 101"/>
                    <a:gd name="T2" fmla="*/ 99 w 99"/>
                    <a:gd name="T3" fmla="*/ 49 h 101"/>
                    <a:gd name="T4" fmla="*/ 0 w 99"/>
                    <a:gd name="T5" fmla="*/ 0 h 101"/>
                    <a:gd name="T6" fmla="*/ 0 w 99"/>
                    <a:gd name="T7" fmla="*/ 101 h 10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9"/>
                    <a:gd name="T13" fmla="*/ 0 h 101"/>
                    <a:gd name="T14" fmla="*/ 99 w 99"/>
                    <a:gd name="T15" fmla="*/ 101 h 10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9" h="101">
                      <a:moveTo>
                        <a:pt x="0" y="101"/>
                      </a:moveTo>
                      <a:lnTo>
                        <a:pt x="99" y="49"/>
                      </a:lnTo>
                      <a:lnTo>
                        <a:pt x="0" y="0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4" name="Group 89"/>
              <p:cNvGrpSpPr>
                <a:grpSpLocks/>
              </p:cNvGrpSpPr>
              <p:nvPr/>
            </p:nvGrpSpPr>
            <p:grpSpPr bwMode="auto">
              <a:xfrm>
                <a:off x="3378" y="11098"/>
                <a:ext cx="277" cy="306"/>
                <a:chOff x="4363" y="6310"/>
                <a:chExt cx="126" cy="135"/>
              </a:xfrm>
            </p:grpSpPr>
            <p:sp>
              <p:nvSpPr>
                <p:cNvPr id="485" name="Oval 90"/>
                <p:cNvSpPr>
                  <a:spLocks noChangeArrowheads="1"/>
                </p:cNvSpPr>
                <p:nvPr/>
              </p:nvSpPr>
              <p:spPr bwMode="auto">
                <a:xfrm>
                  <a:off x="4387" y="6310"/>
                  <a:ext cx="102" cy="9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800"/>
                </a:p>
              </p:txBody>
            </p:sp>
            <p:sp>
              <p:nvSpPr>
                <p:cNvPr id="486" name="Rectangle 91"/>
                <p:cNvSpPr>
                  <a:spLocks noChangeArrowheads="1"/>
                </p:cNvSpPr>
                <p:nvPr/>
              </p:nvSpPr>
              <p:spPr bwMode="auto">
                <a:xfrm>
                  <a:off x="4409" y="6349"/>
                  <a:ext cx="7" cy="7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800"/>
                </a:p>
              </p:txBody>
            </p:sp>
            <p:sp>
              <p:nvSpPr>
                <p:cNvPr id="487" name="Freeform 92"/>
                <p:cNvSpPr>
                  <a:spLocks/>
                </p:cNvSpPr>
                <p:nvPr/>
              </p:nvSpPr>
              <p:spPr bwMode="auto">
                <a:xfrm>
                  <a:off x="4393" y="6351"/>
                  <a:ext cx="11" cy="9"/>
                </a:xfrm>
                <a:custGeom>
                  <a:avLst/>
                  <a:gdLst>
                    <a:gd name="T0" fmla="*/ 11 w 11"/>
                    <a:gd name="T1" fmla="*/ 7 h 9"/>
                    <a:gd name="T2" fmla="*/ 9 w 11"/>
                    <a:gd name="T3" fmla="*/ 0 h 9"/>
                    <a:gd name="T4" fmla="*/ 4 w 11"/>
                    <a:gd name="T5" fmla="*/ 2 h 9"/>
                    <a:gd name="T6" fmla="*/ 2 w 11"/>
                    <a:gd name="T7" fmla="*/ 2 h 9"/>
                    <a:gd name="T8" fmla="*/ 0 w 11"/>
                    <a:gd name="T9" fmla="*/ 4 h 9"/>
                    <a:gd name="T10" fmla="*/ 4 w 11"/>
                    <a:gd name="T11" fmla="*/ 9 h 9"/>
                    <a:gd name="T12" fmla="*/ 7 w 11"/>
                    <a:gd name="T13" fmla="*/ 7 h 9"/>
                    <a:gd name="T14" fmla="*/ 4 w 11"/>
                    <a:gd name="T15" fmla="*/ 5 h 9"/>
                    <a:gd name="T16" fmla="*/ 6 w 11"/>
                    <a:gd name="T17" fmla="*/ 9 h 9"/>
                    <a:gd name="T18" fmla="*/ 11 w 11"/>
                    <a:gd name="T19" fmla="*/ 7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9"/>
                    <a:gd name="T32" fmla="*/ 11 w 1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9">
                      <a:moveTo>
                        <a:pt x="11" y="7"/>
                      </a:moveTo>
                      <a:lnTo>
                        <a:pt x="9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4" y="9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6" y="9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8" name="Freeform 93"/>
                <p:cNvSpPr>
                  <a:spLocks/>
                </p:cNvSpPr>
                <p:nvPr/>
              </p:nvSpPr>
              <p:spPr bwMode="auto">
                <a:xfrm>
                  <a:off x="4381" y="6358"/>
                  <a:ext cx="11" cy="9"/>
                </a:xfrm>
                <a:custGeom>
                  <a:avLst/>
                  <a:gdLst>
                    <a:gd name="T0" fmla="*/ 11 w 11"/>
                    <a:gd name="T1" fmla="*/ 5 h 9"/>
                    <a:gd name="T2" fmla="*/ 7 w 11"/>
                    <a:gd name="T3" fmla="*/ 0 h 9"/>
                    <a:gd name="T4" fmla="*/ 0 w 11"/>
                    <a:gd name="T5" fmla="*/ 4 h 9"/>
                    <a:gd name="T6" fmla="*/ 3 w 11"/>
                    <a:gd name="T7" fmla="*/ 9 h 9"/>
                    <a:gd name="T8" fmla="*/ 11 w 11"/>
                    <a:gd name="T9" fmla="*/ 5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9"/>
                    <a:gd name="T17" fmla="*/ 11 w 11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9">
                      <a:moveTo>
                        <a:pt x="11" y="5"/>
                      </a:move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3" y="9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9" name="Freeform 94"/>
                <p:cNvSpPr>
                  <a:spLocks/>
                </p:cNvSpPr>
                <p:nvPr/>
              </p:nvSpPr>
              <p:spPr bwMode="auto">
                <a:xfrm>
                  <a:off x="4372" y="6367"/>
                  <a:ext cx="9" cy="11"/>
                </a:xfrm>
                <a:custGeom>
                  <a:avLst/>
                  <a:gdLst>
                    <a:gd name="T0" fmla="*/ 9 w 9"/>
                    <a:gd name="T1" fmla="*/ 5 h 11"/>
                    <a:gd name="T2" fmla="*/ 4 w 9"/>
                    <a:gd name="T3" fmla="*/ 0 h 11"/>
                    <a:gd name="T4" fmla="*/ 0 w 9"/>
                    <a:gd name="T5" fmla="*/ 5 h 11"/>
                    <a:gd name="T6" fmla="*/ 5 w 9"/>
                    <a:gd name="T7" fmla="*/ 11 h 11"/>
                    <a:gd name="T8" fmla="*/ 9 w 9"/>
                    <a:gd name="T9" fmla="*/ 5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1"/>
                    <a:gd name="T17" fmla="*/ 9 w 9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1">
                      <a:moveTo>
                        <a:pt x="9" y="5"/>
                      </a:move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5" y="11"/>
                      </a:lnTo>
                      <a:lnTo>
                        <a:pt x="9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0" name="Freeform 95"/>
                <p:cNvSpPr>
                  <a:spLocks/>
                </p:cNvSpPr>
                <p:nvPr/>
              </p:nvSpPr>
              <p:spPr bwMode="auto">
                <a:xfrm>
                  <a:off x="4365" y="6379"/>
                  <a:ext cx="9" cy="9"/>
                </a:xfrm>
                <a:custGeom>
                  <a:avLst/>
                  <a:gdLst>
                    <a:gd name="T0" fmla="*/ 9 w 9"/>
                    <a:gd name="T1" fmla="*/ 2 h 9"/>
                    <a:gd name="T2" fmla="*/ 2 w 9"/>
                    <a:gd name="T3" fmla="*/ 0 h 9"/>
                    <a:gd name="T4" fmla="*/ 0 w 9"/>
                    <a:gd name="T5" fmla="*/ 7 h 9"/>
                    <a:gd name="T6" fmla="*/ 7 w 9"/>
                    <a:gd name="T7" fmla="*/ 9 h 9"/>
                    <a:gd name="T8" fmla="*/ 9 w 9"/>
                    <a:gd name="T9" fmla="*/ 2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9"/>
                    <a:gd name="T17" fmla="*/ 9 w 9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9">
                      <a:moveTo>
                        <a:pt x="9" y="2"/>
                      </a:moveTo>
                      <a:lnTo>
                        <a:pt x="2" y="0"/>
                      </a:lnTo>
                      <a:lnTo>
                        <a:pt x="0" y="7"/>
                      </a:lnTo>
                      <a:lnTo>
                        <a:pt x="7" y="9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" name="Freeform 96"/>
                <p:cNvSpPr>
                  <a:spLocks/>
                </p:cNvSpPr>
                <p:nvPr/>
              </p:nvSpPr>
              <p:spPr bwMode="auto">
                <a:xfrm>
                  <a:off x="4363" y="6395"/>
                  <a:ext cx="7" cy="7"/>
                </a:xfrm>
                <a:custGeom>
                  <a:avLst/>
                  <a:gdLst>
                    <a:gd name="T0" fmla="*/ 7 w 7"/>
                    <a:gd name="T1" fmla="*/ 0 h 7"/>
                    <a:gd name="T2" fmla="*/ 0 w 7"/>
                    <a:gd name="T3" fmla="*/ 0 h 7"/>
                    <a:gd name="T4" fmla="*/ 0 w 7"/>
                    <a:gd name="T5" fmla="*/ 2 h 7"/>
                    <a:gd name="T6" fmla="*/ 0 w 7"/>
                    <a:gd name="T7" fmla="*/ 7 h 7"/>
                    <a:gd name="T8" fmla="*/ 7 w 7"/>
                    <a:gd name="T9" fmla="*/ 7 h 7"/>
                    <a:gd name="T10" fmla="*/ 7 w 7"/>
                    <a:gd name="T11" fmla="*/ 2 h 7"/>
                    <a:gd name="T12" fmla="*/ 7 w 7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7" y="7"/>
                      </a:lnTo>
                      <a:lnTo>
                        <a:pt x="7" y="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" name="Freeform 97"/>
                <p:cNvSpPr>
                  <a:spLocks/>
                </p:cNvSpPr>
                <p:nvPr/>
              </p:nvSpPr>
              <p:spPr bwMode="auto">
                <a:xfrm>
                  <a:off x="4365" y="6406"/>
                  <a:ext cx="9" cy="12"/>
                </a:xfrm>
                <a:custGeom>
                  <a:avLst/>
                  <a:gdLst>
                    <a:gd name="T0" fmla="*/ 7 w 9"/>
                    <a:gd name="T1" fmla="*/ 0 h 12"/>
                    <a:gd name="T2" fmla="*/ 0 w 9"/>
                    <a:gd name="T3" fmla="*/ 3 h 12"/>
                    <a:gd name="T4" fmla="*/ 2 w 9"/>
                    <a:gd name="T5" fmla="*/ 9 h 12"/>
                    <a:gd name="T6" fmla="*/ 4 w 9"/>
                    <a:gd name="T7" fmla="*/ 10 h 12"/>
                    <a:gd name="T8" fmla="*/ 4 w 9"/>
                    <a:gd name="T9" fmla="*/ 12 h 12"/>
                    <a:gd name="T10" fmla="*/ 9 w 9"/>
                    <a:gd name="T11" fmla="*/ 7 h 12"/>
                    <a:gd name="T12" fmla="*/ 9 w 9"/>
                    <a:gd name="T13" fmla="*/ 5 h 12"/>
                    <a:gd name="T14" fmla="*/ 5 w 9"/>
                    <a:gd name="T15" fmla="*/ 9 h 12"/>
                    <a:gd name="T16" fmla="*/ 9 w 9"/>
                    <a:gd name="T17" fmla="*/ 7 h 12"/>
                    <a:gd name="T18" fmla="*/ 7 w 9"/>
                    <a:gd name="T19" fmla="*/ 0 h 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12"/>
                    <a:gd name="T32" fmla="*/ 9 w 9"/>
                    <a:gd name="T33" fmla="*/ 12 h 1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12">
                      <a:moveTo>
                        <a:pt x="7" y="0"/>
                      </a:moveTo>
                      <a:lnTo>
                        <a:pt x="0" y="3"/>
                      </a:lnTo>
                      <a:lnTo>
                        <a:pt x="2" y="9"/>
                      </a:lnTo>
                      <a:lnTo>
                        <a:pt x="4" y="10"/>
                      </a:lnTo>
                      <a:lnTo>
                        <a:pt x="4" y="12"/>
                      </a:lnTo>
                      <a:lnTo>
                        <a:pt x="9" y="7"/>
                      </a:lnTo>
                      <a:lnTo>
                        <a:pt x="9" y="5"/>
                      </a:lnTo>
                      <a:lnTo>
                        <a:pt x="5" y="9"/>
                      </a:lnTo>
                      <a:lnTo>
                        <a:pt x="9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Freeform 98"/>
                <p:cNvSpPr>
                  <a:spLocks/>
                </p:cNvSpPr>
                <p:nvPr/>
              </p:nvSpPr>
              <p:spPr bwMode="auto">
                <a:xfrm>
                  <a:off x="4372" y="6418"/>
                  <a:ext cx="11" cy="11"/>
                </a:xfrm>
                <a:custGeom>
                  <a:avLst/>
                  <a:gdLst>
                    <a:gd name="T0" fmla="*/ 5 w 11"/>
                    <a:gd name="T1" fmla="*/ 0 h 11"/>
                    <a:gd name="T2" fmla="*/ 0 w 11"/>
                    <a:gd name="T3" fmla="*/ 5 h 11"/>
                    <a:gd name="T4" fmla="*/ 5 w 11"/>
                    <a:gd name="T5" fmla="*/ 11 h 11"/>
                    <a:gd name="T6" fmla="*/ 11 w 11"/>
                    <a:gd name="T7" fmla="*/ 5 h 11"/>
                    <a:gd name="T8" fmla="*/ 5 w 11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1"/>
                    <a:gd name="T17" fmla="*/ 11 w 11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1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5" y="11"/>
                      </a:lnTo>
                      <a:lnTo>
                        <a:pt x="11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Freeform 99"/>
                <p:cNvSpPr>
                  <a:spLocks/>
                </p:cNvSpPr>
                <p:nvPr/>
              </p:nvSpPr>
              <p:spPr bwMode="auto">
                <a:xfrm>
                  <a:off x="4383" y="6427"/>
                  <a:ext cx="10" cy="11"/>
                </a:xfrm>
                <a:custGeom>
                  <a:avLst/>
                  <a:gdLst>
                    <a:gd name="T0" fmla="*/ 3 w 10"/>
                    <a:gd name="T1" fmla="*/ 0 h 11"/>
                    <a:gd name="T2" fmla="*/ 0 w 10"/>
                    <a:gd name="T3" fmla="*/ 5 h 11"/>
                    <a:gd name="T4" fmla="*/ 7 w 10"/>
                    <a:gd name="T5" fmla="*/ 11 h 11"/>
                    <a:gd name="T6" fmla="*/ 10 w 10"/>
                    <a:gd name="T7" fmla="*/ 5 h 11"/>
                    <a:gd name="T8" fmla="*/ 3 w 10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1"/>
                    <a:gd name="T17" fmla="*/ 10 w 10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1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7" y="11"/>
                      </a:lnTo>
                      <a:lnTo>
                        <a:pt x="10" y="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Freeform 100"/>
                <p:cNvSpPr>
                  <a:spLocks/>
                </p:cNvSpPr>
                <p:nvPr/>
              </p:nvSpPr>
              <p:spPr bwMode="auto">
                <a:xfrm>
                  <a:off x="4395" y="6434"/>
                  <a:ext cx="11" cy="9"/>
                </a:xfrm>
                <a:custGeom>
                  <a:avLst/>
                  <a:gdLst>
                    <a:gd name="T0" fmla="*/ 4 w 11"/>
                    <a:gd name="T1" fmla="*/ 2 h 9"/>
                    <a:gd name="T2" fmla="*/ 0 w 11"/>
                    <a:gd name="T3" fmla="*/ 7 h 9"/>
                    <a:gd name="T4" fmla="*/ 0 w 11"/>
                    <a:gd name="T5" fmla="*/ 7 h 9"/>
                    <a:gd name="T6" fmla="*/ 2 w 11"/>
                    <a:gd name="T7" fmla="*/ 7 h 9"/>
                    <a:gd name="T8" fmla="*/ 9 w 11"/>
                    <a:gd name="T9" fmla="*/ 9 h 9"/>
                    <a:gd name="T10" fmla="*/ 11 w 11"/>
                    <a:gd name="T11" fmla="*/ 2 h 9"/>
                    <a:gd name="T12" fmla="*/ 4 w 11"/>
                    <a:gd name="T13" fmla="*/ 0 h 9"/>
                    <a:gd name="T14" fmla="*/ 2 w 11"/>
                    <a:gd name="T15" fmla="*/ 4 h 9"/>
                    <a:gd name="T16" fmla="*/ 5 w 11"/>
                    <a:gd name="T17" fmla="*/ 2 h 9"/>
                    <a:gd name="T18" fmla="*/ 4 w 11"/>
                    <a:gd name="T19" fmla="*/ 2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9"/>
                    <a:gd name="T32" fmla="*/ 11 w 1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9">
                      <a:moveTo>
                        <a:pt x="4" y="2"/>
                      </a:move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9" y="9"/>
                      </a:lnTo>
                      <a:lnTo>
                        <a:pt x="11" y="2"/>
                      </a:lnTo>
                      <a:lnTo>
                        <a:pt x="4" y="0"/>
                      </a:lnTo>
                      <a:lnTo>
                        <a:pt x="2" y="4"/>
                      </a:lnTo>
                      <a:lnTo>
                        <a:pt x="5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" name="Freeform 101"/>
                <p:cNvSpPr>
                  <a:spLocks/>
                </p:cNvSpPr>
                <p:nvPr/>
              </p:nvSpPr>
              <p:spPr bwMode="auto">
                <a:xfrm>
                  <a:off x="4411" y="6438"/>
                  <a:ext cx="7" cy="7"/>
                </a:xfrm>
                <a:custGeom>
                  <a:avLst/>
                  <a:gdLst>
                    <a:gd name="T0" fmla="*/ 0 w 7"/>
                    <a:gd name="T1" fmla="*/ 0 h 7"/>
                    <a:gd name="T2" fmla="*/ 0 w 7"/>
                    <a:gd name="T3" fmla="*/ 7 h 7"/>
                    <a:gd name="T4" fmla="*/ 5 w 7"/>
                    <a:gd name="T5" fmla="*/ 7 h 7"/>
                    <a:gd name="T6" fmla="*/ 7 w 7"/>
                    <a:gd name="T7" fmla="*/ 7 h 7"/>
                    <a:gd name="T8" fmla="*/ 7 w 7"/>
                    <a:gd name="T9" fmla="*/ 0 h 7"/>
                    <a:gd name="T10" fmla="*/ 5 w 7"/>
                    <a:gd name="T11" fmla="*/ 0 h 7"/>
                    <a:gd name="T12" fmla="*/ 0 w 7"/>
                    <a:gd name="T13" fmla="*/ 0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7"/>
                    <a:gd name="T23" fmla="*/ 7 w 7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7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5" y="7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7" name="Freeform 102"/>
                <p:cNvSpPr>
                  <a:spLocks/>
                </p:cNvSpPr>
                <p:nvPr/>
              </p:nvSpPr>
              <p:spPr bwMode="auto">
                <a:xfrm>
                  <a:off x="4425" y="6436"/>
                  <a:ext cx="7" cy="9"/>
                </a:xfrm>
                <a:custGeom>
                  <a:avLst/>
                  <a:gdLst>
                    <a:gd name="T0" fmla="*/ 0 w 7"/>
                    <a:gd name="T1" fmla="*/ 2 h 9"/>
                    <a:gd name="T2" fmla="*/ 0 w 7"/>
                    <a:gd name="T3" fmla="*/ 9 h 9"/>
                    <a:gd name="T4" fmla="*/ 0 w 7"/>
                    <a:gd name="T5" fmla="*/ 9 h 9"/>
                    <a:gd name="T6" fmla="*/ 2 w 7"/>
                    <a:gd name="T7" fmla="*/ 9 h 9"/>
                    <a:gd name="T8" fmla="*/ 7 w 7"/>
                    <a:gd name="T9" fmla="*/ 7 h 9"/>
                    <a:gd name="T10" fmla="*/ 5 w 7"/>
                    <a:gd name="T11" fmla="*/ 0 h 9"/>
                    <a:gd name="T12" fmla="*/ 0 w 7"/>
                    <a:gd name="T13" fmla="*/ 2 h 9"/>
                    <a:gd name="T14" fmla="*/ 2 w 7"/>
                    <a:gd name="T15" fmla="*/ 5 h 9"/>
                    <a:gd name="T16" fmla="*/ 2 w 7"/>
                    <a:gd name="T17" fmla="*/ 2 h 9"/>
                    <a:gd name="T18" fmla="*/ 0 w 7"/>
                    <a:gd name="T19" fmla="*/ 2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9"/>
                    <a:gd name="T32" fmla="*/ 7 w 7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9">
                      <a:moveTo>
                        <a:pt x="0" y="2"/>
                      </a:move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7" y="7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2" y="5"/>
                      </a:lnTo>
                      <a:lnTo>
                        <a:pt x="2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8" name="Freeform 103"/>
                <p:cNvSpPr>
                  <a:spLocks/>
                </p:cNvSpPr>
                <p:nvPr/>
              </p:nvSpPr>
              <p:spPr bwMode="auto">
                <a:xfrm>
                  <a:off x="4438" y="6431"/>
                  <a:ext cx="8" cy="8"/>
                </a:xfrm>
                <a:custGeom>
                  <a:avLst/>
                  <a:gdLst>
                    <a:gd name="T0" fmla="*/ 0 w 8"/>
                    <a:gd name="T1" fmla="*/ 3 h 8"/>
                    <a:gd name="T2" fmla="*/ 3 w 8"/>
                    <a:gd name="T3" fmla="*/ 8 h 8"/>
                    <a:gd name="T4" fmla="*/ 8 w 8"/>
                    <a:gd name="T5" fmla="*/ 5 h 8"/>
                    <a:gd name="T6" fmla="*/ 5 w 8"/>
                    <a:gd name="T7" fmla="*/ 0 h 8"/>
                    <a:gd name="T8" fmla="*/ 0 w 8"/>
                    <a:gd name="T9" fmla="*/ 3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8"/>
                    <a:gd name="T17" fmla="*/ 8 w 8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8">
                      <a:moveTo>
                        <a:pt x="0" y="3"/>
                      </a:moveTo>
                      <a:lnTo>
                        <a:pt x="3" y="8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" name="Freeform 104"/>
                <p:cNvSpPr>
                  <a:spLocks/>
                </p:cNvSpPr>
                <p:nvPr/>
              </p:nvSpPr>
              <p:spPr bwMode="auto">
                <a:xfrm>
                  <a:off x="4450" y="6422"/>
                  <a:ext cx="9" cy="10"/>
                </a:xfrm>
                <a:custGeom>
                  <a:avLst/>
                  <a:gdLst>
                    <a:gd name="T0" fmla="*/ 0 w 9"/>
                    <a:gd name="T1" fmla="*/ 5 h 10"/>
                    <a:gd name="T2" fmla="*/ 3 w 9"/>
                    <a:gd name="T3" fmla="*/ 10 h 10"/>
                    <a:gd name="T4" fmla="*/ 5 w 9"/>
                    <a:gd name="T5" fmla="*/ 9 h 10"/>
                    <a:gd name="T6" fmla="*/ 9 w 9"/>
                    <a:gd name="T7" fmla="*/ 5 h 10"/>
                    <a:gd name="T8" fmla="*/ 3 w 9"/>
                    <a:gd name="T9" fmla="*/ 0 h 10"/>
                    <a:gd name="T10" fmla="*/ 0 w 9"/>
                    <a:gd name="T11" fmla="*/ 3 h 10"/>
                    <a:gd name="T12" fmla="*/ 0 w 9"/>
                    <a:gd name="T13" fmla="*/ 5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10"/>
                    <a:gd name="T23" fmla="*/ 9 w 9"/>
                    <a:gd name="T24" fmla="*/ 10 h 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10">
                      <a:moveTo>
                        <a:pt x="0" y="5"/>
                      </a:moveTo>
                      <a:lnTo>
                        <a:pt x="3" y="10"/>
                      </a:lnTo>
                      <a:lnTo>
                        <a:pt x="5" y="9"/>
                      </a:lnTo>
                      <a:lnTo>
                        <a:pt x="9" y="5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0" name="Freeform 105"/>
                <p:cNvSpPr>
                  <a:spLocks/>
                </p:cNvSpPr>
                <p:nvPr/>
              </p:nvSpPr>
              <p:spPr bwMode="auto">
                <a:xfrm>
                  <a:off x="4457" y="6411"/>
                  <a:ext cx="11" cy="11"/>
                </a:xfrm>
                <a:custGeom>
                  <a:avLst/>
                  <a:gdLst>
                    <a:gd name="T0" fmla="*/ 0 w 11"/>
                    <a:gd name="T1" fmla="*/ 5 h 11"/>
                    <a:gd name="T2" fmla="*/ 5 w 11"/>
                    <a:gd name="T3" fmla="*/ 11 h 11"/>
                    <a:gd name="T4" fmla="*/ 9 w 11"/>
                    <a:gd name="T5" fmla="*/ 5 h 11"/>
                    <a:gd name="T6" fmla="*/ 11 w 11"/>
                    <a:gd name="T7" fmla="*/ 4 h 11"/>
                    <a:gd name="T8" fmla="*/ 11 w 11"/>
                    <a:gd name="T9" fmla="*/ 4 h 11"/>
                    <a:gd name="T10" fmla="*/ 3 w 11"/>
                    <a:gd name="T11" fmla="*/ 0 h 11"/>
                    <a:gd name="T12" fmla="*/ 3 w 11"/>
                    <a:gd name="T13" fmla="*/ 2 h 11"/>
                    <a:gd name="T14" fmla="*/ 7 w 11"/>
                    <a:gd name="T15" fmla="*/ 4 h 11"/>
                    <a:gd name="T16" fmla="*/ 3 w 11"/>
                    <a:gd name="T17" fmla="*/ 0 h 11"/>
                    <a:gd name="T18" fmla="*/ 0 w 11"/>
                    <a:gd name="T19" fmla="*/ 5 h 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11"/>
                    <a:gd name="T32" fmla="*/ 11 w 11"/>
                    <a:gd name="T33" fmla="*/ 11 h 1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11">
                      <a:moveTo>
                        <a:pt x="0" y="5"/>
                      </a:moveTo>
                      <a:lnTo>
                        <a:pt x="5" y="11"/>
                      </a:lnTo>
                      <a:lnTo>
                        <a:pt x="9" y="5"/>
                      </a:lnTo>
                      <a:lnTo>
                        <a:pt x="11" y="4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7" y="4"/>
                      </a:lnTo>
                      <a:lnTo>
                        <a:pt x="3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" name="Freeform 106"/>
                <p:cNvSpPr>
                  <a:spLocks/>
                </p:cNvSpPr>
                <p:nvPr/>
              </p:nvSpPr>
              <p:spPr bwMode="auto">
                <a:xfrm>
                  <a:off x="4462" y="6399"/>
                  <a:ext cx="9" cy="9"/>
                </a:xfrm>
                <a:custGeom>
                  <a:avLst/>
                  <a:gdLst>
                    <a:gd name="T0" fmla="*/ 0 w 9"/>
                    <a:gd name="T1" fmla="*/ 5 h 9"/>
                    <a:gd name="T2" fmla="*/ 7 w 9"/>
                    <a:gd name="T3" fmla="*/ 9 h 9"/>
                    <a:gd name="T4" fmla="*/ 7 w 9"/>
                    <a:gd name="T5" fmla="*/ 9 h 9"/>
                    <a:gd name="T6" fmla="*/ 7 w 9"/>
                    <a:gd name="T7" fmla="*/ 7 h 9"/>
                    <a:gd name="T8" fmla="*/ 9 w 9"/>
                    <a:gd name="T9" fmla="*/ 0 h 9"/>
                    <a:gd name="T10" fmla="*/ 2 w 9"/>
                    <a:gd name="T11" fmla="*/ 0 h 9"/>
                    <a:gd name="T12" fmla="*/ 0 w 9"/>
                    <a:gd name="T13" fmla="*/ 9 h 9"/>
                    <a:gd name="T14" fmla="*/ 4 w 9"/>
                    <a:gd name="T15" fmla="*/ 7 h 9"/>
                    <a:gd name="T16" fmla="*/ 0 w 9"/>
                    <a:gd name="T17" fmla="*/ 7 h 9"/>
                    <a:gd name="T18" fmla="*/ 0 w 9"/>
                    <a:gd name="T19" fmla="*/ 5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"/>
                    <a:gd name="T31" fmla="*/ 0 h 9"/>
                    <a:gd name="T32" fmla="*/ 9 w 9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" h="9">
                      <a:moveTo>
                        <a:pt x="0" y="5"/>
                      </a:moveTo>
                      <a:lnTo>
                        <a:pt x="7" y="9"/>
                      </a:lnTo>
                      <a:lnTo>
                        <a:pt x="7" y="7"/>
                      </a:lnTo>
                      <a:lnTo>
                        <a:pt x="9" y="0"/>
                      </a:lnTo>
                      <a:lnTo>
                        <a:pt x="2" y="0"/>
                      </a:lnTo>
                      <a:lnTo>
                        <a:pt x="0" y="9"/>
                      </a:lnTo>
                      <a:lnTo>
                        <a:pt x="4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" name="Freeform 107"/>
                <p:cNvSpPr>
                  <a:spLocks/>
                </p:cNvSpPr>
                <p:nvPr/>
              </p:nvSpPr>
              <p:spPr bwMode="auto">
                <a:xfrm>
                  <a:off x="4462" y="6385"/>
                  <a:ext cx="9" cy="7"/>
                </a:xfrm>
                <a:custGeom>
                  <a:avLst/>
                  <a:gdLst>
                    <a:gd name="T0" fmla="*/ 2 w 9"/>
                    <a:gd name="T1" fmla="*/ 7 h 7"/>
                    <a:gd name="T2" fmla="*/ 9 w 9"/>
                    <a:gd name="T3" fmla="*/ 7 h 7"/>
                    <a:gd name="T4" fmla="*/ 7 w 9"/>
                    <a:gd name="T5" fmla="*/ 1 h 7"/>
                    <a:gd name="T6" fmla="*/ 7 w 9"/>
                    <a:gd name="T7" fmla="*/ 0 h 7"/>
                    <a:gd name="T8" fmla="*/ 0 w 9"/>
                    <a:gd name="T9" fmla="*/ 1 h 7"/>
                    <a:gd name="T10" fmla="*/ 0 w 9"/>
                    <a:gd name="T11" fmla="*/ 3 h 7"/>
                    <a:gd name="T12" fmla="*/ 2 w 9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7"/>
                    <a:gd name="T23" fmla="*/ 9 w 9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7">
                      <a:moveTo>
                        <a:pt x="2" y="7"/>
                      </a:moveTo>
                      <a:lnTo>
                        <a:pt x="9" y="7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Freeform 108"/>
                <p:cNvSpPr>
                  <a:spLocks/>
                </p:cNvSpPr>
                <p:nvPr/>
              </p:nvSpPr>
              <p:spPr bwMode="auto">
                <a:xfrm>
                  <a:off x="4455" y="6370"/>
                  <a:ext cx="11" cy="11"/>
                </a:xfrm>
                <a:custGeom>
                  <a:avLst/>
                  <a:gdLst>
                    <a:gd name="T0" fmla="*/ 5 w 11"/>
                    <a:gd name="T1" fmla="*/ 11 h 11"/>
                    <a:gd name="T2" fmla="*/ 11 w 11"/>
                    <a:gd name="T3" fmla="*/ 6 h 11"/>
                    <a:gd name="T4" fmla="*/ 5 w 11"/>
                    <a:gd name="T5" fmla="*/ 0 h 11"/>
                    <a:gd name="T6" fmla="*/ 0 w 11"/>
                    <a:gd name="T7" fmla="*/ 6 h 11"/>
                    <a:gd name="T8" fmla="*/ 5 w 11"/>
                    <a:gd name="T9" fmla="*/ 11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11"/>
                    <a:gd name="T17" fmla="*/ 11 w 11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11">
                      <a:moveTo>
                        <a:pt x="5" y="11"/>
                      </a:moveTo>
                      <a:lnTo>
                        <a:pt x="11" y="6"/>
                      </a:lnTo>
                      <a:lnTo>
                        <a:pt x="5" y="0"/>
                      </a:lnTo>
                      <a:lnTo>
                        <a:pt x="0" y="6"/>
                      </a:lnTo>
                      <a:lnTo>
                        <a:pt x="5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" name="Freeform 109"/>
                <p:cNvSpPr>
                  <a:spLocks/>
                </p:cNvSpPr>
                <p:nvPr/>
              </p:nvSpPr>
              <p:spPr bwMode="auto">
                <a:xfrm>
                  <a:off x="4446" y="6362"/>
                  <a:ext cx="11" cy="8"/>
                </a:xfrm>
                <a:custGeom>
                  <a:avLst/>
                  <a:gdLst>
                    <a:gd name="T0" fmla="*/ 6 w 11"/>
                    <a:gd name="T1" fmla="*/ 8 h 8"/>
                    <a:gd name="T2" fmla="*/ 11 w 11"/>
                    <a:gd name="T3" fmla="*/ 3 h 8"/>
                    <a:gd name="T4" fmla="*/ 9 w 11"/>
                    <a:gd name="T5" fmla="*/ 1 h 8"/>
                    <a:gd name="T6" fmla="*/ 4 w 11"/>
                    <a:gd name="T7" fmla="*/ 0 h 8"/>
                    <a:gd name="T8" fmla="*/ 0 w 11"/>
                    <a:gd name="T9" fmla="*/ 5 h 8"/>
                    <a:gd name="T10" fmla="*/ 4 w 11"/>
                    <a:gd name="T11" fmla="*/ 7 h 8"/>
                    <a:gd name="T12" fmla="*/ 6 w 11"/>
                    <a:gd name="T13" fmla="*/ 8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"/>
                    <a:gd name="T22" fmla="*/ 0 h 8"/>
                    <a:gd name="T23" fmla="*/ 11 w 11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" h="8">
                      <a:moveTo>
                        <a:pt x="6" y="8"/>
                      </a:moveTo>
                      <a:lnTo>
                        <a:pt x="11" y="3"/>
                      </a:lnTo>
                      <a:lnTo>
                        <a:pt x="9" y="1"/>
                      </a:ln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4" y="7"/>
                      </a:lnTo>
                      <a:lnTo>
                        <a:pt x="6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Freeform 110"/>
                <p:cNvSpPr>
                  <a:spLocks/>
                </p:cNvSpPr>
                <p:nvPr/>
              </p:nvSpPr>
              <p:spPr bwMode="auto">
                <a:xfrm>
                  <a:off x="4434" y="6355"/>
                  <a:ext cx="11" cy="8"/>
                </a:xfrm>
                <a:custGeom>
                  <a:avLst/>
                  <a:gdLst>
                    <a:gd name="T0" fmla="*/ 7 w 11"/>
                    <a:gd name="T1" fmla="*/ 8 h 8"/>
                    <a:gd name="T2" fmla="*/ 11 w 11"/>
                    <a:gd name="T3" fmla="*/ 3 h 8"/>
                    <a:gd name="T4" fmla="*/ 4 w 11"/>
                    <a:gd name="T5" fmla="*/ 0 h 8"/>
                    <a:gd name="T6" fmla="*/ 0 w 11"/>
                    <a:gd name="T7" fmla="*/ 5 h 8"/>
                    <a:gd name="T8" fmla="*/ 7 w 11"/>
                    <a:gd name="T9" fmla="*/ 8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"/>
                    <a:gd name="T16" fmla="*/ 0 h 8"/>
                    <a:gd name="T17" fmla="*/ 11 w 11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" h="8">
                      <a:moveTo>
                        <a:pt x="7" y="8"/>
                      </a:moveTo>
                      <a:lnTo>
                        <a:pt x="11" y="3"/>
                      </a:ln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" name="Freeform 111"/>
                <p:cNvSpPr>
                  <a:spLocks/>
                </p:cNvSpPr>
                <p:nvPr/>
              </p:nvSpPr>
              <p:spPr bwMode="auto">
                <a:xfrm>
                  <a:off x="4423" y="6349"/>
                  <a:ext cx="7" cy="9"/>
                </a:xfrm>
                <a:custGeom>
                  <a:avLst/>
                  <a:gdLst>
                    <a:gd name="T0" fmla="*/ 6 w 7"/>
                    <a:gd name="T1" fmla="*/ 9 h 9"/>
                    <a:gd name="T2" fmla="*/ 7 w 7"/>
                    <a:gd name="T3" fmla="*/ 2 h 9"/>
                    <a:gd name="T4" fmla="*/ 4 w 7"/>
                    <a:gd name="T5" fmla="*/ 2 h 9"/>
                    <a:gd name="T6" fmla="*/ 2 w 7"/>
                    <a:gd name="T7" fmla="*/ 2 h 9"/>
                    <a:gd name="T8" fmla="*/ 0 w 7"/>
                    <a:gd name="T9" fmla="*/ 0 h 9"/>
                    <a:gd name="T10" fmla="*/ 0 w 7"/>
                    <a:gd name="T11" fmla="*/ 7 h 9"/>
                    <a:gd name="T12" fmla="*/ 4 w 7"/>
                    <a:gd name="T13" fmla="*/ 9 h 9"/>
                    <a:gd name="T14" fmla="*/ 4 w 7"/>
                    <a:gd name="T15" fmla="*/ 6 h 9"/>
                    <a:gd name="T16" fmla="*/ 2 w 7"/>
                    <a:gd name="T17" fmla="*/ 9 h 9"/>
                    <a:gd name="T18" fmla="*/ 6 w 7"/>
                    <a:gd name="T19" fmla="*/ 9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"/>
                    <a:gd name="T31" fmla="*/ 0 h 9"/>
                    <a:gd name="T32" fmla="*/ 7 w 7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" h="9">
                      <a:moveTo>
                        <a:pt x="6" y="9"/>
                      </a:moveTo>
                      <a:lnTo>
                        <a:pt x="7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4" y="9"/>
                      </a:lnTo>
                      <a:lnTo>
                        <a:pt x="4" y="6"/>
                      </a:lnTo>
                      <a:lnTo>
                        <a:pt x="2" y="9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5" name="Oval 112"/>
              <p:cNvSpPr>
                <a:spLocks noChangeArrowheads="1"/>
              </p:cNvSpPr>
              <p:nvPr/>
            </p:nvSpPr>
            <p:spPr bwMode="auto">
              <a:xfrm>
                <a:off x="2850" y="10631"/>
                <a:ext cx="133" cy="114"/>
              </a:xfrm>
              <a:prstGeom prst="ellipse">
                <a:avLst/>
              </a:prstGeom>
              <a:solidFill>
                <a:srgbClr val="339966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800"/>
              </a:p>
            </p:txBody>
          </p:sp>
          <p:grpSp>
            <p:nvGrpSpPr>
              <p:cNvPr id="406" name="Group 113"/>
              <p:cNvGrpSpPr>
                <a:grpSpLocks/>
              </p:cNvGrpSpPr>
              <p:nvPr/>
            </p:nvGrpSpPr>
            <p:grpSpPr bwMode="auto">
              <a:xfrm>
                <a:off x="2976" y="10867"/>
                <a:ext cx="407" cy="164"/>
                <a:chOff x="4144" y="6139"/>
                <a:chExt cx="184" cy="72"/>
              </a:xfrm>
            </p:grpSpPr>
            <p:sp>
              <p:nvSpPr>
                <p:cNvPr id="483" name="Rectangle 114"/>
                <p:cNvSpPr>
                  <a:spLocks noChangeArrowheads="1"/>
                </p:cNvSpPr>
                <p:nvPr/>
              </p:nvSpPr>
              <p:spPr bwMode="auto">
                <a:xfrm>
                  <a:off x="4144" y="6169"/>
                  <a:ext cx="117" cy="1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800"/>
                </a:p>
              </p:txBody>
            </p:sp>
            <p:sp>
              <p:nvSpPr>
                <p:cNvPr id="484" name="Freeform 115"/>
                <p:cNvSpPr>
                  <a:spLocks/>
                </p:cNvSpPr>
                <p:nvPr/>
              </p:nvSpPr>
              <p:spPr bwMode="auto">
                <a:xfrm>
                  <a:off x="4257" y="6139"/>
                  <a:ext cx="71" cy="72"/>
                </a:xfrm>
                <a:custGeom>
                  <a:avLst/>
                  <a:gdLst>
                    <a:gd name="T0" fmla="*/ 0 w 71"/>
                    <a:gd name="T1" fmla="*/ 72 h 72"/>
                    <a:gd name="T2" fmla="*/ 71 w 71"/>
                    <a:gd name="T3" fmla="*/ 35 h 72"/>
                    <a:gd name="T4" fmla="*/ 0 w 71"/>
                    <a:gd name="T5" fmla="*/ 0 h 72"/>
                    <a:gd name="T6" fmla="*/ 0 w 71"/>
                    <a:gd name="T7" fmla="*/ 72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1"/>
                    <a:gd name="T13" fmla="*/ 0 h 72"/>
                    <a:gd name="T14" fmla="*/ 71 w 71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1" h="72">
                      <a:moveTo>
                        <a:pt x="0" y="72"/>
                      </a:moveTo>
                      <a:lnTo>
                        <a:pt x="71" y="35"/>
                      </a:lnTo>
                      <a:lnTo>
                        <a:pt x="0" y="0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7" name="Group 116"/>
              <p:cNvGrpSpPr>
                <a:grpSpLocks/>
              </p:cNvGrpSpPr>
              <p:nvPr/>
            </p:nvGrpSpPr>
            <p:grpSpPr bwMode="auto">
              <a:xfrm>
                <a:off x="2976" y="11464"/>
                <a:ext cx="407" cy="166"/>
                <a:chOff x="4144" y="6362"/>
                <a:chExt cx="184" cy="72"/>
              </a:xfrm>
            </p:grpSpPr>
            <p:sp>
              <p:nvSpPr>
                <p:cNvPr id="481" name="Rectangle 117"/>
                <p:cNvSpPr>
                  <a:spLocks noChangeArrowheads="1"/>
                </p:cNvSpPr>
                <p:nvPr/>
              </p:nvSpPr>
              <p:spPr bwMode="auto">
                <a:xfrm>
                  <a:off x="4144" y="6392"/>
                  <a:ext cx="117" cy="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800"/>
                </a:p>
              </p:txBody>
            </p:sp>
            <p:sp>
              <p:nvSpPr>
                <p:cNvPr id="482" name="Freeform 118"/>
                <p:cNvSpPr>
                  <a:spLocks/>
                </p:cNvSpPr>
                <p:nvPr/>
              </p:nvSpPr>
              <p:spPr bwMode="auto">
                <a:xfrm>
                  <a:off x="4257" y="6362"/>
                  <a:ext cx="71" cy="72"/>
                </a:xfrm>
                <a:custGeom>
                  <a:avLst/>
                  <a:gdLst>
                    <a:gd name="T0" fmla="*/ 0 w 71"/>
                    <a:gd name="T1" fmla="*/ 72 h 72"/>
                    <a:gd name="T2" fmla="*/ 71 w 71"/>
                    <a:gd name="T3" fmla="*/ 35 h 72"/>
                    <a:gd name="T4" fmla="*/ 0 w 71"/>
                    <a:gd name="T5" fmla="*/ 0 h 72"/>
                    <a:gd name="T6" fmla="*/ 0 w 71"/>
                    <a:gd name="T7" fmla="*/ 72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1"/>
                    <a:gd name="T13" fmla="*/ 0 h 72"/>
                    <a:gd name="T14" fmla="*/ 71 w 71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1" h="72">
                      <a:moveTo>
                        <a:pt x="0" y="72"/>
                      </a:moveTo>
                      <a:lnTo>
                        <a:pt x="71" y="35"/>
                      </a:lnTo>
                      <a:lnTo>
                        <a:pt x="0" y="0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8" name="Group 119"/>
              <p:cNvGrpSpPr>
                <a:grpSpLocks/>
              </p:cNvGrpSpPr>
              <p:nvPr/>
            </p:nvGrpSpPr>
            <p:grpSpPr bwMode="auto">
              <a:xfrm>
                <a:off x="2978" y="11989"/>
                <a:ext cx="413" cy="166"/>
                <a:chOff x="4135" y="6590"/>
                <a:chExt cx="186" cy="72"/>
              </a:xfrm>
            </p:grpSpPr>
            <p:sp>
              <p:nvSpPr>
                <p:cNvPr id="479" name="Rectangle 120"/>
                <p:cNvSpPr>
                  <a:spLocks noChangeArrowheads="1"/>
                </p:cNvSpPr>
                <p:nvPr/>
              </p:nvSpPr>
              <p:spPr bwMode="auto">
                <a:xfrm>
                  <a:off x="4135" y="6620"/>
                  <a:ext cx="119" cy="1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800"/>
                </a:p>
              </p:txBody>
            </p:sp>
            <p:sp>
              <p:nvSpPr>
                <p:cNvPr id="480" name="Freeform 121"/>
                <p:cNvSpPr>
                  <a:spLocks/>
                </p:cNvSpPr>
                <p:nvPr/>
              </p:nvSpPr>
              <p:spPr bwMode="auto">
                <a:xfrm>
                  <a:off x="4250" y="6590"/>
                  <a:ext cx="71" cy="72"/>
                </a:xfrm>
                <a:custGeom>
                  <a:avLst/>
                  <a:gdLst>
                    <a:gd name="T0" fmla="*/ 0 w 71"/>
                    <a:gd name="T1" fmla="*/ 72 h 72"/>
                    <a:gd name="T2" fmla="*/ 71 w 71"/>
                    <a:gd name="T3" fmla="*/ 35 h 72"/>
                    <a:gd name="T4" fmla="*/ 0 w 71"/>
                    <a:gd name="T5" fmla="*/ 0 h 72"/>
                    <a:gd name="T6" fmla="*/ 0 w 71"/>
                    <a:gd name="T7" fmla="*/ 72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1"/>
                    <a:gd name="T13" fmla="*/ 0 h 72"/>
                    <a:gd name="T14" fmla="*/ 71 w 71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1" h="72">
                      <a:moveTo>
                        <a:pt x="0" y="72"/>
                      </a:moveTo>
                      <a:lnTo>
                        <a:pt x="71" y="35"/>
                      </a:lnTo>
                      <a:lnTo>
                        <a:pt x="0" y="0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09" name="Freeform 122"/>
              <p:cNvSpPr>
                <a:spLocks/>
              </p:cNvSpPr>
              <p:nvPr/>
            </p:nvSpPr>
            <p:spPr bwMode="auto">
              <a:xfrm rot="21164304">
                <a:off x="6048" y="8848"/>
                <a:ext cx="1889" cy="2216"/>
              </a:xfrm>
              <a:custGeom>
                <a:avLst/>
                <a:gdLst>
                  <a:gd name="T0" fmla="*/ 0 w 770"/>
                  <a:gd name="T1" fmla="*/ 2061 h 987"/>
                  <a:gd name="T2" fmla="*/ 3868 w 770"/>
                  <a:gd name="T3" fmla="*/ 11170 h 987"/>
                  <a:gd name="T4" fmla="*/ 8389 w 770"/>
                  <a:gd name="T5" fmla="*/ 9100 h 987"/>
                  <a:gd name="T6" fmla="*/ 4522 w 770"/>
                  <a:gd name="T7" fmla="*/ 0 h 987"/>
                  <a:gd name="T8" fmla="*/ 0 w 770"/>
                  <a:gd name="T9" fmla="*/ 2061 h 9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0"/>
                  <a:gd name="T16" fmla="*/ 0 h 987"/>
                  <a:gd name="T17" fmla="*/ 770 w 770"/>
                  <a:gd name="T18" fmla="*/ 987 h 9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0" h="987">
                    <a:moveTo>
                      <a:pt x="0" y="182"/>
                    </a:moveTo>
                    <a:lnTo>
                      <a:pt x="355" y="987"/>
                    </a:lnTo>
                    <a:lnTo>
                      <a:pt x="770" y="804"/>
                    </a:lnTo>
                    <a:lnTo>
                      <a:pt x="415" y="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DDDDDD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Line 123"/>
              <p:cNvSpPr>
                <a:spLocks noChangeShapeType="1"/>
              </p:cNvSpPr>
              <p:nvPr/>
            </p:nvSpPr>
            <p:spPr bwMode="auto">
              <a:xfrm>
                <a:off x="2794" y="11833"/>
                <a:ext cx="3584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Oval 124"/>
              <p:cNvSpPr>
                <a:spLocks noChangeArrowheads="1"/>
              </p:cNvSpPr>
              <p:nvPr/>
            </p:nvSpPr>
            <p:spPr bwMode="auto">
              <a:xfrm>
                <a:off x="3482" y="10575"/>
                <a:ext cx="230" cy="202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800"/>
              </a:p>
            </p:txBody>
          </p:sp>
          <p:grpSp>
            <p:nvGrpSpPr>
              <p:cNvPr id="412" name="Group 125"/>
              <p:cNvGrpSpPr>
                <a:grpSpLocks/>
              </p:cNvGrpSpPr>
              <p:nvPr/>
            </p:nvGrpSpPr>
            <p:grpSpPr bwMode="auto">
              <a:xfrm>
                <a:off x="8310" y="9302"/>
                <a:ext cx="128" cy="1313"/>
                <a:chOff x="6539" y="5556"/>
                <a:chExt cx="58" cy="585"/>
              </a:xfrm>
            </p:grpSpPr>
            <p:sp>
              <p:nvSpPr>
                <p:cNvPr id="477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6562" y="5609"/>
                  <a:ext cx="5" cy="53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" name="Freeform 127"/>
                <p:cNvSpPr>
                  <a:spLocks/>
                </p:cNvSpPr>
                <p:nvPr/>
              </p:nvSpPr>
              <p:spPr bwMode="auto">
                <a:xfrm>
                  <a:off x="6539" y="5556"/>
                  <a:ext cx="58" cy="56"/>
                </a:xfrm>
                <a:custGeom>
                  <a:avLst/>
                  <a:gdLst>
                    <a:gd name="T0" fmla="*/ 58 w 58"/>
                    <a:gd name="T1" fmla="*/ 56 h 56"/>
                    <a:gd name="T2" fmla="*/ 28 w 58"/>
                    <a:gd name="T3" fmla="*/ 0 h 56"/>
                    <a:gd name="T4" fmla="*/ 0 w 58"/>
                    <a:gd name="T5" fmla="*/ 56 h 56"/>
                    <a:gd name="T6" fmla="*/ 58 w 58"/>
                    <a:gd name="T7" fmla="*/ 56 h 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"/>
                    <a:gd name="T13" fmla="*/ 0 h 56"/>
                    <a:gd name="T14" fmla="*/ 58 w 58"/>
                    <a:gd name="T15" fmla="*/ 56 h 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" h="56">
                      <a:moveTo>
                        <a:pt x="58" y="56"/>
                      </a:moveTo>
                      <a:lnTo>
                        <a:pt x="28" y="0"/>
                      </a:lnTo>
                      <a:lnTo>
                        <a:pt x="0" y="56"/>
                      </a:lnTo>
                      <a:lnTo>
                        <a:pt x="58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3" name="Group 128"/>
              <p:cNvGrpSpPr>
                <a:grpSpLocks/>
              </p:cNvGrpSpPr>
              <p:nvPr/>
            </p:nvGrpSpPr>
            <p:grpSpPr bwMode="auto">
              <a:xfrm>
                <a:off x="8294" y="10533"/>
                <a:ext cx="1724" cy="116"/>
                <a:chOff x="6537" y="6841"/>
                <a:chExt cx="778" cy="58"/>
              </a:xfrm>
            </p:grpSpPr>
            <p:sp>
              <p:nvSpPr>
                <p:cNvPr id="475" name="Line 129"/>
                <p:cNvSpPr>
                  <a:spLocks noChangeShapeType="1"/>
                </p:cNvSpPr>
                <p:nvPr/>
              </p:nvSpPr>
              <p:spPr bwMode="auto">
                <a:xfrm>
                  <a:off x="6537" y="6862"/>
                  <a:ext cx="742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Freeform 130"/>
                <p:cNvSpPr>
                  <a:spLocks/>
                </p:cNvSpPr>
                <p:nvPr/>
              </p:nvSpPr>
              <p:spPr bwMode="auto">
                <a:xfrm>
                  <a:off x="7259" y="6841"/>
                  <a:ext cx="56" cy="58"/>
                </a:xfrm>
                <a:custGeom>
                  <a:avLst/>
                  <a:gdLst>
                    <a:gd name="T0" fmla="*/ 0 w 56"/>
                    <a:gd name="T1" fmla="*/ 58 h 58"/>
                    <a:gd name="T2" fmla="*/ 56 w 56"/>
                    <a:gd name="T3" fmla="*/ 28 h 58"/>
                    <a:gd name="T4" fmla="*/ 0 w 56"/>
                    <a:gd name="T5" fmla="*/ 0 h 58"/>
                    <a:gd name="T6" fmla="*/ 0 w 56"/>
                    <a:gd name="T7" fmla="*/ 58 h 5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58"/>
                    <a:gd name="T14" fmla="*/ 56 w 56"/>
                    <a:gd name="T15" fmla="*/ 58 h 5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58">
                      <a:moveTo>
                        <a:pt x="0" y="58"/>
                      </a:moveTo>
                      <a:lnTo>
                        <a:pt x="56" y="28"/>
                      </a:lnTo>
                      <a:lnTo>
                        <a:pt x="0" y="0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4" name="Freeform 131"/>
              <p:cNvSpPr>
                <a:spLocks/>
              </p:cNvSpPr>
              <p:nvPr/>
            </p:nvSpPr>
            <p:spPr bwMode="auto">
              <a:xfrm flipH="1">
                <a:off x="8525" y="9349"/>
                <a:ext cx="1253" cy="1201"/>
              </a:xfrm>
              <a:custGeom>
                <a:avLst/>
                <a:gdLst>
                  <a:gd name="T0" fmla="*/ 53 w 565"/>
                  <a:gd name="T1" fmla="*/ 5962 h 535"/>
                  <a:gd name="T2" fmla="*/ 206 w 565"/>
                  <a:gd name="T3" fmla="*/ 5655 h 535"/>
                  <a:gd name="T4" fmla="*/ 404 w 565"/>
                  <a:gd name="T5" fmla="*/ 5282 h 535"/>
                  <a:gd name="T6" fmla="*/ 687 w 565"/>
                  <a:gd name="T7" fmla="*/ 4898 h 535"/>
                  <a:gd name="T8" fmla="*/ 1111 w 565"/>
                  <a:gd name="T9" fmla="*/ 4582 h 535"/>
                  <a:gd name="T10" fmla="*/ 1736 w 565"/>
                  <a:gd name="T11" fmla="*/ 4355 h 535"/>
                  <a:gd name="T12" fmla="*/ 2411 w 565"/>
                  <a:gd name="T13" fmla="*/ 4142 h 535"/>
                  <a:gd name="T14" fmla="*/ 3045 w 565"/>
                  <a:gd name="T15" fmla="*/ 3780 h 535"/>
                  <a:gd name="T16" fmla="*/ 3413 w 565"/>
                  <a:gd name="T17" fmla="*/ 3392 h 535"/>
                  <a:gd name="T18" fmla="*/ 3719 w 565"/>
                  <a:gd name="T19" fmla="*/ 2817 h 535"/>
                  <a:gd name="T20" fmla="*/ 4067 w 565"/>
                  <a:gd name="T21" fmla="*/ 1899 h 535"/>
                  <a:gd name="T22" fmla="*/ 4329 w 565"/>
                  <a:gd name="T23" fmla="*/ 997 h 535"/>
                  <a:gd name="T24" fmla="*/ 4451 w 565"/>
                  <a:gd name="T25" fmla="*/ 644 h 535"/>
                  <a:gd name="T26" fmla="*/ 4568 w 565"/>
                  <a:gd name="T27" fmla="*/ 364 h 535"/>
                  <a:gd name="T28" fmla="*/ 4657 w 565"/>
                  <a:gd name="T29" fmla="*/ 182 h 535"/>
                  <a:gd name="T30" fmla="*/ 4799 w 565"/>
                  <a:gd name="T31" fmla="*/ 20 h 535"/>
                  <a:gd name="T32" fmla="*/ 4875 w 565"/>
                  <a:gd name="T33" fmla="*/ 20 h 535"/>
                  <a:gd name="T34" fmla="*/ 4928 w 565"/>
                  <a:gd name="T35" fmla="*/ 81 h 535"/>
                  <a:gd name="T36" fmla="*/ 5052 w 565"/>
                  <a:gd name="T37" fmla="*/ 157 h 535"/>
                  <a:gd name="T38" fmla="*/ 5158 w 565"/>
                  <a:gd name="T39" fmla="*/ 418 h 535"/>
                  <a:gd name="T40" fmla="*/ 5223 w 565"/>
                  <a:gd name="T41" fmla="*/ 644 h 535"/>
                  <a:gd name="T42" fmla="*/ 5303 w 565"/>
                  <a:gd name="T43" fmla="*/ 963 h 535"/>
                  <a:gd name="T44" fmla="*/ 5409 w 565"/>
                  <a:gd name="T45" fmla="*/ 1845 h 535"/>
                  <a:gd name="T46" fmla="*/ 5529 w 565"/>
                  <a:gd name="T47" fmla="*/ 2615 h 535"/>
                  <a:gd name="T48" fmla="*/ 5606 w 565"/>
                  <a:gd name="T49" fmla="*/ 3300 h 535"/>
                  <a:gd name="T50" fmla="*/ 5706 w 565"/>
                  <a:gd name="T51" fmla="*/ 3991 h 535"/>
                  <a:gd name="T52" fmla="*/ 5759 w 565"/>
                  <a:gd name="T53" fmla="*/ 4615 h 535"/>
                  <a:gd name="T54" fmla="*/ 5824 w 565"/>
                  <a:gd name="T55" fmla="*/ 5035 h 535"/>
                  <a:gd name="T56" fmla="*/ 5877 w 565"/>
                  <a:gd name="T57" fmla="*/ 5296 h 535"/>
                  <a:gd name="T58" fmla="*/ 5932 w 565"/>
                  <a:gd name="T59" fmla="*/ 5518 h 535"/>
                  <a:gd name="T60" fmla="*/ 6030 w 565"/>
                  <a:gd name="T61" fmla="*/ 5781 h 535"/>
                  <a:gd name="T62" fmla="*/ 6128 w 565"/>
                  <a:gd name="T63" fmla="*/ 5971 h 5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65"/>
                  <a:gd name="T97" fmla="*/ 0 h 535"/>
                  <a:gd name="T98" fmla="*/ 565 w 565"/>
                  <a:gd name="T99" fmla="*/ 535 h 53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65" h="535">
                    <a:moveTo>
                      <a:pt x="0" y="535"/>
                    </a:moveTo>
                    <a:lnTo>
                      <a:pt x="5" y="527"/>
                    </a:lnTo>
                    <a:lnTo>
                      <a:pt x="12" y="514"/>
                    </a:lnTo>
                    <a:lnTo>
                      <a:pt x="19" y="500"/>
                    </a:lnTo>
                    <a:lnTo>
                      <a:pt x="28" y="484"/>
                    </a:lnTo>
                    <a:lnTo>
                      <a:pt x="37" y="467"/>
                    </a:lnTo>
                    <a:lnTo>
                      <a:pt x="49" y="449"/>
                    </a:lnTo>
                    <a:lnTo>
                      <a:pt x="63" y="433"/>
                    </a:lnTo>
                    <a:lnTo>
                      <a:pt x="81" y="417"/>
                    </a:lnTo>
                    <a:lnTo>
                      <a:pt x="102" y="405"/>
                    </a:lnTo>
                    <a:lnTo>
                      <a:pt x="129" y="396"/>
                    </a:lnTo>
                    <a:lnTo>
                      <a:pt x="159" y="385"/>
                    </a:lnTo>
                    <a:lnTo>
                      <a:pt x="189" y="376"/>
                    </a:lnTo>
                    <a:lnTo>
                      <a:pt x="221" y="366"/>
                    </a:lnTo>
                    <a:lnTo>
                      <a:pt x="251" y="352"/>
                    </a:lnTo>
                    <a:lnTo>
                      <a:pt x="279" y="334"/>
                    </a:lnTo>
                    <a:lnTo>
                      <a:pt x="302" y="313"/>
                    </a:lnTo>
                    <a:lnTo>
                      <a:pt x="313" y="300"/>
                    </a:lnTo>
                    <a:lnTo>
                      <a:pt x="321" y="284"/>
                    </a:lnTo>
                    <a:lnTo>
                      <a:pt x="341" y="249"/>
                    </a:lnTo>
                    <a:lnTo>
                      <a:pt x="357" y="210"/>
                    </a:lnTo>
                    <a:lnTo>
                      <a:pt x="373" y="168"/>
                    </a:lnTo>
                    <a:lnTo>
                      <a:pt x="385" y="127"/>
                    </a:lnTo>
                    <a:lnTo>
                      <a:pt x="397" y="88"/>
                    </a:lnTo>
                    <a:lnTo>
                      <a:pt x="403" y="71"/>
                    </a:lnTo>
                    <a:lnTo>
                      <a:pt x="408" y="57"/>
                    </a:lnTo>
                    <a:lnTo>
                      <a:pt x="413" y="42"/>
                    </a:lnTo>
                    <a:lnTo>
                      <a:pt x="419" y="32"/>
                    </a:lnTo>
                    <a:lnTo>
                      <a:pt x="424" y="23"/>
                    </a:lnTo>
                    <a:lnTo>
                      <a:pt x="427" y="16"/>
                    </a:lnTo>
                    <a:lnTo>
                      <a:pt x="435" y="5"/>
                    </a:lnTo>
                    <a:lnTo>
                      <a:pt x="440" y="2"/>
                    </a:lnTo>
                    <a:lnTo>
                      <a:pt x="443" y="0"/>
                    </a:lnTo>
                    <a:lnTo>
                      <a:pt x="447" y="2"/>
                    </a:lnTo>
                    <a:lnTo>
                      <a:pt x="450" y="3"/>
                    </a:lnTo>
                    <a:lnTo>
                      <a:pt x="452" y="7"/>
                    </a:lnTo>
                    <a:lnTo>
                      <a:pt x="456" y="9"/>
                    </a:lnTo>
                    <a:lnTo>
                      <a:pt x="463" y="14"/>
                    </a:lnTo>
                    <a:lnTo>
                      <a:pt x="468" y="23"/>
                    </a:lnTo>
                    <a:lnTo>
                      <a:pt x="473" y="37"/>
                    </a:lnTo>
                    <a:lnTo>
                      <a:pt x="475" y="46"/>
                    </a:lnTo>
                    <a:lnTo>
                      <a:pt x="479" y="57"/>
                    </a:lnTo>
                    <a:lnTo>
                      <a:pt x="482" y="71"/>
                    </a:lnTo>
                    <a:lnTo>
                      <a:pt x="486" y="85"/>
                    </a:lnTo>
                    <a:lnTo>
                      <a:pt x="491" y="122"/>
                    </a:lnTo>
                    <a:lnTo>
                      <a:pt x="496" y="163"/>
                    </a:lnTo>
                    <a:lnTo>
                      <a:pt x="503" y="207"/>
                    </a:lnTo>
                    <a:lnTo>
                      <a:pt x="507" y="231"/>
                    </a:lnTo>
                    <a:lnTo>
                      <a:pt x="511" y="262"/>
                    </a:lnTo>
                    <a:lnTo>
                      <a:pt x="514" y="292"/>
                    </a:lnTo>
                    <a:lnTo>
                      <a:pt x="518" y="323"/>
                    </a:lnTo>
                    <a:lnTo>
                      <a:pt x="523" y="353"/>
                    </a:lnTo>
                    <a:lnTo>
                      <a:pt x="526" y="382"/>
                    </a:lnTo>
                    <a:lnTo>
                      <a:pt x="528" y="408"/>
                    </a:lnTo>
                    <a:lnTo>
                      <a:pt x="532" y="429"/>
                    </a:lnTo>
                    <a:lnTo>
                      <a:pt x="534" y="445"/>
                    </a:lnTo>
                    <a:lnTo>
                      <a:pt x="537" y="458"/>
                    </a:lnTo>
                    <a:lnTo>
                      <a:pt x="539" y="468"/>
                    </a:lnTo>
                    <a:lnTo>
                      <a:pt x="541" y="475"/>
                    </a:lnTo>
                    <a:lnTo>
                      <a:pt x="544" y="488"/>
                    </a:lnTo>
                    <a:lnTo>
                      <a:pt x="548" y="498"/>
                    </a:lnTo>
                    <a:lnTo>
                      <a:pt x="553" y="511"/>
                    </a:lnTo>
                    <a:lnTo>
                      <a:pt x="556" y="520"/>
                    </a:lnTo>
                    <a:lnTo>
                      <a:pt x="562" y="528"/>
                    </a:lnTo>
                    <a:lnTo>
                      <a:pt x="565" y="53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5" name="Group 132"/>
              <p:cNvGrpSpPr>
                <a:grpSpLocks/>
              </p:cNvGrpSpPr>
              <p:nvPr/>
            </p:nvGrpSpPr>
            <p:grpSpPr bwMode="auto">
              <a:xfrm>
                <a:off x="7427" y="9748"/>
                <a:ext cx="1011" cy="106"/>
                <a:chOff x="6141" y="6474"/>
                <a:chExt cx="456" cy="53"/>
              </a:xfrm>
            </p:grpSpPr>
            <p:sp>
              <p:nvSpPr>
                <p:cNvPr id="472" name="Line 133"/>
                <p:cNvSpPr>
                  <a:spLocks noChangeShapeType="1"/>
                </p:cNvSpPr>
                <p:nvPr/>
              </p:nvSpPr>
              <p:spPr bwMode="auto">
                <a:xfrm>
                  <a:off x="6166" y="6499"/>
                  <a:ext cx="40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" name="Oval 134"/>
                <p:cNvSpPr>
                  <a:spLocks noChangeArrowheads="1"/>
                </p:cNvSpPr>
                <p:nvPr/>
              </p:nvSpPr>
              <p:spPr bwMode="auto">
                <a:xfrm>
                  <a:off x="6141" y="6474"/>
                  <a:ext cx="51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800"/>
                </a:p>
              </p:txBody>
            </p:sp>
            <p:sp>
              <p:nvSpPr>
                <p:cNvPr id="474" name="Oval 135"/>
                <p:cNvSpPr>
                  <a:spLocks noChangeArrowheads="1"/>
                </p:cNvSpPr>
                <p:nvPr/>
              </p:nvSpPr>
              <p:spPr bwMode="auto">
                <a:xfrm>
                  <a:off x="6546" y="6475"/>
                  <a:ext cx="51" cy="52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800"/>
                </a:p>
              </p:txBody>
            </p:sp>
          </p:grpSp>
          <p:sp>
            <p:nvSpPr>
              <p:cNvPr id="416" name="Freeform 136"/>
              <p:cNvSpPr>
                <a:spLocks/>
              </p:cNvSpPr>
              <p:nvPr/>
            </p:nvSpPr>
            <p:spPr bwMode="auto">
              <a:xfrm>
                <a:off x="7877" y="9731"/>
                <a:ext cx="118" cy="119"/>
              </a:xfrm>
              <a:custGeom>
                <a:avLst/>
                <a:gdLst>
                  <a:gd name="T0" fmla="*/ 0 w 53"/>
                  <a:gd name="T1" fmla="*/ 0 h 53"/>
                  <a:gd name="T2" fmla="*/ 586 w 53"/>
                  <a:gd name="T3" fmla="*/ 292 h 53"/>
                  <a:gd name="T4" fmla="*/ 0 w 53"/>
                  <a:gd name="T5" fmla="*/ 599 h 53"/>
                  <a:gd name="T6" fmla="*/ 0 w 53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3"/>
                  <a:gd name="T13" fmla="*/ 0 h 53"/>
                  <a:gd name="T14" fmla="*/ 53 w 53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3" h="53">
                    <a:moveTo>
                      <a:pt x="0" y="0"/>
                    </a:moveTo>
                    <a:lnTo>
                      <a:pt x="53" y="26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Line 138"/>
              <p:cNvSpPr>
                <a:spLocks noChangeShapeType="1"/>
              </p:cNvSpPr>
              <p:nvPr/>
            </p:nvSpPr>
            <p:spPr bwMode="auto">
              <a:xfrm flipV="1">
                <a:off x="2836" y="11295"/>
                <a:ext cx="3669" cy="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20" name="Group 142"/>
              <p:cNvGrpSpPr>
                <a:grpSpLocks/>
              </p:cNvGrpSpPr>
              <p:nvPr/>
            </p:nvGrpSpPr>
            <p:grpSpPr bwMode="auto">
              <a:xfrm>
                <a:off x="8518" y="9412"/>
                <a:ext cx="510" cy="1138"/>
                <a:chOff x="6954" y="5605"/>
                <a:chExt cx="230" cy="507"/>
              </a:xfrm>
            </p:grpSpPr>
            <p:sp>
              <p:nvSpPr>
                <p:cNvPr id="468" name="Freeform 143"/>
                <p:cNvSpPr>
                  <a:spLocks/>
                </p:cNvSpPr>
                <p:nvPr/>
              </p:nvSpPr>
              <p:spPr bwMode="auto">
                <a:xfrm>
                  <a:off x="6954" y="5605"/>
                  <a:ext cx="230" cy="507"/>
                </a:xfrm>
                <a:custGeom>
                  <a:avLst/>
                  <a:gdLst>
                    <a:gd name="T0" fmla="*/ 0 w 230"/>
                    <a:gd name="T1" fmla="*/ 502 h 507"/>
                    <a:gd name="T2" fmla="*/ 3 w 230"/>
                    <a:gd name="T3" fmla="*/ 500 h 507"/>
                    <a:gd name="T4" fmla="*/ 7 w 230"/>
                    <a:gd name="T5" fmla="*/ 500 h 507"/>
                    <a:gd name="T6" fmla="*/ 12 w 230"/>
                    <a:gd name="T7" fmla="*/ 500 h 507"/>
                    <a:gd name="T8" fmla="*/ 18 w 230"/>
                    <a:gd name="T9" fmla="*/ 500 h 507"/>
                    <a:gd name="T10" fmla="*/ 25 w 230"/>
                    <a:gd name="T11" fmla="*/ 495 h 507"/>
                    <a:gd name="T12" fmla="*/ 30 w 230"/>
                    <a:gd name="T13" fmla="*/ 486 h 507"/>
                    <a:gd name="T14" fmla="*/ 33 w 230"/>
                    <a:gd name="T15" fmla="*/ 479 h 507"/>
                    <a:gd name="T16" fmla="*/ 37 w 230"/>
                    <a:gd name="T17" fmla="*/ 472 h 507"/>
                    <a:gd name="T18" fmla="*/ 41 w 230"/>
                    <a:gd name="T19" fmla="*/ 460 h 507"/>
                    <a:gd name="T20" fmla="*/ 44 w 230"/>
                    <a:gd name="T21" fmla="*/ 447 h 507"/>
                    <a:gd name="T22" fmla="*/ 48 w 230"/>
                    <a:gd name="T23" fmla="*/ 431 h 507"/>
                    <a:gd name="T24" fmla="*/ 51 w 230"/>
                    <a:gd name="T25" fmla="*/ 412 h 507"/>
                    <a:gd name="T26" fmla="*/ 56 w 230"/>
                    <a:gd name="T27" fmla="*/ 389 h 507"/>
                    <a:gd name="T28" fmla="*/ 60 w 230"/>
                    <a:gd name="T29" fmla="*/ 363 h 507"/>
                    <a:gd name="T30" fmla="*/ 65 w 230"/>
                    <a:gd name="T31" fmla="*/ 334 h 507"/>
                    <a:gd name="T32" fmla="*/ 69 w 230"/>
                    <a:gd name="T33" fmla="*/ 306 h 507"/>
                    <a:gd name="T34" fmla="*/ 78 w 230"/>
                    <a:gd name="T35" fmla="*/ 244 h 507"/>
                    <a:gd name="T36" fmla="*/ 87 w 230"/>
                    <a:gd name="T37" fmla="*/ 184 h 507"/>
                    <a:gd name="T38" fmla="*/ 92 w 230"/>
                    <a:gd name="T39" fmla="*/ 154 h 507"/>
                    <a:gd name="T40" fmla="*/ 95 w 230"/>
                    <a:gd name="T41" fmla="*/ 127 h 507"/>
                    <a:gd name="T42" fmla="*/ 99 w 230"/>
                    <a:gd name="T43" fmla="*/ 103 h 507"/>
                    <a:gd name="T44" fmla="*/ 102 w 230"/>
                    <a:gd name="T45" fmla="*/ 82 h 507"/>
                    <a:gd name="T46" fmla="*/ 106 w 230"/>
                    <a:gd name="T47" fmla="*/ 62 h 507"/>
                    <a:gd name="T48" fmla="*/ 109 w 230"/>
                    <a:gd name="T49" fmla="*/ 48 h 507"/>
                    <a:gd name="T50" fmla="*/ 115 w 230"/>
                    <a:gd name="T51" fmla="*/ 27 h 507"/>
                    <a:gd name="T52" fmla="*/ 120 w 230"/>
                    <a:gd name="T53" fmla="*/ 11 h 507"/>
                    <a:gd name="T54" fmla="*/ 125 w 230"/>
                    <a:gd name="T55" fmla="*/ 2 h 507"/>
                    <a:gd name="T56" fmla="*/ 129 w 230"/>
                    <a:gd name="T57" fmla="*/ 0 h 507"/>
                    <a:gd name="T58" fmla="*/ 132 w 230"/>
                    <a:gd name="T59" fmla="*/ 4 h 507"/>
                    <a:gd name="T60" fmla="*/ 136 w 230"/>
                    <a:gd name="T61" fmla="*/ 13 h 507"/>
                    <a:gd name="T62" fmla="*/ 140 w 230"/>
                    <a:gd name="T63" fmla="*/ 29 h 507"/>
                    <a:gd name="T64" fmla="*/ 145 w 230"/>
                    <a:gd name="T65" fmla="*/ 51 h 507"/>
                    <a:gd name="T66" fmla="*/ 148 w 230"/>
                    <a:gd name="T67" fmla="*/ 66 h 507"/>
                    <a:gd name="T68" fmla="*/ 150 w 230"/>
                    <a:gd name="T69" fmla="*/ 85 h 507"/>
                    <a:gd name="T70" fmla="*/ 154 w 230"/>
                    <a:gd name="T71" fmla="*/ 106 h 507"/>
                    <a:gd name="T72" fmla="*/ 157 w 230"/>
                    <a:gd name="T73" fmla="*/ 131 h 507"/>
                    <a:gd name="T74" fmla="*/ 161 w 230"/>
                    <a:gd name="T75" fmla="*/ 159 h 507"/>
                    <a:gd name="T76" fmla="*/ 164 w 230"/>
                    <a:gd name="T77" fmla="*/ 188 h 507"/>
                    <a:gd name="T78" fmla="*/ 171 w 230"/>
                    <a:gd name="T79" fmla="*/ 248 h 507"/>
                    <a:gd name="T80" fmla="*/ 177 w 230"/>
                    <a:gd name="T81" fmla="*/ 309 h 507"/>
                    <a:gd name="T82" fmla="*/ 180 w 230"/>
                    <a:gd name="T83" fmla="*/ 338 h 507"/>
                    <a:gd name="T84" fmla="*/ 184 w 230"/>
                    <a:gd name="T85" fmla="*/ 366 h 507"/>
                    <a:gd name="T86" fmla="*/ 187 w 230"/>
                    <a:gd name="T87" fmla="*/ 391 h 507"/>
                    <a:gd name="T88" fmla="*/ 191 w 230"/>
                    <a:gd name="T89" fmla="*/ 416 h 507"/>
                    <a:gd name="T90" fmla="*/ 193 w 230"/>
                    <a:gd name="T91" fmla="*/ 435 h 507"/>
                    <a:gd name="T92" fmla="*/ 196 w 230"/>
                    <a:gd name="T93" fmla="*/ 451 h 507"/>
                    <a:gd name="T94" fmla="*/ 200 w 230"/>
                    <a:gd name="T95" fmla="*/ 463 h 507"/>
                    <a:gd name="T96" fmla="*/ 201 w 230"/>
                    <a:gd name="T97" fmla="*/ 476 h 507"/>
                    <a:gd name="T98" fmla="*/ 203 w 230"/>
                    <a:gd name="T99" fmla="*/ 483 h 507"/>
                    <a:gd name="T100" fmla="*/ 207 w 230"/>
                    <a:gd name="T101" fmla="*/ 490 h 507"/>
                    <a:gd name="T102" fmla="*/ 212 w 230"/>
                    <a:gd name="T103" fmla="*/ 499 h 507"/>
                    <a:gd name="T104" fmla="*/ 216 w 230"/>
                    <a:gd name="T105" fmla="*/ 504 h 507"/>
                    <a:gd name="T106" fmla="*/ 219 w 230"/>
                    <a:gd name="T107" fmla="*/ 506 h 507"/>
                    <a:gd name="T108" fmla="*/ 224 w 230"/>
                    <a:gd name="T109" fmla="*/ 506 h 507"/>
                    <a:gd name="T110" fmla="*/ 226 w 230"/>
                    <a:gd name="T111" fmla="*/ 506 h 507"/>
                    <a:gd name="T112" fmla="*/ 230 w 230"/>
                    <a:gd name="T113" fmla="*/ 507 h 507"/>
                    <a:gd name="T114" fmla="*/ 0 w 230"/>
                    <a:gd name="T115" fmla="*/ 502 h 50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30"/>
                    <a:gd name="T175" fmla="*/ 0 h 507"/>
                    <a:gd name="T176" fmla="*/ 230 w 230"/>
                    <a:gd name="T177" fmla="*/ 507 h 50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30" h="507">
                      <a:moveTo>
                        <a:pt x="0" y="502"/>
                      </a:moveTo>
                      <a:lnTo>
                        <a:pt x="3" y="500"/>
                      </a:lnTo>
                      <a:lnTo>
                        <a:pt x="7" y="500"/>
                      </a:lnTo>
                      <a:lnTo>
                        <a:pt x="12" y="500"/>
                      </a:lnTo>
                      <a:lnTo>
                        <a:pt x="18" y="500"/>
                      </a:lnTo>
                      <a:lnTo>
                        <a:pt x="25" y="495"/>
                      </a:lnTo>
                      <a:lnTo>
                        <a:pt x="30" y="486"/>
                      </a:lnTo>
                      <a:lnTo>
                        <a:pt x="33" y="479"/>
                      </a:lnTo>
                      <a:lnTo>
                        <a:pt x="37" y="472"/>
                      </a:lnTo>
                      <a:lnTo>
                        <a:pt x="41" y="460"/>
                      </a:lnTo>
                      <a:lnTo>
                        <a:pt x="44" y="447"/>
                      </a:lnTo>
                      <a:lnTo>
                        <a:pt x="48" y="431"/>
                      </a:lnTo>
                      <a:lnTo>
                        <a:pt x="51" y="412"/>
                      </a:lnTo>
                      <a:lnTo>
                        <a:pt x="56" y="389"/>
                      </a:lnTo>
                      <a:lnTo>
                        <a:pt x="60" y="363"/>
                      </a:lnTo>
                      <a:lnTo>
                        <a:pt x="65" y="334"/>
                      </a:lnTo>
                      <a:lnTo>
                        <a:pt x="69" y="306"/>
                      </a:lnTo>
                      <a:lnTo>
                        <a:pt x="78" y="244"/>
                      </a:lnTo>
                      <a:lnTo>
                        <a:pt x="87" y="184"/>
                      </a:lnTo>
                      <a:lnTo>
                        <a:pt x="92" y="154"/>
                      </a:lnTo>
                      <a:lnTo>
                        <a:pt x="95" y="127"/>
                      </a:lnTo>
                      <a:lnTo>
                        <a:pt x="99" y="103"/>
                      </a:lnTo>
                      <a:lnTo>
                        <a:pt x="102" y="82"/>
                      </a:lnTo>
                      <a:lnTo>
                        <a:pt x="106" y="62"/>
                      </a:lnTo>
                      <a:lnTo>
                        <a:pt x="109" y="48"/>
                      </a:lnTo>
                      <a:lnTo>
                        <a:pt x="115" y="27"/>
                      </a:lnTo>
                      <a:lnTo>
                        <a:pt x="120" y="11"/>
                      </a:lnTo>
                      <a:lnTo>
                        <a:pt x="125" y="2"/>
                      </a:lnTo>
                      <a:lnTo>
                        <a:pt x="129" y="0"/>
                      </a:lnTo>
                      <a:lnTo>
                        <a:pt x="132" y="4"/>
                      </a:lnTo>
                      <a:lnTo>
                        <a:pt x="136" y="13"/>
                      </a:lnTo>
                      <a:lnTo>
                        <a:pt x="140" y="29"/>
                      </a:lnTo>
                      <a:lnTo>
                        <a:pt x="145" y="51"/>
                      </a:lnTo>
                      <a:lnTo>
                        <a:pt x="148" y="66"/>
                      </a:lnTo>
                      <a:lnTo>
                        <a:pt x="150" y="85"/>
                      </a:lnTo>
                      <a:lnTo>
                        <a:pt x="154" y="106"/>
                      </a:lnTo>
                      <a:lnTo>
                        <a:pt x="157" y="131"/>
                      </a:lnTo>
                      <a:lnTo>
                        <a:pt x="161" y="159"/>
                      </a:lnTo>
                      <a:lnTo>
                        <a:pt x="164" y="188"/>
                      </a:lnTo>
                      <a:lnTo>
                        <a:pt x="171" y="248"/>
                      </a:lnTo>
                      <a:lnTo>
                        <a:pt x="177" y="309"/>
                      </a:lnTo>
                      <a:lnTo>
                        <a:pt x="180" y="338"/>
                      </a:lnTo>
                      <a:lnTo>
                        <a:pt x="184" y="366"/>
                      </a:lnTo>
                      <a:lnTo>
                        <a:pt x="187" y="391"/>
                      </a:lnTo>
                      <a:lnTo>
                        <a:pt x="191" y="416"/>
                      </a:lnTo>
                      <a:lnTo>
                        <a:pt x="193" y="435"/>
                      </a:lnTo>
                      <a:lnTo>
                        <a:pt x="196" y="451"/>
                      </a:lnTo>
                      <a:lnTo>
                        <a:pt x="200" y="463"/>
                      </a:lnTo>
                      <a:lnTo>
                        <a:pt x="201" y="476"/>
                      </a:lnTo>
                      <a:lnTo>
                        <a:pt x="203" y="483"/>
                      </a:lnTo>
                      <a:lnTo>
                        <a:pt x="207" y="490"/>
                      </a:lnTo>
                      <a:lnTo>
                        <a:pt x="212" y="499"/>
                      </a:lnTo>
                      <a:lnTo>
                        <a:pt x="216" y="504"/>
                      </a:lnTo>
                      <a:lnTo>
                        <a:pt x="219" y="506"/>
                      </a:lnTo>
                      <a:lnTo>
                        <a:pt x="224" y="506"/>
                      </a:lnTo>
                      <a:lnTo>
                        <a:pt x="226" y="506"/>
                      </a:lnTo>
                      <a:lnTo>
                        <a:pt x="230" y="507"/>
                      </a:lnTo>
                      <a:lnTo>
                        <a:pt x="0" y="50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Freeform 144"/>
                <p:cNvSpPr>
                  <a:spLocks/>
                </p:cNvSpPr>
                <p:nvPr/>
              </p:nvSpPr>
              <p:spPr bwMode="auto">
                <a:xfrm>
                  <a:off x="6954" y="5605"/>
                  <a:ext cx="230" cy="507"/>
                </a:xfrm>
                <a:custGeom>
                  <a:avLst/>
                  <a:gdLst>
                    <a:gd name="T0" fmla="*/ 0 w 230"/>
                    <a:gd name="T1" fmla="*/ 502 h 507"/>
                    <a:gd name="T2" fmla="*/ 3 w 230"/>
                    <a:gd name="T3" fmla="*/ 500 h 507"/>
                    <a:gd name="T4" fmla="*/ 7 w 230"/>
                    <a:gd name="T5" fmla="*/ 500 h 507"/>
                    <a:gd name="T6" fmla="*/ 12 w 230"/>
                    <a:gd name="T7" fmla="*/ 500 h 507"/>
                    <a:gd name="T8" fmla="*/ 18 w 230"/>
                    <a:gd name="T9" fmla="*/ 500 h 507"/>
                    <a:gd name="T10" fmla="*/ 25 w 230"/>
                    <a:gd name="T11" fmla="*/ 495 h 507"/>
                    <a:gd name="T12" fmla="*/ 30 w 230"/>
                    <a:gd name="T13" fmla="*/ 486 h 507"/>
                    <a:gd name="T14" fmla="*/ 33 w 230"/>
                    <a:gd name="T15" fmla="*/ 479 h 507"/>
                    <a:gd name="T16" fmla="*/ 37 w 230"/>
                    <a:gd name="T17" fmla="*/ 472 h 507"/>
                    <a:gd name="T18" fmla="*/ 41 w 230"/>
                    <a:gd name="T19" fmla="*/ 460 h 507"/>
                    <a:gd name="T20" fmla="*/ 44 w 230"/>
                    <a:gd name="T21" fmla="*/ 447 h 507"/>
                    <a:gd name="T22" fmla="*/ 48 w 230"/>
                    <a:gd name="T23" fmla="*/ 431 h 507"/>
                    <a:gd name="T24" fmla="*/ 51 w 230"/>
                    <a:gd name="T25" fmla="*/ 412 h 507"/>
                    <a:gd name="T26" fmla="*/ 56 w 230"/>
                    <a:gd name="T27" fmla="*/ 389 h 507"/>
                    <a:gd name="T28" fmla="*/ 60 w 230"/>
                    <a:gd name="T29" fmla="*/ 363 h 507"/>
                    <a:gd name="T30" fmla="*/ 65 w 230"/>
                    <a:gd name="T31" fmla="*/ 334 h 507"/>
                    <a:gd name="T32" fmla="*/ 69 w 230"/>
                    <a:gd name="T33" fmla="*/ 306 h 507"/>
                    <a:gd name="T34" fmla="*/ 78 w 230"/>
                    <a:gd name="T35" fmla="*/ 244 h 507"/>
                    <a:gd name="T36" fmla="*/ 87 w 230"/>
                    <a:gd name="T37" fmla="*/ 184 h 507"/>
                    <a:gd name="T38" fmla="*/ 92 w 230"/>
                    <a:gd name="T39" fmla="*/ 154 h 507"/>
                    <a:gd name="T40" fmla="*/ 95 w 230"/>
                    <a:gd name="T41" fmla="*/ 127 h 507"/>
                    <a:gd name="T42" fmla="*/ 99 w 230"/>
                    <a:gd name="T43" fmla="*/ 103 h 507"/>
                    <a:gd name="T44" fmla="*/ 102 w 230"/>
                    <a:gd name="T45" fmla="*/ 82 h 507"/>
                    <a:gd name="T46" fmla="*/ 106 w 230"/>
                    <a:gd name="T47" fmla="*/ 62 h 507"/>
                    <a:gd name="T48" fmla="*/ 109 w 230"/>
                    <a:gd name="T49" fmla="*/ 48 h 507"/>
                    <a:gd name="T50" fmla="*/ 115 w 230"/>
                    <a:gd name="T51" fmla="*/ 27 h 507"/>
                    <a:gd name="T52" fmla="*/ 120 w 230"/>
                    <a:gd name="T53" fmla="*/ 11 h 507"/>
                    <a:gd name="T54" fmla="*/ 125 w 230"/>
                    <a:gd name="T55" fmla="*/ 2 h 507"/>
                    <a:gd name="T56" fmla="*/ 129 w 230"/>
                    <a:gd name="T57" fmla="*/ 0 h 507"/>
                    <a:gd name="T58" fmla="*/ 132 w 230"/>
                    <a:gd name="T59" fmla="*/ 4 h 507"/>
                    <a:gd name="T60" fmla="*/ 136 w 230"/>
                    <a:gd name="T61" fmla="*/ 13 h 507"/>
                    <a:gd name="T62" fmla="*/ 140 w 230"/>
                    <a:gd name="T63" fmla="*/ 29 h 507"/>
                    <a:gd name="T64" fmla="*/ 145 w 230"/>
                    <a:gd name="T65" fmla="*/ 51 h 507"/>
                    <a:gd name="T66" fmla="*/ 148 w 230"/>
                    <a:gd name="T67" fmla="*/ 66 h 507"/>
                    <a:gd name="T68" fmla="*/ 150 w 230"/>
                    <a:gd name="T69" fmla="*/ 85 h 507"/>
                    <a:gd name="T70" fmla="*/ 154 w 230"/>
                    <a:gd name="T71" fmla="*/ 106 h 507"/>
                    <a:gd name="T72" fmla="*/ 157 w 230"/>
                    <a:gd name="T73" fmla="*/ 131 h 507"/>
                    <a:gd name="T74" fmla="*/ 161 w 230"/>
                    <a:gd name="T75" fmla="*/ 159 h 507"/>
                    <a:gd name="T76" fmla="*/ 164 w 230"/>
                    <a:gd name="T77" fmla="*/ 188 h 507"/>
                    <a:gd name="T78" fmla="*/ 171 w 230"/>
                    <a:gd name="T79" fmla="*/ 248 h 507"/>
                    <a:gd name="T80" fmla="*/ 177 w 230"/>
                    <a:gd name="T81" fmla="*/ 309 h 507"/>
                    <a:gd name="T82" fmla="*/ 180 w 230"/>
                    <a:gd name="T83" fmla="*/ 338 h 507"/>
                    <a:gd name="T84" fmla="*/ 184 w 230"/>
                    <a:gd name="T85" fmla="*/ 366 h 507"/>
                    <a:gd name="T86" fmla="*/ 187 w 230"/>
                    <a:gd name="T87" fmla="*/ 391 h 507"/>
                    <a:gd name="T88" fmla="*/ 191 w 230"/>
                    <a:gd name="T89" fmla="*/ 416 h 507"/>
                    <a:gd name="T90" fmla="*/ 193 w 230"/>
                    <a:gd name="T91" fmla="*/ 435 h 507"/>
                    <a:gd name="T92" fmla="*/ 196 w 230"/>
                    <a:gd name="T93" fmla="*/ 451 h 507"/>
                    <a:gd name="T94" fmla="*/ 200 w 230"/>
                    <a:gd name="T95" fmla="*/ 463 h 507"/>
                    <a:gd name="T96" fmla="*/ 201 w 230"/>
                    <a:gd name="T97" fmla="*/ 476 h 507"/>
                    <a:gd name="T98" fmla="*/ 203 w 230"/>
                    <a:gd name="T99" fmla="*/ 483 h 507"/>
                    <a:gd name="T100" fmla="*/ 207 w 230"/>
                    <a:gd name="T101" fmla="*/ 490 h 507"/>
                    <a:gd name="T102" fmla="*/ 212 w 230"/>
                    <a:gd name="T103" fmla="*/ 499 h 507"/>
                    <a:gd name="T104" fmla="*/ 216 w 230"/>
                    <a:gd name="T105" fmla="*/ 504 h 507"/>
                    <a:gd name="T106" fmla="*/ 219 w 230"/>
                    <a:gd name="T107" fmla="*/ 506 h 507"/>
                    <a:gd name="T108" fmla="*/ 224 w 230"/>
                    <a:gd name="T109" fmla="*/ 506 h 507"/>
                    <a:gd name="T110" fmla="*/ 226 w 230"/>
                    <a:gd name="T111" fmla="*/ 506 h 507"/>
                    <a:gd name="T112" fmla="*/ 230 w 230"/>
                    <a:gd name="T113" fmla="*/ 507 h 50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30"/>
                    <a:gd name="T172" fmla="*/ 0 h 507"/>
                    <a:gd name="T173" fmla="*/ 230 w 230"/>
                    <a:gd name="T174" fmla="*/ 507 h 50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30" h="507">
                      <a:moveTo>
                        <a:pt x="0" y="502"/>
                      </a:moveTo>
                      <a:lnTo>
                        <a:pt x="3" y="500"/>
                      </a:lnTo>
                      <a:lnTo>
                        <a:pt x="7" y="500"/>
                      </a:lnTo>
                      <a:lnTo>
                        <a:pt x="12" y="500"/>
                      </a:lnTo>
                      <a:lnTo>
                        <a:pt x="18" y="500"/>
                      </a:lnTo>
                      <a:lnTo>
                        <a:pt x="25" y="495"/>
                      </a:lnTo>
                      <a:lnTo>
                        <a:pt x="30" y="486"/>
                      </a:lnTo>
                      <a:lnTo>
                        <a:pt x="33" y="479"/>
                      </a:lnTo>
                      <a:lnTo>
                        <a:pt x="37" y="472"/>
                      </a:lnTo>
                      <a:lnTo>
                        <a:pt x="41" y="460"/>
                      </a:lnTo>
                      <a:lnTo>
                        <a:pt x="44" y="447"/>
                      </a:lnTo>
                      <a:lnTo>
                        <a:pt x="48" y="431"/>
                      </a:lnTo>
                      <a:lnTo>
                        <a:pt x="51" y="412"/>
                      </a:lnTo>
                      <a:lnTo>
                        <a:pt x="56" y="389"/>
                      </a:lnTo>
                      <a:lnTo>
                        <a:pt x="60" y="363"/>
                      </a:lnTo>
                      <a:lnTo>
                        <a:pt x="65" y="334"/>
                      </a:lnTo>
                      <a:lnTo>
                        <a:pt x="69" y="306"/>
                      </a:lnTo>
                      <a:lnTo>
                        <a:pt x="78" y="244"/>
                      </a:lnTo>
                      <a:lnTo>
                        <a:pt x="87" y="184"/>
                      </a:lnTo>
                      <a:lnTo>
                        <a:pt x="92" y="154"/>
                      </a:lnTo>
                      <a:lnTo>
                        <a:pt x="95" y="127"/>
                      </a:lnTo>
                      <a:lnTo>
                        <a:pt x="99" y="103"/>
                      </a:lnTo>
                      <a:lnTo>
                        <a:pt x="102" y="82"/>
                      </a:lnTo>
                      <a:lnTo>
                        <a:pt x="106" y="62"/>
                      </a:lnTo>
                      <a:lnTo>
                        <a:pt x="109" y="48"/>
                      </a:lnTo>
                      <a:lnTo>
                        <a:pt x="115" y="27"/>
                      </a:lnTo>
                      <a:lnTo>
                        <a:pt x="120" y="11"/>
                      </a:lnTo>
                      <a:lnTo>
                        <a:pt x="125" y="2"/>
                      </a:lnTo>
                      <a:lnTo>
                        <a:pt x="129" y="0"/>
                      </a:lnTo>
                      <a:lnTo>
                        <a:pt x="132" y="4"/>
                      </a:lnTo>
                      <a:lnTo>
                        <a:pt x="136" y="13"/>
                      </a:lnTo>
                      <a:lnTo>
                        <a:pt x="140" y="29"/>
                      </a:lnTo>
                      <a:lnTo>
                        <a:pt x="145" y="51"/>
                      </a:lnTo>
                      <a:lnTo>
                        <a:pt x="148" y="66"/>
                      </a:lnTo>
                      <a:lnTo>
                        <a:pt x="150" y="85"/>
                      </a:lnTo>
                      <a:lnTo>
                        <a:pt x="154" y="106"/>
                      </a:lnTo>
                      <a:lnTo>
                        <a:pt x="157" y="131"/>
                      </a:lnTo>
                      <a:lnTo>
                        <a:pt x="161" y="159"/>
                      </a:lnTo>
                      <a:lnTo>
                        <a:pt x="164" y="188"/>
                      </a:lnTo>
                      <a:lnTo>
                        <a:pt x="171" y="248"/>
                      </a:lnTo>
                      <a:lnTo>
                        <a:pt x="177" y="309"/>
                      </a:lnTo>
                      <a:lnTo>
                        <a:pt x="180" y="338"/>
                      </a:lnTo>
                      <a:lnTo>
                        <a:pt x="184" y="366"/>
                      </a:lnTo>
                      <a:lnTo>
                        <a:pt x="187" y="391"/>
                      </a:lnTo>
                      <a:lnTo>
                        <a:pt x="191" y="416"/>
                      </a:lnTo>
                      <a:lnTo>
                        <a:pt x="193" y="435"/>
                      </a:lnTo>
                      <a:lnTo>
                        <a:pt x="196" y="451"/>
                      </a:lnTo>
                      <a:lnTo>
                        <a:pt x="200" y="463"/>
                      </a:lnTo>
                      <a:lnTo>
                        <a:pt x="201" y="476"/>
                      </a:lnTo>
                      <a:lnTo>
                        <a:pt x="203" y="483"/>
                      </a:lnTo>
                      <a:lnTo>
                        <a:pt x="207" y="490"/>
                      </a:lnTo>
                      <a:lnTo>
                        <a:pt x="212" y="499"/>
                      </a:lnTo>
                      <a:lnTo>
                        <a:pt x="216" y="504"/>
                      </a:lnTo>
                      <a:lnTo>
                        <a:pt x="219" y="506"/>
                      </a:lnTo>
                      <a:lnTo>
                        <a:pt x="224" y="506"/>
                      </a:lnTo>
                      <a:lnTo>
                        <a:pt x="226" y="506"/>
                      </a:lnTo>
                      <a:lnTo>
                        <a:pt x="230" y="507"/>
                      </a:lnTo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1" name="Group 145"/>
              <p:cNvGrpSpPr>
                <a:grpSpLocks/>
              </p:cNvGrpSpPr>
              <p:nvPr/>
            </p:nvGrpSpPr>
            <p:grpSpPr bwMode="auto">
              <a:xfrm>
                <a:off x="8993" y="10175"/>
                <a:ext cx="415" cy="375"/>
                <a:chOff x="6790" y="5945"/>
                <a:chExt cx="187" cy="167"/>
              </a:xfrm>
            </p:grpSpPr>
            <p:sp>
              <p:nvSpPr>
                <p:cNvPr id="466" name="Freeform 146"/>
                <p:cNvSpPr>
                  <a:spLocks/>
                </p:cNvSpPr>
                <p:nvPr/>
              </p:nvSpPr>
              <p:spPr bwMode="auto">
                <a:xfrm>
                  <a:off x="6790" y="5945"/>
                  <a:ext cx="187" cy="167"/>
                </a:xfrm>
                <a:custGeom>
                  <a:avLst/>
                  <a:gdLst>
                    <a:gd name="T0" fmla="*/ 0 w 187"/>
                    <a:gd name="T1" fmla="*/ 164 h 167"/>
                    <a:gd name="T2" fmla="*/ 7 w 187"/>
                    <a:gd name="T3" fmla="*/ 164 h 167"/>
                    <a:gd name="T4" fmla="*/ 15 w 187"/>
                    <a:gd name="T5" fmla="*/ 164 h 167"/>
                    <a:gd name="T6" fmla="*/ 19 w 187"/>
                    <a:gd name="T7" fmla="*/ 162 h 167"/>
                    <a:gd name="T8" fmla="*/ 24 w 187"/>
                    <a:gd name="T9" fmla="*/ 159 h 167"/>
                    <a:gd name="T10" fmla="*/ 30 w 187"/>
                    <a:gd name="T11" fmla="*/ 153 h 167"/>
                    <a:gd name="T12" fmla="*/ 35 w 187"/>
                    <a:gd name="T13" fmla="*/ 146 h 167"/>
                    <a:gd name="T14" fmla="*/ 42 w 187"/>
                    <a:gd name="T15" fmla="*/ 134 h 167"/>
                    <a:gd name="T16" fmla="*/ 49 w 187"/>
                    <a:gd name="T17" fmla="*/ 118 h 167"/>
                    <a:gd name="T18" fmla="*/ 56 w 187"/>
                    <a:gd name="T19" fmla="*/ 100 h 167"/>
                    <a:gd name="T20" fmla="*/ 63 w 187"/>
                    <a:gd name="T21" fmla="*/ 79 h 167"/>
                    <a:gd name="T22" fmla="*/ 70 w 187"/>
                    <a:gd name="T23" fmla="*/ 60 h 167"/>
                    <a:gd name="T24" fmla="*/ 77 w 187"/>
                    <a:gd name="T25" fmla="*/ 42 h 167"/>
                    <a:gd name="T26" fmla="*/ 84 w 187"/>
                    <a:gd name="T27" fmla="*/ 26 h 167"/>
                    <a:gd name="T28" fmla="*/ 90 w 187"/>
                    <a:gd name="T29" fmla="*/ 15 h 167"/>
                    <a:gd name="T30" fmla="*/ 93 w 187"/>
                    <a:gd name="T31" fmla="*/ 8 h 167"/>
                    <a:gd name="T32" fmla="*/ 99 w 187"/>
                    <a:gd name="T33" fmla="*/ 3 h 167"/>
                    <a:gd name="T34" fmla="*/ 100 w 187"/>
                    <a:gd name="T35" fmla="*/ 0 h 167"/>
                    <a:gd name="T36" fmla="*/ 104 w 187"/>
                    <a:gd name="T37" fmla="*/ 0 h 167"/>
                    <a:gd name="T38" fmla="*/ 107 w 187"/>
                    <a:gd name="T39" fmla="*/ 0 h 167"/>
                    <a:gd name="T40" fmla="*/ 111 w 187"/>
                    <a:gd name="T41" fmla="*/ 3 h 167"/>
                    <a:gd name="T42" fmla="*/ 114 w 187"/>
                    <a:gd name="T43" fmla="*/ 8 h 167"/>
                    <a:gd name="T44" fmla="*/ 118 w 187"/>
                    <a:gd name="T45" fmla="*/ 15 h 167"/>
                    <a:gd name="T46" fmla="*/ 122 w 187"/>
                    <a:gd name="T47" fmla="*/ 26 h 167"/>
                    <a:gd name="T48" fmla="*/ 127 w 187"/>
                    <a:gd name="T49" fmla="*/ 42 h 167"/>
                    <a:gd name="T50" fmla="*/ 132 w 187"/>
                    <a:gd name="T51" fmla="*/ 61 h 167"/>
                    <a:gd name="T52" fmla="*/ 139 w 187"/>
                    <a:gd name="T53" fmla="*/ 81 h 167"/>
                    <a:gd name="T54" fmla="*/ 144 w 187"/>
                    <a:gd name="T55" fmla="*/ 102 h 167"/>
                    <a:gd name="T56" fmla="*/ 150 w 187"/>
                    <a:gd name="T57" fmla="*/ 120 h 167"/>
                    <a:gd name="T58" fmla="*/ 155 w 187"/>
                    <a:gd name="T59" fmla="*/ 136 h 167"/>
                    <a:gd name="T60" fmla="*/ 159 w 187"/>
                    <a:gd name="T61" fmla="*/ 148 h 167"/>
                    <a:gd name="T62" fmla="*/ 164 w 187"/>
                    <a:gd name="T63" fmla="*/ 155 h 167"/>
                    <a:gd name="T64" fmla="*/ 167 w 187"/>
                    <a:gd name="T65" fmla="*/ 160 h 167"/>
                    <a:gd name="T66" fmla="*/ 171 w 187"/>
                    <a:gd name="T67" fmla="*/ 164 h 167"/>
                    <a:gd name="T68" fmla="*/ 176 w 187"/>
                    <a:gd name="T69" fmla="*/ 166 h 167"/>
                    <a:gd name="T70" fmla="*/ 182 w 187"/>
                    <a:gd name="T71" fmla="*/ 166 h 167"/>
                    <a:gd name="T72" fmla="*/ 187 w 187"/>
                    <a:gd name="T73" fmla="*/ 167 h 167"/>
                    <a:gd name="T74" fmla="*/ 0 w 187"/>
                    <a:gd name="T75" fmla="*/ 164 h 16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87"/>
                    <a:gd name="T115" fmla="*/ 0 h 167"/>
                    <a:gd name="T116" fmla="*/ 187 w 187"/>
                    <a:gd name="T117" fmla="*/ 167 h 167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87" h="167">
                      <a:moveTo>
                        <a:pt x="0" y="164"/>
                      </a:moveTo>
                      <a:lnTo>
                        <a:pt x="7" y="164"/>
                      </a:lnTo>
                      <a:lnTo>
                        <a:pt x="15" y="164"/>
                      </a:lnTo>
                      <a:lnTo>
                        <a:pt x="19" y="162"/>
                      </a:lnTo>
                      <a:lnTo>
                        <a:pt x="24" y="159"/>
                      </a:lnTo>
                      <a:lnTo>
                        <a:pt x="30" y="153"/>
                      </a:lnTo>
                      <a:lnTo>
                        <a:pt x="35" y="146"/>
                      </a:lnTo>
                      <a:lnTo>
                        <a:pt x="42" y="134"/>
                      </a:lnTo>
                      <a:lnTo>
                        <a:pt x="49" y="118"/>
                      </a:lnTo>
                      <a:lnTo>
                        <a:pt x="56" y="100"/>
                      </a:lnTo>
                      <a:lnTo>
                        <a:pt x="63" y="79"/>
                      </a:lnTo>
                      <a:lnTo>
                        <a:pt x="70" y="60"/>
                      </a:lnTo>
                      <a:lnTo>
                        <a:pt x="77" y="42"/>
                      </a:lnTo>
                      <a:lnTo>
                        <a:pt x="84" y="26"/>
                      </a:lnTo>
                      <a:lnTo>
                        <a:pt x="90" y="15"/>
                      </a:lnTo>
                      <a:lnTo>
                        <a:pt x="93" y="8"/>
                      </a:lnTo>
                      <a:lnTo>
                        <a:pt x="99" y="3"/>
                      </a:lnTo>
                      <a:lnTo>
                        <a:pt x="100" y="0"/>
                      </a:lnTo>
                      <a:lnTo>
                        <a:pt x="104" y="0"/>
                      </a:lnTo>
                      <a:lnTo>
                        <a:pt x="107" y="0"/>
                      </a:lnTo>
                      <a:lnTo>
                        <a:pt x="111" y="3"/>
                      </a:lnTo>
                      <a:lnTo>
                        <a:pt x="114" y="8"/>
                      </a:lnTo>
                      <a:lnTo>
                        <a:pt x="118" y="15"/>
                      </a:lnTo>
                      <a:lnTo>
                        <a:pt x="122" y="26"/>
                      </a:lnTo>
                      <a:lnTo>
                        <a:pt x="127" y="42"/>
                      </a:lnTo>
                      <a:lnTo>
                        <a:pt x="132" y="61"/>
                      </a:lnTo>
                      <a:lnTo>
                        <a:pt x="139" y="81"/>
                      </a:lnTo>
                      <a:lnTo>
                        <a:pt x="144" y="102"/>
                      </a:lnTo>
                      <a:lnTo>
                        <a:pt x="150" y="120"/>
                      </a:lnTo>
                      <a:lnTo>
                        <a:pt x="155" y="136"/>
                      </a:lnTo>
                      <a:lnTo>
                        <a:pt x="159" y="148"/>
                      </a:lnTo>
                      <a:lnTo>
                        <a:pt x="164" y="155"/>
                      </a:lnTo>
                      <a:lnTo>
                        <a:pt x="167" y="160"/>
                      </a:lnTo>
                      <a:lnTo>
                        <a:pt x="171" y="164"/>
                      </a:lnTo>
                      <a:lnTo>
                        <a:pt x="176" y="166"/>
                      </a:lnTo>
                      <a:lnTo>
                        <a:pt x="182" y="166"/>
                      </a:lnTo>
                      <a:lnTo>
                        <a:pt x="187" y="167"/>
                      </a:lnTo>
                      <a:lnTo>
                        <a:pt x="0" y="164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Freeform 147"/>
                <p:cNvSpPr>
                  <a:spLocks/>
                </p:cNvSpPr>
                <p:nvPr/>
              </p:nvSpPr>
              <p:spPr bwMode="auto">
                <a:xfrm>
                  <a:off x="6790" y="5945"/>
                  <a:ext cx="187" cy="167"/>
                </a:xfrm>
                <a:custGeom>
                  <a:avLst/>
                  <a:gdLst>
                    <a:gd name="T0" fmla="*/ 0 w 187"/>
                    <a:gd name="T1" fmla="*/ 164 h 167"/>
                    <a:gd name="T2" fmla="*/ 7 w 187"/>
                    <a:gd name="T3" fmla="*/ 164 h 167"/>
                    <a:gd name="T4" fmla="*/ 15 w 187"/>
                    <a:gd name="T5" fmla="*/ 164 h 167"/>
                    <a:gd name="T6" fmla="*/ 19 w 187"/>
                    <a:gd name="T7" fmla="*/ 162 h 167"/>
                    <a:gd name="T8" fmla="*/ 24 w 187"/>
                    <a:gd name="T9" fmla="*/ 159 h 167"/>
                    <a:gd name="T10" fmla="*/ 30 w 187"/>
                    <a:gd name="T11" fmla="*/ 153 h 167"/>
                    <a:gd name="T12" fmla="*/ 35 w 187"/>
                    <a:gd name="T13" fmla="*/ 146 h 167"/>
                    <a:gd name="T14" fmla="*/ 42 w 187"/>
                    <a:gd name="T15" fmla="*/ 134 h 167"/>
                    <a:gd name="T16" fmla="*/ 49 w 187"/>
                    <a:gd name="T17" fmla="*/ 118 h 167"/>
                    <a:gd name="T18" fmla="*/ 56 w 187"/>
                    <a:gd name="T19" fmla="*/ 100 h 167"/>
                    <a:gd name="T20" fmla="*/ 63 w 187"/>
                    <a:gd name="T21" fmla="*/ 79 h 167"/>
                    <a:gd name="T22" fmla="*/ 70 w 187"/>
                    <a:gd name="T23" fmla="*/ 60 h 167"/>
                    <a:gd name="T24" fmla="*/ 77 w 187"/>
                    <a:gd name="T25" fmla="*/ 42 h 167"/>
                    <a:gd name="T26" fmla="*/ 84 w 187"/>
                    <a:gd name="T27" fmla="*/ 26 h 167"/>
                    <a:gd name="T28" fmla="*/ 90 w 187"/>
                    <a:gd name="T29" fmla="*/ 15 h 167"/>
                    <a:gd name="T30" fmla="*/ 93 w 187"/>
                    <a:gd name="T31" fmla="*/ 8 h 167"/>
                    <a:gd name="T32" fmla="*/ 99 w 187"/>
                    <a:gd name="T33" fmla="*/ 3 h 167"/>
                    <a:gd name="T34" fmla="*/ 100 w 187"/>
                    <a:gd name="T35" fmla="*/ 0 h 167"/>
                    <a:gd name="T36" fmla="*/ 104 w 187"/>
                    <a:gd name="T37" fmla="*/ 0 h 167"/>
                    <a:gd name="T38" fmla="*/ 107 w 187"/>
                    <a:gd name="T39" fmla="*/ 0 h 167"/>
                    <a:gd name="T40" fmla="*/ 111 w 187"/>
                    <a:gd name="T41" fmla="*/ 3 h 167"/>
                    <a:gd name="T42" fmla="*/ 114 w 187"/>
                    <a:gd name="T43" fmla="*/ 8 h 167"/>
                    <a:gd name="T44" fmla="*/ 118 w 187"/>
                    <a:gd name="T45" fmla="*/ 15 h 167"/>
                    <a:gd name="T46" fmla="*/ 122 w 187"/>
                    <a:gd name="T47" fmla="*/ 26 h 167"/>
                    <a:gd name="T48" fmla="*/ 127 w 187"/>
                    <a:gd name="T49" fmla="*/ 42 h 167"/>
                    <a:gd name="T50" fmla="*/ 132 w 187"/>
                    <a:gd name="T51" fmla="*/ 61 h 167"/>
                    <a:gd name="T52" fmla="*/ 139 w 187"/>
                    <a:gd name="T53" fmla="*/ 81 h 167"/>
                    <a:gd name="T54" fmla="*/ 144 w 187"/>
                    <a:gd name="T55" fmla="*/ 102 h 167"/>
                    <a:gd name="T56" fmla="*/ 150 w 187"/>
                    <a:gd name="T57" fmla="*/ 120 h 167"/>
                    <a:gd name="T58" fmla="*/ 155 w 187"/>
                    <a:gd name="T59" fmla="*/ 136 h 167"/>
                    <a:gd name="T60" fmla="*/ 159 w 187"/>
                    <a:gd name="T61" fmla="*/ 148 h 167"/>
                    <a:gd name="T62" fmla="*/ 164 w 187"/>
                    <a:gd name="T63" fmla="*/ 155 h 167"/>
                    <a:gd name="T64" fmla="*/ 167 w 187"/>
                    <a:gd name="T65" fmla="*/ 160 h 167"/>
                    <a:gd name="T66" fmla="*/ 171 w 187"/>
                    <a:gd name="T67" fmla="*/ 164 h 167"/>
                    <a:gd name="T68" fmla="*/ 176 w 187"/>
                    <a:gd name="T69" fmla="*/ 166 h 167"/>
                    <a:gd name="T70" fmla="*/ 182 w 187"/>
                    <a:gd name="T71" fmla="*/ 166 h 167"/>
                    <a:gd name="T72" fmla="*/ 187 w 187"/>
                    <a:gd name="T73" fmla="*/ 167 h 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87"/>
                    <a:gd name="T112" fmla="*/ 0 h 167"/>
                    <a:gd name="T113" fmla="*/ 187 w 187"/>
                    <a:gd name="T114" fmla="*/ 167 h 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87" h="167">
                      <a:moveTo>
                        <a:pt x="0" y="164"/>
                      </a:moveTo>
                      <a:lnTo>
                        <a:pt x="7" y="164"/>
                      </a:lnTo>
                      <a:lnTo>
                        <a:pt x="15" y="164"/>
                      </a:lnTo>
                      <a:lnTo>
                        <a:pt x="19" y="162"/>
                      </a:lnTo>
                      <a:lnTo>
                        <a:pt x="24" y="159"/>
                      </a:lnTo>
                      <a:lnTo>
                        <a:pt x="30" y="153"/>
                      </a:lnTo>
                      <a:lnTo>
                        <a:pt x="35" y="146"/>
                      </a:lnTo>
                      <a:lnTo>
                        <a:pt x="42" y="134"/>
                      </a:lnTo>
                      <a:lnTo>
                        <a:pt x="49" y="118"/>
                      </a:lnTo>
                      <a:lnTo>
                        <a:pt x="56" y="100"/>
                      </a:lnTo>
                      <a:lnTo>
                        <a:pt x="63" y="79"/>
                      </a:lnTo>
                      <a:lnTo>
                        <a:pt x="70" y="60"/>
                      </a:lnTo>
                      <a:lnTo>
                        <a:pt x="77" y="42"/>
                      </a:lnTo>
                      <a:lnTo>
                        <a:pt x="84" y="26"/>
                      </a:lnTo>
                      <a:lnTo>
                        <a:pt x="90" y="15"/>
                      </a:lnTo>
                      <a:lnTo>
                        <a:pt x="93" y="8"/>
                      </a:lnTo>
                      <a:lnTo>
                        <a:pt x="99" y="3"/>
                      </a:lnTo>
                      <a:lnTo>
                        <a:pt x="100" y="0"/>
                      </a:lnTo>
                      <a:lnTo>
                        <a:pt x="104" y="0"/>
                      </a:lnTo>
                      <a:lnTo>
                        <a:pt x="107" y="0"/>
                      </a:lnTo>
                      <a:lnTo>
                        <a:pt x="111" y="3"/>
                      </a:lnTo>
                      <a:lnTo>
                        <a:pt x="114" y="8"/>
                      </a:lnTo>
                      <a:lnTo>
                        <a:pt x="118" y="15"/>
                      </a:lnTo>
                      <a:lnTo>
                        <a:pt x="122" y="26"/>
                      </a:lnTo>
                      <a:lnTo>
                        <a:pt x="127" y="42"/>
                      </a:lnTo>
                      <a:lnTo>
                        <a:pt x="132" y="61"/>
                      </a:lnTo>
                      <a:lnTo>
                        <a:pt x="139" y="81"/>
                      </a:lnTo>
                      <a:lnTo>
                        <a:pt x="144" y="102"/>
                      </a:lnTo>
                      <a:lnTo>
                        <a:pt x="150" y="120"/>
                      </a:lnTo>
                      <a:lnTo>
                        <a:pt x="155" y="136"/>
                      </a:lnTo>
                      <a:lnTo>
                        <a:pt x="159" y="148"/>
                      </a:lnTo>
                      <a:lnTo>
                        <a:pt x="164" y="155"/>
                      </a:lnTo>
                      <a:lnTo>
                        <a:pt x="167" y="160"/>
                      </a:lnTo>
                      <a:lnTo>
                        <a:pt x="171" y="164"/>
                      </a:lnTo>
                      <a:lnTo>
                        <a:pt x="176" y="166"/>
                      </a:lnTo>
                      <a:lnTo>
                        <a:pt x="182" y="166"/>
                      </a:lnTo>
                      <a:lnTo>
                        <a:pt x="187" y="167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2" name="Group 148"/>
              <p:cNvGrpSpPr>
                <a:grpSpLocks/>
              </p:cNvGrpSpPr>
              <p:nvPr/>
            </p:nvGrpSpPr>
            <p:grpSpPr bwMode="auto">
              <a:xfrm>
                <a:off x="9365" y="10317"/>
                <a:ext cx="404" cy="231"/>
                <a:chOff x="6634" y="6008"/>
                <a:chExt cx="182" cy="103"/>
              </a:xfrm>
            </p:grpSpPr>
            <p:sp>
              <p:nvSpPr>
                <p:cNvPr id="464" name="Freeform 149"/>
                <p:cNvSpPr>
                  <a:spLocks/>
                </p:cNvSpPr>
                <p:nvPr/>
              </p:nvSpPr>
              <p:spPr bwMode="auto">
                <a:xfrm>
                  <a:off x="6634" y="6008"/>
                  <a:ext cx="182" cy="103"/>
                </a:xfrm>
                <a:custGeom>
                  <a:avLst/>
                  <a:gdLst>
                    <a:gd name="T0" fmla="*/ 0 w 182"/>
                    <a:gd name="T1" fmla="*/ 103 h 103"/>
                    <a:gd name="T2" fmla="*/ 5 w 182"/>
                    <a:gd name="T3" fmla="*/ 101 h 103"/>
                    <a:gd name="T4" fmla="*/ 14 w 182"/>
                    <a:gd name="T5" fmla="*/ 101 h 103"/>
                    <a:gd name="T6" fmla="*/ 23 w 182"/>
                    <a:gd name="T7" fmla="*/ 99 h 103"/>
                    <a:gd name="T8" fmla="*/ 28 w 182"/>
                    <a:gd name="T9" fmla="*/ 96 h 103"/>
                    <a:gd name="T10" fmla="*/ 34 w 182"/>
                    <a:gd name="T11" fmla="*/ 90 h 103"/>
                    <a:gd name="T12" fmla="*/ 41 w 182"/>
                    <a:gd name="T13" fmla="*/ 83 h 103"/>
                    <a:gd name="T14" fmla="*/ 48 w 182"/>
                    <a:gd name="T15" fmla="*/ 74 h 103"/>
                    <a:gd name="T16" fmla="*/ 55 w 182"/>
                    <a:gd name="T17" fmla="*/ 62 h 103"/>
                    <a:gd name="T18" fmla="*/ 62 w 182"/>
                    <a:gd name="T19" fmla="*/ 50 h 103"/>
                    <a:gd name="T20" fmla="*/ 69 w 182"/>
                    <a:gd name="T21" fmla="*/ 37 h 103"/>
                    <a:gd name="T22" fmla="*/ 76 w 182"/>
                    <a:gd name="T23" fmla="*/ 27 h 103"/>
                    <a:gd name="T24" fmla="*/ 81 w 182"/>
                    <a:gd name="T25" fmla="*/ 18 h 103"/>
                    <a:gd name="T26" fmla="*/ 87 w 182"/>
                    <a:gd name="T27" fmla="*/ 11 h 103"/>
                    <a:gd name="T28" fmla="*/ 95 w 182"/>
                    <a:gd name="T29" fmla="*/ 4 h 103"/>
                    <a:gd name="T30" fmla="*/ 101 w 182"/>
                    <a:gd name="T31" fmla="*/ 0 h 103"/>
                    <a:gd name="T32" fmla="*/ 108 w 182"/>
                    <a:gd name="T33" fmla="*/ 4 h 103"/>
                    <a:gd name="T34" fmla="*/ 115 w 182"/>
                    <a:gd name="T35" fmla="*/ 11 h 103"/>
                    <a:gd name="T36" fmla="*/ 118 w 182"/>
                    <a:gd name="T37" fmla="*/ 18 h 103"/>
                    <a:gd name="T38" fmla="*/ 124 w 182"/>
                    <a:gd name="T39" fmla="*/ 27 h 103"/>
                    <a:gd name="T40" fmla="*/ 129 w 182"/>
                    <a:gd name="T41" fmla="*/ 39 h 103"/>
                    <a:gd name="T42" fmla="*/ 134 w 182"/>
                    <a:gd name="T43" fmla="*/ 51 h 103"/>
                    <a:gd name="T44" fmla="*/ 145 w 182"/>
                    <a:gd name="T45" fmla="*/ 74 h 103"/>
                    <a:gd name="T46" fmla="*/ 150 w 182"/>
                    <a:gd name="T47" fmla="*/ 85 h 103"/>
                    <a:gd name="T48" fmla="*/ 156 w 182"/>
                    <a:gd name="T49" fmla="*/ 92 h 103"/>
                    <a:gd name="T50" fmla="*/ 159 w 182"/>
                    <a:gd name="T51" fmla="*/ 97 h 103"/>
                    <a:gd name="T52" fmla="*/ 163 w 182"/>
                    <a:gd name="T53" fmla="*/ 99 h 103"/>
                    <a:gd name="T54" fmla="*/ 171 w 182"/>
                    <a:gd name="T55" fmla="*/ 103 h 103"/>
                    <a:gd name="T56" fmla="*/ 177 w 182"/>
                    <a:gd name="T57" fmla="*/ 103 h 103"/>
                    <a:gd name="T58" fmla="*/ 182 w 182"/>
                    <a:gd name="T59" fmla="*/ 103 h 103"/>
                    <a:gd name="T60" fmla="*/ 0 w 182"/>
                    <a:gd name="T61" fmla="*/ 103 h 103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82"/>
                    <a:gd name="T94" fmla="*/ 0 h 103"/>
                    <a:gd name="T95" fmla="*/ 182 w 182"/>
                    <a:gd name="T96" fmla="*/ 103 h 103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82" h="103">
                      <a:moveTo>
                        <a:pt x="0" y="103"/>
                      </a:moveTo>
                      <a:lnTo>
                        <a:pt x="5" y="101"/>
                      </a:lnTo>
                      <a:lnTo>
                        <a:pt x="14" y="101"/>
                      </a:lnTo>
                      <a:lnTo>
                        <a:pt x="23" y="99"/>
                      </a:lnTo>
                      <a:lnTo>
                        <a:pt x="28" y="96"/>
                      </a:lnTo>
                      <a:lnTo>
                        <a:pt x="34" y="90"/>
                      </a:lnTo>
                      <a:lnTo>
                        <a:pt x="41" y="83"/>
                      </a:lnTo>
                      <a:lnTo>
                        <a:pt x="48" y="74"/>
                      </a:lnTo>
                      <a:lnTo>
                        <a:pt x="55" y="62"/>
                      </a:lnTo>
                      <a:lnTo>
                        <a:pt x="62" y="50"/>
                      </a:lnTo>
                      <a:lnTo>
                        <a:pt x="69" y="37"/>
                      </a:lnTo>
                      <a:lnTo>
                        <a:pt x="76" y="27"/>
                      </a:lnTo>
                      <a:lnTo>
                        <a:pt x="81" y="18"/>
                      </a:lnTo>
                      <a:lnTo>
                        <a:pt x="87" y="11"/>
                      </a:lnTo>
                      <a:lnTo>
                        <a:pt x="95" y="4"/>
                      </a:lnTo>
                      <a:lnTo>
                        <a:pt x="101" y="0"/>
                      </a:lnTo>
                      <a:lnTo>
                        <a:pt x="108" y="4"/>
                      </a:lnTo>
                      <a:lnTo>
                        <a:pt x="115" y="11"/>
                      </a:lnTo>
                      <a:lnTo>
                        <a:pt x="118" y="18"/>
                      </a:lnTo>
                      <a:lnTo>
                        <a:pt x="124" y="27"/>
                      </a:lnTo>
                      <a:lnTo>
                        <a:pt x="129" y="39"/>
                      </a:lnTo>
                      <a:lnTo>
                        <a:pt x="134" y="51"/>
                      </a:lnTo>
                      <a:lnTo>
                        <a:pt x="145" y="74"/>
                      </a:lnTo>
                      <a:lnTo>
                        <a:pt x="150" y="85"/>
                      </a:lnTo>
                      <a:lnTo>
                        <a:pt x="156" y="92"/>
                      </a:lnTo>
                      <a:lnTo>
                        <a:pt x="159" y="97"/>
                      </a:lnTo>
                      <a:lnTo>
                        <a:pt x="163" y="99"/>
                      </a:lnTo>
                      <a:lnTo>
                        <a:pt x="171" y="103"/>
                      </a:lnTo>
                      <a:lnTo>
                        <a:pt x="177" y="103"/>
                      </a:lnTo>
                      <a:lnTo>
                        <a:pt x="182" y="103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Freeform 150"/>
                <p:cNvSpPr>
                  <a:spLocks/>
                </p:cNvSpPr>
                <p:nvPr/>
              </p:nvSpPr>
              <p:spPr bwMode="auto">
                <a:xfrm>
                  <a:off x="6634" y="6008"/>
                  <a:ext cx="182" cy="103"/>
                </a:xfrm>
                <a:custGeom>
                  <a:avLst/>
                  <a:gdLst>
                    <a:gd name="T0" fmla="*/ 0 w 182"/>
                    <a:gd name="T1" fmla="*/ 103 h 103"/>
                    <a:gd name="T2" fmla="*/ 5 w 182"/>
                    <a:gd name="T3" fmla="*/ 101 h 103"/>
                    <a:gd name="T4" fmla="*/ 14 w 182"/>
                    <a:gd name="T5" fmla="*/ 101 h 103"/>
                    <a:gd name="T6" fmla="*/ 23 w 182"/>
                    <a:gd name="T7" fmla="*/ 99 h 103"/>
                    <a:gd name="T8" fmla="*/ 28 w 182"/>
                    <a:gd name="T9" fmla="*/ 96 h 103"/>
                    <a:gd name="T10" fmla="*/ 34 w 182"/>
                    <a:gd name="T11" fmla="*/ 90 h 103"/>
                    <a:gd name="T12" fmla="*/ 41 w 182"/>
                    <a:gd name="T13" fmla="*/ 83 h 103"/>
                    <a:gd name="T14" fmla="*/ 48 w 182"/>
                    <a:gd name="T15" fmla="*/ 74 h 103"/>
                    <a:gd name="T16" fmla="*/ 55 w 182"/>
                    <a:gd name="T17" fmla="*/ 62 h 103"/>
                    <a:gd name="T18" fmla="*/ 62 w 182"/>
                    <a:gd name="T19" fmla="*/ 50 h 103"/>
                    <a:gd name="T20" fmla="*/ 69 w 182"/>
                    <a:gd name="T21" fmla="*/ 37 h 103"/>
                    <a:gd name="T22" fmla="*/ 76 w 182"/>
                    <a:gd name="T23" fmla="*/ 27 h 103"/>
                    <a:gd name="T24" fmla="*/ 81 w 182"/>
                    <a:gd name="T25" fmla="*/ 18 h 103"/>
                    <a:gd name="T26" fmla="*/ 87 w 182"/>
                    <a:gd name="T27" fmla="*/ 11 h 103"/>
                    <a:gd name="T28" fmla="*/ 95 w 182"/>
                    <a:gd name="T29" fmla="*/ 4 h 103"/>
                    <a:gd name="T30" fmla="*/ 101 w 182"/>
                    <a:gd name="T31" fmla="*/ 0 h 103"/>
                    <a:gd name="T32" fmla="*/ 108 w 182"/>
                    <a:gd name="T33" fmla="*/ 4 h 103"/>
                    <a:gd name="T34" fmla="*/ 115 w 182"/>
                    <a:gd name="T35" fmla="*/ 11 h 103"/>
                    <a:gd name="T36" fmla="*/ 118 w 182"/>
                    <a:gd name="T37" fmla="*/ 18 h 103"/>
                    <a:gd name="T38" fmla="*/ 124 w 182"/>
                    <a:gd name="T39" fmla="*/ 27 h 103"/>
                    <a:gd name="T40" fmla="*/ 129 w 182"/>
                    <a:gd name="T41" fmla="*/ 39 h 103"/>
                    <a:gd name="T42" fmla="*/ 134 w 182"/>
                    <a:gd name="T43" fmla="*/ 51 h 103"/>
                    <a:gd name="T44" fmla="*/ 145 w 182"/>
                    <a:gd name="T45" fmla="*/ 74 h 103"/>
                    <a:gd name="T46" fmla="*/ 150 w 182"/>
                    <a:gd name="T47" fmla="*/ 85 h 103"/>
                    <a:gd name="T48" fmla="*/ 156 w 182"/>
                    <a:gd name="T49" fmla="*/ 92 h 103"/>
                    <a:gd name="T50" fmla="*/ 159 w 182"/>
                    <a:gd name="T51" fmla="*/ 97 h 103"/>
                    <a:gd name="T52" fmla="*/ 163 w 182"/>
                    <a:gd name="T53" fmla="*/ 99 h 103"/>
                    <a:gd name="T54" fmla="*/ 171 w 182"/>
                    <a:gd name="T55" fmla="*/ 103 h 103"/>
                    <a:gd name="T56" fmla="*/ 177 w 182"/>
                    <a:gd name="T57" fmla="*/ 103 h 103"/>
                    <a:gd name="T58" fmla="*/ 182 w 182"/>
                    <a:gd name="T59" fmla="*/ 103 h 10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82"/>
                    <a:gd name="T91" fmla="*/ 0 h 103"/>
                    <a:gd name="T92" fmla="*/ 182 w 182"/>
                    <a:gd name="T93" fmla="*/ 103 h 103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82" h="103">
                      <a:moveTo>
                        <a:pt x="0" y="103"/>
                      </a:moveTo>
                      <a:lnTo>
                        <a:pt x="5" y="101"/>
                      </a:lnTo>
                      <a:lnTo>
                        <a:pt x="14" y="101"/>
                      </a:lnTo>
                      <a:lnTo>
                        <a:pt x="23" y="99"/>
                      </a:lnTo>
                      <a:lnTo>
                        <a:pt x="28" y="96"/>
                      </a:lnTo>
                      <a:lnTo>
                        <a:pt x="34" y="90"/>
                      </a:lnTo>
                      <a:lnTo>
                        <a:pt x="41" y="83"/>
                      </a:lnTo>
                      <a:lnTo>
                        <a:pt x="48" y="74"/>
                      </a:lnTo>
                      <a:lnTo>
                        <a:pt x="55" y="62"/>
                      </a:lnTo>
                      <a:lnTo>
                        <a:pt x="62" y="50"/>
                      </a:lnTo>
                      <a:lnTo>
                        <a:pt x="69" y="37"/>
                      </a:lnTo>
                      <a:lnTo>
                        <a:pt x="76" y="27"/>
                      </a:lnTo>
                      <a:lnTo>
                        <a:pt x="81" y="18"/>
                      </a:lnTo>
                      <a:lnTo>
                        <a:pt x="87" y="11"/>
                      </a:lnTo>
                      <a:lnTo>
                        <a:pt x="95" y="4"/>
                      </a:lnTo>
                      <a:lnTo>
                        <a:pt x="101" y="0"/>
                      </a:lnTo>
                      <a:lnTo>
                        <a:pt x="108" y="4"/>
                      </a:lnTo>
                      <a:lnTo>
                        <a:pt x="115" y="11"/>
                      </a:lnTo>
                      <a:lnTo>
                        <a:pt x="118" y="18"/>
                      </a:lnTo>
                      <a:lnTo>
                        <a:pt x="124" y="27"/>
                      </a:lnTo>
                      <a:lnTo>
                        <a:pt x="129" y="39"/>
                      </a:lnTo>
                      <a:lnTo>
                        <a:pt x="134" y="51"/>
                      </a:lnTo>
                      <a:lnTo>
                        <a:pt x="145" y="74"/>
                      </a:lnTo>
                      <a:lnTo>
                        <a:pt x="150" y="85"/>
                      </a:lnTo>
                      <a:lnTo>
                        <a:pt x="156" y="92"/>
                      </a:lnTo>
                      <a:lnTo>
                        <a:pt x="159" y="97"/>
                      </a:lnTo>
                      <a:lnTo>
                        <a:pt x="163" y="99"/>
                      </a:lnTo>
                      <a:lnTo>
                        <a:pt x="171" y="103"/>
                      </a:lnTo>
                      <a:lnTo>
                        <a:pt x="177" y="103"/>
                      </a:lnTo>
                      <a:lnTo>
                        <a:pt x="182" y="103"/>
                      </a:lnTo>
                    </a:path>
                  </a:pathLst>
                </a:custGeom>
                <a:solidFill>
                  <a:srgbClr val="0000FF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3" name="Rectangle 151"/>
              <p:cNvSpPr>
                <a:spLocks noChangeArrowheads="1"/>
              </p:cNvSpPr>
              <p:nvPr/>
            </p:nvSpPr>
            <p:spPr bwMode="auto">
              <a:xfrm>
                <a:off x="7662" y="9024"/>
                <a:ext cx="936" cy="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800"/>
              </a:p>
            </p:txBody>
          </p:sp>
          <p:sp>
            <p:nvSpPr>
              <p:cNvPr id="424" name="Rectangle 152"/>
              <p:cNvSpPr>
                <a:spLocks noChangeArrowheads="1"/>
              </p:cNvSpPr>
              <p:nvPr/>
            </p:nvSpPr>
            <p:spPr bwMode="auto">
              <a:xfrm>
                <a:off x="7920" y="9216"/>
                <a:ext cx="130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en-GB" sz="1000">
                  <a:latin typeface="Times New Roman" pitchFamily="18" charset="0"/>
                </a:endParaRPr>
              </a:p>
            </p:txBody>
          </p:sp>
          <p:sp>
            <p:nvSpPr>
              <p:cNvPr id="425" name="Rectangle 153"/>
              <p:cNvSpPr>
                <a:spLocks noChangeArrowheads="1"/>
              </p:cNvSpPr>
              <p:nvPr/>
            </p:nvSpPr>
            <p:spPr bwMode="auto">
              <a:xfrm>
                <a:off x="8152" y="9281"/>
                <a:ext cx="78" cy="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100">
                    <a:solidFill>
                      <a:srgbClr val="000000"/>
                    </a:solidFill>
                    <a:latin typeface="Symbol" pitchFamily="18" charset="2"/>
                  </a:rPr>
                  <a:t>g</a:t>
                </a:r>
                <a:endParaRPr lang="en-GB" sz="1100">
                  <a:latin typeface="Times New Roman" pitchFamily="18" charset="0"/>
                </a:endParaRPr>
              </a:p>
            </p:txBody>
          </p:sp>
          <p:grpSp>
            <p:nvGrpSpPr>
              <p:cNvPr id="426" name="Group 154"/>
              <p:cNvGrpSpPr>
                <a:grpSpLocks/>
              </p:cNvGrpSpPr>
              <p:nvPr/>
            </p:nvGrpSpPr>
            <p:grpSpPr bwMode="auto">
              <a:xfrm>
                <a:off x="3638" y="9249"/>
                <a:ext cx="2979" cy="1469"/>
                <a:chOff x="4430" y="5535"/>
                <a:chExt cx="1343" cy="655"/>
              </a:xfrm>
            </p:grpSpPr>
            <p:grpSp>
              <p:nvGrpSpPr>
                <p:cNvPr id="454" name="Group 155"/>
                <p:cNvGrpSpPr>
                  <a:grpSpLocks/>
                </p:cNvGrpSpPr>
                <p:nvPr/>
              </p:nvGrpSpPr>
              <p:grpSpPr bwMode="auto">
                <a:xfrm>
                  <a:off x="4430" y="5914"/>
                  <a:ext cx="440" cy="276"/>
                  <a:chOff x="4430" y="5914"/>
                  <a:chExt cx="440" cy="276"/>
                </a:xfrm>
              </p:grpSpPr>
              <p:sp>
                <p:nvSpPr>
                  <p:cNvPr id="462" name="Freeform 156"/>
                  <p:cNvSpPr>
                    <a:spLocks/>
                  </p:cNvSpPr>
                  <p:nvPr/>
                </p:nvSpPr>
                <p:spPr bwMode="auto">
                  <a:xfrm>
                    <a:off x="4430" y="6005"/>
                    <a:ext cx="230" cy="185"/>
                  </a:xfrm>
                  <a:custGeom>
                    <a:avLst/>
                    <a:gdLst>
                      <a:gd name="T0" fmla="*/ 9 w 230"/>
                      <a:gd name="T1" fmla="*/ 125 h 185"/>
                      <a:gd name="T2" fmla="*/ 4 w 230"/>
                      <a:gd name="T3" fmla="*/ 127 h 185"/>
                      <a:gd name="T4" fmla="*/ 9 w 230"/>
                      <a:gd name="T5" fmla="*/ 146 h 185"/>
                      <a:gd name="T6" fmla="*/ 23 w 230"/>
                      <a:gd name="T7" fmla="*/ 171 h 185"/>
                      <a:gd name="T8" fmla="*/ 52 w 230"/>
                      <a:gd name="T9" fmla="*/ 182 h 185"/>
                      <a:gd name="T10" fmla="*/ 62 w 230"/>
                      <a:gd name="T11" fmla="*/ 148 h 185"/>
                      <a:gd name="T12" fmla="*/ 48 w 230"/>
                      <a:gd name="T13" fmla="*/ 104 h 185"/>
                      <a:gd name="T14" fmla="*/ 45 w 230"/>
                      <a:gd name="T15" fmla="*/ 81 h 185"/>
                      <a:gd name="T16" fmla="*/ 48 w 230"/>
                      <a:gd name="T17" fmla="*/ 76 h 185"/>
                      <a:gd name="T18" fmla="*/ 52 w 230"/>
                      <a:gd name="T19" fmla="*/ 70 h 185"/>
                      <a:gd name="T20" fmla="*/ 61 w 230"/>
                      <a:gd name="T21" fmla="*/ 90 h 185"/>
                      <a:gd name="T22" fmla="*/ 85 w 230"/>
                      <a:gd name="T23" fmla="*/ 127 h 185"/>
                      <a:gd name="T24" fmla="*/ 114 w 230"/>
                      <a:gd name="T25" fmla="*/ 153 h 185"/>
                      <a:gd name="T26" fmla="*/ 131 w 230"/>
                      <a:gd name="T27" fmla="*/ 137 h 185"/>
                      <a:gd name="T28" fmla="*/ 126 w 230"/>
                      <a:gd name="T29" fmla="*/ 92 h 185"/>
                      <a:gd name="T30" fmla="*/ 119 w 230"/>
                      <a:gd name="T31" fmla="*/ 46 h 185"/>
                      <a:gd name="T32" fmla="*/ 124 w 230"/>
                      <a:gd name="T33" fmla="*/ 44 h 185"/>
                      <a:gd name="T34" fmla="*/ 117 w 230"/>
                      <a:gd name="T35" fmla="*/ 46 h 185"/>
                      <a:gd name="T36" fmla="*/ 137 w 230"/>
                      <a:gd name="T37" fmla="*/ 65 h 185"/>
                      <a:gd name="T38" fmla="*/ 163 w 230"/>
                      <a:gd name="T39" fmla="*/ 111 h 185"/>
                      <a:gd name="T40" fmla="*/ 191 w 230"/>
                      <a:gd name="T41" fmla="*/ 123 h 185"/>
                      <a:gd name="T42" fmla="*/ 204 w 230"/>
                      <a:gd name="T43" fmla="*/ 95 h 185"/>
                      <a:gd name="T44" fmla="*/ 193 w 230"/>
                      <a:gd name="T45" fmla="*/ 60 h 185"/>
                      <a:gd name="T46" fmla="*/ 186 w 230"/>
                      <a:gd name="T47" fmla="*/ 21 h 185"/>
                      <a:gd name="T48" fmla="*/ 188 w 230"/>
                      <a:gd name="T49" fmla="*/ 16 h 185"/>
                      <a:gd name="T50" fmla="*/ 182 w 230"/>
                      <a:gd name="T51" fmla="*/ 14 h 185"/>
                      <a:gd name="T52" fmla="*/ 211 w 230"/>
                      <a:gd name="T53" fmla="*/ 42 h 185"/>
                      <a:gd name="T54" fmla="*/ 230 w 230"/>
                      <a:gd name="T55" fmla="*/ 46 h 185"/>
                      <a:gd name="T56" fmla="*/ 212 w 230"/>
                      <a:gd name="T57" fmla="*/ 17 h 185"/>
                      <a:gd name="T58" fmla="*/ 182 w 230"/>
                      <a:gd name="T59" fmla="*/ 1 h 185"/>
                      <a:gd name="T60" fmla="*/ 172 w 230"/>
                      <a:gd name="T61" fmla="*/ 16 h 185"/>
                      <a:gd name="T62" fmla="*/ 172 w 230"/>
                      <a:gd name="T63" fmla="*/ 35 h 185"/>
                      <a:gd name="T64" fmla="*/ 186 w 230"/>
                      <a:gd name="T65" fmla="*/ 88 h 185"/>
                      <a:gd name="T66" fmla="*/ 186 w 230"/>
                      <a:gd name="T67" fmla="*/ 107 h 185"/>
                      <a:gd name="T68" fmla="*/ 179 w 230"/>
                      <a:gd name="T69" fmla="*/ 106 h 185"/>
                      <a:gd name="T70" fmla="*/ 175 w 230"/>
                      <a:gd name="T71" fmla="*/ 102 h 185"/>
                      <a:gd name="T72" fmla="*/ 158 w 230"/>
                      <a:gd name="T73" fmla="*/ 74 h 185"/>
                      <a:gd name="T74" fmla="*/ 128 w 230"/>
                      <a:gd name="T75" fmla="*/ 35 h 185"/>
                      <a:gd name="T76" fmla="*/ 108 w 230"/>
                      <a:gd name="T77" fmla="*/ 35 h 185"/>
                      <a:gd name="T78" fmla="*/ 101 w 230"/>
                      <a:gd name="T79" fmla="*/ 65 h 185"/>
                      <a:gd name="T80" fmla="*/ 114 w 230"/>
                      <a:gd name="T81" fmla="*/ 111 h 185"/>
                      <a:gd name="T82" fmla="*/ 115 w 230"/>
                      <a:gd name="T83" fmla="*/ 137 h 185"/>
                      <a:gd name="T84" fmla="*/ 119 w 230"/>
                      <a:gd name="T85" fmla="*/ 145 h 185"/>
                      <a:gd name="T86" fmla="*/ 115 w 230"/>
                      <a:gd name="T87" fmla="*/ 137 h 185"/>
                      <a:gd name="T88" fmla="*/ 89 w 230"/>
                      <a:gd name="T89" fmla="*/ 104 h 185"/>
                      <a:gd name="T90" fmla="*/ 57 w 230"/>
                      <a:gd name="T91" fmla="*/ 65 h 185"/>
                      <a:gd name="T92" fmla="*/ 45 w 230"/>
                      <a:gd name="T93" fmla="*/ 69 h 185"/>
                      <a:gd name="T94" fmla="*/ 30 w 230"/>
                      <a:gd name="T95" fmla="*/ 76 h 185"/>
                      <a:gd name="T96" fmla="*/ 39 w 230"/>
                      <a:gd name="T97" fmla="*/ 125 h 185"/>
                      <a:gd name="T98" fmla="*/ 46 w 230"/>
                      <a:gd name="T99" fmla="*/ 148 h 185"/>
                      <a:gd name="T100" fmla="*/ 46 w 230"/>
                      <a:gd name="T101" fmla="*/ 169 h 185"/>
                      <a:gd name="T102" fmla="*/ 39 w 230"/>
                      <a:gd name="T103" fmla="*/ 166 h 185"/>
                      <a:gd name="T104" fmla="*/ 29 w 230"/>
                      <a:gd name="T105" fmla="*/ 153 h 185"/>
                      <a:gd name="T106" fmla="*/ 15 w 230"/>
                      <a:gd name="T107" fmla="*/ 127 h 185"/>
                      <a:gd name="T108" fmla="*/ 4 w 230"/>
                      <a:gd name="T109" fmla="*/ 137 h 185"/>
                      <a:gd name="T110" fmla="*/ 16 w 230"/>
                      <a:gd name="T111" fmla="*/ 132 h 185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30"/>
                      <a:gd name="T169" fmla="*/ 0 h 185"/>
                      <a:gd name="T170" fmla="*/ 230 w 230"/>
                      <a:gd name="T171" fmla="*/ 185 h 185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30" h="185">
                        <a:moveTo>
                          <a:pt x="18" y="132"/>
                        </a:moveTo>
                        <a:lnTo>
                          <a:pt x="2" y="132"/>
                        </a:lnTo>
                        <a:lnTo>
                          <a:pt x="0" y="132"/>
                        </a:lnTo>
                        <a:lnTo>
                          <a:pt x="9" y="132"/>
                        </a:lnTo>
                        <a:lnTo>
                          <a:pt x="9" y="125"/>
                        </a:lnTo>
                        <a:lnTo>
                          <a:pt x="4" y="127"/>
                        </a:lnTo>
                        <a:lnTo>
                          <a:pt x="15" y="127"/>
                        </a:lnTo>
                        <a:lnTo>
                          <a:pt x="9" y="125"/>
                        </a:lnTo>
                        <a:lnTo>
                          <a:pt x="4" y="127"/>
                        </a:lnTo>
                        <a:lnTo>
                          <a:pt x="0" y="132"/>
                        </a:lnTo>
                        <a:lnTo>
                          <a:pt x="4" y="137"/>
                        </a:lnTo>
                        <a:lnTo>
                          <a:pt x="4" y="139"/>
                        </a:lnTo>
                        <a:lnTo>
                          <a:pt x="6" y="141"/>
                        </a:lnTo>
                        <a:lnTo>
                          <a:pt x="9" y="146"/>
                        </a:lnTo>
                        <a:lnTo>
                          <a:pt x="13" y="155"/>
                        </a:lnTo>
                        <a:lnTo>
                          <a:pt x="18" y="164"/>
                        </a:lnTo>
                        <a:lnTo>
                          <a:pt x="23" y="171"/>
                        </a:lnTo>
                        <a:lnTo>
                          <a:pt x="29" y="166"/>
                        </a:lnTo>
                        <a:lnTo>
                          <a:pt x="23" y="171"/>
                        </a:lnTo>
                        <a:lnTo>
                          <a:pt x="34" y="180"/>
                        </a:lnTo>
                        <a:lnTo>
                          <a:pt x="39" y="182"/>
                        </a:lnTo>
                        <a:lnTo>
                          <a:pt x="43" y="185"/>
                        </a:lnTo>
                        <a:lnTo>
                          <a:pt x="50" y="183"/>
                        </a:lnTo>
                        <a:lnTo>
                          <a:pt x="52" y="182"/>
                        </a:lnTo>
                        <a:lnTo>
                          <a:pt x="57" y="180"/>
                        </a:lnTo>
                        <a:lnTo>
                          <a:pt x="59" y="175"/>
                        </a:lnTo>
                        <a:lnTo>
                          <a:pt x="62" y="169"/>
                        </a:lnTo>
                        <a:lnTo>
                          <a:pt x="64" y="155"/>
                        </a:lnTo>
                        <a:lnTo>
                          <a:pt x="62" y="148"/>
                        </a:lnTo>
                        <a:lnTo>
                          <a:pt x="59" y="139"/>
                        </a:lnTo>
                        <a:lnTo>
                          <a:pt x="57" y="130"/>
                        </a:lnTo>
                        <a:lnTo>
                          <a:pt x="53" y="122"/>
                        </a:lnTo>
                        <a:lnTo>
                          <a:pt x="53" y="120"/>
                        </a:lnTo>
                        <a:lnTo>
                          <a:pt x="48" y="104"/>
                        </a:lnTo>
                        <a:lnTo>
                          <a:pt x="46" y="95"/>
                        </a:lnTo>
                        <a:lnTo>
                          <a:pt x="46" y="88"/>
                        </a:lnTo>
                        <a:lnTo>
                          <a:pt x="46" y="76"/>
                        </a:lnTo>
                        <a:lnTo>
                          <a:pt x="39" y="76"/>
                        </a:lnTo>
                        <a:lnTo>
                          <a:pt x="45" y="81"/>
                        </a:lnTo>
                        <a:lnTo>
                          <a:pt x="46" y="76"/>
                        </a:lnTo>
                        <a:lnTo>
                          <a:pt x="41" y="70"/>
                        </a:lnTo>
                        <a:lnTo>
                          <a:pt x="41" y="79"/>
                        </a:lnTo>
                        <a:lnTo>
                          <a:pt x="46" y="76"/>
                        </a:lnTo>
                        <a:lnTo>
                          <a:pt x="48" y="76"/>
                        </a:lnTo>
                        <a:lnTo>
                          <a:pt x="53" y="74"/>
                        </a:lnTo>
                        <a:lnTo>
                          <a:pt x="48" y="69"/>
                        </a:lnTo>
                        <a:lnTo>
                          <a:pt x="48" y="76"/>
                        </a:lnTo>
                        <a:lnTo>
                          <a:pt x="52" y="77"/>
                        </a:lnTo>
                        <a:lnTo>
                          <a:pt x="52" y="70"/>
                        </a:lnTo>
                        <a:lnTo>
                          <a:pt x="46" y="76"/>
                        </a:lnTo>
                        <a:lnTo>
                          <a:pt x="57" y="83"/>
                        </a:lnTo>
                        <a:lnTo>
                          <a:pt x="62" y="77"/>
                        </a:lnTo>
                        <a:lnTo>
                          <a:pt x="57" y="83"/>
                        </a:lnTo>
                        <a:lnTo>
                          <a:pt x="61" y="90"/>
                        </a:lnTo>
                        <a:lnTo>
                          <a:pt x="66" y="97"/>
                        </a:lnTo>
                        <a:lnTo>
                          <a:pt x="76" y="113"/>
                        </a:lnTo>
                        <a:lnTo>
                          <a:pt x="82" y="107"/>
                        </a:lnTo>
                        <a:lnTo>
                          <a:pt x="76" y="111"/>
                        </a:lnTo>
                        <a:lnTo>
                          <a:pt x="85" y="127"/>
                        </a:lnTo>
                        <a:lnTo>
                          <a:pt x="89" y="136"/>
                        </a:lnTo>
                        <a:lnTo>
                          <a:pt x="94" y="141"/>
                        </a:lnTo>
                        <a:lnTo>
                          <a:pt x="105" y="148"/>
                        </a:lnTo>
                        <a:lnTo>
                          <a:pt x="110" y="152"/>
                        </a:lnTo>
                        <a:lnTo>
                          <a:pt x="114" y="153"/>
                        </a:lnTo>
                        <a:lnTo>
                          <a:pt x="121" y="152"/>
                        </a:lnTo>
                        <a:lnTo>
                          <a:pt x="122" y="152"/>
                        </a:lnTo>
                        <a:lnTo>
                          <a:pt x="128" y="148"/>
                        </a:lnTo>
                        <a:lnTo>
                          <a:pt x="129" y="143"/>
                        </a:lnTo>
                        <a:lnTo>
                          <a:pt x="131" y="137"/>
                        </a:lnTo>
                        <a:lnTo>
                          <a:pt x="135" y="127"/>
                        </a:lnTo>
                        <a:lnTo>
                          <a:pt x="133" y="125"/>
                        </a:lnTo>
                        <a:lnTo>
                          <a:pt x="131" y="120"/>
                        </a:lnTo>
                        <a:lnTo>
                          <a:pt x="129" y="111"/>
                        </a:lnTo>
                        <a:lnTo>
                          <a:pt x="126" y="92"/>
                        </a:lnTo>
                        <a:lnTo>
                          <a:pt x="124" y="90"/>
                        </a:lnTo>
                        <a:lnTo>
                          <a:pt x="119" y="74"/>
                        </a:lnTo>
                        <a:lnTo>
                          <a:pt x="117" y="65"/>
                        </a:lnTo>
                        <a:lnTo>
                          <a:pt x="117" y="58"/>
                        </a:lnTo>
                        <a:lnTo>
                          <a:pt x="119" y="46"/>
                        </a:lnTo>
                        <a:lnTo>
                          <a:pt x="110" y="46"/>
                        </a:lnTo>
                        <a:lnTo>
                          <a:pt x="115" y="51"/>
                        </a:lnTo>
                        <a:lnTo>
                          <a:pt x="119" y="46"/>
                        </a:lnTo>
                        <a:lnTo>
                          <a:pt x="124" y="44"/>
                        </a:lnTo>
                        <a:lnTo>
                          <a:pt x="119" y="39"/>
                        </a:lnTo>
                        <a:lnTo>
                          <a:pt x="119" y="46"/>
                        </a:lnTo>
                        <a:lnTo>
                          <a:pt x="122" y="47"/>
                        </a:lnTo>
                        <a:lnTo>
                          <a:pt x="122" y="40"/>
                        </a:lnTo>
                        <a:lnTo>
                          <a:pt x="117" y="46"/>
                        </a:lnTo>
                        <a:lnTo>
                          <a:pt x="128" y="53"/>
                        </a:lnTo>
                        <a:lnTo>
                          <a:pt x="131" y="46"/>
                        </a:lnTo>
                        <a:lnTo>
                          <a:pt x="126" y="51"/>
                        </a:lnTo>
                        <a:lnTo>
                          <a:pt x="131" y="58"/>
                        </a:lnTo>
                        <a:lnTo>
                          <a:pt x="137" y="65"/>
                        </a:lnTo>
                        <a:lnTo>
                          <a:pt x="145" y="81"/>
                        </a:lnTo>
                        <a:lnTo>
                          <a:pt x="145" y="83"/>
                        </a:lnTo>
                        <a:lnTo>
                          <a:pt x="154" y="97"/>
                        </a:lnTo>
                        <a:lnTo>
                          <a:pt x="159" y="106"/>
                        </a:lnTo>
                        <a:lnTo>
                          <a:pt x="163" y="111"/>
                        </a:lnTo>
                        <a:lnTo>
                          <a:pt x="174" y="120"/>
                        </a:lnTo>
                        <a:lnTo>
                          <a:pt x="179" y="122"/>
                        </a:lnTo>
                        <a:lnTo>
                          <a:pt x="184" y="125"/>
                        </a:lnTo>
                        <a:lnTo>
                          <a:pt x="191" y="123"/>
                        </a:lnTo>
                        <a:lnTo>
                          <a:pt x="193" y="123"/>
                        </a:lnTo>
                        <a:lnTo>
                          <a:pt x="197" y="118"/>
                        </a:lnTo>
                        <a:lnTo>
                          <a:pt x="200" y="113"/>
                        </a:lnTo>
                        <a:lnTo>
                          <a:pt x="202" y="109"/>
                        </a:lnTo>
                        <a:lnTo>
                          <a:pt x="204" y="95"/>
                        </a:lnTo>
                        <a:lnTo>
                          <a:pt x="202" y="88"/>
                        </a:lnTo>
                        <a:lnTo>
                          <a:pt x="200" y="79"/>
                        </a:lnTo>
                        <a:lnTo>
                          <a:pt x="193" y="58"/>
                        </a:lnTo>
                        <a:lnTo>
                          <a:pt x="186" y="60"/>
                        </a:lnTo>
                        <a:lnTo>
                          <a:pt x="193" y="60"/>
                        </a:lnTo>
                        <a:lnTo>
                          <a:pt x="190" y="42"/>
                        </a:lnTo>
                        <a:lnTo>
                          <a:pt x="188" y="35"/>
                        </a:lnTo>
                        <a:lnTo>
                          <a:pt x="188" y="28"/>
                        </a:lnTo>
                        <a:lnTo>
                          <a:pt x="186" y="26"/>
                        </a:lnTo>
                        <a:lnTo>
                          <a:pt x="186" y="21"/>
                        </a:lnTo>
                        <a:lnTo>
                          <a:pt x="188" y="16"/>
                        </a:lnTo>
                        <a:lnTo>
                          <a:pt x="179" y="16"/>
                        </a:lnTo>
                        <a:lnTo>
                          <a:pt x="184" y="21"/>
                        </a:lnTo>
                        <a:lnTo>
                          <a:pt x="188" y="16"/>
                        </a:lnTo>
                        <a:lnTo>
                          <a:pt x="184" y="8"/>
                        </a:lnTo>
                        <a:lnTo>
                          <a:pt x="186" y="16"/>
                        </a:lnTo>
                        <a:lnTo>
                          <a:pt x="188" y="16"/>
                        </a:lnTo>
                        <a:lnTo>
                          <a:pt x="188" y="8"/>
                        </a:lnTo>
                        <a:lnTo>
                          <a:pt x="182" y="14"/>
                        </a:lnTo>
                        <a:lnTo>
                          <a:pt x="188" y="16"/>
                        </a:lnTo>
                        <a:lnTo>
                          <a:pt x="197" y="23"/>
                        </a:lnTo>
                        <a:lnTo>
                          <a:pt x="202" y="28"/>
                        </a:lnTo>
                        <a:lnTo>
                          <a:pt x="205" y="35"/>
                        </a:lnTo>
                        <a:lnTo>
                          <a:pt x="211" y="42"/>
                        </a:lnTo>
                        <a:lnTo>
                          <a:pt x="214" y="47"/>
                        </a:lnTo>
                        <a:lnTo>
                          <a:pt x="220" y="42"/>
                        </a:lnTo>
                        <a:lnTo>
                          <a:pt x="214" y="46"/>
                        </a:lnTo>
                        <a:lnTo>
                          <a:pt x="218" y="53"/>
                        </a:lnTo>
                        <a:lnTo>
                          <a:pt x="230" y="46"/>
                        </a:lnTo>
                        <a:lnTo>
                          <a:pt x="227" y="39"/>
                        </a:lnTo>
                        <a:lnTo>
                          <a:pt x="221" y="31"/>
                        </a:lnTo>
                        <a:lnTo>
                          <a:pt x="216" y="24"/>
                        </a:lnTo>
                        <a:lnTo>
                          <a:pt x="212" y="17"/>
                        </a:lnTo>
                        <a:lnTo>
                          <a:pt x="207" y="12"/>
                        </a:lnTo>
                        <a:lnTo>
                          <a:pt x="198" y="5"/>
                        </a:lnTo>
                        <a:lnTo>
                          <a:pt x="193" y="3"/>
                        </a:lnTo>
                        <a:lnTo>
                          <a:pt x="188" y="0"/>
                        </a:lnTo>
                        <a:lnTo>
                          <a:pt x="182" y="1"/>
                        </a:lnTo>
                        <a:lnTo>
                          <a:pt x="181" y="3"/>
                        </a:lnTo>
                        <a:lnTo>
                          <a:pt x="177" y="5"/>
                        </a:lnTo>
                        <a:lnTo>
                          <a:pt x="174" y="10"/>
                        </a:lnTo>
                        <a:lnTo>
                          <a:pt x="172" y="16"/>
                        </a:lnTo>
                        <a:lnTo>
                          <a:pt x="170" y="21"/>
                        </a:lnTo>
                        <a:lnTo>
                          <a:pt x="172" y="30"/>
                        </a:lnTo>
                        <a:lnTo>
                          <a:pt x="179" y="28"/>
                        </a:lnTo>
                        <a:lnTo>
                          <a:pt x="172" y="28"/>
                        </a:lnTo>
                        <a:lnTo>
                          <a:pt x="172" y="35"/>
                        </a:lnTo>
                        <a:lnTo>
                          <a:pt x="174" y="42"/>
                        </a:lnTo>
                        <a:lnTo>
                          <a:pt x="179" y="61"/>
                        </a:lnTo>
                        <a:lnTo>
                          <a:pt x="184" y="79"/>
                        </a:lnTo>
                        <a:lnTo>
                          <a:pt x="186" y="88"/>
                        </a:lnTo>
                        <a:lnTo>
                          <a:pt x="188" y="95"/>
                        </a:lnTo>
                        <a:lnTo>
                          <a:pt x="186" y="109"/>
                        </a:lnTo>
                        <a:lnTo>
                          <a:pt x="184" y="113"/>
                        </a:lnTo>
                        <a:lnTo>
                          <a:pt x="191" y="113"/>
                        </a:lnTo>
                        <a:lnTo>
                          <a:pt x="186" y="107"/>
                        </a:lnTo>
                        <a:lnTo>
                          <a:pt x="186" y="111"/>
                        </a:lnTo>
                        <a:lnTo>
                          <a:pt x="190" y="116"/>
                        </a:lnTo>
                        <a:lnTo>
                          <a:pt x="188" y="109"/>
                        </a:lnTo>
                        <a:lnTo>
                          <a:pt x="184" y="109"/>
                        </a:lnTo>
                        <a:lnTo>
                          <a:pt x="179" y="106"/>
                        </a:lnTo>
                        <a:lnTo>
                          <a:pt x="179" y="114"/>
                        </a:lnTo>
                        <a:lnTo>
                          <a:pt x="184" y="109"/>
                        </a:lnTo>
                        <a:lnTo>
                          <a:pt x="174" y="100"/>
                        </a:lnTo>
                        <a:lnTo>
                          <a:pt x="168" y="106"/>
                        </a:lnTo>
                        <a:lnTo>
                          <a:pt x="175" y="102"/>
                        </a:lnTo>
                        <a:lnTo>
                          <a:pt x="170" y="95"/>
                        </a:lnTo>
                        <a:lnTo>
                          <a:pt x="165" y="86"/>
                        </a:lnTo>
                        <a:lnTo>
                          <a:pt x="158" y="72"/>
                        </a:lnTo>
                        <a:lnTo>
                          <a:pt x="151" y="77"/>
                        </a:lnTo>
                        <a:lnTo>
                          <a:pt x="158" y="74"/>
                        </a:lnTo>
                        <a:lnTo>
                          <a:pt x="147" y="54"/>
                        </a:lnTo>
                        <a:lnTo>
                          <a:pt x="142" y="47"/>
                        </a:lnTo>
                        <a:lnTo>
                          <a:pt x="138" y="42"/>
                        </a:lnTo>
                        <a:lnTo>
                          <a:pt x="137" y="40"/>
                        </a:lnTo>
                        <a:lnTo>
                          <a:pt x="128" y="35"/>
                        </a:lnTo>
                        <a:lnTo>
                          <a:pt x="122" y="31"/>
                        </a:lnTo>
                        <a:lnTo>
                          <a:pt x="119" y="30"/>
                        </a:lnTo>
                        <a:lnTo>
                          <a:pt x="114" y="33"/>
                        </a:lnTo>
                        <a:lnTo>
                          <a:pt x="112" y="33"/>
                        </a:lnTo>
                        <a:lnTo>
                          <a:pt x="108" y="35"/>
                        </a:lnTo>
                        <a:lnTo>
                          <a:pt x="105" y="40"/>
                        </a:lnTo>
                        <a:lnTo>
                          <a:pt x="103" y="46"/>
                        </a:lnTo>
                        <a:lnTo>
                          <a:pt x="101" y="58"/>
                        </a:lnTo>
                        <a:lnTo>
                          <a:pt x="101" y="65"/>
                        </a:lnTo>
                        <a:lnTo>
                          <a:pt x="103" y="74"/>
                        </a:lnTo>
                        <a:lnTo>
                          <a:pt x="110" y="95"/>
                        </a:lnTo>
                        <a:lnTo>
                          <a:pt x="117" y="92"/>
                        </a:lnTo>
                        <a:lnTo>
                          <a:pt x="110" y="93"/>
                        </a:lnTo>
                        <a:lnTo>
                          <a:pt x="114" y="111"/>
                        </a:lnTo>
                        <a:lnTo>
                          <a:pt x="115" y="120"/>
                        </a:lnTo>
                        <a:lnTo>
                          <a:pt x="119" y="129"/>
                        </a:lnTo>
                        <a:lnTo>
                          <a:pt x="126" y="127"/>
                        </a:lnTo>
                        <a:lnTo>
                          <a:pt x="119" y="127"/>
                        </a:lnTo>
                        <a:lnTo>
                          <a:pt x="115" y="137"/>
                        </a:lnTo>
                        <a:lnTo>
                          <a:pt x="124" y="137"/>
                        </a:lnTo>
                        <a:lnTo>
                          <a:pt x="119" y="132"/>
                        </a:lnTo>
                        <a:lnTo>
                          <a:pt x="117" y="137"/>
                        </a:lnTo>
                        <a:lnTo>
                          <a:pt x="115" y="139"/>
                        </a:lnTo>
                        <a:lnTo>
                          <a:pt x="119" y="145"/>
                        </a:lnTo>
                        <a:lnTo>
                          <a:pt x="117" y="137"/>
                        </a:lnTo>
                        <a:lnTo>
                          <a:pt x="114" y="137"/>
                        </a:lnTo>
                        <a:lnTo>
                          <a:pt x="110" y="136"/>
                        </a:lnTo>
                        <a:lnTo>
                          <a:pt x="110" y="143"/>
                        </a:lnTo>
                        <a:lnTo>
                          <a:pt x="115" y="137"/>
                        </a:lnTo>
                        <a:lnTo>
                          <a:pt x="105" y="130"/>
                        </a:lnTo>
                        <a:lnTo>
                          <a:pt x="99" y="125"/>
                        </a:lnTo>
                        <a:lnTo>
                          <a:pt x="96" y="116"/>
                        </a:lnTo>
                        <a:lnTo>
                          <a:pt x="89" y="104"/>
                        </a:lnTo>
                        <a:lnTo>
                          <a:pt x="76" y="86"/>
                        </a:lnTo>
                        <a:lnTo>
                          <a:pt x="71" y="79"/>
                        </a:lnTo>
                        <a:lnTo>
                          <a:pt x="69" y="74"/>
                        </a:lnTo>
                        <a:lnTo>
                          <a:pt x="68" y="72"/>
                        </a:lnTo>
                        <a:lnTo>
                          <a:pt x="57" y="65"/>
                        </a:lnTo>
                        <a:lnTo>
                          <a:pt x="52" y="61"/>
                        </a:lnTo>
                        <a:lnTo>
                          <a:pt x="48" y="60"/>
                        </a:lnTo>
                        <a:lnTo>
                          <a:pt x="43" y="63"/>
                        </a:lnTo>
                        <a:lnTo>
                          <a:pt x="41" y="63"/>
                        </a:lnTo>
                        <a:lnTo>
                          <a:pt x="45" y="69"/>
                        </a:lnTo>
                        <a:lnTo>
                          <a:pt x="43" y="61"/>
                        </a:lnTo>
                        <a:lnTo>
                          <a:pt x="41" y="63"/>
                        </a:lnTo>
                        <a:lnTo>
                          <a:pt x="36" y="65"/>
                        </a:lnTo>
                        <a:lnTo>
                          <a:pt x="34" y="70"/>
                        </a:lnTo>
                        <a:lnTo>
                          <a:pt x="30" y="76"/>
                        </a:lnTo>
                        <a:lnTo>
                          <a:pt x="30" y="88"/>
                        </a:lnTo>
                        <a:lnTo>
                          <a:pt x="30" y="95"/>
                        </a:lnTo>
                        <a:lnTo>
                          <a:pt x="32" y="104"/>
                        </a:lnTo>
                        <a:lnTo>
                          <a:pt x="39" y="125"/>
                        </a:lnTo>
                        <a:lnTo>
                          <a:pt x="46" y="122"/>
                        </a:lnTo>
                        <a:lnTo>
                          <a:pt x="39" y="123"/>
                        </a:lnTo>
                        <a:lnTo>
                          <a:pt x="41" y="130"/>
                        </a:lnTo>
                        <a:lnTo>
                          <a:pt x="43" y="139"/>
                        </a:lnTo>
                        <a:lnTo>
                          <a:pt x="46" y="148"/>
                        </a:lnTo>
                        <a:lnTo>
                          <a:pt x="48" y="155"/>
                        </a:lnTo>
                        <a:lnTo>
                          <a:pt x="46" y="169"/>
                        </a:lnTo>
                        <a:lnTo>
                          <a:pt x="53" y="169"/>
                        </a:lnTo>
                        <a:lnTo>
                          <a:pt x="48" y="164"/>
                        </a:lnTo>
                        <a:lnTo>
                          <a:pt x="46" y="169"/>
                        </a:lnTo>
                        <a:lnTo>
                          <a:pt x="52" y="175"/>
                        </a:lnTo>
                        <a:lnTo>
                          <a:pt x="52" y="166"/>
                        </a:lnTo>
                        <a:lnTo>
                          <a:pt x="46" y="169"/>
                        </a:lnTo>
                        <a:lnTo>
                          <a:pt x="43" y="169"/>
                        </a:lnTo>
                        <a:lnTo>
                          <a:pt x="39" y="166"/>
                        </a:lnTo>
                        <a:lnTo>
                          <a:pt x="39" y="175"/>
                        </a:lnTo>
                        <a:lnTo>
                          <a:pt x="45" y="169"/>
                        </a:lnTo>
                        <a:lnTo>
                          <a:pt x="36" y="162"/>
                        </a:lnTo>
                        <a:lnTo>
                          <a:pt x="34" y="160"/>
                        </a:lnTo>
                        <a:lnTo>
                          <a:pt x="29" y="153"/>
                        </a:lnTo>
                        <a:lnTo>
                          <a:pt x="23" y="145"/>
                        </a:lnTo>
                        <a:lnTo>
                          <a:pt x="20" y="136"/>
                        </a:lnTo>
                        <a:lnTo>
                          <a:pt x="18" y="132"/>
                        </a:lnTo>
                        <a:lnTo>
                          <a:pt x="15" y="129"/>
                        </a:lnTo>
                        <a:lnTo>
                          <a:pt x="15" y="127"/>
                        </a:lnTo>
                        <a:lnTo>
                          <a:pt x="9" y="141"/>
                        </a:lnTo>
                        <a:lnTo>
                          <a:pt x="15" y="137"/>
                        </a:lnTo>
                        <a:lnTo>
                          <a:pt x="16" y="132"/>
                        </a:lnTo>
                        <a:lnTo>
                          <a:pt x="9" y="132"/>
                        </a:lnTo>
                        <a:lnTo>
                          <a:pt x="4" y="137"/>
                        </a:lnTo>
                        <a:lnTo>
                          <a:pt x="9" y="141"/>
                        </a:lnTo>
                        <a:lnTo>
                          <a:pt x="15" y="139"/>
                        </a:lnTo>
                        <a:lnTo>
                          <a:pt x="16" y="132"/>
                        </a:lnTo>
                        <a:lnTo>
                          <a:pt x="18" y="132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3" name="Freeform 157"/>
                  <p:cNvSpPr>
                    <a:spLocks/>
                  </p:cNvSpPr>
                  <p:nvPr/>
                </p:nvSpPr>
                <p:spPr bwMode="auto">
                  <a:xfrm>
                    <a:off x="4641" y="5914"/>
                    <a:ext cx="229" cy="186"/>
                  </a:xfrm>
                  <a:custGeom>
                    <a:avLst/>
                    <a:gdLst>
                      <a:gd name="T0" fmla="*/ 9 w 229"/>
                      <a:gd name="T1" fmla="*/ 126 h 186"/>
                      <a:gd name="T2" fmla="*/ 3 w 229"/>
                      <a:gd name="T3" fmla="*/ 128 h 186"/>
                      <a:gd name="T4" fmla="*/ 9 w 229"/>
                      <a:gd name="T5" fmla="*/ 147 h 186"/>
                      <a:gd name="T6" fmla="*/ 23 w 229"/>
                      <a:gd name="T7" fmla="*/ 172 h 186"/>
                      <a:gd name="T8" fmla="*/ 51 w 229"/>
                      <a:gd name="T9" fmla="*/ 183 h 186"/>
                      <a:gd name="T10" fmla="*/ 62 w 229"/>
                      <a:gd name="T11" fmla="*/ 149 h 186"/>
                      <a:gd name="T12" fmla="*/ 47 w 229"/>
                      <a:gd name="T13" fmla="*/ 105 h 186"/>
                      <a:gd name="T14" fmla="*/ 44 w 229"/>
                      <a:gd name="T15" fmla="*/ 82 h 186"/>
                      <a:gd name="T16" fmla="*/ 47 w 229"/>
                      <a:gd name="T17" fmla="*/ 76 h 186"/>
                      <a:gd name="T18" fmla="*/ 51 w 229"/>
                      <a:gd name="T19" fmla="*/ 71 h 186"/>
                      <a:gd name="T20" fmla="*/ 60 w 229"/>
                      <a:gd name="T21" fmla="*/ 91 h 186"/>
                      <a:gd name="T22" fmla="*/ 85 w 229"/>
                      <a:gd name="T23" fmla="*/ 128 h 186"/>
                      <a:gd name="T24" fmla="*/ 108 w 229"/>
                      <a:gd name="T25" fmla="*/ 152 h 186"/>
                      <a:gd name="T26" fmla="*/ 129 w 229"/>
                      <a:gd name="T27" fmla="*/ 144 h 186"/>
                      <a:gd name="T28" fmla="*/ 132 w 229"/>
                      <a:gd name="T29" fmla="*/ 128 h 186"/>
                      <a:gd name="T30" fmla="*/ 118 w 229"/>
                      <a:gd name="T31" fmla="*/ 75 h 186"/>
                      <a:gd name="T32" fmla="*/ 116 w 229"/>
                      <a:gd name="T33" fmla="*/ 46 h 186"/>
                      <a:gd name="T34" fmla="*/ 111 w 229"/>
                      <a:gd name="T35" fmla="*/ 50 h 186"/>
                      <a:gd name="T36" fmla="*/ 118 w 229"/>
                      <a:gd name="T37" fmla="*/ 46 h 186"/>
                      <a:gd name="T38" fmla="*/ 131 w 229"/>
                      <a:gd name="T39" fmla="*/ 46 h 186"/>
                      <a:gd name="T40" fmla="*/ 145 w 229"/>
                      <a:gd name="T41" fmla="*/ 80 h 186"/>
                      <a:gd name="T42" fmla="*/ 162 w 229"/>
                      <a:gd name="T43" fmla="*/ 112 h 186"/>
                      <a:gd name="T44" fmla="*/ 192 w 229"/>
                      <a:gd name="T45" fmla="*/ 124 h 186"/>
                      <a:gd name="T46" fmla="*/ 201 w 229"/>
                      <a:gd name="T47" fmla="*/ 89 h 186"/>
                      <a:gd name="T48" fmla="*/ 185 w 229"/>
                      <a:gd name="T49" fmla="*/ 34 h 186"/>
                      <a:gd name="T50" fmla="*/ 178 w 229"/>
                      <a:gd name="T51" fmla="*/ 16 h 186"/>
                      <a:gd name="T52" fmla="*/ 185 w 229"/>
                      <a:gd name="T53" fmla="*/ 16 h 186"/>
                      <a:gd name="T54" fmla="*/ 196 w 229"/>
                      <a:gd name="T55" fmla="*/ 23 h 186"/>
                      <a:gd name="T56" fmla="*/ 219 w 229"/>
                      <a:gd name="T57" fmla="*/ 43 h 186"/>
                      <a:gd name="T58" fmla="*/ 226 w 229"/>
                      <a:gd name="T59" fmla="*/ 39 h 186"/>
                      <a:gd name="T60" fmla="*/ 198 w 229"/>
                      <a:gd name="T61" fmla="*/ 6 h 186"/>
                      <a:gd name="T62" fmla="*/ 176 w 229"/>
                      <a:gd name="T63" fmla="*/ 6 h 186"/>
                      <a:gd name="T64" fmla="*/ 169 w 229"/>
                      <a:gd name="T65" fmla="*/ 29 h 186"/>
                      <a:gd name="T66" fmla="*/ 178 w 229"/>
                      <a:gd name="T67" fmla="*/ 62 h 186"/>
                      <a:gd name="T68" fmla="*/ 184 w 229"/>
                      <a:gd name="T69" fmla="*/ 114 h 186"/>
                      <a:gd name="T70" fmla="*/ 187 w 229"/>
                      <a:gd name="T71" fmla="*/ 110 h 186"/>
                      <a:gd name="T72" fmla="*/ 173 w 229"/>
                      <a:gd name="T73" fmla="*/ 101 h 186"/>
                      <a:gd name="T74" fmla="*/ 157 w 229"/>
                      <a:gd name="T75" fmla="*/ 73 h 186"/>
                      <a:gd name="T76" fmla="*/ 141 w 229"/>
                      <a:gd name="T77" fmla="*/ 48 h 186"/>
                      <a:gd name="T78" fmla="*/ 118 w 229"/>
                      <a:gd name="T79" fmla="*/ 31 h 186"/>
                      <a:gd name="T80" fmla="*/ 111 w 229"/>
                      <a:gd name="T81" fmla="*/ 34 h 186"/>
                      <a:gd name="T82" fmla="*/ 99 w 229"/>
                      <a:gd name="T83" fmla="*/ 52 h 186"/>
                      <a:gd name="T84" fmla="*/ 102 w 229"/>
                      <a:gd name="T85" fmla="*/ 75 h 186"/>
                      <a:gd name="T86" fmla="*/ 115 w 229"/>
                      <a:gd name="T87" fmla="*/ 121 h 186"/>
                      <a:gd name="T88" fmla="*/ 123 w 229"/>
                      <a:gd name="T89" fmla="*/ 138 h 186"/>
                      <a:gd name="T90" fmla="*/ 116 w 229"/>
                      <a:gd name="T91" fmla="*/ 138 h 186"/>
                      <a:gd name="T92" fmla="*/ 102 w 229"/>
                      <a:gd name="T93" fmla="*/ 131 h 186"/>
                      <a:gd name="T94" fmla="*/ 88 w 229"/>
                      <a:gd name="T95" fmla="*/ 105 h 186"/>
                      <a:gd name="T96" fmla="*/ 67 w 229"/>
                      <a:gd name="T97" fmla="*/ 73 h 186"/>
                      <a:gd name="T98" fmla="*/ 40 w 229"/>
                      <a:gd name="T99" fmla="*/ 64 h 186"/>
                      <a:gd name="T100" fmla="*/ 33 w 229"/>
                      <a:gd name="T101" fmla="*/ 71 h 186"/>
                      <a:gd name="T102" fmla="*/ 32 w 229"/>
                      <a:gd name="T103" fmla="*/ 105 h 186"/>
                      <a:gd name="T104" fmla="*/ 42 w 229"/>
                      <a:gd name="T105" fmla="*/ 140 h 186"/>
                      <a:gd name="T106" fmla="*/ 47 w 229"/>
                      <a:gd name="T107" fmla="*/ 165 h 186"/>
                      <a:gd name="T108" fmla="*/ 42 w 229"/>
                      <a:gd name="T109" fmla="*/ 170 h 186"/>
                      <a:gd name="T110" fmla="*/ 33 w 229"/>
                      <a:gd name="T111" fmla="*/ 161 h 186"/>
                      <a:gd name="T112" fmla="*/ 14 w 229"/>
                      <a:gd name="T113" fmla="*/ 130 h 186"/>
                      <a:gd name="T114" fmla="*/ 9 w 229"/>
                      <a:gd name="T115" fmla="*/ 133 h 186"/>
                      <a:gd name="T116" fmla="*/ 16 w 229"/>
                      <a:gd name="T117" fmla="*/ 133 h 18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229"/>
                      <a:gd name="T178" fmla="*/ 0 h 186"/>
                      <a:gd name="T179" fmla="*/ 229 w 229"/>
                      <a:gd name="T180" fmla="*/ 186 h 18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229" h="186">
                        <a:moveTo>
                          <a:pt x="17" y="133"/>
                        </a:moveTo>
                        <a:lnTo>
                          <a:pt x="1" y="133"/>
                        </a:lnTo>
                        <a:lnTo>
                          <a:pt x="0" y="133"/>
                        </a:lnTo>
                        <a:lnTo>
                          <a:pt x="9" y="133"/>
                        </a:lnTo>
                        <a:lnTo>
                          <a:pt x="9" y="126"/>
                        </a:lnTo>
                        <a:lnTo>
                          <a:pt x="3" y="128"/>
                        </a:lnTo>
                        <a:lnTo>
                          <a:pt x="14" y="128"/>
                        </a:lnTo>
                        <a:lnTo>
                          <a:pt x="9" y="126"/>
                        </a:lnTo>
                        <a:lnTo>
                          <a:pt x="3" y="128"/>
                        </a:lnTo>
                        <a:lnTo>
                          <a:pt x="0" y="133"/>
                        </a:lnTo>
                        <a:lnTo>
                          <a:pt x="3" y="138"/>
                        </a:lnTo>
                        <a:lnTo>
                          <a:pt x="3" y="140"/>
                        </a:lnTo>
                        <a:lnTo>
                          <a:pt x="5" y="142"/>
                        </a:lnTo>
                        <a:lnTo>
                          <a:pt x="9" y="147"/>
                        </a:lnTo>
                        <a:lnTo>
                          <a:pt x="12" y="156"/>
                        </a:lnTo>
                        <a:lnTo>
                          <a:pt x="17" y="165"/>
                        </a:lnTo>
                        <a:lnTo>
                          <a:pt x="23" y="172"/>
                        </a:lnTo>
                        <a:lnTo>
                          <a:pt x="28" y="167"/>
                        </a:lnTo>
                        <a:lnTo>
                          <a:pt x="23" y="172"/>
                        </a:lnTo>
                        <a:lnTo>
                          <a:pt x="33" y="181"/>
                        </a:lnTo>
                        <a:lnTo>
                          <a:pt x="39" y="183"/>
                        </a:lnTo>
                        <a:lnTo>
                          <a:pt x="42" y="186"/>
                        </a:lnTo>
                        <a:lnTo>
                          <a:pt x="49" y="184"/>
                        </a:lnTo>
                        <a:lnTo>
                          <a:pt x="51" y="183"/>
                        </a:lnTo>
                        <a:lnTo>
                          <a:pt x="56" y="181"/>
                        </a:lnTo>
                        <a:lnTo>
                          <a:pt x="58" y="175"/>
                        </a:lnTo>
                        <a:lnTo>
                          <a:pt x="62" y="170"/>
                        </a:lnTo>
                        <a:lnTo>
                          <a:pt x="63" y="156"/>
                        </a:lnTo>
                        <a:lnTo>
                          <a:pt x="62" y="149"/>
                        </a:lnTo>
                        <a:lnTo>
                          <a:pt x="58" y="140"/>
                        </a:lnTo>
                        <a:lnTo>
                          <a:pt x="56" y="131"/>
                        </a:lnTo>
                        <a:lnTo>
                          <a:pt x="53" y="122"/>
                        </a:lnTo>
                        <a:lnTo>
                          <a:pt x="53" y="121"/>
                        </a:lnTo>
                        <a:lnTo>
                          <a:pt x="47" y="105"/>
                        </a:lnTo>
                        <a:lnTo>
                          <a:pt x="46" y="96"/>
                        </a:lnTo>
                        <a:lnTo>
                          <a:pt x="46" y="89"/>
                        </a:lnTo>
                        <a:lnTo>
                          <a:pt x="46" y="76"/>
                        </a:lnTo>
                        <a:lnTo>
                          <a:pt x="39" y="76"/>
                        </a:lnTo>
                        <a:lnTo>
                          <a:pt x="44" y="82"/>
                        </a:lnTo>
                        <a:lnTo>
                          <a:pt x="46" y="76"/>
                        </a:lnTo>
                        <a:lnTo>
                          <a:pt x="40" y="71"/>
                        </a:lnTo>
                        <a:lnTo>
                          <a:pt x="40" y="80"/>
                        </a:lnTo>
                        <a:lnTo>
                          <a:pt x="46" y="76"/>
                        </a:lnTo>
                        <a:lnTo>
                          <a:pt x="47" y="76"/>
                        </a:lnTo>
                        <a:lnTo>
                          <a:pt x="53" y="75"/>
                        </a:lnTo>
                        <a:lnTo>
                          <a:pt x="47" y="69"/>
                        </a:lnTo>
                        <a:lnTo>
                          <a:pt x="47" y="76"/>
                        </a:lnTo>
                        <a:lnTo>
                          <a:pt x="51" y="78"/>
                        </a:lnTo>
                        <a:lnTo>
                          <a:pt x="51" y="71"/>
                        </a:lnTo>
                        <a:lnTo>
                          <a:pt x="46" y="76"/>
                        </a:lnTo>
                        <a:lnTo>
                          <a:pt x="56" y="84"/>
                        </a:lnTo>
                        <a:lnTo>
                          <a:pt x="62" y="78"/>
                        </a:lnTo>
                        <a:lnTo>
                          <a:pt x="56" y="84"/>
                        </a:lnTo>
                        <a:lnTo>
                          <a:pt x="60" y="91"/>
                        </a:lnTo>
                        <a:lnTo>
                          <a:pt x="65" y="98"/>
                        </a:lnTo>
                        <a:lnTo>
                          <a:pt x="76" y="114"/>
                        </a:lnTo>
                        <a:lnTo>
                          <a:pt x="81" y="108"/>
                        </a:lnTo>
                        <a:lnTo>
                          <a:pt x="76" y="112"/>
                        </a:lnTo>
                        <a:lnTo>
                          <a:pt x="85" y="128"/>
                        </a:lnTo>
                        <a:lnTo>
                          <a:pt x="88" y="137"/>
                        </a:lnTo>
                        <a:lnTo>
                          <a:pt x="92" y="142"/>
                        </a:lnTo>
                        <a:lnTo>
                          <a:pt x="93" y="144"/>
                        </a:lnTo>
                        <a:lnTo>
                          <a:pt x="102" y="149"/>
                        </a:lnTo>
                        <a:lnTo>
                          <a:pt x="108" y="152"/>
                        </a:lnTo>
                        <a:lnTo>
                          <a:pt x="113" y="154"/>
                        </a:lnTo>
                        <a:lnTo>
                          <a:pt x="120" y="152"/>
                        </a:lnTo>
                        <a:lnTo>
                          <a:pt x="122" y="152"/>
                        </a:lnTo>
                        <a:lnTo>
                          <a:pt x="125" y="149"/>
                        </a:lnTo>
                        <a:lnTo>
                          <a:pt x="129" y="144"/>
                        </a:lnTo>
                        <a:lnTo>
                          <a:pt x="131" y="138"/>
                        </a:lnTo>
                        <a:lnTo>
                          <a:pt x="132" y="133"/>
                        </a:lnTo>
                        <a:lnTo>
                          <a:pt x="131" y="126"/>
                        </a:lnTo>
                        <a:lnTo>
                          <a:pt x="123" y="128"/>
                        </a:lnTo>
                        <a:lnTo>
                          <a:pt x="132" y="128"/>
                        </a:lnTo>
                        <a:lnTo>
                          <a:pt x="131" y="121"/>
                        </a:lnTo>
                        <a:lnTo>
                          <a:pt x="129" y="112"/>
                        </a:lnTo>
                        <a:lnTo>
                          <a:pt x="125" y="92"/>
                        </a:lnTo>
                        <a:lnTo>
                          <a:pt x="123" y="91"/>
                        </a:lnTo>
                        <a:lnTo>
                          <a:pt x="118" y="75"/>
                        </a:lnTo>
                        <a:lnTo>
                          <a:pt x="116" y="66"/>
                        </a:lnTo>
                        <a:lnTo>
                          <a:pt x="116" y="59"/>
                        </a:lnTo>
                        <a:lnTo>
                          <a:pt x="115" y="57"/>
                        </a:lnTo>
                        <a:lnTo>
                          <a:pt x="115" y="52"/>
                        </a:lnTo>
                        <a:lnTo>
                          <a:pt x="116" y="46"/>
                        </a:lnTo>
                        <a:lnTo>
                          <a:pt x="109" y="46"/>
                        </a:lnTo>
                        <a:lnTo>
                          <a:pt x="115" y="52"/>
                        </a:lnTo>
                        <a:lnTo>
                          <a:pt x="116" y="46"/>
                        </a:lnTo>
                        <a:lnTo>
                          <a:pt x="111" y="41"/>
                        </a:lnTo>
                        <a:lnTo>
                          <a:pt x="111" y="50"/>
                        </a:lnTo>
                        <a:lnTo>
                          <a:pt x="116" y="46"/>
                        </a:lnTo>
                        <a:lnTo>
                          <a:pt x="118" y="46"/>
                        </a:lnTo>
                        <a:lnTo>
                          <a:pt x="123" y="45"/>
                        </a:lnTo>
                        <a:lnTo>
                          <a:pt x="118" y="39"/>
                        </a:lnTo>
                        <a:lnTo>
                          <a:pt x="118" y="46"/>
                        </a:lnTo>
                        <a:lnTo>
                          <a:pt x="122" y="48"/>
                        </a:lnTo>
                        <a:lnTo>
                          <a:pt x="122" y="41"/>
                        </a:lnTo>
                        <a:lnTo>
                          <a:pt x="116" y="46"/>
                        </a:lnTo>
                        <a:lnTo>
                          <a:pt x="127" y="54"/>
                        </a:lnTo>
                        <a:lnTo>
                          <a:pt x="131" y="46"/>
                        </a:lnTo>
                        <a:lnTo>
                          <a:pt x="125" y="52"/>
                        </a:lnTo>
                        <a:lnTo>
                          <a:pt x="131" y="59"/>
                        </a:lnTo>
                        <a:lnTo>
                          <a:pt x="136" y="66"/>
                        </a:lnTo>
                        <a:lnTo>
                          <a:pt x="139" y="75"/>
                        </a:lnTo>
                        <a:lnTo>
                          <a:pt x="145" y="80"/>
                        </a:lnTo>
                        <a:lnTo>
                          <a:pt x="145" y="82"/>
                        </a:lnTo>
                        <a:lnTo>
                          <a:pt x="153" y="98"/>
                        </a:lnTo>
                        <a:lnTo>
                          <a:pt x="159" y="107"/>
                        </a:lnTo>
                        <a:lnTo>
                          <a:pt x="162" y="112"/>
                        </a:lnTo>
                        <a:lnTo>
                          <a:pt x="173" y="121"/>
                        </a:lnTo>
                        <a:lnTo>
                          <a:pt x="178" y="122"/>
                        </a:lnTo>
                        <a:lnTo>
                          <a:pt x="184" y="126"/>
                        </a:lnTo>
                        <a:lnTo>
                          <a:pt x="191" y="124"/>
                        </a:lnTo>
                        <a:lnTo>
                          <a:pt x="192" y="124"/>
                        </a:lnTo>
                        <a:lnTo>
                          <a:pt x="196" y="119"/>
                        </a:lnTo>
                        <a:lnTo>
                          <a:pt x="199" y="114"/>
                        </a:lnTo>
                        <a:lnTo>
                          <a:pt x="201" y="110"/>
                        </a:lnTo>
                        <a:lnTo>
                          <a:pt x="203" y="96"/>
                        </a:lnTo>
                        <a:lnTo>
                          <a:pt x="201" y="89"/>
                        </a:lnTo>
                        <a:lnTo>
                          <a:pt x="199" y="80"/>
                        </a:lnTo>
                        <a:lnTo>
                          <a:pt x="192" y="59"/>
                        </a:lnTo>
                        <a:lnTo>
                          <a:pt x="189" y="43"/>
                        </a:lnTo>
                        <a:lnTo>
                          <a:pt x="185" y="34"/>
                        </a:lnTo>
                        <a:lnTo>
                          <a:pt x="184" y="25"/>
                        </a:lnTo>
                        <a:lnTo>
                          <a:pt x="176" y="27"/>
                        </a:lnTo>
                        <a:lnTo>
                          <a:pt x="185" y="27"/>
                        </a:lnTo>
                        <a:lnTo>
                          <a:pt x="187" y="16"/>
                        </a:lnTo>
                        <a:lnTo>
                          <a:pt x="178" y="16"/>
                        </a:lnTo>
                        <a:lnTo>
                          <a:pt x="184" y="22"/>
                        </a:lnTo>
                        <a:lnTo>
                          <a:pt x="187" y="16"/>
                        </a:lnTo>
                        <a:lnTo>
                          <a:pt x="184" y="9"/>
                        </a:lnTo>
                        <a:lnTo>
                          <a:pt x="185" y="16"/>
                        </a:lnTo>
                        <a:lnTo>
                          <a:pt x="187" y="16"/>
                        </a:lnTo>
                        <a:lnTo>
                          <a:pt x="187" y="9"/>
                        </a:lnTo>
                        <a:lnTo>
                          <a:pt x="182" y="15"/>
                        </a:lnTo>
                        <a:lnTo>
                          <a:pt x="187" y="16"/>
                        </a:lnTo>
                        <a:lnTo>
                          <a:pt x="196" y="23"/>
                        </a:lnTo>
                        <a:lnTo>
                          <a:pt x="201" y="29"/>
                        </a:lnTo>
                        <a:lnTo>
                          <a:pt x="205" y="36"/>
                        </a:lnTo>
                        <a:lnTo>
                          <a:pt x="210" y="43"/>
                        </a:lnTo>
                        <a:lnTo>
                          <a:pt x="214" y="48"/>
                        </a:lnTo>
                        <a:lnTo>
                          <a:pt x="219" y="43"/>
                        </a:lnTo>
                        <a:lnTo>
                          <a:pt x="214" y="46"/>
                        </a:lnTo>
                        <a:lnTo>
                          <a:pt x="217" y="54"/>
                        </a:lnTo>
                        <a:lnTo>
                          <a:pt x="229" y="46"/>
                        </a:lnTo>
                        <a:lnTo>
                          <a:pt x="226" y="39"/>
                        </a:lnTo>
                        <a:lnTo>
                          <a:pt x="221" y="32"/>
                        </a:lnTo>
                        <a:lnTo>
                          <a:pt x="215" y="25"/>
                        </a:lnTo>
                        <a:lnTo>
                          <a:pt x="212" y="18"/>
                        </a:lnTo>
                        <a:lnTo>
                          <a:pt x="206" y="13"/>
                        </a:lnTo>
                        <a:lnTo>
                          <a:pt x="198" y="6"/>
                        </a:lnTo>
                        <a:lnTo>
                          <a:pt x="192" y="4"/>
                        </a:lnTo>
                        <a:lnTo>
                          <a:pt x="187" y="0"/>
                        </a:lnTo>
                        <a:lnTo>
                          <a:pt x="182" y="2"/>
                        </a:lnTo>
                        <a:lnTo>
                          <a:pt x="180" y="4"/>
                        </a:lnTo>
                        <a:lnTo>
                          <a:pt x="176" y="6"/>
                        </a:lnTo>
                        <a:lnTo>
                          <a:pt x="173" y="11"/>
                        </a:lnTo>
                        <a:lnTo>
                          <a:pt x="171" y="16"/>
                        </a:lnTo>
                        <a:lnTo>
                          <a:pt x="169" y="27"/>
                        </a:lnTo>
                        <a:lnTo>
                          <a:pt x="169" y="29"/>
                        </a:lnTo>
                        <a:lnTo>
                          <a:pt x="169" y="34"/>
                        </a:lnTo>
                        <a:lnTo>
                          <a:pt x="173" y="43"/>
                        </a:lnTo>
                        <a:lnTo>
                          <a:pt x="178" y="64"/>
                        </a:lnTo>
                        <a:lnTo>
                          <a:pt x="185" y="61"/>
                        </a:lnTo>
                        <a:lnTo>
                          <a:pt x="178" y="62"/>
                        </a:lnTo>
                        <a:lnTo>
                          <a:pt x="184" y="80"/>
                        </a:lnTo>
                        <a:lnTo>
                          <a:pt x="185" y="89"/>
                        </a:lnTo>
                        <a:lnTo>
                          <a:pt x="187" y="96"/>
                        </a:lnTo>
                        <a:lnTo>
                          <a:pt x="185" y="110"/>
                        </a:lnTo>
                        <a:lnTo>
                          <a:pt x="184" y="114"/>
                        </a:lnTo>
                        <a:lnTo>
                          <a:pt x="191" y="114"/>
                        </a:lnTo>
                        <a:lnTo>
                          <a:pt x="185" y="108"/>
                        </a:lnTo>
                        <a:lnTo>
                          <a:pt x="185" y="112"/>
                        </a:lnTo>
                        <a:lnTo>
                          <a:pt x="189" y="117"/>
                        </a:lnTo>
                        <a:lnTo>
                          <a:pt x="187" y="110"/>
                        </a:lnTo>
                        <a:lnTo>
                          <a:pt x="184" y="110"/>
                        </a:lnTo>
                        <a:lnTo>
                          <a:pt x="178" y="107"/>
                        </a:lnTo>
                        <a:lnTo>
                          <a:pt x="178" y="115"/>
                        </a:lnTo>
                        <a:lnTo>
                          <a:pt x="184" y="110"/>
                        </a:lnTo>
                        <a:lnTo>
                          <a:pt x="173" y="101"/>
                        </a:lnTo>
                        <a:lnTo>
                          <a:pt x="168" y="107"/>
                        </a:lnTo>
                        <a:lnTo>
                          <a:pt x="175" y="103"/>
                        </a:lnTo>
                        <a:lnTo>
                          <a:pt x="169" y="96"/>
                        </a:lnTo>
                        <a:lnTo>
                          <a:pt x="164" y="87"/>
                        </a:lnTo>
                        <a:lnTo>
                          <a:pt x="157" y="73"/>
                        </a:lnTo>
                        <a:lnTo>
                          <a:pt x="150" y="76"/>
                        </a:lnTo>
                        <a:lnTo>
                          <a:pt x="157" y="73"/>
                        </a:lnTo>
                        <a:lnTo>
                          <a:pt x="150" y="64"/>
                        </a:lnTo>
                        <a:lnTo>
                          <a:pt x="146" y="55"/>
                        </a:lnTo>
                        <a:lnTo>
                          <a:pt x="141" y="48"/>
                        </a:lnTo>
                        <a:lnTo>
                          <a:pt x="138" y="43"/>
                        </a:lnTo>
                        <a:lnTo>
                          <a:pt x="136" y="41"/>
                        </a:lnTo>
                        <a:lnTo>
                          <a:pt x="127" y="36"/>
                        </a:lnTo>
                        <a:lnTo>
                          <a:pt x="122" y="32"/>
                        </a:lnTo>
                        <a:lnTo>
                          <a:pt x="118" y="31"/>
                        </a:lnTo>
                        <a:lnTo>
                          <a:pt x="113" y="34"/>
                        </a:lnTo>
                        <a:lnTo>
                          <a:pt x="111" y="34"/>
                        </a:lnTo>
                        <a:lnTo>
                          <a:pt x="115" y="39"/>
                        </a:lnTo>
                        <a:lnTo>
                          <a:pt x="113" y="32"/>
                        </a:lnTo>
                        <a:lnTo>
                          <a:pt x="111" y="34"/>
                        </a:lnTo>
                        <a:lnTo>
                          <a:pt x="106" y="36"/>
                        </a:lnTo>
                        <a:lnTo>
                          <a:pt x="104" y="41"/>
                        </a:lnTo>
                        <a:lnTo>
                          <a:pt x="100" y="46"/>
                        </a:lnTo>
                        <a:lnTo>
                          <a:pt x="99" y="52"/>
                        </a:lnTo>
                        <a:lnTo>
                          <a:pt x="100" y="61"/>
                        </a:lnTo>
                        <a:lnTo>
                          <a:pt x="108" y="59"/>
                        </a:lnTo>
                        <a:lnTo>
                          <a:pt x="100" y="59"/>
                        </a:lnTo>
                        <a:lnTo>
                          <a:pt x="100" y="66"/>
                        </a:lnTo>
                        <a:lnTo>
                          <a:pt x="102" y="75"/>
                        </a:lnTo>
                        <a:lnTo>
                          <a:pt x="109" y="96"/>
                        </a:lnTo>
                        <a:lnTo>
                          <a:pt x="116" y="92"/>
                        </a:lnTo>
                        <a:lnTo>
                          <a:pt x="109" y="94"/>
                        </a:lnTo>
                        <a:lnTo>
                          <a:pt x="113" y="112"/>
                        </a:lnTo>
                        <a:lnTo>
                          <a:pt x="115" y="121"/>
                        </a:lnTo>
                        <a:lnTo>
                          <a:pt x="116" y="128"/>
                        </a:lnTo>
                        <a:lnTo>
                          <a:pt x="116" y="130"/>
                        </a:lnTo>
                        <a:lnTo>
                          <a:pt x="116" y="133"/>
                        </a:lnTo>
                        <a:lnTo>
                          <a:pt x="115" y="138"/>
                        </a:lnTo>
                        <a:lnTo>
                          <a:pt x="123" y="138"/>
                        </a:lnTo>
                        <a:lnTo>
                          <a:pt x="118" y="133"/>
                        </a:lnTo>
                        <a:lnTo>
                          <a:pt x="115" y="138"/>
                        </a:lnTo>
                        <a:lnTo>
                          <a:pt x="115" y="140"/>
                        </a:lnTo>
                        <a:lnTo>
                          <a:pt x="118" y="145"/>
                        </a:lnTo>
                        <a:lnTo>
                          <a:pt x="116" y="138"/>
                        </a:lnTo>
                        <a:lnTo>
                          <a:pt x="113" y="138"/>
                        </a:lnTo>
                        <a:lnTo>
                          <a:pt x="108" y="137"/>
                        </a:lnTo>
                        <a:lnTo>
                          <a:pt x="108" y="144"/>
                        </a:lnTo>
                        <a:lnTo>
                          <a:pt x="113" y="138"/>
                        </a:lnTo>
                        <a:lnTo>
                          <a:pt x="102" y="131"/>
                        </a:lnTo>
                        <a:lnTo>
                          <a:pt x="97" y="137"/>
                        </a:lnTo>
                        <a:lnTo>
                          <a:pt x="104" y="133"/>
                        </a:lnTo>
                        <a:lnTo>
                          <a:pt x="99" y="126"/>
                        </a:lnTo>
                        <a:lnTo>
                          <a:pt x="95" y="117"/>
                        </a:lnTo>
                        <a:lnTo>
                          <a:pt x="88" y="105"/>
                        </a:lnTo>
                        <a:lnTo>
                          <a:pt x="76" y="87"/>
                        </a:lnTo>
                        <a:lnTo>
                          <a:pt x="70" y="80"/>
                        </a:lnTo>
                        <a:lnTo>
                          <a:pt x="69" y="75"/>
                        </a:lnTo>
                        <a:lnTo>
                          <a:pt x="67" y="73"/>
                        </a:lnTo>
                        <a:lnTo>
                          <a:pt x="56" y="66"/>
                        </a:lnTo>
                        <a:lnTo>
                          <a:pt x="51" y="62"/>
                        </a:lnTo>
                        <a:lnTo>
                          <a:pt x="47" y="61"/>
                        </a:lnTo>
                        <a:lnTo>
                          <a:pt x="42" y="64"/>
                        </a:lnTo>
                        <a:lnTo>
                          <a:pt x="40" y="64"/>
                        </a:lnTo>
                        <a:lnTo>
                          <a:pt x="44" y="69"/>
                        </a:lnTo>
                        <a:lnTo>
                          <a:pt x="42" y="62"/>
                        </a:lnTo>
                        <a:lnTo>
                          <a:pt x="40" y="64"/>
                        </a:lnTo>
                        <a:lnTo>
                          <a:pt x="35" y="66"/>
                        </a:lnTo>
                        <a:lnTo>
                          <a:pt x="33" y="71"/>
                        </a:lnTo>
                        <a:lnTo>
                          <a:pt x="30" y="76"/>
                        </a:lnTo>
                        <a:lnTo>
                          <a:pt x="30" y="89"/>
                        </a:lnTo>
                        <a:lnTo>
                          <a:pt x="30" y="96"/>
                        </a:lnTo>
                        <a:lnTo>
                          <a:pt x="32" y="105"/>
                        </a:lnTo>
                        <a:lnTo>
                          <a:pt x="39" y="126"/>
                        </a:lnTo>
                        <a:lnTo>
                          <a:pt x="46" y="122"/>
                        </a:lnTo>
                        <a:lnTo>
                          <a:pt x="39" y="124"/>
                        </a:lnTo>
                        <a:lnTo>
                          <a:pt x="40" y="131"/>
                        </a:lnTo>
                        <a:lnTo>
                          <a:pt x="42" y="140"/>
                        </a:lnTo>
                        <a:lnTo>
                          <a:pt x="46" y="149"/>
                        </a:lnTo>
                        <a:lnTo>
                          <a:pt x="47" y="156"/>
                        </a:lnTo>
                        <a:lnTo>
                          <a:pt x="46" y="170"/>
                        </a:lnTo>
                        <a:lnTo>
                          <a:pt x="53" y="170"/>
                        </a:lnTo>
                        <a:lnTo>
                          <a:pt x="47" y="165"/>
                        </a:lnTo>
                        <a:lnTo>
                          <a:pt x="46" y="170"/>
                        </a:lnTo>
                        <a:lnTo>
                          <a:pt x="51" y="175"/>
                        </a:lnTo>
                        <a:lnTo>
                          <a:pt x="51" y="167"/>
                        </a:lnTo>
                        <a:lnTo>
                          <a:pt x="46" y="170"/>
                        </a:lnTo>
                        <a:lnTo>
                          <a:pt x="42" y="170"/>
                        </a:lnTo>
                        <a:lnTo>
                          <a:pt x="39" y="167"/>
                        </a:lnTo>
                        <a:lnTo>
                          <a:pt x="39" y="175"/>
                        </a:lnTo>
                        <a:lnTo>
                          <a:pt x="44" y="170"/>
                        </a:lnTo>
                        <a:lnTo>
                          <a:pt x="35" y="163"/>
                        </a:lnTo>
                        <a:lnTo>
                          <a:pt x="33" y="161"/>
                        </a:lnTo>
                        <a:lnTo>
                          <a:pt x="28" y="154"/>
                        </a:lnTo>
                        <a:lnTo>
                          <a:pt x="23" y="145"/>
                        </a:lnTo>
                        <a:lnTo>
                          <a:pt x="19" y="137"/>
                        </a:lnTo>
                        <a:lnTo>
                          <a:pt x="17" y="133"/>
                        </a:lnTo>
                        <a:lnTo>
                          <a:pt x="14" y="130"/>
                        </a:lnTo>
                        <a:lnTo>
                          <a:pt x="14" y="128"/>
                        </a:lnTo>
                        <a:lnTo>
                          <a:pt x="9" y="142"/>
                        </a:lnTo>
                        <a:lnTo>
                          <a:pt x="14" y="138"/>
                        </a:lnTo>
                        <a:lnTo>
                          <a:pt x="16" y="133"/>
                        </a:lnTo>
                        <a:lnTo>
                          <a:pt x="9" y="133"/>
                        </a:lnTo>
                        <a:lnTo>
                          <a:pt x="3" y="138"/>
                        </a:lnTo>
                        <a:lnTo>
                          <a:pt x="9" y="142"/>
                        </a:lnTo>
                        <a:lnTo>
                          <a:pt x="14" y="140"/>
                        </a:lnTo>
                        <a:lnTo>
                          <a:pt x="16" y="133"/>
                        </a:lnTo>
                        <a:lnTo>
                          <a:pt x="17" y="133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55" name="Freeform 158"/>
                <p:cNvSpPr>
                  <a:spLocks/>
                </p:cNvSpPr>
                <p:nvPr/>
              </p:nvSpPr>
              <p:spPr bwMode="auto">
                <a:xfrm>
                  <a:off x="4851" y="5826"/>
                  <a:ext cx="230" cy="184"/>
                </a:xfrm>
                <a:custGeom>
                  <a:avLst/>
                  <a:gdLst>
                    <a:gd name="T0" fmla="*/ 9 w 230"/>
                    <a:gd name="T1" fmla="*/ 140 h 184"/>
                    <a:gd name="T2" fmla="*/ 5 w 230"/>
                    <a:gd name="T3" fmla="*/ 140 h 184"/>
                    <a:gd name="T4" fmla="*/ 23 w 230"/>
                    <a:gd name="T5" fmla="*/ 170 h 184"/>
                    <a:gd name="T6" fmla="*/ 53 w 230"/>
                    <a:gd name="T7" fmla="*/ 182 h 184"/>
                    <a:gd name="T8" fmla="*/ 64 w 230"/>
                    <a:gd name="T9" fmla="*/ 154 h 184"/>
                    <a:gd name="T10" fmla="*/ 48 w 230"/>
                    <a:gd name="T11" fmla="*/ 103 h 184"/>
                    <a:gd name="T12" fmla="*/ 44 w 230"/>
                    <a:gd name="T13" fmla="*/ 81 h 184"/>
                    <a:gd name="T14" fmla="*/ 48 w 230"/>
                    <a:gd name="T15" fmla="*/ 76 h 184"/>
                    <a:gd name="T16" fmla="*/ 62 w 230"/>
                    <a:gd name="T17" fmla="*/ 88 h 184"/>
                    <a:gd name="T18" fmla="*/ 85 w 230"/>
                    <a:gd name="T19" fmla="*/ 127 h 184"/>
                    <a:gd name="T20" fmla="*/ 115 w 230"/>
                    <a:gd name="T21" fmla="*/ 152 h 184"/>
                    <a:gd name="T22" fmla="*/ 122 w 230"/>
                    <a:gd name="T23" fmla="*/ 149 h 184"/>
                    <a:gd name="T24" fmla="*/ 133 w 230"/>
                    <a:gd name="T25" fmla="*/ 119 h 184"/>
                    <a:gd name="T26" fmla="*/ 118 w 230"/>
                    <a:gd name="T27" fmla="*/ 73 h 184"/>
                    <a:gd name="T28" fmla="*/ 115 w 230"/>
                    <a:gd name="T29" fmla="*/ 51 h 184"/>
                    <a:gd name="T30" fmla="*/ 122 w 230"/>
                    <a:gd name="T31" fmla="*/ 48 h 184"/>
                    <a:gd name="T32" fmla="*/ 131 w 230"/>
                    <a:gd name="T33" fmla="*/ 57 h 184"/>
                    <a:gd name="T34" fmla="*/ 150 w 230"/>
                    <a:gd name="T35" fmla="*/ 88 h 184"/>
                    <a:gd name="T36" fmla="*/ 164 w 230"/>
                    <a:gd name="T37" fmla="*/ 110 h 184"/>
                    <a:gd name="T38" fmla="*/ 191 w 230"/>
                    <a:gd name="T39" fmla="*/ 120 h 184"/>
                    <a:gd name="T40" fmla="*/ 198 w 230"/>
                    <a:gd name="T41" fmla="*/ 119 h 184"/>
                    <a:gd name="T42" fmla="*/ 201 w 230"/>
                    <a:gd name="T43" fmla="*/ 87 h 184"/>
                    <a:gd name="T44" fmla="*/ 187 w 230"/>
                    <a:gd name="T45" fmla="*/ 34 h 184"/>
                    <a:gd name="T46" fmla="*/ 189 w 230"/>
                    <a:gd name="T47" fmla="*/ 16 h 184"/>
                    <a:gd name="T48" fmla="*/ 194 w 230"/>
                    <a:gd name="T49" fmla="*/ 18 h 184"/>
                    <a:gd name="T50" fmla="*/ 207 w 230"/>
                    <a:gd name="T51" fmla="*/ 34 h 184"/>
                    <a:gd name="T52" fmla="*/ 216 w 230"/>
                    <a:gd name="T53" fmla="*/ 53 h 184"/>
                    <a:gd name="T54" fmla="*/ 217 w 230"/>
                    <a:gd name="T55" fmla="*/ 23 h 184"/>
                    <a:gd name="T56" fmla="*/ 189 w 230"/>
                    <a:gd name="T57" fmla="*/ 0 h 184"/>
                    <a:gd name="T58" fmla="*/ 173 w 230"/>
                    <a:gd name="T59" fmla="*/ 16 h 184"/>
                    <a:gd name="T60" fmla="*/ 180 w 230"/>
                    <a:gd name="T61" fmla="*/ 62 h 184"/>
                    <a:gd name="T62" fmla="*/ 189 w 230"/>
                    <a:gd name="T63" fmla="*/ 96 h 184"/>
                    <a:gd name="T64" fmla="*/ 189 w 230"/>
                    <a:gd name="T65" fmla="*/ 103 h 184"/>
                    <a:gd name="T66" fmla="*/ 186 w 230"/>
                    <a:gd name="T67" fmla="*/ 110 h 184"/>
                    <a:gd name="T68" fmla="*/ 180 w 230"/>
                    <a:gd name="T69" fmla="*/ 113 h 184"/>
                    <a:gd name="T70" fmla="*/ 170 w 230"/>
                    <a:gd name="T71" fmla="*/ 94 h 184"/>
                    <a:gd name="T72" fmla="*/ 147 w 230"/>
                    <a:gd name="T73" fmla="*/ 53 h 184"/>
                    <a:gd name="T74" fmla="*/ 133 w 230"/>
                    <a:gd name="T75" fmla="*/ 37 h 184"/>
                    <a:gd name="T76" fmla="*/ 108 w 230"/>
                    <a:gd name="T77" fmla="*/ 35 h 184"/>
                    <a:gd name="T78" fmla="*/ 101 w 230"/>
                    <a:gd name="T79" fmla="*/ 64 h 184"/>
                    <a:gd name="T80" fmla="*/ 117 w 230"/>
                    <a:gd name="T81" fmla="*/ 119 h 184"/>
                    <a:gd name="T82" fmla="*/ 117 w 230"/>
                    <a:gd name="T83" fmla="*/ 136 h 184"/>
                    <a:gd name="T84" fmla="*/ 110 w 230"/>
                    <a:gd name="T85" fmla="*/ 138 h 184"/>
                    <a:gd name="T86" fmla="*/ 115 w 230"/>
                    <a:gd name="T87" fmla="*/ 136 h 184"/>
                    <a:gd name="T88" fmla="*/ 81 w 230"/>
                    <a:gd name="T89" fmla="*/ 106 h 184"/>
                    <a:gd name="T90" fmla="*/ 67 w 230"/>
                    <a:gd name="T91" fmla="*/ 71 h 184"/>
                    <a:gd name="T92" fmla="*/ 41 w 230"/>
                    <a:gd name="T93" fmla="*/ 64 h 184"/>
                    <a:gd name="T94" fmla="*/ 30 w 230"/>
                    <a:gd name="T95" fmla="*/ 87 h 184"/>
                    <a:gd name="T96" fmla="*/ 39 w 230"/>
                    <a:gd name="T97" fmla="*/ 122 h 184"/>
                    <a:gd name="T98" fmla="*/ 50 w 230"/>
                    <a:gd name="T99" fmla="*/ 156 h 184"/>
                    <a:gd name="T100" fmla="*/ 46 w 230"/>
                    <a:gd name="T101" fmla="*/ 170 h 184"/>
                    <a:gd name="T102" fmla="*/ 39 w 230"/>
                    <a:gd name="T103" fmla="*/ 173 h 184"/>
                    <a:gd name="T104" fmla="*/ 19 w 230"/>
                    <a:gd name="T105" fmla="*/ 136 h 184"/>
                    <a:gd name="T106" fmla="*/ 14 w 230"/>
                    <a:gd name="T107" fmla="*/ 127 h 184"/>
                    <a:gd name="T108" fmla="*/ 4 w 230"/>
                    <a:gd name="T109" fmla="*/ 136 h 18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30"/>
                    <a:gd name="T166" fmla="*/ 0 h 184"/>
                    <a:gd name="T167" fmla="*/ 230 w 230"/>
                    <a:gd name="T168" fmla="*/ 184 h 184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30" h="184">
                      <a:moveTo>
                        <a:pt x="4" y="136"/>
                      </a:moveTo>
                      <a:lnTo>
                        <a:pt x="16" y="129"/>
                      </a:lnTo>
                      <a:lnTo>
                        <a:pt x="14" y="127"/>
                      </a:lnTo>
                      <a:lnTo>
                        <a:pt x="9" y="133"/>
                      </a:lnTo>
                      <a:lnTo>
                        <a:pt x="9" y="140"/>
                      </a:lnTo>
                      <a:lnTo>
                        <a:pt x="14" y="138"/>
                      </a:lnTo>
                      <a:lnTo>
                        <a:pt x="16" y="133"/>
                      </a:lnTo>
                      <a:lnTo>
                        <a:pt x="4" y="138"/>
                      </a:lnTo>
                      <a:lnTo>
                        <a:pt x="5" y="140"/>
                      </a:lnTo>
                      <a:lnTo>
                        <a:pt x="5" y="142"/>
                      </a:lnTo>
                      <a:lnTo>
                        <a:pt x="9" y="147"/>
                      </a:lnTo>
                      <a:lnTo>
                        <a:pt x="14" y="156"/>
                      </a:lnTo>
                      <a:lnTo>
                        <a:pt x="18" y="164"/>
                      </a:lnTo>
                      <a:lnTo>
                        <a:pt x="23" y="170"/>
                      </a:lnTo>
                      <a:lnTo>
                        <a:pt x="34" y="179"/>
                      </a:lnTo>
                      <a:lnTo>
                        <a:pt x="39" y="180"/>
                      </a:lnTo>
                      <a:lnTo>
                        <a:pt x="44" y="184"/>
                      </a:lnTo>
                      <a:lnTo>
                        <a:pt x="51" y="182"/>
                      </a:lnTo>
                      <a:lnTo>
                        <a:pt x="53" y="182"/>
                      </a:lnTo>
                      <a:lnTo>
                        <a:pt x="58" y="179"/>
                      </a:lnTo>
                      <a:lnTo>
                        <a:pt x="60" y="173"/>
                      </a:lnTo>
                      <a:lnTo>
                        <a:pt x="62" y="168"/>
                      </a:lnTo>
                      <a:lnTo>
                        <a:pt x="65" y="156"/>
                      </a:lnTo>
                      <a:lnTo>
                        <a:pt x="64" y="154"/>
                      </a:lnTo>
                      <a:lnTo>
                        <a:pt x="62" y="149"/>
                      </a:lnTo>
                      <a:lnTo>
                        <a:pt x="60" y="140"/>
                      </a:lnTo>
                      <a:lnTo>
                        <a:pt x="53" y="119"/>
                      </a:lnTo>
                      <a:lnTo>
                        <a:pt x="48" y="103"/>
                      </a:lnTo>
                      <a:lnTo>
                        <a:pt x="46" y="94"/>
                      </a:lnTo>
                      <a:lnTo>
                        <a:pt x="46" y="87"/>
                      </a:lnTo>
                      <a:lnTo>
                        <a:pt x="48" y="76"/>
                      </a:lnTo>
                      <a:lnTo>
                        <a:pt x="39" y="76"/>
                      </a:lnTo>
                      <a:lnTo>
                        <a:pt x="44" y="81"/>
                      </a:lnTo>
                      <a:lnTo>
                        <a:pt x="48" y="76"/>
                      </a:lnTo>
                      <a:lnTo>
                        <a:pt x="44" y="69"/>
                      </a:lnTo>
                      <a:lnTo>
                        <a:pt x="46" y="76"/>
                      </a:lnTo>
                      <a:lnTo>
                        <a:pt x="48" y="76"/>
                      </a:lnTo>
                      <a:lnTo>
                        <a:pt x="53" y="78"/>
                      </a:lnTo>
                      <a:lnTo>
                        <a:pt x="53" y="71"/>
                      </a:lnTo>
                      <a:lnTo>
                        <a:pt x="48" y="76"/>
                      </a:lnTo>
                      <a:lnTo>
                        <a:pt x="57" y="81"/>
                      </a:lnTo>
                      <a:lnTo>
                        <a:pt x="62" y="88"/>
                      </a:lnTo>
                      <a:lnTo>
                        <a:pt x="67" y="96"/>
                      </a:lnTo>
                      <a:lnTo>
                        <a:pt x="72" y="104"/>
                      </a:lnTo>
                      <a:lnTo>
                        <a:pt x="76" y="110"/>
                      </a:lnTo>
                      <a:lnTo>
                        <a:pt x="76" y="111"/>
                      </a:lnTo>
                      <a:lnTo>
                        <a:pt x="85" y="127"/>
                      </a:lnTo>
                      <a:lnTo>
                        <a:pt x="90" y="134"/>
                      </a:lnTo>
                      <a:lnTo>
                        <a:pt x="94" y="140"/>
                      </a:lnTo>
                      <a:lnTo>
                        <a:pt x="104" y="147"/>
                      </a:lnTo>
                      <a:lnTo>
                        <a:pt x="110" y="150"/>
                      </a:lnTo>
                      <a:lnTo>
                        <a:pt x="115" y="152"/>
                      </a:lnTo>
                      <a:lnTo>
                        <a:pt x="120" y="149"/>
                      </a:lnTo>
                      <a:lnTo>
                        <a:pt x="122" y="150"/>
                      </a:lnTo>
                      <a:lnTo>
                        <a:pt x="118" y="143"/>
                      </a:lnTo>
                      <a:lnTo>
                        <a:pt x="120" y="150"/>
                      </a:lnTo>
                      <a:lnTo>
                        <a:pt x="122" y="149"/>
                      </a:lnTo>
                      <a:lnTo>
                        <a:pt x="127" y="147"/>
                      </a:lnTo>
                      <a:lnTo>
                        <a:pt x="129" y="143"/>
                      </a:lnTo>
                      <a:lnTo>
                        <a:pt x="133" y="138"/>
                      </a:lnTo>
                      <a:lnTo>
                        <a:pt x="134" y="126"/>
                      </a:lnTo>
                      <a:lnTo>
                        <a:pt x="133" y="119"/>
                      </a:lnTo>
                      <a:lnTo>
                        <a:pt x="131" y="110"/>
                      </a:lnTo>
                      <a:lnTo>
                        <a:pt x="124" y="90"/>
                      </a:lnTo>
                      <a:lnTo>
                        <a:pt x="117" y="92"/>
                      </a:lnTo>
                      <a:lnTo>
                        <a:pt x="124" y="90"/>
                      </a:lnTo>
                      <a:lnTo>
                        <a:pt x="118" y="73"/>
                      </a:lnTo>
                      <a:lnTo>
                        <a:pt x="117" y="64"/>
                      </a:lnTo>
                      <a:lnTo>
                        <a:pt x="117" y="57"/>
                      </a:lnTo>
                      <a:lnTo>
                        <a:pt x="118" y="46"/>
                      </a:lnTo>
                      <a:lnTo>
                        <a:pt x="110" y="46"/>
                      </a:lnTo>
                      <a:lnTo>
                        <a:pt x="115" y="51"/>
                      </a:lnTo>
                      <a:lnTo>
                        <a:pt x="118" y="46"/>
                      </a:lnTo>
                      <a:lnTo>
                        <a:pt x="127" y="44"/>
                      </a:lnTo>
                      <a:lnTo>
                        <a:pt x="122" y="39"/>
                      </a:lnTo>
                      <a:lnTo>
                        <a:pt x="122" y="48"/>
                      </a:lnTo>
                      <a:lnTo>
                        <a:pt x="117" y="44"/>
                      </a:lnTo>
                      <a:lnTo>
                        <a:pt x="122" y="48"/>
                      </a:lnTo>
                      <a:lnTo>
                        <a:pt x="125" y="51"/>
                      </a:lnTo>
                      <a:lnTo>
                        <a:pt x="127" y="53"/>
                      </a:lnTo>
                      <a:lnTo>
                        <a:pt x="131" y="57"/>
                      </a:lnTo>
                      <a:lnTo>
                        <a:pt x="136" y="64"/>
                      </a:lnTo>
                      <a:lnTo>
                        <a:pt x="147" y="81"/>
                      </a:lnTo>
                      <a:lnTo>
                        <a:pt x="152" y="76"/>
                      </a:lnTo>
                      <a:lnTo>
                        <a:pt x="147" y="80"/>
                      </a:lnTo>
                      <a:lnTo>
                        <a:pt x="150" y="88"/>
                      </a:lnTo>
                      <a:lnTo>
                        <a:pt x="156" y="97"/>
                      </a:lnTo>
                      <a:lnTo>
                        <a:pt x="159" y="104"/>
                      </a:lnTo>
                      <a:lnTo>
                        <a:pt x="166" y="111"/>
                      </a:lnTo>
                      <a:lnTo>
                        <a:pt x="170" y="104"/>
                      </a:lnTo>
                      <a:lnTo>
                        <a:pt x="164" y="110"/>
                      </a:lnTo>
                      <a:lnTo>
                        <a:pt x="170" y="115"/>
                      </a:lnTo>
                      <a:lnTo>
                        <a:pt x="175" y="119"/>
                      </a:lnTo>
                      <a:lnTo>
                        <a:pt x="180" y="120"/>
                      </a:lnTo>
                      <a:lnTo>
                        <a:pt x="186" y="124"/>
                      </a:lnTo>
                      <a:lnTo>
                        <a:pt x="191" y="120"/>
                      </a:lnTo>
                      <a:lnTo>
                        <a:pt x="193" y="122"/>
                      </a:lnTo>
                      <a:lnTo>
                        <a:pt x="189" y="115"/>
                      </a:lnTo>
                      <a:lnTo>
                        <a:pt x="191" y="122"/>
                      </a:lnTo>
                      <a:lnTo>
                        <a:pt x="193" y="120"/>
                      </a:lnTo>
                      <a:lnTo>
                        <a:pt x="198" y="119"/>
                      </a:lnTo>
                      <a:lnTo>
                        <a:pt x="200" y="113"/>
                      </a:lnTo>
                      <a:lnTo>
                        <a:pt x="203" y="108"/>
                      </a:lnTo>
                      <a:lnTo>
                        <a:pt x="205" y="94"/>
                      </a:lnTo>
                      <a:lnTo>
                        <a:pt x="203" y="92"/>
                      </a:lnTo>
                      <a:lnTo>
                        <a:pt x="201" y="87"/>
                      </a:lnTo>
                      <a:lnTo>
                        <a:pt x="200" y="78"/>
                      </a:lnTo>
                      <a:lnTo>
                        <a:pt x="194" y="60"/>
                      </a:lnTo>
                      <a:lnTo>
                        <a:pt x="194" y="58"/>
                      </a:lnTo>
                      <a:lnTo>
                        <a:pt x="189" y="43"/>
                      </a:lnTo>
                      <a:lnTo>
                        <a:pt x="187" y="34"/>
                      </a:lnTo>
                      <a:lnTo>
                        <a:pt x="187" y="27"/>
                      </a:lnTo>
                      <a:lnTo>
                        <a:pt x="189" y="16"/>
                      </a:lnTo>
                      <a:lnTo>
                        <a:pt x="180" y="16"/>
                      </a:lnTo>
                      <a:lnTo>
                        <a:pt x="186" y="21"/>
                      </a:lnTo>
                      <a:lnTo>
                        <a:pt x="189" y="16"/>
                      </a:lnTo>
                      <a:lnTo>
                        <a:pt x="194" y="14"/>
                      </a:lnTo>
                      <a:lnTo>
                        <a:pt x="189" y="9"/>
                      </a:lnTo>
                      <a:lnTo>
                        <a:pt x="189" y="16"/>
                      </a:lnTo>
                      <a:lnTo>
                        <a:pt x="194" y="18"/>
                      </a:lnTo>
                      <a:lnTo>
                        <a:pt x="194" y="11"/>
                      </a:lnTo>
                      <a:lnTo>
                        <a:pt x="189" y="16"/>
                      </a:lnTo>
                      <a:lnTo>
                        <a:pt x="198" y="21"/>
                      </a:lnTo>
                      <a:lnTo>
                        <a:pt x="201" y="27"/>
                      </a:lnTo>
                      <a:lnTo>
                        <a:pt x="207" y="34"/>
                      </a:lnTo>
                      <a:lnTo>
                        <a:pt x="210" y="41"/>
                      </a:lnTo>
                      <a:lnTo>
                        <a:pt x="214" y="46"/>
                      </a:lnTo>
                      <a:lnTo>
                        <a:pt x="219" y="41"/>
                      </a:lnTo>
                      <a:lnTo>
                        <a:pt x="212" y="44"/>
                      </a:lnTo>
                      <a:lnTo>
                        <a:pt x="216" y="53"/>
                      </a:lnTo>
                      <a:lnTo>
                        <a:pt x="230" y="48"/>
                      </a:lnTo>
                      <a:lnTo>
                        <a:pt x="226" y="39"/>
                      </a:lnTo>
                      <a:lnTo>
                        <a:pt x="226" y="37"/>
                      </a:lnTo>
                      <a:lnTo>
                        <a:pt x="221" y="30"/>
                      </a:lnTo>
                      <a:lnTo>
                        <a:pt x="217" y="23"/>
                      </a:lnTo>
                      <a:lnTo>
                        <a:pt x="212" y="16"/>
                      </a:lnTo>
                      <a:lnTo>
                        <a:pt x="209" y="11"/>
                      </a:lnTo>
                      <a:lnTo>
                        <a:pt x="200" y="5"/>
                      </a:lnTo>
                      <a:lnTo>
                        <a:pt x="194" y="2"/>
                      </a:lnTo>
                      <a:lnTo>
                        <a:pt x="189" y="0"/>
                      </a:lnTo>
                      <a:lnTo>
                        <a:pt x="184" y="4"/>
                      </a:lnTo>
                      <a:lnTo>
                        <a:pt x="182" y="4"/>
                      </a:lnTo>
                      <a:lnTo>
                        <a:pt x="179" y="5"/>
                      </a:lnTo>
                      <a:lnTo>
                        <a:pt x="175" y="11"/>
                      </a:lnTo>
                      <a:lnTo>
                        <a:pt x="173" y="16"/>
                      </a:lnTo>
                      <a:lnTo>
                        <a:pt x="171" y="27"/>
                      </a:lnTo>
                      <a:lnTo>
                        <a:pt x="171" y="34"/>
                      </a:lnTo>
                      <a:lnTo>
                        <a:pt x="173" y="43"/>
                      </a:lnTo>
                      <a:lnTo>
                        <a:pt x="180" y="62"/>
                      </a:lnTo>
                      <a:lnTo>
                        <a:pt x="187" y="60"/>
                      </a:lnTo>
                      <a:lnTo>
                        <a:pt x="180" y="62"/>
                      </a:lnTo>
                      <a:lnTo>
                        <a:pt x="184" y="78"/>
                      </a:lnTo>
                      <a:lnTo>
                        <a:pt x="186" y="87"/>
                      </a:lnTo>
                      <a:lnTo>
                        <a:pt x="189" y="96"/>
                      </a:lnTo>
                      <a:lnTo>
                        <a:pt x="196" y="94"/>
                      </a:lnTo>
                      <a:lnTo>
                        <a:pt x="189" y="94"/>
                      </a:lnTo>
                      <a:lnTo>
                        <a:pt x="187" y="108"/>
                      </a:lnTo>
                      <a:lnTo>
                        <a:pt x="194" y="108"/>
                      </a:lnTo>
                      <a:lnTo>
                        <a:pt x="189" y="103"/>
                      </a:lnTo>
                      <a:lnTo>
                        <a:pt x="187" y="108"/>
                      </a:lnTo>
                      <a:lnTo>
                        <a:pt x="193" y="113"/>
                      </a:lnTo>
                      <a:lnTo>
                        <a:pt x="193" y="104"/>
                      </a:lnTo>
                      <a:lnTo>
                        <a:pt x="187" y="108"/>
                      </a:lnTo>
                      <a:lnTo>
                        <a:pt x="186" y="110"/>
                      </a:lnTo>
                      <a:lnTo>
                        <a:pt x="180" y="110"/>
                      </a:lnTo>
                      <a:lnTo>
                        <a:pt x="186" y="115"/>
                      </a:lnTo>
                      <a:lnTo>
                        <a:pt x="186" y="108"/>
                      </a:lnTo>
                      <a:lnTo>
                        <a:pt x="180" y="104"/>
                      </a:lnTo>
                      <a:lnTo>
                        <a:pt x="180" y="113"/>
                      </a:lnTo>
                      <a:lnTo>
                        <a:pt x="186" y="108"/>
                      </a:lnTo>
                      <a:lnTo>
                        <a:pt x="180" y="104"/>
                      </a:lnTo>
                      <a:lnTo>
                        <a:pt x="177" y="101"/>
                      </a:lnTo>
                      <a:lnTo>
                        <a:pt x="175" y="99"/>
                      </a:lnTo>
                      <a:lnTo>
                        <a:pt x="170" y="94"/>
                      </a:lnTo>
                      <a:lnTo>
                        <a:pt x="166" y="87"/>
                      </a:lnTo>
                      <a:lnTo>
                        <a:pt x="161" y="78"/>
                      </a:lnTo>
                      <a:lnTo>
                        <a:pt x="159" y="73"/>
                      </a:lnTo>
                      <a:lnTo>
                        <a:pt x="147" y="53"/>
                      </a:lnTo>
                      <a:lnTo>
                        <a:pt x="141" y="46"/>
                      </a:lnTo>
                      <a:lnTo>
                        <a:pt x="136" y="41"/>
                      </a:lnTo>
                      <a:lnTo>
                        <a:pt x="131" y="46"/>
                      </a:lnTo>
                      <a:lnTo>
                        <a:pt x="138" y="43"/>
                      </a:lnTo>
                      <a:lnTo>
                        <a:pt x="133" y="37"/>
                      </a:lnTo>
                      <a:lnTo>
                        <a:pt x="127" y="34"/>
                      </a:lnTo>
                      <a:lnTo>
                        <a:pt x="122" y="32"/>
                      </a:lnTo>
                      <a:lnTo>
                        <a:pt x="117" y="34"/>
                      </a:lnTo>
                      <a:lnTo>
                        <a:pt x="111" y="34"/>
                      </a:lnTo>
                      <a:lnTo>
                        <a:pt x="108" y="35"/>
                      </a:lnTo>
                      <a:lnTo>
                        <a:pt x="104" y="41"/>
                      </a:lnTo>
                      <a:lnTo>
                        <a:pt x="103" y="46"/>
                      </a:lnTo>
                      <a:lnTo>
                        <a:pt x="101" y="57"/>
                      </a:lnTo>
                      <a:lnTo>
                        <a:pt x="101" y="64"/>
                      </a:lnTo>
                      <a:lnTo>
                        <a:pt x="103" y="73"/>
                      </a:lnTo>
                      <a:lnTo>
                        <a:pt x="110" y="94"/>
                      </a:lnTo>
                      <a:lnTo>
                        <a:pt x="110" y="96"/>
                      </a:lnTo>
                      <a:lnTo>
                        <a:pt x="115" y="110"/>
                      </a:lnTo>
                      <a:lnTo>
                        <a:pt x="117" y="119"/>
                      </a:lnTo>
                      <a:lnTo>
                        <a:pt x="118" y="126"/>
                      </a:lnTo>
                      <a:lnTo>
                        <a:pt x="117" y="138"/>
                      </a:lnTo>
                      <a:lnTo>
                        <a:pt x="124" y="138"/>
                      </a:lnTo>
                      <a:lnTo>
                        <a:pt x="118" y="133"/>
                      </a:lnTo>
                      <a:lnTo>
                        <a:pt x="117" y="136"/>
                      </a:lnTo>
                      <a:lnTo>
                        <a:pt x="122" y="142"/>
                      </a:lnTo>
                      <a:lnTo>
                        <a:pt x="122" y="133"/>
                      </a:lnTo>
                      <a:lnTo>
                        <a:pt x="117" y="136"/>
                      </a:lnTo>
                      <a:lnTo>
                        <a:pt x="115" y="138"/>
                      </a:lnTo>
                      <a:lnTo>
                        <a:pt x="110" y="138"/>
                      </a:lnTo>
                      <a:lnTo>
                        <a:pt x="115" y="143"/>
                      </a:lnTo>
                      <a:lnTo>
                        <a:pt x="115" y="136"/>
                      </a:lnTo>
                      <a:lnTo>
                        <a:pt x="110" y="134"/>
                      </a:lnTo>
                      <a:lnTo>
                        <a:pt x="110" y="142"/>
                      </a:lnTo>
                      <a:lnTo>
                        <a:pt x="115" y="136"/>
                      </a:lnTo>
                      <a:lnTo>
                        <a:pt x="104" y="129"/>
                      </a:lnTo>
                      <a:lnTo>
                        <a:pt x="101" y="124"/>
                      </a:lnTo>
                      <a:lnTo>
                        <a:pt x="95" y="117"/>
                      </a:lnTo>
                      <a:lnTo>
                        <a:pt x="88" y="103"/>
                      </a:lnTo>
                      <a:lnTo>
                        <a:pt x="81" y="106"/>
                      </a:lnTo>
                      <a:lnTo>
                        <a:pt x="88" y="103"/>
                      </a:lnTo>
                      <a:lnTo>
                        <a:pt x="83" y="94"/>
                      </a:lnTo>
                      <a:lnTo>
                        <a:pt x="78" y="85"/>
                      </a:lnTo>
                      <a:lnTo>
                        <a:pt x="72" y="78"/>
                      </a:lnTo>
                      <a:lnTo>
                        <a:pt x="67" y="71"/>
                      </a:lnTo>
                      <a:lnTo>
                        <a:pt x="58" y="66"/>
                      </a:lnTo>
                      <a:lnTo>
                        <a:pt x="53" y="62"/>
                      </a:lnTo>
                      <a:lnTo>
                        <a:pt x="48" y="60"/>
                      </a:lnTo>
                      <a:lnTo>
                        <a:pt x="42" y="62"/>
                      </a:lnTo>
                      <a:lnTo>
                        <a:pt x="41" y="64"/>
                      </a:lnTo>
                      <a:lnTo>
                        <a:pt x="37" y="66"/>
                      </a:lnTo>
                      <a:lnTo>
                        <a:pt x="34" y="71"/>
                      </a:lnTo>
                      <a:lnTo>
                        <a:pt x="32" y="76"/>
                      </a:lnTo>
                      <a:lnTo>
                        <a:pt x="30" y="87"/>
                      </a:lnTo>
                      <a:lnTo>
                        <a:pt x="30" y="94"/>
                      </a:lnTo>
                      <a:lnTo>
                        <a:pt x="32" y="103"/>
                      </a:lnTo>
                      <a:lnTo>
                        <a:pt x="39" y="124"/>
                      </a:lnTo>
                      <a:lnTo>
                        <a:pt x="46" y="120"/>
                      </a:lnTo>
                      <a:lnTo>
                        <a:pt x="39" y="122"/>
                      </a:lnTo>
                      <a:lnTo>
                        <a:pt x="44" y="140"/>
                      </a:lnTo>
                      <a:lnTo>
                        <a:pt x="46" y="149"/>
                      </a:lnTo>
                      <a:lnTo>
                        <a:pt x="50" y="157"/>
                      </a:lnTo>
                      <a:lnTo>
                        <a:pt x="57" y="156"/>
                      </a:lnTo>
                      <a:lnTo>
                        <a:pt x="50" y="156"/>
                      </a:lnTo>
                      <a:lnTo>
                        <a:pt x="46" y="168"/>
                      </a:lnTo>
                      <a:lnTo>
                        <a:pt x="55" y="168"/>
                      </a:lnTo>
                      <a:lnTo>
                        <a:pt x="50" y="163"/>
                      </a:lnTo>
                      <a:lnTo>
                        <a:pt x="48" y="168"/>
                      </a:lnTo>
                      <a:lnTo>
                        <a:pt x="46" y="170"/>
                      </a:lnTo>
                      <a:lnTo>
                        <a:pt x="50" y="175"/>
                      </a:lnTo>
                      <a:lnTo>
                        <a:pt x="48" y="168"/>
                      </a:lnTo>
                      <a:lnTo>
                        <a:pt x="44" y="168"/>
                      </a:lnTo>
                      <a:lnTo>
                        <a:pt x="39" y="164"/>
                      </a:lnTo>
                      <a:lnTo>
                        <a:pt x="39" y="173"/>
                      </a:lnTo>
                      <a:lnTo>
                        <a:pt x="44" y="168"/>
                      </a:lnTo>
                      <a:lnTo>
                        <a:pt x="34" y="159"/>
                      </a:lnTo>
                      <a:lnTo>
                        <a:pt x="28" y="154"/>
                      </a:lnTo>
                      <a:lnTo>
                        <a:pt x="25" y="145"/>
                      </a:lnTo>
                      <a:lnTo>
                        <a:pt x="19" y="136"/>
                      </a:lnTo>
                      <a:lnTo>
                        <a:pt x="18" y="133"/>
                      </a:lnTo>
                      <a:lnTo>
                        <a:pt x="11" y="136"/>
                      </a:lnTo>
                      <a:lnTo>
                        <a:pt x="18" y="133"/>
                      </a:lnTo>
                      <a:lnTo>
                        <a:pt x="14" y="127"/>
                      </a:lnTo>
                      <a:lnTo>
                        <a:pt x="9" y="124"/>
                      </a:lnTo>
                      <a:lnTo>
                        <a:pt x="4" y="126"/>
                      </a:lnTo>
                      <a:lnTo>
                        <a:pt x="0" y="133"/>
                      </a:lnTo>
                      <a:lnTo>
                        <a:pt x="4" y="138"/>
                      </a:lnTo>
                      <a:lnTo>
                        <a:pt x="4" y="136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56" name="Group 159"/>
                <p:cNvGrpSpPr>
                  <a:grpSpLocks/>
                </p:cNvGrpSpPr>
                <p:nvPr/>
              </p:nvGrpSpPr>
              <p:grpSpPr bwMode="auto">
                <a:xfrm>
                  <a:off x="5061" y="5646"/>
                  <a:ext cx="440" cy="274"/>
                  <a:chOff x="5061" y="5646"/>
                  <a:chExt cx="440" cy="274"/>
                </a:xfrm>
              </p:grpSpPr>
              <p:sp>
                <p:nvSpPr>
                  <p:cNvPr id="460" name="Freeform 160"/>
                  <p:cNvSpPr>
                    <a:spLocks/>
                  </p:cNvSpPr>
                  <p:nvPr/>
                </p:nvSpPr>
                <p:spPr bwMode="auto">
                  <a:xfrm>
                    <a:off x="5061" y="5736"/>
                    <a:ext cx="230" cy="184"/>
                  </a:xfrm>
                  <a:custGeom>
                    <a:avLst/>
                    <a:gdLst>
                      <a:gd name="T0" fmla="*/ 4 w 230"/>
                      <a:gd name="T1" fmla="*/ 127 h 184"/>
                      <a:gd name="T2" fmla="*/ 9 w 230"/>
                      <a:gd name="T3" fmla="*/ 147 h 184"/>
                      <a:gd name="T4" fmla="*/ 34 w 230"/>
                      <a:gd name="T5" fmla="*/ 178 h 184"/>
                      <a:gd name="T6" fmla="*/ 48 w 230"/>
                      <a:gd name="T7" fmla="*/ 175 h 184"/>
                      <a:gd name="T8" fmla="*/ 62 w 230"/>
                      <a:gd name="T9" fmla="*/ 168 h 184"/>
                      <a:gd name="T10" fmla="*/ 62 w 230"/>
                      <a:gd name="T11" fmla="*/ 148 h 184"/>
                      <a:gd name="T12" fmla="*/ 48 w 230"/>
                      <a:gd name="T13" fmla="*/ 104 h 184"/>
                      <a:gd name="T14" fmla="*/ 44 w 230"/>
                      <a:gd name="T15" fmla="*/ 81 h 184"/>
                      <a:gd name="T16" fmla="*/ 48 w 230"/>
                      <a:gd name="T17" fmla="*/ 76 h 184"/>
                      <a:gd name="T18" fmla="*/ 59 w 230"/>
                      <a:gd name="T19" fmla="*/ 85 h 184"/>
                      <a:gd name="T20" fmla="*/ 76 w 230"/>
                      <a:gd name="T21" fmla="*/ 111 h 184"/>
                      <a:gd name="T22" fmla="*/ 94 w 230"/>
                      <a:gd name="T23" fmla="*/ 140 h 184"/>
                      <a:gd name="T24" fmla="*/ 119 w 230"/>
                      <a:gd name="T25" fmla="*/ 154 h 184"/>
                      <a:gd name="T26" fmla="*/ 133 w 230"/>
                      <a:gd name="T27" fmla="*/ 138 h 184"/>
                      <a:gd name="T28" fmla="*/ 119 w 230"/>
                      <a:gd name="T29" fmla="*/ 74 h 184"/>
                      <a:gd name="T30" fmla="*/ 115 w 230"/>
                      <a:gd name="T31" fmla="*/ 51 h 184"/>
                      <a:gd name="T32" fmla="*/ 119 w 230"/>
                      <a:gd name="T33" fmla="*/ 46 h 184"/>
                      <a:gd name="T34" fmla="*/ 131 w 230"/>
                      <a:gd name="T35" fmla="*/ 58 h 184"/>
                      <a:gd name="T36" fmla="*/ 147 w 230"/>
                      <a:gd name="T37" fmla="*/ 80 h 184"/>
                      <a:gd name="T38" fmla="*/ 175 w 230"/>
                      <a:gd name="T39" fmla="*/ 118 h 184"/>
                      <a:gd name="T40" fmla="*/ 189 w 230"/>
                      <a:gd name="T41" fmla="*/ 115 h 184"/>
                      <a:gd name="T42" fmla="*/ 204 w 230"/>
                      <a:gd name="T43" fmla="*/ 108 h 184"/>
                      <a:gd name="T44" fmla="*/ 195 w 230"/>
                      <a:gd name="T45" fmla="*/ 58 h 184"/>
                      <a:gd name="T46" fmla="*/ 181 w 230"/>
                      <a:gd name="T47" fmla="*/ 16 h 184"/>
                      <a:gd name="T48" fmla="*/ 189 w 230"/>
                      <a:gd name="T49" fmla="*/ 9 h 184"/>
                      <a:gd name="T50" fmla="*/ 198 w 230"/>
                      <a:gd name="T51" fmla="*/ 21 h 184"/>
                      <a:gd name="T52" fmla="*/ 219 w 230"/>
                      <a:gd name="T53" fmla="*/ 41 h 184"/>
                      <a:gd name="T54" fmla="*/ 227 w 230"/>
                      <a:gd name="T55" fmla="*/ 37 h 184"/>
                      <a:gd name="T56" fmla="*/ 200 w 230"/>
                      <a:gd name="T57" fmla="*/ 5 h 184"/>
                      <a:gd name="T58" fmla="*/ 179 w 230"/>
                      <a:gd name="T59" fmla="*/ 5 h 184"/>
                      <a:gd name="T60" fmla="*/ 172 w 230"/>
                      <a:gd name="T61" fmla="*/ 34 h 184"/>
                      <a:gd name="T62" fmla="*/ 184 w 230"/>
                      <a:gd name="T63" fmla="*/ 78 h 184"/>
                      <a:gd name="T64" fmla="*/ 195 w 230"/>
                      <a:gd name="T65" fmla="*/ 108 h 184"/>
                      <a:gd name="T66" fmla="*/ 188 w 230"/>
                      <a:gd name="T67" fmla="*/ 108 h 184"/>
                      <a:gd name="T68" fmla="*/ 181 w 230"/>
                      <a:gd name="T69" fmla="*/ 106 h 184"/>
                      <a:gd name="T70" fmla="*/ 170 w 230"/>
                      <a:gd name="T71" fmla="*/ 95 h 184"/>
                      <a:gd name="T72" fmla="*/ 147 w 230"/>
                      <a:gd name="T73" fmla="*/ 55 h 184"/>
                      <a:gd name="T74" fmla="*/ 119 w 230"/>
                      <a:gd name="T75" fmla="*/ 30 h 184"/>
                      <a:gd name="T76" fmla="*/ 103 w 230"/>
                      <a:gd name="T77" fmla="*/ 46 h 184"/>
                      <a:gd name="T78" fmla="*/ 110 w 230"/>
                      <a:gd name="T79" fmla="*/ 95 h 184"/>
                      <a:gd name="T80" fmla="*/ 124 w 230"/>
                      <a:gd name="T81" fmla="*/ 138 h 184"/>
                      <a:gd name="T82" fmla="*/ 117 w 230"/>
                      <a:gd name="T83" fmla="*/ 138 h 184"/>
                      <a:gd name="T84" fmla="*/ 110 w 230"/>
                      <a:gd name="T85" fmla="*/ 143 h 184"/>
                      <a:gd name="T86" fmla="*/ 101 w 230"/>
                      <a:gd name="T87" fmla="*/ 124 h 184"/>
                      <a:gd name="T88" fmla="*/ 83 w 230"/>
                      <a:gd name="T89" fmla="*/ 94 h 184"/>
                      <a:gd name="T90" fmla="*/ 69 w 230"/>
                      <a:gd name="T91" fmla="*/ 74 h 184"/>
                      <a:gd name="T92" fmla="*/ 41 w 230"/>
                      <a:gd name="T93" fmla="*/ 64 h 184"/>
                      <a:gd name="T94" fmla="*/ 30 w 230"/>
                      <a:gd name="T95" fmla="*/ 88 h 184"/>
                      <a:gd name="T96" fmla="*/ 44 w 230"/>
                      <a:gd name="T97" fmla="*/ 140 h 184"/>
                      <a:gd name="T98" fmla="*/ 46 w 230"/>
                      <a:gd name="T99" fmla="*/ 168 h 184"/>
                      <a:gd name="T100" fmla="*/ 52 w 230"/>
                      <a:gd name="T101" fmla="*/ 164 h 184"/>
                      <a:gd name="T102" fmla="*/ 44 w 230"/>
                      <a:gd name="T103" fmla="*/ 168 h 184"/>
                      <a:gd name="T104" fmla="*/ 29 w 230"/>
                      <a:gd name="T105" fmla="*/ 166 h 184"/>
                      <a:gd name="T106" fmla="*/ 18 w 230"/>
                      <a:gd name="T107" fmla="*/ 133 h 184"/>
                      <a:gd name="T108" fmla="*/ 16 w 230"/>
                      <a:gd name="T109" fmla="*/ 133 h 18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230"/>
                      <a:gd name="T166" fmla="*/ 0 h 184"/>
                      <a:gd name="T167" fmla="*/ 230 w 230"/>
                      <a:gd name="T168" fmla="*/ 184 h 184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230" h="184">
                        <a:moveTo>
                          <a:pt x="6" y="140"/>
                        </a:moveTo>
                        <a:lnTo>
                          <a:pt x="13" y="127"/>
                        </a:lnTo>
                        <a:lnTo>
                          <a:pt x="14" y="127"/>
                        </a:lnTo>
                        <a:lnTo>
                          <a:pt x="9" y="124"/>
                        </a:lnTo>
                        <a:lnTo>
                          <a:pt x="4" y="127"/>
                        </a:lnTo>
                        <a:lnTo>
                          <a:pt x="0" y="133"/>
                        </a:lnTo>
                        <a:lnTo>
                          <a:pt x="4" y="138"/>
                        </a:lnTo>
                        <a:lnTo>
                          <a:pt x="6" y="141"/>
                        </a:lnTo>
                        <a:lnTo>
                          <a:pt x="9" y="147"/>
                        </a:lnTo>
                        <a:lnTo>
                          <a:pt x="14" y="156"/>
                        </a:lnTo>
                        <a:lnTo>
                          <a:pt x="18" y="164"/>
                        </a:lnTo>
                        <a:lnTo>
                          <a:pt x="23" y="171"/>
                        </a:lnTo>
                        <a:lnTo>
                          <a:pt x="25" y="173"/>
                        </a:lnTo>
                        <a:lnTo>
                          <a:pt x="34" y="178"/>
                        </a:lnTo>
                        <a:lnTo>
                          <a:pt x="39" y="182"/>
                        </a:lnTo>
                        <a:lnTo>
                          <a:pt x="44" y="184"/>
                        </a:lnTo>
                        <a:lnTo>
                          <a:pt x="50" y="180"/>
                        </a:lnTo>
                        <a:lnTo>
                          <a:pt x="52" y="182"/>
                        </a:lnTo>
                        <a:lnTo>
                          <a:pt x="48" y="175"/>
                        </a:lnTo>
                        <a:lnTo>
                          <a:pt x="50" y="182"/>
                        </a:lnTo>
                        <a:lnTo>
                          <a:pt x="52" y="180"/>
                        </a:lnTo>
                        <a:lnTo>
                          <a:pt x="57" y="178"/>
                        </a:lnTo>
                        <a:lnTo>
                          <a:pt x="60" y="173"/>
                        </a:lnTo>
                        <a:lnTo>
                          <a:pt x="62" y="168"/>
                        </a:lnTo>
                        <a:lnTo>
                          <a:pt x="64" y="163"/>
                        </a:lnTo>
                        <a:lnTo>
                          <a:pt x="62" y="154"/>
                        </a:lnTo>
                        <a:lnTo>
                          <a:pt x="55" y="156"/>
                        </a:lnTo>
                        <a:lnTo>
                          <a:pt x="64" y="156"/>
                        </a:lnTo>
                        <a:lnTo>
                          <a:pt x="62" y="148"/>
                        </a:lnTo>
                        <a:lnTo>
                          <a:pt x="60" y="140"/>
                        </a:lnTo>
                        <a:lnTo>
                          <a:pt x="53" y="120"/>
                        </a:lnTo>
                        <a:lnTo>
                          <a:pt x="46" y="122"/>
                        </a:lnTo>
                        <a:lnTo>
                          <a:pt x="53" y="120"/>
                        </a:lnTo>
                        <a:lnTo>
                          <a:pt x="48" y="104"/>
                        </a:lnTo>
                        <a:lnTo>
                          <a:pt x="46" y="95"/>
                        </a:lnTo>
                        <a:lnTo>
                          <a:pt x="46" y="88"/>
                        </a:lnTo>
                        <a:lnTo>
                          <a:pt x="48" y="76"/>
                        </a:lnTo>
                        <a:lnTo>
                          <a:pt x="39" y="76"/>
                        </a:lnTo>
                        <a:lnTo>
                          <a:pt x="44" y="81"/>
                        </a:lnTo>
                        <a:lnTo>
                          <a:pt x="48" y="76"/>
                        </a:lnTo>
                        <a:lnTo>
                          <a:pt x="44" y="69"/>
                        </a:lnTo>
                        <a:lnTo>
                          <a:pt x="46" y="76"/>
                        </a:lnTo>
                        <a:lnTo>
                          <a:pt x="48" y="76"/>
                        </a:lnTo>
                        <a:lnTo>
                          <a:pt x="53" y="78"/>
                        </a:lnTo>
                        <a:lnTo>
                          <a:pt x="53" y="71"/>
                        </a:lnTo>
                        <a:lnTo>
                          <a:pt x="48" y="76"/>
                        </a:lnTo>
                        <a:lnTo>
                          <a:pt x="57" y="83"/>
                        </a:lnTo>
                        <a:lnTo>
                          <a:pt x="59" y="85"/>
                        </a:lnTo>
                        <a:lnTo>
                          <a:pt x="62" y="88"/>
                        </a:lnTo>
                        <a:lnTo>
                          <a:pt x="67" y="95"/>
                        </a:lnTo>
                        <a:lnTo>
                          <a:pt x="73" y="104"/>
                        </a:lnTo>
                        <a:lnTo>
                          <a:pt x="76" y="110"/>
                        </a:lnTo>
                        <a:lnTo>
                          <a:pt x="76" y="111"/>
                        </a:lnTo>
                        <a:lnTo>
                          <a:pt x="85" y="127"/>
                        </a:lnTo>
                        <a:lnTo>
                          <a:pt x="90" y="134"/>
                        </a:lnTo>
                        <a:lnTo>
                          <a:pt x="94" y="140"/>
                        </a:lnTo>
                        <a:lnTo>
                          <a:pt x="99" y="134"/>
                        </a:lnTo>
                        <a:lnTo>
                          <a:pt x="94" y="140"/>
                        </a:lnTo>
                        <a:lnTo>
                          <a:pt x="99" y="145"/>
                        </a:lnTo>
                        <a:lnTo>
                          <a:pt x="105" y="148"/>
                        </a:lnTo>
                        <a:lnTo>
                          <a:pt x="110" y="150"/>
                        </a:lnTo>
                        <a:lnTo>
                          <a:pt x="115" y="152"/>
                        </a:lnTo>
                        <a:lnTo>
                          <a:pt x="119" y="154"/>
                        </a:lnTo>
                        <a:lnTo>
                          <a:pt x="120" y="152"/>
                        </a:lnTo>
                        <a:lnTo>
                          <a:pt x="122" y="150"/>
                        </a:lnTo>
                        <a:lnTo>
                          <a:pt x="128" y="148"/>
                        </a:lnTo>
                        <a:lnTo>
                          <a:pt x="129" y="143"/>
                        </a:lnTo>
                        <a:lnTo>
                          <a:pt x="133" y="138"/>
                        </a:lnTo>
                        <a:lnTo>
                          <a:pt x="135" y="125"/>
                        </a:lnTo>
                        <a:lnTo>
                          <a:pt x="133" y="118"/>
                        </a:lnTo>
                        <a:lnTo>
                          <a:pt x="131" y="110"/>
                        </a:lnTo>
                        <a:lnTo>
                          <a:pt x="124" y="90"/>
                        </a:lnTo>
                        <a:lnTo>
                          <a:pt x="119" y="74"/>
                        </a:lnTo>
                        <a:lnTo>
                          <a:pt x="117" y="65"/>
                        </a:lnTo>
                        <a:lnTo>
                          <a:pt x="117" y="58"/>
                        </a:lnTo>
                        <a:lnTo>
                          <a:pt x="119" y="46"/>
                        </a:lnTo>
                        <a:lnTo>
                          <a:pt x="110" y="46"/>
                        </a:lnTo>
                        <a:lnTo>
                          <a:pt x="115" y="51"/>
                        </a:lnTo>
                        <a:lnTo>
                          <a:pt x="119" y="46"/>
                        </a:lnTo>
                        <a:lnTo>
                          <a:pt x="124" y="44"/>
                        </a:lnTo>
                        <a:lnTo>
                          <a:pt x="119" y="39"/>
                        </a:lnTo>
                        <a:lnTo>
                          <a:pt x="119" y="46"/>
                        </a:lnTo>
                        <a:lnTo>
                          <a:pt x="122" y="48"/>
                        </a:lnTo>
                        <a:lnTo>
                          <a:pt x="122" y="41"/>
                        </a:lnTo>
                        <a:lnTo>
                          <a:pt x="117" y="46"/>
                        </a:lnTo>
                        <a:lnTo>
                          <a:pt x="126" y="51"/>
                        </a:lnTo>
                        <a:lnTo>
                          <a:pt x="131" y="58"/>
                        </a:lnTo>
                        <a:lnTo>
                          <a:pt x="136" y="65"/>
                        </a:lnTo>
                        <a:lnTo>
                          <a:pt x="142" y="74"/>
                        </a:lnTo>
                        <a:lnTo>
                          <a:pt x="147" y="81"/>
                        </a:lnTo>
                        <a:lnTo>
                          <a:pt x="152" y="76"/>
                        </a:lnTo>
                        <a:lnTo>
                          <a:pt x="147" y="80"/>
                        </a:lnTo>
                        <a:lnTo>
                          <a:pt x="156" y="97"/>
                        </a:lnTo>
                        <a:lnTo>
                          <a:pt x="159" y="106"/>
                        </a:lnTo>
                        <a:lnTo>
                          <a:pt x="165" y="111"/>
                        </a:lnTo>
                        <a:lnTo>
                          <a:pt x="170" y="115"/>
                        </a:lnTo>
                        <a:lnTo>
                          <a:pt x="175" y="118"/>
                        </a:lnTo>
                        <a:lnTo>
                          <a:pt x="181" y="122"/>
                        </a:lnTo>
                        <a:lnTo>
                          <a:pt x="186" y="124"/>
                        </a:lnTo>
                        <a:lnTo>
                          <a:pt x="191" y="120"/>
                        </a:lnTo>
                        <a:lnTo>
                          <a:pt x="193" y="122"/>
                        </a:lnTo>
                        <a:lnTo>
                          <a:pt x="189" y="115"/>
                        </a:lnTo>
                        <a:lnTo>
                          <a:pt x="191" y="122"/>
                        </a:lnTo>
                        <a:lnTo>
                          <a:pt x="193" y="120"/>
                        </a:lnTo>
                        <a:lnTo>
                          <a:pt x="198" y="118"/>
                        </a:lnTo>
                        <a:lnTo>
                          <a:pt x="200" y="113"/>
                        </a:lnTo>
                        <a:lnTo>
                          <a:pt x="204" y="108"/>
                        </a:lnTo>
                        <a:lnTo>
                          <a:pt x="205" y="95"/>
                        </a:lnTo>
                        <a:lnTo>
                          <a:pt x="204" y="95"/>
                        </a:lnTo>
                        <a:lnTo>
                          <a:pt x="200" y="78"/>
                        </a:lnTo>
                        <a:lnTo>
                          <a:pt x="195" y="60"/>
                        </a:lnTo>
                        <a:lnTo>
                          <a:pt x="195" y="58"/>
                        </a:lnTo>
                        <a:lnTo>
                          <a:pt x="189" y="42"/>
                        </a:lnTo>
                        <a:lnTo>
                          <a:pt x="188" y="34"/>
                        </a:lnTo>
                        <a:lnTo>
                          <a:pt x="188" y="27"/>
                        </a:lnTo>
                        <a:lnTo>
                          <a:pt x="189" y="16"/>
                        </a:lnTo>
                        <a:lnTo>
                          <a:pt x="181" y="16"/>
                        </a:lnTo>
                        <a:lnTo>
                          <a:pt x="186" y="21"/>
                        </a:lnTo>
                        <a:lnTo>
                          <a:pt x="189" y="16"/>
                        </a:lnTo>
                        <a:lnTo>
                          <a:pt x="195" y="14"/>
                        </a:lnTo>
                        <a:lnTo>
                          <a:pt x="189" y="9"/>
                        </a:lnTo>
                        <a:lnTo>
                          <a:pt x="189" y="16"/>
                        </a:lnTo>
                        <a:lnTo>
                          <a:pt x="195" y="18"/>
                        </a:lnTo>
                        <a:lnTo>
                          <a:pt x="195" y="11"/>
                        </a:lnTo>
                        <a:lnTo>
                          <a:pt x="189" y="16"/>
                        </a:lnTo>
                        <a:lnTo>
                          <a:pt x="198" y="21"/>
                        </a:lnTo>
                        <a:lnTo>
                          <a:pt x="202" y="27"/>
                        </a:lnTo>
                        <a:lnTo>
                          <a:pt x="207" y="34"/>
                        </a:lnTo>
                        <a:lnTo>
                          <a:pt x="211" y="41"/>
                        </a:lnTo>
                        <a:lnTo>
                          <a:pt x="214" y="46"/>
                        </a:lnTo>
                        <a:lnTo>
                          <a:pt x="219" y="41"/>
                        </a:lnTo>
                        <a:lnTo>
                          <a:pt x="212" y="44"/>
                        </a:lnTo>
                        <a:lnTo>
                          <a:pt x="216" y="53"/>
                        </a:lnTo>
                        <a:lnTo>
                          <a:pt x="230" y="48"/>
                        </a:lnTo>
                        <a:lnTo>
                          <a:pt x="227" y="39"/>
                        </a:lnTo>
                        <a:lnTo>
                          <a:pt x="227" y="37"/>
                        </a:lnTo>
                        <a:lnTo>
                          <a:pt x="221" y="30"/>
                        </a:lnTo>
                        <a:lnTo>
                          <a:pt x="218" y="23"/>
                        </a:lnTo>
                        <a:lnTo>
                          <a:pt x="212" y="16"/>
                        </a:lnTo>
                        <a:lnTo>
                          <a:pt x="209" y="11"/>
                        </a:lnTo>
                        <a:lnTo>
                          <a:pt x="200" y="5"/>
                        </a:lnTo>
                        <a:lnTo>
                          <a:pt x="195" y="2"/>
                        </a:lnTo>
                        <a:lnTo>
                          <a:pt x="189" y="0"/>
                        </a:lnTo>
                        <a:lnTo>
                          <a:pt x="184" y="4"/>
                        </a:lnTo>
                        <a:lnTo>
                          <a:pt x="182" y="4"/>
                        </a:lnTo>
                        <a:lnTo>
                          <a:pt x="179" y="5"/>
                        </a:lnTo>
                        <a:lnTo>
                          <a:pt x="175" y="11"/>
                        </a:lnTo>
                        <a:lnTo>
                          <a:pt x="173" y="16"/>
                        </a:lnTo>
                        <a:lnTo>
                          <a:pt x="172" y="27"/>
                        </a:lnTo>
                        <a:lnTo>
                          <a:pt x="172" y="34"/>
                        </a:lnTo>
                        <a:lnTo>
                          <a:pt x="173" y="42"/>
                        </a:lnTo>
                        <a:lnTo>
                          <a:pt x="181" y="64"/>
                        </a:lnTo>
                        <a:lnTo>
                          <a:pt x="188" y="60"/>
                        </a:lnTo>
                        <a:lnTo>
                          <a:pt x="181" y="62"/>
                        </a:lnTo>
                        <a:lnTo>
                          <a:pt x="184" y="78"/>
                        </a:lnTo>
                        <a:lnTo>
                          <a:pt x="189" y="97"/>
                        </a:lnTo>
                        <a:lnTo>
                          <a:pt x="196" y="95"/>
                        </a:lnTo>
                        <a:lnTo>
                          <a:pt x="189" y="95"/>
                        </a:lnTo>
                        <a:lnTo>
                          <a:pt x="188" y="108"/>
                        </a:lnTo>
                        <a:lnTo>
                          <a:pt x="195" y="108"/>
                        </a:lnTo>
                        <a:lnTo>
                          <a:pt x="189" y="103"/>
                        </a:lnTo>
                        <a:lnTo>
                          <a:pt x="188" y="108"/>
                        </a:lnTo>
                        <a:lnTo>
                          <a:pt x="193" y="113"/>
                        </a:lnTo>
                        <a:lnTo>
                          <a:pt x="193" y="104"/>
                        </a:lnTo>
                        <a:lnTo>
                          <a:pt x="188" y="108"/>
                        </a:lnTo>
                        <a:lnTo>
                          <a:pt x="186" y="110"/>
                        </a:lnTo>
                        <a:lnTo>
                          <a:pt x="181" y="110"/>
                        </a:lnTo>
                        <a:lnTo>
                          <a:pt x="186" y="115"/>
                        </a:lnTo>
                        <a:lnTo>
                          <a:pt x="186" y="108"/>
                        </a:lnTo>
                        <a:lnTo>
                          <a:pt x="181" y="106"/>
                        </a:lnTo>
                        <a:lnTo>
                          <a:pt x="181" y="113"/>
                        </a:lnTo>
                        <a:lnTo>
                          <a:pt x="186" y="108"/>
                        </a:lnTo>
                        <a:lnTo>
                          <a:pt x="181" y="104"/>
                        </a:lnTo>
                        <a:lnTo>
                          <a:pt x="175" y="101"/>
                        </a:lnTo>
                        <a:lnTo>
                          <a:pt x="170" y="95"/>
                        </a:lnTo>
                        <a:lnTo>
                          <a:pt x="166" y="87"/>
                        </a:lnTo>
                        <a:lnTo>
                          <a:pt x="159" y="72"/>
                        </a:lnTo>
                        <a:lnTo>
                          <a:pt x="159" y="71"/>
                        </a:lnTo>
                        <a:lnTo>
                          <a:pt x="152" y="64"/>
                        </a:lnTo>
                        <a:lnTo>
                          <a:pt x="147" y="55"/>
                        </a:lnTo>
                        <a:lnTo>
                          <a:pt x="142" y="48"/>
                        </a:lnTo>
                        <a:lnTo>
                          <a:pt x="136" y="41"/>
                        </a:lnTo>
                        <a:lnTo>
                          <a:pt x="128" y="35"/>
                        </a:lnTo>
                        <a:lnTo>
                          <a:pt x="122" y="32"/>
                        </a:lnTo>
                        <a:lnTo>
                          <a:pt x="119" y="30"/>
                        </a:lnTo>
                        <a:lnTo>
                          <a:pt x="113" y="34"/>
                        </a:lnTo>
                        <a:lnTo>
                          <a:pt x="112" y="34"/>
                        </a:lnTo>
                        <a:lnTo>
                          <a:pt x="108" y="35"/>
                        </a:lnTo>
                        <a:lnTo>
                          <a:pt x="105" y="41"/>
                        </a:lnTo>
                        <a:lnTo>
                          <a:pt x="103" y="46"/>
                        </a:lnTo>
                        <a:lnTo>
                          <a:pt x="101" y="58"/>
                        </a:lnTo>
                        <a:lnTo>
                          <a:pt x="101" y="65"/>
                        </a:lnTo>
                        <a:lnTo>
                          <a:pt x="103" y="74"/>
                        </a:lnTo>
                        <a:lnTo>
                          <a:pt x="110" y="95"/>
                        </a:lnTo>
                        <a:lnTo>
                          <a:pt x="115" y="110"/>
                        </a:lnTo>
                        <a:lnTo>
                          <a:pt x="117" y="118"/>
                        </a:lnTo>
                        <a:lnTo>
                          <a:pt x="119" y="125"/>
                        </a:lnTo>
                        <a:lnTo>
                          <a:pt x="117" y="138"/>
                        </a:lnTo>
                        <a:lnTo>
                          <a:pt x="124" y="138"/>
                        </a:lnTo>
                        <a:lnTo>
                          <a:pt x="119" y="133"/>
                        </a:lnTo>
                        <a:lnTo>
                          <a:pt x="117" y="138"/>
                        </a:lnTo>
                        <a:lnTo>
                          <a:pt x="122" y="143"/>
                        </a:lnTo>
                        <a:lnTo>
                          <a:pt x="122" y="134"/>
                        </a:lnTo>
                        <a:lnTo>
                          <a:pt x="117" y="138"/>
                        </a:lnTo>
                        <a:lnTo>
                          <a:pt x="119" y="145"/>
                        </a:lnTo>
                        <a:lnTo>
                          <a:pt x="119" y="138"/>
                        </a:lnTo>
                        <a:lnTo>
                          <a:pt x="115" y="136"/>
                        </a:lnTo>
                        <a:lnTo>
                          <a:pt x="110" y="134"/>
                        </a:lnTo>
                        <a:lnTo>
                          <a:pt x="110" y="143"/>
                        </a:lnTo>
                        <a:lnTo>
                          <a:pt x="115" y="138"/>
                        </a:lnTo>
                        <a:lnTo>
                          <a:pt x="110" y="134"/>
                        </a:lnTo>
                        <a:lnTo>
                          <a:pt x="106" y="131"/>
                        </a:lnTo>
                        <a:lnTo>
                          <a:pt x="105" y="129"/>
                        </a:lnTo>
                        <a:lnTo>
                          <a:pt x="101" y="124"/>
                        </a:lnTo>
                        <a:lnTo>
                          <a:pt x="96" y="117"/>
                        </a:lnTo>
                        <a:lnTo>
                          <a:pt x="89" y="103"/>
                        </a:lnTo>
                        <a:lnTo>
                          <a:pt x="82" y="106"/>
                        </a:lnTo>
                        <a:lnTo>
                          <a:pt x="89" y="103"/>
                        </a:lnTo>
                        <a:lnTo>
                          <a:pt x="83" y="94"/>
                        </a:lnTo>
                        <a:lnTo>
                          <a:pt x="78" y="85"/>
                        </a:lnTo>
                        <a:lnTo>
                          <a:pt x="73" y="78"/>
                        </a:lnTo>
                        <a:lnTo>
                          <a:pt x="67" y="72"/>
                        </a:lnTo>
                        <a:lnTo>
                          <a:pt x="62" y="78"/>
                        </a:lnTo>
                        <a:lnTo>
                          <a:pt x="69" y="74"/>
                        </a:lnTo>
                        <a:lnTo>
                          <a:pt x="59" y="65"/>
                        </a:lnTo>
                        <a:lnTo>
                          <a:pt x="53" y="62"/>
                        </a:lnTo>
                        <a:lnTo>
                          <a:pt x="48" y="60"/>
                        </a:lnTo>
                        <a:lnTo>
                          <a:pt x="43" y="62"/>
                        </a:lnTo>
                        <a:lnTo>
                          <a:pt x="41" y="64"/>
                        </a:lnTo>
                        <a:lnTo>
                          <a:pt x="37" y="65"/>
                        </a:lnTo>
                        <a:lnTo>
                          <a:pt x="34" y="71"/>
                        </a:lnTo>
                        <a:lnTo>
                          <a:pt x="32" y="76"/>
                        </a:lnTo>
                        <a:lnTo>
                          <a:pt x="30" y="88"/>
                        </a:lnTo>
                        <a:lnTo>
                          <a:pt x="30" y="95"/>
                        </a:lnTo>
                        <a:lnTo>
                          <a:pt x="32" y="104"/>
                        </a:lnTo>
                        <a:lnTo>
                          <a:pt x="39" y="124"/>
                        </a:lnTo>
                        <a:lnTo>
                          <a:pt x="39" y="125"/>
                        </a:lnTo>
                        <a:lnTo>
                          <a:pt x="44" y="140"/>
                        </a:lnTo>
                        <a:lnTo>
                          <a:pt x="46" y="148"/>
                        </a:lnTo>
                        <a:lnTo>
                          <a:pt x="48" y="156"/>
                        </a:lnTo>
                        <a:lnTo>
                          <a:pt x="48" y="157"/>
                        </a:lnTo>
                        <a:lnTo>
                          <a:pt x="48" y="163"/>
                        </a:lnTo>
                        <a:lnTo>
                          <a:pt x="46" y="168"/>
                        </a:lnTo>
                        <a:lnTo>
                          <a:pt x="55" y="168"/>
                        </a:lnTo>
                        <a:lnTo>
                          <a:pt x="50" y="163"/>
                        </a:lnTo>
                        <a:lnTo>
                          <a:pt x="46" y="168"/>
                        </a:lnTo>
                        <a:lnTo>
                          <a:pt x="52" y="173"/>
                        </a:lnTo>
                        <a:lnTo>
                          <a:pt x="52" y="164"/>
                        </a:lnTo>
                        <a:lnTo>
                          <a:pt x="46" y="168"/>
                        </a:lnTo>
                        <a:lnTo>
                          <a:pt x="44" y="170"/>
                        </a:lnTo>
                        <a:lnTo>
                          <a:pt x="39" y="170"/>
                        </a:lnTo>
                        <a:lnTo>
                          <a:pt x="44" y="175"/>
                        </a:lnTo>
                        <a:lnTo>
                          <a:pt x="44" y="168"/>
                        </a:lnTo>
                        <a:lnTo>
                          <a:pt x="39" y="166"/>
                        </a:lnTo>
                        <a:lnTo>
                          <a:pt x="39" y="173"/>
                        </a:lnTo>
                        <a:lnTo>
                          <a:pt x="44" y="168"/>
                        </a:lnTo>
                        <a:lnTo>
                          <a:pt x="34" y="161"/>
                        </a:lnTo>
                        <a:lnTo>
                          <a:pt x="29" y="166"/>
                        </a:lnTo>
                        <a:lnTo>
                          <a:pt x="36" y="163"/>
                        </a:lnTo>
                        <a:lnTo>
                          <a:pt x="29" y="154"/>
                        </a:lnTo>
                        <a:lnTo>
                          <a:pt x="25" y="145"/>
                        </a:lnTo>
                        <a:lnTo>
                          <a:pt x="20" y="136"/>
                        </a:lnTo>
                        <a:lnTo>
                          <a:pt x="18" y="133"/>
                        </a:lnTo>
                        <a:lnTo>
                          <a:pt x="14" y="127"/>
                        </a:lnTo>
                        <a:lnTo>
                          <a:pt x="9" y="140"/>
                        </a:lnTo>
                        <a:lnTo>
                          <a:pt x="14" y="138"/>
                        </a:lnTo>
                        <a:lnTo>
                          <a:pt x="16" y="133"/>
                        </a:lnTo>
                        <a:lnTo>
                          <a:pt x="9" y="133"/>
                        </a:lnTo>
                        <a:lnTo>
                          <a:pt x="4" y="138"/>
                        </a:lnTo>
                        <a:lnTo>
                          <a:pt x="6" y="14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1" name="Freeform 161"/>
                  <p:cNvSpPr>
                    <a:spLocks/>
                  </p:cNvSpPr>
                  <p:nvPr/>
                </p:nvSpPr>
                <p:spPr bwMode="auto">
                  <a:xfrm>
                    <a:off x="5272" y="5646"/>
                    <a:ext cx="229" cy="184"/>
                  </a:xfrm>
                  <a:custGeom>
                    <a:avLst/>
                    <a:gdLst>
                      <a:gd name="T0" fmla="*/ 3 w 229"/>
                      <a:gd name="T1" fmla="*/ 127 h 184"/>
                      <a:gd name="T2" fmla="*/ 8 w 229"/>
                      <a:gd name="T3" fmla="*/ 147 h 184"/>
                      <a:gd name="T4" fmla="*/ 33 w 229"/>
                      <a:gd name="T5" fmla="*/ 178 h 184"/>
                      <a:gd name="T6" fmla="*/ 47 w 229"/>
                      <a:gd name="T7" fmla="*/ 175 h 184"/>
                      <a:gd name="T8" fmla="*/ 61 w 229"/>
                      <a:gd name="T9" fmla="*/ 168 h 184"/>
                      <a:gd name="T10" fmla="*/ 61 w 229"/>
                      <a:gd name="T11" fmla="*/ 148 h 184"/>
                      <a:gd name="T12" fmla="*/ 47 w 229"/>
                      <a:gd name="T13" fmla="*/ 102 h 184"/>
                      <a:gd name="T14" fmla="*/ 44 w 229"/>
                      <a:gd name="T15" fmla="*/ 81 h 184"/>
                      <a:gd name="T16" fmla="*/ 47 w 229"/>
                      <a:gd name="T17" fmla="*/ 76 h 184"/>
                      <a:gd name="T18" fmla="*/ 58 w 229"/>
                      <a:gd name="T19" fmla="*/ 85 h 184"/>
                      <a:gd name="T20" fmla="*/ 84 w 229"/>
                      <a:gd name="T21" fmla="*/ 127 h 184"/>
                      <a:gd name="T22" fmla="*/ 99 w 229"/>
                      <a:gd name="T23" fmla="*/ 145 h 184"/>
                      <a:gd name="T24" fmla="*/ 122 w 229"/>
                      <a:gd name="T25" fmla="*/ 150 h 184"/>
                      <a:gd name="T26" fmla="*/ 129 w 229"/>
                      <a:gd name="T27" fmla="*/ 143 h 184"/>
                      <a:gd name="T28" fmla="*/ 123 w 229"/>
                      <a:gd name="T29" fmla="*/ 90 h 184"/>
                      <a:gd name="T30" fmla="*/ 109 w 229"/>
                      <a:gd name="T31" fmla="*/ 46 h 184"/>
                      <a:gd name="T32" fmla="*/ 122 w 229"/>
                      <a:gd name="T33" fmla="*/ 39 h 184"/>
                      <a:gd name="T34" fmla="*/ 125 w 229"/>
                      <a:gd name="T35" fmla="*/ 51 h 184"/>
                      <a:gd name="T36" fmla="*/ 146 w 229"/>
                      <a:gd name="T37" fmla="*/ 79 h 184"/>
                      <a:gd name="T38" fmla="*/ 175 w 229"/>
                      <a:gd name="T39" fmla="*/ 118 h 184"/>
                      <a:gd name="T40" fmla="*/ 189 w 229"/>
                      <a:gd name="T41" fmla="*/ 115 h 184"/>
                      <a:gd name="T42" fmla="*/ 203 w 229"/>
                      <a:gd name="T43" fmla="*/ 108 h 184"/>
                      <a:gd name="T44" fmla="*/ 194 w 229"/>
                      <a:gd name="T45" fmla="*/ 58 h 184"/>
                      <a:gd name="T46" fmla="*/ 180 w 229"/>
                      <a:gd name="T47" fmla="*/ 16 h 184"/>
                      <a:gd name="T48" fmla="*/ 189 w 229"/>
                      <a:gd name="T49" fmla="*/ 9 h 184"/>
                      <a:gd name="T50" fmla="*/ 198 w 229"/>
                      <a:gd name="T51" fmla="*/ 21 h 184"/>
                      <a:gd name="T52" fmla="*/ 219 w 229"/>
                      <a:gd name="T53" fmla="*/ 41 h 184"/>
                      <a:gd name="T54" fmla="*/ 226 w 229"/>
                      <a:gd name="T55" fmla="*/ 37 h 184"/>
                      <a:gd name="T56" fmla="*/ 199 w 229"/>
                      <a:gd name="T57" fmla="*/ 5 h 184"/>
                      <a:gd name="T58" fmla="*/ 178 w 229"/>
                      <a:gd name="T59" fmla="*/ 5 h 184"/>
                      <a:gd name="T60" fmla="*/ 171 w 229"/>
                      <a:gd name="T61" fmla="*/ 33 h 184"/>
                      <a:gd name="T62" fmla="*/ 183 w 229"/>
                      <a:gd name="T63" fmla="*/ 78 h 184"/>
                      <a:gd name="T64" fmla="*/ 194 w 229"/>
                      <a:gd name="T65" fmla="*/ 108 h 184"/>
                      <a:gd name="T66" fmla="*/ 187 w 229"/>
                      <a:gd name="T67" fmla="*/ 108 h 184"/>
                      <a:gd name="T68" fmla="*/ 180 w 229"/>
                      <a:gd name="T69" fmla="*/ 106 h 184"/>
                      <a:gd name="T70" fmla="*/ 169 w 229"/>
                      <a:gd name="T71" fmla="*/ 95 h 184"/>
                      <a:gd name="T72" fmla="*/ 141 w 229"/>
                      <a:gd name="T73" fmla="*/ 48 h 184"/>
                      <a:gd name="T74" fmla="*/ 127 w 229"/>
                      <a:gd name="T75" fmla="*/ 33 h 184"/>
                      <a:gd name="T76" fmla="*/ 104 w 229"/>
                      <a:gd name="T77" fmla="*/ 41 h 184"/>
                      <a:gd name="T78" fmla="*/ 102 w 229"/>
                      <a:gd name="T79" fmla="*/ 74 h 184"/>
                      <a:gd name="T80" fmla="*/ 116 w 229"/>
                      <a:gd name="T81" fmla="*/ 138 h 184"/>
                      <a:gd name="T82" fmla="*/ 122 w 229"/>
                      <a:gd name="T83" fmla="*/ 134 h 184"/>
                      <a:gd name="T84" fmla="*/ 114 w 229"/>
                      <a:gd name="T85" fmla="*/ 143 h 184"/>
                      <a:gd name="T86" fmla="*/ 109 w 229"/>
                      <a:gd name="T87" fmla="*/ 134 h 184"/>
                      <a:gd name="T88" fmla="*/ 88 w 229"/>
                      <a:gd name="T89" fmla="*/ 102 h 184"/>
                      <a:gd name="T90" fmla="*/ 61 w 229"/>
                      <a:gd name="T91" fmla="*/ 78 h 184"/>
                      <a:gd name="T92" fmla="*/ 42 w 229"/>
                      <a:gd name="T93" fmla="*/ 63 h 184"/>
                      <a:gd name="T94" fmla="*/ 31 w 229"/>
                      <a:gd name="T95" fmla="*/ 76 h 184"/>
                      <a:gd name="T96" fmla="*/ 38 w 229"/>
                      <a:gd name="T97" fmla="*/ 125 h 184"/>
                      <a:gd name="T98" fmla="*/ 47 w 229"/>
                      <a:gd name="T99" fmla="*/ 162 h 184"/>
                      <a:gd name="T100" fmla="*/ 51 w 229"/>
                      <a:gd name="T101" fmla="*/ 173 h 184"/>
                      <a:gd name="T102" fmla="*/ 44 w 229"/>
                      <a:gd name="T103" fmla="*/ 175 h 184"/>
                      <a:gd name="T104" fmla="*/ 33 w 229"/>
                      <a:gd name="T105" fmla="*/ 161 h 184"/>
                      <a:gd name="T106" fmla="*/ 19 w 229"/>
                      <a:gd name="T107" fmla="*/ 136 h 184"/>
                      <a:gd name="T108" fmla="*/ 14 w 229"/>
                      <a:gd name="T109" fmla="*/ 138 h 18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229"/>
                      <a:gd name="T166" fmla="*/ 0 h 184"/>
                      <a:gd name="T167" fmla="*/ 229 w 229"/>
                      <a:gd name="T168" fmla="*/ 184 h 184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229" h="184">
                        <a:moveTo>
                          <a:pt x="5" y="139"/>
                        </a:moveTo>
                        <a:lnTo>
                          <a:pt x="12" y="127"/>
                        </a:lnTo>
                        <a:lnTo>
                          <a:pt x="14" y="127"/>
                        </a:lnTo>
                        <a:lnTo>
                          <a:pt x="8" y="124"/>
                        </a:lnTo>
                        <a:lnTo>
                          <a:pt x="3" y="127"/>
                        </a:lnTo>
                        <a:lnTo>
                          <a:pt x="0" y="132"/>
                        </a:lnTo>
                        <a:lnTo>
                          <a:pt x="3" y="138"/>
                        </a:lnTo>
                        <a:lnTo>
                          <a:pt x="5" y="141"/>
                        </a:lnTo>
                        <a:lnTo>
                          <a:pt x="8" y="147"/>
                        </a:lnTo>
                        <a:lnTo>
                          <a:pt x="14" y="155"/>
                        </a:lnTo>
                        <a:lnTo>
                          <a:pt x="17" y="164"/>
                        </a:lnTo>
                        <a:lnTo>
                          <a:pt x="23" y="171"/>
                        </a:lnTo>
                        <a:lnTo>
                          <a:pt x="24" y="173"/>
                        </a:lnTo>
                        <a:lnTo>
                          <a:pt x="33" y="178"/>
                        </a:lnTo>
                        <a:lnTo>
                          <a:pt x="38" y="182"/>
                        </a:lnTo>
                        <a:lnTo>
                          <a:pt x="44" y="184"/>
                        </a:lnTo>
                        <a:lnTo>
                          <a:pt x="49" y="180"/>
                        </a:lnTo>
                        <a:lnTo>
                          <a:pt x="51" y="182"/>
                        </a:lnTo>
                        <a:lnTo>
                          <a:pt x="47" y="175"/>
                        </a:lnTo>
                        <a:lnTo>
                          <a:pt x="49" y="182"/>
                        </a:lnTo>
                        <a:lnTo>
                          <a:pt x="51" y="180"/>
                        </a:lnTo>
                        <a:lnTo>
                          <a:pt x="56" y="178"/>
                        </a:lnTo>
                        <a:lnTo>
                          <a:pt x="60" y="173"/>
                        </a:lnTo>
                        <a:lnTo>
                          <a:pt x="61" y="168"/>
                        </a:lnTo>
                        <a:lnTo>
                          <a:pt x="63" y="162"/>
                        </a:lnTo>
                        <a:lnTo>
                          <a:pt x="61" y="154"/>
                        </a:lnTo>
                        <a:lnTo>
                          <a:pt x="54" y="155"/>
                        </a:lnTo>
                        <a:lnTo>
                          <a:pt x="63" y="155"/>
                        </a:lnTo>
                        <a:lnTo>
                          <a:pt x="61" y="148"/>
                        </a:lnTo>
                        <a:lnTo>
                          <a:pt x="60" y="139"/>
                        </a:lnTo>
                        <a:lnTo>
                          <a:pt x="53" y="120"/>
                        </a:lnTo>
                        <a:lnTo>
                          <a:pt x="46" y="122"/>
                        </a:lnTo>
                        <a:lnTo>
                          <a:pt x="53" y="120"/>
                        </a:lnTo>
                        <a:lnTo>
                          <a:pt x="47" y="102"/>
                        </a:lnTo>
                        <a:lnTo>
                          <a:pt x="46" y="95"/>
                        </a:lnTo>
                        <a:lnTo>
                          <a:pt x="46" y="88"/>
                        </a:lnTo>
                        <a:lnTo>
                          <a:pt x="47" y="76"/>
                        </a:lnTo>
                        <a:lnTo>
                          <a:pt x="38" y="76"/>
                        </a:lnTo>
                        <a:lnTo>
                          <a:pt x="44" y="81"/>
                        </a:lnTo>
                        <a:lnTo>
                          <a:pt x="47" y="76"/>
                        </a:lnTo>
                        <a:lnTo>
                          <a:pt x="53" y="74"/>
                        </a:lnTo>
                        <a:lnTo>
                          <a:pt x="47" y="69"/>
                        </a:lnTo>
                        <a:lnTo>
                          <a:pt x="47" y="76"/>
                        </a:lnTo>
                        <a:lnTo>
                          <a:pt x="53" y="78"/>
                        </a:lnTo>
                        <a:lnTo>
                          <a:pt x="53" y="71"/>
                        </a:lnTo>
                        <a:lnTo>
                          <a:pt x="47" y="76"/>
                        </a:lnTo>
                        <a:lnTo>
                          <a:pt x="56" y="83"/>
                        </a:lnTo>
                        <a:lnTo>
                          <a:pt x="58" y="85"/>
                        </a:lnTo>
                        <a:lnTo>
                          <a:pt x="61" y="88"/>
                        </a:lnTo>
                        <a:lnTo>
                          <a:pt x="67" y="95"/>
                        </a:lnTo>
                        <a:lnTo>
                          <a:pt x="72" y="104"/>
                        </a:lnTo>
                        <a:lnTo>
                          <a:pt x="76" y="109"/>
                        </a:lnTo>
                        <a:lnTo>
                          <a:pt x="84" y="127"/>
                        </a:lnTo>
                        <a:lnTo>
                          <a:pt x="88" y="134"/>
                        </a:lnTo>
                        <a:lnTo>
                          <a:pt x="95" y="141"/>
                        </a:lnTo>
                        <a:lnTo>
                          <a:pt x="99" y="134"/>
                        </a:lnTo>
                        <a:lnTo>
                          <a:pt x="93" y="139"/>
                        </a:lnTo>
                        <a:lnTo>
                          <a:pt x="99" y="145"/>
                        </a:lnTo>
                        <a:lnTo>
                          <a:pt x="104" y="147"/>
                        </a:lnTo>
                        <a:lnTo>
                          <a:pt x="109" y="150"/>
                        </a:lnTo>
                        <a:lnTo>
                          <a:pt x="114" y="152"/>
                        </a:lnTo>
                        <a:lnTo>
                          <a:pt x="120" y="148"/>
                        </a:lnTo>
                        <a:lnTo>
                          <a:pt x="122" y="150"/>
                        </a:lnTo>
                        <a:lnTo>
                          <a:pt x="118" y="143"/>
                        </a:lnTo>
                        <a:lnTo>
                          <a:pt x="118" y="152"/>
                        </a:lnTo>
                        <a:lnTo>
                          <a:pt x="122" y="150"/>
                        </a:lnTo>
                        <a:lnTo>
                          <a:pt x="127" y="147"/>
                        </a:lnTo>
                        <a:lnTo>
                          <a:pt x="129" y="143"/>
                        </a:lnTo>
                        <a:lnTo>
                          <a:pt x="132" y="138"/>
                        </a:lnTo>
                        <a:lnTo>
                          <a:pt x="134" y="125"/>
                        </a:lnTo>
                        <a:lnTo>
                          <a:pt x="132" y="118"/>
                        </a:lnTo>
                        <a:lnTo>
                          <a:pt x="130" y="109"/>
                        </a:lnTo>
                        <a:lnTo>
                          <a:pt x="123" y="90"/>
                        </a:lnTo>
                        <a:lnTo>
                          <a:pt x="118" y="74"/>
                        </a:lnTo>
                        <a:lnTo>
                          <a:pt x="116" y="65"/>
                        </a:lnTo>
                        <a:lnTo>
                          <a:pt x="116" y="58"/>
                        </a:lnTo>
                        <a:lnTo>
                          <a:pt x="118" y="46"/>
                        </a:lnTo>
                        <a:lnTo>
                          <a:pt x="109" y="46"/>
                        </a:lnTo>
                        <a:lnTo>
                          <a:pt x="114" y="51"/>
                        </a:lnTo>
                        <a:lnTo>
                          <a:pt x="118" y="46"/>
                        </a:lnTo>
                        <a:lnTo>
                          <a:pt x="127" y="44"/>
                        </a:lnTo>
                        <a:lnTo>
                          <a:pt x="122" y="39"/>
                        </a:lnTo>
                        <a:lnTo>
                          <a:pt x="122" y="48"/>
                        </a:lnTo>
                        <a:lnTo>
                          <a:pt x="116" y="44"/>
                        </a:lnTo>
                        <a:lnTo>
                          <a:pt x="122" y="48"/>
                        </a:lnTo>
                        <a:lnTo>
                          <a:pt x="125" y="51"/>
                        </a:lnTo>
                        <a:lnTo>
                          <a:pt x="130" y="58"/>
                        </a:lnTo>
                        <a:lnTo>
                          <a:pt x="136" y="65"/>
                        </a:lnTo>
                        <a:lnTo>
                          <a:pt x="146" y="81"/>
                        </a:lnTo>
                        <a:lnTo>
                          <a:pt x="152" y="76"/>
                        </a:lnTo>
                        <a:lnTo>
                          <a:pt x="146" y="79"/>
                        </a:lnTo>
                        <a:lnTo>
                          <a:pt x="155" y="97"/>
                        </a:lnTo>
                        <a:lnTo>
                          <a:pt x="159" y="106"/>
                        </a:lnTo>
                        <a:lnTo>
                          <a:pt x="164" y="111"/>
                        </a:lnTo>
                        <a:lnTo>
                          <a:pt x="169" y="115"/>
                        </a:lnTo>
                        <a:lnTo>
                          <a:pt x="175" y="118"/>
                        </a:lnTo>
                        <a:lnTo>
                          <a:pt x="180" y="122"/>
                        </a:lnTo>
                        <a:lnTo>
                          <a:pt x="185" y="124"/>
                        </a:lnTo>
                        <a:lnTo>
                          <a:pt x="190" y="120"/>
                        </a:lnTo>
                        <a:lnTo>
                          <a:pt x="192" y="122"/>
                        </a:lnTo>
                        <a:lnTo>
                          <a:pt x="189" y="115"/>
                        </a:lnTo>
                        <a:lnTo>
                          <a:pt x="190" y="122"/>
                        </a:lnTo>
                        <a:lnTo>
                          <a:pt x="192" y="120"/>
                        </a:lnTo>
                        <a:lnTo>
                          <a:pt x="198" y="118"/>
                        </a:lnTo>
                        <a:lnTo>
                          <a:pt x="199" y="113"/>
                        </a:lnTo>
                        <a:lnTo>
                          <a:pt x="203" y="108"/>
                        </a:lnTo>
                        <a:lnTo>
                          <a:pt x="205" y="95"/>
                        </a:lnTo>
                        <a:lnTo>
                          <a:pt x="203" y="95"/>
                        </a:lnTo>
                        <a:lnTo>
                          <a:pt x="199" y="78"/>
                        </a:lnTo>
                        <a:lnTo>
                          <a:pt x="194" y="60"/>
                        </a:lnTo>
                        <a:lnTo>
                          <a:pt x="194" y="58"/>
                        </a:lnTo>
                        <a:lnTo>
                          <a:pt x="189" y="42"/>
                        </a:lnTo>
                        <a:lnTo>
                          <a:pt x="187" y="33"/>
                        </a:lnTo>
                        <a:lnTo>
                          <a:pt x="187" y="26"/>
                        </a:lnTo>
                        <a:lnTo>
                          <a:pt x="189" y="16"/>
                        </a:lnTo>
                        <a:lnTo>
                          <a:pt x="180" y="16"/>
                        </a:lnTo>
                        <a:lnTo>
                          <a:pt x="185" y="21"/>
                        </a:lnTo>
                        <a:lnTo>
                          <a:pt x="189" y="16"/>
                        </a:lnTo>
                        <a:lnTo>
                          <a:pt x="194" y="14"/>
                        </a:lnTo>
                        <a:lnTo>
                          <a:pt x="189" y="9"/>
                        </a:lnTo>
                        <a:lnTo>
                          <a:pt x="189" y="16"/>
                        </a:lnTo>
                        <a:lnTo>
                          <a:pt x="194" y="18"/>
                        </a:lnTo>
                        <a:lnTo>
                          <a:pt x="194" y="10"/>
                        </a:lnTo>
                        <a:lnTo>
                          <a:pt x="189" y="16"/>
                        </a:lnTo>
                        <a:lnTo>
                          <a:pt x="198" y="21"/>
                        </a:lnTo>
                        <a:lnTo>
                          <a:pt x="201" y="26"/>
                        </a:lnTo>
                        <a:lnTo>
                          <a:pt x="206" y="33"/>
                        </a:lnTo>
                        <a:lnTo>
                          <a:pt x="210" y="41"/>
                        </a:lnTo>
                        <a:lnTo>
                          <a:pt x="213" y="46"/>
                        </a:lnTo>
                        <a:lnTo>
                          <a:pt x="219" y="41"/>
                        </a:lnTo>
                        <a:lnTo>
                          <a:pt x="212" y="44"/>
                        </a:lnTo>
                        <a:lnTo>
                          <a:pt x="215" y="53"/>
                        </a:lnTo>
                        <a:lnTo>
                          <a:pt x="229" y="48"/>
                        </a:lnTo>
                        <a:lnTo>
                          <a:pt x="226" y="39"/>
                        </a:lnTo>
                        <a:lnTo>
                          <a:pt x="226" y="37"/>
                        </a:lnTo>
                        <a:lnTo>
                          <a:pt x="220" y="30"/>
                        </a:lnTo>
                        <a:lnTo>
                          <a:pt x="217" y="23"/>
                        </a:lnTo>
                        <a:lnTo>
                          <a:pt x="212" y="16"/>
                        </a:lnTo>
                        <a:lnTo>
                          <a:pt x="208" y="10"/>
                        </a:lnTo>
                        <a:lnTo>
                          <a:pt x="199" y="5"/>
                        </a:lnTo>
                        <a:lnTo>
                          <a:pt x="194" y="2"/>
                        </a:lnTo>
                        <a:lnTo>
                          <a:pt x="189" y="0"/>
                        </a:lnTo>
                        <a:lnTo>
                          <a:pt x="183" y="3"/>
                        </a:lnTo>
                        <a:lnTo>
                          <a:pt x="182" y="3"/>
                        </a:lnTo>
                        <a:lnTo>
                          <a:pt x="178" y="5"/>
                        </a:lnTo>
                        <a:lnTo>
                          <a:pt x="175" y="10"/>
                        </a:lnTo>
                        <a:lnTo>
                          <a:pt x="173" y="16"/>
                        </a:lnTo>
                        <a:lnTo>
                          <a:pt x="171" y="26"/>
                        </a:lnTo>
                        <a:lnTo>
                          <a:pt x="171" y="33"/>
                        </a:lnTo>
                        <a:lnTo>
                          <a:pt x="173" y="42"/>
                        </a:lnTo>
                        <a:lnTo>
                          <a:pt x="180" y="63"/>
                        </a:lnTo>
                        <a:lnTo>
                          <a:pt x="187" y="60"/>
                        </a:lnTo>
                        <a:lnTo>
                          <a:pt x="180" y="62"/>
                        </a:lnTo>
                        <a:lnTo>
                          <a:pt x="183" y="78"/>
                        </a:lnTo>
                        <a:lnTo>
                          <a:pt x="189" y="97"/>
                        </a:lnTo>
                        <a:lnTo>
                          <a:pt x="196" y="95"/>
                        </a:lnTo>
                        <a:lnTo>
                          <a:pt x="189" y="95"/>
                        </a:lnTo>
                        <a:lnTo>
                          <a:pt x="187" y="108"/>
                        </a:lnTo>
                        <a:lnTo>
                          <a:pt x="194" y="108"/>
                        </a:lnTo>
                        <a:lnTo>
                          <a:pt x="189" y="102"/>
                        </a:lnTo>
                        <a:lnTo>
                          <a:pt x="187" y="108"/>
                        </a:lnTo>
                        <a:lnTo>
                          <a:pt x="192" y="113"/>
                        </a:lnTo>
                        <a:lnTo>
                          <a:pt x="192" y="104"/>
                        </a:lnTo>
                        <a:lnTo>
                          <a:pt x="187" y="108"/>
                        </a:lnTo>
                        <a:lnTo>
                          <a:pt x="185" y="109"/>
                        </a:lnTo>
                        <a:lnTo>
                          <a:pt x="180" y="109"/>
                        </a:lnTo>
                        <a:lnTo>
                          <a:pt x="185" y="115"/>
                        </a:lnTo>
                        <a:lnTo>
                          <a:pt x="185" y="108"/>
                        </a:lnTo>
                        <a:lnTo>
                          <a:pt x="180" y="106"/>
                        </a:lnTo>
                        <a:lnTo>
                          <a:pt x="180" y="113"/>
                        </a:lnTo>
                        <a:lnTo>
                          <a:pt x="185" y="108"/>
                        </a:lnTo>
                        <a:lnTo>
                          <a:pt x="180" y="104"/>
                        </a:lnTo>
                        <a:lnTo>
                          <a:pt x="175" y="101"/>
                        </a:lnTo>
                        <a:lnTo>
                          <a:pt x="169" y="95"/>
                        </a:lnTo>
                        <a:lnTo>
                          <a:pt x="166" y="86"/>
                        </a:lnTo>
                        <a:lnTo>
                          <a:pt x="159" y="72"/>
                        </a:lnTo>
                        <a:lnTo>
                          <a:pt x="146" y="55"/>
                        </a:lnTo>
                        <a:lnTo>
                          <a:pt x="141" y="48"/>
                        </a:lnTo>
                        <a:lnTo>
                          <a:pt x="136" y="41"/>
                        </a:lnTo>
                        <a:lnTo>
                          <a:pt x="130" y="46"/>
                        </a:lnTo>
                        <a:lnTo>
                          <a:pt x="137" y="42"/>
                        </a:lnTo>
                        <a:lnTo>
                          <a:pt x="132" y="37"/>
                        </a:lnTo>
                        <a:lnTo>
                          <a:pt x="127" y="33"/>
                        </a:lnTo>
                        <a:lnTo>
                          <a:pt x="122" y="32"/>
                        </a:lnTo>
                        <a:lnTo>
                          <a:pt x="116" y="33"/>
                        </a:lnTo>
                        <a:lnTo>
                          <a:pt x="111" y="33"/>
                        </a:lnTo>
                        <a:lnTo>
                          <a:pt x="107" y="35"/>
                        </a:lnTo>
                        <a:lnTo>
                          <a:pt x="104" y="41"/>
                        </a:lnTo>
                        <a:lnTo>
                          <a:pt x="102" y="46"/>
                        </a:lnTo>
                        <a:lnTo>
                          <a:pt x="100" y="58"/>
                        </a:lnTo>
                        <a:lnTo>
                          <a:pt x="100" y="65"/>
                        </a:lnTo>
                        <a:lnTo>
                          <a:pt x="102" y="74"/>
                        </a:lnTo>
                        <a:lnTo>
                          <a:pt x="109" y="95"/>
                        </a:lnTo>
                        <a:lnTo>
                          <a:pt x="114" y="109"/>
                        </a:lnTo>
                        <a:lnTo>
                          <a:pt x="116" y="118"/>
                        </a:lnTo>
                        <a:lnTo>
                          <a:pt x="118" y="125"/>
                        </a:lnTo>
                        <a:lnTo>
                          <a:pt x="116" y="138"/>
                        </a:lnTo>
                        <a:lnTo>
                          <a:pt x="123" y="138"/>
                        </a:lnTo>
                        <a:lnTo>
                          <a:pt x="118" y="132"/>
                        </a:lnTo>
                        <a:lnTo>
                          <a:pt x="116" y="136"/>
                        </a:lnTo>
                        <a:lnTo>
                          <a:pt x="122" y="141"/>
                        </a:lnTo>
                        <a:lnTo>
                          <a:pt x="122" y="134"/>
                        </a:lnTo>
                        <a:lnTo>
                          <a:pt x="118" y="136"/>
                        </a:lnTo>
                        <a:lnTo>
                          <a:pt x="114" y="138"/>
                        </a:lnTo>
                        <a:lnTo>
                          <a:pt x="109" y="138"/>
                        </a:lnTo>
                        <a:lnTo>
                          <a:pt x="114" y="143"/>
                        </a:lnTo>
                        <a:lnTo>
                          <a:pt x="114" y="136"/>
                        </a:lnTo>
                        <a:lnTo>
                          <a:pt x="109" y="134"/>
                        </a:lnTo>
                        <a:lnTo>
                          <a:pt x="109" y="141"/>
                        </a:lnTo>
                        <a:lnTo>
                          <a:pt x="114" y="136"/>
                        </a:lnTo>
                        <a:lnTo>
                          <a:pt x="109" y="134"/>
                        </a:lnTo>
                        <a:lnTo>
                          <a:pt x="106" y="131"/>
                        </a:lnTo>
                        <a:lnTo>
                          <a:pt x="104" y="129"/>
                        </a:lnTo>
                        <a:lnTo>
                          <a:pt x="99" y="124"/>
                        </a:lnTo>
                        <a:lnTo>
                          <a:pt x="95" y="117"/>
                        </a:lnTo>
                        <a:lnTo>
                          <a:pt x="88" y="102"/>
                        </a:lnTo>
                        <a:lnTo>
                          <a:pt x="83" y="94"/>
                        </a:lnTo>
                        <a:lnTo>
                          <a:pt x="77" y="85"/>
                        </a:lnTo>
                        <a:lnTo>
                          <a:pt x="72" y="78"/>
                        </a:lnTo>
                        <a:lnTo>
                          <a:pt x="67" y="72"/>
                        </a:lnTo>
                        <a:lnTo>
                          <a:pt x="61" y="78"/>
                        </a:lnTo>
                        <a:lnTo>
                          <a:pt x="69" y="74"/>
                        </a:lnTo>
                        <a:lnTo>
                          <a:pt x="58" y="65"/>
                        </a:lnTo>
                        <a:lnTo>
                          <a:pt x="53" y="62"/>
                        </a:lnTo>
                        <a:lnTo>
                          <a:pt x="47" y="60"/>
                        </a:lnTo>
                        <a:lnTo>
                          <a:pt x="42" y="63"/>
                        </a:lnTo>
                        <a:lnTo>
                          <a:pt x="40" y="63"/>
                        </a:lnTo>
                        <a:lnTo>
                          <a:pt x="37" y="65"/>
                        </a:lnTo>
                        <a:lnTo>
                          <a:pt x="33" y="71"/>
                        </a:lnTo>
                        <a:lnTo>
                          <a:pt x="31" y="76"/>
                        </a:lnTo>
                        <a:lnTo>
                          <a:pt x="30" y="88"/>
                        </a:lnTo>
                        <a:lnTo>
                          <a:pt x="30" y="95"/>
                        </a:lnTo>
                        <a:lnTo>
                          <a:pt x="31" y="102"/>
                        </a:lnTo>
                        <a:lnTo>
                          <a:pt x="38" y="124"/>
                        </a:lnTo>
                        <a:lnTo>
                          <a:pt x="38" y="125"/>
                        </a:lnTo>
                        <a:lnTo>
                          <a:pt x="44" y="139"/>
                        </a:lnTo>
                        <a:lnTo>
                          <a:pt x="46" y="148"/>
                        </a:lnTo>
                        <a:lnTo>
                          <a:pt x="47" y="155"/>
                        </a:lnTo>
                        <a:lnTo>
                          <a:pt x="47" y="157"/>
                        </a:lnTo>
                        <a:lnTo>
                          <a:pt x="47" y="162"/>
                        </a:lnTo>
                        <a:lnTo>
                          <a:pt x="46" y="168"/>
                        </a:lnTo>
                        <a:lnTo>
                          <a:pt x="54" y="168"/>
                        </a:lnTo>
                        <a:lnTo>
                          <a:pt x="49" y="162"/>
                        </a:lnTo>
                        <a:lnTo>
                          <a:pt x="46" y="168"/>
                        </a:lnTo>
                        <a:lnTo>
                          <a:pt x="51" y="173"/>
                        </a:lnTo>
                        <a:lnTo>
                          <a:pt x="51" y="164"/>
                        </a:lnTo>
                        <a:lnTo>
                          <a:pt x="46" y="168"/>
                        </a:lnTo>
                        <a:lnTo>
                          <a:pt x="44" y="170"/>
                        </a:lnTo>
                        <a:lnTo>
                          <a:pt x="38" y="170"/>
                        </a:lnTo>
                        <a:lnTo>
                          <a:pt x="44" y="175"/>
                        </a:lnTo>
                        <a:lnTo>
                          <a:pt x="44" y="168"/>
                        </a:lnTo>
                        <a:lnTo>
                          <a:pt x="38" y="166"/>
                        </a:lnTo>
                        <a:lnTo>
                          <a:pt x="38" y="173"/>
                        </a:lnTo>
                        <a:lnTo>
                          <a:pt x="44" y="168"/>
                        </a:lnTo>
                        <a:lnTo>
                          <a:pt x="33" y="161"/>
                        </a:lnTo>
                        <a:lnTo>
                          <a:pt x="28" y="166"/>
                        </a:lnTo>
                        <a:lnTo>
                          <a:pt x="35" y="162"/>
                        </a:lnTo>
                        <a:lnTo>
                          <a:pt x="28" y="154"/>
                        </a:lnTo>
                        <a:lnTo>
                          <a:pt x="24" y="145"/>
                        </a:lnTo>
                        <a:lnTo>
                          <a:pt x="19" y="136"/>
                        </a:lnTo>
                        <a:lnTo>
                          <a:pt x="17" y="132"/>
                        </a:lnTo>
                        <a:lnTo>
                          <a:pt x="14" y="127"/>
                        </a:lnTo>
                        <a:lnTo>
                          <a:pt x="8" y="139"/>
                        </a:lnTo>
                        <a:lnTo>
                          <a:pt x="14" y="138"/>
                        </a:lnTo>
                        <a:lnTo>
                          <a:pt x="16" y="132"/>
                        </a:lnTo>
                        <a:lnTo>
                          <a:pt x="8" y="132"/>
                        </a:lnTo>
                        <a:lnTo>
                          <a:pt x="3" y="138"/>
                        </a:lnTo>
                        <a:lnTo>
                          <a:pt x="5" y="139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57" name="Group 162"/>
                <p:cNvGrpSpPr>
                  <a:grpSpLocks/>
                </p:cNvGrpSpPr>
                <p:nvPr/>
              </p:nvGrpSpPr>
              <p:grpSpPr bwMode="auto">
                <a:xfrm>
                  <a:off x="5484" y="5535"/>
                  <a:ext cx="289" cy="205"/>
                  <a:chOff x="5484" y="5535"/>
                  <a:chExt cx="289" cy="205"/>
                </a:xfrm>
              </p:grpSpPr>
              <p:sp>
                <p:nvSpPr>
                  <p:cNvPr id="458" name="Freeform 163"/>
                  <p:cNvSpPr>
                    <a:spLocks/>
                  </p:cNvSpPr>
                  <p:nvPr/>
                </p:nvSpPr>
                <p:spPr bwMode="auto">
                  <a:xfrm>
                    <a:off x="5484" y="5556"/>
                    <a:ext cx="212" cy="184"/>
                  </a:xfrm>
                  <a:custGeom>
                    <a:avLst/>
                    <a:gdLst>
                      <a:gd name="T0" fmla="*/ 8 w 212"/>
                      <a:gd name="T1" fmla="*/ 123 h 184"/>
                      <a:gd name="T2" fmla="*/ 3 w 212"/>
                      <a:gd name="T3" fmla="*/ 125 h 184"/>
                      <a:gd name="T4" fmla="*/ 10 w 212"/>
                      <a:gd name="T5" fmla="*/ 134 h 184"/>
                      <a:gd name="T6" fmla="*/ 17 w 212"/>
                      <a:gd name="T7" fmla="*/ 162 h 184"/>
                      <a:gd name="T8" fmla="*/ 39 w 212"/>
                      <a:gd name="T9" fmla="*/ 180 h 184"/>
                      <a:gd name="T10" fmla="*/ 58 w 212"/>
                      <a:gd name="T11" fmla="*/ 173 h 184"/>
                      <a:gd name="T12" fmla="*/ 56 w 212"/>
                      <a:gd name="T13" fmla="*/ 129 h 184"/>
                      <a:gd name="T14" fmla="*/ 46 w 212"/>
                      <a:gd name="T15" fmla="*/ 86 h 184"/>
                      <a:gd name="T16" fmla="*/ 40 w 212"/>
                      <a:gd name="T17" fmla="*/ 70 h 184"/>
                      <a:gd name="T18" fmla="*/ 47 w 212"/>
                      <a:gd name="T19" fmla="*/ 69 h 184"/>
                      <a:gd name="T20" fmla="*/ 54 w 212"/>
                      <a:gd name="T21" fmla="*/ 81 h 184"/>
                      <a:gd name="T22" fmla="*/ 74 w 212"/>
                      <a:gd name="T23" fmla="*/ 111 h 184"/>
                      <a:gd name="T24" fmla="*/ 102 w 212"/>
                      <a:gd name="T25" fmla="*/ 146 h 184"/>
                      <a:gd name="T26" fmla="*/ 116 w 212"/>
                      <a:gd name="T27" fmla="*/ 143 h 184"/>
                      <a:gd name="T28" fmla="*/ 130 w 212"/>
                      <a:gd name="T29" fmla="*/ 138 h 184"/>
                      <a:gd name="T30" fmla="*/ 130 w 212"/>
                      <a:gd name="T31" fmla="*/ 118 h 184"/>
                      <a:gd name="T32" fmla="*/ 118 w 212"/>
                      <a:gd name="T33" fmla="*/ 72 h 184"/>
                      <a:gd name="T34" fmla="*/ 116 w 212"/>
                      <a:gd name="T35" fmla="*/ 46 h 184"/>
                      <a:gd name="T36" fmla="*/ 111 w 212"/>
                      <a:gd name="T37" fmla="*/ 49 h 184"/>
                      <a:gd name="T38" fmla="*/ 118 w 212"/>
                      <a:gd name="T39" fmla="*/ 46 h 184"/>
                      <a:gd name="T40" fmla="*/ 125 w 212"/>
                      <a:gd name="T41" fmla="*/ 51 h 184"/>
                      <a:gd name="T42" fmla="*/ 150 w 212"/>
                      <a:gd name="T43" fmla="*/ 88 h 184"/>
                      <a:gd name="T44" fmla="*/ 178 w 212"/>
                      <a:gd name="T45" fmla="*/ 120 h 184"/>
                      <a:gd name="T46" fmla="*/ 199 w 212"/>
                      <a:gd name="T47" fmla="*/ 111 h 184"/>
                      <a:gd name="T48" fmla="*/ 192 w 212"/>
                      <a:gd name="T49" fmla="*/ 58 h 184"/>
                      <a:gd name="T50" fmla="*/ 176 w 212"/>
                      <a:gd name="T51" fmla="*/ 26 h 184"/>
                      <a:gd name="T52" fmla="*/ 187 w 212"/>
                      <a:gd name="T53" fmla="*/ 16 h 184"/>
                      <a:gd name="T54" fmla="*/ 192 w 212"/>
                      <a:gd name="T55" fmla="*/ 17 h 184"/>
                      <a:gd name="T56" fmla="*/ 196 w 212"/>
                      <a:gd name="T57" fmla="*/ 21 h 184"/>
                      <a:gd name="T58" fmla="*/ 210 w 212"/>
                      <a:gd name="T59" fmla="*/ 30 h 184"/>
                      <a:gd name="T60" fmla="*/ 208 w 212"/>
                      <a:gd name="T61" fmla="*/ 12 h 184"/>
                      <a:gd name="T62" fmla="*/ 187 w 212"/>
                      <a:gd name="T63" fmla="*/ 0 h 184"/>
                      <a:gd name="T64" fmla="*/ 171 w 212"/>
                      <a:gd name="T65" fmla="*/ 16 h 184"/>
                      <a:gd name="T66" fmla="*/ 178 w 212"/>
                      <a:gd name="T67" fmla="*/ 62 h 184"/>
                      <a:gd name="T68" fmla="*/ 185 w 212"/>
                      <a:gd name="T69" fmla="*/ 108 h 184"/>
                      <a:gd name="T70" fmla="*/ 189 w 212"/>
                      <a:gd name="T71" fmla="*/ 115 h 184"/>
                      <a:gd name="T72" fmla="*/ 183 w 212"/>
                      <a:gd name="T73" fmla="*/ 108 h 184"/>
                      <a:gd name="T74" fmla="*/ 157 w 212"/>
                      <a:gd name="T75" fmla="*/ 70 h 184"/>
                      <a:gd name="T76" fmla="*/ 136 w 212"/>
                      <a:gd name="T77" fmla="*/ 40 h 184"/>
                      <a:gd name="T78" fmla="*/ 113 w 212"/>
                      <a:gd name="T79" fmla="*/ 32 h 184"/>
                      <a:gd name="T80" fmla="*/ 106 w 212"/>
                      <a:gd name="T81" fmla="*/ 35 h 184"/>
                      <a:gd name="T82" fmla="*/ 100 w 212"/>
                      <a:gd name="T83" fmla="*/ 58 h 184"/>
                      <a:gd name="T84" fmla="*/ 107 w 212"/>
                      <a:gd name="T85" fmla="*/ 93 h 184"/>
                      <a:gd name="T86" fmla="*/ 116 w 212"/>
                      <a:gd name="T87" fmla="*/ 127 h 184"/>
                      <a:gd name="T88" fmla="*/ 115 w 212"/>
                      <a:gd name="T89" fmla="*/ 136 h 184"/>
                      <a:gd name="T90" fmla="*/ 107 w 212"/>
                      <a:gd name="T91" fmla="*/ 138 h 184"/>
                      <a:gd name="T92" fmla="*/ 113 w 212"/>
                      <a:gd name="T93" fmla="*/ 136 h 184"/>
                      <a:gd name="T94" fmla="*/ 93 w 212"/>
                      <a:gd name="T95" fmla="*/ 115 h 184"/>
                      <a:gd name="T96" fmla="*/ 76 w 212"/>
                      <a:gd name="T97" fmla="*/ 85 h 184"/>
                      <a:gd name="T98" fmla="*/ 47 w 212"/>
                      <a:gd name="T99" fmla="*/ 60 h 184"/>
                      <a:gd name="T100" fmla="*/ 40 w 212"/>
                      <a:gd name="T101" fmla="*/ 63 h 184"/>
                      <a:gd name="T102" fmla="*/ 30 w 212"/>
                      <a:gd name="T103" fmla="*/ 86 h 184"/>
                      <a:gd name="T104" fmla="*/ 39 w 212"/>
                      <a:gd name="T105" fmla="*/ 122 h 184"/>
                      <a:gd name="T106" fmla="*/ 44 w 212"/>
                      <a:gd name="T107" fmla="*/ 168 h 184"/>
                      <a:gd name="T108" fmla="*/ 47 w 212"/>
                      <a:gd name="T109" fmla="*/ 175 h 184"/>
                      <a:gd name="T110" fmla="*/ 44 w 212"/>
                      <a:gd name="T111" fmla="*/ 168 h 184"/>
                      <a:gd name="T112" fmla="*/ 17 w 212"/>
                      <a:gd name="T113" fmla="*/ 136 h 184"/>
                      <a:gd name="T114" fmla="*/ 14 w 212"/>
                      <a:gd name="T115" fmla="*/ 127 h 184"/>
                      <a:gd name="T116" fmla="*/ 8 w 212"/>
                      <a:gd name="T117" fmla="*/ 131 h 184"/>
                      <a:gd name="T118" fmla="*/ 16 w 212"/>
                      <a:gd name="T119" fmla="*/ 131 h 184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212"/>
                      <a:gd name="T181" fmla="*/ 0 h 184"/>
                      <a:gd name="T182" fmla="*/ 212 w 212"/>
                      <a:gd name="T183" fmla="*/ 184 h 184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212" h="184">
                        <a:moveTo>
                          <a:pt x="17" y="131"/>
                        </a:moveTo>
                        <a:lnTo>
                          <a:pt x="1" y="131"/>
                        </a:lnTo>
                        <a:lnTo>
                          <a:pt x="0" y="131"/>
                        </a:lnTo>
                        <a:lnTo>
                          <a:pt x="8" y="131"/>
                        </a:lnTo>
                        <a:lnTo>
                          <a:pt x="8" y="123"/>
                        </a:lnTo>
                        <a:lnTo>
                          <a:pt x="3" y="125"/>
                        </a:lnTo>
                        <a:lnTo>
                          <a:pt x="14" y="125"/>
                        </a:lnTo>
                        <a:lnTo>
                          <a:pt x="8" y="123"/>
                        </a:lnTo>
                        <a:lnTo>
                          <a:pt x="3" y="125"/>
                        </a:lnTo>
                        <a:lnTo>
                          <a:pt x="0" y="131"/>
                        </a:lnTo>
                        <a:lnTo>
                          <a:pt x="3" y="136"/>
                        </a:lnTo>
                        <a:lnTo>
                          <a:pt x="3" y="138"/>
                        </a:lnTo>
                        <a:lnTo>
                          <a:pt x="5" y="139"/>
                        </a:lnTo>
                        <a:lnTo>
                          <a:pt x="10" y="134"/>
                        </a:lnTo>
                        <a:lnTo>
                          <a:pt x="3" y="136"/>
                        </a:lnTo>
                        <a:lnTo>
                          <a:pt x="5" y="141"/>
                        </a:lnTo>
                        <a:lnTo>
                          <a:pt x="7" y="146"/>
                        </a:lnTo>
                        <a:lnTo>
                          <a:pt x="12" y="155"/>
                        </a:lnTo>
                        <a:lnTo>
                          <a:pt x="17" y="162"/>
                        </a:lnTo>
                        <a:lnTo>
                          <a:pt x="23" y="169"/>
                        </a:lnTo>
                        <a:lnTo>
                          <a:pt x="28" y="164"/>
                        </a:lnTo>
                        <a:lnTo>
                          <a:pt x="23" y="169"/>
                        </a:lnTo>
                        <a:lnTo>
                          <a:pt x="33" y="178"/>
                        </a:lnTo>
                        <a:lnTo>
                          <a:pt x="39" y="180"/>
                        </a:lnTo>
                        <a:lnTo>
                          <a:pt x="42" y="184"/>
                        </a:lnTo>
                        <a:lnTo>
                          <a:pt x="49" y="182"/>
                        </a:lnTo>
                        <a:lnTo>
                          <a:pt x="51" y="182"/>
                        </a:lnTo>
                        <a:lnTo>
                          <a:pt x="56" y="178"/>
                        </a:lnTo>
                        <a:lnTo>
                          <a:pt x="58" y="173"/>
                        </a:lnTo>
                        <a:lnTo>
                          <a:pt x="60" y="168"/>
                        </a:lnTo>
                        <a:lnTo>
                          <a:pt x="63" y="155"/>
                        </a:lnTo>
                        <a:lnTo>
                          <a:pt x="62" y="146"/>
                        </a:lnTo>
                        <a:lnTo>
                          <a:pt x="58" y="138"/>
                        </a:lnTo>
                        <a:lnTo>
                          <a:pt x="56" y="129"/>
                        </a:lnTo>
                        <a:lnTo>
                          <a:pt x="54" y="120"/>
                        </a:lnTo>
                        <a:lnTo>
                          <a:pt x="53" y="118"/>
                        </a:lnTo>
                        <a:lnTo>
                          <a:pt x="47" y="102"/>
                        </a:lnTo>
                        <a:lnTo>
                          <a:pt x="46" y="93"/>
                        </a:lnTo>
                        <a:lnTo>
                          <a:pt x="46" y="86"/>
                        </a:lnTo>
                        <a:lnTo>
                          <a:pt x="46" y="76"/>
                        </a:lnTo>
                        <a:lnTo>
                          <a:pt x="39" y="76"/>
                        </a:lnTo>
                        <a:lnTo>
                          <a:pt x="44" y="81"/>
                        </a:lnTo>
                        <a:lnTo>
                          <a:pt x="46" y="76"/>
                        </a:lnTo>
                        <a:lnTo>
                          <a:pt x="40" y="70"/>
                        </a:lnTo>
                        <a:lnTo>
                          <a:pt x="40" y="79"/>
                        </a:lnTo>
                        <a:lnTo>
                          <a:pt x="46" y="76"/>
                        </a:lnTo>
                        <a:lnTo>
                          <a:pt x="47" y="76"/>
                        </a:lnTo>
                        <a:lnTo>
                          <a:pt x="53" y="74"/>
                        </a:lnTo>
                        <a:lnTo>
                          <a:pt x="47" y="69"/>
                        </a:lnTo>
                        <a:lnTo>
                          <a:pt x="47" y="76"/>
                        </a:lnTo>
                        <a:lnTo>
                          <a:pt x="51" y="78"/>
                        </a:lnTo>
                        <a:lnTo>
                          <a:pt x="51" y="70"/>
                        </a:lnTo>
                        <a:lnTo>
                          <a:pt x="46" y="76"/>
                        </a:lnTo>
                        <a:lnTo>
                          <a:pt x="54" y="81"/>
                        </a:lnTo>
                        <a:lnTo>
                          <a:pt x="60" y="88"/>
                        </a:lnTo>
                        <a:lnTo>
                          <a:pt x="65" y="95"/>
                        </a:lnTo>
                        <a:lnTo>
                          <a:pt x="70" y="104"/>
                        </a:lnTo>
                        <a:lnTo>
                          <a:pt x="74" y="109"/>
                        </a:lnTo>
                        <a:lnTo>
                          <a:pt x="74" y="111"/>
                        </a:lnTo>
                        <a:lnTo>
                          <a:pt x="83" y="125"/>
                        </a:lnTo>
                        <a:lnTo>
                          <a:pt x="88" y="134"/>
                        </a:lnTo>
                        <a:lnTo>
                          <a:pt x="92" y="139"/>
                        </a:lnTo>
                        <a:lnTo>
                          <a:pt x="93" y="141"/>
                        </a:lnTo>
                        <a:lnTo>
                          <a:pt x="102" y="146"/>
                        </a:lnTo>
                        <a:lnTo>
                          <a:pt x="107" y="150"/>
                        </a:lnTo>
                        <a:lnTo>
                          <a:pt x="113" y="152"/>
                        </a:lnTo>
                        <a:lnTo>
                          <a:pt x="118" y="148"/>
                        </a:lnTo>
                        <a:lnTo>
                          <a:pt x="120" y="150"/>
                        </a:lnTo>
                        <a:lnTo>
                          <a:pt x="116" y="143"/>
                        </a:lnTo>
                        <a:lnTo>
                          <a:pt x="118" y="150"/>
                        </a:lnTo>
                        <a:lnTo>
                          <a:pt x="120" y="148"/>
                        </a:lnTo>
                        <a:lnTo>
                          <a:pt x="125" y="146"/>
                        </a:lnTo>
                        <a:lnTo>
                          <a:pt x="129" y="143"/>
                        </a:lnTo>
                        <a:lnTo>
                          <a:pt x="130" y="138"/>
                        </a:lnTo>
                        <a:lnTo>
                          <a:pt x="132" y="132"/>
                        </a:lnTo>
                        <a:lnTo>
                          <a:pt x="130" y="123"/>
                        </a:lnTo>
                        <a:lnTo>
                          <a:pt x="123" y="125"/>
                        </a:lnTo>
                        <a:lnTo>
                          <a:pt x="132" y="125"/>
                        </a:lnTo>
                        <a:lnTo>
                          <a:pt x="130" y="118"/>
                        </a:lnTo>
                        <a:lnTo>
                          <a:pt x="129" y="109"/>
                        </a:lnTo>
                        <a:lnTo>
                          <a:pt x="122" y="90"/>
                        </a:lnTo>
                        <a:lnTo>
                          <a:pt x="115" y="92"/>
                        </a:lnTo>
                        <a:lnTo>
                          <a:pt x="123" y="92"/>
                        </a:lnTo>
                        <a:lnTo>
                          <a:pt x="118" y="72"/>
                        </a:lnTo>
                        <a:lnTo>
                          <a:pt x="116" y="63"/>
                        </a:lnTo>
                        <a:lnTo>
                          <a:pt x="116" y="56"/>
                        </a:lnTo>
                        <a:lnTo>
                          <a:pt x="115" y="55"/>
                        </a:lnTo>
                        <a:lnTo>
                          <a:pt x="115" y="51"/>
                        </a:lnTo>
                        <a:lnTo>
                          <a:pt x="116" y="46"/>
                        </a:lnTo>
                        <a:lnTo>
                          <a:pt x="109" y="46"/>
                        </a:lnTo>
                        <a:lnTo>
                          <a:pt x="115" y="51"/>
                        </a:lnTo>
                        <a:lnTo>
                          <a:pt x="116" y="46"/>
                        </a:lnTo>
                        <a:lnTo>
                          <a:pt x="111" y="40"/>
                        </a:lnTo>
                        <a:lnTo>
                          <a:pt x="111" y="49"/>
                        </a:lnTo>
                        <a:lnTo>
                          <a:pt x="116" y="46"/>
                        </a:lnTo>
                        <a:lnTo>
                          <a:pt x="120" y="44"/>
                        </a:lnTo>
                        <a:lnTo>
                          <a:pt x="123" y="42"/>
                        </a:lnTo>
                        <a:lnTo>
                          <a:pt x="118" y="37"/>
                        </a:lnTo>
                        <a:lnTo>
                          <a:pt x="118" y="46"/>
                        </a:lnTo>
                        <a:lnTo>
                          <a:pt x="122" y="46"/>
                        </a:lnTo>
                        <a:lnTo>
                          <a:pt x="122" y="39"/>
                        </a:lnTo>
                        <a:lnTo>
                          <a:pt x="116" y="44"/>
                        </a:lnTo>
                        <a:lnTo>
                          <a:pt x="120" y="46"/>
                        </a:lnTo>
                        <a:lnTo>
                          <a:pt x="125" y="51"/>
                        </a:lnTo>
                        <a:lnTo>
                          <a:pt x="130" y="56"/>
                        </a:lnTo>
                        <a:lnTo>
                          <a:pt x="136" y="63"/>
                        </a:lnTo>
                        <a:lnTo>
                          <a:pt x="145" y="79"/>
                        </a:lnTo>
                        <a:lnTo>
                          <a:pt x="145" y="81"/>
                        </a:lnTo>
                        <a:lnTo>
                          <a:pt x="150" y="88"/>
                        </a:lnTo>
                        <a:lnTo>
                          <a:pt x="153" y="97"/>
                        </a:lnTo>
                        <a:lnTo>
                          <a:pt x="159" y="104"/>
                        </a:lnTo>
                        <a:lnTo>
                          <a:pt x="162" y="109"/>
                        </a:lnTo>
                        <a:lnTo>
                          <a:pt x="173" y="118"/>
                        </a:lnTo>
                        <a:lnTo>
                          <a:pt x="178" y="120"/>
                        </a:lnTo>
                        <a:lnTo>
                          <a:pt x="183" y="123"/>
                        </a:lnTo>
                        <a:lnTo>
                          <a:pt x="191" y="122"/>
                        </a:lnTo>
                        <a:lnTo>
                          <a:pt x="192" y="122"/>
                        </a:lnTo>
                        <a:lnTo>
                          <a:pt x="196" y="116"/>
                        </a:lnTo>
                        <a:lnTo>
                          <a:pt x="199" y="111"/>
                        </a:lnTo>
                        <a:lnTo>
                          <a:pt x="201" y="108"/>
                        </a:lnTo>
                        <a:lnTo>
                          <a:pt x="203" y="93"/>
                        </a:lnTo>
                        <a:lnTo>
                          <a:pt x="201" y="86"/>
                        </a:lnTo>
                        <a:lnTo>
                          <a:pt x="199" y="78"/>
                        </a:lnTo>
                        <a:lnTo>
                          <a:pt x="192" y="58"/>
                        </a:lnTo>
                        <a:lnTo>
                          <a:pt x="185" y="60"/>
                        </a:lnTo>
                        <a:lnTo>
                          <a:pt x="192" y="58"/>
                        </a:lnTo>
                        <a:lnTo>
                          <a:pt x="189" y="42"/>
                        </a:lnTo>
                        <a:lnTo>
                          <a:pt x="183" y="24"/>
                        </a:lnTo>
                        <a:lnTo>
                          <a:pt x="176" y="26"/>
                        </a:lnTo>
                        <a:lnTo>
                          <a:pt x="185" y="26"/>
                        </a:lnTo>
                        <a:lnTo>
                          <a:pt x="187" y="16"/>
                        </a:lnTo>
                        <a:lnTo>
                          <a:pt x="178" y="16"/>
                        </a:lnTo>
                        <a:lnTo>
                          <a:pt x="183" y="21"/>
                        </a:lnTo>
                        <a:lnTo>
                          <a:pt x="187" y="16"/>
                        </a:lnTo>
                        <a:lnTo>
                          <a:pt x="183" y="9"/>
                        </a:lnTo>
                        <a:lnTo>
                          <a:pt x="185" y="16"/>
                        </a:lnTo>
                        <a:lnTo>
                          <a:pt x="187" y="16"/>
                        </a:lnTo>
                        <a:lnTo>
                          <a:pt x="192" y="17"/>
                        </a:lnTo>
                        <a:lnTo>
                          <a:pt x="192" y="10"/>
                        </a:lnTo>
                        <a:lnTo>
                          <a:pt x="187" y="16"/>
                        </a:lnTo>
                        <a:lnTo>
                          <a:pt x="196" y="21"/>
                        </a:lnTo>
                        <a:lnTo>
                          <a:pt x="201" y="16"/>
                        </a:lnTo>
                        <a:lnTo>
                          <a:pt x="196" y="21"/>
                        </a:lnTo>
                        <a:lnTo>
                          <a:pt x="198" y="23"/>
                        </a:lnTo>
                        <a:lnTo>
                          <a:pt x="199" y="24"/>
                        </a:lnTo>
                        <a:lnTo>
                          <a:pt x="199" y="26"/>
                        </a:lnTo>
                        <a:lnTo>
                          <a:pt x="205" y="30"/>
                        </a:lnTo>
                        <a:lnTo>
                          <a:pt x="210" y="30"/>
                        </a:lnTo>
                        <a:lnTo>
                          <a:pt x="210" y="14"/>
                        </a:lnTo>
                        <a:lnTo>
                          <a:pt x="205" y="14"/>
                        </a:lnTo>
                        <a:lnTo>
                          <a:pt x="205" y="21"/>
                        </a:lnTo>
                        <a:lnTo>
                          <a:pt x="212" y="17"/>
                        </a:lnTo>
                        <a:lnTo>
                          <a:pt x="208" y="12"/>
                        </a:lnTo>
                        <a:lnTo>
                          <a:pt x="208" y="10"/>
                        </a:lnTo>
                        <a:lnTo>
                          <a:pt x="206" y="10"/>
                        </a:lnTo>
                        <a:lnTo>
                          <a:pt x="198" y="5"/>
                        </a:lnTo>
                        <a:lnTo>
                          <a:pt x="192" y="2"/>
                        </a:lnTo>
                        <a:lnTo>
                          <a:pt x="187" y="0"/>
                        </a:lnTo>
                        <a:lnTo>
                          <a:pt x="182" y="2"/>
                        </a:lnTo>
                        <a:lnTo>
                          <a:pt x="180" y="3"/>
                        </a:lnTo>
                        <a:lnTo>
                          <a:pt x="176" y="5"/>
                        </a:lnTo>
                        <a:lnTo>
                          <a:pt x="173" y="10"/>
                        </a:lnTo>
                        <a:lnTo>
                          <a:pt x="171" y="16"/>
                        </a:lnTo>
                        <a:lnTo>
                          <a:pt x="169" y="26"/>
                        </a:lnTo>
                        <a:lnTo>
                          <a:pt x="169" y="28"/>
                        </a:lnTo>
                        <a:lnTo>
                          <a:pt x="173" y="42"/>
                        </a:lnTo>
                        <a:lnTo>
                          <a:pt x="178" y="62"/>
                        </a:lnTo>
                        <a:lnTo>
                          <a:pt x="178" y="63"/>
                        </a:lnTo>
                        <a:lnTo>
                          <a:pt x="183" y="78"/>
                        </a:lnTo>
                        <a:lnTo>
                          <a:pt x="185" y="86"/>
                        </a:lnTo>
                        <a:lnTo>
                          <a:pt x="187" y="93"/>
                        </a:lnTo>
                        <a:lnTo>
                          <a:pt x="185" y="108"/>
                        </a:lnTo>
                        <a:lnTo>
                          <a:pt x="183" y="111"/>
                        </a:lnTo>
                        <a:lnTo>
                          <a:pt x="191" y="111"/>
                        </a:lnTo>
                        <a:lnTo>
                          <a:pt x="185" y="106"/>
                        </a:lnTo>
                        <a:lnTo>
                          <a:pt x="185" y="109"/>
                        </a:lnTo>
                        <a:lnTo>
                          <a:pt x="189" y="115"/>
                        </a:lnTo>
                        <a:lnTo>
                          <a:pt x="187" y="108"/>
                        </a:lnTo>
                        <a:lnTo>
                          <a:pt x="183" y="108"/>
                        </a:lnTo>
                        <a:lnTo>
                          <a:pt x="178" y="104"/>
                        </a:lnTo>
                        <a:lnTo>
                          <a:pt x="178" y="113"/>
                        </a:lnTo>
                        <a:lnTo>
                          <a:pt x="183" y="108"/>
                        </a:lnTo>
                        <a:lnTo>
                          <a:pt x="173" y="99"/>
                        </a:lnTo>
                        <a:lnTo>
                          <a:pt x="169" y="93"/>
                        </a:lnTo>
                        <a:lnTo>
                          <a:pt x="164" y="86"/>
                        </a:lnTo>
                        <a:lnTo>
                          <a:pt x="160" y="78"/>
                        </a:lnTo>
                        <a:lnTo>
                          <a:pt x="157" y="70"/>
                        </a:lnTo>
                        <a:lnTo>
                          <a:pt x="150" y="76"/>
                        </a:lnTo>
                        <a:lnTo>
                          <a:pt x="157" y="72"/>
                        </a:lnTo>
                        <a:lnTo>
                          <a:pt x="146" y="53"/>
                        </a:lnTo>
                        <a:lnTo>
                          <a:pt x="141" y="46"/>
                        </a:lnTo>
                        <a:lnTo>
                          <a:pt x="136" y="40"/>
                        </a:lnTo>
                        <a:lnTo>
                          <a:pt x="130" y="35"/>
                        </a:lnTo>
                        <a:lnTo>
                          <a:pt x="127" y="33"/>
                        </a:lnTo>
                        <a:lnTo>
                          <a:pt x="122" y="30"/>
                        </a:lnTo>
                        <a:lnTo>
                          <a:pt x="118" y="30"/>
                        </a:lnTo>
                        <a:lnTo>
                          <a:pt x="113" y="32"/>
                        </a:lnTo>
                        <a:lnTo>
                          <a:pt x="109" y="33"/>
                        </a:lnTo>
                        <a:lnTo>
                          <a:pt x="115" y="39"/>
                        </a:lnTo>
                        <a:lnTo>
                          <a:pt x="113" y="32"/>
                        </a:lnTo>
                        <a:lnTo>
                          <a:pt x="111" y="33"/>
                        </a:lnTo>
                        <a:lnTo>
                          <a:pt x="106" y="35"/>
                        </a:lnTo>
                        <a:lnTo>
                          <a:pt x="104" y="40"/>
                        </a:lnTo>
                        <a:lnTo>
                          <a:pt x="100" y="46"/>
                        </a:lnTo>
                        <a:lnTo>
                          <a:pt x="99" y="51"/>
                        </a:lnTo>
                        <a:lnTo>
                          <a:pt x="100" y="58"/>
                        </a:lnTo>
                        <a:lnTo>
                          <a:pt x="107" y="56"/>
                        </a:lnTo>
                        <a:lnTo>
                          <a:pt x="100" y="56"/>
                        </a:lnTo>
                        <a:lnTo>
                          <a:pt x="100" y="63"/>
                        </a:lnTo>
                        <a:lnTo>
                          <a:pt x="102" y="72"/>
                        </a:lnTo>
                        <a:lnTo>
                          <a:pt x="107" y="93"/>
                        </a:lnTo>
                        <a:lnTo>
                          <a:pt x="107" y="95"/>
                        </a:lnTo>
                        <a:lnTo>
                          <a:pt x="113" y="109"/>
                        </a:lnTo>
                        <a:lnTo>
                          <a:pt x="115" y="118"/>
                        </a:lnTo>
                        <a:lnTo>
                          <a:pt x="116" y="125"/>
                        </a:lnTo>
                        <a:lnTo>
                          <a:pt x="116" y="127"/>
                        </a:lnTo>
                        <a:lnTo>
                          <a:pt x="116" y="132"/>
                        </a:lnTo>
                        <a:lnTo>
                          <a:pt x="115" y="138"/>
                        </a:lnTo>
                        <a:lnTo>
                          <a:pt x="123" y="138"/>
                        </a:lnTo>
                        <a:lnTo>
                          <a:pt x="118" y="132"/>
                        </a:lnTo>
                        <a:lnTo>
                          <a:pt x="115" y="136"/>
                        </a:lnTo>
                        <a:lnTo>
                          <a:pt x="120" y="141"/>
                        </a:lnTo>
                        <a:lnTo>
                          <a:pt x="120" y="132"/>
                        </a:lnTo>
                        <a:lnTo>
                          <a:pt x="115" y="136"/>
                        </a:lnTo>
                        <a:lnTo>
                          <a:pt x="113" y="138"/>
                        </a:lnTo>
                        <a:lnTo>
                          <a:pt x="107" y="138"/>
                        </a:lnTo>
                        <a:lnTo>
                          <a:pt x="113" y="143"/>
                        </a:lnTo>
                        <a:lnTo>
                          <a:pt x="113" y="136"/>
                        </a:lnTo>
                        <a:lnTo>
                          <a:pt x="107" y="134"/>
                        </a:lnTo>
                        <a:lnTo>
                          <a:pt x="107" y="141"/>
                        </a:lnTo>
                        <a:lnTo>
                          <a:pt x="113" y="136"/>
                        </a:lnTo>
                        <a:lnTo>
                          <a:pt x="102" y="129"/>
                        </a:lnTo>
                        <a:lnTo>
                          <a:pt x="97" y="134"/>
                        </a:lnTo>
                        <a:lnTo>
                          <a:pt x="104" y="131"/>
                        </a:lnTo>
                        <a:lnTo>
                          <a:pt x="99" y="123"/>
                        </a:lnTo>
                        <a:lnTo>
                          <a:pt x="93" y="115"/>
                        </a:lnTo>
                        <a:lnTo>
                          <a:pt x="86" y="100"/>
                        </a:lnTo>
                        <a:lnTo>
                          <a:pt x="79" y="106"/>
                        </a:lnTo>
                        <a:lnTo>
                          <a:pt x="86" y="102"/>
                        </a:lnTo>
                        <a:lnTo>
                          <a:pt x="81" y="93"/>
                        </a:lnTo>
                        <a:lnTo>
                          <a:pt x="76" y="85"/>
                        </a:lnTo>
                        <a:lnTo>
                          <a:pt x="70" y="78"/>
                        </a:lnTo>
                        <a:lnTo>
                          <a:pt x="65" y="70"/>
                        </a:lnTo>
                        <a:lnTo>
                          <a:pt x="56" y="65"/>
                        </a:lnTo>
                        <a:lnTo>
                          <a:pt x="51" y="62"/>
                        </a:lnTo>
                        <a:lnTo>
                          <a:pt x="47" y="60"/>
                        </a:lnTo>
                        <a:lnTo>
                          <a:pt x="42" y="63"/>
                        </a:lnTo>
                        <a:lnTo>
                          <a:pt x="40" y="63"/>
                        </a:lnTo>
                        <a:lnTo>
                          <a:pt x="44" y="69"/>
                        </a:lnTo>
                        <a:lnTo>
                          <a:pt x="42" y="62"/>
                        </a:lnTo>
                        <a:lnTo>
                          <a:pt x="40" y="63"/>
                        </a:lnTo>
                        <a:lnTo>
                          <a:pt x="35" y="65"/>
                        </a:lnTo>
                        <a:lnTo>
                          <a:pt x="33" y="70"/>
                        </a:lnTo>
                        <a:lnTo>
                          <a:pt x="30" y="76"/>
                        </a:lnTo>
                        <a:lnTo>
                          <a:pt x="30" y="86"/>
                        </a:lnTo>
                        <a:lnTo>
                          <a:pt x="30" y="93"/>
                        </a:lnTo>
                        <a:lnTo>
                          <a:pt x="31" y="102"/>
                        </a:lnTo>
                        <a:lnTo>
                          <a:pt x="39" y="123"/>
                        </a:lnTo>
                        <a:lnTo>
                          <a:pt x="46" y="120"/>
                        </a:lnTo>
                        <a:lnTo>
                          <a:pt x="39" y="122"/>
                        </a:lnTo>
                        <a:lnTo>
                          <a:pt x="40" y="129"/>
                        </a:lnTo>
                        <a:lnTo>
                          <a:pt x="42" y="138"/>
                        </a:lnTo>
                        <a:lnTo>
                          <a:pt x="46" y="146"/>
                        </a:lnTo>
                        <a:lnTo>
                          <a:pt x="47" y="155"/>
                        </a:lnTo>
                        <a:lnTo>
                          <a:pt x="44" y="168"/>
                        </a:lnTo>
                        <a:lnTo>
                          <a:pt x="53" y="168"/>
                        </a:lnTo>
                        <a:lnTo>
                          <a:pt x="47" y="162"/>
                        </a:lnTo>
                        <a:lnTo>
                          <a:pt x="46" y="168"/>
                        </a:lnTo>
                        <a:lnTo>
                          <a:pt x="44" y="169"/>
                        </a:lnTo>
                        <a:lnTo>
                          <a:pt x="47" y="175"/>
                        </a:lnTo>
                        <a:lnTo>
                          <a:pt x="46" y="168"/>
                        </a:lnTo>
                        <a:lnTo>
                          <a:pt x="42" y="168"/>
                        </a:lnTo>
                        <a:lnTo>
                          <a:pt x="39" y="164"/>
                        </a:lnTo>
                        <a:lnTo>
                          <a:pt x="39" y="173"/>
                        </a:lnTo>
                        <a:lnTo>
                          <a:pt x="44" y="168"/>
                        </a:lnTo>
                        <a:lnTo>
                          <a:pt x="35" y="161"/>
                        </a:lnTo>
                        <a:lnTo>
                          <a:pt x="33" y="159"/>
                        </a:lnTo>
                        <a:lnTo>
                          <a:pt x="28" y="152"/>
                        </a:lnTo>
                        <a:lnTo>
                          <a:pt x="23" y="145"/>
                        </a:lnTo>
                        <a:lnTo>
                          <a:pt x="17" y="136"/>
                        </a:lnTo>
                        <a:lnTo>
                          <a:pt x="12" y="141"/>
                        </a:lnTo>
                        <a:lnTo>
                          <a:pt x="21" y="141"/>
                        </a:lnTo>
                        <a:lnTo>
                          <a:pt x="17" y="132"/>
                        </a:lnTo>
                        <a:lnTo>
                          <a:pt x="17" y="131"/>
                        </a:lnTo>
                        <a:lnTo>
                          <a:pt x="14" y="127"/>
                        </a:lnTo>
                        <a:lnTo>
                          <a:pt x="14" y="125"/>
                        </a:lnTo>
                        <a:lnTo>
                          <a:pt x="8" y="139"/>
                        </a:lnTo>
                        <a:lnTo>
                          <a:pt x="14" y="136"/>
                        </a:lnTo>
                        <a:lnTo>
                          <a:pt x="16" y="131"/>
                        </a:lnTo>
                        <a:lnTo>
                          <a:pt x="8" y="131"/>
                        </a:lnTo>
                        <a:lnTo>
                          <a:pt x="3" y="136"/>
                        </a:lnTo>
                        <a:lnTo>
                          <a:pt x="8" y="139"/>
                        </a:lnTo>
                        <a:lnTo>
                          <a:pt x="14" y="138"/>
                        </a:lnTo>
                        <a:lnTo>
                          <a:pt x="16" y="131"/>
                        </a:lnTo>
                        <a:lnTo>
                          <a:pt x="17" y="131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9" name="Freeform 164"/>
                  <p:cNvSpPr>
                    <a:spLocks/>
                  </p:cNvSpPr>
                  <p:nvPr/>
                </p:nvSpPr>
                <p:spPr bwMode="auto">
                  <a:xfrm>
                    <a:off x="5687" y="5535"/>
                    <a:ext cx="86" cy="86"/>
                  </a:xfrm>
                  <a:custGeom>
                    <a:avLst/>
                    <a:gdLst>
                      <a:gd name="T0" fmla="*/ 5 w 86"/>
                      <a:gd name="T1" fmla="*/ 86 h 86"/>
                      <a:gd name="T2" fmla="*/ 86 w 86"/>
                      <a:gd name="T3" fmla="*/ 37 h 86"/>
                      <a:gd name="T4" fmla="*/ 0 w 86"/>
                      <a:gd name="T5" fmla="*/ 0 h 86"/>
                      <a:gd name="T6" fmla="*/ 5 w 86"/>
                      <a:gd name="T7" fmla="*/ 86 h 8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6"/>
                      <a:gd name="T13" fmla="*/ 0 h 86"/>
                      <a:gd name="T14" fmla="*/ 86 w 86"/>
                      <a:gd name="T15" fmla="*/ 86 h 8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6" h="86">
                        <a:moveTo>
                          <a:pt x="5" y="86"/>
                        </a:moveTo>
                        <a:lnTo>
                          <a:pt x="86" y="37"/>
                        </a:lnTo>
                        <a:lnTo>
                          <a:pt x="0" y="0"/>
                        </a:lnTo>
                        <a:lnTo>
                          <a:pt x="5" y="86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27" name="Group 165"/>
              <p:cNvGrpSpPr>
                <a:grpSpLocks/>
              </p:cNvGrpSpPr>
              <p:nvPr/>
            </p:nvGrpSpPr>
            <p:grpSpPr bwMode="auto">
              <a:xfrm>
                <a:off x="4467" y="10076"/>
                <a:ext cx="2490" cy="1251"/>
                <a:chOff x="4807" y="5908"/>
                <a:chExt cx="1123" cy="558"/>
              </a:xfrm>
            </p:grpSpPr>
            <p:sp>
              <p:nvSpPr>
                <p:cNvPr id="447" name="Freeform 166"/>
                <p:cNvSpPr>
                  <a:spLocks/>
                </p:cNvSpPr>
                <p:nvPr/>
              </p:nvSpPr>
              <p:spPr bwMode="auto">
                <a:xfrm>
                  <a:off x="4807" y="6263"/>
                  <a:ext cx="271" cy="203"/>
                </a:xfrm>
                <a:custGeom>
                  <a:avLst/>
                  <a:gdLst>
                    <a:gd name="T0" fmla="*/ 9 w 272"/>
                    <a:gd name="T1" fmla="*/ 143 h 203"/>
                    <a:gd name="T2" fmla="*/ 4 w 272"/>
                    <a:gd name="T3" fmla="*/ 145 h 203"/>
                    <a:gd name="T4" fmla="*/ 11 w 272"/>
                    <a:gd name="T5" fmla="*/ 154 h 203"/>
                    <a:gd name="T6" fmla="*/ 25 w 272"/>
                    <a:gd name="T7" fmla="*/ 191 h 203"/>
                    <a:gd name="T8" fmla="*/ 57 w 272"/>
                    <a:gd name="T9" fmla="*/ 200 h 203"/>
                    <a:gd name="T10" fmla="*/ 69 w 272"/>
                    <a:gd name="T11" fmla="*/ 166 h 203"/>
                    <a:gd name="T12" fmla="*/ 53 w 272"/>
                    <a:gd name="T13" fmla="*/ 110 h 203"/>
                    <a:gd name="T14" fmla="*/ 48 w 272"/>
                    <a:gd name="T15" fmla="*/ 88 h 203"/>
                    <a:gd name="T16" fmla="*/ 57 w 272"/>
                    <a:gd name="T17" fmla="*/ 88 h 203"/>
                    <a:gd name="T18" fmla="*/ 64 w 272"/>
                    <a:gd name="T19" fmla="*/ 90 h 203"/>
                    <a:gd name="T20" fmla="*/ 69 w 272"/>
                    <a:gd name="T21" fmla="*/ 94 h 203"/>
                    <a:gd name="T22" fmla="*/ 96 w 272"/>
                    <a:gd name="T23" fmla="*/ 133 h 203"/>
                    <a:gd name="T24" fmla="*/ 110 w 272"/>
                    <a:gd name="T25" fmla="*/ 154 h 203"/>
                    <a:gd name="T26" fmla="*/ 140 w 272"/>
                    <a:gd name="T27" fmla="*/ 163 h 203"/>
                    <a:gd name="T28" fmla="*/ 156 w 272"/>
                    <a:gd name="T29" fmla="*/ 138 h 203"/>
                    <a:gd name="T30" fmla="*/ 145 w 272"/>
                    <a:gd name="T31" fmla="*/ 101 h 203"/>
                    <a:gd name="T32" fmla="*/ 131 w 272"/>
                    <a:gd name="T33" fmla="*/ 58 h 203"/>
                    <a:gd name="T34" fmla="*/ 136 w 272"/>
                    <a:gd name="T35" fmla="*/ 57 h 203"/>
                    <a:gd name="T36" fmla="*/ 143 w 272"/>
                    <a:gd name="T37" fmla="*/ 53 h 203"/>
                    <a:gd name="T38" fmla="*/ 158 w 272"/>
                    <a:gd name="T39" fmla="*/ 51 h 203"/>
                    <a:gd name="T40" fmla="*/ 173 w 272"/>
                    <a:gd name="T41" fmla="*/ 88 h 203"/>
                    <a:gd name="T42" fmla="*/ 193 w 272"/>
                    <a:gd name="T43" fmla="*/ 118 h 203"/>
                    <a:gd name="T44" fmla="*/ 225 w 272"/>
                    <a:gd name="T45" fmla="*/ 129 h 203"/>
                    <a:gd name="T46" fmla="*/ 237 w 272"/>
                    <a:gd name="T47" fmla="*/ 94 h 203"/>
                    <a:gd name="T48" fmla="*/ 225 w 272"/>
                    <a:gd name="T49" fmla="*/ 46 h 203"/>
                    <a:gd name="T50" fmla="*/ 221 w 272"/>
                    <a:gd name="T51" fmla="*/ 21 h 203"/>
                    <a:gd name="T52" fmla="*/ 228 w 272"/>
                    <a:gd name="T53" fmla="*/ 16 h 203"/>
                    <a:gd name="T54" fmla="*/ 242 w 272"/>
                    <a:gd name="T55" fmla="*/ 28 h 203"/>
                    <a:gd name="T56" fmla="*/ 255 w 272"/>
                    <a:gd name="T57" fmla="*/ 46 h 203"/>
                    <a:gd name="T58" fmla="*/ 264 w 272"/>
                    <a:gd name="T59" fmla="*/ 32 h 203"/>
                    <a:gd name="T60" fmla="*/ 234 w 272"/>
                    <a:gd name="T61" fmla="*/ 2 h 203"/>
                    <a:gd name="T62" fmla="*/ 211 w 272"/>
                    <a:gd name="T63" fmla="*/ 11 h 203"/>
                    <a:gd name="T64" fmla="*/ 209 w 272"/>
                    <a:gd name="T65" fmla="*/ 46 h 203"/>
                    <a:gd name="T66" fmla="*/ 223 w 272"/>
                    <a:gd name="T67" fmla="*/ 101 h 203"/>
                    <a:gd name="T68" fmla="*/ 225 w 272"/>
                    <a:gd name="T69" fmla="*/ 120 h 203"/>
                    <a:gd name="T70" fmla="*/ 211 w 272"/>
                    <a:gd name="T71" fmla="*/ 122 h 203"/>
                    <a:gd name="T72" fmla="*/ 195 w 272"/>
                    <a:gd name="T73" fmla="*/ 96 h 203"/>
                    <a:gd name="T74" fmla="*/ 168 w 272"/>
                    <a:gd name="T75" fmla="*/ 53 h 203"/>
                    <a:gd name="T76" fmla="*/ 143 w 272"/>
                    <a:gd name="T77" fmla="*/ 37 h 203"/>
                    <a:gd name="T78" fmla="*/ 136 w 272"/>
                    <a:gd name="T79" fmla="*/ 41 h 203"/>
                    <a:gd name="T80" fmla="*/ 122 w 272"/>
                    <a:gd name="T81" fmla="*/ 58 h 203"/>
                    <a:gd name="T82" fmla="*/ 138 w 272"/>
                    <a:gd name="T83" fmla="*/ 103 h 203"/>
                    <a:gd name="T84" fmla="*/ 140 w 272"/>
                    <a:gd name="T85" fmla="*/ 138 h 203"/>
                    <a:gd name="T86" fmla="*/ 135 w 272"/>
                    <a:gd name="T87" fmla="*/ 150 h 203"/>
                    <a:gd name="T88" fmla="*/ 126 w 272"/>
                    <a:gd name="T89" fmla="*/ 149 h 203"/>
                    <a:gd name="T90" fmla="*/ 115 w 272"/>
                    <a:gd name="T91" fmla="*/ 138 h 203"/>
                    <a:gd name="T92" fmla="*/ 103 w 272"/>
                    <a:gd name="T93" fmla="*/ 117 h 203"/>
                    <a:gd name="T94" fmla="*/ 69 w 272"/>
                    <a:gd name="T95" fmla="*/ 78 h 203"/>
                    <a:gd name="T96" fmla="*/ 55 w 272"/>
                    <a:gd name="T97" fmla="*/ 81 h 203"/>
                    <a:gd name="T98" fmla="*/ 41 w 272"/>
                    <a:gd name="T99" fmla="*/ 88 h 203"/>
                    <a:gd name="T100" fmla="*/ 39 w 272"/>
                    <a:gd name="T101" fmla="*/ 118 h 203"/>
                    <a:gd name="T102" fmla="*/ 53 w 272"/>
                    <a:gd name="T103" fmla="*/ 166 h 203"/>
                    <a:gd name="T104" fmla="*/ 52 w 272"/>
                    <a:gd name="T105" fmla="*/ 186 h 203"/>
                    <a:gd name="T106" fmla="*/ 43 w 272"/>
                    <a:gd name="T107" fmla="*/ 186 h 203"/>
                    <a:gd name="T108" fmla="*/ 25 w 272"/>
                    <a:gd name="T109" fmla="*/ 164 h 203"/>
                    <a:gd name="T110" fmla="*/ 14 w 272"/>
                    <a:gd name="T111" fmla="*/ 145 h 203"/>
                    <a:gd name="T112" fmla="*/ 4 w 272"/>
                    <a:gd name="T113" fmla="*/ 156 h 203"/>
                    <a:gd name="T114" fmla="*/ 16 w 272"/>
                    <a:gd name="T115" fmla="*/ 150 h 20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72"/>
                    <a:gd name="T175" fmla="*/ 0 h 203"/>
                    <a:gd name="T176" fmla="*/ 272 w 272"/>
                    <a:gd name="T177" fmla="*/ 203 h 20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72" h="203">
                      <a:moveTo>
                        <a:pt x="18" y="150"/>
                      </a:moveTo>
                      <a:lnTo>
                        <a:pt x="2" y="150"/>
                      </a:lnTo>
                      <a:lnTo>
                        <a:pt x="0" y="150"/>
                      </a:lnTo>
                      <a:lnTo>
                        <a:pt x="9" y="150"/>
                      </a:lnTo>
                      <a:lnTo>
                        <a:pt x="9" y="143"/>
                      </a:lnTo>
                      <a:lnTo>
                        <a:pt x="4" y="145"/>
                      </a:lnTo>
                      <a:lnTo>
                        <a:pt x="14" y="145"/>
                      </a:lnTo>
                      <a:lnTo>
                        <a:pt x="9" y="143"/>
                      </a:lnTo>
                      <a:lnTo>
                        <a:pt x="4" y="145"/>
                      </a:lnTo>
                      <a:lnTo>
                        <a:pt x="0" y="150"/>
                      </a:lnTo>
                      <a:lnTo>
                        <a:pt x="4" y="156"/>
                      </a:lnTo>
                      <a:lnTo>
                        <a:pt x="4" y="157"/>
                      </a:lnTo>
                      <a:lnTo>
                        <a:pt x="6" y="159"/>
                      </a:lnTo>
                      <a:lnTo>
                        <a:pt x="11" y="154"/>
                      </a:lnTo>
                      <a:lnTo>
                        <a:pt x="6" y="157"/>
                      </a:lnTo>
                      <a:lnTo>
                        <a:pt x="9" y="166"/>
                      </a:lnTo>
                      <a:lnTo>
                        <a:pt x="14" y="175"/>
                      </a:lnTo>
                      <a:lnTo>
                        <a:pt x="20" y="184"/>
                      </a:lnTo>
                      <a:lnTo>
                        <a:pt x="25" y="191"/>
                      </a:lnTo>
                      <a:lnTo>
                        <a:pt x="37" y="198"/>
                      </a:lnTo>
                      <a:lnTo>
                        <a:pt x="43" y="202"/>
                      </a:lnTo>
                      <a:lnTo>
                        <a:pt x="48" y="203"/>
                      </a:lnTo>
                      <a:lnTo>
                        <a:pt x="55" y="202"/>
                      </a:lnTo>
                      <a:lnTo>
                        <a:pt x="57" y="200"/>
                      </a:lnTo>
                      <a:lnTo>
                        <a:pt x="62" y="196"/>
                      </a:lnTo>
                      <a:lnTo>
                        <a:pt x="66" y="193"/>
                      </a:lnTo>
                      <a:lnTo>
                        <a:pt x="67" y="187"/>
                      </a:lnTo>
                      <a:lnTo>
                        <a:pt x="71" y="173"/>
                      </a:lnTo>
                      <a:lnTo>
                        <a:pt x="69" y="166"/>
                      </a:lnTo>
                      <a:lnTo>
                        <a:pt x="67" y="156"/>
                      </a:lnTo>
                      <a:lnTo>
                        <a:pt x="60" y="134"/>
                      </a:lnTo>
                      <a:lnTo>
                        <a:pt x="55" y="118"/>
                      </a:lnTo>
                      <a:lnTo>
                        <a:pt x="53" y="110"/>
                      </a:lnTo>
                      <a:lnTo>
                        <a:pt x="53" y="101"/>
                      </a:lnTo>
                      <a:lnTo>
                        <a:pt x="44" y="101"/>
                      </a:lnTo>
                      <a:lnTo>
                        <a:pt x="52" y="103"/>
                      </a:lnTo>
                      <a:lnTo>
                        <a:pt x="57" y="88"/>
                      </a:lnTo>
                      <a:lnTo>
                        <a:pt x="48" y="88"/>
                      </a:lnTo>
                      <a:lnTo>
                        <a:pt x="53" y="94"/>
                      </a:lnTo>
                      <a:lnTo>
                        <a:pt x="57" y="88"/>
                      </a:lnTo>
                      <a:lnTo>
                        <a:pt x="52" y="83"/>
                      </a:lnTo>
                      <a:lnTo>
                        <a:pt x="52" y="92"/>
                      </a:lnTo>
                      <a:lnTo>
                        <a:pt x="57" y="88"/>
                      </a:lnTo>
                      <a:lnTo>
                        <a:pt x="59" y="88"/>
                      </a:lnTo>
                      <a:lnTo>
                        <a:pt x="64" y="87"/>
                      </a:lnTo>
                      <a:lnTo>
                        <a:pt x="59" y="81"/>
                      </a:lnTo>
                      <a:lnTo>
                        <a:pt x="59" y="88"/>
                      </a:lnTo>
                      <a:lnTo>
                        <a:pt x="64" y="90"/>
                      </a:lnTo>
                      <a:lnTo>
                        <a:pt x="64" y="83"/>
                      </a:lnTo>
                      <a:lnTo>
                        <a:pt x="59" y="88"/>
                      </a:lnTo>
                      <a:lnTo>
                        <a:pt x="71" y="96"/>
                      </a:lnTo>
                      <a:lnTo>
                        <a:pt x="75" y="88"/>
                      </a:lnTo>
                      <a:lnTo>
                        <a:pt x="69" y="94"/>
                      </a:lnTo>
                      <a:lnTo>
                        <a:pt x="75" y="101"/>
                      </a:lnTo>
                      <a:lnTo>
                        <a:pt x="80" y="108"/>
                      </a:lnTo>
                      <a:lnTo>
                        <a:pt x="90" y="126"/>
                      </a:lnTo>
                      <a:lnTo>
                        <a:pt x="96" y="133"/>
                      </a:lnTo>
                      <a:lnTo>
                        <a:pt x="101" y="141"/>
                      </a:lnTo>
                      <a:lnTo>
                        <a:pt x="105" y="149"/>
                      </a:lnTo>
                      <a:lnTo>
                        <a:pt x="112" y="156"/>
                      </a:lnTo>
                      <a:lnTo>
                        <a:pt x="115" y="149"/>
                      </a:lnTo>
                      <a:lnTo>
                        <a:pt x="110" y="154"/>
                      </a:lnTo>
                      <a:lnTo>
                        <a:pt x="120" y="161"/>
                      </a:lnTo>
                      <a:lnTo>
                        <a:pt x="126" y="164"/>
                      </a:lnTo>
                      <a:lnTo>
                        <a:pt x="131" y="166"/>
                      </a:lnTo>
                      <a:lnTo>
                        <a:pt x="138" y="164"/>
                      </a:lnTo>
                      <a:lnTo>
                        <a:pt x="140" y="163"/>
                      </a:lnTo>
                      <a:lnTo>
                        <a:pt x="145" y="161"/>
                      </a:lnTo>
                      <a:lnTo>
                        <a:pt x="149" y="156"/>
                      </a:lnTo>
                      <a:lnTo>
                        <a:pt x="152" y="150"/>
                      </a:lnTo>
                      <a:lnTo>
                        <a:pt x="154" y="145"/>
                      </a:lnTo>
                      <a:lnTo>
                        <a:pt x="156" y="138"/>
                      </a:lnTo>
                      <a:lnTo>
                        <a:pt x="154" y="131"/>
                      </a:lnTo>
                      <a:lnTo>
                        <a:pt x="150" y="122"/>
                      </a:lnTo>
                      <a:lnTo>
                        <a:pt x="149" y="111"/>
                      </a:lnTo>
                      <a:lnTo>
                        <a:pt x="147" y="103"/>
                      </a:lnTo>
                      <a:lnTo>
                        <a:pt x="145" y="101"/>
                      </a:lnTo>
                      <a:lnTo>
                        <a:pt x="140" y="83"/>
                      </a:lnTo>
                      <a:lnTo>
                        <a:pt x="138" y="74"/>
                      </a:lnTo>
                      <a:lnTo>
                        <a:pt x="138" y="65"/>
                      </a:lnTo>
                      <a:lnTo>
                        <a:pt x="138" y="58"/>
                      </a:lnTo>
                      <a:lnTo>
                        <a:pt x="131" y="58"/>
                      </a:lnTo>
                      <a:lnTo>
                        <a:pt x="136" y="64"/>
                      </a:lnTo>
                      <a:lnTo>
                        <a:pt x="138" y="58"/>
                      </a:lnTo>
                      <a:lnTo>
                        <a:pt x="142" y="53"/>
                      </a:lnTo>
                      <a:lnTo>
                        <a:pt x="136" y="48"/>
                      </a:lnTo>
                      <a:lnTo>
                        <a:pt x="136" y="57"/>
                      </a:lnTo>
                      <a:lnTo>
                        <a:pt x="142" y="53"/>
                      </a:lnTo>
                      <a:lnTo>
                        <a:pt x="145" y="51"/>
                      </a:lnTo>
                      <a:lnTo>
                        <a:pt x="149" y="50"/>
                      </a:lnTo>
                      <a:lnTo>
                        <a:pt x="143" y="44"/>
                      </a:lnTo>
                      <a:lnTo>
                        <a:pt x="143" y="53"/>
                      </a:lnTo>
                      <a:lnTo>
                        <a:pt x="147" y="53"/>
                      </a:lnTo>
                      <a:lnTo>
                        <a:pt x="147" y="46"/>
                      </a:lnTo>
                      <a:lnTo>
                        <a:pt x="142" y="51"/>
                      </a:lnTo>
                      <a:lnTo>
                        <a:pt x="154" y="58"/>
                      </a:lnTo>
                      <a:lnTo>
                        <a:pt x="158" y="51"/>
                      </a:lnTo>
                      <a:lnTo>
                        <a:pt x="152" y="57"/>
                      </a:lnTo>
                      <a:lnTo>
                        <a:pt x="158" y="64"/>
                      </a:lnTo>
                      <a:lnTo>
                        <a:pt x="163" y="71"/>
                      </a:lnTo>
                      <a:lnTo>
                        <a:pt x="173" y="87"/>
                      </a:lnTo>
                      <a:lnTo>
                        <a:pt x="173" y="88"/>
                      </a:lnTo>
                      <a:lnTo>
                        <a:pt x="184" y="106"/>
                      </a:lnTo>
                      <a:lnTo>
                        <a:pt x="188" y="113"/>
                      </a:lnTo>
                      <a:lnTo>
                        <a:pt x="195" y="120"/>
                      </a:lnTo>
                      <a:lnTo>
                        <a:pt x="198" y="113"/>
                      </a:lnTo>
                      <a:lnTo>
                        <a:pt x="193" y="118"/>
                      </a:lnTo>
                      <a:lnTo>
                        <a:pt x="205" y="127"/>
                      </a:lnTo>
                      <a:lnTo>
                        <a:pt x="211" y="129"/>
                      </a:lnTo>
                      <a:lnTo>
                        <a:pt x="216" y="133"/>
                      </a:lnTo>
                      <a:lnTo>
                        <a:pt x="223" y="131"/>
                      </a:lnTo>
                      <a:lnTo>
                        <a:pt x="225" y="129"/>
                      </a:lnTo>
                      <a:lnTo>
                        <a:pt x="230" y="126"/>
                      </a:lnTo>
                      <a:lnTo>
                        <a:pt x="234" y="120"/>
                      </a:lnTo>
                      <a:lnTo>
                        <a:pt x="235" y="115"/>
                      </a:lnTo>
                      <a:lnTo>
                        <a:pt x="239" y="101"/>
                      </a:lnTo>
                      <a:lnTo>
                        <a:pt x="237" y="94"/>
                      </a:lnTo>
                      <a:lnTo>
                        <a:pt x="235" y="83"/>
                      </a:lnTo>
                      <a:lnTo>
                        <a:pt x="228" y="62"/>
                      </a:lnTo>
                      <a:lnTo>
                        <a:pt x="221" y="64"/>
                      </a:lnTo>
                      <a:lnTo>
                        <a:pt x="228" y="64"/>
                      </a:lnTo>
                      <a:lnTo>
                        <a:pt x="225" y="46"/>
                      </a:lnTo>
                      <a:lnTo>
                        <a:pt x="223" y="37"/>
                      </a:lnTo>
                      <a:lnTo>
                        <a:pt x="223" y="28"/>
                      </a:lnTo>
                      <a:lnTo>
                        <a:pt x="225" y="16"/>
                      </a:lnTo>
                      <a:lnTo>
                        <a:pt x="216" y="16"/>
                      </a:lnTo>
                      <a:lnTo>
                        <a:pt x="221" y="21"/>
                      </a:lnTo>
                      <a:lnTo>
                        <a:pt x="225" y="16"/>
                      </a:lnTo>
                      <a:lnTo>
                        <a:pt x="219" y="11"/>
                      </a:lnTo>
                      <a:lnTo>
                        <a:pt x="219" y="20"/>
                      </a:lnTo>
                      <a:lnTo>
                        <a:pt x="225" y="16"/>
                      </a:lnTo>
                      <a:lnTo>
                        <a:pt x="228" y="16"/>
                      </a:lnTo>
                      <a:lnTo>
                        <a:pt x="234" y="18"/>
                      </a:lnTo>
                      <a:lnTo>
                        <a:pt x="234" y="11"/>
                      </a:lnTo>
                      <a:lnTo>
                        <a:pt x="228" y="16"/>
                      </a:lnTo>
                      <a:lnTo>
                        <a:pt x="237" y="21"/>
                      </a:lnTo>
                      <a:lnTo>
                        <a:pt x="242" y="28"/>
                      </a:lnTo>
                      <a:lnTo>
                        <a:pt x="248" y="35"/>
                      </a:lnTo>
                      <a:lnTo>
                        <a:pt x="253" y="43"/>
                      </a:lnTo>
                      <a:lnTo>
                        <a:pt x="257" y="48"/>
                      </a:lnTo>
                      <a:lnTo>
                        <a:pt x="262" y="43"/>
                      </a:lnTo>
                      <a:lnTo>
                        <a:pt x="255" y="46"/>
                      </a:lnTo>
                      <a:lnTo>
                        <a:pt x="258" y="55"/>
                      </a:lnTo>
                      <a:lnTo>
                        <a:pt x="272" y="50"/>
                      </a:lnTo>
                      <a:lnTo>
                        <a:pt x="269" y="41"/>
                      </a:lnTo>
                      <a:lnTo>
                        <a:pt x="269" y="39"/>
                      </a:lnTo>
                      <a:lnTo>
                        <a:pt x="264" y="32"/>
                      </a:lnTo>
                      <a:lnTo>
                        <a:pt x="258" y="25"/>
                      </a:lnTo>
                      <a:lnTo>
                        <a:pt x="253" y="18"/>
                      </a:lnTo>
                      <a:lnTo>
                        <a:pt x="248" y="11"/>
                      </a:lnTo>
                      <a:lnTo>
                        <a:pt x="239" y="5"/>
                      </a:lnTo>
                      <a:lnTo>
                        <a:pt x="234" y="2"/>
                      </a:lnTo>
                      <a:lnTo>
                        <a:pt x="228" y="0"/>
                      </a:lnTo>
                      <a:lnTo>
                        <a:pt x="221" y="2"/>
                      </a:lnTo>
                      <a:lnTo>
                        <a:pt x="219" y="4"/>
                      </a:lnTo>
                      <a:lnTo>
                        <a:pt x="214" y="5"/>
                      </a:lnTo>
                      <a:lnTo>
                        <a:pt x="211" y="11"/>
                      </a:lnTo>
                      <a:lnTo>
                        <a:pt x="209" y="16"/>
                      </a:lnTo>
                      <a:lnTo>
                        <a:pt x="207" y="28"/>
                      </a:lnTo>
                      <a:lnTo>
                        <a:pt x="207" y="37"/>
                      </a:lnTo>
                      <a:lnTo>
                        <a:pt x="209" y="46"/>
                      </a:lnTo>
                      <a:lnTo>
                        <a:pt x="214" y="65"/>
                      </a:lnTo>
                      <a:lnTo>
                        <a:pt x="219" y="83"/>
                      </a:lnTo>
                      <a:lnTo>
                        <a:pt x="221" y="94"/>
                      </a:lnTo>
                      <a:lnTo>
                        <a:pt x="223" y="101"/>
                      </a:lnTo>
                      <a:lnTo>
                        <a:pt x="219" y="115"/>
                      </a:lnTo>
                      <a:lnTo>
                        <a:pt x="228" y="115"/>
                      </a:lnTo>
                      <a:lnTo>
                        <a:pt x="223" y="110"/>
                      </a:lnTo>
                      <a:lnTo>
                        <a:pt x="219" y="115"/>
                      </a:lnTo>
                      <a:lnTo>
                        <a:pt x="225" y="120"/>
                      </a:lnTo>
                      <a:lnTo>
                        <a:pt x="225" y="113"/>
                      </a:lnTo>
                      <a:lnTo>
                        <a:pt x="219" y="117"/>
                      </a:lnTo>
                      <a:lnTo>
                        <a:pt x="216" y="117"/>
                      </a:lnTo>
                      <a:lnTo>
                        <a:pt x="211" y="113"/>
                      </a:lnTo>
                      <a:lnTo>
                        <a:pt x="211" y="122"/>
                      </a:lnTo>
                      <a:lnTo>
                        <a:pt x="216" y="117"/>
                      </a:lnTo>
                      <a:lnTo>
                        <a:pt x="204" y="108"/>
                      </a:lnTo>
                      <a:lnTo>
                        <a:pt x="198" y="103"/>
                      </a:lnTo>
                      <a:lnTo>
                        <a:pt x="195" y="96"/>
                      </a:lnTo>
                      <a:lnTo>
                        <a:pt x="186" y="80"/>
                      </a:lnTo>
                      <a:lnTo>
                        <a:pt x="179" y="83"/>
                      </a:lnTo>
                      <a:lnTo>
                        <a:pt x="186" y="80"/>
                      </a:lnTo>
                      <a:lnTo>
                        <a:pt x="173" y="60"/>
                      </a:lnTo>
                      <a:lnTo>
                        <a:pt x="168" y="53"/>
                      </a:lnTo>
                      <a:lnTo>
                        <a:pt x="163" y="46"/>
                      </a:lnTo>
                      <a:lnTo>
                        <a:pt x="152" y="41"/>
                      </a:lnTo>
                      <a:lnTo>
                        <a:pt x="147" y="37"/>
                      </a:lnTo>
                      <a:lnTo>
                        <a:pt x="143" y="37"/>
                      </a:lnTo>
                      <a:lnTo>
                        <a:pt x="138" y="39"/>
                      </a:lnTo>
                      <a:lnTo>
                        <a:pt x="135" y="41"/>
                      </a:lnTo>
                      <a:lnTo>
                        <a:pt x="140" y="46"/>
                      </a:lnTo>
                      <a:lnTo>
                        <a:pt x="138" y="39"/>
                      </a:lnTo>
                      <a:lnTo>
                        <a:pt x="136" y="41"/>
                      </a:lnTo>
                      <a:lnTo>
                        <a:pt x="131" y="43"/>
                      </a:lnTo>
                      <a:lnTo>
                        <a:pt x="128" y="48"/>
                      </a:lnTo>
                      <a:lnTo>
                        <a:pt x="126" y="53"/>
                      </a:lnTo>
                      <a:lnTo>
                        <a:pt x="122" y="58"/>
                      </a:lnTo>
                      <a:lnTo>
                        <a:pt x="122" y="65"/>
                      </a:lnTo>
                      <a:lnTo>
                        <a:pt x="122" y="74"/>
                      </a:lnTo>
                      <a:lnTo>
                        <a:pt x="124" y="83"/>
                      </a:lnTo>
                      <a:lnTo>
                        <a:pt x="131" y="104"/>
                      </a:lnTo>
                      <a:lnTo>
                        <a:pt x="138" y="103"/>
                      </a:lnTo>
                      <a:lnTo>
                        <a:pt x="131" y="104"/>
                      </a:lnTo>
                      <a:lnTo>
                        <a:pt x="133" y="111"/>
                      </a:lnTo>
                      <a:lnTo>
                        <a:pt x="135" y="122"/>
                      </a:lnTo>
                      <a:lnTo>
                        <a:pt x="138" y="131"/>
                      </a:lnTo>
                      <a:lnTo>
                        <a:pt x="140" y="138"/>
                      </a:lnTo>
                      <a:lnTo>
                        <a:pt x="138" y="145"/>
                      </a:lnTo>
                      <a:lnTo>
                        <a:pt x="147" y="145"/>
                      </a:lnTo>
                      <a:lnTo>
                        <a:pt x="142" y="140"/>
                      </a:lnTo>
                      <a:lnTo>
                        <a:pt x="138" y="145"/>
                      </a:lnTo>
                      <a:lnTo>
                        <a:pt x="135" y="150"/>
                      </a:lnTo>
                      <a:lnTo>
                        <a:pt x="140" y="156"/>
                      </a:lnTo>
                      <a:lnTo>
                        <a:pt x="140" y="147"/>
                      </a:lnTo>
                      <a:lnTo>
                        <a:pt x="135" y="150"/>
                      </a:lnTo>
                      <a:lnTo>
                        <a:pt x="131" y="150"/>
                      </a:lnTo>
                      <a:lnTo>
                        <a:pt x="126" y="149"/>
                      </a:lnTo>
                      <a:lnTo>
                        <a:pt x="126" y="156"/>
                      </a:lnTo>
                      <a:lnTo>
                        <a:pt x="131" y="150"/>
                      </a:lnTo>
                      <a:lnTo>
                        <a:pt x="120" y="143"/>
                      </a:lnTo>
                      <a:lnTo>
                        <a:pt x="115" y="138"/>
                      </a:lnTo>
                      <a:lnTo>
                        <a:pt x="112" y="131"/>
                      </a:lnTo>
                      <a:lnTo>
                        <a:pt x="106" y="122"/>
                      </a:lnTo>
                      <a:lnTo>
                        <a:pt x="103" y="115"/>
                      </a:lnTo>
                      <a:lnTo>
                        <a:pt x="96" y="120"/>
                      </a:lnTo>
                      <a:lnTo>
                        <a:pt x="103" y="117"/>
                      </a:lnTo>
                      <a:lnTo>
                        <a:pt x="90" y="97"/>
                      </a:lnTo>
                      <a:lnTo>
                        <a:pt x="85" y="90"/>
                      </a:lnTo>
                      <a:lnTo>
                        <a:pt x="80" y="83"/>
                      </a:lnTo>
                      <a:lnTo>
                        <a:pt x="69" y="78"/>
                      </a:lnTo>
                      <a:lnTo>
                        <a:pt x="64" y="74"/>
                      </a:lnTo>
                      <a:lnTo>
                        <a:pt x="59" y="73"/>
                      </a:lnTo>
                      <a:lnTo>
                        <a:pt x="53" y="76"/>
                      </a:lnTo>
                      <a:lnTo>
                        <a:pt x="52" y="76"/>
                      </a:lnTo>
                      <a:lnTo>
                        <a:pt x="55" y="81"/>
                      </a:lnTo>
                      <a:lnTo>
                        <a:pt x="53" y="74"/>
                      </a:lnTo>
                      <a:lnTo>
                        <a:pt x="52" y="76"/>
                      </a:lnTo>
                      <a:lnTo>
                        <a:pt x="46" y="78"/>
                      </a:lnTo>
                      <a:lnTo>
                        <a:pt x="43" y="83"/>
                      </a:lnTo>
                      <a:lnTo>
                        <a:pt x="41" y="88"/>
                      </a:lnTo>
                      <a:lnTo>
                        <a:pt x="37" y="99"/>
                      </a:lnTo>
                      <a:lnTo>
                        <a:pt x="37" y="101"/>
                      </a:lnTo>
                      <a:lnTo>
                        <a:pt x="37" y="110"/>
                      </a:lnTo>
                      <a:lnTo>
                        <a:pt x="39" y="118"/>
                      </a:lnTo>
                      <a:lnTo>
                        <a:pt x="46" y="140"/>
                      </a:lnTo>
                      <a:lnTo>
                        <a:pt x="53" y="136"/>
                      </a:lnTo>
                      <a:lnTo>
                        <a:pt x="46" y="138"/>
                      </a:lnTo>
                      <a:lnTo>
                        <a:pt x="52" y="156"/>
                      </a:lnTo>
                      <a:lnTo>
                        <a:pt x="53" y="166"/>
                      </a:lnTo>
                      <a:lnTo>
                        <a:pt x="55" y="173"/>
                      </a:lnTo>
                      <a:lnTo>
                        <a:pt x="52" y="187"/>
                      </a:lnTo>
                      <a:lnTo>
                        <a:pt x="60" y="187"/>
                      </a:lnTo>
                      <a:lnTo>
                        <a:pt x="55" y="182"/>
                      </a:lnTo>
                      <a:lnTo>
                        <a:pt x="52" y="186"/>
                      </a:lnTo>
                      <a:lnTo>
                        <a:pt x="57" y="191"/>
                      </a:lnTo>
                      <a:lnTo>
                        <a:pt x="57" y="184"/>
                      </a:lnTo>
                      <a:lnTo>
                        <a:pt x="52" y="187"/>
                      </a:lnTo>
                      <a:lnTo>
                        <a:pt x="48" y="187"/>
                      </a:lnTo>
                      <a:lnTo>
                        <a:pt x="43" y="186"/>
                      </a:lnTo>
                      <a:lnTo>
                        <a:pt x="43" y="193"/>
                      </a:lnTo>
                      <a:lnTo>
                        <a:pt x="48" y="187"/>
                      </a:lnTo>
                      <a:lnTo>
                        <a:pt x="36" y="180"/>
                      </a:lnTo>
                      <a:lnTo>
                        <a:pt x="30" y="173"/>
                      </a:lnTo>
                      <a:lnTo>
                        <a:pt x="25" y="164"/>
                      </a:lnTo>
                      <a:lnTo>
                        <a:pt x="20" y="156"/>
                      </a:lnTo>
                      <a:lnTo>
                        <a:pt x="18" y="150"/>
                      </a:lnTo>
                      <a:lnTo>
                        <a:pt x="14" y="147"/>
                      </a:lnTo>
                      <a:lnTo>
                        <a:pt x="14" y="145"/>
                      </a:lnTo>
                      <a:lnTo>
                        <a:pt x="9" y="159"/>
                      </a:lnTo>
                      <a:lnTo>
                        <a:pt x="14" y="156"/>
                      </a:lnTo>
                      <a:lnTo>
                        <a:pt x="16" y="150"/>
                      </a:lnTo>
                      <a:lnTo>
                        <a:pt x="9" y="150"/>
                      </a:lnTo>
                      <a:lnTo>
                        <a:pt x="4" y="156"/>
                      </a:lnTo>
                      <a:lnTo>
                        <a:pt x="9" y="159"/>
                      </a:lnTo>
                      <a:lnTo>
                        <a:pt x="14" y="157"/>
                      </a:lnTo>
                      <a:lnTo>
                        <a:pt x="16" y="150"/>
                      </a:lnTo>
                      <a:lnTo>
                        <a:pt x="18" y="150"/>
                      </a:lnTo>
                      <a:close/>
                    </a:path>
                  </a:pathLst>
                </a:custGeom>
                <a:solidFill>
                  <a:srgbClr val="99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48" name="Group 167"/>
                <p:cNvGrpSpPr>
                  <a:grpSpLocks/>
                </p:cNvGrpSpPr>
                <p:nvPr/>
              </p:nvGrpSpPr>
              <p:grpSpPr bwMode="auto">
                <a:xfrm>
                  <a:off x="5064" y="6026"/>
                  <a:ext cx="539" cy="330"/>
                  <a:chOff x="5064" y="6026"/>
                  <a:chExt cx="539" cy="330"/>
                </a:xfrm>
              </p:grpSpPr>
              <p:sp>
                <p:nvSpPr>
                  <p:cNvPr id="452" name="Freeform 168"/>
                  <p:cNvSpPr>
                    <a:spLocks/>
                  </p:cNvSpPr>
                  <p:nvPr/>
                </p:nvSpPr>
                <p:spPr bwMode="auto">
                  <a:xfrm>
                    <a:off x="5064" y="6153"/>
                    <a:ext cx="270" cy="203"/>
                  </a:xfrm>
                  <a:custGeom>
                    <a:avLst/>
                    <a:gdLst>
                      <a:gd name="T0" fmla="*/ 4 w 270"/>
                      <a:gd name="T1" fmla="*/ 145 h 203"/>
                      <a:gd name="T2" fmla="*/ 9 w 270"/>
                      <a:gd name="T3" fmla="*/ 166 h 203"/>
                      <a:gd name="T4" fmla="*/ 25 w 270"/>
                      <a:gd name="T5" fmla="*/ 189 h 203"/>
                      <a:gd name="T6" fmla="*/ 57 w 270"/>
                      <a:gd name="T7" fmla="*/ 199 h 203"/>
                      <a:gd name="T8" fmla="*/ 69 w 270"/>
                      <a:gd name="T9" fmla="*/ 164 h 203"/>
                      <a:gd name="T10" fmla="*/ 55 w 270"/>
                      <a:gd name="T11" fmla="*/ 116 h 203"/>
                      <a:gd name="T12" fmla="*/ 51 w 270"/>
                      <a:gd name="T13" fmla="*/ 93 h 203"/>
                      <a:gd name="T14" fmla="*/ 58 w 270"/>
                      <a:gd name="T15" fmla="*/ 88 h 203"/>
                      <a:gd name="T16" fmla="*/ 64 w 270"/>
                      <a:gd name="T17" fmla="*/ 81 h 203"/>
                      <a:gd name="T18" fmla="*/ 80 w 270"/>
                      <a:gd name="T19" fmla="*/ 108 h 203"/>
                      <a:gd name="T20" fmla="*/ 102 w 270"/>
                      <a:gd name="T21" fmla="*/ 148 h 203"/>
                      <a:gd name="T22" fmla="*/ 131 w 270"/>
                      <a:gd name="T23" fmla="*/ 166 h 203"/>
                      <a:gd name="T24" fmla="*/ 150 w 270"/>
                      <a:gd name="T25" fmla="*/ 150 h 203"/>
                      <a:gd name="T26" fmla="*/ 136 w 270"/>
                      <a:gd name="T27" fmla="*/ 100 h 203"/>
                      <a:gd name="T28" fmla="*/ 138 w 270"/>
                      <a:gd name="T29" fmla="*/ 65 h 203"/>
                      <a:gd name="T30" fmla="*/ 134 w 270"/>
                      <a:gd name="T31" fmla="*/ 47 h 203"/>
                      <a:gd name="T32" fmla="*/ 141 w 270"/>
                      <a:gd name="T33" fmla="*/ 49 h 203"/>
                      <a:gd name="T34" fmla="*/ 157 w 270"/>
                      <a:gd name="T35" fmla="*/ 63 h 203"/>
                      <a:gd name="T36" fmla="*/ 193 w 270"/>
                      <a:gd name="T37" fmla="*/ 118 h 203"/>
                      <a:gd name="T38" fmla="*/ 224 w 270"/>
                      <a:gd name="T39" fmla="*/ 127 h 203"/>
                      <a:gd name="T40" fmla="*/ 237 w 270"/>
                      <a:gd name="T41" fmla="*/ 92 h 203"/>
                      <a:gd name="T42" fmla="*/ 223 w 270"/>
                      <a:gd name="T43" fmla="*/ 44 h 203"/>
                      <a:gd name="T44" fmla="*/ 224 w 270"/>
                      <a:gd name="T45" fmla="*/ 16 h 203"/>
                      <a:gd name="T46" fmla="*/ 219 w 270"/>
                      <a:gd name="T47" fmla="*/ 19 h 203"/>
                      <a:gd name="T48" fmla="*/ 226 w 270"/>
                      <a:gd name="T49" fmla="*/ 16 h 203"/>
                      <a:gd name="T50" fmla="*/ 242 w 270"/>
                      <a:gd name="T51" fmla="*/ 16 h 203"/>
                      <a:gd name="T52" fmla="*/ 254 w 270"/>
                      <a:gd name="T53" fmla="*/ 46 h 203"/>
                      <a:gd name="T54" fmla="*/ 256 w 270"/>
                      <a:gd name="T55" fmla="*/ 23 h 203"/>
                      <a:gd name="T56" fmla="*/ 231 w 270"/>
                      <a:gd name="T57" fmla="*/ 2 h 203"/>
                      <a:gd name="T58" fmla="*/ 221 w 270"/>
                      <a:gd name="T59" fmla="*/ 2 h 203"/>
                      <a:gd name="T60" fmla="*/ 209 w 270"/>
                      <a:gd name="T61" fmla="*/ 16 h 203"/>
                      <a:gd name="T62" fmla="*/ 214 w 270"/>
                      <a:gd name="T63" fmla="*/ 65 h 203"/>
                      <a:gd name="T64" fmla="*/ 221 w 270"/>
                      <a:gd name="T65" fmla="*/ 92 h 203"/>
                      <a:gd name="T66" fmla="*/ 219 w 270"/>
                      <a:gd name="T67" fmla="*/ 113 h 203"/>
                      <a:gd name="T68" fmla="*/ 210 w 270"/>
                      <a:gd name="T69" fmla="*/ 113 h 203"/>
                      <a:gd name="T70" fmla="*/ 194 w 270"/>
                      <a:gd name="T71" fmla="*/ 93 h 203"/>
                      <a:gd name="T72" fmla="*/ 163 w 270"/>
                      <a:gd name="T73" fmla="*/ 46 h 203"/>
                      <a:gd name="T74" fmla="*/ 134 w 270"/>
                      <a:gd name="T75" fmla="*/ 39 h 203"/>
                      <a:gd name="T76" fmla="*/ 122 w 270"/>
                      <a:gd name="T77" fmla="*/ 65 h 203"/>
                      <a:gd name="T78" fmla="*/ 129 w 270"/>
                      <a:gd name="T79" fmla="*/ 102 h 203"/>
                      <a:gd name="T80" fmla="*/ 143 w 270"/>
                      <a:gd name="T81" fmla="*/ 150 h 203"/>
                      <a:gd name="T82" fmla="*/ 134 w 270"/>
                      <a:gd name="T83" fmla="*/ 150 h 203"/>
                      <a:gd name="T84" fmla="*/ 118 w 270"/>
                      <a:gd name="T85" fmla="*/ 143 h 203"/>
                      <a:gd name="T86" fmla="*/ 101 w 270"/>
                      <a:gd name="T87" fmla="*/ 115 h 203"/>
                      <a:gd name="T88" fmla="*/ 85 w 270"/>
                      <a:gd name="T89" fmla="*/ 88 h 203"/>
                      <a:gd name="T90" fmla="*/ 58 w 270"/>
                      <a:gd name="T91" fmla="*/ 72 h 203"/>
                      <a:gd name="T92" fmla="*/ 49 w 270"/>
                      <a:gd name="T93" fmla="*/ 76 h 203"/>
                      <a:gd name="T94" fmla="*/ 37 w 270"/>
                      <a:gd name="T95" fmla="*/ 100 h 203"/>
                      <a:gd name="T96" fmla="*/ 46 w 270"/>
                      <a:gd name="T97" fmla="*/ 138 h 203"/>
                      <a:gd name="T98" fmla="*/ 51 w 270"/>
                      <a:gd name="T99" fmla="*/ 187 h 203"/>
                      <a:gd name="T100" fmla="*/ 57 w 270"/>
                      <a:gd name="T101" fmla="*/ 184 h 203"/>
                      <a:gd name="T102" fmla="*/ 48 w 270"/>
                      <a:gd name="T103" fmla="*/ 187 h 203"/>
                      <a:gd name="T104" fmla="*/ 19 w 270"/>
                      <a:gd name="T105" fmla="*/ 155 h 203"/>
                      <a:gd name="T106" fmla="*/ 14 w 270"/>
                      <a:gd name="T107" fmla="*/ 155 h 203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270"/>
                      <a:gd name="T163" fmla="*/ 0 h 203"/>
                      <a:gd name="T164" fmla="*/ 270 w 270"/>
                      <a:gd name="T165" fmla="*/ 203 h 203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270" h="203">
                        <a:moveTo>
                          <a:pt x="5" y="157"/>
                        </a:moveTo>
                        <a:lnTo>
                          <a:pt x="12" y="145"/>
                        </a:lnTo>
                        <a:lnTo>
                          <a:pt x="14" y="145"/>
                        </a:lnTo>
                        <a:lnTo>
                          <a:pt x="9" y="141"/>
                        </a:lnTo>
                        <a:lnTo>
                          <a:pt x="4" y="145"/>
                        </a:lnTo>
                        <a:lnTo>
                          <a:pt x="0" y="150"/>
                        </a:lnTo>
                        <a:lnTo>
                          <a:pt x="4" y="155"/>
                        </a:lnTo>
                        <a:lnTo>
                          <a:pt x="5" y="159"/>
                        </a:lnTo>
                        <a:lnTo>
                          <a:pt x="9" y="166"/>
                        </a:lnTo>
                        <a:lnTo>
                          <a:pt x="14" y="175"/>
                        </a:lnTo>
                        <a:lnTo>
                          <a:pt x="19" y="184"/>
                        </a:lnTo>
                        <a:lnTo>
                          <a:pt x="26" y="191"/>
                        </a:lnTo>
                        <a:lnTo>
                          <a:pt x="30" y="184"/>
                        </a:lnTo>
                        <a:lnTo>
                          <a:pt x="25" y="189"/>
                        </a:lnTo>
                        <a:lnTo>
                          <a:pt x="37" y="198"/>
                        </a:lnTo>
                        <a:lnTo>
                          <a:pt x="42" y="199"/>
                        </a:lnTo>
                        <a:lnTo>
                          <a:pt x="48" y="203"/>
                        </a:lnTo>
                        <a:lnTo>
                          <a:pt x="55" y="201"/>
                        </a:lnTo>
                        <a:lnTo>
                          <a:pt x="57" y="199"/>
                        </a:lnTo>
                        <a:lnTo>
                          <a:pt x="62" y="196"/>
                        </a:lnTo>
                        <a:lnTo>
                          <a:pt x="65" y="192"/>
                        </a:lnTo>
                        <a:lnTo>
                          <a:pt x="67" y="187"/>
                        </a:lnTo>
                        <a:lnTo>
                          <a:pt x="71" y="173"/>
                        </a:lnTo>
                        <a:lnTo>
                          <a:pt x="69" y="164"/>
                        </a:lnTo>
                        <a:lnTo>
                          <a:pt x="65" y="155"/>
                        </a:lnTo>
                        <a:lnTo>
                          <a:pt x="64" y="145"/>
                        </a:lnTo>
                        <a:lnTo>
                          <a:pt x="62" y="136"/>
                        </a:lnTo>
                        <a:lnTo>
                          <a:pt x="60" y="134"/>
                        </a:lnTo>
                        <a:lnTo>
                          <a:pt x="55" y="116"/>
                        </a:lnTo>
                        <a:lnTo>
                          <a:pt x="53" y="108"/>
                        </a:lnTo>
                        <a:lnTo>
                          <a:pt x="53" y="100"/>
                        </a:lnTo>
                        <a:lnTo>
                          <a:pt x="55" y="88"/>
                        </a:lnTo>
                        <a:lnTo>
                          <a:pt x="46" y="88"/>
                        </a:lnTo>
                        <a:lnTo>
                          <a:pt x="51" y="93"/>
                        </a:lnTo>
                        <a:lnTo>
                          <a:pt x="55" y="88"/>
                        </a:lnTo>
                        <a:lnTo>
                          <a:pt x="49" y="83"/>
                        </a:lnTo>
                        <a:lnTo>
                          <a:pt x="49" y="92"/>
                        </a:lnTo>
                        <a:lnTo>
                          <a:pt x="55" y="88"/>
                        </a:lnTo>
                        <a:lnTo>
                          <a:pt x="58" y="88"/>
                        </a:lnTo>
                        <a:lnTo>
                          <a:pt x="64" y="85"/>
                        </a:lnTo>
                        <a:lnTo>
                          <a:pt x="58" y="79"/>
                        </a:lnTo>
                        <a:lnTo>
                          <a:pt x="58" y="88"/>
                        </a:lnTo>
                        <a:lnTo>
                          <a:pt x="64" y="88"/>
                        </a:lnTo>
                        <a:lnTo>
                          <a:pt x="64" y="81"/>
                        </a:lnTo>
                        <a:lnTo>
                          <a:pt x="58" y="86"/>
                        </a:lnTo>
                        <a:lnTo>
                          <a:pt x="64" y="88"/>
                        </a:lnTo>
                        <a:lnTo>
                          <a:pt x="69" y="93"/>
                        </a:lnTo>
                        <a:lnTo>
                          <a:pt x="74" y="99"/>
                        </a:lnTo>
                        <a:lnTo>
                          <a:pt x="80" y="108"/>
                        </a:lnTo>
                        <a:lnTo>
                          <a:pt x="83" y="116"/>
                        </a:lnTo>
                        <a:lnTo>
                          <a:pt x="88" y="122"/>
                        </a:lnTo>
                        <a:lnTo>
                          <a:pt x="88" y="123"/>
                        </a:lnTo>
                        <a:lnTo>
                          <a:pt x="99" y="139"/>
                        </a:lnTo>
                        <a:lnTo>
                          <a:pt x="102" y="148"/>
                        </a:lnTo>
                        <a:lnTo>
                          <a:pt x="108" y="154"/>
                        </a:lnTo>
                        <a:lnTo>
                          <a:pt x="110" y="155"/>
                        </a:lnTo>
                        <a:lnTo>
                          <a:pt x="120" y="161"/>
                        </a:lnTo>
                        <a:lnTo>
                          <a:pt x="125" y="164"/>
                        </a:lnTo>
                        <a:lnTo>
                          <a:pt x="131" y="166"/>
                        </a:lnTo>
                        <a:lnTo>
                          <a:pt x="138" y="164"/>
                        </a:lnTo>
                        <a:lnTo>
                          <a:pt x="140" y="162"/>
                        </a:lnTo>
                        <a:lnTo>
                          <a:pt x="145" y="161"/>
                        </a:lnTo>
                        <a:lnTo>
                          <a:pt x="148" y="155"/>
                        </a:lnTo>
                        <a:lnTo>
                          <a:pt x="150" y="150"/>
                        </a:lnTo>
                        <a:lnTo>
                          <a:pt x="154" y="136"/>
                        </a:lnTo>
                        <a:lnTo>
                          <a:pt x="152" y="129"/>
                        </a:lnTo>
                        <a:lnTo>
                          <a:pt x="150" y="120"/>
                        </a:lnTo>
                        <a:lnTo>
                          <a:pt x="143" y="99"/>
                        </a:lnTo>
                        <a:lnTo>
                          <a:pt x="136" y="100"/>
                        </a:lnTo>
                        <a:lnTo>
                          <a:pt x="143" y="100"/>
                        </a:lnTo>
                        <a:lnTo>
                          <a:pt x="141" y="92"/>
                        </a:lnTo>
                        <a:lnTo>
                          <a:pt x="140" y="83"/>
                        </a:lnTo>
                        <a:lnTo>
                          <a:pt x="138" y="72"/>
                        </a:lnTo>
                        <a:lnTo>
                          <a:pt x="138" y="65"/>
                        </a:lnTo>
                        <a:lnTo>
                          <a:pt x="140" y="53"/>
                        </a:lnTo>
                        <a:lnTo>
                          <a:pt x="131" y="53"/>
                        </a:lnTo>
                        <a:lnTo>
                          <a:pt x="136" y="58"/>
                        </a:lnTo>
                        <a:lnTo>
                          <a:pt x="140" y="53"/>
                        </a:lnTo>
                        <a:lnTo>
                          <a:pt x="134" y="47"/>
                        </a:lnTo>
                        <a:lnTo>
                          <a:pt x="134" y="55"/>
                        </a:lnTo>
                        <a:lnTo>
                          <a:pt x="140" y="51"/>
                        </a:lnTo>
                        <a:lnTo>
                          <a:pt x="147" y="53"/>
                        </a:lnTo>
                        <a:lnTo>
                          <a:pt x="147" y="44"/>
                        </a:lnTo>
                        <a:lnTo>
                          <a:pt x="141" y="49"/>
                        </a:lnTo>
                        <a:lnTo>
                          <a:pt x="147" y="53"/>
                        </a:lnTo>
                        <a:lnTo>
                          <a:pt x="152" y="56"/>
                        </a:lnTo>
                        <a:lnTo>
                          <a:pt x="157" y="51"/>
                        </a:lnTo>
                        <a:lnTo>
                          <a:pt x="152" y="56"/>
                        </a:lnTo>
                        <a:lnTo>
                          <a:pt x="157" y="63"/>
                        </a:lnTo>
                        <a:lnTo>
                          <a:pt x="163" y="70"/>
                        </a:lnTo>
                        <a:lnTo>
                          <a:pt x="173" y="88"/>
                        </a:lnTo>
                        <a:lnTo>
                          <a:pt x="184" y="104"/>
                        </a:lnTo>
                        <a:lnTo>
                          <a:pt x="187" y="113"/>
                        </a:lnTo>
                        <a:lnTo>
                          <a:pt x="193" y="118"/>
                        </a:lnTo>
                        <a:lnTo>
                          <a:pt x="205" y="125"/>
                        </a:lnTo>
                        <a:lnTo>
                          <a:pt x="210" y="129"/>
                        </a:lnTo>
                        <a:lnTo>
                          <a:pt x="216" y="131"/>
                        </a:lnTo>
                        <a:lnTo>
                          <a:pt x="223" y="129"/>
                        </a:lnTo>
                        <a:lnTo>
                          <a:pt x="224" y="127"/>
                        </a:lnTo>
                        <a:lnTo>
                          <a:pt x="230" y="123"/>
                        </a:lnTo>
                        <a:lnTo>
                          <a:pt x="233" y="120"/>
                        </a:lnTo>
                        <a:lnTo>
                          <a:pt x="235" y="115"/>
                        </a:lnTo>
                        <a:lnTo>
                          <a:pt x="239" y="100"/>
                        </a:lnTo>
                        <a:lnTo>
                          <a:pt x="237" y="92"/>
                        </a:lnTo>
                        <a:lnTo>
                          <a:pt x="233" y="83"/>
                        </a:lnTo>
                        <a:lnTo>
                          <a:pt x="231" y="72"/>
                        </a:lnTo>
                        <a:lnTo>
                          <a:pt x="230" y="63"/>
                        </a:lnTo>
                        <a:lnTo>
                          <a:pt x="228" y="62"/>
                        </a:lnTo>
                        <a:lnTo>
                          <a:pt x="223" y="44"/>
                        </a:lnTo>
                        <a:lnTo>
                          <a:pt x="221" y="35"/>
                        </a:lnTo>
                        <a:lnTo>
                          <a:pt x="221" y="28"/>
                        </a:lnTo>
                        <a:lnTo>
                          <a:pt x="212" y="28"/>
                        </a:lnTo>
                        <a:lnTo>
                          <a:pt x="219" y="30"/>
                        </a:lnTo>
                        <a:lnTo>
                          <a:pt x="224" y="16"/>
                        </a:lnTo>
                        <a:lnTo>
                          <a:pt x="216" y="16"/>
                        </a:lnTo>
                        <a:lnTo>
                          <a:pt x="221" y="21"/>
                        </a:lnTo>
                        <a:lnTo>
                          <a:pt x="224" y="16"/>
                        </a:lnTo>
                        <a:lnTo>
                          <a:pt x="219" y="10"/>
                        </a:lnTo>
                        <a:lnTo>
                          <a:pt x="219" y="19"/>
                        </a:lnTo>
                        <a:lnTo>
                          <a:pt x="224" y="16"/>
                        </a:lnTo>
                        <a:lnTo>
                          <a:pt x="226" y="16"/>
                        </a:lnTo>
                        <a:lnTo>
                          <a:pt x="231" y="14"/>
                        </a:lnTo>
                        <a:lnTo>
                          <a:pt x="226" y="9"/>
                        </a:lnTo>
                        <a:lnTo>
                          <a:pt x="226" y="16"/>
                        </a:lnTo>
                        <a:lnTo>
                          <a:pt x="231" y="17"/>
                        </a:lnTo>
                        <a:lnTo>
                          <a:pt x="231" y="10"/>
                        </a:lnTo>
                        <a:lnTo>
                          <a:pt x="226" y="16"/>
                        </a:lnTo>
                        <a:lnTo>
                          <a:pt x="239" y="23"/>
                        </a:lnTo>
                        <a:lnTo>
                          <a:pt x="242" y="16"/>
                        </a:lnTo>
                        <a:lnTo>
                          <a:pt x="237" y="21"/>
                        </a:lnTo>
                        <a:lnTo>
                          <a:pt x="242" y="26"/>
                        </a:lnTo>
                        <a:lnTo>
                          <a:pt x="246" y="33"/>
                        </a:lnTo>
                        <a:lnTo>
                          <a:pt x="251" y="40"/>
                        </a:lnTo>
                        <a:lnTo>
                          <a:pt x="254" y="46"/>
                        </a:lnTo>
                        <a:lnTo>
                          <a:pt x="258" y="53"/>
                        </a:lnTo>
                        <a:lnTo>
                          <a:pt x="270" y="46"/>
                        </a:lnTo>
                        <a:lnTo>
                          <a:pt x="267" y="39"/>
                        </a:lnTo>
                        <a:lnTo>
                          <a:pt x="262" y="30"/>
                        </a:lnTo>
                        <a:lnTo>
                          <a:pt x="256" y="23"/>
                        </a:lnTo>
                        <a:lnTo>
                          <a:pt x="253" y="16"/>
                        </a:lnTo>
                        <a:lnTo>
                          <a:pt x="247" y="10"/>
                        </a:lnTo>
                        <a:lnTo>
                          <a:pt x="237" y="5"/>
                        </a:lnTo>
                        <a:lnTo>
                          <a:pt x="231" y="2"/>
                        </a:lnTo>
                        <a:lnTo>
                          <a:pt x="226" y="0"/>
                        </a:lnTo>
                        <a:lnTo>
                          <a:pt x="221" y="3"/>
                        </a:lnTo>
                        <a:lnTo>
                          <a:pt x="219" y="3"/>
                        </a:lnTo>
                        <a:lnTo>
                          <a:pt x="223" y="9"/>
                        </a:lnTo>
                        <a:lnTo>
                          <a:pt x="221" y="2"/>
                        </a:lnTo>
                        <a:lnTo>
                          <a:pt x="219" y="3"/>
                        </a:lnTo>
                        <a:lnTo>
                          <a:pt x="214" y="5"/>
                        </a:lnTo>
                        <a:lnTo>
                          <a:pt x="210" y="10"/>
                        </a:lnTo>
                        <a:lnTo>
                          <a:pt x="209" y="16"/>
                        </a:lnTo>
                        <a:lnTo>
                          <a:pt x="205" y="26"/>
                        </a:lnTo>
                        <a:lnTo>
                          <a:pt x="205" y="28"/>
                        </a:lnTo>
                        <a:lnTo>
                          <a:pt x="205" y="35"/>
                        </a:lnTo>
                        <a:lnTo>
                          <a:pt x="207" y="44"/>
                        </a:lnTo>
                        <a:lnTo>
                          <a:pt x="214" y="65"/>
                        </a:lnTo>
                        <a:lnTo>
                          <a:pt x="221" y="63"/>
                        </a:lnTo>
                        <a:lnTo>
                          <a:pt x="214" y="65"/>
                        </a:lnTo>
                        <a:lnTo>
                          <a:pt x="216" y="72"/>
                        </a:lnTo>
                        <a:lnTo>
                          <a:pt x="217" y="83"/>
                        </a:lnTo>
                        <a:lnTo>
                          <a:pt x="221" y="92"/>
                        </a:lnTo>
                        <a:lnTo>
                          <a:pt x="223" y="100"/>
                        </a:lnTo>
                        <a:lnTo>
                          <a:pt x="219" y="115"/>
                        </a:lnTo>
                        <a:lnTo>
                          <a:pt x="228" y="115"/>
                        </a:lnTo>
                        <a:lnTo>
                          <a:pt x="223" y="109"/>
                        </a:lnTo>
                        <a:lnTo>
                          <a:pt x="219" y="113"/>
                        </a:lnTo>
                        <a:lnTo>
                          <a:pt x="224" y="118"/>
                        </a:lnTo>
                        <a:lnTo>
                          <a:pt x="224" y="111"/>
                        </a:lnTo>
                        <a:lnTo>
                          <a:pt x="219" y="115"/>
                        </a:lnTo>
                        <a:lnTo>
                          <a:pt x="216" y="115"/>
                        </a:lnTo>
                        <a:lnTo>
                          <a:pt x="210" y="113"/>
                        </a:lnTo>
                        <a:lnTo>
                          <a:pt x="210" y="120"/>
                        </a:lnTo>
                        <a:lnTo>
                          <a:pt x="216" y="115"/>
                        </a:lnTo>
                        <a:lnTo>
                          <a:pt x="203" y="108"/>
                        </a:lnTo>
                        <a:lnTo>
                          <a:pt x="198" y="102"/>
                        </a:lnTo>
                        <a:lnTo>
                          <a:pt x="194" y="93"/>
                        </a:lnTo>
                        <a:lnTo>
                          <a:pt x="186" y="79"/>
                        </a:lnTo>
                        <a:lnTo>
                          <a:pt x="173" y="60"/>
                        </a:lnTo>
                        <a:lnTo>
                          <a:pt x="168" y="53"/>
                        </a:lnTo>
                        <a:lnTo>
                          <a:pt x="164" y="47"/>
                        </a:lnTo>
                        <a:lnTo>
                          <a:pt x="163" y="46"/>
                        </a:lnTo>
                        <a:lnTo>
                          <a:pt x="157" y="42"/>
                        </a:lnTo>
                        <a:lnTo>
                          <a:pt x="152" y="39"/>
                        </a:lnTo>
                        <a:lnTo>
                          <a:pt x="147" y="37"/>
                        </a:lnTo>
                        <a:lnTo>
                          <a:pt x="136" y="37"/>
                        </a:lnTo>
                        <a:lnTo>
                          <a:pt x="134" y="39"/>
                        </a:lnTo>
                        <a:lnTo>
                          <a:pt x="129" y="42"/>
                        </a:lnTo>
                        <a:lnTo>
                          <a:pt x="125" y="47"/>
                        </a:lnTo>
                        <a:lnTo>
                          <a:pt x="124" y="53"/>
                        </a:lnTo>
                        <a:lnTo>
                          <a:pt x="122" y="65"/>
                        </a:lnTo>
                        <a:lnTo>
                          <a:pt x="122" y="72"/>
                        </a:lnTo>
                        <a:lnTo>
                          <a:pt x="124" y="83"/>
                        </a:lnTo>
                        <a:lnTo>
                          <a:pt x="125" y="92"/>
                        </a:lnTo>
                        <a:lnTo>
                          <a:pt x="129" y="102"/>
                        </a:lnTo>
                        <a:lnTo>
                          <a:pt x="134" y="120"/>
                        </a:lnTo>
                        <a:lnTo>
                          <a:pt x="136" y="129"/>
                        </a:lnTo>
                        <a:lnTo>
                          <a:pt x="138" y="136"/>
                        </a:lnTo>
                        <a:lnTo>
                          <a:pt x="134" y="150"/>
                        </a:lnTo>
                        <a:lnTo>
                          <a:pt x="143" y="150"/>
                        </a:lnTo>
                        <a:lnTo>
                          <a:pt x="138" y="145"/>
                        </a:lnTo>
                        <a:lnTo>
                          <a:pt x="134" y="150"/>
                        </a:lnTo>
                        <a:lnTo>
                          <a:pt x="140" y="155"/>
                        </a:lnTo>
                        <a:lnTo>
                          <a:pt x="140" y="146"/>
                        </a:lnTo>
                        <a:lnTo>
                          <a:pt x="134" y="150"/>
                        </a:lnTo>
                        <a:lnTo>
                          <a:pt x="131" y="150"/>
                        </a:lnTo>
                        <a:lnTo>
                          <a:pt x="125" y="148"/>
                        </a:lnTo>
                        <a:lnTo>
                          <a:pt x="125" y="155"/>
                        </a:lnTo>
                        <a:lnTo>
                          <a:pt x="131" y="150"/>
                        </a:lnTo>
                        <a:lnTo>
                          <a:pt x="118" y="143"/>
                        </a:lnTo>
                        <a:lnTo>
                          <a:pt x="113" y="148"/>
                        </a:lnTo>
                        <a:lnTo>
                          <a:pt x="118" y="143"/>
                        </a:lnTo>
                        <a:lnTo>
                          <a:pt x="113" y="138"/>
                        </a:lnTo>
                        <a:lnTo>
                          <a:pt x="110" y="129"/>
                        </a:lnTo>
                        <a:lnTo>
                          <a:pt x="101" y="115"/>
                        </a:lnTo>
                        <a:lnTo>
                          <a:pt x="94" y="118"/>
                        </a:lnTo>
                        <a:lnTo>
                          <a:pt x="101" y="115"/>
                        </a:lnTo>
                        <a:lnTo>
                          <a:pt x="94" y="106"/>
                        </a:lnTo>
                        <a:lnTo>
                          <a:pt x="90" y="97"/>
                        </a:lnTo>
                        <a:lnTo>
                          <a:pt x="85" y="88"/>
                        </a:lnTo>
                        <a:lnTo>
                          <a:pt x="80" y="83"/>
                        </a:lnTo>
                        <a:lnTo>
                          <a:pt x="74" y="78"/>
                        </a:lnTo>
                        <a:lnTo>
                          <a:pt x="69" y="76"/>
                        </a:lnTo>
                        <a:lnTo>
                          <a:pt x="64" y="72"/>
                        </a:lnTo>
                        <a:lnTo>
                          <a:pt x="58" y="72"/>
                        </a:lnTo>
                        <a:lnTo>
                          <a:pt x="53" y="74"/>
                        </a:lnTo>
                        <a:lnTo>
                          <a:pt x="49" y="76"/>
                        </a:lnTo>
                        <a:lnTo>
                          <a:pt x="53" y="81"/>
                        </a:lnTo>
                        <a:lnTo>
                          <a:pt x="51" y="74"/>
                        </a:lnTo>
                        <a:lnTo>
                          <a:pt x="49" y="76"/>
                        </a:lnTo>
                        <a:lnTo>
                          <a:pt x="44" y="78"/>
                        </a:lnTo>
                        <a:lnTo>
                          <a:pt x="41" y="83"/>
                        </a:lnTo>
                        <a:lnTo>
                          <a:pt x="39" y="88"/>
                        </a:lnTo>
                        <a:lnTo>
                          <a:pt x="37" y="100"/>
                        </a:lnTo>
                        <a:lnTo>
                          <a:pt x="37" y="108"/>
                        </a:lnTo>
                        <a:lnTo>
                          <a:pt x="39" y="116"/>
                        </a:lnTo>
                        <a:lnTo>
                          <a:pt x="46" y="138"/>
                        </a:lnTo>
                        <a:lnTo>
                          <a:pt x="53" y="136"/>
                        </a:lnTo>
                        <a:lnTo>
                          <a:pt x="46" y="138"/>
                        </a:lnTo>
                        <a:lnTo>
                          <a:pt x="48" y="145"/>
                        </a:lnTo>
                        <a:lnTo>
                          <a:pt x="49" y="155"/>
                        </a:lnTo>
                        <a:lnTo>
                          <a:pt x="53" y="164"/>
                        </a:lnTo>
                        <a:lnTo>
                          <a:pt x="55" y="173"/>
                        </a:lnTo>
                        <a:lnTo>
                          <a:pt x="51" y="187"/>
                        </a:lnTo>
                        <a:lnTo>
                          <a:pt x="60" y="187"/>
                        </a:lnTo>
                        <a:lnTo>
                          <a:pt x="55" y="182"/>
                        </a:lnTo>
                        <a:lnTo>
                          <a:pt x="51" y="185"/>
                        </a:lnTo>
                        <a:lnTo>
                          <a:pt x="57" y="191"/>
                        </a:lnTo>
                        <a:lnTo>
                          <a:pt x="57" y="184"/>
                        </a:lnTo>
                        <a:lnTo>
                          <a:pt x="51" y="187"/>
                        </a:lnTo>
                        <a:lnTo>
                          <a:pt x="48" y="187"/>
                        </a:lnTo>
                        <a:lnTo>
                          <a:pt x="42" y="184"/>
                        </a:lnTo>
                        <a:lnTo>
                          <a:pt x="42" y="192"/>
                        </a:lnTo>
                        <a:lnTo>
                          <a:pt x="48" y="187"/>
                        </a:lnTo>
                        <a:lnTo>
                          <a:pt x="35" y="178"/>
                        </a:lnTo>
                        <a:lnTo>
                          <a:pt x="30" y="173"/>
                        </a:lnTo>
                        <a:lnTo>
                          <a:pt x="25" y="164"/>
                        </a:lnTo>
                        <a:lnTo>
                          <a:pt x="19" y="155"/>
                        </a:lnTo>
                        <a:lnTo>
                          <a:pt x="18" y="150"/>
                        </a:lnTo>
                        <a:lnTo>
                          <a:pt x="14" y="145"/>
                        </a:lnTo>
                        <a:lnTo>
                          <a:pt x="9" y="157"/>
                        </a:lnTo>
                        <a:lnTo>
                          <a:pt x="14" y="155"/>
                        </a:lnTo>
                        <a:lnTo>
                          <a:pt x="16" y="150"/>
                        </a:lnTo>
                        <a:lnTo>
                          <a:pt x="9" y="150"/>
                        </a:lnTo>
                        <a:lnTo>
                          <a:pt x="4" y="155"/>
                        </a:lnTo>
                        <a:lnTo>
                          <a:pt x="5" y="157"/>
                        </a:lnTo>
                        <a:close/>
                      </a:path>
                    </a:pathLst>
                  </a:custGeom>
                  <a:solidFill>
                    <a:srgbClr val="99CC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3" name="Freeform 169"/>
                  <p:cNvSpPr>
                    <a:spLocks/>
                  </p:cNvSpPr>
                  <p:nvPr/>
                </p:nvSpPr>
                <p:spPr bwMode="auto">
                  <a:xfrm>
                    <a:off x="5331" y="6026"/>
                    <a:ext cx="272" cy="203"/>
                  </a:xfrm>
                  <a:custGeom>
                    <a:avLst/>
                    <a:gdLst>
                      <a:gd name="T0" fmla="*/ 9 w 272"/>
                      <a:gd name="T1" fmla="*/ 143 h 203"/>
                      <a:gd name="T2" fmla="*/ 3 w 272"/>
                      <a:gd name="T3" fmla="*/ 145 h 203"/>
                      <a:gd name="T4" fmla="*/ 11 w 272"/>
                      <a:gd name="T5" fmla="*/ 154 h 203"/>
                      <a:gd name="T6" fmla="*/ 25 w 272"/>
                      <a:gd name="T7" fmla="*/ 191 h 203"/>
                      <a:gd name="T8" fmla="*/ 56 w 272"/>
                      <a:gd name="T9" fmla="*/ 200 h 203"/>
                      <a:gd name="T10" fmla="*/ 69 w 272"/>
                      <a:gd name="T11" fmla="*/ 164 h 203"/>
                      <a:gd name="T12" fmla="*/ 53 w 272"/>
                      <a:gd name="T13" fmla="*/ 110 h 203"/>
                      <a:gd name="T14" fmla="*/ 48 w 272"/>
                      <a:gd name="T15" fmla="*/ 88 h 203"/>
                      <a:gd name="T16" fmla="*/ 56 w 272"/>
                      <a:gd name="T17" fmla="*/ 88 h 203"/>
                      <a:gd name="T18" fmla="*/ 64 w 272"/>
                      <a:gd name="T19" fmla="*/ 90 h 203"/>
                      <a:gd name="T20" fmla="*/ 69 w 272"/>
                      <a:gd name="T21" fmla="*/ 94 h 203"/>
                      <a:gd name="T22" fmla="*/ 95 w 272"/>
                      <a:gd name="T23" fmla="*/ 132 h 203"/>
                      <a:gd name="T24" fmla="*/ 109 w 272"/>
                      <a:gd name="T25" fmla="*/ 154 h 203"/>
                      <a:gd name="T26" fmla="*/ 140 w 272"/>
                      <a:gd name="T27" fmla="*/ 163 h 203"/>
                      <a:gd name="T28" fmla="*/ 155 w 272"/>
                      <a:gd name="T29" fmla="*/ 138 h 203"/>
                      <a:gd name="T30" fmla="*/ 145 w 272"/>
                      <a:gd name="T31" fmla="*/ 101 h 203"/>
                      <a:gd name="T32" fmla="*/ 131 w 272"/>
                      <a:gd name="T33" fmla="*/ 58 h 203"/>
                      <a:gd name="T34" fmla="*/ 136 w 272"/>
                      <a:gd name="T35" fmla="*/ 57 h 203"/>
                      <a:gd name="T36" fmla="*/ 143 w 272"/>
                      <a:gd name="T37" fmla="*/ 53 h 203"/>
                      <a:gd name="T38" fmla="*/ 157 w 272"/>
                      <a:gd name="T39" fmla="*/ 51 h 203"/>
                      <a:gd name="T40" fmla="*/ 173 w 272"/>
                      <a:gd name="T41" fmla="*/ 88 h 203"/>
                      <a:gd name="T42" fmla="*/ 193 w 272"/>
                      <a:gd name="T43" fmla="*/ 118 h 203"/>
                      <a:gd name="T44" fmla="*/ 226 w 272"/>
                      <a:gd name="T45" fmla="*/ 131 h 203"/>
                      <a:gd name="T46" fmla="*/ 237 w 272"/>
                      <a:gd name="T47" fmla="*/ 92 h 203"/>
                      <a:gd name="T48" fmla="*/ 224 w 272"/>
                      <a:gd name="T49" fmla="*/ 46 h 203"/>
                      <a:gd name="T50" fmla="*/ 221 w 272"/>
                      <a:gd name="T51" fmla="*/ 21 h 203"/>
                      <a:gd name="T52" fmla="*/ 228 w 272"/>
                      <a:gd name="T53" fmla="*/ 16 h 203"/>
                      <a:gd name="T54" fmla="*/ 242 w 272"/>
                      <a:gd name="T55" fmla="*/ 28 h 203"/>
                      <a:gd name="T56" fmla="*/ 254 w 272"/>
                      <a:gd name="T57" fmla="*/ 46 h 203"/>
                      <a:gd name="T58" fmla="*/ 263 w 272"/>
                      <a:gd name="T59" fmla="*/ 32 h 203"/>
                      <a:gd name="T60" fmla="*/ 233 w 272"/>
                      <a:gd name="T61" fmla="*/ 2 h 203"/>
                      <a:gd name="T62" fmla="*/ 210 w 272"/>
                      <a:gd name="T63" fmla="*/ 11 h 203"/>
                      <a:gd name="T64" fmla="*/ 208 w 272"/>
                      <a:gd name="T65" fmla="*/ 46 h 203"/>
                      <a:gd name="T66" fmla="*/ 223 w 272"/>
                      <a:gd name="T67" fmla="*/ 101 h 203"/>
                      <a:gd name="T68" fmla="*/ 217 w 272"/>
                      <a:gd name="T69" fmla="*/ 118 h 203"/>
                      <a:gd name="T70" fmla="*/ 210 w 272"/>
                      <a:gd name="T71" fmla="*/ 122 h 203"/>
                      <a:gd name="T72" fmla="*/ 194 w 272"/>
                      <a:gd name="T73" fmla="*/ 95 h 203"/>
                      <a:gd name="T74" fmla="*/ 168 w 272"/>
                      <a:gd name="T75" fmla="*/ 53 h 203"/>
                      <a:gd name="T76" fmla="*/ 143 w 272"/>
                      <a:gd name="T77" fmla="*/ 37 h 203"/>
                      <a:gd name="T78" fmla="*/ 136 w 272"/>
                      <a:gd name="T79" fmla="*/ 41 h 203"/>
                      <a:gd name="T80" fmla="*/ 122 w 272"/>
                      <a:gd name="T81" fmla="*/ 58 h 203"/>
                      <a:gd name="T82" fmla="*/ 138 w 272"/>
                      <a:gd name="T83" fmla="*/ 102 h 203"/>
                      <a:gd name="T84" fmla="*/ 140 w 272"/>
                      <a:gd name="T85" fmla="*/ 138 h 203"/>
                      <a:gd name="T86" fmla="*/ 138 w 272"/>
                      <a:gd name="T87" fmla="*/ 145 h 203"/>
                      <a:gd name="T88" fmla="*/ 131 w 272"/>
                      <a:gd name="T89" fmla="*/ 150 h 203"/>
                      <a:gd name="T90" fmla="*/ 120 w 272"/>
                      <a:gd name="T91" fmla="*/ 143 h 203"/>
                      <a:gd name="T92" fmla="*/ 95 w 272"/>
                      <a:gd name="T93" fmla="*/ 120 h 203"/>
                      <a:gd name="T94" fmla="*/ 79 w 272"/>
                      <a:gd name="T95" fmla="*/ 83 h 203"/>
                      <a:gd name="T96" fmla="*/ 51 w 272"/>
                      <a:gd name="T97" fmla="*/ 76 h 203"/>
                      <a:gd name="T98" fmla="*/ 42 w 272"/>
                      <a:gd name="T99" fmla="*/ 83 h 203"/>
                      <a:gd name="T100" fmla="*/ 37 w 272"/>
                      <a:gd name="T101" fmla="*/ 110 h 203"/>
                      <a:gd name="T102" fmla="*/ 51 w 272"/>
                      <a:gd name="T103" fmla="*/ 155 h 203"/>
                      <a:gd name="T104" fmla="*/ 55 w 272"/>
                      <a:gd name="T105" fmla="*/ 182 h 203"/>
                      <a:gd name="T106" fmla="*/ 48 w 272"/>
                      <a:gd name="T107" fmla="*/ 187 h 203"/>
                      <a:gd name="T108" fmla="*/ 30 w 272"/>
                      <a:gd name="T109" fmla="*/ 173 h 203"/>
                      <a:gd name="T110" fmla="*/ 14 w 272"/>
                      <a:gd name="T111" fmla="*/ 147 h 203"/>
                      <a:gd name="T112" fmla="*/ 9 w 272"/>
                      <a:gd name="T113" fmla="*/ 150 h 203"/>
                      <a:gd name="T114" fmla="*/ 16 w 272"/>
                      <a:gd name="T115" fmla="*/ 150 h 203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272"/>
                      <a:gd name="T175" fmla="*/ 0 h 203"/>
                      <a:gd name="T176" fmla="*/ 272 w 272"/>
                      <a:gd name="T177" fmla="*/ 203 h 203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272" h="203">
                        <a:moveTo>
                          <a:pt x="18" y="150"/>
                        </a:moveTo>
                        <a:lnTo>
                          <a:pt x="2" y="150"/>
                        </a:lnTo>
                        <a:lnTo>
                          <a:pt x="0" y="150"/>
                        </a:lnTo>
                        <a:lnTo>
                          <a:pt x="9" y="150"/>
                        </a:lnTo>
                        <a:lnTo>
                          <a:pt x="9" y="143"/>
                        </a:lnTo>
                        <a:lnTo>
                          <a:pt x="3" y="145"/>
                        </a:lnTo>
                        <a:lnTo>
                          <a:pt x="14" y="145"/>
                        </a:lnTo>
                        <a:lnTo>
                          <a:pt x="9" y="143"/>
                        </a:lnTo>
                        <a:lnTo>
                          <a:pt x="3" y="145"/>
                        </a:lnTo>
                        <a:lnTo>
                          <a:pt x="0" y="150"/>
                        </a:lnTo>
                        <a:lnTo>
                          <a:pt x="3" y="155"/>
                        </a:lnTo>
                        <a:lnTo>
                          <a:pt x="3" y="157"/>
                        </a:lnTo>
                        <a:lnTo>
                          <a:pt x="5" y="159"/>
                        </a:lnTo>
                        <a:lnTo>
                          <a:pt x="11" y="154"/>
                        </a:lnTo>
                        <a:lnTo>
                          <a:pt x="5" y="157"/>
                        </a:lnTo>
                        <a:lnTo>
                          <a:pt x="9" y="166"/>
                        </a:lnTo>
                        <a:lnTo>
                          <a:pt x="14" y="175"/>
                        </a:lnTo>
                        <a:lnTo>
                          <a:pt x="19" y="184"/>
                        </a:lnTo>
                        <a:lnTo>
                          <a:pt x="25" y="191"/>
                        </a:lnTo>
                        <a:lnTo>
                          <a:pt x="37" y="198"/>
                        </a:lnTo>
                        <a:lnTo>
                          <a:pt x="42" y="201"/>
                        </a:lnTo>
                        <a:lnTo>
                          <a:pt x="48" y="203"/>
                        </a:lnTo>
                        <a:lnTo>
                          <a:pt x="55" y="201"/>
                        </a:lnTo>
                        <a:lnTo>
                          <a:pt x="56" y="200"/>
                        </a:lnTo>
                        <a:lnTo>
                          <a:pt x="62" y="196"/>
                        </a:lnTo>
                        <a:lnTo>
                          <a:pt x="65" y="193"/>
                        </a:lnTo>
                        <a:lnTo>
                          <a:pt x="67" y="187"/>
                        </a:lnTo>
                        <a:lnTo>
                          <a:pt x="71" y="173"/>
                        </a:lnTo>
                        <a:lnTo>
                          <a:pt x="69" y="164"/>
                        </a:lnTo>
                        <a:lnTo>
                          <a:pt x="67" y="155"/>
                        </a:lnTo>
                        <a:lnTo>
                          <a:pt x="60" y="134"/>
                        </a:lnTo>
                        <a:lnTo>
                          <a:pt x="55" y="118"/>
                        </a:lnTo>
                        <a:lnTo>
                          <a:pt x="53" y="110"/>
                        </a:lnTo>
                        <a:lnTo>
                          <a:pt x="53" y="101"/>
                        </a:lnTo>
                        <a:lnTo>
                          <a:pt x="44" y="101"/>
                        </a:lnTo>
                        <a:lnTo>
                          <a:pt x="51" y="102"/>
                        </a:lnTo>
                        <a:lnTo>
                          <a:pt x="56" y="88"/>
                        </a:lnTo>
                        <a:lnTo>
                          <a:pt x="48" y="88"/>
                        </a:lnTo>
                        <a:lnTo>
                          <a:pt x="53" y="94"/>
                        </a:lnTo>
                        <a:lnTo>
                          <a:pt x="56" y="88"/>
                        </a:lnTo>
                        <a:lnTo>
                          <a:pt x="51" y="83"/>
                        </a:lnTo>
                        <a:lnTo>
                          <a:pt x="51" y="92"/>
                        </a:lnTo>
                        <a:lnTo>
                          <a:pt x="56" y="88"/>
                        </a:lnTo>
                        <a:lnTo>
                          <a:pt x="58" y="88"/>
                        </a:lnTo>
                        <a:lnTo>
                          <a:pt x="64" y="87"/>
                        </a:lnTo>
                        <a:lnTo>
                          <a:pt x="58" y="81"/>
                        </a:lnTo>
                        <a:lnTo>
                          <a:pt x="58" y="88"/>
                        </a:lnTo>
                        <a:lnTo>
                          <a:pt x="64" y="90"/>
                        </a:lnTo>
                        <a:lnTo>
                          <a:pt x="64" y="83"/>
                        </a:lnTo>
                        <a:lnTo>
                          <a:pt x="58" y="88"/>
                        </a:lnTo>
                        <a:lnTo>
                          <a:pt x="71" y="95"/>
                        </a:lnTo>
                        <a:lnTo>
                          <a:pt x="74" y="88"/>
                        </a:lnTo>
                        <a:lnTo>
                          <a:pt x="69" y="94"/>
                        </a:lnTo>
                        <a:lnTo>
                          <a:pt x="74" y="101"/>
                        </a:lnTo>
                        <a:lnTo>
                          <a:pt x="79" y="108"/>
                        </a:lnTo>
                        <a:lnTo>
                          <a:pt x="90" y="125"/>
                        </a:lnTo>
                        <a:lnTo>
                          <a:pt x="95" y="132"/>
                        </a:lnTo>
                        <a:lnTo>
                          <a:pt x="101" y="141"/>
                        </a:lnTo>
                        <a:lnTo>
                          <a:pt x="104" y="148"/>
                        </a:lnTo>
                        <a:lnTo>
                          <a:pt x="111" y="155"/>
                        </a:lnTo>
                        <a:lnTo>
                          <a:pt x="115" y="148"/>
                        </a:lnTo>
                        <a:lnTo>
                          <a:pt x="109" y="154"/>
                        </a:lnTo>
                        <a:lnTo>
                          <a:pt x="120" y="161"/>
                        </a:lnTo>
                        <a:lnTo>
                          <a:pt x="125" y="164"/>
                        </a:lnTo>
                        <a:lnTo>
                          <a:pt x="131" y="166"/>
                        </a:lnTo>
                        <a:lnTo>
                          <a:pt x="138" y="164"/>
                        </a:lnTo>
                        <a:lnTo>
                          <a:pt x="140" y="163"/>
                        </a:lnTo>
                        <a:lnTo>
                          <a:pt x="145" y="161"/>
                        </a:lnTo>
                        <a:lnTo>
                          <a:pt x="148" y="155"/>
                        </a:lnTo>
                        <a:lnTo>
                          <a:pt x="150" y="150"/>
                        </a:lnTo>
                        <a:lnTo>
                          <a:pt x="154" y="140"/>
                        </a:lnTo>
                        <a:lnTo>
                          <a:pt x="155" y="138"/>
                        </a:lnTo>
                        <a:lnTo>
                          <a:pt x="154" y="131"/>
                        </a:lnTo>
                        <a:lnTo>
                          <a:pt x="150" y="120"/>
                        </a:lnTo>
                        <a:lnTo>
                          <a:pt x="148" y="111"/>
                        </a:lnTo>
                        <a:lnTo>
                          <a:pt x="145" y="102"/>
                        </a:lnTo>
                        <a:lnTo>
                          <a:pt x="145" y="101"/>
                        </a:lnTo>
                        <a:lnTo>
                          <a:pt x="140" y="83"/>
                        </a:lnTo>
                        <a:lnTo>
                          <a:pt x="138" y="74"/>
                        </a:lnTo>
                        <a:lnTo>
                          <a:pt x="138" y="65"/>
                        </a:lnTo>
                        <a:lnTo>
                          <a:pt x="138" y="58"/>
                        </a:lnTo>
                        <a:lnTo>
                          <a:pt x="131" y="58"/>
                        </a:lnTo>
                        <a:lnTo>
                          <a:pt x="136" y="64"/>
                        </a:lnTo>
                        <a:lnTo>
                          <a:pt x="138" y="58"/>
                        </a:lnTo>
                        <a:lnTo>
                          <a:pt x="141" y="53"/>
                        </a:lnTo>
                        <a:lnTo>
                          <a:pt x="136" y="48"/>
                        </a:lnTo>
                        <a:lnTo>
                          <a:pt x="136" y="57"/>
                        </a:lnTo>
                        <a:lnTo>
                          <a:pt x="141" y="53"/>
                        </a:lnTo>
                        <a:lnTo>
                          <a:pt x="145" y="51"/>
                        </a:lnTo>
                        <a:lnTo>
                          <a:pt x="148" y="49"/>
                        </a:lnTo>
                        <a:lnTo>
                          <a:pt x="143" y="44"/>
                        </a:lnTo>
                        <a:lnTo>
                          <a:pt x="143" y="53"/>
                        </a:lnTo>
                        <a:lnTo>
                          <a:pt x="147" y="53"/>
                        </a:lnTo>
                        <a:lnTo>
                          <a:pt x="147" y="46"/>
                        </a:lnTo>
                        <a:lnTo>
                          <a:pt x="141" y="51"/>
                        </a:lnTo>
                        <a:lnTo>
                          <a:pt x="154" y="58"/>
                        </a:lnTo>
                        <a:lnTo>
                          <a:pt x="157" y="51"/>
                        </a:lnTo>
                        <a:lnTo>
                          <a:pt x="152" y="57"/>
                        </a:lnTo>
                        <a:lnTo>
                          <a:pt x="157" y="64"/>
                        </a:lnTo>
                        <a:lnTo>
                          <a:pt x="162" y="71"/>
                        </a:lnTo>
                        <a:lnTo>
                          <a:pt x="173" y="87"/>
                        </a:lnTo>
                        <a:lnTo>
                          <a:pt x="173" y="88"/>
                        </a:lnTo>
                        <a:lnTo>
                          <a:pt x="184" y="106"/>
                        </a:lnTo>
                        <a:lnTo>
                          <a:pt x="187" y="113"/>
                        </a:lnTo>
                        <a:lnTo>
                          <a:pt x="194" y="120"/>
                        </a:lnTo>
                        <a:lnTo>
                          <a:pt x="198" y="113"/>
                        </a:lnTo>
                        <a:lnTo>
                          <a:pt x="193" y="118"/>
                        </a:lnTo>
                        <a:lnTo>
                          <a:pt x="205" y="127"/>
                        </a:lnTo>
                        <a:lnTo>
                          <a:pt x="210" y="129"/>
                        </a:lnTo>
                        <a:lnTo>
                          <a:pt x="216" y="132"/>
                        </a:lnTo>
                        <a:lnTo>
                          <a:pt x="223" y="131"/>
                        </a:lnTo>
                        <a:lnTo>
                          <a:pt x="226" y="131"/>
                        </a:lnTo>
                        <a:lnTo>
                          <a:pt x="230" y="125"/>
                        </a:lnTo>
                        <a:lnTo>
                          <a:pt x="233" y="120"/>
                        </a:lnTo>
                        <a:lnTo>
                          <a:pt x="235" y="115"/>
                        </a:lnTo>
                        <a:lnTo>
                          <a:pt x="238" y="101"/>
                        </a:lnTo>
                        <a:lnTo>
                          <a:pt x="237" y="92"/>
                        </a:lnTo>
                        <a:lnTo>
                          <a:pt x="235" y="83"/>
                        </a:lnTo>
                        <a:lnTo>
                          <a:pt x="228" y="62"/>
                        </a:lnTo>
                        <a:lnTo>
                          <a:pt x="221" y="64"/>
                        </a:lnTo>
                        <a:lnTo>
                          <a:pt x="228" y="64"/>
                        </a:lnTo>
                        <a:lnTo>
                          <a:pt x="224" y="46"/>
                        </a:lnTo>
                        <a:lnTo>
                          <a:pt x="223" y="37"/>
                        </a:lnTo>
                        <a:lnTo>
                          <a:pt x="223" y="28"/>
                        </a:lnTo>
                        <a:lnTo>
                          <a:pt x="224" y="16"/>
                        </a:lnTo>
                        <a:lnTo>
                          <a:pt x="216" y="16"/>
                        </a:lnTo>
                        <a:lnTo>
                          <a:pt x="221" y="21"/>
                        </a:lnTo>
                        <a:lnTo>
                          <a:pt x="224" y="16"/>
                        </a:lnTo>
                        <a:lnTo>
                          <a:pt x="219" y="11"/>
                        </a:lnTo>
                        <a:lnTo>
                          <a:pt x="219" y="19"/>
                        </a:lnTo>
                        <a:lnTo>
                          <a:pt x="224" y="16"/>
                        </a:lnTo>
                        <a:lnTo>
                          <a:pt x="228" y="16"/>
                        </a:lnTo>
                        <a:lnTo>
                          <a:pt x="233" y="18"/>
                        </a:lnTo>
                        <a:lnTo>
                          <a:pt x="233" y="11"/>
                        </a:lnTo>
                        <a:lnTo>
                          <a:pt x="228" y="16"/>
                        </a:lnTo>
                        <a:lnTo>
                          <a:pt x="237" y="21"/>
                        </a:lnTo>
                        <a:lnTo>
                          <a:pt x="242" y="28"/>
                        </a:lnTo>
                        <a:lnTo>
                          <a:pt x="247" y="35"/>
                        </a:lnTo>
                        <a:lnTo>
                          <a:pt x="253" y="42"/>
                        </a:lnTo>
                        <a:lnTo>
                          <a:pt x="256" y="48"/>
                        </a:lnTo>
                        <a:lnTo>
                          <a:pt x="261" y="42"/>
                        </a:lnTo>
                        <a:lnTo>
                          <a:pt x="254" y="46"/>
                        </a:lnTo>
                        <a:lnTo>
                          <a:pt x="258" y="55"/>
                        </a:lnTo>
                        <a:lnTo>
                          <a:pt x="272" y="49"/>
                        </a:lnTo>
                        <a:lnTo>
                          <a:pt x="269" y="41"/>
                        </a:lnTo>
                        <a:lnTo>
                          <a:pt x="269" y="39"/>
                        </a:lnTo>
                        <a:lnTo>
                          <a:pt x="263" y="32"/>
                        </a:lnTo>
                        <a:lnTo>
                          <a:pt x="258" y="25"/>
                        </a:lnTo>
                        <a:lnTo>
                          <a:pt x="253" y="18"/>
                        </a:lnTo>
                        <a:lnTo>
                          <a:pt x="247" y="11"/>
                        </a:lnTo>
                        <a:lnTo>
                          <a:pt x="238" y="5"/>
                        </a:lnTo>
                        <a:lnTo>
                          <a:pt x="233" y="2"/>
                        </a:lnTo>
                        <a:lnTo>
                          <a:pt x="228" y="0"/>
                        </a:lnTo>
                        <a:lnTo>
                          <a:pt x="221" y="2"/>
                        </a:lnTo>
                        <a:lnTo>
                          <a:pt x="219" y="3"/>
                        </a:lnTo>
                        <a:lnTo>
                          <a:pt x="214" y="5"/>
                        </a:lnTo>
                        <a:lnTo>
                          <a:pt x="210" y="11"/>
                        </a:lnTo>
                        <a:lnTo>
                          <a:pt x="208" y="16"/>
                        </a:lnTo>
                        <a:lnTo>
                          <a:pt x="207" y="28"/>
                        </a:lnTo>
                        <a:lnTo>
                          <a:pt x="207" y="37"/>
                        </a:lnTo>
                        <a:lnTo>
                          <a:pt x="208" y="46"/>
                        </a:lnTo>
                        <a:lnTo>
                          <a:pt x="214" y="65"/>
                        </a:lnTo>
                        <a:lnTo>
                          <a:pt x="219" y="83"/>
                        </a:lnTo>
                        <a:lnTo>
                          <a:pt x="221" y="92"/>
                        </a:lnTo>
                        <a:lnTo>
                          <a:pt x="223" y="101"/>
                        </a:lnTo>
                        <a:lnTo>
                          <a:pt x="219" y="115"/>
                        </a:lnTo>
                        <a:lnTo>
                          <a:pt x="228" y="115"/>
                        </a:lnTo>
                        <a:lnTo>
                          <a:pt x="223" y="110"/>
                        </a:lnTo>
                        <a:lnTo>
                          <a:pt x="219" y="115"/>
                        </a:lnTo>
                        <a:lnTo>
                          <a:pt x="217" y="118"/>
                        </a:lnTo>
                        <a:lnTo>
                          <a:pt x="221" y="124"/>
                        </a:lnTo>
                        <a:lnTo>
                          <a:pt x="219" y="117"/>
                        </a:lnTo>
                        <a:lnTo>
                          <a:pt x="216" y="117"/>
                        </a:lnTo>
                        <a:lnTo>
                          <a:pt x="210" y="113"/>
                        </a:lnTo>
                        <a:lnTo>
                          <a:pt x="210" y="122"/>
                        </a:lnTo>
                        <a:lnTo>
                          <a:pt x="216" y="117"/>
                        </a:lnTo>
                        <a:lnTo>
                          <a:pt x="203" y="108"/>
                        </a:lnTo>
                        <a:lnTo>
                          <a:pt x="198" y="102"/>
                        </a:lnTo>
                        <a:lnTo>
                          <a:pt x="194" y="95"/>
                        </a:lnTo>
                        <a:lnTo>
                          <a:pt x="185" y="79"/>
                        </a:lnTo>
                        <a:lnTo>
                          <a:pt x="178" y="83"/>
                        </a:lnTo>
                        <a:lnTo>
                          <a:pt x="185" y="79"/>
                        </a:lnTo>
                        <a:lnTo>
                          <a:pt x="173" y="60"/>
                        </a:lnTo>
                        <a:lnTo>
                          <a:pt x="168" y="53"/>
                        </a:lnTo>
                        <a:lnTo>
                          <a:pt x="162" y="46"/>
                        </a:lnTo>
                        <a:lnTo>
                          <a:pt x="152" y="41"/>
                        </a:lnTo>
                        <a:lnTo>
                          <a:pt x="147" y="37"/>
                        </a:lnTo>
                        <a:lnTo>
                          <a:pt x="143" y="37"/>
                        </a:lnTo>
                        <a:lnTo>
                          <a:pt x="138" y="39"/>
                        </a:lnTo>
                        <a:lnTo>
                          <a:pt x="134" y="41"/>
                        </a:lnTo>
                        <a:lnTo>
                          <a:pt x="140" y="46"/>
                        </a:lnTo>
                        <a:lnTo>
                          <a:pt x="138" y="39"/>
                        </a:lnTo>
                        <a:lnTo>
                          <a:pt x="136" y="41"/>
                        </a:lnTo>
                        <a:lnTo>
                          <a:pt x="131" y="42"/>
                        </a:lnTo>
                        <a:lnTo>
                          <a:pt x="127" y="48"/>
                        </a:lnTo>
                        <a:lnTo>
                          <a:pt x="125" y="53"/>
                        </a:lnTo>
                        <a:lnTo>
                          <a:pt x="122" y="58"/>
                        </a:lnTo>
                        <a:lnTo>
                          <a:pt x="122" y="65"/>
                        </a:lnTo>
                        <a:lnTo>
                          <a:pt x="122" y="74"/>
                        </a:lnTo>
                        <a:lnTo>
                          <a:pt x="124" y="83"/>
                        </a:lnTo>
                        <a:lnTo>
                          <a:pt x="131" y="104"/>
                        </a:lnTo>
                        <a:lnTo>
                          <a:pt x="138" y="102"/>
                        </a:lnTo>
                        <a:lnTo>
                          <a:pt x="131" y="104"/>
                        </a:lnTo>
                        <a:lnTo>
                          <a:pt x="132" y="111"/>
                        </a:lnTo>
                        <a:lnTo>
                          <a:pt x="134" y="120"/>
                        </a:lnTo>
                        <a:lnTo>
                          <a:pt x="138" y="131"/>
                        </a:lnTo>
                        <a:lnTo>
                          <a:pt x="140" y="138"/>
                        </a:lnTo>
                        <a:lnTo>
                          <a:pt x="147" y="138"/>
                        </a:lnTo>
                        <a:lnTo>
                          <a:pt x="140" y="136"/>
                        </a:lnTo>
                        <a:lnTo>
                          <a:pt x="134" y="150"/>
                        </a:lnTo>
                        <a:lnTo>
                          <a:pt x="143" y="150"/>
                        </a:lnTo>
                        <a:lnTo>
                          <a:pt x="138" y="145"/>
                        </a:lnTo>
                        <a:lnTo>
                          <a:pt x="134" y="150"/>
                        </a:lnTo>
                        <a:lnTo>
                          <a:pt x="140" y="155"/>
                        </a:lnTo>
                        <a:lnTo>
                          <a:pt x="140" y="147"/>
                        </a:lnTo>
                        <a:lnTo>
                          <a:pt x="134" y="150"/>
                        </a:lnTo>
                        <a:lnTo>
                          <a:pt x="131" y="150"/>
                        </a:lnTo>
                        <a:lnTo>
                          <a:pt x="125" y="148"/>
                        </a:lnTo>
                        <a:lnTo>
                          <a:pt x="125" y="155"/>
                        </a:lnTo>
                        <a:lnTo>
                          <a:pt x="131" y="150"/>
                        </a:lnTo>
                        <a:lnTo>
                          <a:pt x="120" y="143"/>
                        </a:lnTo>
                        <a:lnTo>
                          <a:pt x="115" y="138"/>
                        </a:lnTo>
                        <a:lnTo>
                          <a:pt x="111" y="131"/>
                        </a:lnTo>
                        <a:lnTo>
                          <a:pt x="106" y="122"/>
                        </a:lnTo>
                        <a:lnTo>
                          <a:pt x="102" y="115"/>
                        </a:lnTo>
                        <a:lnTo>
                          <a:pt x="95" y="120"/>
                        </a:lnTo>
                        <a:lnTo>
                          <a:pt x="102" y="117"/>
                        </a:lnTo>
                        <a:lnTo>
                          <a:pt x="90" y="97"/>
                        </a:lnTo>
                        <a:lnTo>
                          <a:pt x="85" y="90"/>
                        </a:lnTo>
                        <a:lnTo>
                          <a:pt x="79" y="83"/>
                        </a:lnTo>
                        <a:lnTo>
                          <a:pt x="69" y="78"/>
                        </a:lnTo>
                        <a:lnTo>
                          <a:pt x="64" y="74"/>
                        </a:lnTo>
                        <a:lnTo>
                          <a:pt x="58" y="72"/>
                        </a:lnTo>
                        <a:lnTo>
                          <a:pt x="53" y="76"/>
                        </a:lnTo>
                        <a:lnTo>
                          <a:pt x="51" y="76"/>
                        </a:lnTo>
                        <a:lnTo>
                          <a:pt x="55" y="81"/>
                        </a:lnTo>
                        <a:lnTo>
                          <a:pt x="53" y="74"/>
                        </a:lnTo>
                        <a:lnTo>
                          <a:pt x="51" y="76"/>
                        </a:lnTo>
                        <a:lnTo>
                          <a:pt x="46" y="78"/>
                        </a:lnTo>
                        <a:lnTo>
                          <a:pt x="42" y="83"/>
                        </a:lnTo>
                        <a:lnTo>
                          <a:pt x="41" y="88"/>
                        </a:lnTo>
                        <a:lnTo>
                          <a:pt x="37" y="99"/>
                        </a:lnTo>
                        <a:lnTo>
                          <a:pt x="37" y="101"/>
                        </a:lnTo>
                        <a:lnTo>
                          <a:pt x="37" y="110"/>
                        </a:lnTo>
                        <a:lnTo>
                          <a:pt x="39" y="118"/>
                        </a:lnTo>
                        <a:lnTo>
                          <a:pt x="46" y="140"/>
                        </a:lnTo>
                        <a:lnTo>
                          <a:pt x="53" y="136"/>
                        </a:lnTo>
                        <a:lnTo>
                          <a:pt x="46" y="138"/>
                        </a:lnTo>
                        <a:lnTo>
                          <a:pt x="51" y="155"/>
                        </a:lnTo>
                        <a:lnTo>
                          <a:pt x="53" y="164"/>
                        </a:lnTo>
                        <a:lnTo>
                          <a:pt x="55" y="173"/>
                        </a:lnTo>
                        <a:lnTo>
                          <a:pt x="51" y="187"/>
                        </a:lnTo>
                        <a:lnTo>
                          <a:pt x="60" y="187"/>
                        </a:lnTo>
                        <a:lnTo>
                          <a:pt x="55" y="182"/>
                        </a:lnTo>
                        <a:lnTo>
                          <a:pt x="51" y="186"/>
                        </a:lnTo>
                        <a:lnTo>
                          <a:pt x="56" y="191"/>
                        </a:lnTo>
                        <a:lnTo>
                          <a:pt x="56" y="184"/>
                        </a:lnTo>
                        <a:lnTo>
                          <a:pt x="51" y="187"/>
                        </a:lnTo>
                        <a:lnTo>
                          <a:pt x="48" y="187"/>
                        </a:lnTo>
                        <a:lnTo>
                          <a:pt x="42" y="186"/>
                        </a:lnTo>
                        <a:lnTo>
                          <a:pt x="42" y="193"/>
                        </a:lnTo>
                        <a:lnTo>
                          <a:pt x="48" y="187"/>
                        </a:lnTo>
                        <a:lnTo>
                          <a:pt x="35" y="180"/>
                        </a:lnTo>
                        <a:lnTo>
                          <a:pt x="30" y="173"/>
                        </a:lnTo>
                        <a:lnTo>
                          <a:pt x="25" y="164"/>
                        </a:lnTo>
                        <a:lnTo>
                          <a:pt x="19" y="155"/>
                        </a:lnTo>
                        <a:lnTo>
                          <a:pt x="18" y="150"/>
                        </a:lnTo>
                        <a:lnTo>
                          <a:pt x="14" y="147"/>
                        </a:lnTo>
                        <a:lnTo>
                          <a:pt x="14" y="145"/>
                        </a:lnTo>
                        <a:lnTo>
                          <a:pt x="9" y="159"/>
                        </a:lnTo>
                        <a:lnTo>
                          <a:pt x="14" y="155"/>
                        </a:lnTo>
                        <a:lnTo>
                          <a:pt x="16" y="150"/>
                        </a:lnTo>
                        <a:lnTo>
                          <a:pt x="9" y="150"/>
                        </a:lnTo>
                        <a:lnTo>
                          <a:pt x="3" y="155"/>
                        </a:lnTo>
                        <a:lnTo>
                          <a:pt x="9" y="159"/>
                        </a:lnTo>
                        <a:lnTo>
                          <a:pt x="14" y="157"/>
                        </a:lnTo>
                        <a:lnTo>
                          <a:pt x="16" y="150"/>
                        </a:lnTo>
                        <a:lnTo>
                          <a:pt x="18" y="150"/>
                        </a:lnTo>
                        <a:close/>
                      </a:path>
                    </a:pathLst>
                  </a:custGeom>
                  <a:solidFill>
                    <a:srgbClr val="99CC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9" name="Group 170"/>
                <p:cNvGrpSpPr>
                  <a:grpSpLocks/>
                </p:cNvGrpSpPr>
                <p:nvPr/>
              </p:nvGrpSpPr>
              <p:grpSpPr bwMode="auto">
                <a:xfrm>
                  <a:off x="5584" y="5908"/>
                  <a:ext cx="346" cy="207"/>
                  <a:chOff x="5584" y="5908"/>
                  <a:chExt cx="346" cy="207"/>
                </a:xfrm>
              </p:grpSpPr>
              <p:sp>
                <p:nvSpPr>
                  <p:cNvPr id="450" name="Freeform 171"/>
                  <p:cNvSpPr>
                    <a:spLocks/>
                  </p:cNvSpPr>
                  <p:nvPr/>
                </p:nvSpPr>
                <p:spPr bwMode="auto">
                  <a:xfrm>
                    <a:off x="5584" y="5912"/>
                    <a:ext cx="272" cy="203"/>
                  </a:xfrm>
                  <a:custGeom>
                    <a:avLst/>
                    <a:gdLst>
                      <a:gd name="T0" fmla="*/ 8 w 272"/>
                      <a:gd name="T1" fmla="*/ 157 h 203"/>
                      <a:gd name="T2" fmla="*/ 5 w 272"/>
                      <a:gd name="T3" fmla="*/ 157 h 203"/>
                      <a:gd name="T4" fmla="*/ 24 w 272"/>
                      <a:gd name="T5" fmla="*/ 189 h 203"/>
                      <a:gd name="T6" fmla="*/ 56 w 272"/>
                      <a:gd name="T7" fmla="*/ 201 h 203"/>
                      <a:gd name="T8" fmla="*/ 70 w 272"/>
                      <a:gd name="T9" fmla="*/ 171 h 203"/>
                      <a:gd name="T10" fmla="*/ 60 w 272"/>
                      <a:gd name="T11" fmla="*/ 134 h 203"/>
                      <a:gd name="T12" fmla="*/ 46 w 272"/>
                      <a:gd name="T13" fmla="*/ 86 h 203"/>
                      <a:gd name="T14" fmla="*/ 54 w 272"/>
                      <a:gd name="T15" fmla="*/ 86 h 203"/>
                      <a:gd name="T16" fmla="*/ 67 w 272"/>
                      <a:gd name="T17" fmla="*/ 94 h 203"/>
                      <a:gd name="T18" fmla="*/ 88 w 272"/>
                      <a:gd name="T19" fmla="*/ 124 h 203"/>
                      <a:gd name="T20" fmla="*/ 120 w 272"/>
                      <a:gd name="T21" fmla="*/ 161 h 203"/>
                      <a:gd name="T22" fmla="*/ 145 w 272"/>
                      <a:gd name="T23" fmla="*/ 159 h 203"/>
                      <a:gd name="T24" fmla="*/ 150 w 272"/>
                      <a:gd name="T25" fmla="*/ 120 h 203"/>
                      <a:gd name="T26" fmla="*/ 137 w 272"/>
                      <a:gd name="T27" fmla="*/ 72 h 203"/>
                      <a:gd name="T28" fmla="*/ 139 w 272"/>
                      <a:gd name="T29" fmla="*/ 51 h 203"/>
                      <a:gd name="T30" fmla="*/ 146 w 272"/>
                      <a:gd name="T31" fmla="*/ 44 h 203"/>
                      <a:gd name="T32" fmla="*/ 155 w 272"/>
                      <a:gd name="T33" fmla="*/ 62 h 203"/>
                      <a:gd name="T34" fmla="*/ 173 w 272"/>
                      <a:gd name="T35" fmla="*/ 86 h 203"/>
                      <a:gd name="T36" fmla="*/ 205 w 272"/>
                      <a:gd name="T37" fmla="*/ 125 h 203"/>
                      <a:gd name="T38" fmla="*/ 229 w 272"/>
                      <a:gd name="T39" fmla="*/ 124 h 203"/>
                      <a:gd name="T40" fmla="*/ 233 w 272"/>
                      <a:gd name="T41" fmla="*/ 83 h 203"/>
                      <a:gd name="T42" fmla="*/ 221 w 272"/>
                      <a:gd name="T43" fmla="*/ 28 h 203"/>
                      <a:gd name="T44" fmla="*/ 222 w 272"/>
                      <a:gd name="T45" fmla="*/ 16 h 203"/>
                      <a:gd name="T46" fmla="*/ 231 w 272"/>
                      <a:gd name="T47" fmla="*/ 18 h 203"/>
                      <a:gd name="T48" fmla="*/ 236 w 272"/>
                      <a:gd name="T49" fmla="*/ 21 h 203"/>
                      <a:gd name="T50" fmla="*/ 254 w 272"/>
                      <a:gd name="T51" fmla="*/ 46 h 203"/>
                      <a:gd name="T52" fmla="*/ 268 w 272"/>
                      <a:gd name="T53" fmla="*/ 33 h 203"/>
                      <a:gd name="T54" fmla="*/ 259 w 272"/>
                      <a:gd name="T55" fmla="*/ 40 h 203"/>
                      <a:gd name="T56" fmla="*/ 247 w 272"/>
                      <a:gd name="T57" fmla="*/ 10 h 203"/>
                      <a:gd name="T58" fmla="*/ 219 w 272"/>
                      <a:gd name="T59" fmla="*/ 2 h 203"/>
                      <a:gd name="T60" fmla="*/ 206 w 272"/>
                      <a:gd name="T61" fmla="*/ 16 h 203"/>
                      <a:gd name="T62" fmla="*/ 213 w 272"/>
                      <a:gd name="T63" fmla="*/ 65 h 203"/>
                      <a:gd name="T64" fmla="*/ 221 w 272"/>
                      <a:gd name="T65" fmla="*/ 99 h 203"/>
                      <a:gd name="T66" fmla="*/ 224 w 272"/>
                      <a:gd name="T67" fmla="*/ 118 h 203"/>
                      <a:gd name="T68" fmla="*/ 210 w 272"/>
                      <a:gd name="T69" fmla="*/ 120 h 203"/>
                      <a:gd name="T70" fmla="*/ 198 w 272"/>
                      <a:gd name="T71" fmla="*/ 101 h 203"/>
                      <a:gd name="T72" fmla="*/ 173 w 272"/>
                      <a:gd name="T73" fmla="*/ 60 h 203"/>
                      <a:gd name="T74" fmla="*/ 157 w 272"/>
                      <a:gd name="T75" fmla="*/ 42 h 203"/>
                      <a:gd name="T76" fmla="*/ 129 w 272"/>
                      <a:gd name="T77" fmla="*/ 40 h 203"/>
                      <a:gd name="T78" fmla="*/ 122 w 272"/>
                      <a:gd name="T79" fmla="*/ 72 h 203"/>
                      <a:gd name="T80" fmla="*/ 136 w 272"/>
                      <a:gd name="T81" fmla="*/ 129 h 203"/>
                      <a:gd name="T82" fmla="*/ 134 w 272"/>
                      <a:gd name="T83" fmla="*/ 148 h 203"/>
                      <a:gd name="T84" fmla="*/ 125 w 272"/>
                      <a:gd name="T85" fmla="*/ 148 h 203"/>
                      <a:gd name="T86" fmla="*/ 118 w 272"/>
                      <a:gd name="T87" fmla="*/ 143 h 203"/>
                      <a:gd name="T88" fmla="*/ 100 w 272"/>
                      <a:gd name="T89" fmla="*/ 115 h 203"/>
                      <a:gd name="T90" fmla="*/ 79 w 272"/>
                      <a:gd name="T91" fmla="*/ 85 h 203"/>
                      <a:gd name="T92" fmla="*/ 49 w 272"/>
                      <a:gd name="T93" fmla="*/ 74 h 203"/>
                      <a:gd name="T94" fmla="*/ 37 w 272"/>
                      <a:gd name="T95" fmla="*/ 101 h 203"/>
                      <a:gd name="T96" fmla="*/ 46 w 272"/>
                      <a:gd name="T97" fmla="*/ 138 h 203"/>
                      <a:gd name="T98" fmla="*/ 53 w 272"/>
                      <a:gd name="T99" fmla="*/ 178 h 203"/>
                      <a:gd name="T100" fmla="*/ 47 w 272"/>
                      <a:gd name="T101" fmla="*/ 189 h 203"/>
                      <a:gd name="T102" fmla="*/ 40 w 272"/>
                      <a:gd name="T103" fmla="*/ 192 h 203"/>
                      <a:gd name="T104" fmla="*/ 19 w 272"/>
                      <a:gd name="T105" fmla="*/ 154 h 203"/>
                      <a:gd name="T106" fmla="*/ 14 w 272"/>
                      <a:gd name="T107" fmla="*/ 145 h 203"/>
                      <a:gd name="T108" fmla="*/ 3 w 272"/>
                      <a:gd name="T109" fmla="*/ 154 h 203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w 272"/>
                      <a:gd name="T166" fmla="*/ 0 h 203"/>
                      <a:gd name="T167" fmla="*/ 272 w 272"/>
                      <a:gd name="T168" fmla="*/ 203 h 203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T165" t="T166" r="T167" b="T168"/>
                    <a:pathLst>
                      <a:path w="272" h="203">
                        <a:moveTo>
                          <a:pt x="3" y="154"/>
                        </a:moveTo>
                        <a:lnTo>
                          <a:pt x="16" y="147"/>
                        </a:lnTo>
                        <a:lnTo>
                          <a:pt x="14" y="145"/>
                        </a:lnTo>
                        <a:lnTo>
                          <a:pt x="8" y="150"/>
                        </a:lnTo>
                        <a:lnTo>
                          <a:pt x="8" y="157"/>
                        </a:lnTo>
                        <a:lnTo>
                          <a:pt x="14" y="155"/>
                        </a:lnTo>
                        <a:lnTo>
                          <a:pt x="16" y="150"/>
                        </a:lnTo>
                        <a:lnTo>
                          <a:pt x="3" y="155"/>
                        </a:lnTo>
                        <a:lnTo>
                          <a:pt x="5" y="157"/>
                        </a:lnTo>
                        <a:lnTo>
                          <a:pt x="5" y="159"/>
                        </a:lnTo>
                        <a:lnTo>
                          <a:pt x="8" y="164"/>
                        </a:lnTo>
                        <a:lnTo>
                          <a:pt x="14" y="173"/>
                        </a:lnTo>
                        <a:lnTo>
                          <a:pt x="19" y="182"/>
                        </a:lnTo>
                        <a:lnTo>
                          <a:pt x="24" y="189"/>
                        </a:lnTo>
                        <a:lnTo>
                          <a:pt x="35" y="198"/>
                        </a:lnTo>
                        <a:lnTo>
                          <a:pt x="40" y="200"/>
                        </a:lnTo>
                        <a:lnTo>
                          <a:pt x="46" y="203"/>
                        </a:lnTo>
                        <a:lnTo>
                          <a:pt x="53" y="201"/>
                        </a:lnTo>
                        <a:lnTo>
                          <a:pt x="56" y="201"/>
                        </a:lnTo>
                        <a:lnTo>
                          <a:pt x="60" y="196"/>
                        </a:lnTo>
                        <a:lnTo>
                          <a:pt x="63" y="191"/>
                        </a:lnTo>
                        <a:lnTo>
                          <a:pt x="67" y="185"/>
                        </a:lnTo>
                        <a:lnTo>
                          <a:pt x="69" y="178"/>
                        </a:lnTo>
                        <a:lnTo>
                          <a:pt x="70" y="171"/>
                        </a:lnTo>
                        <a:lnTo>
                          <a:pt x="69" y="164"/>
                        </a:lnTo>
                        <a:lnTo>
                          <a:pt x="65" y="155"/>
                        </a:lnTo>
                        <a:lnTo>
                          <a:pt x="63" y="145"/>
                        </a:lnTo>
                        <a:lnTo>
                          <a:pt x="61" y="136"/>
                        </a:lnTo>
                        <a:lnTo>
                          <a:pt x="60" y="134"/>
                        </a:lnTo>
                        <a:lnTo>
                          <a:pt x="54" y="116"/>
                        </a:lnTo>
                        <a:lnTo>
                          <a:pt x="53" y="108"/>
                        </a:lnTo>
                        <a:lnTo>
                          <a:pt x="53" y="101"/>
                        </a:lnTo>
                        <a:lnTo>
                          <a:pt x="54" y="86"/>
                        </a:lnTo>
                        <a:lnTo>
                          <a:pt x="46" y="86"/>
                        </a:lnTo>
                        <a:lnTo>
                          <a:pt x="51" y="92"/>
                        </a:lnTo>
                        <a:lnTo>
                          <a:pt x="54" y="86"/>
                        </a:lnTo>
                        <a:lnTo>
                          <a:pt x="49" y="81"/>
                        </a:lnTo>
                        <a:lnTo>
                          <a:pt x="49" y="90"/>
                        </a:lnTo>
                        <a:lnTo>
                          <a:pt x="54" y="86"/>
                        </a:lnTo>
                        <a:lnTo>
                          <a:pt x="58" y="86"/>
                        </a:lnTo>
                        <a:lnTo>
                          <a:pt x="63" y="88"/>
                        </a:lnTo>
                        <a:lnTo>
                          <a:pt x="63" y="81"/>
                        </a:lnTo>
                        <a:lnTo>
                          <a:pt x="58" y="86"/>
                        </a:lnTo>
                        <a:lnTo>
                          <a:pt x="67" y="94"/>
                        </a:lnTo>
                        <a:lnTo>
                          <a:pt x="69" y="95"/>
                        </a:lnTo>
                        <a:lnTo>
                          <a:pt x="72" y="99"/>
                        </a:lnTo>
                        <a:lnTo>
                          <a:pt x="77" y="106"/>
                        </a:lnTo>
                        <a:lnTo>
                          <a:pt x="88" y="122"/>
                        </a:lnTo>
                        <a:lnTo>
                          <a:pt x="88" y="124"/>
                        </a:lnTo>
                        <a:lnTo>
                          <a:pt x="99" y="139"/>
                        </a:lnTo>
                        <a:lnTo>
                          <a:pt x="102" y="148"/>
                        </a:lnTo>
                        <a:lnTo>
                          <a:pt x="107" y="154"/>
                        </a:lnTo>
                        <a:lnTo>
                          <a:pt x="109" y="155"/>
                        </a:lnTo>
                        <a:lnTo>
                          <a:pt x="120" y="161"/>
                        </a:lnTo>
                        <a:lnTo>
                          <a:pt x="125" y="164"/>
                        </a:lnTo>
                        <a:lnTo>
                          <a:pt x="130" y="166"/>
                        </a:lnTo>
                        <a:lnTo>
                          <a:pt x="137" y="164"/>
                        </a:lnTo>
                        <a:lnTo>
                          <a:pt x="141" y="164"/>
                        </a:lnTo>
                        <a:lnTo>
                          <a:pt x="145" y="159"/>
                        </a:lnTo>
                        <a:lnTo>
                          <a:pt x="148" y="154"/>
                        </a:lnTo>
                        <a:lnTo>
                          <a:pt x="150" y="148"/>
                        </a:lnTo>
                        <a:lnTo>
                          <a:pt x="153" y="136"/>
                        </a:lnTo>
                        <a:lnTo>
                          <a:pt x="152" y="129"/>
                        </a:lnTo>
                        <a:lnTo>
                          <a:pt x="150" y="120"/>
                        </a:lnTo>
                        <a:lnTo>
                          <a:pt x="143" y="99"/>
                        </a:lnTo>
                        <a:lnTo>
                          <a:pt x="136" y="101"/>
                        </a:lnTo>
                        <a:lnTo>
                          <a:pt x="145" y="101"/>
                        </a:lnTo>
                        <a:lnTo>
                          <a:pt x="139" y="81"/>
                        </a:lnTo>
                        <a:lnTo>
                          <a:pt x="137" y="72"/>
                        </a:lnTo>
                        <a:lnTo>
                          <a:pt x="137" y="65"/>
                        </a:lnTo>
                        <a:lnTo>
                          <a:pt x="139" y="51"/>
                        </a:lnTo>
                        <a:lnTo>
                          <a:pt x="130" y="51"/>
                        </a:lnTo>
                        <a:lnTo>
                          <a:pt x="136" y="56"/>
                        </a:lnTo>
                        <a:lnTo>
                          <a:pt x="139" y="51"/>
                        </a:lnTo>
                        <a:lnTo>
                          <a:pt x="134" y="46"/>
                        </a:lnTo>
                        <a:lnTo>
                          <a:pt x="134" y="55"/>
                        </a:lnTo>
                        <a:lnTo>
                          <a:pt x="139" y="51"/>
                        </a:lnTo>
                        <a:lnTo>
                          <a:pt x="146" y="53"/>
                        </a:lnTo>
                        <a:lnTo>
                          <a:pt x="146" y="44"/>
                        </a:lnTo>
                        <a:lnTo>
                          <a:pt x="141" y="49"/>
                        </a:lnTo>
                        <a:lnTo>
                          <a:pt x="146" y="53"/>
                        </a:lnTo>
                        <a:lnTo>
                          <a:pt x="150" y="56"/>
                        </a:lnTo>
                        <a:lnTo>
                          <a:pt x="152" y="58"/>
                        </a:lnTo>
                        <a:lnTo>
                          <a:pt x="155" y="62"/>
                        </a:lnTo>
                        <a:lnTo>
                          <a:pt x="162" y="71"/>
                        </a:lnTo>
                        <a:lnTo>
                          <a:pt x="167" y="79"/>
                        </a:lnTo>
                        <a:lnTo>
                          <a:pt x="173" y="86"/>
                        </a:lnTo>
                        <a:lnTo>
                          <a:pt x="178" y="81"/>
                        </a:lnTo>
                        <a:lnTo>
                          <a:pt x="173" y="86"/>
                        </a:lnTo>
                        <a:lnTo>
                          <a:pt x="183" y="104"/>
                        </a:lnTo>
                        <a:lnTo>
                          <a:pt x="187" y="111"/>
                        </a:lnTo>
                        <a:lnTo>
                          <a:pt x="192" y="118"/>
                        </a:lnTo>
                        <a:lnTo>
                          <a:pt x="194" y="120"/>
                        </a:lnTo>
                        <a:lnTo>
                          <a:pt x="205" y="125"/>
                        </a:lnTo>
                        <a:lnTo>
                          <a:pt x="210" y="129"/>
                        </a:lnTo>
                        <a:lnTo>
                          <a:pt x="215" y="131"/>
                        </a:lnTo>
                        <a:lnTo>
                          <a:pt x="222" y="129"/>
                        </a:lnTo>
                        <a:lnTo>
                          <a:pt x="224" y="127"/>
                        </a:lnTo>
                        <a:lnTo>
                          <a:pt x="229" y="124"/>
                        </a:lnTo>
                        <a:lnTo>
                          <a:pt x="231" y="118"/>
                        </a:lnTo>
                        <a:lnTo>
                          <a:pt x="235" y="113"/>
                        </a:lnTo>
                        <a:lnTo>
                          <a:pt x="236" y="99"/>
                        </a:lnTo>
                        <a:lnTo>
                          <a:pt x="235" y="92"/>
                        </a:lnTo>
                        <a:lnTo>
                          <a:pt x="233" y="83"/>
                        </a:lnTo>
                        <a:lnTo>
                          <a:pt x="229" y="63"/>
                        </a:lnTo>
                        <a:lnTo>
                          <a:pt x="228" y="62"/>
                        </a:lnTo>
                        <a:lnTo>
                          <a:pt x="222" y="44"/>
                        </a:lnTo>
                        <a:lnTo>
                          <a:pt x="221" y="35"/>
                        </a:lnTo>
                        <a:lnTo>
                          <a:pt x="221" y="28"/>
                        </a:lnTo>
                        <a:lnTo>
                          <a:pt x="221" y="21"/>
                        </a:lnTo>
                        <a:lnTo>
                          <a:pt x="222" y="16"/>
                        </a:lnTo>
                        <a:lnTo>
                          <a:pt x="215" y="16"/>
                        </a:lnTo>
                        <a:lnTo>
                          <a:pt x="221" y="21"/>
                        </a:lnTo>
                        <a:lnTo>
                          <a:pt x="222" y="16"/>
                        </a:lnTo>
                        <a:lnTo>
                          <a:pt x="224" y="16"/>
                        </a:lnTo>
                        <a:lnTo>
                          <a:pt x="221" y="9"/>
                        </a:lnTo>
                        <a:lnTo>
                          <a:pt x="222" y="16"/>
                        </a:lnTo>
                        <a:lnTo>
                          <a:pt x="226" y="16"/>
                        </a:lnTo>
                        <a:lnTo>
                          <a:pt x="231" y="18"/>
                        </a:lnTo>
                        <a:lnTo>
                          <a:pt x="231" y="10"/>
                        </a:lnTo>
                        <a:lnTo>
                          <a:pt x="226" y="16"/>
                        </a:lnTo>
                        <a:lnTo>
                          <a:pt x="238" y="23"/>
                        </a:lnTo>
                        <a:lnTo>
                          <a:pt x="242" y="16"/>
                        </a:lnTo>
                        <a:lnTo>
                          <a:pt x="236" y="21"/>
                        </a:lnTo>
                        <a:lnTo>
                          <a:pt x="242" y="26"/>
                        </a:lnTo>
                        <a:lnTo>
                          <a:pt x="245" y="33"/>
                        </a:lnTo>
                        <a:lnTo>
                          <a:pt x="251" y="40"/>
                        </a:lnTo>
                        <a:lnTo>
                          <a:pt x="254" y="46"/>
                        </a:lnTo>
                        <a:lnTo>
                          <a:pt x="258" y="48"/>
                        </a:lnTo>
                        <a:lnTo>
                          <a:pt x="263" y="49"/>
                        </a:lnTo>
                        <a:lnTo>
                          <a:pt x="266" y="49"/>
                        </a:lnTo>
                        <a:lnTo>
                          <a:pt x="272" y="48"/>
                        </a:lnTo>
                        <a:lnTo>
                          <a:pt x="268" y="33"/>
                        </a:lnTo>
                        <a:lnTo>
                          <a:pt x="263" y="35"/>
                        </a:lnTo>
                        <a:lnTo>
                          <a:pt x="265" y="42"/>
                        </a:lnTo>
                        <a:lnTo>
                          <a:pt x="268" y="35"/>
                        </a:lnTo>
                        <a:lnTo>
                          <a:pt x="263" y="33"/>
                        </a:lnTo>
                        <a:lnTo>
                          <a:pt x="259" y="40"/>
                        </a:lnTo>
                        <a:lnTo>
                          <a:pt x="265" y="35"/>
                        </a:lnTo>
                        <a:lnTo>
                          <a:pt x="261" y="30"/>
                        </a:lnTo>
                        <a:lnTo>
                          <a:pt x="256" y="23"/>
                        </a:lnTo>
                        <a:lnTo>
                          <a:pt x="252" y="16"/>
                        </a:lnTo>
                        <a:lnTo>
                          <a:pt x="247" y="10"/>
                        </a:lnTo>
                        <a:lnTo>
                          <a:pt x="236" y="5"/>
                        </a:lnTo>
                        <a:lnTo>
                          <a:pt x="231" y="2"/>
                        </a:lnTo>
                        <a:lnTo>
                          <a:pt x="226" y="0"/>
                        </a:lnTo>
                        <a:lnTo>
                          <a:pt x="219" y="2"/>
                        </a:lnTo>
                        <a:lnTo>
                          <a:pt x="217" y="3"/>
                        </a:lnTo>
                        <a:lnTo>
                          <a:pt x="212" y="5"/>
                        </a:lnTo>
                        <a:lnTo>
                          <a:pt x="210" y="10"/>
                        </a:lnTo>
                        <a:lnTo>
                          <a:pt x="206" y="16"/>
                        </a:lnTo>
                        <a:lnTo>
                          <a:pt x="205" y="21"/>
                        </a:lnTo>
                        <a:lnTo>
                          <a:pt x="205" y="28"/>
                        </a:lnTo>
                        <a:lnTo>
                          <a:pt x="205" y="35"/>
                        </a:lnTo>
                        <a:lnTo>
                          <a:pt x="206" y="44"/>
                        </a:lnTo>
                        <a:lnTo>
                          <a:pt x="213" y="65"/>
                        </a:lnTo>
                        <a:lnTo>
                          <a:pt x="221" y="63"/>
                        </a:lnTo>
                        <a:lnTo>
                          <a:pt x="213" y="65"/>
                        </a:lnTo>
                        <a:lnTo>
                          <a:pt x="217" y="83"/>
                        </a:lnTo>
                        <a:lnTo>
                          <a:pt x="219" y="92"/>
                        </a:lnTo>
                        <a:lnTo>
                          <a:pt x="221" y="99"/>
                        </a:lnTo>
                        <a:lnTo>
                          <a:pt x="219" y="113"/>
                        </a:lnTo>
                        <a:lnTo>
                          <a:pt x="226" y="113"/>
                        </a:lnTo>
                        <a:lnTo>
                          <a:pt x="221" y="108"/>
                        </a:lnTo>
                        <a:lnTo>
                          <a:pt x="219" y="113"/>
                        </a:lnTo>
                        <a:lnTo>
                          <a:pt x="224" y="118"/>
                        </a:lnTo>
                        <a:lnTo>
                          <a:pt x="224" y="111"/>
                        </a:lnTo>
                        <a:lnTo>
                          <a:pt x="219" y="115"/>
                        </a:lnTo>
                        <a:lnTo>
                          <a:pt x="215" y="115"/>
                        </a:lnTo>
                        <a:lnTo>
                          <a:pt x="210" y="113"/>
                        </a:lnTo>
                        <a:lnTo>
                          <a:pt x="210" y="120"/>
                        </a:lnTo>
                        <a:lnTo>
                          <a:pt x="215" y="115"/>
                        </a:lnTo>
                        <a:lnTo>
                          <a:pt x="203" y="108"/>
                        </a:lnTo>
                        <a:lnTo>
                          <a:pt x="198" y="113"/>
                        </a:lnTo>
                        <a:lnTo>
                          <a:pt x="203" y="108"/>
                        </a:lnTo>
                        <a:lnTo>
                          <a:pt x="198" y="101"/>
                        </a:lnTo>
                        <a:lnTo>
                          <a:pt x="194" y="94"/>
                        </a:lnTo>
                        <a:lnTo>
                          <a:pt x="185" y="78"/>
                        </a:lnTo>
                        <a:lnTo>
                          <a:pt x="185" y="76"/>
                        </a:lnTo>
                        <a:lnTo>
                          <a:pt x="178" y="69"/>
                        </a:lnTo>
                        <a:lnTo>
                          <a:pt x="173" y="60"/>
                        </a:lnTo>
                        <a:lnTo>
                          <a:pt x="166" y="51"/>
                        </a:lnTo>
                        <a:lnTo>
                          <a:pt x="160" y="46"/>
                        </a:lnTo>
                        <a:lnTo>
                          <a:pt x="155" y="51"/>
                        </a:lnTo>
                        <a:lnTo>
                          <a:pt x="162" y="48"/>
                        </a:lnTo>
                        <a:lnTo>
                          <a:pt x="157" y="42"/>
                        </a:lnTo>
                        <a:lnTo>
                          <a:pt x="152" y="39"/>
                        </a:lnTo>
                        <a:lnTo>
                          <a:pt x="146" y="37"/>
                        </a:lnTo>
                        <a:lnTo>
                          <a:pt x="136" y="37"/>
                        </a:lnTo>
                        <a:lnTo>
                          <a:pt x="134" y="39"/>
                        </a:lnTo>
                        <a:lnTo>
                          <a:pt x="129" y="40"/>
                        </a:lnTo>
                        <a:lnTo>
                          <a:pt x="125" y="46"/>
                        </a:lnTo>
                        <a:lnTo>
                          <a:pt x="123" y="51"/>
                        </a:lnTo>
                        <a:lnTo>
                          <a:pt x="122" y="65"/>
                        </a:lnTo>
                        <a:lnTo>
                          <a:pt x="122" y="72"/>
                        </a:lnTo>
                        <a:lnTo>
                          <a:pt x="123" y="81"/>
                        </a:lnTo>
                        <a:lnTo>
                          <a:pt x="129" y="102"/>
                        </a:lnTo>
                        <a:lnTo>
                          <a:pt x="134" y="120"/>
                        </a:lnTo>
                        <a:lnTo>
                          <a:pt x="136" y="129"/>
                        </a:lnTo>
                        <a:lnTo>
                          <a:pt x="137" y="136"/>
                        </a:lnTo>
                        <a:lnTo>
                          <a:pt x="134" y="148"/>
                        </a:lnTo>
                        <a:lnTo>
                          <a:pt x="143" y="148"/>
                        </a:lnTo>
                        <a:lnTo>
                          <a:pt x="137" y="143"/>
                        </a:lnTo>
                        <a:lnTo>
                          <a:pt x="134" y="148"/>
                        </a:lnTo>
                        <a:lnTo>
                          <a:pt x="132" y="152"/>
                        </a:lnTo>
                        <a:lnTo>
                          <a:pt x="136" y="157"/>
                        </a:lnTo>
                        <a:lnTo>
                          <a:pt x="134" y="150"/>
                        </a:lnTo>
                        <a:lnTo>
                          <a:pt x="130" y="150"/>
                        </a:lnTo>
                        <a:lnTo>
                          <a:pt x="125" y="148"/>
                        </a:lnTo>
                        <a:lnTo>
                          <a:pt x="125" y="155"/>
                        </a:lnTo>
                        <a:lnTo>
                          <a:pt x="130" y="150"/>
                        </a:lnTo>
                        <a:lnTo>
                          <a:pt x="118" y="143"/>
                        </a:lnTo>
                        <a:lnTo>
                          <a:pt x="113" y="148"/>
                        </a:lnTo>
                        <a:lnTo>
                          <a:pt x="118" y="143"/>
                        </a:lnTo>
                        <a:lnTo>
                          <a:pt x="113" y="138"/>
                        </a:lnTo>
                        <a:lnTo>
                          <a:pt x="109" y="129"/>
                        </a:lnTo>
                        <a:lnTo>
                          <a:pt x="100" y="115"/>
                        </a:lnTo>
                        <a:lnTo>
                          <a:pt x="93" y="118"/>
                        </a:lnTo>
                        <a:lnTo>
                          <a:pt x="100" y="115"/>
                        </a:lnTo>
                        <a:lnTo>
                          <a:pt x="88" y="95"/>
                        </a:lnTo>
                        <a:lnTo>
                          <a:pt x="83" y="88"/>
                        </a:lnTo>
                        <a:lnTo>
                          <a:pt x="77" y="83"/>
                        </a:lnTo>
                        <a:lnTo>
                          <a:pt x="72" y="88"/>
                        </a:lnTo>
                        <a:lnTo>
                          <a:pt x="79" y="85"/>
                        </a:lnTo>
                        <a:lnTo>
                          <a:pt x="69" y="76"/>
                        </a:lnTo>
                        <a:lnTo>
                          <a:pt x="63" y="72"/>
                        </a:lnTo>
                        <a:lnTo>
                          <a:pt x="58" y="71"/>
                        </a:lnTo>
                        <a:lnTo>
                          <a:pt x="51" y="72"/>
                        </a:lnTo>
                        <a:lnTo>
                          <a:pt x="49" y="74"/>
                        </a:lnTo>
                        <a:lnTo>
                          <a:pt x="44" y="76"/>
                        </a:lnTo>
                        <a:lnTo>
                          <a:pt x="40" y="81"/>
                        </a:lnTo>
                        <a:lnTo>
                          <a:pt x="38" y="86"/>
                        </a:lnTo>
                        <a:lnTo>
                          <a:pt x="37" y="101"/>
                        </a:lnTo>
                        <a:lnTo>
                          <a:pt x="37" y="108"/>
                        </a:lnTo>
                        <a:lnTo>
                          <a:pt x="38" y="116"/>
                        </a:lnTo>
                        <a:lnTo>
                          <a:pt x="46" y="138"/>
                        </a:lnTo>
                        <a:lnTo>
                          <a:pt x="53" y="136"/>
                        </a:lnTo>
                        <a:lnTo>
                          <a:pt x="46" y="138"/>
                        </a:lnTo>
                        <a:lnTo>
                          <a:pt x="47" y="145"/>
                        </a:lnTo>
                        <a:lnTo>
                          <a:pt x="49" y="155"/>
                        </a:lnTo>
                        <a:lnTo>
                          <a:pt x="53" y="164"/>
                        </a:lnTo>
                        <a:lnTo>
                          <a:pt x="54" y="171"/>
                        </a:lnTo>
                        <a:lnTo>
                          <a:pt x="53" y="178"/>
                        </a:lnTo>
                        <a:lnTo>
                          <a:pt x="51" y="185"/>
                        </a:lnTo>
                        <a:lnTo>
                          <a:pt x="58" y="185"/>
                        </a:lnTo>
                        <a:lnTo>
                          <a:pt x="53" y="180"/>
                        </a:lnTo>
                        <a:lnTo>
                          <a:pt x="49" y="185"/>
                        </a:lnTo>
                        <a:lnTo>
                          <a:pt x="47" y="189"/>
                        </a:lnTo>
                        <a:lnTo>
                          <a:pt x="51" y="194"/>
                        </a:lnTo>
                        <a:lnTo>
                          <a:pt x="49" y="187"/>
                        </a:lnTo>
                        <a:lnTo>
                          <a:pt x="46" y="187"/>
                        </a:lnTo>
                        <a:lnTo>
                          <a:pt x="40" y="184"/>
                        </a:lnTo>
                        <a:lnTo>
                          <a:pt x="40" y="192"/>
                        </a:lnTo>
                        <a:lnTo>
                          <a:pt x="46" y="187"/>
                        </a:lnTo>
                        <a:lnTo>
                          <a:pt x="35" y="178"/>
                        </a:lnTo>
                        <a:lnTo>
                          <a:pt x="30" y="171"/>
                        </a:lnTo>
                        <a:lnTo>
                          <a:pt x="24" y="162"/>
                        </a:lnTo>
                        <a:lnTo>
                          <a:pt x="19" y="154"/>
                        </a:lnTo>
                        <a:lnTo>
                          <a:pt x="17" y="150"/>
                        </a:lnTo>
                        <a:lnTo>
                          <a:pt x="10" y="154"/>
                        </a:lnTo>
                        <a:lnTo>
                          <a:pt x="17" y="150"/>
                        </a:lnTo>
                        <a:lnTo>
                          <a:pt x="14" y="145"/>
                        </a:lnTo>
                        <a:lnTo>
                          <a:pt x="8" y="141"/>
                        </a:lnTo>
                        <a:lnTo>
                          <a:pt x="3" y="143"/>
                        </a:lnTo>
                        <a:lnTo>
                          <a:pt x="0" y="150"/>
                        </a:lnTo>
                        <a:lnTo>
                          <a:pt x="3" y="155"/>
                        </a:lnTo>
                        <a:lnTo>
                          <a:pt x="3" y="154"/>
                        </a:lnTo>
                        <a:close/>
                      </a:path>
                    </a:pathLst>
                  </a:custGeom>
                  <a:solidFill>
                    <a:srgbClr val="99CC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1" name="Freeform 172"/>
                  <p:cNvSpPr>
                    <a:spLocks/>
                  </p:cNvSpPr>
                  <p:nvPr/>
                </p:nvSpPr>
                <p:spPr bwMode="auto">
                  <a:xfrm>
                    <a:off x="5836" y="5908"/>
                    <a:ext cx="94" cy="83"/>
                  </a:xfrm>
                  <a:custGeom>
                    <a:avLst/>
                    <a:gdLst>
                      <a:gd name="T0" fmla="*/ 29 w 94"/>
                      <a:gd name="T1" fmla="*/ 83 h 83"/>
                      <a:gd name="T2" fmla="*/ 94 w 94"/>
                      <a:gd name="T3" fmla="*/ 12 h 83"/>
                      <a:gd name="T4" fmla="*/ 0 w 94"/>
                      <a:gd name="T5" fmla="*/ 0 h 83"/>
                      <a:gd name="T6" fmla="*/ 29 w 94"/>
                      <a:gd name="T7" fmla="*/ 83 h 8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4"/>
                      <a:gd name="T13" fmla="*/ 0 h 83"/>
                      <a:gd name="T14" fmla="*/ 94 w 94"/>
                      <a:gd name="T15" fmla="*/ 83 h 8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4" h="83">
                        <a:moveTo>
                          <a:pt x="29" y="83"/>
                        </a:moveTo>
                        <a:lnTo>
                          <a:pt x="94" y="12"/>
                        </a:lnTo>
                        <a:lnTo>
                          <a:pt x="0" y="0"/>
                        </a:lnTo>
                        <a:lnTo>
                          <a:pt x="29" y="83"/>
                        </a:lnTo>
                        <a:close/>
                      </a:path>
                    </a:pathLst>
                  </a:custGeom>
                  <a:solidFill>
                    <a:srgbClr val="99CC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28" name="Group 173"/>
              <p:cNvGrpSpPr>
                <a:grpSpLocks/>
              </p:cNvGrpSpPr>
              <p:nvPr/>
            </p:nvGrpSpPr>
            <p:grpSpPr bwMode="auto">
              <a:xfrm>
                <a:off x="5415" y="10799"/>
                <a:ext cx="1824" cy="1011"/>
                <a:chOff x="5231" y="6230"/>
                <a:chExt cx="822" cy="451"/>
              </a:xfrm>
            </p:grpSpPr>
            <p:sp>
              <p:nvSpPr>
                <p:cNvPr id="443" name="Freeform 174"/>
                <p:cNvSpPr>
                  <a:spLocks/>
                </p:cNvSpPr>
                <p:nvPr/>
              </p:nvSpPr>
              <p:spPr bwMode="auto">
                <a:xfrm>
                  <a:off x="5231" y="6419"/>
                  <a:ext cx="362" cy="262"/>
                </a:xfrm>
                <a:custGeom>
                  <a:avLst/>
                  <a:gdLst>
                    <a:gd name="T0" fmla="*/ 3 w 362"/>
                    <a:gd name="T1" fmla="*/ 202 h 262"/>
                    <a:gd name="T2" fmla="*/ 11 w 362"/>
                    <a:gd name="T3" fmla="*/ 223 h 262"/>
                    <a:gd name="T4" fmla="*/ 42 w 362"/>
                    <a:gd name="T5" fmla="*/ 257 h 262"/>
                    <a:gd name="T6" fmla="*/ 76 w 362"/>
                    <a:gd name="T7" fmla="*/ 255 h 262"/>
                    <a:gd name="T8" fmla="*/ 87 w 362"/>
                    <a:gd name="T9" fmla="*/ 216 h 262"/>
                    <a:gd name="T10" fmla="*/ 67 w 362"/>
                    <a:gd name="T11" fmla="*/ 143 h 262"/>
                    <a:gd name="T12" fmla="*/ 69 w 362"/>
                    <a:gd name="T13" fmla="*/ 135 h 262"/>
                    <a:gd name="T14" fmla="*/ 78 w 362"/>
                    <a:gd name="T15" fmla="*/ 117 h 262"/>
                    <a:gd name="T16" fmla="*/ 87 w 362"/>
                    <a:gd name="T17" fmla="*/ 126 h 262"/>
                    <a:gd name="T18" fmla="*/ 113 w 362"/>
                    <a:gd name="T19" fmla="*/ 154 h 262"/>
                    <a:gd name="T20" fmla="*/ 152 w 362"/>
                    <a:gd name="T21" fmla="*/ 198 h 262"/>
                    <a:gd name="T22" fmla="*/ 182 w 362"/>
                    <a:gd name="T23" fmla="*/ 204 h 262"/>
                    <a:gd name="T24" fmla="*/ 200 w 362"/>
                    <a:gd name="T25" fmla="*/ 179 h 262"/>
                    <a:gd name="T26" fmla="*/ 184 w 362"/>
                    <a:gd name="T27" fmla="*/ 110 h 262"/>
                    <a:gd name="T28" fmla="*/ 186 w 362"/>
                    <a:gd name="T29" fmla="*/ 75 h 262"/>
                    <a:gd name="T30" fmla="*/ 186 w 362"/>
                    <a:gd name="T31" fmla="*/ 64 h 262"/>
                    <a:gd name="T32" fmla="*/ 198 w 362"/>
                    <a:gd name="T33" fmla="*/ 71 h 262"/>
                    <a:gd name="T34" fmla="*/ 212 w 362"/>
                    <a:gd name="T35" fmla="*/ 82 h 262"/>
                    <a:gd name="T36" fmla="*/ 246 w 362"/>
                    <a:gd name="T37" fmla="*/ 126 h 262"/>
                    <a:gd name="T38" fmla="*/ 265 w 362"/>
                    <a:gd name="T39" fmla="*/ 145 h 262"/>
                    <a:gd name="T40" fmla="*/ 297 w 362"/>
                    <a:gd name="T41" fmla="*/ 151 h 262"/>
                    <a:gd name="T42" fmla="*/ 315 w 362"/>
                    <a:gd name="T43" fmla="*/ 115 h 262"/>
                    <a:gd name="T44" fmla="*/ 295 w 362"/>
                    <a:gd name="T45" fmla="*/ 75 h 262"/>
                    <a:gd name="T46" fmla="*/ 295 w 362"/>
                    <a:gd name="T47" fmla="*/ 34 h 262"/>
                    <a:gd name="T48" fmla="*/ 297 w 362"/>
                    <a:gd name="T49" fmla="*/ 25 h 262"/>
                    <a:gd name="T50" fmla="*/ 306 w 362"/>
                    <a:gd name="T51" fmla="*/ 7 h 262"/>
                    <a:gd name="T52" fmla="*/ 323 w 362"/>
                    <a:gd name="T53" fmla="*/ 22 h 262"/>
                    <a:gd name="T54" fmla="*/ 339 w 362"/>
                    <a:gd name="T55" fmla="*/ 41 h 262"/>
                    <a:gd name="T56" fmla="*/ 362 w 362"/>
                    <a:gd name="T57" fmla="*/ 48 h 262"/>
                    <a:gd name="T58" fmla="*/ 337 w 362"/>
                    <a:gd name="T59" fmla="*/ 14 h 262"/>
                    <a:gd name="T60" fmla="*/ 306 w 362"/>
                    <a:gd name="T61" fmla="*/ 0 h 262"/>
                    <a:gd name="T62" fmla="*/ 290 w 362"/>
                    <a:gd name="T63" fmla="*/ 7 h 262"/>
                    <a:gd name="T64" fmla="*/ 279 w 362"/>
                    <a:gd name="T65" fmla="*/ 34 h 262"/>
                    <a:gd name="T66" fmla="*/ 288 w 362"/>
                    <a:gd name="T67" fmla="*/ 76 h 262"/>
                    <a:gd name="T68" fmla="*/ 297 w 362"/>
                    <a:gd name="T69" fmla="*/ 124 h 262"/>
                    <a:gd name="T70" fmla="*/ 290 w 362"/>
                    <a:gd name="T71" fmla="*/ 138 h 262"/>
                    <a:gd name="T72" fmla="*/ 270 w 362"/>
                    <a:gd name="T73" fmla="*/ 131 h 262"/>
                    <a:gd name="T74" fmla="*/ 261 w 362"/>
                    <a:gd name="T75" fmla="*/ 124 h 262"/>
                    <a:gd name="T76" fmla="*/ 230 w 362"/>
                    <a:gd name="T77" fmla="*/ 80 h 262"/>
                    <a:gd name="T78" fmla="*/ 198 w 362"/>
                    <a:gd name="T79" fmla="*/ 55 h 262"/>
                    <a:gd name="T80" fmla="*/ 177 w 362"/>
                    <a:gd name="T81" fmla="*/ 62 h 262"/>
                    <a:gd name="T82" fmla="*/ 166 w 362"/>
                    <a:gd name="T83" fmla="*/ 90 h 262"/>
                    <a:gd name="T84" fmla="*/ 175 w 362"/>
                    <a:gd name="T85" fmla="*/ 133 h 262"/>
                    <a:gd name="T86" fmla="*/ 180 w 362"/>
                    <a:gd name="T87" fmla="*/ 188 h 262"/>
                    <a:gd name="T88" fmla="*/ 184 w 362"/>
                    <a:gd name="T89" fmla="*/ 184 h 262"/>
                    <a:gd name="T90" fmla="*/ 164 w 362"/>
                    <a:gd name="T91" fmla="*/ 188 h 262"/>
                    <a:gd name="T92" fmla="*/ 148 w 362"/>
                    <a:gd name="T93" fmla="*/ 177 h 262"/>
                    <a:gd name="T94" fmla="*/ 111 w 362"/>
                    <a:gd name="T95" fmla="*/ 126 h 262"/>
                    <a:gd name="T96" fmla="*/ 92 w 362"/>
                    <a:gd name="T97" fmla="*/ 113 h 262"/>
                    <a:gd name="T98" fmla="*/ 72 w 362"/>
                    <a:gd name="T99" fmla="*/ 119 h 262"/>
                    <a:gd name="T100" fmla="*/ 55 w 362"/>
                    <a:gd name="T101" fmla="*/ 129 h 262"/>
                    <a:gd name="T102" fmla="*/ 62 w 362"/>
                    <a:gd name="T103" fmla="*/ 186 h 262"/>
                    <a:gd name="T104" fmla="*/ 67 w 362"/>
                    <a:gd name="T105" fmla="*/ 242 h 262"/>
                    <a:gd name="T106" fmla="*/ 65 w 362"/>
                    <a:gd name="T107" fmla="*/ 253 h 262"/>
                    <a:gd name="T108" fmla="*/ 42 w 362"/>
                    <a:gd name="T109" fmla="*/ 250 h 262"/>
                    <a:gd name="T110" fmla="*/ 21 w 362"/>
                    <a:gd name="T111" fmla="*/ 212 h 262"/>
                    <a:gd name="T112" fmla="*/ 14 w 362"/>
                    <a:gd name="T113" fmla="*/ 212 h 26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62"/>
                    <a:gd name="T172" fmla="*/ 0 h 262"/>
                    <a:gd name="T173" fmla="*/ 362 w 362"/>
                    <a:gd name="T174" fmla="*/ 262 h 26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62" h="262">
                      <a:moveTo>
                        <a:pt x="5" y="214"/>
                      </a:moveTo>
                      <a:lnTo>
                        <a:pt x="12" y="202"/>
                      </a:lnTo>
                      <a:lnTo>
                        <a:pt x="14" y="202"/>
                      </a:lnTo>
                      <a:lnTo>
                        <a:pt x="9" y="198"/>
                      </a:lnTo>
                      <a:lnTo>
                        <a:pt x="3" y="202"/>
                      </a:lnTo>
                      <a:lnTo>
                        <a:pt x="0" y="207"/>
                      </a:lnTo>
                      <a:lnTo>
                        <a:pt x="3" y="212"/>
                      </a:lnTo>
                      <a:lnTo>
                        <a:pt x="5" y="216"/>
                      </a:lnTo>
                      <a:lnTo>
                        <a:pt x="11" y="223"/>
                      </a:lnTo>
                      <a:lnTo>
                        <a:pt x="16" y="234"/>
                      </a:lnTo>
                      <a:lnTo>
                        <a:pt x="23" y="242"/>
                      </a:lnTo>
                      <a:lnTo>
                        <a:pt x="30" y="251"/>
                      </a:lnTo>
                      <a:lnTo>
                        <a:pt x="37" y="255"/>
                      </a:lnTo>
                      <a:lnTo>
                        <a:pt x="42" y="257"/>
                      </a:lnTo>
                      <a:lnTo>
                        <a:pt x="51" y="260"/>
                      </a:lnTo>
                      <a:lnTo>
                        <a:pt x="58" y="262"/>
                      </a:lnTo>
                      <a:lnTo>
                        <a:pt x="67" y="260"/>
                      </a:lnTo>
                      <a:lnTo>
                        <a:pt x="69" y="260"/>
                      </a:lnTo>
                      <a:lnTo>
                        <a:pt x="76" y="255"/>
                      </a:lnTo>
                      <a:lnTo>
                        <a:pt x="81" y="248"/>
                      </a:lnTo>
                      <a:lnTo>
                        <a:pt x="83" y="242"/>
                      </a:lnTo>
                      <a:lnTo>
                        <a:pt x="87" y="234"/>
                      </a:lnTo>
                      <a:lnTo>
                        <a:pt x="88" y="225"/>
                      </a:lnTo>
                      <a:lnTo>
                        <a:pt x="87" y="216"/>
                      </a:lnTo>
                      <a:lnTo>
                        <a:pt x="83" y="205"/>
                      </a:lnTo>
                      <a:lnTo>
                        <a:pt x="76" y="182"/>
                      </a:lnTo>
                      <a:lnTo>
                        <a:pt x="71" y="163"/>
                      </a:lnTo>
                      <a:lnTo>
                        <a:pt x="67" y="152"/>
                      </a:lnTo>
                      <a:lnTo>
                        <a:pt x="67" y="143"/>
                      </a:lnTo>
                      <a:lnTo>
                        <a:pt x="58" y="143"/>
                      </a:lnTo>
                      <a:lnTo>
                        <a:pt x="65" y="145"/>
                      </a:lnTo>
                      <a:lnTo>
                        <a:pt x="71" y="129"/>
                      </a:lnTo>
                      <a:lnTo>
                        <a:pt x="64" y="129"/>
                      </a:lnTo>
                      <a:lnTo>
                        <a:pt x="69" y="135"/>
                      </a:lnTo>
                      <a:lnTo>
                        <a:pt x="72" y="128"/>
                      </a:lnTo>
                      <a:lnTo>
                        <a:pt x="76" y="126"/>
                      </a:lnTo>
                      <a:lnTo>
                        <a:pt x="78" y="126"/>
                      </a:lnTo>
                      <a:lnTo>
                        <a:pt x="83" y="122"/>
                      </a:lnTo>
                      <a:lnTo>
                        <a:pt x="78" y="117"/>
                      </a:lnTo>
                      <a:lnTo>
                        <a:pt x="78" y="126"/>
                      </a:lnTo>
                      <a:lnTo>
                        <a:pt x="83" y="126"/>
                      </a:lnTo>
                      <a:lnTo>
                        <a:pt x="92" y="129"/>
                      </a:lnTo>
                      <a:lnTo>
                        <a:pt x="92" y="121"/>
                      </a:lnTo>
                      <a:lnTo>
                        <a:pt x="87" y="126"/>
                      </a:lnTo>
                      <a:lnTo>
                        <a:pt x="95" y="133"/>
                      </a:lnTo>
                      <a:lnTo>
                        <a:pt x="101" y="136"/>
                      </a:lnTo>
                      <a:lnTo>
                        <a:pt x="108" y="145"/>
                      </a:lnTo>
                      <a:lnTo>
                        <a:pt x="113" y="154"/>
                      </a:lnTo>
                      <a:lnTo>
                        <a:pt x="120" y="163"/>
                      </a:lnTo>
                      <a:lnTo>
                        <a:pt x="132" y="181"/>
                      </a:lnTo>
                      <a:lnTo>
                        <a:pt x="138" y="188"/>
                      </a:lnTo>
                      <a:lnTo>
                        <a:pt x="145" y="197"/>
                      </a:lnTo>
                      <a:lnTo>
                        <a:pt x="152" y="198"/>
                      </a:lnTo>
                      <a:lnTo>
                        <a:pt x="157" y="202"/>
                      </a:lnTo>
                      <a:lnTo>
                        <a:pt x="164" y="204"/>
                      </a:lnTo>
                      <a:lnTo>
                        <a:pt x="173" y="205"/>
                      </a:lnTo>
                      <a:lnTo>
                        <a:pt x="180" y="204"/>
                      </a:lnTo>
                      <a:lnTo>
                        <a:pt x="182" y="204"/>
                      </a:lnTo>
                      <a:lnTo>
                        <a:pt x="184" y="200"/>
                      </a:lnTo>
                      <a:lnTo>
                        <a:pt x="189" y="198"/>
                      </a:lnTo>
                      <a:lnTo>
                        <a:pt x="194" y="193"/>
                      </a:lnTo>
                      <a:lnTo>
                        <a:pt x="196" y="188"/>
                      </a:lnTo>
                      <a:lnTo>
                        <a:pt x="200" y="179"/>
                      </a:lnTo>
                      <a:lnTo>
                        <a:pt x="201" y="172"/>
                      </a:lnTo>
                      <a:lnTo>
                        <a:pt x="200" y="163"/>
                      </a:lnTo>
                      <a:lnTo>
                        <a:pt x="196" y="152"/>
                      </a:lnTo>
                      <a:lnTo>
                        <a:pt x="189" y="129"/>
                      </a:lnTo>
                      <a:lnTo>
                        <a:pt x="184" y="110"/>
                      </a:lnTo>
                      <a:lnTo>
                        <a:pt x="182" y="99"/>
                      </a:lnTo>
                      <a:lnTo>
                        <a:pt x="180" y="92"/>
                      </a:lnTo>
                      <a:lnTo>
                        <a:pt x="182" y="90"/>
                      </a:lnTo>
                      <a:lnTo>
                        <a:pt x="182" y="82"/>
                      </a:lnTo>
                      <a:lnTo>
                        <a:pt x="186" y="75"/>
                      </a:lnTo>
                      <a:lnTo>
                        <a:pt x="177" y="75"/>
                      </a:lnTo>
                      <a:lnTo>
                        <a:pt x="182" y="80"/>
                      </a:lnTo>
                      <a:lnTo>
                        <a:pt x="187" y="73"/>
                      </a:lnTo>
                      <a:lnTo>
                        <a:pt x="191" y="71"/>
                      </a:lnTo>
                      <a:lnTo>
                        <a:pt x="186" y="64"/>
                      </a:lnTo>
                      <a:lnTo>
                        <a:pt x="189" y="71"/>
                      </a:lnTo>
                      <a:lnTo>
                        <a:pt x="196" y="68"/>
                      </a:lnTo>
                      <a:lnTo>
                        <a:pt x="191" y="62"/>
                      </a:lnTo>
                      <a:lnTo>
                        <a:pt x="191" y="71"/>
                      </a:lnTo>
                      <a:lnTo>
                        <a:pt x="198" y="71"/>
                      </a:lnTo>
                      <a:lnTo>
                        <a:pt x="203" y="73"/>
                      </a:lnTo>
                      <a:lnTo>
                        <a:pt x="203" y="66"/>
                      </a:lnTo>
                      <a:lnTo>
                        <a:pt x="198" y="71"/>
                      </a:lnTo>
                      <a:lnTo>
                        <a:pt x="205" y="76"/>
                      </a:lnTo>
                      <a:lnTo>
                        <a:pt x="212" y="82"/>
                      </a:lnTo>
                      <a:lnTo>
                        <a:pt x="219" y="90"/>
                      </a:lnTo>
                      <a:lnTo>
                        <a:pt x="226" y="99"/>
                      </a:lnTo>
                      <a:lnTo>
                        <a:pt x="233" y="108"/>
                      </a:lnTo>
                      <a:lnTo>
                        <a:pt x="240" y="117"/>
                      </a:lnTo>
                      <a:lnTo>
                        <a:pt x="246" y="126"/>
                      </a:lnTo>
                      <a:lnTo>
                        <a:pt x="251" y="135"/>
                      </a:lnTo>
                      <a:lnTo>
                        <a:pt x="260" y="142"/>
                      </a:lnTo>
                      <a:lnTo>
                        <a:pt x="263" y="135"/>
                      </a:lnTo>
                      <a:lnTo>
                        <a:pt x="258" y="142"/>
                      </a:lnTo>
                      <a:lnTo>
                        <a:pt x="265" y="145"/>
                      </a:lnTo>
                      <a:lnTo>
                        <a:pt x="270" y="147"/>
                      </a:lnTo>
                      <a:lnTo>
                        <a:pt x="279" y="151"/>
                      </a:lnTo>
                      <a:lnTo>
                        <a:pt x="286" y="152"/>
                      </a:lnTo>
                      <a:lnTo>
                        <a:pt x="295" y="151"/>
                      </a:lnTo>
                      <a:lnTo>
                        <a:pt x="297" y="151"/>
                      </a:lnTo>
                      <a:lnTo>
                        <a:pt x="304" y="145"/>
                      </a:lnTo>
                      <a:lnTo>
                        <a:pt x="307" y="138"/>
                      </a:lnTo>
                      <a:lnTo>
                        <a:pt x="311" y="133"/>
                      </a:lnTo>
                      <a:lnTo>
                        <a:pt x="313" y="124"/>
                      </a:lnTo>
                      <a:lnTo>
                        <a:pt x="315" y="115"/>
                      </a:lnTo>
                      <a:lnTo>
                        <a:pt x="313" y="106"/>
                      </a:lnTo>
                      <a:lnTo>
                        <a:pt x="309" y="96"/>
                      </a:lnTo>
                      <a:lnTo>
                        <a:pt x="306" y="85"/>
                      </a:lnTo>
                      <a:lnTo>
                        <a:pt x="302" y="73"/>
                      </a:lnTo>
                      <a:lnTo>
                        <a:pt x="295" y="75"/>
                      </a:lnTo>
                      <a:lnTo>
                        <a:pt x="304" y="75"/>
                      </a:lnTo>
                      <a:lnTo>
                        <a:pt x="300" y="64"/>
                      </a:lnTo>
                      <a:lnTo>
                        <a:pt x="299" y="53"/>
                      </a:lnTo>
                      <a:lnTo>
                        <a:pt x="295" y="43"/>
                      </a:lnTo>
                      <a:lnTo>
                        <a:pt x="295" y="34"/>
                      </a:lnTo>
                      <a:lnTo>
                        <a:pt x="286" y="34"/>
                      </a:lnTo>
                      <a:lnTo>
                        <a:pt x="293" y="36"/>
                      </a:lnTo>
                      <a:lnTo>
                        <a:pt x="299" y="20"/>
                      </a:lnTo>
                      <a:lnTo>
                        <a:pt x="292" y="20"/>
                      </a:lnTo>
                      <a:lnTo>
                        <a:pt x="297" y="25"/>
                      </a:lnTo>
                      <a:lnTo>
                        <a:pt x="300" y="18"/>
                      </a:lnTo>
                      <a:lnTo>
                        <a:pt x="304" y="16"/>
                      </a:lnTo>
                      <a:lnTo>
                        <a:pt x="306" y="16"/>
                      </a:lnTo>
                      <a:lnTo>
                        <a:pt x="311" y="13"/>
                      </a:lnTo>
                      <a:lnTo>
                        <a:pt x="306" y="7"/>
                      </a:lnTo>
                      <a:lnTo>
                        <a:pt x="306" y="16"/>
                      </a:lnTo>
                      <a:lnTo>
                        <a:pt x="313" y="16"/>
                      </a:lnTo>
                      <a:lnTo>
                        <a:pt x="313" y="9"/>
                      </a:lnTo>
                      <a:lnTo>
                        <a:pt x="307" y="14"/>
                      </a:lnTo>
                      <a:lnTo>
                        <a:pt x="323" y="22"/>
                      </a:lnTo>
                      <a:lnTo>
                        <a:pt x="327" y="14"/>
                      </a:lnTo>
                      <a:lnTo>
                        <a:pt x="323" y="22"/>
                      </a:lnTo>
                      <a:lnTo>
                        <a:pt x="327" y="25"/>
                      </a:lnTo>
                      <a:lnTo>
                        <a:pt x="334" y="34"/>
                      </a:lnTo>
                      <a:lnTo>
                        <a:pt x="339" y="41"/>
                      </a:lnTo>
                      <a:lnTo>
                        <a:pt x="345" y="48"/>
                      </a:lnTo>
                      <a:lnTo>
                        <a:pt x="350" y="43"/>
                      </a:lnTo>
                      <a:lnTo>
                        <a:pt x="345" y="46"/>
                      </a:lnTo>
                      <a:lnTo>
                        <a:pt x="350" y="55"/>
                      </a:lnTo>
                      <a:lnTo>
                        <a:pt x="362" y="48"/>
                      </a:lnTo>
                      <a:lnTo>
                        <a:pt x="357" y="39"/>
                      </a:lnTo>
                      <a:lnTo>
                        <a:pt x="350" y="30"/>
                      </a:lnTo>
                      <a:lnTo>
                        <a:pt x="345" y="23"/>
                      </a:lnTo>
                      <a:lnTo>
                        <a:pt x="337" y="14"/>
                      </a:lnTo>
                      <a:lnTo>
                        <a:pt x="332" y="9"/>
                      </a:lnTo>
                      <a:lnTo>
                        <a:pt x="330" y="9"/>
                      </a:lnTo>
                      <a:lnTo>
                        <a:pt x="318" y="4"/>
                      </a:lnTo>
                      <a:lnTo>
                        <a:pt x="313" y="0"/>
                      </a:lnTo>
                      <a:lnTo>
                        <a:pt x="306" y="0"/>
                      </a:lnTo>
                      <a:lnTo>
                        <a:pt x="300" y="2"/>
                      </a:lnTo>
                      <a:lnTo>
                        <a:pt x="297" y="4"/>
                      </a:lnTo>
                      <a:lnTo>
                        <a:pt x="300" y="9"/>
                      </a:lnTo>
                      <a:lnTo>
                        <a:pt x="297" y="4"/>
                      </a:lnTo>
                      <a:lnTo>
                        <a:pt x="290" y="7"/>
                      </a:lnTo>
                      <a:lnTo>
                        <a:pt x="286" y="14"/>
                      </a:lnTo>
                      <a:lnTo>
                        <a:pt x="283" y="20"/>
                      </a:lnTo>
                      <a:lnTo>
                        <a:pt x="279" y="34"/>
                      </a:lnTo>
                      <a:lnTo>
                        <a:pt x="279" y="43"/>
                      </a:lnTo>
                      <a:lnTo>
                        <a:pt x="283" y="53"/>
                      </a:lnTo>
                      <a:lnTo>
                        <a:pt x="284" y="64"/>
                      </a:lnTo>
                      <a:lnTo>
                        <a:pt x="288" y="76"/>
                      </a:lnTo>
                      <a:lnTo>
                        <a:pt x="290" y="85"/>
                      </a:lnTo>
                      <a:lnTo>
                        <a:pt x="293" y="96"/>
                      </a:lnTo>
                      <a:lnTo>
                        <a:pt x="297" y="106"/>
                      </a:lnTo>
                      <a:lnTo>
                        <a:pt x="299" y="115"/>
                      </a:lnTo>
                      <a:lnTo>
                        <a:pt x="297" y="124"/>
                      </a:lnTo>
                      <a:lnTo>
                        <a:pt x="295" y="133"/>
                      </a:lnTo>
                      <a:lnTo>
                        <a:pt x="302" y="133"/>
                      </a:lnTo>
                      <a:lnTo>
                        <a:pt x="297" y="128"/>
                      </a:lnTo>
                      <a:lnTo>
                        <a:pt x="293" y="135"/>
                      </a:lnTo>
                      <a:lnTo>
                        <a:pt x="290" y="138"/>
                      </a:lnTo>
                      <a:lnTo>
                        <a:pt x="293" y="143"/>
                      </a:lnTo>
                      <a:lnTo>
                        <a:pt x="292" y="136"/>
                      </a:lnTo>
                      <a:lnTo>
                        <a:pt x="286" y="136"/>
                      </a:lnTo>
                      <a:lnTo>
                        <a:pt x="279" y="135"/>
                      </a:lnTo>
                      <a:lnTo>
                        <a:pt x="270" y="131"/>
                      </a:lnTo>
                      <a:lnTo>
                        <a:pt x="270" y="140"/>
                      </a:lnTo>
                      <a:lnTo>
                        <a:pt x="276" y="135"/>
                      </a:lnTo>
                      <a:lnTo>
                        <a:pt x="269" y="129"/>
                      </a:lnTo>
                      <a:lnTo>
                        <a:pt x="267" y="129"/>
                      </a:lnTo>
                      <a:lnTo>
                        <a:pt x="261" y="124"/>
                      </a:lnTo>
                      <a:lnTo>
                        <a:pt x="256" y="115"/>
                      </a:lnTo>
                      <a:lnTo>
                        <a:pt x="251" y="106"/>
                      </a:lnTo>
                      <a:lnTo>
                        <a:pt x="246" y="98"/>
                      </a:lnTo>
                      <a:lnTo>
                        <a:pt x="237" y="89"/>
                      </a:lnTo>
                      <a:lnTo>
                        <a:pt x="230" y="80"/>
                      </a:lnTo>
                      <a:lnTo>
                        <a:pt x="223" y="71"/>
                      </a:lnTo>
                      <a:lnTo>
                        <a:pt x="216" y="64"/>
                      </a:lnTo>
                      <a:lnTo>
                        <a:pt x="208" y="60"/>
                      </a:lnTo>
                      <a:lnTo>
                        <a:pt x="203" y="57"/>
                      </a:lnTo>
                      <a:lnTo>
                        <a:pt x="198" y="55"/>
                      </a:lnTo>
                      <a:lnTo>
                        <a:pt x="191" y="55"/>
                      </a:lnTo>
                      <a:lnTo>
                        <a:pt x="186" y="57"/>
                      </a:lnTo>
                      <a:lnTo>
                        <a:pt x="182" y="59"/>
                      </a:lnTo>
                      <a:lnTo>
                        <a:pt x="177" y="62"/>
                      </a:lnTo>
                      <a:lnTo>
                        <a:pt x="171" y="69"/>
                      </a:lnTo>
                      <a:lnTo>
                        <a:pt x="170" y="75"/>
                      </a:lnTo>
                      <a:lnTo>
                        <a:pt x="166" y="82"/>
                      </a:lnTo>
                      <a:lnTo>
                        <a:pt x="166" y="90"/>
                      </a:lnTo>
                      <a:lnTo>
                        <a:pt x="173" y="90"/>
                      </a:lnTo>
                      <a:lnTo>
                        <a:pt x="166" y="90"/>
                      </a:lnTo>
                      <a:lnTo>
                        <a:pt x="166" y="99"/>
                      </a:lnTo>
                      <a:lnTo>
                        <a:pt x="168" y="110"/>
                      </a:lnTo>
                      <a:lnTo>
                        <a:pt x="175" y="133"/>
                      </a:lnTo>
                      <a:lnTo>
                        <a:pt x="180" y="152"/>
                      </a:lnTo>
                      <a:lnTo>
                        <a:pt x="184" y="163"/>
                      </a:lnTo>
                      <a:lnTo>
                        <a:pt x="186" y="172"/>
                      </a:lnTo>
                      <a:lnTo>
                        <a:pt x="184" y="179"/>
                      </a:lnTo>
                      <a:lnTo>
                        <a:pt x="180" y="188"/>
                      </a:lnTo>
                      <a:lnTo>
                        <a:pt x="189" y="188"/>
                      </a:lnTo>
                      <a:lnTo>
                        <a:pt x="184" y="182"/>
                      </a:lnTo>
                      <a:lnTo>
                        <a:pt x="178" y="188"/>
                      </a:lnTo>
                      <a:lnTo>
                        <a:pt x="184" y="193"/>
                      </a:lnTo>
                      <a:lnTo>
                        <a:pt x="184" y="184"/>
                      </a:lnTo>
                      <a:lnTo>
                        <a:pt x="177" y="189"/>
                      </a:lnTo>
                      <a:lnTo>
                        <a:pt x="178" y="197"/>
                      </a:lnTo>
                      <a:lnTo>
                        <a:pt x="177" y="189"/>
                      </a:lnTo>
                      <a:lnTo>
                        <a:pt x="173" y="189"/>
                      </a:lnTo>
                      <a:lnTo>
                        <a:pt x="164" y="188"/>
                      </a:lnTo>
                      <a:lnTo>
                        <a:pt x="157" y="186"/>
                      </a:lnTo>
                      <a:lnTo>
                        <a:pt x="157" y="193"/>
                      </a:lnTo>
                      <a:lnTo>
                        <a:pt x="163" y="188"/>
                      </a:lnTo>
                      <a:lnTo>
                        <a:pt x="155" y="184"/>
                      </a:lnTo>
                      <a:lnTo>
                        <a:pt x="148" y="177"/>
                      </a:lnTo>
                      <a:lnTo>
                        <a:pt x="143" y="170"/>
                      </a:lnTo>
                      <a:lnTo>
                        <a:pt x="132" y="152"/>
                      </a:lnTo>
                      <a:lnTo>
                        <a:pt x="124" y="143"/>
                      </a:lnTo>
                      <a:lnTo>
                        <a:pt x="118" y="135"/>
                      </a:lnTo>
                      <a:lnTo>
                        <a:pt x="111" y="126"/>
                      </a:lnTo>
                      <a:lnTo>
                        <a:pt x="102" y="121"/>
                      </a:lnTo>
                      <a:lnTo>
                        <a:pt x="99" y="126"/>
                      </a:lnTo>
                      <a:lnTo>
                        <a:pt x="104" y="121"/>
                      </a:lnTo>
                      <a:lnTo>
                        <a:pt x="97" y="115"/>
                      </a:lnTo>
                      <a:lnTo>
                        <a:pt x="92" y="113"/>
                      </a:lnTo>
                      <a:lnTo>
                        <a:pt x="83" y="110"/>
                      </a:lnTo>
                      <a:lnTo>
                        <a:pt x="78" y="110"/>
                      </a:lnTo>
                      <a:lnTo>
                        <a:pt x="72" y="112"/>
                      </a:lnTo>
                      <a:lnTo>
                        <a:pt x="69" y="113"/>
                      </a:lnTo>
                      <a:lnTo>
                        <a:pt x="72" y="119"/>
                      </a:lnTo>
                      <a:lnTo>
                        <a:pt x="69" y="113"/>
                      </a:lnTo>
                      <a:lnTo>
                        <a:pt x="62" y="117"/>
                      </a:lnTo>
                      <a:lnTo>
                        <a:pt x="58" y="124"/>
                      </a:lnTo>
                      <a:lnTo>
                        <a:pt x="55" y="129"/>
                      </a:lnTo>
                      <a:lnTo>
                        <a:pt x="51" y="143"/>
                      </a:lnTo>
                      <a:lnTo>
                        <a:pt x="51" y="152"/>
                      </a:lnTo>
                      <a:lnTo>
                        <a:pt x="55" y="163"/>
                      </a:lnTo>
                      <a:lnTo>
                        <a:pt x="62" y="186"/>
                      </a:lnTo>
                      <a:lnTo>
                        <a:pt x="67" y="205"/>
                      </a:lnTo>
                      <a:lnTo>
                        <a:pt x="71" y="216"/>
                      </a:lnTo>
                      <a:lnTo>
                        <a:pt x="72" y="225"/>
                      </a:lnTo>
                      <a:lnTo>
                        <a:pt x="71" y="234"/>
                      </a:lnTo>
                      <a:lnTo>
                        <a:pt x="67" y="242"/>
                      </a:lnTo>
                      <a:lnTo>
                        <a:pt x="76" y="242"/>
                      </a:lnTo>
                      <a:lnTo>
                        <a:pt x="71" y="237"/>
                      </a:lnTo>
                      <a:lnTo>
                        <a:pt x="65" y="244"/>
                      </a:lnTo>
                      <a:lnTo>
                        <a:pt x="62" y="248"/>
                      </a:lnTo>
                      <a:lnTo>
                        <a:pt x="65" y="253"/>
                      </a:lnTo>
                      <a:lnTo>
                        <a:pt x="64" y="246"/>
                      </a:lnTo>
                      <a:lnTo>
                        <a:pt x="58" y="246"/>
                      </a:lnTo>
                      <a:lnTo>
                        <a:pt x="51" y="244"/>
                      </a:lnTo>
                      <a:lnTo>
                        <a:pt x="42" y="241"/>
                      </a:lnTo>
                      <a:lnTo>
                        <a:pt x="42" y="250"/>
                      </a:lnTo>
                      <a:lnTo>
                        <a:pt x="48" y="244"/>
                      </a:lnTo>
                      <a:lnTo>
                        <a:pt x="41" y="239"/>
                      </a:lnTo>
                      <a:lnTo>
                        <a:pt x="34" y="232"/>
                      </a:lnTo>
                      <a:lnTo>
                        <a:pt x="26" y="223"/>
                      </a:lnTo>
                      <a:lnTo>
                        <a:pt x="21" y="212"/>
                      </a:lnTo>
                      <a:lnTo>
                        <a:pt x="18" y="207"/>
                      </a:lnTo>
                      <a:lnTo>
                        <a:pt x="14" y="202"/>
                      </a:lnTo>
                      <a:lnTo>
                        <a:pt x="9" y="214"/>
                      </a:lnTo>
                      <a:lnTo>
                        <a:pt x="14" y="212"/>
                      </a:lnTo>
                      <a:lnTo>
                        <a:pt x="16" y="207"/>
                      </a:lnTo>
                      <a:lnTo>
                        <a:pt x="9" y="207"/>
                      </a:lnTo>
                      <a:lnTo>
                        <a:pt x="3" y="212"/>
                      </a:lnTo>
                      <a:lnTo>
                        <a:pt x="5" y="2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44" name="Group 175"/>
                <p:cNvGrpSpPr>
                  <a:grpSpLocks/>
                </p:cNvGrpSpPr>
                <p:nvPr/>
              </p:nvGrpSpPr>
              <p:grpSpPr bwMode="auto">
                <a:xfrm>
                  <a:off x="5580" y="6230"/>
                  <a:ext cx="473" cy="276"/>
                  <a:chOff x="5580" y="6230"/>
                  <a:chExt cx="473" cy="276"/>
                </a:xfrm>
              </p:grpSpPr>
              <p:sp>
                <p:nvSpPr>
                  <p:cNvPr id="445" name="Freeform 176"/>
                  <p:cNvSpPr>
                    <a:spLocks/>
                  </p:cNvSpPr>
                  <p:nvPr/>
                </p:nvSpPr>
                <p:spPr bwMode="auto">
                  <a:xfrm>
                    <a:off x="5580" y="6245"/>
                    <a:ext cx="394" cy="261"/>
                  </a:xfrm>
                  <a:custGeom>
                    <a:avLst/>
                    <a:gdLst>
                      <a:gd name="T0" fmla="*/ 2 w 394"/>
                      <a:gd name="T1" fmla="*/ 201 h 261"/>
                      <a:gd name="T2" fmla="*/ 2 w 394"/>
                      <a:gd name="T3" fmla="*/ 201 h 261"/>
                      <a:gd name="T4" fmla="*/ 11 w 394"/>
                      <a:gd name="T5" fmla="*/ 210 h 261"/>
                      <a:gd name="T6" fmla="*/ 32 w 394"/>
                      <a:gd name="T7" fmla="*/ 250 h 261"/>
                      <a:gd name="T8" fmla="*/ 58 w 394"/>
                      <a:gd name="T9" fmla="*/ 261 h 261"/>
                      <a:gd name="T10" fmla="*/ 83 w 394"/>
                      <a:gd name="T11" fmla="*/ 242 h 261"/>
                      <a:gd name="T12" fmla="*/ 74 w 394"/>
                      <a:gd name="T13" fmla="*/ 182 h 261"/>
                      <a:gd name="T14" fmla="*/ 67 w 394"/>
                      <a:gd name="T15" fmla="*/ 143 h 261"/>
                      <a:gd name="T16" fmla="*/ 71 w 394"/>
                      <a:gd name="T17" fmla="*/ 127 h 261"/>
                      <a:gd name="T18" fmla="*/ 83 w 394"/>
                      <a:gd name="T19" fmla="*/ 125 h 261"/>
                      <a:gd name="T20" fmla="*/ 94 w 394"/>
                      <a:gd name="T21" fmla="*/ 132 h 261"/>
                      <a:gd name="T22" fmla="*/ 131 w 394"/>
                      <a:gd name="T23" fmla="*/ 180 h 261"/>
                      <a:gd name="T24" fmla="*/ 164 w 394"/>
                      <a:gd name="T25" fmla="*/ 205 h 261"/>
                      <a:gd name="T26" fmla="*/ 193 w 394"/>
                      <a:gd name="T27" fmla="*/ 192 h 261"/>
                      <a:gd name="T28" fmla="*/ 194 w 394"/>
                      <a:gd name="T29" fmla="*/ 152 h 261"/>
                      <a:gd name="T30" fmla="*/ 180 w 394"/>
                      <a:gd name="T31" fmla="*/ 98 h 261"/>
                      <a:gd name="T32" fmla="*/ 182 w 394"/>
                      <a:gd name="T33" fmla="*/ 79 h 261"/>
                      <a:gd name="T34" fmla="*/ 191 w 394"/>
                      <a:gd name="T35" fmla="*/ 61 h 261"/>
                      <a:gd name="T36" fmla="*/ 198 w 394"/>
                      <a:gd name="T37" fmla="*/ 70 h 261"/>
                      <a:gd name="T38" fmla="*/ 233 w 394"/>
                      <a:gd name="T39" fmla="*/ 107 h 261"/>
                      <a:gd name="T40" fmla="*/ 262 w 394"/>
                      <a:gd name="T41" fmla="*/ 134 h 261"/>
                      <a:gd name="T42" fmla="*/ 286 w 394"/>
                      <a:gd name="T43" fmla="*/ 152 h 261"/>
                      <a:gd name="T44" fmla="*/ 309 w 394"/>
                      <a:gd name="T45" fmla="*/ 132 h 261"/>
                      <a:gd name="T46" fmla="*/ 306 w 394"/>
                      <a:gd name="T47" fmla="*/ 84 h 261"/>
                      <a:gd name="T48" fmla="*/ 295 w 394"/>
                      <a:gd name="T49" fmla="*/ 33 h 261"/>
                      <a:gd name="T50" fmla="*/ 299 w 394"/>
                      <a:gd name="T51" fmla="*/ 17 h 261"/>
                      <a:gd name="T52" fmla="*/ 311 w 394"/>
                      <a:gd name="T53" fmla="*/ 15 h 261"/>
                      <a:gd name="T54" fmla="*/ 332 w 394"/>
                      <a:gd name="T55" fmla="*/ 33 h 261"/>
                      <a:gd name="T56" fmla="*/ 357 w 394"/>
                      <a:gd name="T57" fmla="*/ 51 h 261"/>
                      <a:gd name="T58" fmla="*/ 373 w 394"/>
                      <a:gd name="T59" fmla="*/ 30 h 261"/>
                      <a:gd name="T60" fmla="*/ 348 w 394"/>
                      <a:gd name="T61" fmla="*/ 42 h 261"/>
                      <a:gd name="T62" fmla="*/ 329 w 394"/>
                      <a:gd name="T63" fmla="*/ 8 h 261"/>
                      <a:gd name="T64" fmla="*/ 295 w 394"/>
                      <a:gd name="T65" fmla="*/ 3 h 261"/>
                      <a:gd name="T66" fmla="*/ 279 w 394"/>
                      <a:gd name="T67" fmla="*/ 26 h 261"/>
                      <a:gd name="T68" fmla="*/ 281 w 394"/>
                      <a:gd name="T69" fmla="*/ 53 h 261"/>
                      <a:gd name="T70" fmla="*/ 299 w 394"/>
                      <a:gd name="T71" fmla="*/ 114 h 261"/>
                      <a:gd name="T72" fmla="*/ 297 w 394"/>
                      <a:gd name="T73" fmla="*/ 127 h 261"/>
                      <a:gd name="T74" fmla="*/ 286 w 394"/>
                      <a:gd name="T75" fmla="*/ 136 h 261"/>
                      <a:gd name="T76" fmla="*/ 267 w 394"/>
                      <a:gd name="T77" fmla="*/ 129 h 261"/>
                      <a:gd name="T78" fmla="*/ 246 w 394"/>
                      <a:gd name="T79" fmla="*/ 97 h 261"/>
                      <a:gd name="T80" fmla="*/ 209 w 394"/>
                      <a:gd name="T81" fmla="*/ 60 h 261"/>
                      <a:gd name="T82" fmla="*/ 182 w 394"/>
                      <a:gd name="T83" fmla="*/ 58 h 261"/>
                      <a:gd name="T84" fmla="*/ 168 w 394"/>
                      <a:gd name="T85" fmla="*/ 76 h 261"/>
                      <a:gd name="T86" fmla="*/ 168 w 394"/>
                      <a:gd name="T87" fmla="*/ 109 h 261"/>
                      <a:gd name="T88" fmla="*/ 179 w 394"/>
                      <a:gd name="T89" fmla="*/ 152 h 261"/>
                      <a:gd name="T90" fmla="*/ 187 w 394"/>
                      <a:gd name="T91" fmla="*/ 187 h 261"/>
                      <a:gd name="T92" fmla="*/ 171 w 394"/>
                      <a:gd name="T93" fmla="*/ 197 h 261"/>
                      <a:gd name="T94" fmla="*/ 161 w 394"/>
                      <a:gd name="T95" fmla="*/ 189 h 261"/>
                      <a:gd name="T96" fmla="*/ 122 w 394"/>
                      <a:gd name="T97" fmla="*/ 143 h 261"/>
                      <a:gd name="T98" fmla="*/ 103 w 394"/>
                      <a:gd name="T99" fmla="*/ 120 h 261"/>
                      <a:gd name="T100" fmla="*/ 71 w 394"/>
                      <a:gd name="T101" fmla="*/ 111 h 261"/>
                      <a:gd name="T102" fmla="*/ 55 w 394"/>
                      <a:gd name="T103" fmla="*/ 129 h 261"/>
                      <a:gd name="T104" fmla="*/ 51 w 394"/>
                      <a:gd name="T105" fmla="*/ 152 h 261"/>
                      <a:gd name="T106" fmla="*/ 69 w 394"/>
                      <a:gd name="T107" fmla="*/ 215 h 261"/>
                      <a:gd name="T108" fmla="*/ 69 w 394"/>
                      <a:gd name="T109" fmla="*/ 236 h 261"/>
                      <a:gd name="T110" fmla="*/ 58 w 394"/>
                      <a:gd name="T111" fmla="*/ 245 h 261"/>
                      <a:gd name="T112" fmla="*/ 41 w 394"/>
                      <a:gd name="T113" fmla="*/ 238 h 261"/>
                      <a:gd name="T114" fmla="*/ 16 w 394"/>
                      <a:gd name="T115" fmla="*/ 205 h 261"/>
                      <a:gd name="T116" fmla="*/ 7 w 394"/>
                      <a:gd name="T117" fmla="*/ 206 h 261"/>
                      <a:gd name="T118" fmla="*/ 14 w 394"/>
                      <a:gd name="T119" fmla="*/ 201 h 261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394"/>
                      <a:gd name="T181" fmla="*/ 0 h 261"/>
                      <a:gd name="T182" fmla="*/ 394 w 394"/>
                      <a:gd name="T183" fmla="*/ 261 h 261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394" h="261">
                        <a:moveTo>
                          <a:pt x="7" y="199"/>
                        </a:moveTo>
                        <a:lnTo>
                          <a:pt x="7" y="215"/>
                        </a:lnTo>
                        <a:lnTo>
                          <a:pt x="7" y="213"/>
                        </a:lnTo>
                        <a:lnTo>
                          <a:pt x="7" y="206"/>
                        </a:lnTo>
                        <a:lnTo>
                          <a:pt x="2" y="201"/>
                        </a:lnTo>
                        <a:lnTo>
                          <a:pt x="0" y="206"/>
                        </a:lnTo>
                        <a:lnTo>
                          <a:pt x="2" y="212"/>
                        </a:lnTo>
                        <a:lnTo>
                          <a:pt x="7" y="197"/>
                        </a:lnTo>
                        <a:lnTo>
                          <a:pt x="2" y="201"/>
                        </a:lnTo>
                        <a:lnTo>
                          <a:pt x="0" y="206"/>
                        </a:lnTo>
                        <a:lnTo>
                          <a:pt x="2" y="212"/>
                        </a:lnTo>
                        <a:lnTo>
                          <a:pt x="4" y="212"/>
                        </a:lnTo>
                        <a:lnTo>
                          <a:pt x="5" y="215"/>
                        </a:lnTo>
                        <a:lnTo>
                          <a:pt x="11" y="210"/>
                        </a:lnTo>
                        <a:lnTo>
                          <a:pt x="5" y="213"/>
                        </a:lnTo>
                        <a:lnTo>
                          <a:pt x="9" y="222"/>
                        </a:lnTo>
                        <a:lnTo>
                          <a:pt x="16" y="233"/>
                        </a:lnTo>
                        <a:lnTo>
                          <a:pt x="23" y="242"/>
                        </a:lnTo>
                        <a:lnTo>
                          <a:pt x="32" y="250"/>
                        </a:lnTo>
                        <a:lnTo>
                          <a:pt x="35" y="243"/>
                        </a:lnTo>
                        <a:lnTo>
                          <a:pt x="30" y="250"/>
                        </a:lnTo>
                        <a:lnTo>
                          <a:pt x="46" y="256"/>
                        </a:lnTo>
                        <a:lnTo>
                          <a:pt x="51" y="259"/>
                        </a:lnTo>
                        <a:lnTo>
                          <a:pt x="58" y="261"/>
                        </a:lnTo>
                        <a:lnTo>
                          <a:pt x="67" y="259"/>
                        </a:lnTo>
                        <a:lnTo>
                          <a:pt x="69" y="259"/>
                        </a:lnTo>
                        <a:lnTo>
                          <a:pt x="76" y="254"/>
                        </a:lnTo>
                        <a:lnTo>
                          <a:pt x="80" y="247"/>
                        </a:lnTo>
                        <a:lnTo>
                          <a:pt x="83" y="242"/>
                        </a:lnTo>
                        <a:lnTo>
                          <a:pt x="85" y="233"/>
                        </a:lnTo>
                        <a:lnTo>
                          <a:pt x="87" y="224"/>
                        </a:lnTo>
                        <a:lnTo>
                          <a:pt x="85" y="215"/>
                        </a:lnTo>
                        <a:lnTo>
                          <a:pt x="81" y="205"/>
                        </a:lnTo>
                        <a:lnTo>
                          <a:pt x="74" y="182"/>
                        </a:lnTo>
                        <a:lnTo>
                          <a:pt x="73" y="173"/>
                        </a:lnTo>
                        <a:lnTo>
                          <a:pt x="69" y="162"/>
                        </a:lnTo>
                        <a:lnTo>
                          <a:pt x="67" y="152"/>
                        </a:lnTo>
                        <a:lnTo>
                          <a:pt x="65" y="144"/>
                        </a:lnTo>
                        <a:lnTo>
                          <a:pt x="67" y="143"/>
                        </a:lnTo>
                        <a:lnTo>
                          <a:pt x="67" y="136"/>
                        </a:lnTo>
                        <a:lnTo>
                          <a:pt x="71" y="129"/>
                        </a:lnTo>
                        <a:lnTo>
                          <a:pt x="62" y="129"/>
                        </a:lnTo>
                        <a:lnTo>
                          <a:pt x="67" y="134"/>
                        </a:lnTo>
                        <a:lnTo>
                          <a:pt x="71" y="127"/>
                        </a:lnTo>
                        <a:lnTo>
                          <a:pt x="74" y="125"/>
                        </a:lnTo>
                        <a:lnTo>
                          <a:pt x="81" y="121"/>
                        </a:lnTo>
                        <a:lnTo>
                          <a:pt x="76" y="116"/>
                        </a:lnTo>
                        <a:lnTo>
                          <a:pt x="76" y="125"/>
                        </a:lnTo>
                        <a:lnTo>
                          <a:pt x="83" y="125"/>
                        </a:lnTo>
                        <a:lnTo>
                          <a:pt x="83" y="118"/>
                        </a:lnTo>
                        <a:lnTo>
                          <a:pt x="78" y="123"/>
                        </a:lnTo>
                        <a:lnTo>
                          <a:pt x="85" y="125"/>
                        </a:lnTo>
                        <a:lnTo>
                          <a:pt x="92" y="132"/>
                        </a:lnTo>
                        <a:lnTo>
                          <a:pt x="94" y="132"/>
                        </a:lnTo>
                        <a:lnTo>
                          <a:pt x="99" y="136"/>
                        </a:lnTo>
                        <a:lnTo>
                          <a:pt x="106" y="144"/>
                        </a:lnTo>
                        <a:lnTo>
                          <a:pt x="111" y="153"/>
                        </a:lnTo>
                        <a:lnTo>
                          <a:pt x="118" y="162"/>
                        </a:lnTo>
                        <a:lnTo>
                          <a:pt x="131" y="180"/>
                        </a:lnTo>
                        <a:lnTo>
                          <a:pt x="136" y="187"/>
                        </a:lnTo>
                        <a:lnTo>
                          <a:pt x="143" y="196"/>
                        </a:lnTo>
                        <a:lnTo>
                          <a:pt x="150" y="199"/>
                        </a:lnTo>
                        <a:lnTo>
                          <a:pt x="156" y="201"/>
                        </a:lnTo>
                        <a:lnTo>
                          <a:pt x="164" y="205"/>
                        </a:lnTo>
                        <a:lnTo>
                          <a:pt x="171" y="205"/>
                        </a:lnTo>
                        <a:lnTo>
                          <a:pt x="177" y="203"/>
                        </a:lnTo>
                        <a:lnTo>
                          <a:pt x="182" y="203"/>
                        </a:lnTo>
                        <a:lnTo>
                          <a:pt x="189" y="197"/>
                        </a:lnTo>
                        <a:lnTo>
                          <a:pt x="193" y="192"/>
                        </a:lnTo>
                        <a:lnTo>
                          <a:pt x="196" y="187"/>
                        </a:lnTo>
                        <a:lnTo>
                          <a:pt x="198" y="178"/>
                        </a:lnTo>
                        <a:lnTo>
                          <a:pt x="200" y="171"/>
                        </a:lnTo>
                        <a:lnTo>
                          <a:pt x="198" y="162"/>
                        </a:lnTo>
                        <a:lnTo>
                          <a:pt x="194" y="152"/>
                        </a:lnTo>
                        <a:lnTo>
                          <a:pt x="193" y="141"/>
                        </a:lnTo>
                        <a:lnTo>
                          <a:pt x="191" y="130"/>
                        </a:lnTo>
                        <a:lnTo>
                          <a:pt x="189" y="129"/>
                        </a:lnTo>
                        <a:lnTo>
                          <a:pt x="184" y="109"/>
                        </a:lnTo>
                        <a:lnTo>
                          <a:pt x="180" y="98"/>
                        </a:lnTo>
                        <a:lnTo>
                          <a:pt x="180" y="90"/>
                        </a:lnTo>
                        <a:lnTo>
                          <a:pt x="180" y="81"/>
                        </a:lnTo>
                        <a:lnTo>
                          <a:pt x="173" y="81"/>
                        </a:lnTo>
                        <a:lnTo>
                          <a:pt x="179" y="86"/>
                        </a:lnTo>
                        <a:lnTo>
                          <a:pt x="182" y="79"/>
                        </a:lnTo>
                        <a:lnTo>
                          <a:pt x="186" y="72"/>
                        </a:lnTo>
                        <a:lnTo>
                          <a:pt x="189" y="70"/>
                        </a:lnTo>
                        <a:lnTo>
                          <a:pt x="191" y="70"/>
                        </a:lnTo>
                        <a:lnTo>
                          <a:pt x="196" y="67"/>
                        </a:lnTo>
                        <a:lnTo>
                          <a:pt x="191" y="61"/>
                        </a:lnTo>
                        <a:lnTo>
                          <a:pt x="191" y="70"/>
                        </a:lnTo>
                        <a:lnTo>
                          <a:pt x="196" y="70"/>
                        </a:lnTo>
                        <a:lnTo>
                          <a:pt x="203" y="72"/>
                        </a:lnTo>
                        <a:lnTo>
                          <a:pt x="203" y="65"/>
                        </a:lnTo>
                        <a:lnTo>
                          <a:pt x="198" y="70"/>
                        </a:lnTo>
                        <a:lnTo>
                          <a:pt x="205" y="76"/>
                        </a:lnTo>
                        <a:lnTo>
                          <a:pt x="212" y="81"/>
                        </a:lnTo>
                        <a:lnTo>
                          <a:pt x="219" y="90"/>
                        </a:lnTo>
                        <a:lnTo>
                          <a:pt x="226" y="98"/>
                        </a:lnTo>
                        <a:lnTo>
                          <a:pt x="233" y="107"/>
                        </a:lnTo>
                        <a:lnTo>
                          <a:pt x="239" y="116"/>
                        </a:lnTo>
                        <a:lnTo>
                          <a:pt x="246" y="125"/>
                        </a:lnTo>
                        <a:lnTo>
                          <a:pt x="251" y="134"/>
                        </a:lnTo>
                        <a:lnTo>
                          <a:pt x="258" y="141"/>
                        </a:lnTo>
                        <a:lnTo>
                          <a:pt x="262" y="134"/>
                        </a:lnTo>
                        <a:lnTo>
                          <a:pt x="258" y="141"/>
                        </a:lnTo>
                        <a:lnTo>
                          <a:pt x="265" y="144"/>
                        </a:lnTo>
                        <a:lnTo>
                          <a:pt x="270" y="146"/>
                        </a:lnTo>
                        <a:lnTo>
                          <a:pt x="279" y="150"/>
                        </a:lnTo>
                        <a:lnTo>
                          <a:pt x="286" y="152"/>
                        </a:lnTo>
                        <a:lnTo>
                          <a:pt x="292" y="150"/>
                        </a:lnTo>
                        <a:lnTo>
                          <a:pt x="297" y="150"/>
                        </a:lnTo>
                        <a:lnTo>
                          <a:pt x="304" y="144"/>
                        </a:lnTo>
                        <a:lnTo>
                          <a:pt x="308" y="137"/>
                        </a:lnTo>
                        <a:lnTo>
                          <a:pt x="309" y="132"/>
                        </a:lnTo>
                        <a:lnTo>
                          <a:pt x="315" y="116"/>
                        </a:lnTo>
                        <a:lnTo>
                          <a:pt x="315" y="114"/>
                        </a:lnTo>
                        <a:lnTo>
                          <a:pt x="313" y="106"/>
                        </a:lnTo>
                        <a:lnTo>
                          <a:pt x="309" y="95"/>
                        </a:lnTo>
                        <a:lnTo>
                          <a:pt x="306" y="84"/>
                        </a:lnTo>
                        <a:lnTo>
                          <a:pt x="302" y="72"/>
                        </a:lnTo>
                        <a:lnTo>
                          <a:pt x="297" y="53"/>
                        </a:lnTo>
                        <a:lnTo>
                          <a:pt x="295" y="42"/>
                        </a:lnTo>
                        <a:lnTo>
                          <a:pt x="293" y="35"/>
                        </a:lnTo>
                        <a:lnTo>
                          <a:pt x="295" y="33"/>
                        </a:lnTo>
                        <a:lnTo>
                          <a:pt x="295" y="26"/>
                        </a:lnTo>
                        <a:lnTo>
                          <a:pt x="299" y="19"/>
                        </a:lnTo>
                        <a:lnTo>
                          <a:pt x="290" y="19"/>
                        </a:lnTo>
                        <a:lnTo>
                          <a:pt x="295" y="24"/>
                        </a:lnTo>
                        <a:lnTo>
                          <a:pt x="299" y="17"/>
                        </a:lnTo>
                        <a:lnTo>
                          <a:pt x="302" y="15"/>
                        </a:lnTo>
                        <a:lnTo>
                          <a:pt x="309" y="12"/>
                        </a:lnTo>
                        <a:lnTo>
                          <a:pt x="304" y="7"/>
                        </a:lnTo>
                        <a:lnTo>
                          <a:pt x="304" y="15"/>
                        </a:lnTo>
                        <a:lnTo>
                          <a:pt x="311" y="15"/>
                        </a:lnTo>
                        <a:lnTo>
                          <a:pt x="311" y="8"/>
                        </a:lnTo>
                        <a:lnTo>
                          <a:pt x="306" y="14"/>
                        </a:lnTo>
                        <a:lnTo>
                          <a:pt x="322" y="21"/>
                        </a:lnTo>
                        <a:lnTo>
                          <a:pt x="327" y="24"/>
                        </a:lnTo>
                        <a:lnTo>
                          <a:pt x="332" y="33"/>
                        </a:lnTo>
                        <a:lnTo>
                          <a:pt x="338" y="42"/>
                        </a:lnTo>
                        <a:lnTo>
                          <a:pt x="343" y="47"/>
                        </a:lnTo>
                        <a:lnTo>
                          <a:pt x="348" y="51"/>
                        </a:lnTo>
                        <a:lnTo>
                          <a:pt x="357" y="51"/>
                        </a:lnTo>
                        <a:lnTo>
                          <a:pt x="359" y="49"/>
                        </a:lnTo>
                        <a:lnTo>
                          <a:pt x="376" y="44"/>
                        </a:lnTo>
                        <a:lnTo>
                          <a:pt x="394" y="38"/>
                        </a:lnTo>
                        <a:lnTo>
                          <a:pt x="391" y="24"/>
                        </a:lnTo>
                        <a:lnTo>
                          <a:pt x="373" y="30"/>
                        </a:lnTo>
                        <a:lnTo>
                          <a:pt x="355" y="35"/>
                        </a:lnTo>
                        <a:lnTo>
                          <a:pt x="357" y="42"/>
                        </a:lnTo>
                        <a:lnTo>
                          <a:pt x="357" y="35"/>
                        </a:lnTo>
                        <a:lnTo>
                          <a:pt x="348" y="35"/>
                        </a:lnTo>
                        <a:lnTo>
                          <a:pt x="348" y="42"/>
                        </a:lnTo>
                        <a:lnTo>
                          <a:pt x="354" y="37"/>
                        </a:lnTo>
                        <a:lnTo>
                          <a:pt x="348" y="31"/>
                        </a:lnTo>
                        <a:lnTo>
                          <a:pt x="343" y="23"/>
                        </a:lnTo>
                        <a:lnTo>
                          <a:pt x="338" y="14"/>
                        </a:lnTo>
                        <a:lnTo>
                          <a:pt x="329" y="8"/>
                        </a:lnTo>
                        <a:lnTo>
                          <a:pt x="316" y="3"/>
                        </a:lnTo>
                        <a:lnTo>
                          <a:pt x="311" y="0"/>
                        </a:lnTo>
                        <a:lnTo>
                          <a:pt x="304" y="0"/>
                        </a:lnTo>
                        <a:lnTo>
                          <a:pt x="299" y="1"/>
                        </a:lnTo>
                        <a:lnTo>
                          <a:pt x="295" y="3"/>
                        </a:lnTo>
                        <a:lnTo>
                          <a:pt x="288" y="7"/>
                        </a:lnTo>
                        <a:lnTo>
                          <a:pt x="285" y="14"/>
                        </a:lnTo>
                        <a:lnTo>
                          <a:pt x="283" y="19"/>
                        </a:lnTo>
                        <a:lnTo>
                          <a:pt x="279" y="26"/>
                        </a:lnTo>
                        <a:lnTo>
                          <a:pt x="279" y="33"/>
                        </a:lnTo>
                        <a:lnTo>
                          <a:pt x="286" y="33"/>
                        </a:lnTo>
                        <a:lnTo>
                          <a:pt x="279" y="33"/>
                        </a:lnTo>
                        <a:lnTo>
                          <a:pt x="279" y="42"/>
                        </a:lnTo>
                        <a:lnTo>
                          <a:pt x="281" y="53"/>
                        </a:lnTo>
                        <a:lnTo>
                          <a:pt x="288" y="76"/>
                        </a:lnTo>
                        <a:lnTo>
                          <a:pt x="290" y="84"/>
                        </a:lnTo>
                        <a:lnTo>
                          <a:pt x="293" y="95"/>
                        </a:lnTo>
                        <a:lnTo>
                          <a:pt x="297" y="106"/>
                        </a:lnTo>
                        <a:lnTo>
                          <a:pt x="299" y="114"/>
                        </a:lnTo>
                        <a:lnTo>
                          <a:pt x="306" y="114"/>
                        </a:lnTo>
                        <a:lnTo>
                          <a:pt x="299" y="114"/>
                        </a:lnTo>
                        <a:lnTo>
                          <a:pt x="293" y="132"/>
                        </a:lnTo>
                        <a:lnTo>
                          <a:pt x="302" y="132"/>
                        </a:lnTo>
                        <a:lnTo>
                          <a:pt x="297" y="127"/>
                        </a:lnTo>
                        <a:lnTo>
                          <a:pt x="293" y="134"/>
                        </a:lnTo>
                        <a:lnTo>
                          <a:pt x="290" y="137"/>
                        </a:lnTo>
                        <a:lnTo>
                          <a:pt x="281" y="139"/>
                        </a:lnTo>
                        <a:lnTo>
                          <a:pt x="286" y="144"/>
                        </a:lnTo>
                        <a:lnTo>
                          <a:pt x="286" y="136"/>
                        </a:lnTo>
                        <a:lnTo>
                          <a:pt x="279" y="134"/>
                        </a:lnTo>
                        <a:lnTo>
                          <a:pt x="270" y="130"/>
                        </a:lnTo>
                        <a:lnTo>
                          <a:pt x="270" y="139"/>
                        </a:lnTo>
                        <a:lnTo>
                          <a:pt x="276" y="134"/>
                        </a:lnTo>
                        <a:lnTo>
                          <a:pt x="267" y="129"/>
                        </a:lnTo>
                        <a:lnTo>
                          <a:pt x="265" y="129"/>
                        </a:lnTo>
                        <a:lnTo>
                          <a:pt x="262" y="123"/>
                        </a:lnTo>
                        <a:lnTo>
                          <a:pt x="256" y="114"/>
                        </a:lnTo>
                        <a:lnTo>
                          <a:pt x="249" y="106"/>
                        </a:lnTo>
                        <a:lnTo>
                          <a:pt x="246" y="97"/>
                        </a:lnTo>
                        <a:lnTo>
                          <a:pt x="237" y="88"/>
                        </a:lnTo>
                        <a:lnTo>
                          <a:pt x="230" y="79"/>
                        </a:lnTo>
                        <a:lnTo>
                          <a:pt x="223" y="70"/>
                        </a:lnTo>
                        <a:lnTo>
                          <a:pt x="216" y="63"/>
                        </a:lnTo>
                        <a:lnTo>
                          <a:pt x="209" y="60"/>
                        </a:lnTo>
                        <a:lnTo>
                          <a:pt x="203" y="56"/>
                        </a:lnTo>
                        <a:lnTo>
                          <a:pt x="196" y="54"/>
                        </a:lnTo>
                        <a:lnTo>
                          <a:pt x="191" y="54"/>
                        </a:lnTo>
                        <a:lnTo>
                          <a:pt x="186" y="56"/>
                        </a:lnTo>
                        <a:lnTo>
                          <a:pt x="182" y="58"/>
                        </a:lnTo>
                        <a:lnTo>
                          <a:pt x="186" y="63"/>
                        </a:lnTo>
                        <a:lnTo>
                          <a:pt x="182" y="58"/>
                        </a:lnTo>
                        <a:lnTo>
                          <a:pt x="175" y="61"/>
                        </a:lnTo>
                        <a:lnTo>
                          <a:pt x="171" y="68"/>
                        </a:lnTo>
                        <a:lnTo>
                          <a:pt x="168" y="76"/>
                        </a:lnTo>
                        <a:lnTo>
                          <a:pt x="164" y="81"/>
                        </a:lnTo>
                        <a:lnTo>
                          <a:pt x="164" y="90"/>
                        </a:lnTo>
                        <a:lnTo>
                          <a:pt x="164" y="98"/>
                        </a:lnTo>
                        <a:lnTo>
                          <a:pt x="168" y="109"/>
                        </a:lnTo>
                        <a:lnTo>
                          <a:pt x="175" y="132"/>
                        </a:lnTo>
                        <a:lnTo>
                          <a:pt x="182" y="130"/>
                        </a:lnTo>
                        <a:lnTo>
                          <a:pt x="175" y="132"/>
                        </a:lnTo>
                        <a:lnTo>
                          <a:pt x="177" y="141"/>
                        </a:lnTo>
                        <a:lnTo>
                          <a:pt x="179" y="152"/>
                        </a:lnTo>
                        <a:lnTo>
                          <a:pt x="182" y="162"/>
                        </a:lnTo>
                        <a:lnTo>
                          <a:pt x="184" y="171"/>
                        </a:lnTo>
                        <a:lnTo>
                          <a:pt x="182" y="178"/>
                        </a:lnTo>
                        <a:lnTo>
                          <a:pt x="180" y="187"/>
                        </a:lnTo>
                        <a:lnTo>
                          <a:pt x="187" y="187"/>
                        </a:lnTo>
                        <a:lnTo>
                          <a:pt x="182" y="182"/>
                        </a:lnTo>
                        <a:lnTo>
                          <a:pt x="179" y="187"/>
                        </a:lnTo>
                        <a:lnTo>
                          <a:pt x="175" y="190"/>
                        </a:lnTo>
                        <a:lnTo>
                          <a:pt x="166" y="192"/>
                        </a:lnTo>
                        <a:lnTo>
                          <a:pt x="171" y="197"/>
                        </a:lnTo>
                        <a:lnTo>
                          <a:pt x="171" y="189"/>
                        </a:lnTo>
                        <a:lnTo>
                          <a:pt x="164" y="189"/>
                        </a:lnTo>
                        <a:lnTo>
                          <a:pt x="156" y="185"/>
                        </a:lnTo>
                        <a:lnTo>
                          <a:pt x="156" y="194"/>
                        </a:lnTo>
                        <a:lnTo>
                          <a:pt x="161" y="189"/>
                        </a:lnTo>
                        <a:lnTo>
                          <a:pt x="154" y="183"/>
                        </a:lnTo>
                        <a:lnTo>
                          <a:pt x="147" y="176"/>
                        </a:lnTo>
                        <a:lnTo>
                          <a:pt x="141" y="169"/>
                        </a:lnTo>
                        <a:lnTo>
                          <a:pt x="131" y="152"/>
                        </a:lnTo>
                        <a:lnTo>
                          <a:pt x="122" y="143"/>
                        </a:lnTo>
                        <a:lnTo>
                          <a:pt x="117" y="134"/>
                        </a:lnTo>
                        <a:lnTo>
                          <a:pt x="110" y="125"/>
                        </a:lnTo>
                        <a:lnTo>
                          <a:pt x="101" y="120"/>
                        </a:lnTo>
                        <a:lnTo>
                          <a:pt x="97" y="125"/>
                        </a:lnTo>
                        <a:lnTo>
                          <a:pt x="103" y="120"/>
                        </a:lnTo>
                        <a:lnTo>
                          <a:pt x="96" y="114"/>
                        </a:lnTo>
                        <a:lnTo>
                          <a:pt x="88" y="113"/>
                        </a:lnTo>
                        <a:lnTo>
                          <a:pt x="83" y="109"/>
                        </a:lnTo>
                        <a:lnTo>
                          <a:pt x="76" y="109"/>
                        </a:lnTo>
                        <a:lnTo>
                          <a:pt x="71" y="111"/>
                        </a:lnTo>
                        <a:lnTo>
                          <a:pt x="67" y="113"/>
                        </a:lnTo>
                        <a:lnTo>
                          <a:pt x="60" y="116"/>
                        </a:lnTo>
                        <a:lnTo>
                          <a:pt x="57" y="123"/>
                        </a:lnTo>
                        <a:lnTo>
                          <a:pt x="55" y="129"/>
                        </a:lnTo>
                        <a:lnTo>
                          <a:pt x="51" y="136"/>
                        </a:lnTo>
                        <a:lnTo>
                          <a:pt x="51" y="143"/>
                        </a:lnTo>
                        <a:lnTo>
                          <a:pt x="58" y="143"/>
                        </a:lnTo>
                        <a:lnTo>
                          <a:pt x="51" y="143"/>
                        </a:lnTo>
                        <a:lnTo>
                          <a:pt x="51" y="152"/>
                        </a:lnTo>
                        <a:lnTo>
                          <a:pt x="53" y="162"/>
                        </a:lnTo>
                        <a:lnTo>
                          <a:pt x="57" y="173"/>
                        </a:lnTo>
                        <a:lnTo>
                          <a:pt x="60" y="185"/>
                        </a:lnTo>
                        <a:lnTo>
                          <a:pt x="65" y="205"/>
                        </a:lnTo>
                        <a:lnTo>
                          <a:pt x="69" y="215"/>
                        </a:lnTo>
                        <a:lnTo>
                          <a:pt x="71" y="224"/>
                        </a:lnTo>
                        <a:lnTo>
                          <a:pt x="69" y="233"/>
                        </a:lnTo>
                        <a:lnTo>
                          <a:pt x="67" y="242"/>
                        </a:lnTo>
                        <a:lnTo>
                          <a:pt x="74" y="242"/>
                        </a:lnTo>
                        <a:lnTo>
                          <a:pt x="69" y="236"/>
                        </a:lnTo>
                        <a:lnTo>
                          <a:pt x="65" y="243"/>
                        </a:lnTo>
                        <a:lnTo>
                          <a:pt x="62" y="247"/>
                        </a:lnTo>
                        <a:lnTo>
                          <a:pt x="65" y="252"/>
                        </a:lnTo>
                        <a:lnTo>
                          <a:pt x="65" y="245"/>
                        </a:lnTo>
                        <a:lnTo>
                          <a:pt x="58" y="245"/>
                        </a:lnTo>
                        <a:lnTo>
                          <a:pt x="51" y="243"/>
                        </a:lnTo>
                        <a:lnTo>
                          <a:pt x="51" y="250"/>
                        </a:lnTo>
                        <a:lnTo>
                          <a:pt x="57" y="245"/>
                        </a:lnTo>
                        <a:lnTo>
                          <a:pt x="41" y="238"/>
                        </a:lnTo>
                        <a:lnTo>
                          <a:pt x="34" y="231"/>
                        </a:lnTo>
                        <a:lnTo>
                          <a:pt x="27" y="222"/>
                        </a:lnTo>
                        <a:lnTo>
                          <a:pt x="20" y="212"/>
                        </a:lnTo>
                        <a:lnTo>
                          <a:pt x="18" y="206"/>
                        </a:lnTo>
                        <a:lnTo>
                          <a:pt x="16" y="205"/>
                        </a:lnTo>
                        <a:lnTo>
                          <a:pt x="14" y="201"/>
                        </a:lnTo>
                        <a:lnTo>
                          <a:pt x="12" y="201"/>
                        </a:lnTo>
                        <a:lnTo>
                          <a:pt x="12" y="212"/>
                        </a:lnTo>
                        <a:lnTo>
                          <a:pt x="16" y="206"/>
                        </a:lnTo>
                        <a:lnTo>
                          <a:pt x="7" y="206"/>
                        </a:lnTo>
                        <a:lnTo>
                          <a:pt x="7" y="213"/>
                        </a:lnTo>
                        <a:lnTo>
                          <a:pt x="14" y="212"/>
                        </a:lnTo>
                        <a:lnTo>
                          <a:pt x="16" y="206"/>
                        </a:lnTo>
                        <a:lnTo>
                          <a:pt x="14" y="201"/>
                        </a:lnTo>
                        <a:lnTo>
                          <a:pt x="7" y="197"/>
                        </a:lnTo>
                        <a:lnTo>
                          <a:pt x="7" y="199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6" name="Freeform 177"/>
                  <p:cNvSpPr>
                    <a:spLocks/>
                  </p:cNvSpPr>
                  <p:nvPr/>
                </p:nvSpPr>
                <p:spPr bwMode="auto">
                  <a:xfrm>
                    <a:off x="5957" y="6230"/>
                    <a:ext cx="96" cy="80"/>
                  </a:xfrm>
                  <a:custGeom>
                    <a:avLst/>
                    <a:gdLst>
                      <a:gd name="T0" fmla="*/ 39 w 96"/>
                      <a:gd name="T1" fmla="*/ 80 h 80"/>
                      <a:gd name="T2" fmla="*/ 96 w 96"/>
                      <a:gd name="T3" fmla="*/ 2 h 80"/>
                      <a:gd name="T4" fmla="*/ 0 w 96"/>
                      <a:gd name="T5" fmla="*/ 0 h 80"/>
                      <a:gd name="T6" fmla="*/ 39 w 96"/>
                      <a:gd name="T7" fmla="*/ 80 h 8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6"/>
                      <a:gd name="T13" fmla="*/ 0 h 80"/>
                      <a:gd name="T14" fmla="*/ 96 w 96"/>
                      <a:gd name="T15" fmla="*/ 80 h 8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6" h="80">
                        <a:moveTo>
                          <a:pt x="39" y="80"/>
                        </a:moveTo>
                        <a:lnTo>
                          <a:pt x="96" y="2"/>
                        </a:lnTo>
                        <a:lnTo>
                          <a:pt x="0" y="0"/>
                        </a:lnTo>
                        <a:lnTo>
                          <a:pt x="39" y="8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29" name="Oval 178"/>
              <p:cNvSpPr>
                <a:spLocks noChangeArrowheads="1"/>
              </p:cNvSpPr>
              <p:nvPr/>
            </p:nvSpPr>
            <p:spPr bwMode="auto">
              <a:xfrm>
                <a:off x="4373" y="11193"/>
                <a:ext cx="226" cy="202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800"/>
              </a:p>
            </p:txBody>
          </p:sp>
          <p:sp>
            <p:nvSpPr>
              <p:cNvPr id="430" name="Oval 179"/>
              <p:cNvSpPr>
                <a:spLocks noChangeArrowheads="1"/>
              </p:cNvSpPr>
              <p:nvPr/>
            </p:nvSpPr>
            <p:spPr bwMode="auto">
              <a:xfrm>
                <a:off x="5285" y="11700"/>
                <a:ext cx="228" cy="207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800"/>
              </a:p>
            </p:txBody>
          </p:sp>
          <p:sp>
            <p:nvSpPr>
              <p:cNvPr id="431" name="Oval 180"/>
              <p:cNvSpPr>
                <a:spLocks noChangeArrowheads="1"/>
              </p:cNvSpPr>
              <p:nvPr/>
            </p:nvSpPr>
            <p:spPr bwMode="auto">
              <a:xfrm>
                <a:off x="7063" y="11812"/>
                <a:ext cx="227" cy="206"/>
              </a:xfrm>
              <a:prstGeom prst="ellipse">
                <a:avLst/>
              </a:prstGeom>
              <a:solidFill>
                <a:srgbClr val="0000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800"/>
              </a:p>
            </p:txBody>
          </p:sp>
          <p:sp>
            <p:nvSpPr>
              <p:cNvPr id="432" name="Oval 181"/>
              <p:cNvSpPr>
                <a:spLocks noChangeArrowheads="1"/>
              </p:cNvSpPr>
              <p:nvPr/>
            </p:nvSpPr>
            <p:spPr bwMode="auto">
              <a:xfrm>
                <a:off x="2799" y="10566"/>
                <a:ext cx="199" cy="195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800"/>
              </a:p>
            </p:txBody>
          </p:sp>
          <p:sp>
            <p:nvSpPr>
              <p:cNvPr id="433" name="Oval 182"/>
              <p:cNvSpPr>
                <a:spLocks noChangeArrowheads="1"/>
              </p:cNvSpPr>
              <p:nvPr/>
            </p:nvSpPr>
            <p:spPr bwMode="auto">
              <a:xfrm>
                <a:off x="2801" y="11180"/>
                <a:ext cx="199" cy="195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800"/>
              </a:p>
            </p:txBody>
          </p:sp>
          <p:sp>
            <p:nvSpPr>
              <p:cNvPr id="434" name="Oval 183"/>
              <p:cNvSpPr>
                <a:spLocks noChangeArrowheads="1"/>
              </p:cNvSpPr>
              <p:nvPr/>
            </p:nvSpPr>
            <p:spPr bwMode="auto">
              <a:xfrm>
                <a:off x="2801" y="11727"/>
                <a:ext cx="199" cy="196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800"/>
              </a:p>
            </p:txBody>
          </p:sp>
          <p:sp>
            <p:nvSpPr>
              <p:cNvPr id="435" name="Oval 184"/>
              <p:cNvSpPr>
                <a:spLocks noChangeArrowheads="1"/>
              </p:cNvSpPr>
              <p:nvPr/>
            </p:nvSpPr>
            <p:spPr bwMode="auto">
              <a:xfrm>
                <a:off x="7079" y="12321"/>
                <a:ext cx="200" cy="193"/>
              </a:xfrm>
              <a:prstGeom prst="ellipse">
                <a:avLst/>
              </a:prstGeom>
              <a:solidFill>
                <a:srgbClr val="00FF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800"/>
              </a:p>
            </p:txBody>
          </p:sp>
          <p:sp>
            <p:nvSpPr>
              <p:cNvPr id="436" name="Rectangle 185"/>
              <p:cNvSpPr>
                <a:spLocks noChangeArrowheads="1"/>
              </p:cNvSpPr>
              <p:nvPr/>
            </p:nvSpPr>
            <p:spPr bwMode="auto">
              <a:xfrm>
                <a:off x="7436" y="11571"/>
                <a:ext cx="2927" cy="1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800"/>
              </a:p>
            </p:txBody>
          </p:sp>
          <p:sp>
            <p:nvSpPr>
              <p:cNvPr id="437" name="Rectangle 186"/>
              <p:cNvSpPr>
                <a:spLocks noChangeArrowheads="1"/>
              </p:cNvSpPr>
              <p:nvPr/>
            </p:nvSpPr>
            <p:spPr bwMode="auto">
              <a:xfrm>
                <a:off x="7476" y="11767"/>
                <a:ext cx="1004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dirty="0">
                    <a:solidFill>
                      <a:srgbClr val="000000"/>
                    </a:solidFill>
                    <a:latin typeface="Arial" charset="0"/>
                  </a:rPr>
                  <a:t>R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Arial" charset="0"/>
                  </a:rPr>
                  <a:t>ecoils</a:t>
                </a:r>
                <a:endParaRPr lang="en-GB" sz="1400" dirty="0">
                  <a:latin typeface="Times New Roman" pitchFamily="18" charset="0"/>
                </a:endParaRPr>
              </a:p>
            </p:txBody>
          </p:sp>
          <p:sp>
            <p:nvSpPr>
              <p:cNvPr id="438" name="Rectangle 187"/>
              <p:cNvSpPr>
                <a:spLocks noChangeArrowheads="1"/>
              </p:cNvSpPr>
              <p:nvPr/>
            </p:nvSpPr>
            <p:spPr bwMode="auto">
              <a:xfrm>
                <a:off x="7476" y="12269"/>
                <a:ext cx="1445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dirty="0">
                    <a:solidFill>
                      <a:srgbClr val="000000"/>
                    </a:solidFill>
                    <a:latin typeface="Arial" charset="0"/>
                  </a:rPr>
                  <a:t>Beam ions</a:t>
                </a:r>
                <a:endParaRPr lang="en-GB" sz="1400" dirty="0">
                  <a:latin typeface="Times New Roman" pitchFamily="18" charset="0"/>
                </a:endParaRPr>
              </a:p>
            </p:txBody>
          </p:sp>
          <p:sp>
            <p:nvSpPr>
              <p:cNvPr id="439" name="Rectangle 188"/>
              <p:cNvSpPr>
                <a:spLocks noChangeArrowheads="1"/>
              </p:cNvSpPr>
              <p:nvPr/>
            </p:nvSpPr>
            <p:spPr bwMode="auto">
              <a:xfrm>
                <a:off x="3308" y="12862"/>
                <a:ext cx="5353" cy="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2400" dirty="0" smtClean="0">
                    <a:effectLst/>
                  </a:rPr>
                  <a:t>E</a:t>
                </a:r>
                <a:r>
                  <a:rPr lang="el-GR" sz="2400" baseline="-25000" dirty="0" smtClean="0">
                    <a:effectLst/>
                    <a:latin typeface="Arial"/>
                    <a:cs typeface="Arial"/>
                  </a:rPr>
                  <a:t>γ</a:t>
                </a:r>
                <a:r>
                  <a:rPr lang="en-US" sz="2400" baseline="-25000" dirty="0" smtClean="0">
                    <a:effectLst/>
                    <a:latin typeface="Arial"/>
                    <a:cs typeface="Arial"/>
                  </a:rPr>
                  <a:t> </a:t>
                </a:r>
                <a:r>
                  <a:rPr lang="en-US" sz="2400" dirty="0" smtClean="0">
                    <a:effectLst/>
                    <a:latin typeface="Arial"/>
                    <a:cs typeface="Arial"/>
                  </a:rPr>
                  <a:t>= </a:t>
                </a:r>
                <a:r>
                  <a:rPr lang="en-US" sz="2400" dirty="0" err="1" smtClean="0">
                    <a:effectLst/>
                    <a:latin typeface="Arial"/>
                    <a:cs typeface="Arial"/>
                  </a:rPr>
                  <a:t>E</a:t>
                </a:r>
                <a:r>
                  <a:rPr lang="en-US" sz="2400" baseline="-25000" dirty="0" err="1" smtClean="0">
                    <a:effectLst/>
                    <a:latin typeface="Arial"/>
                    <a:cs typeface="Arial"/>
                  </a:rPr>
                  <a:t>o</a:t>
                </a:r>
                <a:r>
                  <a:rPr lang="en-US" sz="2400" dirty="0" smtClean="0">
                    <a:effectLst/>
                    <a:latin typeface="Arial"/>
                    <a:cs typeface="Arial"/>
                  </a:rPr>
                  <a:t>(1 + v/c </a:t>
                </a:r>
                <a:r>
                  <a:rPr lang="en-US" sz="2400" dirty="0" err="1" smtClean="0">
                    <a:effectLst/>
                    <a:latin typeface="Arial"/>
                    <a:cs typeface="Arial"/>
                  </a:rPr>
                  <a:t>cos</a:t>
                </a:r>
                <a:r>
                  <a:rPr lang="en-US" sz="2400" dirty="0" smtClean="0">
                    <a:effectLst/>
                    <a:latin typeface="Arial"/>
                    <a:cs typeface="Arial"/>
                    <a:sym typeface="Symbol"/>
                  </a:rPr>
                  <a:t>)</a:t>
                </a:r>
                <a:endParaRPr lang="en-US" sz="2400" baseline="-25000" dirty="0"/>
              </a:p>
            </p:txBody>
          </p:sp>
          <p:sp>
            <p:nvSpPr>
              <p:cNvPr id="440" name="Rectangle 189"/>
              <p:cNvSpPr>
                <a:spLocks noChangeArrowheads="1"/>
              </p:cNvSpPr>
              <p:nvPr/>
            </p:nvSpPr>
            <p:spPr bwMode="auto">
              <a:xfrm>
                <a:off x="3777" y="12697"/>
                <a:ext cx="45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0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en-GB" sz="1000">
                  <a:latin typeface="Times New Roman" pitchFamily="18" charset="0"/>
                </a:endParaRPr>
              </a:p>
            </p:txBody>
          </p:sp>
          <p:sp>
            <p:nvSpPr>
              <p:cNvPr id="441" name="Rectangle 190"/>
              <p:cNvSpPr>
                <a:spLocks noChangeArrowheads="1"/>
              </p:cNvSpPr>
              <p:nvPr/>
            </p:nvSpPr>
            <p:spPr bwMode="auto">
              <a:xfrm>
                <a:off x="7518" y="10858"/>
                <a:ext cx="690" cy="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800"/>
              </a:p>
            </p:txBody>
          </p:sp>
          <p:sp>
            <p:nvSpPr>
              <p:cNvPr id="442" name="Text Box 191"/>
              <p:cNvSpPr txBox="1">
                <a:spLocks noChangeArrowheads="1"/>
              </p:cNvSpPr>
              <p:nvPr/>
            </p:nvSpPr>
            <p:spPr bwMode="auto">
              <a:xfrm>
                <a:off x="4896" y="12672"/>
                <a:ext cx="2605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GB" sz="1000">
                  <a:latin typeface="Times New Roman" pitchFamily="18" charset="0"/>
                </a:endParaRPr>
              </a:p>
            </p:txBody>
          </p:sp>
        </p:grpSp>
      </p:grpSp>
      <p:sp>
        <p:nvSpPr>
          <p:cNvPr id="577" name="Text Box 36"/>
          <p:cNvSpPr txBox="1">
            <a:spLocks noChangeArrowheads="1"/>
          </p:cNvSpPr>
          <p:nvPr/>
        </p:nvSpPr>
        <p:spPr bwMode="auto">
          <a:xfrm>
            <a:off x="991703" y="826529"/>
            <a:ext cx="6981042" cy="144655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en-GB" dirty="0" smtClean="0">
                <a:solidFill>
                  <a:srgbClr val="FF0000"/>
                </a:solidFill>
                <a:effectLst/>
                <a:latin typeface="Verdana" pitchFamily="34" charset="0"/>
              </a:rPr>
              <a:t>Basis of DSAM</a:t>
            </a:r>
            <a:r>
              <a:rPr lang="en-GB" dirty="0" smtClean="0">
                <a:effectLst/>
                <a:latin typeface="Verdana" pitchFamily="34" charset="0"/>
              </a:rPr>
              <a:t>: the energy of a </a:t>
            </a:r>
            <a:r>
              <a:rPr lang="en-GB" dirty="0" smtClean="0">
                <a:effectLst/>
                <a:latin typeface="Verdana" pitchFamily="34" charset="0"/>
                <a:sym typeface="Symbol"/>
              </a:rPr>
              <a:t>-ray </a:t>
            </a:r>
            <a:r>
              <a:rPr lang="en-GB" dirty="0" smtClean="0">
                <a:effectLst/>
                <a:latin typeface="Verdana" pitchFamily="34" charset="0"/>
                <a:sym typeface="Symbol" pitchFamily="18" charset="2"/>
              </a:rPr>
              <a:t>is </a:t>
            </a:r>
            <a:r>
              <a:rPr lang="en-GB" dirty="0" smtClean="0">
                <a:effectLst/>
                <a:latin typeface="Verdana" pitchFamily="34" charset="0"/>
              </a:rPr>
              <a:t>changed </a:t>
            </a:r>
            <a:r>
              <a:rPr lang="en-GB" dirty="0" smtClean="0">
                <a:effectLst/>
                <a:latin typeface="Verdana" pitchFamily="34" charset="0"/>
                <a:sym typeface="Symbol" pitchFamily="18" charset="2"/>
              </a:rPr>
              <a:t>when it is emitted from a moving nucleus.</a:t>
            </a:r>
          </a:p>
          <a:p>
            <a:pPr algn="l"/>
            <a:r>
              <a:rPr lang="en-GB" dirty="0" smtClean="0">
                <a:solidFill>
                  <a:srgbClr val="0070C0"/>
                </a:solidFill>
                <a:effectLst/>
                <a:latin typeface="Verdana" pitchFamily="34" charset="0"/>
                <a:sym typeface="Symbol" pitchFamily="18" charset="2"/>
              </a:rPr>
              <a:t>The lifetime must be of the same order as the stopping time of the recoils in the target.</a:t>
            </a:r>
            <a:endParaRPr lang="en-GB" dirty="0">
              <a:solidFill>
                <a:srgbClr val="0070C0"/>
              </a:solidFill>
              <a:effectLst/>
              <a:latin typeface="Verdana" pitchFamily="34" charset="0"/>
              <a:sym typeface="Symbol" pitchFamily="18" charset="2"/>
            </a:endParaRPr>
          </a:p>
        </p:txBody>
      </p:sp>
      <p:sp>
        <p:nvSpPr>
          <p:cNvPr id="580" name="Rectangle 194"/>
          <p:cNvSpPr>
            <a:spLocks noChangeArrowheads="1"/>
          </p:cNvSpPr>
          <p:nvPr/>
        </p:nvSpPr>
        <p:spPr bwMode="auto">
          <a:xfrm>
            <a:off x="215757" y="6067057"/>
            <a:ext cx="8774130" cy="7909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000" dirty="0" smtClean="0">
                <a:solidFill>
                  <a:srgbClr val="292929"/>
                </a:solidFill>
                <a:effectLst/>
                <a:latin typeface="Verdana" pitchFamily="34" charset="0"/>
              </a:rPr>
              <a:t>The lineshape resulting from Doppler </a:t>
            </a:r>
            <a:r>
              <a:rPr lang="en-GB" sz="2000" dirty="0">
                <a:solidFill>
                  <a:srgbClr val="292929"/>
                </a:solidFill>
                <a:effectLst/>
                <a:latin typeface="Verdana" pitchFamily="34" charset="0"/>
              </a:rPr>
              <a:t>shifts, attenuated during the stopping process in the target, </a:t>
            </a:r>
            <a:r>
              <a:rPr lang="en-GB" sz="2000" dirty="0" smtClean="0">
                <a:solidFill>
                  <a:srgbClr val="292929"/>
                </a:solidFill>
                <a:effectLst/>
                <a:latin typeface="Verdana" pitchFamily="34" charset="0"/>
              </a:rPr>
              <a:t>is analysed</a:t>
            </a:r>
            <a:r>
              <a:rPr lang="en-GB" sz="2000" dirty="0">
                <a:solidFill>
                  <a:srgbClr val="292929"/>
                </a:solidFill>
                <a:effectLst/>
                <a:latin typeface="Verdana" pitchFamily="34" charset="0"/>
              </a:rPr>
              <a:t>. </a:t>
            </a:r>
          </a:p>
        </p:txBody>
      </p:sp>
      <p:grpSp>
        <p:nvGrpSpPr>
          <p:cNvPr id="200" name="Group 199"/>
          <p:cNvGrpSpPr/>
          <p:nvPr/>
        </p:nvGrpSpPr>
        <p:grpSpPr>
          <a:xfrm>
            <a:off x="5229548" y="2275726"/>
            <a:ext cx="3863082" cy="3565133"/>
            <a:chOff x="5229548" y="2275726"/>
            <a:chExt cx="3863082" cy="3565133"/>
          </a:xfrm>
        </p:grpSpPr>
        <p:grpSp>
          <p:nvGrpSpPr>
            <p:cNvPr id="199" name="Group 198"/>
            <p:cNvGrpSpPr/>
            <p:nvPr/>
          </p:nvGrpSpPr>
          <p:grpSpPr>
            <a:xfrm>
              <a:off x="5229548" y="2275726"/>
              <a:ext cx="3863082" cy="3565133"/>
              <a:chOff x="5280917" y="2352782"/>
              <a:chExt cx="3863082" cy="3565133"/>
            </a:xfrm>
          </p:grpSpPr>
          <p:grpSp>
            <p:nvGrpSpPr>
              <p:cNvPr id="579" name="Group 578"/>
              <p:cNvGrpSpPr/>
              <p:nvPr/>
            </p:nvGrpSpPr>
            <p:grpSpPr>
              <a:xfrm>
                <a:off x="5280917" y="2352782"/>
                <a:ext cx="3863082" cy="3565133"/>
                <a:chOff x="4993240" y="2352782"/>
                <a:chExt cx="4150760" cy="3565133"/>
              </a:xfrm>
            </p:grpSpPr>
            <p:sp>
              <p:nvSpPr>
                <p:cNvPr id="578" name="Rectangle 577"/>
                <p:cNvSpPr/>
                <p:nvPr/>
              </p:nvSpPr>
              <p:spPr bwMode="auto">
                <a:xfrm>
                  <a:off x="4993240" y="2352782"/>
                  <a:ext cx="4150760" cy="3565133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graphicFrame>
              <p:nvGraphicFramePr>
                <p:cNvPr id="288804" name="Object 4"/>
                <p:cNvGraphicFramePr>
                  <a:graphicFrameLocks noChangeAspect="1"/>
                </p:cNvGraphicFramePr>
                <p:nvPr/>
              </p:nvGraphicFramePr>
              <p:xfrm>
                <a:off x="5146675" y="2525322"/>
                <a:ext cx="3997325" cy="32654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79" name="Graph" r:id="rId4" imgW="3640320" imgH="2973600" progId="Origin50.Graph">
                        <p:embed/>
                      </p:oleObj>
                    </mc:Choice>
                    <mc:Fallback>
                      <p:oleObj name="Graph" r:id="rId4" imgW="3640320" imgH="2973600" progId="Origin50.Graph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46675" y="2525322"/>
                              <a:ext cx="3997325" cy="326548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98" name="Rectangle 197"/>
              <p:cNvSpPr/>
              <p:nvPr/>
            </p:nvSpPr>
            <p:spPr bwMode="auto">
              <a:xfrm>
                <a:off x="8691937" y="3102796"/>
                <a:ext cx="164387" cy="17466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197" name="TextBox 196"/>
            <p:cNvSpPr txBox="1"/>
            <p:nvPr/>
          </p:nvSpPr>
          <p:spPr>
            <a:xfrm>
              <a:off x="8550540" y="2928136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effectLst/>
                  <a:sym typeface="Symbol"/>
                </a:rPr>
                <a:t>)</a:t>
              </a:r>
              <a:endParaRPr lang="en-US" sz="1600" dirty="0">
                <a:solidFill>
                  <a:srgbClr val="00206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200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4398"/>
            <a:ext cx="7772400" cy="654978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lgerian" pitchFamily="82" charset="0"/>
              </a:rPr>
              <a:t>Lifetime analysis</a:t>
            </a:r>
            <a:endParaRPr lang="en-US" sz="36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5" name="Picture 5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3"/>
          <p:cNvGrpSpPr/>
          <p:nvPr/>
        </p:nvGrpSpPr>
        <p:grpSpPr>
          <a:xfrm>
            <a:off x="2899809" y="4398927"/>
            <a:ext cx="3178175" cy="2290762"/>
            <a:chOff x="4235450" y="3659188"/>
            <a:chExt cx="3178175" cy="2290762"/>
          </a:xfrm>
        </p:grpSpPr>
        <p:sp>
          <p:nvSpPr>
            <p:cNvPr id="25" name="AutoShape 17"/>
            <p:cNvSpPr>
              <a:spLocks noChangeArrowheads="1"/>
            </p:cNvSpPr>
            <p:nvPr/>
          </p:nvSpPr>
          <p:spPr bwMode="auto">
            <a:xfrm rot="13339779">
              <a:off x="6708775" y="3903663"/>
              <a:ext cx="506413" cy="633412"/>
            </a:xfrm>
            <a:prstGeom prst="can">
              <a:avLst>
                <a:gd name="adj" fmla="val 41629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algn="l"/>
              <a:endParaRPr lang="en-US" sz="1800">
                <a:latin typeface="Arial" charset="0"/>
              </a:endParaRPr>
            </a:p>
          </p:txBody>
        </p:sp>
        <p:grpSp>
          <p:nvGrpSpPr>
            <p:cNvPr id="7" name="Group 32"/>
            <p:cNvGrpSpPr/>
            <p:nvPr/>
          </p:nvGrpSpPr>
          <p:grpSpPr>
            <a:xfrm>
              <a:off x="4235456" y="3659188"/>
              <a:ext cx="3178169" cy="2290762"/>
              <a:chOff x="4235456" y="3659188"/>
              <a:chExt cx="3178169" cy="2290762"/>
            </a:xfrm>
          </p:grpSpPr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5643563" y="5267325"/>
                <a:ext cx="101600" cy="465138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1800">
                  <a:latin typeface="Arial" charset="0"/>
                </a:endParaRPr>
              </a:p>
            </p:txBody>
          </p:sp>
          <p:sp>
            <p:nvSpPr>
              <p:cNvPr id="28" name="Text Box 19"/>
              <p:cNvSpPr txBox="1">
                <a:spLocks noChangeArrowheads="1"/>
              </p:cNvSpPr>
              <p:nvPr/>
            </p:nvSpPr>
            <p:spPr bwMode="auto">
              <a:xfrm>
                <a:off x="5248275" y="5670550"/>
                <a:ext cx="1033463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r>
                  <a:rPr lang="en-US" sz="1600" b="1">
                    <a:solidFill>
                      <a:srgbClr val="0000FF"/>
                    </a:solidFill>
                    <a:latin typeface="Kristen ITC" pitchFamily="66" charset="0"/>
                  </a:rPr>
                  <a:t>target</a:t>
                </a:r>
                <a:endParaRPr lang="en-US" sz="1600" b="1">
                  <a:latin typeface="Kristen ITC" pitchFamily="66" charset="0"/>
                </a:endParaRPr>
              </a:p>
            </p:txBody>
          </p:sp>
          <p:grpSp>
            <p:nvGrpSpPr>
              <p:cNvPr id="8" name="Group 31"/>
              <p:cNvGrpSpPr/>
              <p:nvPr/>
            </p:nvGrpSpPr>
            <p:grpSpPr>
              <a:xfrm>
                <a:off x="4235456" y="3659188"/>
                <a:ext cx="3178169" cy="2146076"/>
                <a:chOff x="4235456" y="3659188"/>
                <a:chExt cx="3178169" cy="2146076"/>
              </a:xfrm>
            </p:grpSpPr>
            <p:grpSp>
              <p:nvGrpSpPr>
                <p:cNvPr id="9" name="Group 13"/>
                <p:cNvGrpSpPr>
                  <a:grpSpLocks/>
                </p:cNvGrpSpPr>
                <p:nvPr/>
              </p:nvGrpSpPr>
              <p:grpSpPr bwMode="auto">
                <a:xfrm>
                  <a:off x="5457832" y="3659188"/>
                  <a:ext cx="581026" cy="633412"/>
                  <a:chOff x="2780" y="2212"/>
                  <a:chExt cx="366" cy="399"/>
                </a:xfrm>
              </p:grpSpPr>
              <p:sp>
                <p:nvSpPr>
                  <p:cNvPr id="43" name="AutoShape 14"/>
                  <p:cNvSpPr>
                    <a:spLocks noChangeArrowheads="1"/>
                  </p:cNvSpPr>
                  <p:nvPr/>
                </p:nvSpPr>
                <p:spPr bwMode="auto">
                  <a:xfrm rot="-10770964">
                    <a:off x="2780" y="2212"/>
                    <a:ext cx="319" cy="399"/>
                  </a:xfrm>
                  <a:prstGeom prst="can">
                    <a:avLst>
                      <a:gd name="adj" fmla="val 42440"/>
                    </a:avLst>
                  </a:prstGeom>
                  <a:gradFill rotWithShape="0">
                    <a:gsLst>
                      <a:gs pos="0">
                        <a:srgbClr val="FF0000"/>
                      </a:gs>
                      <a:gs pos="100000">
                        <a:srgbClr val="76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/>
                  <a:lstStyle/>
                  <a:p>
                    <a:pPr algn="l"/>
                    <a:endParaRPr lang="en-US" sz="1800">
                      <a:latin typeface="Arial" charset="0"/>
                    </a:endParaRPr>
                  </a:p>
                </p:txBody>
              </p:sp>
              <p:sp>
                <p:nvSpPr>
                  <p:cNvPr id="44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14" y="2268"/>
                    <a:ext cx="332" cy="1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/>
                    <a:r>
                      <a:rPr lang="en-US" sz="1600">
                        <a:latin typeface="Arial" charset="0"/>
                      </a:rPr>
                      <a:t>Ge</a:t>
                    </a:r>
                  </a:p>
                </p:txBody>
              </p:sp>
            </p:grpSp>
            <p:grpSp>
              <p:nvGrpSpPr>
                <p:cNvPr id="10" name="Group 10"/>
                <p:cNvGrpSpPr>
                  <a:grpSpLocks/>
                </p:cNvGrpSpPr>
                <p:nvPr/>
              </p:nvGrpSpPr>
              <p:grpSpPr bwMode="auto">
                <a:xfrm>
                  <a:off x="4235456" y="3922713"/>
                  <a:ext cx="514351" cy="633412"/>
                  <a:chOff x="2106" y="2386"/>
                  <a:chExt cx="324" cy="399"/>
                </a:xfrm>
              </p:grpSpPr>
              <p:sp>
                <p:nvSpPr>
                  <p:cNvPr id="41" name="AutoShape 11"/>
                  <p:cNvSpPr>
                    <a:spLocks noChangeArrowheads="1"/>
                  </p:cNvSpPr>
                  <p:nvPr/>
                </p:nvSpPr>
                <p:spPr bwMode="auto">
                  <a:xfrm rot="8931886" flipH="1">
                    <a:off x="2108" y="2386"/>
                    <a:ext cx="319" cy="399"/>
                  </a:xfrm>
                  <a:prstGeom prst="can">
                    <a:avLst>
                      <a:gd name="adj" fmla="val 42440"/>
                    </a:avLst>
                  </a:prstGeom>
                  <a:gradFill rotWithShape="0">
                    <a:gsLst>
                      <a:gs pos="0">
                        <a:srgbClr val="FF0000"/>
                      </a:gs>
                      <a:gs pos="100000">
                        <a:srgbClr val="760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10800000"/>
                  <a:lstStyle/>
                  <a:p>
                    <a:pPr algn="l"/>
                    <a:endParaRPr lang="en-US" sz="1800">
                      <a:latin typeface="Arial" charset="0"/>
                    </a:endParaRPr>
                  </a:p>
                </p:txBody>
              </p:sp>
              <p:sp>
                <p:nvSpPr>
                  <p:cNvPr id="42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6" y="2442"/>
                    <a:ext cx="324" cy="1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/>
                    <a:r>
                      <a:rPr lang="en-US" sz="1600">
                        <a:latin typeface="Arial" charset="0"/>
                      </a:rPr>
                      <a:t>Ge</a:t>
                    </a:r>
                  </a:p>
                </p:txBody>
              </p:sp>
            </p:grpSp>
            <p:sp>
              <p:nvSpPr>
                <p:cNvPr id="32" name="Line 5"/>
                <p:cNvSpPr>
                  <a:spLocks noChangeShapeType="1"/>
                </p:cNvSpPr>
                <p:nvPr/>
              </p:nvSpPr>
              <p:spPr bwMode="auto">
                <a:xfrm>
                  <a:off x="4254500" y="5486400"/>
                  <a:ext cx="3043238" cy="15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810375" y="4021138"/>
                  <a:ext cx="603250" cy="2952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600" dirty="0">
                      <a:latin typeface="Arial" charset="0"/>
                    </a:rPr>
                    <a:t>Ge</a:t>
                  </a:r>
                </a:p>
              </p:txBody>
            </p:sp>
            <p:sp>
              <p:nvSpPr>
                <p:cNvPr id="35" name="Line 8"/>
                <p:cNvSpPr>
                  <a:spLocks noChangeShapeType="1"/>
                </p:cNvSpPr>
                <p:nvPr/>
              </p:nvSpPr>
              <p:spPr bwMode="auto">
                <a:xfrm rot="18000000" flipH="1" flipV="1">
                  <a:off x="5521325" y="4724401"/>
                  <a:ext cx="1495425" cy="4445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" name="Group 30"/>
                <p:cNvGrpSpPr/>
                <p:nvPr/>
              </p:nvGrpSpPr>
              <p:grpSpPr>
                <a:xfrm>
                  <a:off x="4930775" y="4165600"/>
                  <a:ext cx="1369417" cy="1639664"/>
                  <a:chOff x="4930775" y="4165600"/>
                  <a:chExt cx="1369417" cy="1639664"/>
                </a:xfrm>
              </p:grpSpPr>
              <p:sp>
                <p:nvSpPr>
                  <p:cNvPr id="37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718175" y="4165600"/>
                    <a:ext cx="0" cy="110013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Line 7"/>
                  <p:cNvSpPr>
                    <a:spLocks noChangeShapeType="1"/>
                  </p:cNvSpPr>
                  <p:nvPr/>
                </p:nvSpPr>
                <p:spPr bwMode="auto">
                  <a:xfrm rot="3600000" flipH="1">
                    <a:off x="4391026" y="4725987"/>
                    <a:ext cx="1497012" cy="4175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5940152" y="5209455"/>
                    <a:ext cx="319319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ym typeface="Symbol"/>
                      </a:rPr>
                      <a:t></a:t>
                    </a:r>
                    <a:endParaRPr lang="en-US" dirty="0"/>
                  </a:p>
                </p:txBody>
              </p:sp>
              <p:sp>
                <p:nvSpPr>
                  <p:cNvPr id="40" name="Arc 39"/>
                  <p:cNvSpPr/>
                  <p:nvPr/>
                </p:nvSpPr>
                <p:spPr bwMode="auto">
                  <a:xfrm rot="236370">
                    <a:off x="5724128" y="5157192"/>
                    <a:ext cx="576064" cy="648072"/>
                  </a:xfrm>
                  <a:prstGeom prst="arc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Frutiger LT Com 55 Roman" pitchFamily="34" charset="0"/>
                    </a:endParaRPr>
                  </a:p>
                </p:txBody>
              </p:sp>
            </p:grpSp>
            <p:sp>
              <p:nvSpPr>
                <p:cNvPr id="3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288088" y="5149850"/>
                  <a:ext cx="1060450" cy="323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600" b="1" dirty="0">
                      <a:latin typeface="Arial" charset="0"/>
                    </a:rPr>
                    <a:t> </a:t>
                  </a:r>
                  <a:r>
                    <a:rPr lang="en-US" sz="1600" b="1" dirty="0">
                      <a:latin typeface="Kristen ITC" pitchFamily="66" charset="0"/>
                    </a:rPr>
                    <a:t>beam</a:t>
                  </a:r>
                  <a:endParaRPr lang="en-US" sz="1600" b="1" baseline="30000" dirty="0">
                    <a:latin typeface="Kristen ITC" pitchFamily="66" charset="0"/>
                  </a:endParaRPr>
                </a:p>
              </p:txBody>
            </p:sp>
          </p:grpSp>
        </p:grpSp>
      </p:grpSp>
      <p:graphicFrame>
        <p:nvGraphicFramePr>
          <p:cNvPr id="178198" name="Object 3"/>
          <p:cNvGraphicFramePr>
            <a:graphicFrameLocks noChangeAspect="1"/>
          </p:cNvGraphicFramePr>
          <p:nvPr/>
        </p:nvGraphicFramePr>
        <p:xfrm>
          <a:off x="366587" y="2666928"/>
          <a:ext cx="2451100" cy="19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name="Graph" r:id="rId4" imgW="4128120" imgH="2874600" progId="Origin50.Graph">
                  <p:embed/>
                </p:oleObj>
              </mc:Choice>
              <mc:Fallback>
                <p:oleObj name="Graph" r:id="rId4" imgW="4128120" imgH="2874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87" y="2666928"/>
                        <a:ext cx="2451100" cy="196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199" name="Object 4"/>
          <p:cNvGraphicFramePr>
            <a:graphicFrameLocks noChangeAspect="1"/>
          </p:cNvGraphicFramePr>
          <p:nvPr/>
        </p:nvGraphicFramePr>
        <p:xfrm>
          <a:off x="2955733" y="2142643"/>
          <a:ext cx="2462212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" name="Graph" r:id="rId6" imgW="4131360" imgH="3149280" progId="Origin50.Graph">
                  <p:embed/>
                </p:oleObj>
              </mc:Choice>
              <mc:Fallback>
                <p:oleObj name="Graph" r:id="rId6" imgW="4131360" imgH="314928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733" y="2142643"/>
                        <a:ext cx="2462212" cy="216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200" name="Object 4"/>
          <p:cNvGraphicFramePr>
            <a:graphicFrameLocks noChangeAspect="1"/>
          </p:cNvGraphicFramePr>
          <p:nvPr/>
        </p:nvGraphicFramePr>
        <p:xfrm>
          <a:off x="5603875" y="2611438"/>
          <a:ext cx="2397125" cy="215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" name="Graph" r:id="rId8" imgW="4036320" imgH="3159360" progId="Origin50.Graph">
                  <p:embed/>
                </p:oleObj>
              </mc:Choice>
              <mc:Fallback>
                <p:oleObj name="Graph" r:id="rId8" imgW="4036320" imgH="31593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2611438"/>
                        <a:ext cx="2397125" cy="215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/>
          <p:nvPr/>
        </p:nvSpPr>
        <p:spPr>
          <a:xfrm>
            <a:off x="1037691" y="1046197"/>
            <a:ext cx="7243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kumimoji="1" lang="en-US" sz="2800" kern="0" dirty="0" smtClean="0">
                <a:solidFill>
                  <a:srgbClr val="004C2B"/>
                </a:solidFill>
                <a:effectLst/>
                <a:latin typeface="Kristen ITC" pitchFamily="66" charset="0"/>
              </a:rPr>
              <a:t>DSAM: Dependence of lineshape on </a:t>
            </a:r>
            <a:br>
              <a:rPr kumimoji="1" lang="en-US" sz="2800" kern="0" dirty="0" smtClean="0">
                <a:solidFill>
                  <a:srgbClr val="004C2B"/>
                </a:solidFill>
                <a:effectLst/>
                <a:latin typeface="Kristen ITC" pitchFamily="66" charset="0"/>
              </a:rPr>
            </a:br>
            <a:r>
              <a:rPr kumimoji="1" lang="en-US" sz="2800" kern="0" dirty="0" smtClean="0">
                <a:solidFill>
                  <a:srgbClr val="004C2B"/>
                </a:solidFill>
                <a:effectLst/>
                <a:latin typeface="Kristen ITC" pitchFamily="66" charset="0"/>
              </a:rPr>
              <a:t>detector position</a:t>
            </a:r>
          </a:p>
        </p:txBody>
      </p:sp>
    </p:spTree>
    <p:extLst>
      <p:ext uri="{BB962C8B-B14F-4D97-AF65-F5344CB8AC3E}">
        <p14:creationId xmlns:p14="http://schemas.microsoft.com/office/powerpoint/2010/main" val="13744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959976"/>
              </p:ext>
            </p:extLst>
          </p:nvPr>
        </p:nvGraphicFramePr>
        <p:xfrm>
          <a:off x="2123728" y="764704"/>
          <a:ext cx="5760640" cy="10905427"/>
        </p:xfrm>
        <a:graphic>
          <a:graphicData uri="http://schemas.openxmlformats.org/drawingml/2006/table">
            <a:tbl>
              <a:tblPr firstRow="1" firstCol="1" bandRow="1"/>
              <a:tblGrid>
                <a:gridCol w="1311873"/>
                <a:gridCol w="1568447"/>
                <a:gridCol w="1368152"/>
                <a:gridCol w="1512168"/>
              </a:tblGrid>
              <a:tr h="6379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South </a:t>
                      </a: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Africa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R.A. Bark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Datta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Dinoko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J. Easton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Guthikonda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T.T. Ibrahim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P. Jones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Khaleel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Kheswa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Khumalo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E.A.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Lawrie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J.J.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Lawrie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E.O. Lieder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R.M. Lieder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R. Lindsay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G.K.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Mabala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S.N.T.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Majola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S.M.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Maliage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P.L.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Masiteng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H. Mohammed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S.M. Mullins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S.H.T. Murray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 </a:t>
                      </a:r>
                      <a:endParaRPr lang="en-ZA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J. </a:t>
                      </a:r>
                      <a:r>
                        <a:rPr lang="en-ZA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Ndayishimiye</a:t>
                      </a:r>
                      <a:endParaRPr lang="en-GB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S.S</a:t>
                      </a: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Ntshangase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Negi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Orce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Papka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T.M.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Ramashidza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J.F.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Sharpey</a:t>
                      </a: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-Schafer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Shirinda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P.A.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Vymers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Wiedeking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S.M.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Wyngaardt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China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Q.B. Chen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Y.Y. Chen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R. Han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C. He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Hua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X.Q. Li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Y.J. Li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Z.H. Li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Z.P. Li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C. Liu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L. Liu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Meng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Peng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B. Qi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Z. Shi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J.J Sun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S.Y. Wang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Z.G. Xiao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Xu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S.Q. Zhang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Z.H. Zhang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P.W. Zhao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L.H. Zhu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Hungary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J.Gal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Kalinka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B.M.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Nyako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Timar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Juhasz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France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Vieu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Schück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Germany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R. </a:t>
                      </a:r>
                      <a:r>
                        <a:rPr lang="en-ZA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Schwengner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Poland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Ch. </a:t>
                      </a:r>
                      <a:r>
                        <a:rPr lang="en-ZA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Droste</a:t>
                      </a:r>
                      <a:endParaRPr lang="en-ZA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Sweden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I. </a:t>
                      </a:r>
                      <a:r>
                        <a:rPr lang="en-ZA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Ragnarsson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6" descr="iThe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13477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16238" y="182652"/>
            <a:ext cx="36427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A large collaboration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650"/>
            <a:ext cx="6948264" cy="76022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Depopulation of entry states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6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53165" y="1332160"/>
            <a:ext cx="6159722" cy="5260015"/>
            <a:chOff x="0" y="1874443"/>
            <a:chExt cx="6159722" cy="5260015"/>
          </a:xfrm>
        </p:grpSpPr>
        <p:sp>
          <p:nvSpPr>
            <p:cNvPr id="11" name="Rectangle 10"/>
            <p:cNvSpPr/>
            <p:nvPr/>
          </p:nvSpPr>
          <p:spPr bwMode="auto">
            <a:xfrm>
              <a:off x="298670" y="2384421"/>
              <a:ext cx="5542645" cy="4612471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aphicFrame>
          <p:nvGraphicFramePr>
            <p:cNvPr id="165900" name="Object 3"/>
            <p:cNvGraphicFramePr>
              <a:graphicFrameLocks noChangeAspect="1"/>
            </p:cNvGraphicFramePr>
            <p:nvPr/>
          </p:nvGraphicFramePr>
          <p:xfrm>
            <a:off x="0" y="1874443"/>
            <a:ext cx="6159722" cy="5260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9" name="Graph" r:id="rId3" imgW="3754080" imgH="3195360" progId="Origin50.Graph">
                    <p:embed/>
                  </p:oleObj>
                </mc:Choice>
                <mc:Fallback>
                  <p:oleObj name="Graph" r:id="rId3" imgW="3754080" imgH="319536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874443"/>
                          <a:ext cx="6159722" cy="52600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Group 46"/>
          <p:cNvGrpSpPr/>
          <p:nvPr/>
        </p:nvGrpSpPr>
        <p:grpSpPr>
          <a:xfrm>
            <a:off x="5964866" y="1918105"/>
            <a:ext cx="2987748" cy="3313142"/>
            <a:chOff x="5964866" y="1896839"/>
            <a:chExt cx="2987748" cy="3313142"/>
          </a:xfrm>
        </p:grpSpPr>
        <p:sp>
          <p:nvSpPr>
            <p:cNvPr id="14" name="Rectangle 13"/>
            <p:cNvSpPr/>
            <p:nvPr/>
          </p:nvSpPr>
          <p:spPr bwMode="auto">
            <a:xfrm>
              <a:off x="6183967" y="1956418"/>
              <a:ext cx="2559505" cy="325356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64866" y="1896839"/>
              <a:ext cx="298774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smtClean="0"/>
                <a:t> </a:t>
              </a:r>
              <a:r>
                <a:rPr lang="fr-FR" dirty="0" smtClean="0">
                  <a:solidFill>
                    <a:srgbClr val="170DE3"/>
                  </a:solidFill>
                  <a:effectLst/>
                </a:rPr>
                <a:t>26+</a:t>
              </a:r>
            </a:p>
            <a:p>
              <a:r>
                <a:rPr lang="fr-FR" dirty="0" smtClean="0">
                  <a:solidFill>
                    <a:srgbClr val="170DE3"/>
                  </a:solidFill>
                  <a:effectLst/>
                </a:rPr>
                <a:t>a1=0.02 t1=0.006</a:t>
              </a:r>
            </a:p>
            <a:p>
              <a:r>
                <a:rPr lang="fr-FR" dirty="0" smtClean="0">
                  <a:solidFill>
                    <a:srgbClr val="170DE3"/>
                  </a:solidFill>
                  <a:effectLst/>
                </a:rPr>
                <a:t>a2=0.98  t2=0.06</a:t>
              </a:r>
              <a:endParaRPr lang="en-US" dirty="0">
                <a:solidFill>
                  <a:srgbClr val="170DE3"/>
                </a:solidFill>
                <a:effectLst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124212" y="2928189"/>
              <a:ext cx="261926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smtClean="0"/>
                <a:t> </a:t>
              </a:r>
              <a:r>
                <a:rPr lang="fr-FR" dirty="0" smtClean="0">
                  <a:solidFill>
                    <a:srgbClr val="FF0000"/>
                  </a:solidFill>
                  <a:effectLst/>
                </a:rPr>
                <a:t>20+</a:t>
              </a:r>
            </a:p>
            <a:p>
              <a:r>
                <a:rPr lang="fr-FR" dirty="0" smtClean="0">
                  <a:solidFill>
                    <a:srgbClr val="FF0000"/>
                  </a:solidFill>
                  <a:effectLst/>
                </a:rPr>
                <a:t>a1=0.08 t1=0.014</a:t>
              </a:r>
            </a:p>
            <a:p>
              <a:r>
                <a:rPr lang="fr-FR" dirty="0" smtClean="0">
                  <a:solidFill>
                    <a:srgbClr val="FF0000"/>
                  </a:solidFill>
                  <a:effectLst/>
                </a:rPr>
                <a:t>a2=0.92  t2=0.10</a:t>
              </a:r>
              <a:endParaRPr lang="en-US" dirty="0">
                <a:solidFill>
                  <a:srgbClr val="FF0000"/>
                </a:solidFill>
                <a:effectLst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44539" y="4002075"/>
              <a:ext cx="277860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smtClean="0"/>
                <a:t> </a:t>
              </a:r>
              <a:r>
                <a:rPr lang="fr-FR" dirty="0" smtClean="0">
                  <a:effectLst/>
                </a:rPr>
                <a:t>14+</a:t>
              </a:r>
            </a:p>
            <a:p>
              <a:r>
                <a:rPr lang="fr-FR" dirty="0" smtClean="0">
                  <a:effectLst/>
                </a:rPr>
                <a:t>a1=0.11 t1=0.019</a:t>
              </a:r>
            </a:p>
            <a:p>
              <a:r>
                <a:rPr lang="fr-FR" dirty="0" smtClean="0">
                  <a:effectLst/>
                </a:rPr>
                <a:t>a2=0.89  t2=0.22</a:t>
              </a:r>
              <a:endParaRPr lang="en-US" dirty="0">
                <a:effectLst/>
              </a:endParaRPr>
            </a:p>
          </p:txBody>
        </p:sp>
      </p:grp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76446" y="0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/>
              </a:rPr>
              <a:t>Monte-Carlo </a:t>
            </a:r>
            <a:r>
              <a:rPr lang="en-US" sz="3200" dirty="0">
                <a:solidFill>
                  <a:srgbClr val="FF0000"/>
                </a:solidFill>
                <a:effectLst/>
              </a:rPr>
              <a:t>simulation calculations </a:t>
            </a:r>
            <a:endParaRPr lang="en-US" sz="3200" dirty="0" smtClean="0">
              <a:solidFill>
                <a:srgbClr val="FF0000"/>
              </a:solidFill>
              <a:effectLst/>
            </a:endParaRPr>
          </a:p>
          <a:p>
            <a:r>
              <a:rPr lang="en-US" sz="3200" dirty="0" smtClean="0">
                <a:solidFill>
                  <a:srgbClr val="FF0000"/>
                </a:solidFill>
                <a:effectLst/>
              </a:rPr>
              <a:t>of </a:t>
            </a:r>
            <a:r>
              <a:rPr lang="en-US" sz="3200" dirty="0">
                <a:solidFill>
                  <a:srgbClr val="FF0000"/>
                </a:solidFill>
                <a:effectLst/>
              </a:rPr>
              <a:t>side feeding time distributions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5656" y="6309320"/>
            <a:ext cx="77861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EUROBALL data; E.O. Lieder et al., Eur. Phys. J. A35, 135 (2008)</a:t>
            </a:r>
            <a:endParaRPr lang="en-US" dirty="0">
              <a:effectLst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981974" y="1811294"/>
            <a:ext cx="2620700" cy="4114799"/>
            <a:chOff x="106323" y="1552353"/>
            <a:chExt cx="2354888" cy="4114799"/>
          </a:xfrm>
        </p:grpSpPr>
        <p:grpSp>
          <p:nvGrpSpPr>
            <p:cNvPr id="18" name="Group 48"/>
            <p:cNvGrpSpPr/>
            <p:nvPr/>
          </p:nvGrpSpPr>
          <p:grpSpPr>
            <a:xfrm>
              <a:off x="106323" y="1552353"/>
              <a:ext cx="2354888" cy="4114799"/>
              <a:chOff x="106323" y="1552353"/>
              <a:chExt cx="2354888" cy="4114799"/>
            </a:xfrm>
          </p:grpSpPr>
          <p:grpSp>
            <p:nvGrpSpPr>
              <p:cNvPr id="21" name="Group 36"/>
              <p:cNvGrpSpPr/>
              <p:nvPr/>
            </p:nvGrpSpPr>
            <p:grpSpPr>
              <a:xfrm>
                <a:off x="106323" y="1552353"/>
                <a:ext cx="2354888" cy="4114799"/>
                <a:chOff x="138222" y="1552353"/>
                <a:chExt cx="2354888" cy="4114799"/>
              </a:xfrm>
            </p:grpSpPr>
            <p:sp>
              <p:nvSpPr>
                <p:cNvPr id="23" name="Rectangle 22"/>
                <p:cNvSpPr/>
                <p:nvPr/>
              </p:nvSpPr>
              <p:spPr bwMode="auto">
                <a:xfrm>
                  <a:off x="138222" y="1605515"/>
                  <a:ext cx="2339163" cy="4061637"/>
                </a:xfrm>
                <a:prstGeom prst="rect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endParaRPr>
                </a:p>
              </p:txBody>
            </p:sp>
            <p:grpSp>
              <p:nvGrpSpPr>
                <p:cNvPr id="24" name="Group 34"/>
                <p:cNvGrpSpPr/>
                <p:nvPr/>
              </p:nvGrpSpPr>
              <p:grpSpPr>
                <a:xfrm>
                  <a:off x="171799" y="1552353"/>
                  <a:ext cx="2321311" cy="3242932"/>
                  <a:chOff x="171799" y="1541720"/>
                  <a:chExt cx="2321311" cy="3242932"/>
                </a:xfrm>
              </p:grpSpPr>
              <p:grpSp>
                <p:nvGrpSpPr>
                  <p:cNvPr id="25" name="Group 25"/>
                  <p:cNvGrpSpPr/>
                  <p:nvPr/>
                </p:nvGrpSpPr>
                <p:grpSpPr>
                  <a:xfrm>
                    <a:off x="233914" y="1779183"/>
                    <a:ext cx="1470836" cy="3005469"/>
                    <a:chOff x="318978" y="1757917"/>
                    <a:chExt cx="1470836" cy="3005469"/>
                  </a:xfrm>
                </p:grpSpPr>
                <p:cxnSp>
                  <p:nvCxnSpPr>
                    <p:cNvPr id="33" name="Straight Connector 9"/>
                    <p:cNvCxnSpPr/>
                    <p:nvPr/>
                  </p:nvCxnSpPr>
                  <p:spPr bwMode="auto">
                    <a:xfrm>
                      <a:off x="329610" y="3264195"/>
                      <a:ext cx="1456660" cy="0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grpSp>
                  <p:nvGrpSpPr>
                    <p:cNvPr id="34" name="Group 33"/>
                    <p:cNvGrpSpPr/>
                    <p:nvPr/>
                  </p:nvGrpSpPr>
                  <p:grpSpPr>
                    <a:xfrm>
                      <a:off x="326066" y="4022679"/>
                      <a:ext cx="1463748" cy="726585"/>
                      <a:chOff x="326066" y="4022679"/>
                      <a:chExt cx="1463748" cy="726585"/>
                    </a:xfrm>
                  </p:grpSpPr>
                  <p:cxnSp>
                    <p:nvCxnSpPr>
                      <p:cNvPr id="42" name="Straight Connector 10"/>
                      <p:cNvCxnSpPr/>
                      <p:nvPr/>
                    </p:nvCxnSpPr>
                    <p:spPr bwMode="auto">
                      <a:xfrm>
                        <a:off x="333154" y="4022679"/>
                        <a:ext cx="145666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3" name="Straight Connector 42"/>
                      <p:cNvCxnSpPr/>
                      <p:nvPr/>
                    </p:nvCxnSpPr>
                    <p:spPr bwMode="auto">
                      <a:xfrm>
                        <a:off x="326066" y="4749264"/>
                        <a:ext cx="145666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cxnSp>
                  <p:nvCxnSpPr>
                    <p:cNvPr id="35" name="Straight Arrow Connector 34"/>
                    <p:cNvCxnSpPr/>
                    <p:nvPr/>
                  </p:nvCxnSpPr>
                  <p:spPr bwMode="auto">
                    <a:xfrm>
                      <a:off x="744279" y="3264195"/>
                      <a:ext cx="0" cy="754912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lg" len="med"/>
                    </a:ln>
                    <a:effectLst/>
                  </p:spPr>
                </p:cxnSp>
                <p:cxnSp>
                  <p:nvCxnSpPr>
                    <p:cNvPr id="36" name="Straight Arrow Connector 35"/>
                    <p:cNvCxnSpPr/>
                    <p:nvPr/>
                  </p:nvCxnSpPr>
                  <p:spPr bwMode="auto">
                    <a:xfrm flipH="1">
                      <a:off x="1318437" y="3253563"/>
                      <a:ext cx="10634" cy="1509823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lg" len="med"/>
                    </a:ln>
                    <a:effectLst/>
                  </p:spPr>
                </p:cxnSp>
                <p:cxnSp>
                  <p:nvCxnSpPr>
                    <p:cNvPr id="37" name="Straight Arrow Connector 36"/>
                    <p:cNvCxnSpPr/>
                    <p:nvPr/>
                  </p:nvCxnSpPr>
                  <p:spPr bwMode="auto">
                    <a:xfrm>
                      <a:off x="747813" y="2502195"/>
                      <a:ext cx="0" cy="754912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lg" len="med"/>
                    </a:ln>
                    <a:effectLst/>
                  </p:spPr>
                </p:cxnSp>
                <p:grpSp>
                  <p:nvGrpSpPr>
                    <p:cNvPr id="38" name="Group 19"/>
                    <p:cNvGrpSpPr/>
                    <p:nvPr/>
                  </p:nvGrpSpPr>
                  <p:grpSpPr>
                    <a:xfrm>
                      <a:off x="318978" y="1772121"/>
                      <a:ext cx="1463748" cy="726585"/>
                      <a:chOff x="326066" y="4022679"/>
                      <a:chExt cx="1463748" cy="726585"/>
                    </a:xfrm>
                  </p:grpSpPr>
                  <p:cxnSp>
                    <p:nvCxnSpPr>
                      <p:cNvPr id="40" name="Straight Connector 39"/>
                      <p:cNvCxnSpPr/>
                      <p:nvPr/>
                    </p:nvCxnSpPr>
                    <p:spPr bwMode="auto">
                      <a:xfrm>
                        <a:off x="333154" y="4022679"/>
                        <a:ext cx="145666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1" name="Straight Connector 40"/>
                      <p:cNvCxnSpPr/>
                      <p:nvPr/>
                    </p:nvCxnSpPr>
                    <p:spPr bwMode="auto">
                      <a:xfrm>
                        <a:off x="326066" y="4749264"/>
                        <a:ext cx="145666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cxnSp>
                  <p:nvCxnSpPr>
                    <p:cNvPr id="39" name="Straight Arrow Connector 22"/>
                    <p:cNvCxnSpPr/>
                    <p:nvPr/>
                  </p:nvCxnSpPr>
                  <p:spPr bwMode="auto">
                    <a:xfrm flipH="1">
                      <a:off x="1332613" y="1757917"/>
                      <a:ext cx="10634" cy="1509823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lg" len="med"/>
                    </a:ln>
                    <a:effectLst/>
                  </p:spPr>
                </p:cxnSp>
              </p:grpSp>
              <p:grpSp>
                <p:nvGrpSpPr>
                  <p:cNvPr id="26" name="Group 33"/>
                  <p:cNvGrpSpPr/>
                  <p:nvPr/>
                </p:nvGrpSpPr>
                <p:grpSpPr>
                  <a:xfrm>
                    <a:off x="171799" y="1541720"/>
                    <a:ext cx="2321311" cy="3081939"/>
                    <a:chOff x="214331" y="1541720"/>
                    <a:chExt cx="2321311" cy="3081939"/>
                  </a:xfrm>
                </p:grpSpPr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1583138" y="1541720"/>
                      <a:ext cx="952504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dirty="0" smtClean="0">
                          <a:solidFill>
                            <a:srgbClr val="170DE3"/>
                          </a:solidFill>
                          <a:effectLst/>
                        </a:rPr>
                        <a:t>Side</a:t>
                      </a:r>
                    </a:p>
                    <a:p>
                      <a:r>
                        <a:rPr lang="en-US" sz="2000" dirty="0" smtClean="0">
                          <a:solidFill>
                            <a:srgbClr val="170DE3"/>
                          </a:solidFill>
                          <a:effectLst/>
                        </a:rPr>
                        <a:t>feeding</a:t>
                      </a:r>
                      <a:endParaRPr lang="en-US" sz="2000" dirty="0">
                        <a:solidFill>
                          <a:srgbClr val="170DE3"/>
                        </a:solidFill>
                        <a:effectLst/>
                      </a:endParaRPr>
                    </a:p>
                  </p:txBody>
                </p:sp>
                <p:cxnSp>
                  <p:nvCxnSpPr>
                    <p:cNvPr id="28" name="Straight Arrow Connector 27"/>
                    <p:cNvCxnSpPr>
                      <a:stCxn id="27" idx="2"/>
                    </p:cNvCxnSpPr>
                    <p:nvPr/>
                  </p:nvCxnSpPr>
                  <p:spPr bwMode="auto">
                    <a:xfrm flipH="1">
                      <a:off x="1562986" y="2249606"/>
                      <a:ext cx="496404" cy="1014589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19050" cap="flat" cmpd="sng" algn="ctr">
                      <a:solidFill>
                        <a:srgbClr val="170DE3"/>
                      </a:solidFill>
                      <a:prstDash val="solid"/>
                      <a:round/>
                      <a:headEnd type="none" w="med" len="med"/>
                      <a:tailEnd type="triangle" w="lg" len="med"/>
                    </a:ln>
                    <a:effectLst/>
                  </p:spPr>
                </p:cxnSp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214331" y="1860696"/>
                      <a:ext cx="106157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800" dirty="0" smtClean="0">
                          <a:effectLst/>
                        </a:rPr>
                        <a:t>Cascade</a:t>
                      </a:r>
                    </a:p>
                    <a:p>
                      <a:r>
                        <a:rPr lang="en-US" sz="1800" dirty="0" smtClean="0">
                          <a:effectLst/>
                        </a:rPr>
                        <a:t>feeding</a:t>
                      </a:r>
                      <a:endParaRPr lang="en-US" sz="1800" dirty="0">
                        <a:effectLst/>
                      </a:endParaRPr>
                    </a:p>
                  </p:txBody>
                </p:sp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245697" y="3444949"/>
                      <a:ext cx="37382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effectLst/>
                        </a:rPr>
                        <a:t>I</a:t>
                      </a:r>
                      <a:r>
                        <a:rPr lang="en-US" baseline="-25000" dirty="0" smtClean="0">
                          <a:effectLst/>
                        </a:rPr>
                        <a:t>1</a:t>
                      </a:r>
                      <a:endParaRPr lang="en-US" baseline="-25000" dirty="0">
                        <a:effectLst/>
                      </a:endParaRPr>
                    </a:p>
                  </p:txBody>
                </p:sp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812768" y="4192772"/>
                      <a:ext cx="373820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>
                          <a:effectLst/>
                        </a:rPr>
                        <a:t>I</a:t>
                      </a:r>
                      <a:r>
                        <a:rPr lang="en-US" baseline="-25000" dirty="0" smtClean="0">
                          <a:effectLst/>
                        </a:rPr>
                        <a:t>2</a:t>
                      </a:r>
                      <a:endParaRPr lang="en-US" baseline="-25000" dirty="0">
                        <a:effectLst/>
                      </a:endParaRPr>
                    </a:p>
                  </p:txBody>
                </p:sp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1347689" y="3214573"/>
                      <a:ext cx="1175322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  <a:effectLst/>
                        </a:rPr>
                        <a:t>I</a:t>
                      </a:r>
                      <a:r>
                        <a:rPr lang="en-US" baseline="-25000" dirty="0" err="1" smtClean="0">
                          <a:solidFill>
                            <a:srgbClr val="FF0000"/>
                          </a:solidFill>
                          <a:effectLst/>
                        </a:rPr>
                        <a:t>tot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effectLst/>
                        </a:rPr>
                        <a:t>=I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effectLst/>
                        </a:rPr>
                        <a:t>+I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baseline="-25000" dirty="0">
                        <a:solidFill>
                          <a:srgbClr val="FF0000"/>
                        </a:solidFill>
                        <a:effectLst/>
                      </a:endParaRPr>
                    </a:p>
                  </p:txBody>
                </p:sp>
              </p:grpSp>
            </p:grpSp>
          </p:grpSp>
          <p:cxnSp>
            <p:nvCxnSpPr>
              <p:cNvPr id="22" name="Straight Arrow Connector 21"/>
              <p:cNvCxnSpPr/>
              <p:nvPr/>
            </p:nvCxnSpPr>
            <p:spPr bwMode="auto">
              <a:xfrm>
                <a:off x="1518300" y="3317358"/>
                <a:ext cx="0" cy="148856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9" name="TextBox 18"/>
            <p:cNvSpPr txBox="1"/>
            <p:nvPr/>
          </p:nvSpPr>
          <p:spPr>
            <a:xfrm>
              <a:off x="341136" y="5142611"/>
              <a:ext cx="18385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170DE3"/>
                  </a:solidFill>
                  <a:effectLst/>
                </a:rPr>
                <a:t>I</a:t>
              </a:r>
              <a:r>
                <a:rPr lang="en-US" baseline="-25000" dirty="0" smtClean="0">
                  <a:solidFill>
                    <a:srgbClr val="170DE3"/>
                  </a:solidFill>
                  <a:effectLst/>
                </a:rPr>
                <a:t>SF</a:t>
              </a:r>
              <a:r>
                <a:rPr lang="en-US" dirty="0" smtClean="0">
                  <a:solidFill>
                    <a:srgbClr val="170DE3"/>
                  </a:solidFill>
                  <a:effectLst/>
                </a:rPr>
                <a:t> = </a:t>
              </a:r>
              <a:r>
                <a:rPr lang="en-US" dirty="0" err="1" smtClean="0">
                  <a:solidFill>
                    <a:srgbClr val="170DE3"/>
                  </a:solidFill>
                  <a:effectLst/>
                </a:rPr>
                <a:t>I</a:t>
              </a:r>
              <a:r>
                <a:rPr lang="en-US" baseline="-25000" dirty="0" err="1" smtClean="0">
                  <a:solidFill>
                    <a:srgbClr val="170DE3"/>
                  </a:solidFill>
                  <a:effectLst/>
                </a:rPr>
                <a:t>tot</a:t>
              </a:r>
              <a:r>
                <a:rPr lang="en-US" baseline="-25000" dirty="0" smtClean="0">
                  <a:solidFill>
                    <a:srgbClr val="170DE3"/>
                  </a:solidFill>
                  <a:effectLst/>
                </a:rPr>
                <a:t> </a:t>
              </a:r>
              <a:r>
                <a:rPr lang="en-US" dirty="0" smtClean="0">
                  <a:solidFill>
                    <a:srgbClr val="170DE3"/>
                  </a:solidFill>
                  <a:effectLst/>
                </a:rPr>
                <a:t>- I</a:t>
              </a:r>
              <a:r>
                <a:rPr lang="en-US" baseline="-25000" dirty="0" smtClean="0">
                  <a:solidFill>
                    <a:srgbClr val="170DE3"/>
                  </a:solidFill>
                  <a:effectLst/>
                </a:rPr>
                <a:t>CF</a:t>
              </a:r>
              <a:endParaRPr lang="en-US" baseline="-25000" dirty="0">
                <a:solidFill>
                  <a:srgbClr val="170DE3"/>
                </a:solidFill>
                <a:effectLst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1311350" y="5192233"/>
              <a:ext cx="0" cy="148856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170DE3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45" name="Picture 6" descr="iThe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49280"/>
            <a:ext cx="13477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54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14" y="127591"/>
            <a:ext cx="9002486" cy="10898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Decay modes taken into account in the simulation of the </a:t>
            </a:r>
            <a:r>
              <a:rPr lang="en-US" sz="3600" dirty="0" err="1" smtClean="0">
                <a:solidFill>
                  <a:srgbClr val="FF0000"/>
                </a:solidFill>
              </a:rPr>
              <a:t>deexcitation</a:t>
            </a:r>
            <a:r>
              <a:rPr lang="en-US" sz="3600" dirty="0" smtClean="0">
                <a:solidFill>
                  <a:srgbClr val="FF0000"/>
                </a:solidFill>
              </a:rPr>
              <a:t> of entry states: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9" y="1676660"/>
            <a:ext cx="8682185" cy="255454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sz="3200" dirty="0" smtClean="0">
                <a:effectLst/>
              </a:rPr>
              <a:t>Statistical E1, M1 and E2 transitions</a:t>
            </a:r>
          </a:p>
          <a:p>
            <a:pPr marL="457200" indent="-457200" algn="l">
              <a:buAutoNum type="arabicPeriod"/>
            </a:pPr>
            <a:r>
              <a:rPr lang="en-US" sz="3200" dirty="0" smtClean="0">
                <a:effectLst/>
              </a:rPr>
              <a:t>Stretched E2 bands including rotational damping</a:t>
            </a:r>
          </a:p>
          <a:p>
            <a:pPr marL="457200" indent="-457200" algn="l">
              <a:buAutoNum type="arabicPeriod"/>
            </a:pPr>
            <a:r>
              <a:rPr lang="en-US" sz="3200" dirty="0" err="1" smtClean="0">
                <a:effectLst/>
              </a:rPr>
              <a:t>Superdeformed</a:t>
            </a:r>
            <a:r>
              <a:rPr lang="en-US" sz="3200" dirty="0" smtClean="0">
                <a:effectLst/>
              </a:rPr>
              <a:t> bands in the continuum</a:t>
            </a:r>
          </a:p>
          <a:p>
            <a:pPr marL="457200" indent="-457200" algn="l">
              <a:buAutoNum type="arabicPeriod"/>
            </a:pPr>
            <a:r>
              <a:rPr lang="en-US" sz="3200" dirty="0" smtClean="0">
                <a:effectLst/>
              </a:rPr>
              <a:t>Particle-hole excitations generating cascades of </a:t>
            </a:r>
          </a:p>
          <a:p>
            <a:pPr marL="457200" indent="-457200" algn="l"/>
            <a:r>
              <a:rPr lang="en-US" sz="3200" dirty="0" smtClean="0">
                <a:effectLst/>
              </a:rPr>
              <a:t>     stretched M1 transitions</a:t>
            </a:r>
            <a:endParaRPr lang="en-US" sz="32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062" y="4499094"/>
            <a:ext cx="783579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/>
              </a:rPr>
              <a:t>The simulation is carried out with the code GAMMA</a:t>
            </a:r>
            <a:endParaRPr lang="en-US" sz="2800" dirty="0">
              <a:effectLst/>
            </a:endParaRPr>
          </a:p>
        </p:txBody>
      </p:sp>
      <p:pic>
        <p:nvPicPr>
          <p:cNvPr id="6" name="Picture 6" descr="iThe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13477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13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5" name="Picture 5" descr="iTheb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iTheb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748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lgerian" pitchFamily="82" charset="0"/>
              </a:rPr>
              <a:t>Lifetime analysis</a:t>
            </a:r>
            <a:endParaRPr lang="en-US" sz="36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963" y="513964"/>
            <a:ext cx="8803758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kumimoji="1" lang="en-US" sz="2800" kern="0" dirty="0" smtClean="0">
                <a:solidFill>
                  <a:srgbClr val="004C2B"/>
                </a:solidFill>
                <a:effectLst/>
                <a:latin typeface="Kristen ITC" pitchFamily="66" charset="0"/>
              </a:rPr>
              <a:t>DSAM: analysis programs developed </a:t>
            </a:r>
          </a:p>
          <a:p>
            <a:pPr lvl="0" eaLnBrk="1" hangingPunct="1">
              <a:defRPr/>
            </a:pPr>
            <a:r>
              <a:rPr kumimoji="1" lang="en-US" sz="2800" kern="0" dirty="0" smtClean="0">
                <a:solidFill>
                  <a:srgbClr val="004C2B"/>
                </a:solidFill>
                <a:effectLst/>
                <a:latin typeface="Kristen ITC" pitchFamily="66" charset="0"/>
              </a:rPr>
              <a:t>by A.A. Pasternak, Ioffe PTI, </a:t>
            </a:r>
          </a:p>
          <a:p>
            <a:pPr lvl="0" eaLnBrk="1" hangingPunct="1">
              <a:defRPr/>
            </a:pPr>
            <a:r>
              <a:rPr kumimoji="1" lang="en-US" sz="2800" kern="0" dirty="0" smtClean="0">
                <a:solidFill>
                  <a:srgbClr val="004C2B"/>
                </a:solidFill>
                <a:effectLst/>
                <a:latin typeface="Kristen ITC" pitchFamily="66" charset="0"/>
              </a:rPr>
              <a:t>St. Petersburg, Russia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08556" y="2525732"/>
            <a:ext cx="48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Berlin Sans FB Demi" pitchFamily="34" charset="0"/>
              </a:rPr>
              <a:t>+</a:t>
            </a:r>
            <a:endParaRPr lang="en-US" sz="3600" b="1" dirty="0">
              <a:solidFill>
                <a:schemeClr val="bg1">
                  <a:lumMod val="60000"/>
                  <a:lumOff val="40000"/>
                </a:schemeClr>
              </a:solidFill>
              <a:effectLst/>
              <a:latin typeface="Berlin Sans FB Demi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5209" y="1874845"/>
            <a:ext cx="9047421" cy="4881856"/>
            <a:chOff x="45209" y="1842946"/>
            <a:chExt cx="9047421" cy="4881856"/>
          </a:xfrm>
        </p:grpSpPr>
        <p:grpSp>
          <p:nvGrpSpPr>
            <p:cNvPr id="3" name="Group 29"/>
            <p:cNvGrpSpPr/>
            <p:nvPr/>
          </p:nvGrpSpPr>
          <p:grpSpPr>
            <a:xfrm>
              <a:off x="45209" y="1842946"/>
              <a:ext cx="9047421" cy="4881856"/>
              <a:chOff x="96579" y="1704358"/>
              <a:chExt cx="9047421" cy="4881856"/>
            </a:xfrm>
          </p:grpSpPr>
          <p:grpSp>
            <p:nvGrpSpPr>
              <p:cNvPr id="4" name="Group 27"/>
              <p:cNvGrpSpPr/>
              <p:nvPr/>
            </p:nvGrpSpPr>
            <p:grpSpPr>
              <a:xfrm>
                <a:off x="96579" y="1704358"/>
                <a:ext cx="9047421" cy="4881856"/>
                <a:chOff x="68058" y="1827648"/>
                <a:chExt cx="9047421" cy="4881856"/>
              </a:xfrm>
            </p:grpSpPr>
            <p:grpSp>
              <p:nvGrpSpPr>
                <p:cNvPr id="10" name="Group 24"/>
                <p:cNvGrpSpPr/>
                <p:nvPr/>
              </p:nvGrpSpPr>
              <p:grpSpPr>
                <a:xfrm>
                  <a:off x="68058" y="1827648"/>
                  <a:ext cx="9047421" cy="4881856"/>
                  <a:chOff x="68058" y="1827648"/>
                  <a:chExt cx="9047421" cy="4881856"/>
                </a:xfrm>
              </p:grpSpPr>
              <p:grpSp>
                <p:nvGrpSpPr>
                  <p:cNvPr id="11" name="Group 23"/>
                  <p:cNvGrpSpPr/>
                  <p:nvPr/>
                </p:nvGrpSpPr>
                <p:grpSpPr>
                  <a:xfrm>
                    <a:off x="68058" y="1827648"/>
                    <a:ext cx="9047421" cy="4881856"/>
                    <a:chOff x="68058" y="1837922"/>
                    <a:chExt cx="9047421" cy="4881856"/>
                  </a:xfrm>
                </p:grpSpPr>
                <p:grpSp>
                  <p:nvGrpSpPr>
                    <p:cNvPr id="13" name="Group 14"/>
                    <p:cNvGrpSpPr/>
                    <p:nvPr/>
                  </p:nvGrpSpPr>
                  <p:grpSpPr>
                    <a:xfrm>
                      <a:off x="68058" y="1837922"/>
                      <a:ext cx="9047421" cy="4881856"/>
                      <a:chOff x="7517268" y="1739842"/>
                      <a:chExt cx="9047421" cy="4881856"/>
                    </a:xfrm>
                  </p:grpSpPr>
                  <p:sp>
                    <p:nvSpPr>
                      <p:cNvPr id="14" name="TextBox 13"/>
                      <p:cNvSpPr txBox="1"/>
                      <p:nvPr/>
                    </p:nvSpPr>
                    <p:spPr>
                      <a:xfrm>
                        <a:off x="7904542" y="2271421"/>
                        <a:ext cx="2037737" cy="523220"/>
                      </a:xfrm>
                      <a:prstGeom prst="rect">
                        <a:avLst/>
                      </a:prstGeom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b="1" dirty="0" smtClean="0">
                            <a:effectLst/>
                            <a:latin typeface="Berlin Sans FB Demi" pitchFamily="34" charset="0"/>
                          </a:rPr>
                          <a:t>Entry-state</a:t>
                        </a:r>
                      </a:p>
                      <a:p>
                        <a:r>
                          <a:rPr lang="en-US" sz="1400" b="1" dirty="0" smtClean="0">
                            <a:effectLst/>
                            <a:latin typeface="Berlin Sans FB Demi" pitchFamily="34" charset="0"/>
                          </a:rPr>
                          <a:t>population distribution</a:t>
                        </a:r>
                        <a:endParaRPr lang="en-US" sz="1400" b="1" dirty="0">
                          <a:effectLst/>
                          <a:latin typeface="Berlin Sans FB Demi" pitchFamily="34" charset="0"/>
                        </a:endParaRPr>
                      </a:p>
                    </p:txBody>
                  </p:sp>
                  <p:grpSp>
                    <p:nvGrpSpPr>
                      <p:cNvPr id="15" name="Group 12"/>
                      <p:cNvGrpSpPr/>
                      <p:nvPr/>
                    </p:nvGrpSpPr>
                    <p:grpSpPr>
                      <a:xfrm>
                        <a:off x="7517268" y="1739842"/>
                        <a:ext cx="9047421" cy="4881856"/>
                        <a:chOff x="7517268" y="1739842"/>
                        <a:chExt cx="9047421" cy="4881856"/>
                      </a:xfrm>
                    </p:grpSpPr>
                    <p:grpSp>
                      <p:nvGrpSpPr>
                        <p:cNvPr id="18" name="Group 10"/>
                        <p:cNvGrpSpPr/>
                        <p:nvPr/>
                      </p:nvGrpSpPr>
                      <p:grpSpPr>
                        <a:xfrm>
                          <a:off x="7517268" y="1739842"/>
                          <a:ext cx="9047421" cy="4881856"/>
                          <a:chOff x="7517268" y="1739842"/>
                          <a:chExt cx="9047421" cy="4881856"/>
                        </a:xfrm>
                      </p:grpSpPr>
                      <p:pic>
                        <p:nvPicPr>
                          <p:cNvPr id="80897" name="Picture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17268" y="1739842"/>
                            <a:ext cx="9047421" cy="488185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sp>
                        <p:nvSpPr>
                          <p:cNvPr id="9" name="TextBox 8"/>
                          <p:cNvSpPr txBox="1"/>
                          <p:nvPr/>
                        </p:nvSpPr>
                        <p:spPr>
                          <a:xfrm>
                            <a:off x="7541676" y="4939242"/>
                            <a:ext cx="889987" cy="646331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1800" b="1" dirty="0" smtClean="0">
                                <a:effectLst/>
                                <a:latin typeface="Berlin Sans FB Demi" pitchFamily="34" charset="0"/>
                              </a:rPr>
                              <a:t>beam</a:t>
                            </a:r>
                          </a:p>
                          <a:p>
                            <a:r>
                              <a:rPr lang="en-US" sz="1800" b="1" dirty="0" smtClean="0">
                                <a:effectLst/>
                                <a:latin typeface="Berlin Sans FB Demi" pitchFamily="34" charset="0"/>
                              </a:rPr>
                              <a:t>energy</a:t>
                            </a:r>
                            <a:endParaRPr lang="en-US" sz="1800" b="1" dirty="0">
                              <a:effectLst/>
                              <a:latin typeface="Berlin Sans FB Demi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2" name="TextBox 11"/>
                        <p:cNvSpPr txBox="1"/>
                        <p:nvPr/>
                      </p:nvSpPr>
                      <p:spPr>
                        <a:xfrm>
                          <a:off x="10021624" y="1924612"/>
                          <a:ext cx="1362874" cy="58477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1600" b="1" dirty="0" smtClean="0">
                              <a:effectLst/>
                              <a:latin typeface="Berlin Sans FB Demi" pitchFamily="34" charset="0"/>
                            </a:rPr>
                            <a:t>Instrumental</a:t>
                          </a:r>
                        </a:p>
                        <a:p>
                          <a:r>
                            <a:rPr lang="en-US" sz="1600" b="1" dirty="0" smtClean="0">
                              <a:effectLst/>
                              <a:latin typeface="Berlin Sans FB Demi" pitchFamily="34" charset="0"/>
                            </a:rPr>
                            <a:t>lineshape</a:t>
                          </a:r>
                          <a:endParaRPr lang="en-US" sz="1600" b="1" dirty="0">
                            <a:effectLst/>
                            <a:latin typeface="Berlin Sans FB Demi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4150072" y="5965700"/>
                      <a:ext cx="2077812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600" b="1" dirty="0" smtClean="0">
                          <a:effectLst/>
                          <a:latin typeface="Berlin Sans FB Demi" pitchFamily="34" charset="0"/>
                        </a:rPr>
                        <a:t>Strength functions</a:t>
                      </a:r>
                    </a:p>
                    <a:p>
                      <a:r>
                        <a:rPr lang="en-US" sz="1600" b="1" dirty="0" smtClean="0">
                          <a:effectLst/>
                          <a:latin typeface="Berlin Sans FB Demi" pitchFamily="34" charset="0"/>
                        </a:rPr>
                        <a:t>of </a:t>
                      </a:r>
                      <a:r>
                        <a:rPr lang="en-US" sz="1600" b="1" dirty="0" err="1" smtClean="0">
                          <a:effectLst/>
                          <a:latin typeface="Berlin Sans FB Demi" pitchFamily="34" charset="0"/>
                        </a:rPr>
                        <a:t>sidefeeding</a:t>
                      </a:r>
                      <a:r>
                        <a:rPr lang="en-US" sz="1600" b="1" dirty="0" smtClean="0">
                          <a:effectLst/>
                          <a:latin typeface="Berlin Sans FB Demi" pitchFamily="34" charset="0"/>
                        </a:rPr>
                        <a:t> </a:t>
                      </a:r>
                      <a:r>
                        <a:rPr lang="el-GR" sz="1600" b="1" dirty="0" smtClean="0">
                          <a:effectLst/>
                          <a:latin typeface="Arial"/>
                          <a:cs typeface="Arial"/>
                        </a:rPr>
                        <a:t>γ</a:t>
                      </a:r>
                      <a:r>
                        <a:rPr lang="en-US" sz="1600" b="1" dirty="0" smtClean="0">
                          <a:effectLst/>
                          <a:latin typeface="Berlin Sans FB Demi" pitchFamily="34" charset="0"/>
                          <a:cs typeface="Arial"/>
                        </a:rPr>
                        <a:t>-rays</a:t>
                      </a:r>
                      <a:endParaRPr lang="en-US" sz="1600" b="1" dirty="0">
                        <a:effectLst/>
                        <a:latin typeface="Berlin Sans FB Demi" pitchFamily="34" charset="0"/>
                      </a:endParaRPr>
                    </a:p>
                  </p:txBody>
                </p:sp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3719823" y="5897368"/>
                      <a:ext cx="482308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600" b="1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Berlin Sans FB Demi" pitchFamily="34" charset="0"/>
                        </a:rPr>
                        <a:t>+</a:t>
                      </a:r>
                      <a:endParaRPr lang="en-US" sz="3600" b="1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Berlin Sans FB Demi" pitchFamily="34" charset="0"/>
                      </a:endParaRPr>
                    </a:p>
                  </p:txBody>
                </p:sp>
              </p:grpSp>
              <p:sp>
                <p:nvSpPr>
                  <p:cNvPr id="23" name="Rectangle 22"/>
                  <p:cNvSpPr/>
                  <p:nvPr/>
                </p:nvSpPr>
                <p:spPr bwMode="auto">
                  <a:xfrm>
                    <a:off x="2181468" y="4985475"/>
                    <a:ext cx="2052083" cy="616688"/>
                  </a:xfrm>
                  <a:prstGeom prst="rect">
                    <a:avLst/>
                  </a:prstGeom>
                  <a:solidFill>
                    <a:schemeClr val="bg1">
                      <a:lumMod val="60000"/>
                      <a:lumOff val="4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erlin Sans FB Demi" pitchFamily="34" charset="0"/>
                      </a:rPr>
                      <a:t>Entry-state</a:t>
                    </a:r>
                  </a:p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400" b="1" dirty="0" smtClean="0">
                        <a:effectLst/>
                        <a:latin typeface="Berlin Sans FB Demi" pitchFamily="34" charset="0"/>
                      </a:rPr>
                      <a:t>population distribution</a:t>
                    </a:r>
                    <a:endPara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Berlin Sans FB Demi" pitchFamily="34" charset="0"/>
                    </a:endParaRPr>
                  </a:p>
                </p:txBody>
              </p:sp>
            </p:grpSp>
            <p:sp>
              <p:nvSpPr>
                <p:cNvPr id="27" name="TextBox 26"/>
                <p:cNvSpPr txBox="1"/>
                <p:nvPr/>
              </p:nvSpPr>
              <p:spPr>
                <a:xfrm>
                  <a:off x="5306179" y="2178122"/>
                  <a:ext cx="1099981" cy="523220"/>
                </a:xfrm>
                <a:prstGeom prst="rect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effectLst/>
                      <a:latin typeface="Berlin Sans FB Demi" pitchFamily="34" charset="0"/>
                    </a:rPr>
                    <a:t>DSAM</a:t>
                  </a:r>
                </a:p>
                <a:p>
                  <a:r>
                    <a:rPr lang="en-US" sz="1400" b="1" dirty="0" smtClean="0">
                      <a:effectLst/>
                      <a:latin typeface="Berlin Sans FB Demi" pitchFamily="34" charset="0"/>
                    </a:rPr>
                    <a:t>Line shapes</a:t>
                  </a:r>
                  <a:endParaRPr lang="en-US" sz="1400" b="1" dirty="0">
                    <a:effectLst/>
                    <a:latin typeface="Berlin Sans FB Demi" pitchFamily="34" charset="0"/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5626802" y="2402443"/>
                <a:ext cx="4823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bg1">
                        <a:lumMod val="60000"/>
                        <a:lumOff val="40000"/>
                      </a:schemeClr>
                    </a:solidFill>
                    <a:effectLst/>
                    <a:latin typeface="Berlin Sans FB Demi" pitchFamily="34" charset="0"/>
                  </a:rPr>
                  <a:t>+</a:t>
                </a:r>
                <a:endParaRPr lang="en-US" sz="3600" b="1" dirty="0">
                  <a:solidFill>
                    <a:schemeClr val="bg1">
                      <a:lumMod val="60000"/>
                      <a:lumOff val="40000"/>
                    </a:schemeClr>
                  </a:solidFill>
                  <a:effectLst/>
                  <a:latin typeface="Berlin Sans FB Demi" pitchFamily="34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 bwMode="auto">
            <a:xfrm>
              <a:off x="2583712" y="2073349"/>
              <a:ext cx="1329069" cy="1477925"/>
            </a:xfrm>
            <a:prstGeom prst="rect">
              <a:avLst/>
            </a:prstGeom>
            <a:solidFill>
              <a:srgbClr val="00B0F0">
                <a:alpha val="3490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679405" y="6007395"/>
              <a:ext cx="3551274" cy="606056"/>
            </a:xfrm>
            <a:prstGeom prst="rect">
              <a:avLst/>
            </a:prstGeom>
            <a:solidFill>
              <a:srgbClr val="00B0F0">
                <a:alpha val="3490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27591" y="3019647"/>
              <a:ext cx="754911" cy="2732567"/>
            </a:xfrm>
            <a:prstGeom prst="rect">
              <a:avLst/>
            </a:prstGeom>
            <a:solidFill>
              <a:srgbClr val="00B0F0">
                <a:alpha val="3490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17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95210" y="883578"/>
            <a:ext cx="1931540" cy="5974422"/>
            <a:chOff x="195210" y="883578"/>
            <a:chExt cx="1931540" cy="5974422"/>
          </a:xfrm>
        </p:grpSpPr>
        <p:grpSp>
          <p:nvGrpSpPr>
            <p:cNvPr id="11" name="Group 10"/>
            <p:cNvGrpSpPr/>
            <p:nvPr/>
          </p:nvGrpSpPr>
          <p:grpSpPr>
            <a:xfrm>
              <a:off x="195210" y="883578"/>
              <a:ext cx="1931540" cy="5974422"/>
              <a:chOff x="-71918" y="883578"/>
              <a:chExt cx="1931540" cy="5974422"/>
            </a:xfrm>
          </p:grpSpPr>
          <p:grpSp>
            <p:nvGrpSpPr>
              <p:cNvPr id="12" name="Group 15"/>
              <p:cNvGrpSpPr/>
              <p:nvPr/>
            </p:nvGrpSpPr>
            <p:grpSpPr>
              <a:xfrm>
                <a:off x="0" y="883578"/>
                <a:ext cx="1859622" cy="5974422"/>
                <a:chOff x="0" y="883578"/>
                <a:chExt cx="1859622" cy="5974422"/>
              </a:xfrm>
            </p:grpSpPr>
            <p:sp>
              <p:nvSpPr>
                <p:cNvPr id="19" name="Rectangle 18"/>
                <p:cNvSpPr/>
                <p:nvPr/>
              </p:nvSpPr>
              <p:spPr bwMode="auto">
                <a:xfrm>
                  <a:off x="0" y="883578"/>
                  <a:ext cx="1859622" cy="5974422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2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</a:rPr>
                    <a:t>0.28</a:t>
                  </a:r>
                </a:p>
              </p:txBody>
            </p:sp>
            <p:pic>
              <p:nvPicPr>
                <p:cNvPr id="20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45946" y="893533"/>
                  <a:ext cx="1611254" cy="59644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3" name="TextBox 12"/>
              <p:cNvSpPr txBox="1"/>
              <p:nvPr/>
            </p:nvSpPr>
            <p:spPr>
              <a:xfrm>
                <a:off x="-61644" y="4695290"/>
                <a:ext cx="498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effectLst/>
                  </a:rPr>
                  <a:t>0.41</a:t>
                </a:r>
                <a:endParaRPr lang="en-US" sz="1400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-71918" y="4179870"/>
                <a:ext cx="498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effectLst/>
                  </a:rPr>
                  <a:t>0.27</a:t>
                </a:r>
                <a:endParaRPr lang="en-US" sz="1400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-71918" y="3623352"/>
                <a:ext cx="498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effectLst/>
                  </a:rPr>
                  <a:t>0.35</a:t>
                </a:r>
                <a:endParaRPr lang="en-US" sz="1400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-71918" y="3056562"/>
                <a:ext cx="498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effectLst/>
                  </a:rPr>
                  <a:t>0.24</a:t>
                </a:r>
                <a:endParaRPr lang="en-US" sz="1400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-71918" y="2458948"/>
                <a:ext cx="498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effectLst/>
                  </a:rPr>
                  <a:t>0.27</a:t>
                </a:r>
                <a:endParaRPr lang="en-US" sz="1400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-68130" y="1820238"/>
                <a:ext cx="498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effectLst/>
                  </a:rPr>
                  <a:t>0.28</a:t>
                </a:r>
                <a:endParaRPr lang="en-US" sz="1400" dirty="0">
                  <a:solidFill>
                    <a:srgbClr val="FF0000"/>
                  </a:solidFill>
                  <a:effectLst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 bwMode="auto">
            <a:xfrm>
              <a:off x="282539" y="4731249"/>
              <a:ext cx="318499" cy="20548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80826" y="4246651"/>
              <a:ext cx="318499" cy="20548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79114" y="3679860"/>
              <a:ext cx="318499" cy="20548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87676" y="3154165"/>
              <a:ext cx="318499" cy="20548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85963" y="2494907"/>
              <a:ext cx="318499" cy="20548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73977" y="1866470"/>
              <a:ext cx="318499" cy="20548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622" y="0"/>
            <a:ext cx="7772400" cy="1363894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>
                <a:solidFill>
                  <a:srgbClr val="FF0000"/>
                </a:solidFill>
                <a:latin typeface="Harrington" pitchFamily="82" charset="0"/>
              </a:rPr>
              <a:t>Lifetime analysis of </a:t>
            </a:r>
            <a:br>
              <a:rPr lang="en-US" dirty="0" smtClean="0">
                <a:solidFill>
                  <a:srgbClr val="FF0000"/>
                </a:solidFill>
                <a:latin typeface="Harrington" pitchFamily="82" charset="0"/>
              </a:rPr>
            </a:br>
            <a:r>
              <a:rPr lang="en-US" dirty="0" smtClean="0">
                <a:solidFill>
                  <a:srgbClr val="FF0000"/>
                </a:solidFill>
                <a:latin typeface="Harrington" pitchFamily="82" charset="0"/>
              </a:rPr>
              <a:t>band 1 in </a:t>
            </a:r>
            <a:r>
              <a:rPr lang="en-US" baseline="30000" dirty="0" smtClean="0">
                <a:solidFill>
                  <a:srgbClr val="FF0000"/>
                </a:solidFill>
                <a:latin typeface="Harrington" pitchFamily="82" charset="0"/>
              </a:rPr>
              <a:t>106</a:t>
            </a:r>
            <a:r>
              <a:rPr lang="en-US" dirty="0" smtClean="0">
                <a:solidFill>
                  <a:srgbClr val="FF0000"/>
                </a:solidFill>
                <a:latin typeface="Harrington" pitchFamily="82" charset="0"/>
              </a:rPr>
              <a:t>Ag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561509" y="1098103"/>
            <a:ext cx="4157787" cy="5794375"/>
            <a:chOff x="2397125" y="995363"/>
            <a:chExt cx="4157787" cy="5794375"/>
          </a:xfrm>
        </p:grpSpPr>
        <p:sp>
          <p:nvSpPr>
            <p:cNvPr id="9" name="Rectangle 8"/>
            <p:cNvSpPr/>
            <p:nvPr/>
          </p:nvSpPr>
          <p:spPr bwMode="auto">
            <a:xfrm>
              <a:off x="2496620" y="1202077"/>
              <a:ext cx="4058292" cy="546585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aphicFrame>
          <p:nvGraphicFramePr>
            <p:cNvPr id="88066" name="Object 2"/>
            <p:cNvGraphicFramePr>
              <a:graphicFrameLocks noChangeAspect="1"/>
            </p:cNvGraphicFramePr>
            <p:nvPr/>
          </p:nvGraphicFramePr>
          <p:xfrm>
            <a:off x="2438400" y="995363"/>
            <a:ext cx="3876675" cy="3222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8" name="Graph" r:id="rId4" imgW="3876480" imgH="3222720" progId="Origin50.Graph">
                    <p:embed/>
                  </p:oleObj>
                </mc:Choice>
                <mc:Fallback>
                  <p:oleObj name="Graph" r:id="rId4" imgW="3876480" imgH="322272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8400" y="995363"/>
                          <a:ext cx="3876675" cy="3222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67" name="Object 3"/>
            <p:cNvGraphicFramePr>
              <a:graphicFrameLocks noChangeAspect="1"/>
            </p:cNvGraphicFramePr>
            <p:nvPr/>
          </p:nvGraphicFramePr>
          <p:xfrm>
            <a:off x="2397125" y="3633788"/>
            <a:ext cx="3917950" cy="315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9" name="Graph" r:id="rId6" imgW="3918240" imgH="3156480" progId="Origin50.Graph">
                    <p:embed/>
                  </p:oleObj>
                </mc:Choice>
                <mc:Fallback>
                  <p:oleObj name="Graph" r:id="rId6" imgW="3918240" imgH="315648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7125" y="3633788"/>
                          <a:ext cx="3917950" cy="3155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7" name="Picture 5" descr="iTheb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iTheb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1" name="Straight Arrow Connector 20"/>
          <p:cNvCxnSpPr/>
          <p:nvPr/>
        </p:nvCxnSpPr>
        <p:spPr bwMode="auto">
          <a:xfrm rot="10800000" flipV="1">
            <a:off x="1960653" y="2946970"/>
            <a:ext cx="1397285" cy="1541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121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167901" y="1628740"/>
            <a:ext cx="3976099" cy="3251485"/>
            <a:chOff x="4746661" y="1957513"/>
            <a:chExt cx="3976099" cy="3251485"/>
          </a:xfrm>
        </p:grpSpPr>
        <p:sp>
          <p:nvSpPr>
            <p:cNvPr id="8" name="Rectangle 7"/>
            <p:cNvSpPr/>
            <p:nvPr/>
          </p:nvSpPr>
          <p:spPr bwMode="auto">
            <a:xfrm>
              <a:off x="4746661" y="2157573"/>
              <a:ext cx="3976099" cy="305142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aphicFrame>
          <p:nvGraphicFramePr>
            <p:cNvPr id="47106" name="Object 2"/>
            <p:cNvGraphicFramePr>
              <a:graphicFrameLocks noChangeAspect="1"/>
            </p:cNvGraphicFramePr>
            <p:nvPr/>
          </p:nvGraphicFramePr>
          <p:xfrm>
            <a:off x="4752386" y="1957513"/>
            <a:ext cx="3932237" cy="3249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2" name="Graph" r:id="rId3" imgW="3932640" imgH="3250080" progId="Origin50.Graph">
                    <p:embed/>
                  </p:oleObj>
                </mc:Choice>
                <mc:Fallback>
                  <p:oleObj name="Graph" r:id="rId3" imgW="3932640" imgH="325008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386" y="1957513"/>
                          <a:ext cx="3932237" cy="3249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0" y="1658420"/>
            <a:ext cx="3976097" cy="3230563"/>
            <a:chOff x="606178" y="1905000"/>
            <a:chExt cx="3976097" cy="3230563"/>
          </a:xfrm>
        </p:grpSpPr>
        <p:sp>
          <p:nvSpPr>
            <p:cNvPr id="10" name="Rectangle 9"/>
            <p:cNvSpPr/>
            <p:nvPr/>
          </p:nvSpPr>
          <p:spPr bwMode="auto">
            <a:xfrm>
              <a:off x="606178" y="2044558"/>
              <a:ext cx="3976097" cy="305142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aphicFrame>
          <p:nvGraphicFramePr>
            <p:cNvPr id="47105" name="Object 1"/>
            <p:cNvGraphicFramePr>
              <a:graphicFrameLocks noChangeAspect="1"/>
            </p:cNvGraphicFramePr>
            <p:nvPr/>
          </p:nvGraphicFramePr>
          <p:xfrm>
            <a:off x="654050" y="1905000"/>
            <a:ext cx="3871913" cy="3230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13" name="Graph" r:id="rId5" imgW="3872160" imgH="3229920" progId="Origin50.Graph">
                    <p:embed/>
                  </p:oleObj>
                </mc:Choice>
                <mc:Fallback>
                  <p:oleObj name="Graph" r:id="rId5" imgW="3872160" imgH="322992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050" y="1905000"/>
                          <a:ext cx="3871913" cy="3230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7"/>
          <p:cNvGrpSpPr/>
          <p:nvPr/>
        </p:nvGrpSpPr>
        <p:grpSpPr>
          <a:xfrm>
            <a:off x="3678148" y="1335641"/>
            <a:ext cx="1613037" cy="5334949"/>
            <a:chOff x="3678148" y="1335641"/>
            <a:chExt cx="1613037" cy="533494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82937" y="1335641"/>
              <a:ext cx="1608248" cy="5334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 bwMode="auto">
            <a:xfrm>
              <a:off x="3708970" y="1756880"/>
              <a:ext cx="318499" cy="20548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707259" y="2186682"/>
              <a:ext cx="318499" cy="20548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684997" y="3263756"/>
              <a:ext cx="318499" cy="20548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724382" y="2768884"/>
              <a:ext cx="318499" cy="20548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732944" y="3609653"/>
              <a:ext cx="318499" cy="20548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690135" y="4101099"/>
              <a:ext cx="318499" cy="20548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678148" y="4474394"/>
              <a:ext cx="318499" cy="20548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696984" y="4822003"/>
              <a:ext cx="318499" cy="20548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715820" y="5185024"/>
              <a:ext cx="318499" cy="20548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55" y="0"/>
            <a:ext cx="7772400" cy="12945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Harrington" pitchFamily="82" charset="0"/>
              </a:rPr>
              <a:t>Lifetime analysis of </a:t>
            </a:r>
            <a:br>
              <a:rPr lang="en-US" dirty="0" smtClean="0">
                <a:solidFill>
                  <a:srgbClr val="FF0000"/>
                </a:solidFill>
                <a:latin typeface="Harrington" pitchFamily="82" charset="0"/>
              </a:rPr>
            </a:br>
            <a:r>
              <a:rPr lang="en-US" dirty="0" smtClean="0">
                <a:solidFill>
                  <a:srgbClr val="FF0000"/>
                </a:solidFill>
                <a:latin typeface="Harrington" pitchFamily="82" charset="0"/>
              </a:rPr>
              <a:t>band 2 in </a:t>
            </a:r>
            <a:r>
              <a:rPr lang="en-US" baseline="30000" dirty="0" smtClean="0">
                <a:solidFill>
                  <a:srgbClr val="FF0000"/>
                </a:solidFill>
                <a:latin typeface="Harrington" pitchFamily="82" charset="0"/>
              </a:rPr>
              <a:t>106</a:t>
            </a:r>
            <a:r>
              <a:rPr lang="en-US" dirty="0" smtClean="0">
                <a:solidFill>
                  <a:srgbClr val="FF0000"/>
                </a:solidFill>
                <a:latin typeface="Harrington" pitchFamily="82" charset="0"/>
              </a:rPr>
              <a:t>Ag</a:t>
            </a:r>
            <a:endParaRPr lang="en-US" dirty="0">
              <a:solidFill>
                <a:srgbClr val="FF0000"/>
              </a:solidFill>
              <a:latin typeface="Harrington" pitchFamily="82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5" name="Picture 5" descr="iTheb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iTheb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4" name="Straight Arrow Connector 13"/>
          <p:cNvCxnSpPr/>
          <p:nvPr/>
        </p:nvCxnSpPr>
        <p:spPr bwMode="auto">
          <a:xfrm flipV="1">
            <a:off x="3061699" y="2599362"/>
            <a:ext cx="883577" cy="18493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0800000" flipV="1">
            <a:off x="4284324" y="3246633"/>
            <a:ext cx="1859622" cy="26712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009550" y="4890499"/>
            <a:ext cx="184377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effectLst/>
                <a:sym typeface="Symbol"/>
              </a:rPr>
              <a:t> </a:t>
            </a:r>
            <a:r>
              <a:rPr lang="en-US" sz="1800" dirty="0" smtClean="0">
                <a:effectLst/>
              </a:rPr>
              <a:t>= 0.26 </a:t>
            </a:r>
            <a:r>
              <a:rPr lang="en-US" sz="1800" dirty="0" smtClean="0">
                <a:effectLst/>
                <a:sym typeface="Symbol"/>
              </a:rPr>
              <a:t></a:t>
            </a:r>
            <a:r>
              <a:rPr lang="en-US" sz="1800" dirty="0" smtClean="0">
                <a:effectLst/>
              </a:rPr>
              <a:t> 0.06 </a:t>
            </a:r>
            <a:r>
              <a:rPr lang="en-US" sz="1800" dirty="0" err="1" smtClean="0">
                <a:effectLst/>
              </a:rPr>
              <a:t>ps</a:t>
            </a:r>
            <a:endParaRPr lang="en-US" sz="1800" dirty="0"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7936" y="4909336"/>
            <a:ext cx="184377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effectLst/>
                <a:sym typeface="Symbol"/>
              </a:rPr>
              <a:t> </a:t>
            </a:r>
            <a:r>
              <a:rPr lang="en-US" sz="1800" dirty="0" smtClean="0">
                <a:effectLst/>
              </a:rPr>
              <a:t>= 0.30 </a:t>
            </a:r>
            <a:r>
              <a:rPr lang="en-US" sz="1800" dirty="0" smtClean="0">
                <a:effectLst/>
                <a:sym typeface="Symbol"/>
              </a:rPr>
              <a:t></a:t>
            </a:r>
            <a:r>
              <a:rPr lang="en-US" sz="1800" dirty="0" smtClean="0">
                <a:effectLst/>
              </a:rPr>
              <a:t> 0.03 </a:t>
            </a:r>
            <a:r>
              <a:rPr lang="en-US" sz="1800" dirty="0" err="1" smtClean="0">
                <a:effectLst/>
              </a:rPr>
              <a:t>ps</a:t>
            </a:r>
            <a:endParaRPr lang="en-U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33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-71918" y="883578"/>
            <a:ext cx="1931540" cy="5974422"/>
            <a:chOff x="-71918" y="883578"/>
            <a:chExt cx="1931540" cy="5974422"/>
          </a:xfrm>
        </p:grpSpPr>
        <p:grpSp>
          <p:nvGrpSpPr>
            <p:cNvPr id="23" name="Group 22"/>
            <p:cNvGrpSpPr/>
            <p:nvPr/>
          </p:nvGrpSpPr>
          <p:grpSpPr>
            <a:xfrm>
              <a:off x="-71918" y="883578"/>
              <a:ext cx="1931540" cy="5974422"/>
              <a:chOff x="-71918" y="883578"/>
              <a:chExt cx="1931540" cy="597442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0" y="883578"/>
                <a:ext cx="1859622" cy="5974422"/>
                <a:chOff x="0" y="883578"/>
                <a:chExt cx="1859622" cy="5974422"/>
              </a:xfrm>
            </p:grpSpPr>
            <p:sp>
              <p:nvSpPr>
                <p:cNvPr id="15" name="Rectangle 14"/>
                <p:cNvSpPr/>
                <p:nvPr/>
              </p:nvSpPr>
              <p:spPr bwMode="auto">
                <a:xfrm>
                  <a:off x="0" y="883578"/>
                  <a:ext cx="1859622" cy="5974422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2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</a:rPr>
                    <a:t>0.28</a:t>
                  </a:r>
                </a:p>
              </p:txBody>
            </p:sp>
            <p:pic>
              <p:nvPicPr>
                <p:cNvPr id="89093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45946" y="893533"/>
                  <a:ext cx="1611254" cy="59644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7" name="TextBox 16"/>
              <p:cNvSpPr txBox="1"/>
              <p:nvPr/>
            </p:nvSpPr>
            <p:spPr>
              <a:xfrm>
                <a:off x="-61644" y="4695290"/>
                <a:ext cx="498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effectLst/>
                  </a:rPr>
                  <a:t>0.41</a:t>
                </a:r>
                <a:endParaRPr lang="en-US" sz="1400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-71918" y="4179870"/>
                <a:ext cx="498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effectLst/>
                  </a:rPr>
                  <a:t>0.27</a:t>
                </a:r>
                <a:endParaRPr lang="en-US" sz="1400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-71918" y="3623352"/>
                <a:ext cx="498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effectLst/>
                  </a:rPr>
                  <a:t>0.35</a:t>
                </a:r>
                <a:endParaRPr lang="en-US" sz="1400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-71918" y="3056562"/>
                <a:ext cx="498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effectLst/>
                  </a:rPr>
                  <a:t>0.24</a:t>
                </a:r>
                <a:endParaRPr lang="en-US" sz="1400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-71918" y="2458948"/>
                <a:ext cx="498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effectLst/>
                  </a:rPr>
                  <a:t>0.27</a:t>
                </a:r>
                <a:endParaRPr lang="en-US" sz="1400" dirty="0">
                  <a:solidFill>
                    <a:srgbClr val="FF0000"/>
                  </a:solidFill>
                  <a:effectLst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68130" y="1820238"/>
                <a:ext cx="4988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effectLst/>
                  </a:rPr>
                  <a:t>0.28</a:t>
                </a:r>
                <a:endParaRPr lang="en-US" sz="1400" dirty="0">
                  <a:solidFill>
                    <a:srgbClr val="FF0000"/>
                  </a:solidFill>
                  <a:effectLst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 bwMode="auto">
            <a:xfrm>
              <a:off x="20548" y="1916129"/>
              <a:ext cx="318499" cy="20548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0548" y="2520592"/>
              <a:ext cx="318499" cy="20548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0822" y="3145603"/>
              <a:ext cx="318499" cy="20548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0548" y="3719243"/>
              <a:ext cx="318499" cy="20548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0548" y="4272336"/>
              <a:ext cx="318499" cy="20548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0548" y="4774058"/>
              <a:ext cx="318499" cy="20548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5" name="Picture 5" descr="iTheb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iTheb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le 1"/>
          <p:cNvSpPr txBox="1">
            <a:spLocks/>
          </p:cNvSpPr>
          <p:nvPr/>
        </p:nvSpPr>
        <p:spPr bwMode="auto">
          <a:xfrm>
            <a:off x="716622" y="0"/>
            <a:ext cx="7772400" cy="129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rrington" pitchFamily="82" charset="0"/>
                <a:ea typeface="+mj-ea"/>
                <a:cs typeface="+mj-cs"/>
              </a:rPr>
              <a:t>Lifetime analysis of </a:t>
            </a:r>
            <a:br>
              <a:rPr kumimoji="1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rrington" pitchFamily="82" charset="0"/>
                <a:ea typeface="+mj-ea"/>
                <a:cs typeface="+mj-cs"/>
              </a:rPr>
            </a:br>
            <a:r>
              <a:rPr kumimoji="1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rrington" pitchFamily="82" charset="0"/>
                <a:ea typeface="+mj-ea"/>
                <a:cs typeface="+mj-cs"/>
              </a:rPr>
              <a:t>band 1 in </a:t>
            </a:r>
            <a:r>
              <a:rPr kumimoji="1" lang="en-US" sz="4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rrington" pitchFamily="82" charset="0"/>
                <a:ea typeface="+mj-ea"/>
                <a:cs typeface="+mj-cs"/>
              </a:rPr>
              <a:t>106</a:t>
            </a:r>
            <a:r>
              <a:rPr kumimoji="1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arrington" pitchFamily="82" charset="0"/>
                <a:ea typeface="+mj-ea"/>
                <a:cs typeface="+mj-cs"/>
              </a:rPr>
              <a:t>Ag</a:t>
            </a:r>
            <a:endParaRPr kumimoji="1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30766" y="1017143"/>
            <a:ext cx="7313226" cy="5786402"/>
            <a:chOff x="1224599" y="996950"/>
            <a:chExt cx="7414576" cy="5888787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273996" y="1222625"/>
              <a:ext cx="7356296" cy="563537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aphicFrame>
          <p:nvGraphicFramePr>
            <p:cNvPr id="89090" name="Object 2"/>
            <p:cNvGraphicFramePr>
              <a:graphicFrameLocks noChangeAspect="1"/>
            </p:cNvGraphicFramePr>
            <p:nvPr/>
          </p:nvGraphicFramePr>
          <p:xfrm>
            <a:off x="1224599" y="996950"/>
            <a:ext cx="3938587" cy="3221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01" name="Graph" r:id="rId5" imgW="3938400" imgH="3221280" progId="Origin50.Graph">
                    <p:embed/>
                  </p:oleObj>
                </mc:Choice>
                <mc:Fallback>
                  <p:oleObj name="Graph" r:id="rId5" imgW="3938400" imgH="322128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4599" y="996950"/>
                          <a:ext cx="3938587" cy="3221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091" name="Object 3"/>
            <p:cNvGraphicFramePr>
              <a:graphicFrameLocks noChangeAspect="1"/>
            </p:cNvGraphicFramePr>
            <p:nvPr/>
          </p:nvGraphicFramePr>
          <p:xfrm>
            <a:off x="4738688" y="1062038"/>
            <a:ext cx="3900487" cy="3236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02" name="Graph" r:id="rId7" imgW="3900960" imgH="3237120" progId="Origin50.Graph">
                    <p:embed/>
                  </p:oleObj>
                </mc:Choice>
                <mc:Fallback>
                  <p:oleObj name="Graph" r:id="rId7" imgW="3900960" imgH="323712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8688" y="1062038"/>
                          <a:ext cx="3900487" cy="3236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092" name="Object 4"/>
            <p:cNvGraphicFramePr>
              <a:graphicFrameLocks noChangeAspect="1"/>
            </p:cNvGraphicFramePr>
            <p:nvPr/>
          </p:nvGraphicFramePr>
          <p:xfrm>
            <a:off x="3030123" y="3682162"/>
            <a:ext cx="3906838" cy="3203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03" name="Graph" r:id="rId9" imgW="3906720" imgH="3204000" progId="Origin50.Graph">
                    <p:embed/>
                  </p:oleObj>
                </mc:Choice>
                <mc:Fallback>
                  <p:oleObj name="Graph" r:id="rId9" imgW="3906720" imgH="320400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0123" y="3682162"/>
                          <a:ext cx="3906838" cy="3203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4" name="Straight Arrow Connector 13"/>
          <p:cNvCxnSpPr/>
          <p:nvPr/>
        </p:nvCxnSpPr>
        <p:spPr bwMode="auto">
          <a:xfrm rot="10800000" flipV="1">
            <a:off x="1200365" y="3337388"/>
            <a:ext cx="1397285" cy="1541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0800000" flipV="1">
            <a:off x="1181529" y="2753474"/>
            <a:ext cx="1397285" cy="1541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235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230679" y="1456663"/>
            <a:ext cx="2583715" cy="4196348"/>
            <a:chOff x="6145613" y="1020728"/>
            <a:chExt cx="2583715" cy="4196348"/>
          </a:xfrm>
        </p:grpSpPr>
        <p:sp>
          <p:nvSpPr>
            <p:cNvPr id="16" name="Rectangle 15"/>
            <p:cNvSpPr/>
            <p:nvPr/>
          </p:nvSpPr>
          <p:spPr bwMode="auto">
            <a:xfrm>
              <a:off x="6241312" y="1148316"/>
              <a:ext cx="2392325" cy="393404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145613" y="1020728"/>
              <a:ext cx="2583715" cy="4196348"/>
              <a:chOff x="6145613" y="1020728"/>
              <a:chExt cx="2583715" cy="4196348"/>
            </a:xfrm>
          </p:grpSpPr>
          <p:graphicFrame>
            <p:nvGraphicFramePr>
              <p:cNvPr id="109573" name="Object 5"/>
              <p:cNvGraphicFramePr>
                <a:graphicFrameLocks noChangeAspect="1"/>
              </p:cNvGraphicFramePr>
              <p:nvPr/>
            </p:nvGraphicFramePr>
            <p:xfrm>
              <a:off x="6166591" y="2998368"/>
              <a:ext cx="2561994" cy="22187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52" name="Graph" r:id="rId3" imgW="3932640" imgH="3216960" progId="Origin50.Graph">
                      <p:embed/>
                    </p:oleObj>
                  </mc:Choice>
                  <mc:Fallback>
                    <p:oleObj name="Graph" r:id="rId3" imgW="3932640" imgH="321696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66591" y="2998368"/>
                            <a:ext cx="2561994" cy="22187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9574" name="Object 6"/>
              <p:cNvGraphicFramePr>
                <a:graphicFrameLocks noChangeAspect="1"/>
              </p:cNvGraphicFramePr>
              <p:nvPr/>
            </p:nvGraphicFramePr>
            <p:xfrm>
              <a:off x="6145613" y="1020728"/>
              <a:ext cx="2583715" cy="22296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53" name="Graph" r:id="rId5" imgW="3965760" imgH="3232800" progId="Origin50.Graph">
                      <p:embed/>
                    </p:oleObj>
                  </mc:Choice>
                  <mc:Fallback>
                    <p:oleObj name="Graph" r:id="rId5" imgW="3965760" imgH="323280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45613" y="1020728"/>
                            <a:ext cx="2583715" cy="22296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432" y="6379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Lifetime analysis of band 3 in </a:t>
            </a:r>
            <a:r>
              <a:rPr lang="en-US" sz="3200" baseline="30000" dirty="0" smtClean="0">
                <a:solidFill>
                  <a:srgbClr val="FF0000"/>
                </a:solidFill>
              </a:rPr>
              <a:t>106</a:t>
            </a:r>
            <a:r>
              <a:rPr lang="en-US" sz="3200" dirty="0" smtClean="0">
                <a:solidFill>
                  <a:srgbClr val="FF0000"/>
                </a:solidFill>
              </a:rPr>
              <a:t>Ag</a:t>
            </a:r>
            <a:endParaRPr lang="en-US" sz="32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431" y="10732"/>
            <a:ext cx="9144000" cy="858838"/>
            <a:chOff x="0" y="0"/>
            <a:chExt cx="5760" cy="541"/>
          </a:xfrm>
        </p:grpSpPr>
        <p:pic>
          <p:nvPicPr>
            <p:cNvPr id="5" name="Picture 5" descr="iTheb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iTheb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881062" y="892175"/>
            <a:ext cx="2587626" cy="5976939"/>
            <a:chOff x="1242574" y="892175"/>
            <a:chExt cx="2587626" cy="5976939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318437" y="1084520"/>
              <a:ext cx="2434856" cy="563525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242574" y="892175"/>
              <a:ext cx="2587626" cy="5976939"/>
              <a:chOff x="1167796" y="-407721"/>
              <a:chExt cx="3332968" cy="7349068"/>
            </a:xfrm>
          </p:grpSpPr>
          <p:graphicFrame>
            <p:nvGraphicFramePr>
              <p:cNvPr id="109570" name="Object 2"/>
              <p:cNvGraphicFramePr>
                <a:graphicFrameLocks noChangeAspect="1"/>
              </p:cNvGraphicFramePr>
              <p:nvPr/>
            </p:nvGraphicFramePr>
            <p:xfrm>
              <a:off x="1178020" y="-407721"/>
              <a:ext cx="3322744" cy="27210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54" name="Graph" r:id="rId8" imgW="3962880" imgH="3238560" progId="Origin50.Graph">
                      <p:embed/>
                    </p:oleObj>
                  </mc:Choice>
                  <mc:Fallback>
                    <p:oleObj name="Graph" r:id="rId8" imgW="3962880" imgH="323856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78020" y="-407721"/>
                            <a:ext cx="3322744" cy="27210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9571" name="Object 3"/>
              <p:cNvGraphicFramePr>
                <a:graphicFrameLocks noChangeAspect="1"/>
              </p:cNvGraphicFramePr>
              <p:nvPr/>
            </p:nvGraphicFramePr>
            <p:xfrm>
              <a:off x="1190289" y="4239857"/>
              <a:ext cx="3287982" cy="27014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55" name="Graph" r:id="rId10" imgW="3958560" imgH="3224160" progId="Origin50.Graph">
                      <p:embed/>
                    </p:oleObj>
                  </mc:Choice>
                  <mc:Fallback>
                    <p:oleObj name="Graph" r:id="rId10" imgW="3958560" imgH="322416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90289" y="4239857"/>
                            <a:ext cx="3287982" cy="27014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9572" name="Object 4"/>
              <p:cNvGraphicFramePr>
                <a:graphicFrameLocks noChangeAspect="1"/>
              </p:cNvGraphicFramePr>
              <p:nvPr/>
            </p:nvGraphicFramePr>
            <p:xfrm>
              <a:off x="1167796" y="1924852"/>
              <a:ext cx="3322742" cy="26917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56" name="Graph" r:id="rId12" imgW="3984480" imgH="3227040" progId="Origin50.Graph">
                      <p:embed/>
                    </p:oleObj>
                  </mc:Choice>
                  <mc:Fallback>
                    <p:oleObj name="Graph" r:id="rId12" imgW="3984480" imgH="322704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67796" y="1924852"/>
                            <a:ext cx="3322742" cy="269172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109575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19107" y="1180213"/>
            <a:ext cx="1660333" cy="549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 bwMode="auto">
          <a:xfrm flipH="1" flipV="1">
            <a:off x="3263599" y="3673249"/>
            <a:ext cx="1265870" cy="6435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3267144" y="4144626"/>
            <a:ext cx="1251693" cy="6612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4497572" y="4805916"/>
            <a:ext cx="1967023" cy="2126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5497033" y="3045930"/>
            <a:ext cx="892541" cy="11539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3" name="Group 32"/>
          <p:cNvGrpSpPr/>
          <p:nvPr/>
        </p:nvGrpSpPr>
        <p:grpSpPr>
          <a:xfrm>
            <a:off x="6395463" y="5730949"/>
            <a:ext cx="2355133" cy="646331"/>
            <a:chOff x="6346963" y="5730949"/>
            <a:chExt cx="2355133" cy="646331"/>
          </a:xfrm>
        </p:grpSpPr>
        <p:sp>
          <p:nvSpPr>
            <p:cNvPr id="32" name="Rectangle 31"/>
            <p:cNvSpPr/>
            <p:nvPr/>
          </p:nvSpPr>
          <p:spPr bwMode="auto">
            <a:xfrm>
              <a:off x="6432698" y="5773479"/>
              <a:ext cx="2232837" cy="57415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170DE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46963" y="5730949"/>
              <a:ext cx="23551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170DE3"/>
                  </a:solidFill>
                  <a:effectLst/>
                </a:rPr>
                <a:t>18</a:t>
              </a:r>
              <a:r>
                <a:rPr lang="en-US" sz="1800" baseline="30000" dirty="0" smtClean="0">
                  <a:solidFill>
                    <a:srgbClr val="170DE3"/>
                  </a:solidFill>
                  <a:effectLst/>
                  <a:latin typeface="Times New Roman"/>
                  <a:cs typeface="Times New Roman"/>
                </a:rPr>
                <a:t>¯   </a:t>
              </a:r>
              <a:r>
                <a:rPr lang="el-GR" sz="1800" dirty="0" smtClean="0">
                  <a:solidFill>
                    <a:srgbClr val="170DE3"/>
                  </a:solidFill>
                  <a:effectLst/>
                </a:rPr>
                <a:t>τ</a:t>
              </a:r>
              <a:r>
                <a:rPr lang="en-US" sz="1800" dirty="0" smtClean="0">
                  <a:solidFill>
                    <a:srgbClr val="170DE3"/>
                  </a:solidFill>
                  <a:effectLst/>
                </a:rPr>
                <a:t> = 0.18 </a:t>
              </a:r>
              <a:r>
                <a:rPr lang="en-US" sz="1800" dirty="0" smtClean="0">
                  <a:solidFill>
                    <a:srgbClr val="170DE3"/>
                  </a:solidFill>
                  <a:effectLst/>
                  <a:latin typeface="Times New Roman"/>
                  <a:cs typeface="Times New Roman"/>
                </a:rPr>
                <a:t>± 0.02 </a:t>
              </a:r>
              <a:r>
                <a:rPr lang="en-US" sz="1800" dirty="0" err="1" smtClean="0">
                  <a:solidFill>
                    <a:srgbClr val="170DE3"/>
                  </a:solidFill>
                  <a:effectLst/>
                  <a:latin typeface="Times New Roman"/>
                  <a:cs typeface="Times New Roman"/>
                </a:rPr>
                <a:t>ps</a:t>
              </a:r>
              <a:endParaRPr lang="en-US" sz="1800" dirty="0" smtClean="0">
                <a:solidFill>
                  <a:srgbClr val="170DE3"/>
                </a:solidFill>
                <a:effectLst/>
                <a:latin typeface="Times New Roman"/>
                <a:cs typeface="Times New Roman"/>
              </a:endParaRPr>
            </a:p>
            <a:p>
              <a:r>
                <a:rPr lang="en-US" sz="1800" dirty="0" smtClean="0">
                  <a:solidFill>
                    <a:srgbClr val="170DE3"/>
                  </a:solidFill>
                  <a:effectLst/>
                  <a:latin typeface="Times New Roman"/>
                  <a:cs typeface="Times New Roman"/>
                </a:rPr>
                <a:t>17</a:t>
              </a:r>
              <a:r>
                <a:rPr lang="en-US" sz="1800" baseline="30000" dirty="0" smtClean="0">
                  <a:solidFill>
                    <a:srgbClr val="170DE3"/>
                  </a:solidFill>
                  <a:effectLst/>
                  <a:latin typeface="Times New Roman"/>
                  <a:cs typeface="Times New Roman"/>
                </a:rPr>
                <a:t> ¯   </a:t>
              </a:r>
              <a:r>
                <a:rPr lang="el-GR" sz="1800" dirty="0" smtClean="0">
                  <a:solidFill>
                    <a:srgbClr val="170DE3"/>
                  </a:solidFill>
                  <a:effectLst/>
                  <a:latin typeface="Times New Roman"/>
                  <a:cs typeface="Times New Roman"/>
                </a:rPr>
                <a:t>τ</a:t>
              </a:r>
              <a:r>
                <a:rPr lang="en-US" sz="1800" dirty="0" smtClean="0">
                  <a:solidFill>
                    <a:srgbClr val="170DE3"/>
                  </a:solidFill>
                  <a:effectLst/>
                  <a:latin typeface="Times New Roman"/>
                  <a:cs typeface="Times New Roman"/>
                </a:rPr>
                <a:t> = 0.27 </a:t>
              </a:r>
              <a:r>
                <a:rPr lang="el-GR" sz="1800" dirty="0" smtClean="0">
                  <a:solidFill>
                    <a:srgbClr val="170DE3"/>
                  </a:solidFill>
                  <a:effectLst/>
                  <a:latin typeface="Times New Roman"/>
                  <a:cs typeface="Times New Roman"/>
                </a:rPr>
                <a:t>±</a:t>
              </a:r>
              <a:r>
                <a:rPr lang="en-US" sz="1800" dirty="0" smtClean="0">
                  <a:solidFill>
                    <a:srgbClr val="170DE3"/>
                  </a:solidFill>
                  <a:effectLst/>
                  <a:latin typeface="Times New Roman"/>
                  <a:cs typeface="Times New Roman"/>
                </a:rPr>
                <a:t> 0.03 </a:t>
              </a:r>
              <a:r>
                <a:rPr lang="en-US" sz="1800" dirty="0" err="1" smtClean="0">
                  <a:solidFill>
                    <a:srgbClr val="170DE3"/>
                  </a:solidFill>
                  <a:effectLst/>
                  <a:latin typeface="Times New Roman"/>
                  <a:cs typeface="Times New Roman"/>
                </a:rPr>
                <a:t>ps</a:t>
              </a:r>
              <a:endParaRPr lang="en-US" sz="1800" dirty="0" smtClean="0">
                <a:solidFill>
                  <a:srgbClr val="170DE3"/>
                </a:solidFill>
                <a:effectLst/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64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5252"/>
          </a:xfrm>
        </p:spPr>
        <p:txBody>
          <a:bodyPr/>
          <a:lstStyle/>
          <a:p>
            <a:pPr algn="ctr"/>
            <a:r>
              <a:rPr lang="de-DE" sz="3100" dirty="0" smtClean="0">
                <a:latin typeface="Kristen ITC" pitchFamily="66" charset="0"/>
                <a:sym typeface="Symbol" pitchFamily="18" charset="2"/>
              </a:rPr>
              <a:t>Reduced transition probabilities</a:t>
            </a:r>
            <a:endParaRPr lang="en-US" sz="3100" dirty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4768" y="2854453"/>
            <a:ext cx="2681555" cy="187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0709" y="1890445"/>
            <a:ext cx="2735469" cy="42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5591" y="5392630"/>
            <a:ext cx="2650733" cy="146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952" y="4320390"/>
            <a:ext cx="3390472" cy="224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11" name="Picture 5" descr="iTheb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iTheb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50604" y="817959"/>
            <a:ext cx="76448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3600" dirty="0">
                <a:solidFill>
                  <a:srgbClr val="FF0000"/>
                </a:solidFill>
                <a:effectLst/>
                <a:latin typeface="Times New Roman" pitchFamily="18" charset="0"/>
              </a:rPr>
              <a:t>From experimental values of </a:t>
            </a:r>
            <a:r>
              <a:rPr lang="de-DE" sz="3600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sym typeface="Symbol" pitchFamily="18" charset="2"/>
              </a:rPr>
              <a:t>, Е</a:t>
            </a:r>
            <a:r>
              <a:rPr lang="ru-RU" sz="3600" baseline="-25000" dirty="0">
                <a:solidFill>
                  <a:srgbClr val="FF0000"/>
                </a:solidFill>
                <a:effectLst/>
                <a:latin typeface="Times New Roman" pitchFamily="18" charset="0"/>
                <a:sym typeface="Symbol" pitchFamily="18" charset="2"/>
              </a:rPr>
              <a:t></a:t>
            </a:r>
            <a:r>
              <a:rPr lang="ru-RU" sz="3600" dirty="0">
                <a:solidFill>
                  <a:srgbClr val="FF0000"/>
                </a:solidFill>
                <a:effectLst/>
                <a:latin typeface="Times New Roman" pitchFamily="18" charset="0"/>
                <a:sym typeface="Symbol" pitchFamily="18" charset="2"/>
              </a:rPr>
              <a:t>, </a:t>
            </a:r>
            <a:r>
              <a:rPr lang="de-DE" sz="3600" dirty="0" smtClean="0">
                <a:solidFill>
                  <a:srgbClr val="FF0000"/>
                </a:solidFill>
                <a:effectLst/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3600" baseline="-25000" dirty="0" smtClean="0">
                <a:solidFill>
                  <a:srgbClr val="FF0000"/>
                </a:solidFill>
                <a:effectLst/>
                <a:sym typeface="Symbol" pitchFamily="18" charset="2"/>
              </a:rPr>
              <a:t> </a:t>
            </a:r>
            <a:r>
              <a:rPr lang="en-US" sz="3600" dirty="0" smtClean="0">
                <a:solidFill>
                  <a:srgbClr val="FF0000"/>
                </a:solidFill>
                <a:effectLst/>
                <a:latin typeface="Times New Roman" pitchFamily="18" charset="0"/>
                <a:sym typeface="Symbol" pitchFamily="18" charset="2"/>
              </a:rPr>
              <a:t>:</a:t>
            </a:r>
            <a:endParaRPr lang="en-GB" sz="3600" baseline="-25000" dirty="0">
              <a:solidFill>
                <a:srgbClr val="FF0000"/>
              </a:solidFill>
              <a:effectLst/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80145" y="1454882"/>
            <a:ext cx="3537218" cy="2716426"/>
            <a:chOff x="380145" y="1454882"/>
            <a:chExt cx="3537218" cy="2716426"/>
          </a:xfrm>
        </p:grpSpPr>
        <p:sp>
          <p:nvSpPr>
            <p:cNvPr id="28" name="Rectangle 27"/>
            <p:cNvSpPr/>
            <p:nvPr/>
          </p:nvSpPr>
          <p:spPr bwMode="auto">
            <a:xfrm>
              <a:off x="520995" y="1467293"/>
              <a:ext cx="3104707" cy="258371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380145" y="1454882"/>
              <a:ext cx="3537218" cy="2716426"/>
              <a:chOff x="3479" y="575"/>
              <a:chExt cx="1690" cy="1728"/>
            </a:xfrm>
          </p:grpSpPr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>
                <a:off x="3596" y="784"/>
                <a:ext cx="96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>
                <a:off x="3596" y="1584"/>
                <a:ext cx="9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>
                <a:off x="3596" y="2106"/>
                <a:ext cx="9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>
                <a:off x="4300" y="784"/>
                <a:ext cx="0" cy="80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3799" y="794"/>
                <a:ext cx="0" cy="13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 Box 18"/>
              <p:cNvSpPr txBox="1">
                <a:spLocks noChangeArrowheads="1"/>
              </p:cNvSpPr>
              <p:nvPr/>
            </p:nvSpPr>
            <p:spPr bwMode="auto">
              <a:xfrm>
                <a:off x="4402" y="575"/>
                <a:ext cx="714" cy="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ru-RU" sz="2400" dirty="0">
                    <a:solidFill>
                      <a:srgbClr val="FF3300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</a:t>
                </a:r>
                <a:r>
                  <a:rPr lang="en-US" sz="2400" dirty="0">
                    <a:solidFill>
                      <a:srgbClr val="FF3300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,</a:t>
                </a:r>
                <a:r>
                  <a:rPr lang="ru-RU" sz="2400" dirty="0">
                    <a:solidFill>
                      <a:srgbClr val="FF3300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400" dirty="0">
                    <a:solidFill>
                      <a:srgbClr val="FF3300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I</a:t>
                </a:r>
                <a:r>
                  <a:rPr lang="en-US" sz="2400" baseline="30000" dirty="0">
                    <a:solidFill>
                      <a:srgbClr val="FF3300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</a:t>
                </a:r>
                <a:endParaRPr lang="ru-RU" sz="2400" baseline="30000" dirty="0">
                  <a:solidFill>
                    <a:srgbClr val="FF3300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" name="Text Box 19"/>
              <p:cNvSpPr txBox="1">
                <a:spLocks noChangeArrowheads="1"/>
              </p:cNvSpPr>
              <p:nvPr/>
            </p:nvSpPr>
            <p:spPr bwMode="auto">
              <a:xfrm>
                <a:off x="4454" y="1356"/>
                <a:ext cx="715" cy="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400" dirty="0">
                    <a:solidFill>
                      <a:srgbClr val="FF3300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I</a:t>
                </a:r>
                <a:r>
                  <a:rPr lang="en-US" sz="2400" baseline="30000" dirty="0">
                    <a:solidFill>
                      <a:srgbClr val="FF3300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</a:t>
                </a:r>
                <a:r>
                  <a:rPr lang="en-US" sz="2400" dirty="0">
                    <a:solidFill>
                      <a:srgbClr val="FF3300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-1</a:t>
                </a:r>
                <a:endParaRPr lang="ru-RU" sz="2400" baseline="30000" dirty="0">
                  <a:solidFill>
                    <a:srgbClr val="FF3300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4442" y="1874"/>
                <a:ext cx="714" cy="4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400" dirty="0">
                    <a:solidFill>
                      <a:srgbClr val="FF3300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I</a:t>
                </a:r>
                <a:r>
                  <a:rPr lang="en-US" sz="2400" baseline="30000" dirty="0">
                    <a:solidFill>
                      <a:srgbClr val="FF3300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</a:t>
                </a:r>
                <a:r>
                  <a:rPr lang="en-US" sz="2400" dirty="0">
                    <a:solidFill>
                      <a:srgbClr val="FF3300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-2</a:t>
                </a:r>
                <a:endParaRPr lang="ru-RU" sz="2400" baseline="30000" dirty="0">
                  <a:solidFill>
                    <a:srgbClr val="FF3300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" name="Text Box 21"/>
              <p:cNvSpPr txBox="1">
                <a:spLocks noChangeArrowheads="1"/>
              </p:cNvSpPr>
              <p:nvPr/>
            </p:nvSpPr>
            <p:spPr bwMode="auto">
              <a:xfrm>
                <a:off x="4241" y="990"/>
                <a:ext cx="657" cy="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1800" dirty="0" smtClean="0">
                    <a:solidFill>
                      <a:srgbClr val="0000FF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M1,E2,</a:t>
                </a:r>
                <a:r>
                  <a:rPr lang="el-GR" sz="1800" dirty="0" smtClean="0">
                    <a:solidFill>
                      <a:srgbClr val="0000FF"/>
                    </a:solidFill>
                    <a:effectLst/>
                    <a:latin typeface="Times New Roman"/>
                    <a:cs typeface="Times New Roman"/>
                    <a:sym typeface="Symbol" pitchFamily="18" charset="2"/>
                  </a:rPr>
                  <a:t>δ</a:t>
                </a:r>
                <a:endParaRPr lang="en-US" sz="1800" dirty="0">
                  <a:solidFill>
                    <a:srgbClr val="0000FF"/>
                  </a:solidFill>
                  <a:effectLst/>
                  <a:latin typeface="Times New Roman" pitchFamily="18" charset="0"/>
                  <a:sym typeface="Symbol" pitchFamily="18" charset="2"/>
                </a:endParaRPr>
              </a:p>
              <a:p>
                <a:pPr eaLnBrk="0" hangingPunct="0"/>
                <a:r>
                  <a:rPr lang="en-US" sz="1800" dirty="0">
                    <a:effectLst/>
                    <a:latin typeface="Times New Roman" pitchFamily="18" charset="0"/>
                    <a:sym typeface="Symbol" pitchFamily="18" charset="2"/>
                  </a:rPr>
                  <a:t>I</a:t>
                </a:r>
                <a:r>
                  <a:rPr lang="en-US" sz="1800" baseline="-25000" dirty="0">
                    <a:effectLst/>
                    <a:latin typeface="Times New Roman" pitchFamily="18" charset="0"/>
                    <a:sym typeface="Symbol" pitchFamily="18" charset="2"/>
                  </a:rPr>
                  <a:t>1</a:t>
                </a:r>
                <a:endParaRPr lang="ru-RU" sz="1800" baseline="30000" dirty="0"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" name="Text Box 22"/>
              <p:cNvSpPr txBox="1">
                <a:spLocks noChangeArrowheads="1"/>
              </p:cNvSpPr>
              <p:nvPr/>
            </p:nvSpPr>
            <p:spPr bwMode="auto">
              <a:xfrm>
                <a:off x="3479" y="981"/>
                <a:ext cx="416" cy="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800" dirty="0">
                    <a:solidFill>
                      <a:srgbClr val="FF3300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E2</a:t>
                </a:r>
              </a:p>
              <a:p>
                <a:pPr eaLnBrk="0" hangingPunct="0"/>
                <a:r>
                  <a:rPr lang="en-US" sz="1800" dirty="0">
                    <a:effectLst/>
                    <a:latin typeface="Times New Roman" pitchFamily="18" charset="0"/>
                    <a:sym typeface="Symbol" pitchFamily="18" charset="2"/>
                  </a:rPr>
                  <a:t>I</a:t>
                </a:r>
                <a:r>
                  <a:rPr lang="en-US" sz="1800" baseline="-25000" dirty="0">
                    <a:effectLst/>
                    <a:latin typeface="Times New Roman" pitchFamily="18" charset="0"/>
                    <a:sym typeface="Symbol" pitchFamily="18" charset="2"/>
                  </a:rPr>
                  <a:t>2</a:t>
                </a:r>
                <a:endParaRPr lang="ru-RU" sz="1800" baseline="30000" dirty="0"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6106635" y="1448656"/>
            <a:ext cx="2026517" cy="43088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Branching ratio:</a:t>
            </a:r>
            <a:endParaRPr lang="en-US" dirty="0">
              <a:effectLst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8034" y="4839128"/>
            <a:ext cx="3799886" cy="43088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Mixed M1/E2  </a:t>
            </a:r>
            <a:r>
              <a:rPr lang="el-GR" dirty="0" smtClean="0">
                <a:effectLst/>
                <a:latin typeface="Times New Roman"/>
                <a:cs typeface="Times New Roman"/>
              </a:rPr>
              <a:t>Δ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I=1 transitions:</a:t>
            </a:r>
            <a:endParaRPr lang="en-US" dirty="0">
              <a:effectLst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78213" y="2373330"/>
            <a:ext cx="4681987" cy="43088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  <a:latin typeface="Times New Roman"/>
                <a:cs typeface="Times New Roman"/>
              </a:rPr>
              <a:t>Pure </a:t>
            </a:r>
            <a:r>
              <a:rPr lang="el-GR" dirty="0" smtClean="0">
                <a:effectLst/>
                <a:latin typeface="Times New Roman"/>
                <a:cs typeface="Times New Roman"/>
              </a:rPr>
              <a:t>Δ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I=1 M1 and </a:t>
            </a:r>
            <a:r>
              <a:rPr lang="el-GR" dirty="0" smtClean="0">
                <a:effectLst/>
                <a:latin typeface="Times New Roman"/>
                <a:cs typeface="Times New Roman"/>
              </a:rPr>
              <a:t>Δ</a:t>
            </a:r>
            <a:r>
              <a:rPr lang="en-US" dirty="0" smtClean="0">
                <a:effectLst/>
                <a:latin typeface="Times New Roman"/>
                <a:cs typeface="Times New Roman"/>
              </a:rPr>
              <a:t>I=2 E2 transitions: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64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69868" y="903767"/>
            <a:ext cx="4040188" cy="5954233"/>
            <a:chOff x="4841875" y="903767"/>
            <a:chExt cx="4040188" cy="5954233"/>
          </a:xfrm>
        </p:grpSpPr>
        <p:sp>
          <p:nvSpPr>
            <p:cNvPr id="17" name="Rectangle 16"/>
            <p:cNvSpPr/>
            <p:nvPr/>
          </p:nvSpPr>
          <p:spPr bwMode="auto">
            <a:xfrm>
              <a:off x="5018611" y="903767"/>
              <a:ext cx="3646981" cy="595423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841875" y="954088"/>
              <a:ext cx="4040188" cy="5889625"/>
              <a:chOff x="4841875" y="954088"/>
              <a:chExt cx="4040188" cy="5889625"/>
            </a:xfrm>
          </p:grpSpPr>
          <p:graphicFrame>
            <p:nvGraphicFramePr>
              <p:cNvPr id="236549" name="Object 5"/>
              <p:cNvGraphicFramePr>
                <a:graphicFrameLocks noChangeAspect="1"/>
              </p:cNvGraphicFramePr>
              <p:nvPr/>
            </p:nvGraphicFramePr>
            <p:xfrm>
              <a:off x="4895850" y="954088"/>
              <a:ext cx="3986213" cy="3154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826" name="Graph" r:id="rId3" imgW="3985920" imgH="3221280" progId="Origin50.Graph">
                      <p:embed/>
                    </p:oleObj>
                  </mc:Choice>
                  <mc:Fallback>
                    <p:oleObj name="Graph" r:id="rId3" imgW="3985920" imgH="322128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95850" y="954088"/>
                            <a:ext cx="3986213" cy="31543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6555" name="Object 11"/>
              <p:cNvGraphicFramePr>
                <a:graphicFrameLocks noChangeAspect="1"/>
              </p:cNvGraphicFramePr>
              <p:nvPr/>
            </p:nvGraphicFramePr>
            <p:xfrm>
              <a:off x="4841875" y="3652838"/>
              <a:ext cx="4017963" cy="3190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827" name="Graph" r:id="rId5" imgW="3994560" imgH="3191040" progId="Origin50.Graph">
                      <p:embed/>
                    </p:oleObj>
                  </mc:Choice>
                  <mc:Fallback>
                    <p:oleObj name="Graph" r:id="rId5" imgW="3994560" imgH="319104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41875" y="3652838"/>
                            <a:ext cx="4017963" cy="31908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5" name="Picture 5" descr="iTheb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iTheb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" name="Straight Arrow Connector 10"/>
          <p:cNvCxnSpPr/>
          <p:nvPr/>
        </p:nvCxnSpPr>
        <p:spPr bwMode="auto">
          <a:xfrm>
            <a:off x="3707904" y="620688"/>
            <a:ext cx="236306" cy="158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455719" y="903768"/>
            <a:ext cx="4051004" cy="595423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5652120" y="622276"/>
            <a:ext cx="236306" cy="158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769" y="0"/>
            <a:ext cx="7772400" cy="11984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baseline="30000" dirty="0" smtClean="0">
                <a:solidFill>
                  <a:srgbClr val="FF0000"/>
                </a:solidFill>
              </a:rPr>
              <a:t>106</a:t>
            </a:r>
            <a:r>
              <a:rPr lang="en-US" sz="2800" b="1" dirty="0" smtClean="0">
                <a:solidFill>
                  <a:srgbClr val="FF0000"/>
                </a:solidFill>
              </a:rPr>
              <a:t>Ag – </a:t>
            </a:r>
            <a:r>
              <a:rPr lang="en-US" sz="2800" u="sng" dirty="0" smtClean="0">
                <a:solidFill>
                  <a:srgbClr val="FF0000"/>
                </a:solidFill>
                <a:latin typeface="Forte" pitchFamily="66" charset="0"/>
              </a:rPr>
              <a:t>Our results:</a:t>
            </a:r>
            <a:r>
              <a:rPr lang="en-US" sz="2800" dirty="0" smtClean="0">
                <a:solidFill>
                  <a:srgbClr val="FF0000"/>
                </a:solidFill>
                <a:latin typeface="Forte" pitchFamily="66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2400" dirty="0" smtClean="0">
                <a:solidFill>
                  <a:srgbClr val="FF0000"/>
                </a:solidFill>
              </a:rPr>
              <a:t>B(E2, I    I-2</a:t>
            </a:r>
            <a:r>
              <a:rPr lang="en-US" sz="2400" dirty="0" smtClean="0">
                <a:solidFill>
                  <a:srgbClr val="FF0000"/>
                </a:solidFill>
              </a:rPr>
              <a:t>) and B(M1, </a:t>
            </a:r>
            <a:r>
              <a:rPr lang="en-US" sz="2400" dirty="0" smtClean="0">
                <a:solidFill>
                  <a:srgbClr val="FF0000"/>
                </a:solidFill>
              </a:rPr>
              <a:t>I    I-1</a:t>
            </a:r>
            <a:r>
              <a:rPr lang="en-US" sz="2400" dirty="0" smtClean="0">
                <a:solidFill>
                  <a:srgbClr val="FF0000"/>
                </a:solidFill>
              </a:rPr>
              <a:t>) values,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B(M1)/B(E2) ratios and staggering parameters S(I)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22968" y="1097205"/>
            <a:ext cx="3917954" cy="5760795"/>
            <a:chOff x="522968" y="1097205"/>
            <a:chExt cx="3917954" cy="5760795"/>
          </a:xfrm>
        </p:grpSpPr>
        <p:graphicFrame>
          <p:nvGraphicFramePr>
            <p:cNvPr id="236553" name="Object 9"/>
            <p:cNvGraphicFramePr>
              <a:graphicFrameLocks noChangeAspect="1"/>
            </p:cNvGraphicFramePr>
            <p:nvPr/>
          </p:nvGraphicFramePr>
          <p:xfrm>
            <a:off x="522972" y="1097205"/>
            <a:ext cx="3917950" cy="311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28" name="Graph" r:id="rId8" imgW="3918240" imgH="3113280" progId="Origin50.Graph">
                    <p:embed/>
                  </p:oleObj>
                </mc:Choice>
                <mc:Fallback>
                  <p:oleObj name="Graph" r:id="rId8" imgW="3918240" imgH="311328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972" y="1097205"/>
                          <a:ext cx="3917950" cy="3113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6554" name="Object 10"/>
            <p:cNvGraphicFramePr>
              <a:graphicFrameLocks noChangeAspect="1"/>
            </p:cNvGraphicFramePr>
            <p:nvPr/>
          </p:nvGraphicFramePr>
          <p:xfrm>
            <a:off x="522968" y="3721100"/>
            <a:ext cx="3917950" cy="313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29" name="Graph" r:id="rId10" imgW="3918240" imgH="3136320" progId="Origin50.Graph">
                    <p:embed/>
                  </p:oleObj>
                </mc:Choice>
                <mc:Fallback>
                  <p:oleObj name="Graph" r:id="rId10" imgW="3918240" imgH="313632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968" y="3721100"/>
                          <a:ext cx="3917950" cy="313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9989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chiralliy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01838"/>
            <a:ext cx="54737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504834" y="274063"/>
            <a:ext cx="60644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Chiral symmetry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in atomic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nuclei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077340" y="4389438"/>
            <a:ext cx="48718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The right-handed and left-handed systems have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the same excitation energy,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the same moments of inertia,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the same transition probabilities, …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921734" y="5615047"/>
            <a:ext cx="69048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A50021"/>
                </a:solidFill>
                <a:latin typeface="Times New Roman" pitchFamily="18" charset="0"/>
              </a:rPr>
              <a:t>therefore a chiral system </a:t>
            </a:r>
            <a:r>
              <a:rPr lang="en-US" sz="2000" b="1" dirty="0" smtClean="0">
                <a:solidFill>
                  <a:srgbClr val="A50021"/>
                </a:solidFill>
                <a:latin typeface="Times New Roman" pitchFamily="18" charset="0"/>
              </a:rPr>
              <a:t>can be identified by the observation </a:t>
            </a:r>
          </a:p>
          <a:p>
            <a:pPr algn="ctr"/>
            <a:r>
              <a:rPr lang="en-US" sz="2000" b="1" dirty="0" smtClean="0">
                <a:solidFill>
                  <a:srgbClr val="A50021"/>
                </a:solidFill>
                <a:latin typeface="Times New Roman" pitchFamily="18" charset="0"/>
              </a:rPr>
              <a:t>of a </a:t>
            </a:r>
            <a:r>
              <a:rPr lang="en-US" sz="2000" b="1" dirty="0">
                <a:solidFill>
                  <a:srgbClr val="A50021"/>
                </a:solidFill>
                <a:latin typeface="Times New Roman" pitchFamily="18" charset="0"/>
              </a:rPr>
              <a:t>pair of degenerate rotational bands </a:t>
            </a:r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4537075" y="6492709"/>
            <a:ext cx="4606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600" dirty="0">
                <a:latin typeface="Times New Roman" pitchFamily="18" charset="0"/>
              </a:rPr>
              <a:t>S. </a:t>
            </a:r>
            <a:r>
              <a:rPr lang="en-US" sz="1600" dirty="0" err="1">
                <a:latin typeface="Times New Roman" pitchFamily="18" charset="0"/>
              </a:rPr>
              <a:t>Frauendorf</a:t>
            </a:r>
            <a:r>
              <a:rPr lang="en-US" sz="1600" dirty="0">
                <a:latin typeface="Times New Roman" pitchFamily="18" charset="0"/>
              </a:rPr>
              <a:t>, J. </a:t>
            </a:r>
            <a:r>
              <a:rPr lang="en-US" sz="1600" dirty="0" err="1">
                <a:latin typeface="Times New Roman" pitchFamily="18" charset="0"/>
              </a:rPr>
              <a:t>Meng</a:t>
            </a:r>
            <a:r>
              <a:rPr lang="en-US" sz="1600" dirty="0">
                <a:latin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</a:rPr>
              <a:t>Nucl</a:t>
            </a:r>
            <a:r>
              <a:rPr lang="en-US" sz="1600" dirty="0">
                <a:latin typeface="Times New Roman" pitchFamily="18" charset="0"/>
              </a:rPr>
              <a:t>. Phys. A 617 (1997) 131</a:t>
            </a:r>
          </a:p>
        </p:txBody>
      </p:sp>
      <p:sp>
        <p:nvSpPr>
          <p:cNvPr id="3079" name="TextBox 1"/>
          <p:cNvSpPr txBox="1">
            <a:spLocks noChangeArrowheads="1"/>
          </p:cNvSpPr>
          <p:nvPr/>
        </p:nvSpPr>
        <p:spPr bwMode="auto">
          <a:xfrm>
            <a:off x="762000" y="981075"/>
            <a:ext cx="7410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ZA" sz="2000" i="1" dirty="0" smtClean="0">
                <a:solidFill>
                  <a:srgbClr val="FF0000"/>
                </a:solidFill>
              </a:rPr>
              <a:t>forms </a:t>
            </a:r>
            <a:r>
              <a:rPr lang="en-ZA" sz="2000" i="1" dirty="0">
                <a:solidFill>
                  <a:srgbClr val="FF0000"/>
                </a:solidFill>
              </a:rPr>
              <a:t>in the angular momentum space, </a:t>
            </a:r>
          </a:p>
          <a:p>
            <a:pPr algn="ctr"/>
            <a:r>
              <a:rPr lang="en-ZA" sz="2000" i="1" dirty="0">
                <a:solidFill>
                  <a:srgbClr val="FF0000"/>
                </a:solidFill>
              </a:rPr>
              <a:t>by the angular momenta of the odd proton, odd neutron </a:t>
            </a:r>
          </a:p>
          <a:p>
            <a:pPr algn="ctr"/>
            <a:r>
              <a:rPr lang="en-ZA" sz="2000" i="1" dirty="0">
                <a:solidFill>
                  <a:srgbClr val="FF0000"/>
                </a:solidFill>
              </a:rPr>
              <a:t>and the rotation of the nucleus</a:t>
            </a:r>
            <a:endParaRPr lang="en-US" sz="2000" i="1" dirty="0">
              <a:solidFill>
                <a:srgbClr val="FF0000"/>
              </a:solidFill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10" name="Picture 5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8989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605293" y="1196752"/>
            <a:ext cx="7949291" cy="5301208"/>
            <a:chOff x="-129877" y="0"/>
            <a:chExt cx="9114388" cy="6858000"/>
          </a:xfrm>
        </p:grpSpPr>
        <p:pic>
          <p:nvPicPr>
            <p:cNvPr id="4915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9877" y="0"/>
              <a:ext cx="911438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 bwMode="auto">
            <a:xfrm>
              <a:off x="5465135" y="361507"/>
              <a:ext cx="797442" cy="255181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25" name="Picture 6" descr="iThe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8613" y="18838"/>
            <a:ext cx="1211942" cy="77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0" y="115110"/>
            <a:ext cx="7140203" cy="1352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FF0000"/>
                </a:solidFill>
              </a:rPr>
              <a:t>Interpretation of Results: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Bands 4 &amp; 6 are at high excitation energy</a:t>
            </a:r>
          </a:p>
          <a:p>
            <a:r>
              <a:rPr lang="en-ZA" sz="2800" dirty="0" smtClean="0">
                <a:solidFill>
                  <a:srgbClr val="FF0000"/>
                </a:solidFill>
              </a:rPr>
              <a:t>Could they be 4 or 6 </a:t>
            </a:r>
            <a:r>
              <a:rPr lang="en-ZA" sz="2800" dirty="0" err="1" smtClean="0">
                <a:solidFill>
                  <a:srgbClr val="FF0000"/>
                </a:solidFill>
              </a:rPr>
              <a:t>quasiparticle</a:t>
            </a:r>
            <a:r>
              <a:rPr lang="en-ZA" sz="2800" dirty="0" smtClean="0">
                <a:solidFill>
                  <a:srgbClr val="FF0000"/>
                </a:solidFill>
              </a:rPr>
              <a:t>?</a:t>
            </a:r>
            <a:endParaRPr lang="en-GB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92238" y="204788"/>
            <a:ext cx="6359525" cy="69215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Interpretation of results:</a:t>
            </a:r>
            <a:br>
              <a:rPr lang="en-GB" sz="3200" dirty="0" smtClean="0">
                <a:solidFill>
                  <a:srgbClr val="FF0000"/>
                </a:solidFill>
              </a:rPr>
            </a:br>
            <a:r>
              <a:rPr lang="en-GB" sz="3200" dirty="0" smtClean="0">
                <a:solidFill>
                  <a:srgbClr val="FF0000"/>
                </a:solidFill>
              </a:rPr>
              <a:t>Comparison </a:t>
            </a:r>
            <a:r>
              <a:rPr lang="en-GB" sz="3200" dirty="0" smtClean="0">
                <a:solidFill>
                  <a:srgbClr val="FF0000"/>
                </a:solidFill>
              </a:rPr>
              <a:t>of </a:t>
            </a:r>
            <a:r>
              <a:rPr lang="en-GB" sz="3200" baseline="30000" dirty="0" smtClean="0">
                <a:solidFill>
                  <a:srgbClr val="FF0000"/>
                </a:solidFill>
              </a:rPr>
              <a:t>106</a:t>
            </a:r>
            <a:r>
              <a:rPr lang="en-GB" sz="3200" dirty="0" smtClean="0">
                <a:solidFill>
                  <a:srgbClr val="FF0000"/>
                </a:solidFill>
              </a:rPr>
              <a:t>Ag and </a:t>
            </a:r>
            <a:r>
              <a:rPr lang="en-GB" sz="3200" baseline="30000" dirty="0" smtClean="0">
                <a:solidFill>
                  <a:srgbClr val="FF0000"/>
                </a:solidFill>
              </a:rPr>
              <a:t>104</a:t>
            </a:r>
            <a:r>
              <a:rPr lang="en-GB" sz="3200" dirty="0" smtClean="0">
                <a:solidFill>
                  <a:srgbClr val="FF0000"/>
                </a:solidFill>
              </a:rPr>
              <a:t>Rh</a:t>
            </a:r>
          </a:p>
        </p:txBody>
      </p:sp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3081" name="Picture 5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6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8" name="Group 8"/>
          <p:cNvGrpSpPr>
            <a:grpSpLocks/>
          </p:cNvGrpSpPr>
          <p:nvPr/>
        </p:nvGrpSpPr>
        <p:grpSpPr bwMode="auto">
          <a:xfrm>
            <a:off x="996950" y="971550"/>
            <a:ext cx="6918325" cy="5418138"/>
            <a:chOff x="1132765" y="1094948"/>
            <a:chExt cx="6919415" cy="5417405"/>
          </a:xfrm>
        </p:grpSpPr>
        <p:sp>
          <p:nvSpPr>
            <p:cNvPr id="8" name="Rectangle 7"/>
            <p:cNvSpPr/>
            <p:nvPr/>
          </p:nvSpPr>
          <p:spPr bwMode="auto">
            <a:xfrm>
              <a:off x="1296304" y="1174312"/>
              <a:ext cx="6673313" cy="521264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3075" name="Object 2"/>
            <p:cNvGraphicFramePr>
              <a:graphicFrameLocks noChangeAspect="1"/>
            </p:cNvGraphicFramePr>
            <p:nvPr/>
          </p:nvGraphicFramePr>
          <p:xfrm>
            <a:off x="1132765" y="1094948"/>
            <a:ext cx="6919415" cy="5417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26" name="Graph" r:id="rId4" imgW="3889440" imgH="3137760" progId="Origin50.Graph">
                    <p:embed/>
                  </p:oleObj>
                </mc:Choice>
                <mc:Fallback>
                  <p:oleObj name="Graph" r:id="rId4" imgW="3889440" imgH="313776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2765" y="1094948"/>
                          <a:ext cx="6919415" cy="5417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1377950" y="963613"/>
          <a:ext cx="6534150" cy="509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7" name="Graph" r:id="rId6" imgW="3669120" imgH="2946240" progId="Origin50.Graph">
                  <p:embed/>
                </p:oleObj>
              </mc:Choice>
              <mc:Fallback>
                <p:oleObj name="Graph" r:id="rId6" imgW="3669120" imgH="29462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963613"/>
                        <a:ext cx="6534150" cy="509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294475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effectLst/>
              </a:rPr>
              <a:t>Supports that bands 2 and </a:t>
            </a:r>
            <a:r>
              <a:rPr lang="en-US" dirty="0">
                <a:effectLst/>
              </a:rPr>
              <a:t>3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in </a:t>
            </a:r>
            <a:r>
              <a:rPr lang="en-US" baseline="30000" dirty="0">
                <a:effectLst/>
              </a:rPr>
              <a:t>106</a:t>
            </a:r>
            <a:r>
              <a:rPr lang="en-US" dirty="0">
                <a:effectLst/>
              </a:rPr>
              <a:t>Ag </a:t>
            </a:r>
            <a:r>
              <a:rPr lang="en-US" dirty="0" smtClean="0">
                <a:effectLst/>
              </a:rPr>
              <a:t>have </a:t>
            </a:r>
            <a:r>
              <a:rPr lang="en-US" sz="2400" dirty="0">
                <a:effectLst/>
              </a:rPr>
              <a:t>4 </a:t>
            </a:r>
            <a:r>
              <a:rPr lang="en-US" sz="2400" dirty="0" smtClean="0">
                <a:effectLst/>
              </a:rPr>
              <a:t>quasiparticle  configurations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620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21266"/>
            <a:ext cx="9144001" cy="5769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u="sng" dirty="0" smtClean="0">
                <a:solidFill>
                  <a:srgbClr val="FF0000"/>
                </a:solidFill>
              </a:rPr>
              <a:t>Quasiparticle analysis: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86306" y="532113"/>
            <a:ext cx="2430725" cy="2106005"/>
            <a:chOff x="3173564" y="1075660"/>
            <a:chExt cx="2430725" cy="2106005"/>
          </a:xfrm>
          <a:solidFill>
            <a:srgbClr val="FFFFFF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3979108" y="1783231"/>
              <a:ext cx="819637" cy="701749"/>
              <a:chOff x="2433337" y="3111289"/>
              <a:chExt cx="819637" cy="701749"/>
            </a:xfrm>
            <a:grpFill/>
          </p:grpSpPr>
          <p:sp>
            <p:nvSpPr>
              <p:cNvPr id="8" name="Rectangle 7"/>
              <p:cNvSpPr/>
              <p:nvPr/>
            </p:nvSpPr>
            <p:spPr bwMode="auto">
              <a:xfrm>
                <a:off x="2433337" y="3111289"/>
                <a:ext cx="808075" cy="701749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439931" y="3243943"/>
                <a:ext cx="813043" cy="4308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aseline="30000" dirty="0" smtClean="0">
                    <a:effectLst/>
                  </a:rPr>
                  <a:t>106</a:t>
                </a:r>
                <a:r>
                  <a:rPr lang="en-US" dirty="0" smtClean="0">
                    <a:effectLst/>
                  </a:rPr>
                  <a:t>Ag</a:t>
                </a:r>
                <a:endParaRPr lang="en-US" dirty="0">
                  <a:effectLst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979108" y="2479916"/>
              <a:ext cx="808075" cy="701749"/>
              <a:chOff x="2433337" y="3111289"/>
              <a:chExt cx="808075" cy="701749"/>
            </a:xfrm>
            <a:grpFill/>
          </p:grpSpPr>
          <p:sp>
            <p:nvSpPr>
              <p:cNvPr id="12" name="Rectangle 11"/>
              <p:cNvSpPr/>
              <p:nvPr/>
            </p:nvSpPr>
            <p:spPr bwMode="auto">
              <a:xfrm>
                <a:off x="2433337" y="3111289"/>
                <a:ext cx="808075" cy="701749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463175" y="3243943"/>
                <a:ext cx="766557" cy="43088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baseline="30000" dirty="0" smtClean="0">
                    <a:effectLst/>
                  </a:rPr>
                  <a:t>105</a:t>
                </a:r>
                <a:r>
                  <a:rPr lang="en-US" dirty="0" smtClean="0">
                    <a:effectLst/>
                  </a:rPr>
                  <a:t>Pd</a:t>
                </a:r>
                <a:endParaRPr lang="en-US" dirty="0">
                  <a:effectLst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784651" y="1783231"/>
              <a:ext cx="819638" cy="701749"/>
              <a:chOff x="2433337" y="3111289"/>
              <a:chExt cx="819638" cy="701749"/>
            </a:xfrm>
            <a:grpFill/>
          </p:grpSpPr>
          <p:sp>
            <p:nvSpPr>
              <p:cNvPr id="15" name="Rectangle 14"/>
              <p:cNvSpPr/>
              <p:nvPr/>
            </p:nvSpPr>
            <p:spPr bwMode="auto">
              <a:xfrm>
                <a:off x="2433337" y="3111289"/>
                <a:ext cx="808075" cy="701749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439931" y="3243943"/>
                <a:ext cx="813044" cy="43088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baseline="30000" dirty="0" smtClean="0">
                    <a:effectLst/>
                  </a:rPr>
                  <a:t>107</a:t>
                </a:r>
                <a:r>
                  <a:rPr lang="en-US" dirty="0" smtClean="0">
                    <a:effectLst/>
                  </a:rPr>
                  <a:t>Ag</a:t>
                </a:r>
                <a:endParaRPr lang="en-US" dirty="0">
                  <a:effectLst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979107" y="1075660"/>
              <a:ext cx="811623" cy="701749"/>
              <a:chOff x="2433337" y="3111289"/>
              <a:chExt cx="811623" cy="701749"/>
            </a:xfrm>
            <a:grpFill/>
          </p:grpSpPr>
          <p:sp>
            <p:nvSpPr>
              <p:cNvPr id="18" name="Rectangle 17"/>
              <p:cNvSpPr/>
              <p:nvPr/>
            </p:nvSpPr>
            <p:spPr bwMode="auto">
              <a:xfrm>
                <a:off x="2433337" y="3111289"/>
                <a:ext cx="808075" cy="701749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447947" y="3243943"/>
                <a:ext cx="797013" cy="43088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baseline="30000" dirty="0" smtClean="0">
                    <a:effectLst/>
                  </a:rPr>
                  <a:t>107</a:t>
                </a:r>
                <a:r>
                  <a:rPr lang="en-US" dirty="0" smtClean="0">
                    <a:effectLst/>
                  </a:rPr>
                  <a:t>Cd</a:t>
                </a:r>
                <a:endParaRPr lang="en-US" dirty="0">
                  <a:effectLst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173564" y="1783231"/>
              <a:ext cx="819638" cy="701749"/>
              <a:chOff x="2433337" y="3111289"/>
              <a:chExt cx="819638" cy="701749"/>
            </a:xfrm>
            <a:grpFill/>
          </p:grpSpPr>
          <p:sp>
            <p:nvSpPr>
              <p:cNvPr id="21" name="Rectangle 20"/>
              <p:cNvSpPr/>
              <p:nvPr/>
            </p:nvSpPr>
            <p:spPr bwMode="auto">
              <a:xfrm>
                <a:off x="2433337" y="3111289"/>
                <a:ext cx="808075" cy="701749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439931" y="3243943"/>
                <a:ext cx="813044" cy="430887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baseline="30000" dirty="0" smtClean="0">
                    <a:effectLst/>
                  </a:rPr>
                  <a:t>105</a:t>
                </a:r>
                <a:r>
                  <a:rPr lang="en-US" dirty="0" smtClean="0">
                    <a:effectLst/>
                  </a:rPr>
                  <a:t>Ag</a:t>
                </a:r>
                <a:endParaRPr lang="en-US" dirty="0">
                  <a:effectLst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9006" y="2700663"/>
            <a:ext cx="9143999" cy="4157335"/>
            <a:chOff x="0" y="2817627"/>
            <a:chExt cx="9143999" cy="4157335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2817627"/>
              <a:ext cx="9143999" cy="415733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effectLst/>
                </a:rPr>
                <a:t>Rotational frequency:    </a:t>
              </a:r>
              <a:r>
                <a:rPr lang="el-GR" dirty="0" smtClean="0">
                  <a:effectLst/>
                  <a:latin typeface="Times New Roman"/>
                  <a:cs typeface="Times New Roman"/>
                </a:rPr>
                <a:t>ω</a:t>
              </a:r>
              <a:r>
                <a:rPr lang="en-US" dirty="0" smtClean="0">
                  <a:effectLst/>
                  <a:latin typeface="Times New Roman"/>
                  <a:cs typeface="Times New Roman"/>
                </a:rPr>
                <a:t>(I) =                                      I</a:t>
              </a:r>
              <a:r>
                <a:rPr lang="en-US" baseline="-25000" dirty="0" smtClean="0">
                  <a:effectLst/>
                  <a:latin typeface="Times New Roman"/>
                  <a:cs typeface="Times New Roman"/>
                </a:rPr>
                <a:t>x</a:t>
              </a:r>
              <a:r>
                <a:rPr lang="en-US" dirty="0" smtClean="0">
                  <a:effectLst/>
                  <a:latin typeface="Times New Roman"/>
                  <a:cs typeface="Times New Roman"/>
                </a:rPr>
                <a:t>(I) =   (I+0.5)</a:t>
              </a:r>
              <a:r>
                <a:rPr lang="en-US" baseline="30000" dirty="0" smtClean="0">
                  <a:effectLst/>
                  <a:latin typeface="Times New Roman"/>
                  <a:cs typeface="Times New Roman"/>
                </a:rPr>
                <a:t>2</a:t>
              </a:r>
              <a:r>
                <a:rPr lang="en-US" dirty="0" smtClean="0">
                  <a:effectLst/>
                  <a:latin typeface="Times New Roman"/>
                  <a:cs typeface="Times New Roman"/>
                </a:rPr>
                <a:t> – K</a:t>
              </a:r>
              <a:r>
                <a:rPr lang="en-US" baseline="30000" dirty="0" smtClean="0">
                  <a:effectLst/>
                  <a:latin typeface="Times New Roman"/>
                  <a:cs typeface="Times New Roman"/>
                </a:rPr>
                <a:t>2</a:t>
              </a:r>
              <a:endParaRPr lang="en-US" baseline="30000" dirty="0" smtClean="0">
                <a:effectLst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  </a:t>
              </a:r>
              <a:endParaRPr kumimoji="0" lang="en-US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latin typeface="+mj-lt"/>
                </a:rPr>
                <a:t>If K~ 0 , </a:t>
              </a:r>
              <a:r>
                <a:rPr lang="el-GR" dirty="0" smtClean="0">
                  <a:latin typeface="+mj-lt"/>
                  <a:cs typeface="Times New Roman"/>
                </a:rPr>
                <a:t>ω</a:t>
              </a:r>
              <a:r>
                <a:rPr lang="en-ZA" dirty="0" smtClean="0">
                  <a:latin typeface="+mj-lt"/>
                  <a:cs typeface="Times New Roman"/>
                </a:rPr>
                <a:t> = E</a:t>
              </a:r>
              <a:r>
                <a:rPr lang="en-ZA" dirty="0" smtClean="0">
                  <a:latin typeface="+mj-lt"/>
                  <a:cs typeface="Times New Roman"/>
                  <a:sym typeface="Symbol"/>
                </a:rPr>
                <a:t></a:t>
              </a:r>
              <a:r>
                <a:rPr lang="en-ZA" dirty="0" smtClean="0">
                  <a:latin typeface="+mj-lt"/>
                  <a:cs typeface="Times New Roman"/>
                </a:rPr>
                <a:t>/2   &amp;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</a:rPr>
                <a:t> I</a:t>
              </a:r>
              <a:r>
                <a:rPr kumimoji="0" lang="en-US" b="0" i="0" u="none" strike="noStrike" cap="none" normalizeH="0" baseline="-25000" dirty="0" smtClean="0">
                  <a:ln>
                    <a:noFill/>
                  </a:ln>
                  <a:effectLst/>
                  <a:latin typeface="+mj-lt"/>
                </a:rPr>
                <a:t>x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effectLst/>
                  <a:latin typeface="+mj-lt"/>
                </a:rPr>
                <a:t> = (I+0.5)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effectLst/>
                <a:latin typeface="+mj-lt"/>
              </a:endParaRPr>
            </a:p>
            <a:p>
              <a:pPr algn="l"/>
              <a:endParaRPr lang="en-US" dirty="0" smtClean="0">
                <a:effectLst/>
              </a:endParaRPr>
            </a:p>
            <a:p>
              <a:pPr algn="l"/>
              <a:r>
                <a:rPr lang="en-US" dirty="0" smtClean="0">
                  <a:effectLst/>
                </a:rPr>
                <a:t>Experimental </a:t>
              </a:r>
              <a:r>
                <a:rPr lang="en-US" dirty="0" err="1" smtClean="0">
                  <a:effectLst/>
                </a:rPr>
                <a:t>Routhian</a:t>
              </a:r>
              <a:r>
                <a:rPr lang="en-US" dirty="0" smtClean="0">
                  <a:effectLst/>
                </a:rPr>
                <a:t>: E</a:t>
              </a:r>
              <a:r>
                <a:rPr lang="en-US" dirty="0" smtClean="0">
                  <a:effectLst/>
                  <a:latin typeface="Times New Roman"/>
                  <a:cs typeface="Times New Roman"/>
                </a:rPr>
                <a:t>'(I) = 0.5[E(I+1) + E(I-1)] - </a:t>
              </a:r>
              <a:r>
                <a:rPr lang="el-GR" dirty="0" smtClean="0">
                  <a:effectLst/>
                  <a:latin typeface="Times New Roman"/>
                  <a:cs typeface="Times New Roman"/>
                </a:rPr>
                <a:t>ω</a:t>
              </a:r>
              <a:r>
                <a:rPr lang="en-US" dirty="0" smtClean="0">
                  <a:effectLst/>
                  <a:latin typeface="Times New Roman"/>
                  <a:cs typeface="Times New Roman"/>
                </a:rPr>
                <a:t>(I) I</a:t>
              </a:r>
              <a:r>
                <a:rPr lang="en-US" baseline="-25000" dirty="0" smtClean="0">
                  <a:effectLst/>
                  <a:latin typeface="Times New Roman"/>
                  <a:cs typeface="Times New Roman"/>
                </a:rPr>
                <a:t>x</a:t>
              </a:r>
              <a:r>
                <a:rPr lang="en-US" dirty="0" smtClean="0">
                  <a:effectLst/>
                  <a:latin typeface="Times New Roman"/>
                  <a:cs typeface="Times New Roman"/>
                </a:rPr>
                <a:t>(I)</a:t>
              </a:r>
              <a:endParaRPr lang="en-US" dirty="0" smtClean="0">
                <a:effectLst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endParaRPr>
            </a:p>
            <a:p>
              <a:pPr algn="l"/>
              <a:r>
                <a:rPr kumimoji="0" lang="en-US" b="0" i="0" u="none" strike="noStrike" cap="none" normalizeH="0" baseline="0" dirty="0" smtClean="0">
                  <a:ln>
                    <a:noFill/>
                  </a:ln>
                  <a:effectLst/>
                </a:rPr>
                <a:t>Quasiparticle energy:     e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effectLst/>
                  <a:cs typeface="Times New Roman"/>
                </a:rPr>
                <a:t>'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effectLst/>
                </a:rPr>
                <a:t>(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effectLst/>
                  <a:cs typeface="Times New Roman"/>
                </a:rPr>
                <a:t>I) = </a:t>
              </a:r>
              <a:r>
                <a:rPr lang="en-US" dirty="0" smtClean="0">
                  <a:effectLst/>
                </a:rPr>
                <a:t>E</a:t>
              </a:r>
              <a:r>
                <a:rPr lang="en-US" dirty="0" smtClean="0">
                  <a:effectLst/>
                  <a:cs typeface="Times New Roman"/>
                </a:rPr>
                <a:t>'(I)  - </a:t>
              </a:r>
              <a:r>
                <a:rPr lang="en-US" dirty="0" err="1" smtClean="0">
                  <a:effectLst/>
                </a:rPr>
                <a:t>E</a:t>
              </a:r>
              <a:r>
                <a:rPr lang="en-US" dirty="0" err="1" smtClean="0">
                  <a:effectLst/>
                  <a:cs typeface="Times New Roman"/>
                </a:rPr>
                <a:t>'</a:t>
              </a:r>
              <a:r>
                <a:rPr lang="en-US" baseline="-25000" dirty="0" err="1" smtClean="0">
                  <a:effectLst/>
                  <a:cs typeface="Times New Roman"/>
                </a:rPr>
                <a:t>g</a:t>
              </a:r>
              <a:r>
                <a:rPr lang="en-US" dirty="0" smtClean="0">
                  <a:effectLst/>
                  <a:cs typeface="Times New Roman"/>
                </a:rPr>
                <a:t>(I) 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effectLst/>
              </a:endParaRPr>
            </a:p>
            <a:p>
              <a:pPr algn="l"/>
              <a:r>
                <a:rPr lang="en-US" dirty="0" smtClean="0">
                  <a:effectLst/>
                </a:rPr>
                <a:t>Aligned </a:t>
              </a:r>
              <a:r>
                <a:rPr lang="en-US" dirty="0" smtClean="0">
                  <a:effectLst/>
                </a:rPr>
                <a:t>angular momentum: </a:t>
              </a:r>
              <a:r>
                <a:rPr lang="en-US" dirty="0" smtClean="0">
                  <a:effectLst/>
                </a:rPr>
                <a:t>  </a:t>
              </a:r>
              <a:r>
                <a:rPr lang="en-US" dirty="0" err="1" smtClean="0">
                  <a:effectLst/>
                </a:rPr>
                <a:t>i</a:t>
              </a:r>
              <a:r>
                <a:rPr lang="en-US" dirty="0" smtClean="0">
                  <a:effectLst/>
                </a:rPr>
                <a:t> </a:t>
              </a:r>
              <a:r>
                <a:rPr lang="en-US" dirty="0" smtClean="0">
                  <a:effectLst/>
                </a:rPr>
                <a:t>= </a:t>
              </a:r>
              <a:r>
                <a:rPr lang="en-US" dirty="0" smtClean="0">
                  <a:effectLst/>
                  <a:latin typeface="Times New Roman"/>
                  <a:cs typeface="Times New Roman"/>
                </a:rPr>
                <a:t>I</a:t>
              </a:r>
              <a:r>
                <a:rPr lang="en-US" baseline="-25000" dirty="0" smtClean="0">
                  <a:effectLst/>
                  <a:latin typeface="Times New Roman"/>
                  <a:cs typeface="Times New Roman"/>
                </a:rPr>
                <a:t>x</a:t>
              </a:r>
              <a:r>
                <a:rPr lang="en-US" dirty="0" smtClean="0">
                  <a:effectLst/>
                  <a:latin typeface="Times New Roman"/>
                  <a:cs typeface="Times New Roman"/>
                </a:rPr>
                <a:t>(I) - </a:t>
              </a:r>
              <a:r>
                <a:rPr lang="en-US" dirty="0" err="1" smtClean="0">
                  <a:effectLst/>
                  <a:latin typeface="Times New Roman"/>
                  <a:cs typeface="Times New Roman"/>
                </a:rPr>
                <a:t>I</a:t>
              </a:r>
              <a:r>
                <a:rPr lang="en-US" baseline="-25000" dirty="0" err="1" smtClean="0">
                  <a:effectLst/>
                  <a:latin typeface="Times New Roman"/>
                  <a:cs typeface="Times New Roman"/>
                </a:rPr>
                <a:t>xg</a:t>
              </a:r>
              <a:r>
                <a:rPr lang="en-US" dirty="0" smtClean="0">
                  <a:effectLst/>
                  <a:latin typeface="Times New Roman"/>
                  <a:cs typeface="Times New Roman"/>
                </a:rPr>
                <a:t>(I)</a:t>
              </a:r>
              <a:endParaRPr lang="en-US" dirty="0" smtClean="0">
                <a:effectLst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effectLst/>
              </a:endParaRPr>
            </a:p>
            <a:p>
              <a:pPr algn="l"/>
              <a:r>
                <a:rPr lang="en-US" dirty="0" err="1" smtClean="0">
                  <a:solidFill>
                    <a:srgbClr val="170DE3"/>
                  </a:solidFill>
                  <a:effectLst/>
                </a:rPr>
                <a:t>E</a:t>
              </a:r>
              <a:r>
                <a:rPr lang="en-US" dirty="0" err="1" smtClean="0">
                  <a:solidFill>
                    <a:srgbClr val="170DE3"/>
                  </a:solidFill>
                  <a:effectLst/>
                  <a:latin typeface="Times New Roman"/>
                  <a:cs typeface="Times New Roman"/>
                </a:rPr>
                <a:t>'</a:t>
              </a:r>
              <a:r>
                <a:rPr lang="en-US" baseline="-25000" dirty="0" err="1" smtClean="0">
                  <a:solidFill>
                    <a:srgbClr val="170DE3"/>
                  </a:solidFill>
                  <a:effectLst/>
                  <a:latin typeface="Times New Roman"/>
                  <a:cs typeface="Times New Roman"/>
                </a:rPr>
                <a:t>g</a:t>
              </a:r>
              <a:r>
                <a:rPr lang="en-US" dirty="0" smtClean="0">
                  <a:solidFill>
                    <a:srgbClr val="170DE3"/>
                  </a:solidFill>
                  <a:effectLst/>
                  <a:latin typeface="Times New Roman"/>
                  <a:cs typeface="Times New Roman"/>
                </a:rPr>
                <a:t>(I) and </a:t>
              </a:r>
              <a:r>
                <a:rPr lang="en-US" dirty="0" err="1" smtClean="0">
                  <a:solidFill>
                    <a:srgbClr val="170DE3"/>
                  </a:solidFill>
                  <a:effectLst/>
                  <a:latin typeface="Times New Roman"/>
                  <a:cs typeface="Times New Roman"/>
                </a:rPr>
                <a:t>I</a:t>
              </a:r>
              <a:r>
                <a:rPr lang="en-US" baseline="-25000" dirty="0" err="1" smtClean="0">
                  <a:solidFill>
                    <a:srgbClr val="170DE3"/>
                  </a:solidFill>
                  <a:effectLst/>
                  <a:latin typeface="Times New Roman"/>
                  <a:cs typeface="Times New Roman"/>
                </a:rPr>
                <a:t>xg</a:t>
              </a:r>
              <a:r>
                <a:rPr lang="en-US" dirty="0" smtClean="0">
                  <a:solidFill>
                    <a:srgbClr val="170DE3"/>
                  </a:solidFill>
                  <a:effectLst/>
                  <a:latin typeface="Times New Roman"/>
                  <a:cs typeface="Times New Roman"/>
                </a:rPr>
                <a:t>(I) are the </a:t>
              </a:r>
              <a:r>
                <a:rPr lang="en-US" dirty="0" err="1" smtClean="0">
                  <a:solidFill>
                    <a:srgbClr val="170DE3"/>
                  </a:solidFill>
                  <a:effectLst/>
                  <a:latin typeface="Times New Roman"/>
                  <a:cs typeface="Times New Roman"/>
                </a:rPr>
                <a:t>Routhians</a:t>
              </a:r>
              <a:r>
                <a:rPr lang="en-US" dirty="0" smtClean="0">
                  <a:solidFill>
                    <a:srgbClr val="170DE3"/>
                  </a:solidFill>
                  <a:effectLst/>
                  <a:latin typeface="Times New Roman"/>
                  <a:cs typeface="Times New Roman"/>
                </a:rPr>
                <a:t> and spin components of the reference </a:t>
              </a:r>
              <a:r>
                <a:rPr lang="en-US" dirty="0" err="1" smtClean="0">
                  <a:solidFill>
                    <a:srgbClr val="170DE3"/>
                  </a:solidFill>
                  <a:effectLst/>
                  <a:latin typeface="Times New Roman"/>
                  <a:cs typeface="Times New Roman"/>
                </a:rPr>
                <a:t>config</a:t>
              </a:r>
              <a:r>
                <a:rPr lang="en-US" dirty="0" smtClean="0">
                  <a:solidFill>
                    <a:srgbClr val="170DE3"/>
                  </a:solidFill>
                  <a:effectLst/>
                  <a:latin typeface="Times New Roman"/>
                  <a:cs typeface="Times New Roman"/>
                </a:rPr>
                <a:t>.</a:t>
              </a:r>
              <a:endParaRPr lang="en-US" dirty="0" smtClean="0">
                <a:solidFill>
                  <a:srgbClr val="170DE3"/>
                </a:solidFill>
                <a:effectLst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The</a:t>
              </a:r>
              <a:r>
                <a:rPr kumimoji="0" lang="en-US" sz="2200" b="0" i="0" u="none" strike="noStrike" cap="none" normalizeH="0" dirty="0" smtClean="0">
                  <a:ln>
                    <a:noFill/>
                  </a:ln>
                  <a:effectLst/>
                  <a:latin typeface="Times New Roman" pitchFamily="18" charset="0"/>
                </a:rPr>
                <a:t> r</a:t>
              </a: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eference energy and angular momentum is deduced from the variable moment of inertia (VMI</a:t>
              </a:r>
              <a:r>
                <a:rPr kumimoji="0" lang="en-US" sz="2200" b="0" i="0" u="none" strike="noStrike" cap="none" normalizeH="0" dirty="0" smtClean="0">
                  <a:ln>
                    <a:noFill/>
                  </a:ln>
                  <a:effectLst/>
                  <a:latin typeface="Times New Roman" pitchFamily="18" charset="0"/>
                </a:rPr>
                <a:t>): </a:t>
              </a:r>
              <a:r>
                <a:rPr kumimoji="0" lang="en-US" sz="2200" b="0" i="0" u="none" strike="noStrike" cap="none" normalizeH="0" dirty="0" err="1" smtClean="0">
                  <a:ln>
                    <a:noFill/>
                  </a:ln>
                  <a:effectLst/>
                  <a:latin typeface="Times New Roman" pitchFamily="18" charset="0"/>
                </a:rPr>
                <a:t>J</a:t>
              </a:r>
              <a:r>
                <a:rPr kumimoji="0" lang="en-US" sz="2200" b="0" i="0" u="none" strike="noStrike" cap="none" normalizeH="0" baseline="-25000" dirty="0" err="1" smtClean="0">
                  <a:ln>
                    <a:noFill/>
                  </a:ln>
                  <a:effectLst/>
                  <a:latin typeface="Times New Roman" pitchFamily="18" charset="0"/>
                </a:rPr>
                <a:t>ref</a:t>
              </a:r>
              <a:r>
                <a:rPr kumimoji="0" lang="en-US" sz="2200" b="0" i="0" u="none" strike="noStrike" cap="none" normalizeH="0" dirty="0" smtClean="0">
                  <a:ln>
                    <a:noFill/>
                  </a:ln>
                  <a:effectLst/>
                  <a:latin typeface="Times New Roman" pitchFamily="18" charset="0"/>
                </a:rPr>
                <a:t> = J</a:t>
              </a:r>
              <a:r>
                <a:rPr kumimoji="0" lang="en-US" sz="2200" b="0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</a:rPr>
                <a:t>0</a:t>
              </a:r>
              <a:r>
                <a:rPr kumimoji="0" lang="en-US" sz="2200" b="0" i="0" u="none" strike="noStrike" cap="none" normalizeH="0" dirty="0" smtClean="0">
                  <a:ln>
                    <a:noFill/>
                  </a:ln>
                  <a:effectLst/>
                  <a:latin typeface="Times New Roman" pitchFamily="18" charset="0"/>
                </a:rPr>
                <a:t> + J</a:t>
              </a:r>
              <a:r>
                <a:rPr kumimoji="0" lang="en-US" sz="2200" b="0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</a:rPr>
                <a:t>1</a:t>
              </a:r>
              <a:r>
                <a:rPr kumimoji="0" lang="en-US" sz="2200" b="0" i="0" u="none" strike="noStrike" cap="none" normalizeH="0" dirty="0" smtClean="0">
                  <a:ln>
                    <a:noFill/>
                  </a:ln>
                  <a:effectLst/>
                  <a:latin typeface="Times New Roman" pitchFamily="18" charset="0"/>
                </a:rPr>
                <a:t> </a:t>
              </a:r>
              <a:r>
                <a:rPr kumimoji="0" lang="el-GR" sz="2200" b="0" i="0" u="none" strike="noStrike" cap="none" normalizeH="0" dirty="0" smtClean="0">
                  <a:ln>
                    <a:noFill/>
                  </a:ln>
                  <a:effectLst/>
                  <a:latin typeface="Times New Roman"/>
                  <a:cs typeface="Times New Roman"/>
                </a:rPr>
                <a:t>ω</a:t>
              </a:r>
              <a:r>
                <a:rPr kumimoji="0" lang="en-US" sz="2200" b="0" i="0" u="none" strike="noStrike" cap="none" normalizeH="0" baseline="30000" dirty="0" smtClean="0">
                  <a:ln>
                    <a:noFill/>
                  </a:ln>
                  <a:effectLst/>
                  <a:latin typeface="Times New Roman"/>
                  <a:cs typeface="Times New Roman"/>
                </a:rPr>
                <a:t>2</a:t>
              </a:r>
              <a:r>
                <a:rPr kumimoji="0" lang="en-US" sz="2200" b="0" i="0" u="none" strike="noStrike" cap="none" normalizeH="0" dirty="0" smtClean="0">
                  <a:ln>
                    <a:noFill/>
                  </a:ln>
                  <a:effectLst/>
                  <a:latin typeface="Times New Roman"/>
                  <a:cs typeface="Times New Roman"/>
                </a:rPr>
                <a:t>  (J</a:t>
              </a:r>
              <a:r>
                <a:rPr kumimoji="0" lang="en-US" sz="2200" b="0" i="0" u="none" strike="noStrike" cap="none" normalizeH="0" baseline="-25000" dirty="0" smtClean="0">
                  <a:ln>
                    <a:noFill/>
                  </a:ln>
                  <a:effectLst/>
                  <a:latin typeface="Times New Roman"/>
                  <a:cs typeface="Times New Roman"/>
                </a:rPr>
                <a:t>0</a:t>
              </a:r>
              <a:r>
                <a:rPr kumimoji="0" lang="en-US" sz="2200" b="0" i="0" u="none" strike="noStrike" cap="none" normalizeH="0" dirty="0" smtClean="0">
                  <a:ln>
                    <a:noFill/>
                  </a:ln>
                  <a:effectLst/>
                  <a:latin typeface="Times New Roman"/>
                  <a:cs typeface="Times New Roman"/>
                </a:rPr>
                <a:t> and J</a:t>
              </a:r>
              <a:r>
                <a:rPr kumimoji="0" lang="en-US" sz="2200" b="0" i="0" u="none" strike="noStrike" cap="none" normalizeH="0" baseline="-25000" dirty="0" smtClean="0">
                  <a:ln>
                    <a:noFill/>
                  </a:ln>
                  <a:effectLst/>
                  <a:latin typeface="Times New Roman"/>
                  <a:cs typeface="Times New Roman"/>
                </a:rPr>
                <a:t>1</a:t>
              </a:r>
              <a:r>
                <a:rPr kumimoji="0" lang="en-US" sz="2200" b="0" i="0" u="none" strike="noStrike" cap="none" normalizeH="0" dirty="0" smtClean="0">
                  <a:ln>
                    <a:noFill/>
                  </a:ln>
                  <a:effectLst/>
                  <a:latin typeface="Times New Roman"/>
                  <a:cs typeface="Times New Roman"/>
                </a:rPr>
                <a:t> are the Harris parameters)</a:t>
              </a:r>
              <a:endParaRPr kumimoji="0" lang="en-US" sz="2200" b="0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915816" y="2977099"/>
              <a:ext cx="2317885" cy="646331"/>
              <a:chOff x="433933" y="1658679"/>
              <a:chExt cx="2402958" cy="64633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33933" y="1658679"/>
                <a:ext cx="24029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effectLst/>
                  </a:rPr>
                  <a:t>E(I+1) – E(I-1)</a:t>
                </a:r>
              </a:p>
              <a:p>
                <a:r>
                  <a:rPr lang="en-US" dirty="0" smtClean="0">
                    <a:effectLst/>
                  </a:rPr>
                  <a:t> I</a:t>
                </a:r>
                <a:r>
                  <a:rPr lang="en-US" baseline="-25000" dirty="0" smtClean="0">
                    <a:effectLst/>
                  </a:rPr>
                  <a:t>x</a:t>
                </a:r>
                <a:r>
                  <a:rPr lang="en-US" dirty="0" smtClean="0">
                    <a:effectLst/>
                  </a:rPr>
                  <a:t>(I+1) – I</a:t>
                </a:r>
                <a:r>
                  <a:rPr lang="en-US" baseline="-25000" dirty="0" smtClean="0">
                    <a:effectLst/>
                  </a:rPr>
                  <a:t>x</a:t>
                </a:r>
                <a:r>
                  <a:rPr lang="en-US" dirty="0" smtClean="0">
                    <a:effectLst/>
                  </a:rPr>
                  <a:t>(I-1)</a:t>
                </a:r>
                <a:endParaRPr lang="en-US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 bwMode="auto">
              <a:xfrm>
                <a:off x="519418" y="1994440"/>
                <a:ext cx="1892595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6" name="Group 35"/>
            <p:cNvGrpSpPr/>
            <p:nvPr/>
          </p:nvGrpSpPr>
          <p:grpSpPr>
            <a:xfrm>
              <a:off x="5623662" y="3211028"/>
              <a:ext cx="1639291" cy="276447"/>
              <a:chOff x="5336569" y="4550730"/>
              <a:chExt cx="1639291" cy="276447"/>
            </a:xfrm>
          </p:grpSpPr>
          <p:cxnSp>
            <p:nvCxnSpPr>
              <p:cNvPr id="30" name="Straight Connector 29"/>
              <p:cNvCxnSpPr/>
              <p:nvPr/>
            </p:nvCxnSpPr>
            <p:spPr bwMode="auto">
              <a:xfrm>
                <a:off x="5455404" y="4552678"/>
                <a:ext cx="1520456" cy="0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/>
              <p:nvPr/>
            </p:nvCxnSpPr>
            <p:spPr bwMode="auto">
              <a:xfrm flipH="1">
                <a:off x="5391608" y="4550730"/>
                <a:ext cx="63796" cy="276447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>
                <a:off x="5336569" y="4625158"/>
                <a:ext cx="53163" cy="202019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7" name="TextBox 36"/>
          <p:cNvSpPr txBox="1"/>
          <p:nvPr/>
        </p:nvSpPr>
        <p:spPr>
          <a:xfrm>
            <a:off x="3274829" y="530620"/>
            <a:ext cx="5869171" cy="21236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effectLst/>
              </a:rPr>
              <a:t>The quasiparticle energies and aligned angular momenta represent the contributions solely from the valence </a:t>
            </a:r>
            <a:r>
              <a:rPr lang="en-US" dirty="0" err="1" smtClean="0">
                <a:effectLst/>
              </a:rPr>
              <a:t>quasiparticles</a:t>
            </a:r>
            <a:r>
              <a:rPr lang="en-US" dirty="0" smtClean="0">
                <a:effectLst/>
              </a:rPr>
              <a:t>.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effectLst/>
              </a:rPr>
              <a:t>These quantities are additive so that the configurations of bands in </a:t>
            </a:r>
            <a:r>
              <a:rPr lang="en-US" baseline="30000" dirty="0" smtClean="0">
                <a:solidFill>
                  <a:srgbClr val="FF0000"/>
                </a:solidFill>
                <a:effectLst/>
              </a:rPr>
              <a:t>106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Ag can be compared with those of the neighbouring nuclei.  </a:t>
            </a:r>
          </a:p>
        </p:txBody>
      </p:sp>
      <p:pic>
        <p:nvPicPr>
          <p:cNvPr id="29" name="Picture 6" descr="iThe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6" y="102694"/>
            <a:ext cx="13477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61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175" y="1466850"/>
            <a:ext cx="9150350" cy="4160838"/>
            <a:chOff x="353056" y="2303997"/>
            <a:chExt cx="7258322" cy="3123840"/>
          </a:xfrm>
        </p:grpSpPr>
        <p:sp>
          <p:nvSpPr>
            <p:cNvPr id="7" name="Rectangle 6"/>
            <p:cNvSpPr/>
            <p:nvPr/>
          </p:nvSpPr>
          <p:spPr bwMode="auto">
            <a:xfrm>
              <a:off x="435935" y="2328530"/>
              <a:ext cx="6943060" cy="2955851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aphicFrame>
          <p:nvGraphicFramePr>
            <p:cNvPr id="214018" name="Object 2"/>
            <p:cNvGraphicFramePr>
              <a:graphicFrameLocks noChangeAspect="1"/>
            </p:cNvGraphicFramePr>
            <p:nvPr/>
          </p:nvGraphicFramePr>
          <p:xfrm>
            <a:off x="3574220" y="2303997"/>
            <a:ext cx="4037158" cy="3121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32" name="Graph" r:id="rId3" imgW="4037760" imgH="3121920" progId="Origin50.Graph">
                    <p:embed/>
                  </p:oleObj>
                </mc:Choice>
                <mc:Fallback>
                  <p:oleObj name="Graph" r:id="rId3" imgW="4037760" imgH="312192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4220" y="2303997"/>
                          <a:ext cx="4037158" cy="3121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4017" name="Object 1"/>
            <p:cNvGraphicFramePr>
              <a:graphicFrameLocks noChangeAspect="1"/>
            </p:cNvGraphicFramePr>
            <p:nvPr/>
          </p:nvGraphicFramePr>
          <p:xfrm>
            <a:off x="353056" y="2303997"/>
            <a:ext cx="3867160" cy="3123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33" name="Graph" r:id="rId5" imgW="3867840" imgH="3124800" progId="Origin50.Graph">
                    <p:embed/>
                  </p:oleObj>
                </mc:Choice>
                <mc:Fallback>
                  <p:oleObj name="Graph" r:id="rId5" imgW="3867840" imgH="312480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056" y="2303997"/>
                          <a:ext cx="3867160" cy="31238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065" y="170120"/>
            <a:ext cx="7772400" cy="547576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Quasiparticle analysis of bands in </a:t>
            </a:r>
            <a:r>
              <a:rPr lang="en-US" sz="2800" baseline="30000" dirty="0" smtClean="0">
                <a:solidFill>
                  <a:srgbClr val="FF0000"/>
                </a:solidFill>
              </a:rPr>
              <a:t>105</a:t>
            </a:r>
            <a:r>
              <a:rPr lang="en-US" sz="2800" dirty="0" smtClean="0">
                <a:solidFill>
                  <a:srgbClr val="FF0000"/>
                </a:solidFill>
              </a:rPr>
              <a:t>Pd</a:t>
            </a:r>
            <a:endParaRPr lang="en-US" sz="2800" dirty="0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5" name="Picture 5" descr="iTheb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iTheb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2988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3176" y="1733550"/>
            <a:ext cx="9150352" cy="3940174"/>
            <a:chOff x="390239" y="2258557"/>
            <a:chExt cx="7206673" cy="3123357"/>
          </a:xfrm>
        </p:grpSpPr>
        <p:sp>
          <p:nvSpPr>
            <p:cNvPr id="8" name="Rectangle 7"/>
            <p:cNvSpPr/>
            <p:nvPr/>
          </p:nvSpPr>
          <p:spPr bwMode="auto">
            <a:xfrm>
              <a:off x="435935" y="2328530"/>
              <a:ext cx="6943060" cy="2955851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aphicFrame>
          <p:nvGraphicFramePr>
            <p:cNvPr id="139268" name="Object 4"/>
            <p:cNvGraphicFramePr>
              <a:graphicFrameLocks noChangeAspect="1"/>
            </p:cNvGraphicFramePr>
            <p:nvPr/>
          </p:nvGraphicFramePr>
          <p:xfrm>
            <a:off x="3736016" y="2258557"/>
            <a:ext cx="3860896" cy="31057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08" name="Graph" r:id="rId3" imgW="3860640" imgH="3106080" progId="Origin50.Graph">
                    <p:embed/>
                  </p:oleObj>
                </mc:Choice>
                <mc:Fallback>
                  <p:oleObj name="Graph" r:id="rId3" imgW="3860640" imgH="310608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6016" y="2258557"/>
                          <a:ext cx="3860896" cy="31057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267" name="Object 3"/>
            <p:cNvGraphicFramePr>
              <a:graphicFrameLocks noChangeAspect="1"/>
            </p:cNvGraphicFramePr>
            <p:nvPr/>
          </p:nvGraphicFramePr>
          <p:xfrm>
            <a:off x="390239" y="2264849"/>
            <a:ext cx="3833389" cy="3117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09" name="Graph" r:id="rId5" imgW="3833280" imgH="3117600" progId="Origin50.Graph">
                    <p:embed/>
                  </p:oleObj>
                </mc:Choice>
                <mc:Fallback>
                  <p:oleObj name="Graph" r:id="rId5" imgW="3833280" imgH="311760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239" y="2264849"/>
                          <a:ext cx="3833389" cy="31170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638" y="159488"/>
            <a:ext cx="7772400" cy="55821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Quasiparticle analysis of bands in </a:t>
            </a:r>
            <a:r>
              <a:rPr lang="en-US" sz="2800" baseline="30000" dirty="0" smtClean="0">
                <a:solidFill>
                  <a:srgbClr val="FF0000"/>
                </a:solidFill>
              </a:rPr>
              <a:t>105</a:t>
            </a:r>
            <a:r>
              <a:rPr lang="en-US" sz="2800" dirty="0" smtClean="0">
                <a:solidFill>
                  <a:srgbClr val="FF0000"/>
                </a:solidFill>
              </a:rPr>
              <a:t>Ag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5" name="Picture 5" descr="iTheb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iTheb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957400" y="5614244"/>
            <a:ext cx="63353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/>
              </a:rPr>
              <a:t>J</a:t>
            </a:r>
            <a:r>
              <a:rPr lang="en-US" baseline="-25000" dirty="0" smtClean="0">
                <a:effectLst/>
              </a:rPr>
              <a:t>o </a:t>
            </a:r>
            <a:r>
              <a:rPr lang="en-US" dirty="0" smtClean="0">
                <a:effectLst/>
              </a:rPr>
              <a:t>= 8.9 </a:t>
            </a:r>
            <a:r>
              <a:rPr lang="en-US" dirty="0" smtClean="0">
                <a:effectLst/>
                <a:latin typeface="Sylfaen"/>
              </a:rPr>
              <a:t>ħ</a:t>
            </a:r>
            <a:r>
              <a:rPr lang="en-US" baseline="30000" dirty="0" smtClean="0">
                <a:effectLst/>
                <a:latin typeface="Sylfaen"/>
              </a:rPr>
              <a:t>2</a:t>
            </a:r>
            <a:r>
              <a:rPr lang="en-US" dirty="0" smtClean="0">
                <a:effectLst/>
                <a:latin typeface="Sylfaen"/>
              </a:rPr>
              <a:t>/MeV, J</a:t>
            </a:r>
            <a:r>
              <a:rPr lang="en-US" baseline="-25000" dirty="0" smtClean="0">
                <a:effectLst/>
                <a:latin typeface="Sylfaen"/>
              </a:rPr>
              <a:t>1</a:t>
            </a:r>
            <a:r>
              <a:rPr lang="en-US" dirty="0" smtClean="0">
                <a:effectLst/>
                <a:latin typeface="Sylfaen"/>
              </a:rPr>
              <a:t> = 15.7 ħ</a:t>
            </a:r>
            <a:r>
              <a:rPr lang="en-US" baseline="30000" dirty="0" smtClean="0">
                <a:effectLst/>
                <a:latin typeface="Sylfaen"/>
              </a:rPr>
              <a:t>4</a:t>
            </a:r>
            <a:r>
              <a:rPr lang="en-US" dirty="0" smtClean="0">
                <a:effectLst/>
                <a:latin typeface="Sylfaen"/>
              </a:rPr>
              <a:t>/MeV</a:t>
            </a:r>
            <a:r>
              <a:rPr lang="en-US" baseline="30000" dirty="0" smtClean="0">
                <a:effectLst/>
                <a:latin typeface="Sylfaen"/>
              </a:rPr>
              <a:t>3</a:t>
            </a:r>
            <a:endParaRPr lang="en-US" dirty="0" smtClean="0">
              <a:effectLst/>
              <a:latin typeface="Sylfaen"/>
            </a:endParaRPr>
          </a:p>
          <a:p>
            <a:r>
              <a:rPr lang="en-US" dirty="0" smtClean="0">
                <a:effectLst/>
                <a:latin typeface="Sylfaen"/>
              </a:rPr>
              <a:t>Obtained by fitting the ground-state band in </a:t>
            </a:r>
            <a:r>
              <a:rPr lang="en-US" baseline="30000" dirty="0" smtClean="0">
                <a:effectLst/>
                <a:latin typeface="Sylfaen"/>
              </a:rPr>
              <a:t>104</a:t>
            </a:r>
            <a:r>
              <a:rPr lang="en-US" dirty="0" smtClean="0">
                <a:effectLst/>
                <a:latin typeface="Sylfaen"/>
              </a:rPr>
              <a:t>Pd, </a:t>
            </a:r>
          </a:p>
          <a:p>
            <a:r>
              <a:rPr lang="en-US" dirty="0" smtClean="0">
                <a:effectLst/>
                <a:latin typeface="Sylfaen"/>
              </a:rPr>
              <a:t>considered as reference band (quasiparticle vacuum)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751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658679"/>
            <a:ext cx="9144000" cy="3965944"/>
            <a:chOff x="358148" y="2232836"/>
            <a:chExt cx="7217062" cy="3135792"/>
          </a:xfrm>
        </p:grpSpPr>
        <p:sp>
          <p:nvSpPr>
            <p:cNvPr id="7" name="Rectangle 6"/>
            <p:cNvSpPr/>
            <p:nvPr/>
          </p:nvSpPr>
          <p:spPr bwMode="auto">
            <a:xfrm>
              <a:off x="435935" y="2328530"/>
              <a:ext cx="6943060" cy="2955851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aphicFrame>
          <p:nvGraphicFramePr>
            <p:cNvPr id="221187" name="Object 3"/>
            <p:cNvGraphicFramePr>
              <a:graphicFrameLocks noChangeAspect="1"/>
            </p:cNvGraphicFramePr>
            <p:nvPr/>
          </p:nvGraphicFramePr>
          <p:xfrm>
            <a:off x="358148" y="2236824"/>
            <a:ext cx="3813175" cy="3084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0" name="Graph" r:id="rId3" imgW="3813120" imgH="3084480" progId="Origin50.Graph">
                    <p:embed/>
                  </p:oleObj>
                </mc:Choice>
                <mc:Fallback>
                  <p:oleObj name="Graph" r:id="rId3" imgW="3813120" imgH="308448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8" y="2236824"/>
                          <a:ext cx="3813175" cy="3084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1186" name="Object 2"/>
            <p:cNvGraphicFramePr>
              <a:graphicFrameLocks noChangeAspect="1"/>
            </p:cNvGraphicFramePr>
            <p:nvPr/>
          </p:nvGraphicFramePr>
          <p:xfrm>
            <a:off x="3693773" y="2232836"/>
            <a:ext cx="3881437" cy="31357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1" name="Graph" r:id="rId5" imgW="3880800" imgH="3094560" progId="Origin50.Graph">
                    <p:embed/>
                  </p:oleObj>
                </mc:Choice>
                <mc:Fallback>
                  <p:oleObj name="Graph" r:id="rId5" imgW="3880800" imgH="309456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3773" y="2232836"/>
                          <a:ext cx="3881437" cy="31357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739" y="159488"/>
            <a:ext cx="7772400" cy="60074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Band 1 in </a:t>
            </a:r>
            <a:r>
              <a:rPr lang="en-US" sz="3200" baseline="30000" dirty="0" smtClean="0">
                <a:solidFill>
                  <a:srgbClr val="FF0000"/>
                </a:solidFill>
              </a:rPr>
              <a:t>106</a:t>
            </a:r>
            <a:r>
              <a:rPr lang="en-US" sz="3200" dirty="0" smtClean="0">
                <a:solidFill>
                  <a:srgbClr val="FF0000"/>
                </a:solidFill>
              </a:rPr>
              <a:t>Ag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5" name="Picture 5" descr="iTheb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iTheb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10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3175" y="1314450"/>
            <a:ext cx="9150349" cy="4193215"/>
            <a:chOff x="320569" y="2070200"/>
            <a:chExt cx="7232724" cy="3214181"/>
          </a:xfrm>
        </p:grpSpPr>
        <p:sp>
          <p:nvSpPr>
            <p:cNvPr id="7" name="Rectangle 6"/>
            <p:cNvSpPr/>
            <p:nvPr/>
          </p:nvSpPr>
          <p:spPr bwMode="auto">
            <a:xfrm>
              <a:off x="435935" y="2328530"/>
              <a:ext cx="6943060" cy="2955851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aphicFrame>
          <p:nvGraphicFramePr>
            <p:cNvPr id="222212" name="Object 4"/>
            <p:cNvGraphicFramePr>
              <a:graphicFrameLocks noChangeAspect="1"/>
            </p:cNvGraphicFramePr>
            <p:nvPr/>
          </p:nvGraphicFramePr>
          <p:xfrm>
            <a:off x="3673421" y="2072634"/>
            <a:ext cx="3879872" cy="3138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28" name="Graph" r:id="rId3" imgW="3879360" imgH="3136320" progId="Origin50.Graph">
                    <p:embed/>
                  </p:oleObj>
                </mc:Choice>
                <mc:Fallback>
                  <p:oleObj name="Graph" r:id="rId3" imgW="3879360" imgH="313632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3421" y="2072634"/>
                          <a:ext cx="3879872" cy="3138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2211" name="Object 3"/>
            <p:cNvGraphicFramePr>
              <a:graphicFrameLocks noChangeAspect="1"/>
            </p:cNvGraphicFramePr>
            <p:nvPr/>
          </p:nvGraphicFramePr>
          <p:xfrm>
            <a:off x="320569" y="2070200"/>
            <a:ext cx="3824661" cy="31200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29" name="Graph" r:id="rId5" imgW="3824640" imgH="3120480" progId="Origin50.Graph">
                    <p:embed/>
                  </p:oleObj>
                </mc:Choice>
                <mc:Fallback>
                  <p:oleObj name="Graph" r:id="rId5" imgW="3824640" imgH="312048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569" y="2070200"/>
                          <a:ext cx="3824661" cy="31200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5" name="Picture 5" descr="iTheb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iTheb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7065" y="127591"/>
            <a:ext cx="7772400" cy="60074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Bands 2 and 3 in </a:t>
            </a:r>
            <a:r>
              <a:rPr lang="en-US" sz="3200" baseline="30000" dirty="0" smtClean="0">
                <a:solidFill>
                  <a:srgbClr val="FF0000"/>
                </a:solidFill>
              </a:rPr>
              <a:t>106</a:t>
            </a:r>
            <a:r>
              <a:rPr lang="en-US" sz="3200" dirty="0" smtClean="0">
                <a:solidFill>
                  <a:srgbClr val="FF0000"/>
                </a:solidFill>
              </a:rPr>
              <a:t>Ag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8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6" y="2163934"/>
            <a:ext cx="6169391" cy="423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4" name="Picture 5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6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84" y="1279148"/>
            <a:ext cx="74771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97025" y="429419"/>
            <a:ext cx="6059488" cy="939479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FF0000"/>
                </a:solidFill>
              </a:rPr>
              <a:t>RMF configuration constrained calculations</a:t>
            </a:r>
            <a:br>
              <a:rPr lang="en-GB" sz="3200" dirty="0" smtClean="0">
                <a:solidFill>
                  <a:srgbClr val="FF0000"/>
                </a:solidFill>
              </a:rPr>
            </a:br>
            <a:r>
              <a:rPr lang="en-GB" sz="3200" dirty="0" smtClean="0">
                <a:solidFill>
                  <a:srgbClr val="FF0000"/>
                </a:solidFill>
              </a:rPr>
              <a:t>potential energy surface</a:t>
            </a:r>
            <a:endParaRPr lang="en-GB" sz="3200" dirty="0" smtClean="0">
              <a:solidFill>
                <a:srgbClr val="FF0000"/>
              </a:solidFill>
            </a:endParaRP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26" y="5730690"/>
            <a:ext cx="2943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082" y="3752141"/>
            <a:ext cx="47053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95" y="4273155"/>
            <a:ext cx="26384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Elbow Connector 5"/>
          <p:cNvCxnSpPr/>
          <p:nvPr/>
        </p:nvCxnSpPr>
        <p:spPr>
          <a:xfrm rot="10800000">
            <a:off x="2555777" y="5373217"/>
            <a:ext cx="3330311" cy="571785"/>
          </a:xfrm>
          <a:prstGeom prst="bentConnector3">
            <a:avLst>
              <a:gd name="adj1" fmla="val 6705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0800000" flipV="1">
            <a:off x="3020632" y="4468418"/>
            <a:ext cx="2952328" cy="30879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551375" y="3937878"/>
            <a:ext cx="19447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55776" y="3937878"/>
            <a:ext cx="0" cy="185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813" y="4777213"/>
            <a:ext cx="2707507" cy="43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23"/>
          <p:cNvCxnSpPr/>
          <p:nvPr/>
        </p:nvCxnSpPr>
        <p:spPr>
          <a:xfrm flipH="1">
            <a:off x="2555776" y="4998838"/>
            <a:ext cx="34950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55776" y="499323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558852" y="4869160"/>
            <a:ext cx="0" cy="124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6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699" y="-21260"/>
            <a:ext cx="7772400" cy="1132368"/>
          </a:xfrm>
        </p:spPr>
        <p:txBody>
          <a:bodyPr/>
          <a:lstStyle/>
          <a:p>
            <a:pPr algn="ctr"/>
            <a:r>
              <a:rPr lang="en-US" sz="3200" b="1" u="sng" baseline="30000" dirty="0" smtClean="0">
                <a:solidFill>
                  <a:srgbClr val="FF0000"/>
                </a:solidFill>
              </a:rPr>
              <a:t>106</a:t>
            </a:r>
            <a:r>
              <a:rPr lang="en-US" sz="3200" b="1" u="sng" dirty="0" smtClean="0">
                <a:solidFill>
                  <a:srgbClr val="FF0000"/>
                </a:solidFill>
              </a:rPr>
              <a:t>Ag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smtClean="0">
                <a:solidFill>
                  <a:srgbClr val="FF0000"/>
                </a:solidFill>
              </a:rPr>
              <a:t>– new </a:t>
            </a:r>
            <a:r>
              <a:rPr lang="en-US" sz="3200" u="sng" dirty="0" smtClean="0">
                <a:solidFill>
                  <a:srgbClr val="FF0000"/>
                </a:solidFill>
                <a:latin typeface="Forte" pitchFamily="66" charset="0"/>
              </a:rPr>
              <a:t>interpretation</a:t>
            </a:r>
            <a:r>
              <a:rPr lang="en-US" sz="3200" u="sng" dirty="0" smtClean="0">
                <a:solidFill>
                  <a:srgbClr val="FF0000"/>
                </a:solidFill>
              </a:rPr>
              <a:t/>
            </a:r>
            <a:br>
              <a:rPr lang="en-US" sz="3200" u="sng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excitation energy and spin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5" name="Picture 5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0" y="962249"/>
            <a:ext cx="9032031" cy="3825185"/>
            <a:chOff x="239565" y="1863245"/>
            <a:chExt cx="7447174" cy="3152775"/>
          </a:xfrm>
        </p:grpSpPr>
        <p:sp>
          <p:nvSpPr>
            <p:cNvPr id="10" name="Rectangle 9"/>
            <p:cNvSpPr/>
            <p:nvPr/>
          </p:nvSpPr>
          <p:spPr bwMode="auto">
            <a:xfrm>
              <a:off x="393405" y="1988288"/>
              <a:ext cx="7123814" cy="293458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39565" y="1863245"/>
              <a:ext cx="7447174" cy="3152775"/>
              <a:chOff x="239565" y="1863245"/>
              <a:chExt cx="7447174" cy="3152775"/>
            </a:xfrm>
          </p:grpSpPr>
          <p:graphicFrame>
            <p:nvGraphicFramePr>
              <p:cNvPr id="237570" name="Object 2"/>
              <p:cNvGraphicFramePr>
                <a:graphicFrameLocks noChangeAspect="1"/>
              </p:cNvGraphicFramePr>
              <p:nvPr/>
            </p:nvGraphicFramePr>
            <p:xfrm>
              <a:off x="239565" y="1863245"/>
              <a:ext cx="4027487" cy="3152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707" name="Graph" r:id="rId4" imgW="4027680" imgH="3152160" progId="Origin50.Graph">
                      <p:embed/>
                    </p:oleObj>
                  </mc:Choice>
                  <mc:Fallback>
                    <p:oleObj name="Graph" r:id="rId4" imgW="4027680" imgH="315216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9565" y="1863245"/>
                            <a:ext cx="4027487" cy="31527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7571" name="Object 3"/>
              <p:cNvGraphicFramePr>
                <a:graphicFrameLocks noChangeAspect="1"/>
              </p:cNvGraphicFramePr>
              <p:nvPr/>
            </p:nvGraphicFramePr>
            <p:xfrm>
              <a:off x="3773552" y="1868005"/>
              <a:ext cx="3913187" cy="3143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708" name="Graph" r:id="rId6" imgW="3913920" imgH="3143520" progId="Origin50.Graph">
                      <p:embed/>
                    </p:oleObj>
                  </mc:Choice>
                  <mc:Fallback>
                    <p:oleObj name="Graph" r:id="rId6" imgW="3913920" imgH="314352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73552" y="1868005"/>
                            <a:ext cx="3913187" cy="3143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8" name="Rectangle 17"/>
          <p:cNvSpPr/>
          <p:nvPr/>
        </p:nvSpPr>
        <p:spPr>
          <a:xfrm>
            <a:off x="245486" y="4704557"/>
            <a:ext cx="6912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effectLst/>
              </a:rPr>
              <a:t>Joshi’s proposal:    Bands1,2 :    </a:t>
            </a:r>
            <a:r>
              <a:rPr lang="el-GR" sz="2800" dirty="0" smtClean="0">
                <a:effectLst/>
              </a:rPr>
              <a:t>π</a:t>
            </a:r>
            <a:r>
              <a:rPr lang="en-US" sz="2800" dirty="0">
                <a:effectLst/>
              </a:rPr>
              <a:t>g</a:t>
            </a:r>
            <a:r>
              <a:rPr lang="en-US" sz="2800" baseline="-25000" dirty="0">
                <a:effectLst/>
              </a:rPr>
              <a:t>9/2</a:t>
            </a:r>
            <a:r>
              <a:rPr lang="en-US" sz="2800" baseline="30000" dirty="0">
                <a:effectLst/>
              </a:rPr>
              <a:t>-1</a:t>
            </a:r>
            <a:r>
              <a:rPr lang="en-US" sz="2800" dirty="0">
                <a:effectLst/>
              </a:rPr>
              <a:t> x </a:t>
            </a:r>
            <a:r>
              <a:rPr lang="el-GR" sz="2800" dirty="0">
                <a:effectLst/>
              </a:rPr>
              <a:t>ν</a:t>
            </a:r>
            <a:r>
              <a:rPr lang="en-US" sz="2800" dirty="0">
                <a:effectLst/>
              </a:rPr>
              <a:t>h</a:t>
            </a:r>
            <a:r>
              <a:rPr lang="en-US" sz="2800" baseline="-25000" dirty="0">
                <a:effectLst/>
              </a:rPr>
              <a:t>11/2</a:t>
            </a:r>
            <a:r>
              <a:rPr lang="en-US" sz="2800" dirty="0">
                <a:effectLst/>
              </a:rPr>
              <a:t> 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277712" y="5301329"/>
            <a:ext cx="6670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effectLst/>
              </a:rPr>
              <a:t>Our proposal:      Bands 1:    </a:t>
            </a:r>
            <a:r>
              <a:rPr lang="el-GR" sz="2800" b="1" dirty="0" smtClean="0">
                <a:solidFill>
                  <a:srgbClr val="FF0000"/>
                </a:solidFill>
                <a:effectLst/>
              </a:rPr>
              <a:t>π</a:t>
            </a:r>
            <a:r>
              <a:rPr lang="en-US" sz="2800" b="1" dirty="0" smtClean="0">
                <a:solidFill>
                  <a:srgbClr val="FF0000"/>
                </a:solidFill>
                <a:effectLst/>
              </a:rPr>
              <a:t>g</a:t>
            </a:r>
            <a:r>
              <a:rPr lang="en-US" sz="2800" b="1" baseline="-25000" dirty="0" smtClean="0">
                <a:solidFill>
                  <a:srgbClr val="FF0000"/>
                </a:solidFill>
                <a:effectLst/>
              </a:rPr>
              <a:t>9/2</a:t>
            </a:r>
            <a:r>
              <a:rPr lang="en-US" sz="28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</a:rPr>
              <a:t>x </a:t>
            </a:r>
            <a:r>
              <a:rPr lang="el-GR" sz="2800" b="1" dirty="0">
                <a:solidFill>
                  <a:srgbClr val="FF0000"/>
                </a:solidFill>
                <a:effectLst/>
              </a:rPr>
              <a:t>ν</a:t>
            </a:r>
            <a:r>
              <a:rPr lang="en-US" sz="2800" b="1" dirty="0">
                <a:solidFill>
                  <a:srgbClr val="FF0000"/>
                </a:solidFill>
                <a:effectLst/>
              </a:rPr>
              <a:t>h</a:t>
            </a:r>
            <a:r>
              <a:rPr lang="en-US" sz="2800" b="1" baseline="-25000" dirty="0">
                <a:solidFill>
                  <a:srgbClr val="FF0000"/>
                </a:solidFill>
                <a:effectLst/>
              </a:rPr>
              <a:t>11/2</a:t>
            </a:r>
            <a:r>
              <a:rPr lang="en-US" sz="2800" b="1" dirty="0">
                <a:solidFill>
                  <a:srgbClr val="FF0000"/>
                </a:solidFill>
                <a:effectLst/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71800" y="5949280"/>
            <a:ext cx="6486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effectLst/>
              </a:rPr>
              <a:t>Bands 2,3: </a:t>
            </a:r>
            <a:r>
              <a:rPr lang="el-GR" sz="2800" b="1" dirty="0" smtClean="0">
                <a:solidFill>
                  <a:srgbClr val="FF0000"/>
                </a:solidFill>
                <a:effectLst/>
              </a:rPr>
              <a:t>π</a:t>
            </a:r>
            <a:r>
              <a:rPr lang="en-US" sz="2800" b="1" dirty="0" smtClean="0">
                <a:solidFill>
                  <a:srgbClr val="FF0000"/>
                </a:solidFill>
                <a:effectLst/>
              </a:rPr>
              <a:t>g</a:t>
            </a:r>
            <a:r>
              <a:rPr lang="en-US" sz="2800" b="1" baseline="-25000" dirty="0" smtClean="0">
                <a:solidFill>
                  <a:srgbClr val="FF0000"/>
                </a:solidFill>
                <a:effectLst/>
              </a:rPr>
              <a:t>9/2</a:t>
            </a:r>
            <a:r>
              <a:rPr lang="en-US" sz="28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</a:rPr>
              <a:t>x </a:t>
            </a:r>
            <a:r>
              <a:rPr lang="el-GR" sz="2800" b="1" dirty="0">
                <a:solidFill>
                  <a:srgbClr val="FF0000"/>
                </a:solidFill>
                <a:effectLst/>
              </a:rPr>
              <a:t>ν</a:t>
            </a:r>
            <a:r>
              <a:rPr lang="en-US" sz="2800" b="1" dirty="0" smtClean="0">
                <a:solidFill>
                  <a:srgbClr val="FF0000"/>
                </a:solidFill>
                <a:effectLst/>
              </a:rPr>
              <a:t>h</a:t>
            </a:r>
            <a:r>
              <a:rPr lang="en-US" sz="2800" b="1" baseline="-25000" dirty="0" smtClean="0">
                <a:solidFill>
                  <a:srgbClr val="FF0000"/>
                </a:solidFill>
                <a:effectLst/>
              </a:rPr>
              <a:t>11/2</a:t>
            </a:r>
            <a:r>
              <a:rPr lang="en-US" sz="2800" b="1" dirty="0" smtClean="0">
                <a:solidFill>
                  <a:srgbClr val="FF0000"/>
                </a:solidFill>
                <a:effectLst/>
              </a:rPr>
              <a:t> x {</a:t>
            </a:r>
            <a:r>
              <a:rPr lang="el-GR" sz="2800" b="1" dirty="0" smtClean="0">
                <a:solidFill>
                  <a:srgbClr val="FF0000"/>
                </a:solidFill>
              </a:rPr>
              <a:t>ν</a:t>
            </a:r>
            <a:r>
              <a:rPr lang="en-US" sz="2800" b="1" dirty="0" smtClean="0">
                <a:solidFill>
                  <a:srgbClr val="FF0000"/>
                </a:solidFill>
              </a:rPr>
              <a:t>d</a:t>
            </a:r>
            <a:r>
              <a:rPr lang="en-US" sz="2800" b="1" baseline="-25000" dirty="0">
                <a:solidFill>
                  <a:srgbClr val="FF0000"/>
                </a:solidFill>
              </a:rPr>
              <a:t>5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/2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l-GR" sz="2800" b="1" dirty="0" smtClean="0">
                <a:solidFill>
                  <a:srgbClr val="FF0000"/>
                </a:solidFill>
              </a:rPr>
              <a:t>ν</a:t>
            </a:r>
            <a:r>
              <a:rPr lang="en-US" sz="2800" b="1" dirty="0" smtClean="0">
                <a:solidFill>
                  <a:srgbClr val="FF0000"/>
                </a:solidFill>
              </a:rPr>
              <a:t>g</a:t>
            </a:r>
            <a:r>
              <a:rPr lang="en-US" sz="2800" b="1" baseline="-25000" dirty="0">
                <a:solidFill>
                  <a:srgbClr val="FF0000"/>
                </a:solidFill>
              </a:rPr>
              <a:t>7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/2</a:t>
            </a:r>
            <a:r>
              <a:rPr lang="en-US" sz="2800" b="1" dirty="0" smtClean="0">
                <a:solidFill>
                  <a:srgbClr val="FF0000"/>
                </a:solidFill>
              </a:rPr>
              <a:t> }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2</a:t>
            </a:r>
            <a:endParaRPr lang="en-US" sz="28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407" y="1052736"/>
            <a:ext cx="5353199" cy="534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4" name="Picture 5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6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itle 1"/>
          <p:cNvSpPr txBox="1">
            <a:spLocks/>
          </p:cNvSpPr>
          <p:nvPr/>
        </p:nvSpPr>
        <p:spPr>
          <a:xfrm>
            <a:off x="696432" y="63798"/>
            <a:ext cx="77724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Good comparison with PRM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See talks of Qi-Bo Chen &amp; Bin Qi</a:t>
            </a:r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758" y="6206248"/>
            <a:ext cx="9036496" cy="81034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0000"/>
                </a:solidFill>
              </a:rPr>
              <a:t>Band 1 – </a:t>
            </a:r>
            <a:r>
              <a:rPr lang="en-US" sz="2800" dirty="0" err="1" smtClean="0">
                <a:solidFill>
                  <a:srgbClr val="FF0000"/>
                </a:solidFill>
              </a:rPr>
              <a:t>prolate</a:t>
            </a:r>
            <a:r>
              <a:rPr lang="en-US" sz="2800" dirty="0" smtClean="0">
                <a:solidFill>
                  <a:srgbClr val="FF0000"/>
                </a:solidFill>
              </a:rPr>
              <a:t> rotor;  Bands 2 &amp; 3 Chiral vibrations (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</a:t>
            </a:r>
            <a:r>
              <a:rPr lang="en-US" sz="2800" dirty="0" smtClean="0">
                <a:solidFill>
                  <a:srgbClr val="FF0000"/>
                </a:solidFill>
              </a:rPr>
              <a:t> ~ 5</a:t>
            </a:r>
            <a:r>
              <a:rPr lang="en-US" sz="2800" dirty="0" smtClean="0">
                <a:solidFill>
                  <a:srgbClr val="FF0000"/>
                </a:solidFill>
                <a:sym typeface="Symbol"/>
              </a:rPr>
              <a:t>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49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1365349" y="1289172"/>
            <a:ext cx="6662886" cy="4514606"/>
            <a:chOff x="672" y="816"/>
            <a:chExt cx="4375" cy="3035"/>
          </a:xfrm>
        </p:grpSpPr>
        <p:grpSp>
          <p:nvGrpSpPr>
            <p:cNvPr id="7176" name="Group 3"/>
            <p:cNvGrpSpPr>
              <a:grpSpLocks/>
            </p:cNvGrpSpPr>
            <p:nvPr/>
          </p:nvGrpSpPr>
          <p:grpSpPr bwMode="auto">
            <a:xfrm>
              <a:off x="672" y="816"/>
              <a:ext cx="4375" cy="3035"/>
              <a:chOff x="672" y="816"/>
              <a:chExt cx="4375" cy="3035"/>
            </a:xfrm>
          </p:grpSpPr>
          <p:pic>
            <p:nvPicPr>
              <p:cNvPr id="7178" name="Picture 4" descr="Ssc_lo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816"/>
                <a:ext cx="4375" cy="3035"/>
              </a:xfrm>
              <a:prstGeom prst="rect">
                <a:avLst/>
              </a:prstGeom>
              <a:noFill/>
              <a:ln w="25400">
                <a:solidFill>
                  <a:srgbClr val="0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179" name="Group 5"/>
              <p:cNvGrpSpPr>
                <a:grpSpLocks/>
              </p:cNvGrpSpPr>
              <p:nvPr/>
            </p:nvGrpSpPr>
            <p:grpSpPr bwMode="auto">
              <a:xfrm>
                <a:off x="864" y="1104"/>
                <a:ext cx="3264" cy="2496"/>
                <a:chOff x="864" y="1104"/>
                <a:chExt cx="3264" cy="2496"/>
              </a:xfrm>
            </p:grpSpPr>
            <p:sp>
              <p:nvSpPr>
                <p:cNvPr id="7180" name="AutoShape 6"/>
                <p:cNvSpPr>
                  <a:spLocks noChangeArrowheads="1"/>
                </p:cNvSpPr>
                <p:nvPr/>
              </p:nvSpPr>
              <p:spPr bwMode="auto">
                <a:xfrm>
                  <a:off x="3312" y="1104"/>
                  <a:ext cx="816" cy="192"/>
                </a:xfrm>
                <a:prstGeom prst="wedgeRoundRectCallout">
                  <a:avLst>
                    <a:gd name="adj1" fmla="val -49509"/>
                    <a:gd name="adj2" fmla="val 215106"/>
                    <a:gd name="adj3" fmla="val 16667"/>
                  </a:avLst>
                </a:prstGeom>
                <a:solidFill>
                  <a:srgbClr val="33CCCC"/>
                </a:solidFill>
                <a:ln w="1905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u="sng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u="sng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u="sng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u="sng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u="sng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u="sng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u="sng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u="sng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u="sng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400" b="1" u="none">
                      <a:solidFill>
                        <a:schemeClr val="accent2"/>
                      </a:solidFill>
                    </a:rPr>
                    <a:t>Rf-system</a:t>
                  </a:r>
                </a:p>
              </p:txBody>
            </p:sp>
            <p:sp>
              <p:nvSpPr>
                <p:cNvPr id="7181" name="AutoShape 7"/>
                <p:cNvSpPr>
                  <a:spLocks noChangeArrowheads="1"/>
                </p:cNvSpPr>
                <p:nvPr/>
              </p:nvSpPr>
              <p:spPr bwMode="auto">
                <a:xfrm>
                  <a:off x="864" y="3216"/>
                  <a:ext cx="576" cy="384"/>
                </a:xfrm>
                <a:prstGeom prst="wedgeRoundRectCallout">
                  <a:avLst>
                    <a:gd name="adj1" fmla="val 95139"/>
                    <a:gd name="adj2" fmla="val -69532"/>
                    <a:gd name="adj3" fmla="val 16667"/>
                  </a:avLst>
                </a:prstGeom>
                <a:solidFill>
                  <a:srgbClr val="33CCCC"/>
                </a:solidFill>
                <a:ln w="19050">
                  <a:solidFill>
                    <a:srgbClr val="00008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u="sng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u="sng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u="sng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u="sng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u="sng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u="sng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u="sng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u="sng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u="sng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400" b="1" u="none">
                      <a:solidFill>
                        <a:schemeClr val="accent2"/>
                      </a:solidFill>
                    </a:rPr>
                    <a:t>Sector Magnet</a:t>
                  </a:r>
                </a:p>
              </p:txBody>
            </p:sp>
          </p:grpSp>
        </p:grpSp>
        <p:sp>
          <p:nvSpPr>
            <p:cNvPr id="7177" name="AutoShape 8"/>
            <p:cNvSpPr>
              <a:spLocks noChangeArrowheads="1"/>
            </p:cNvSpPr>
            <p:nvPr/>
          </p:nvSpPr>
          <p:spPr bwMode="auto">
            <a:xfrm>
              <a:off x="2064" y="2832"/>
              <a:ext cx="768" cy="240"/>
            </a:xfrm>
            <a:prstGeom prst="wedgeRoundRectCallout">
              <a:avLst>
                <a:gd name="adj1" fmla="val 73699"/>
                <a:gd name="adj2" fmla="val -164583"/>
                <a:gd name="adj3" fmla="val 1666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u="none">
                  <a:solidFill>
                    <a:schemeClr val="accent2"/>
                  </a:solidFill>
                </a:rPr>
                <a:t>Rf-system</a:t>
              </a:r>
            </a:p>
          </p:txBody>
        </p:sp>
      </p:grpSp>
      <p:sp>
        <p:nvSpPr>
          <p:cNvPr id="7171" name="AutoShape 9"/>
          <p:cNvSpPr>
            <a:spLocks noChangeArrowheads="1"/>
          </p:cNvSpPr>
          <p:nvPr/>
        </p:nvSpPr>
        <p:spPr bwMode="auto">
          <a:xfrm>
            <a:off x="6858000" y="3657600"/>
            <a:ext cx="1828800" cy="485775"/>
          </a:xfrm>
          <a:prstGeom prst="leftArrow">
            <a:avLst>
              <a:gd name="adj1" fmla="val 50000"/>
              <a:gd name="adj2" fmla="val 94118"/>
            </a:avLst>
          </a:prstGeom>
          <a:solidFill>
            <a:srgbClr val="33CCCC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200" b="1" u="none">
                <a:solidFill>
                  <a:schemeClr val="accent2"/>
                </a:solidFill>
              </a:rPr>
              <a:t>Low Energy In</a:t>
            </a:r>
          </a:p>
        </p:txBody>
      </p:sp>
      <p:sp>
        <p:nvSpPr>
          <p:cNvPr id="7172" name="AutoShape 10"/>
          <p:cNvSpPr>
            <a:spLocks noChangeArrowheads="1"/>
          </p:cNvSpPr>
          <p:nvPr/>
        </p:nvSpPr>
        <p:spPr bwMode="auto">
          <a:xfrm rot="7127454">
            <a:off x="4454525" y="3244850"/>
            <a:ext cx="1731963" cy="16240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476" y="9035"/>
                </a:moveTo>
                <a:cubicBezTo>
                  <a:pt x="19623" y="4360"/>
                  <a:pt x="15551" y="964"/>
                  <a:pt x="10800" y="964"/>
                </a:cubicBezTo>
                <a:cubicBezTo>
                  <a:pt x="5367" y="964"/>
                  <a:pt x="964" y="5367"/>
                  <a:pt x="964" y="10800"/>
                </a:cubicBezTo>
                <a:cubicBezTo>
                  <a:pt x="963" y="15669"/>
                  <a:pt x="4526" y="19805"/>
                  <a:pt x="9342" y="20527"/>
                </a:cubicBezTo>
                <a:lnTo>
                  <a:pt x="9199" y="21480"/>
                </a:lnTo>
                <a:cubicBezTo>
                  <a:pt x="3911" y="20688"/>
                  <a:pt x="0" y="1614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017" y="-1"/>
                  <a:pt x="20488" y="3729"/>
                  <a:pt x="21424" y="8862"/>
                </a:cubicBezTo>
                <a:lnTo>
                  <a:pt x="24080" y="8377"/>
                </a:lnTo>
                <a:lnTo>
                  <a:pt x="21521" y="12078"/>
                </a:lnTo>
                <a:lnTo>
                  <a:pt x="17820" y="9519"/>
                </a:lnTo>
                <a:lnTo>
                  <a:pt x="20476" y="9035"/>
                </a:lnTo>
                <a:close/>
              </a:path>
            </a:pathLst>
          </a:custGeom>
          <a:solidFill>
            <a:srgbClr val="33CCCC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ZA" altLang="en-US"/>
          </a:p>
        </p:txBody>
      </p:sp>
      <p:sp>
        <p:nvSpPr>
          <p:cNvPr id="7173" name="AutoShape 11"/>
          <p:cNvSpPr>
            <a:spLocks noChangeArrowheads="1"/>
          </p:cNvSpPr>
          <p:nvPr/>
        </p:nvSpPr>
        <p:spPr bwMode="auto">
          <a:xfrm rot="2340769">
            <a:off x="2070100" y="3303588"/>
            <a:ext cx="1652588" cy="485775"/>
          </a:xfrm>
          <a:prstGeom prst="leftArrow">
            <a:avLst>
              <a:gd name="adj1" fmla="val 50000"/>
              <a:gd name="adj2" fmla="val 85049"/>
            </a:avLst>
          </a:prstGeom>
          <a:solidFill>
            <a:srgbClr val="33CCCC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200" b="1" u="none">
                <a:solidFill>
                  <a:schemeClr val="accent2"/>
                </a:solidFill>
              </a:rPr>
              <a:t>High Energy Out</a:t>
            </a:r>
          </a:p>
        </p:txBody>
      </p:sp>
      <p:sp>
        <p:nvSpPr>
          <p:cNvPr id="7174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0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Separated-Sector Cyclotron </a:t>
            </a:r>
            <a:r>
              <a:rPr lang="en-US" altLang="en-US" dirty="0">
                <a:solidFill>
                  <a:srgbClr val="FF0000"/>
                </a:solidFill>
              </a:rPr>
              <a:t/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 k=200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1367694" y="5975351"/>
            <a:ext cx="66605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u="none" dirty="0">
                <a:solidFill>
                  <a:srgbClr val="FF0000"/>
                </a:solidFill>
                <a:latin typeface="Calisto MT" pitchFamily="18" charset="0"/>
              </a:rPr>
              <a:t>Most Powerful </a:t>
            </a:r>
            <a:r>
              <a:rPr lang="en-US" altLang="en-US" sz="2400" u="none" dirty="0" smtClean="0">
                <a:solidFill>
                  <a:srgbClr val="FF0000"/>
                </a:solidFill>
                <a:latin typeface="Calisto MT" pitchFamily="18" charset="0"/>
              </a:rPr>
              <a:t>cyclotron </a:t>
            </a:r>
            <a:r>
              <a:rPr lang="en-US" altLang="en-US" sz="2400" u="none" dirty="0">
                <a:solidFill>
                  <a:srgbClr val="FF0000"/>
                </a:solidFill>
                <a:latin typeface="Calisto MT" pitchFamily="18" charset="0"/>
              </a:rPr>
              <a:t>in Southern </a:t>
            </a:r>
            <a:r>
              <a:rPr lang="en-US" altLang="en-US" sz="2400" u="none" dirty="0" smtClean="0">
                <a:solidFill>
                  <a:srgbClr val="FF0000"/>
                </a:solidFill>
                <a:latin typeface="Calisto MT" pitchFamily="18" charset="0"/>
              </a:rPr>
              <a:t>Hemisphere</a:t>
            </a:r>
          </a:p>
          <a:p>
            <a:pPr eaLnBrk="1" hangingPunct="1"/>
            <a:r>
              <a:rPr lang="en-US" altLang="en-US" sz="2400" u="none" dirty="0" smtClean="0">
                <a:solidFill>
                  <a:srgbClr val="FF0000"/>
                </a:solidFill>
                <a:latin typeface="Calisto MT" pitchFamily="18" charset="0"/>
              </a:rPr>
              <a:t>Protons to heavy-ions</a:t>
            </a:r>
            <a:endParaRPr lang="en-AU" altLang="en-US" sz="2400" u="none" dirty="0">
              <a:solidFill>
                <a:srgbClr val="FF0000"/>
              </a:solidFill>
              <a:latin typeface="Calisto MT" pitchFamily="18" charset="0"/>
            </a:endParaRPr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15" name="Picture 5" descr="iTheb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6" descr="iTheb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7754042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New Regions: A=80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5" name="Picture 5" descr="iTheb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iTheb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7" descr="SA-11-Nov-11 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3595" y="1412776"/>
            <a:ext cx="726029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59118"/>
            <a:ext cx="5041070" cy="511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7" name="Picture 5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Rectangle 2"/>
          <p:cNvSpPr/>
          <p:nvPr/>
        </p:nvSpPr>
        <p:spPr>
          <a:xfrm>
            <a:off x="2293351" y="89397"/>
            <a:ext cx="37835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The case of </a:t>
            </a:r>
            <a:r>
              <a:rPr lang="en-US" sz="4400" baseline="30000" dirty="0" smtClean="0">
                <a:solidFill>
                  <a:srgbClr val="FF0000"/>
                </a:solidFill>
              </a:rPr>
              <a:t>80</a:t>
            </a:r>
            <a:r>
              <a:rPr lang="en-US" sz="4400" dirty="0" smtClean="0">
                <a:solidFill>
                  <a:srgbClr val="FF0000"/>
                </a:solidFill>
              </a:rPr>
              <a:t>Br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763688" y="6265287"/>
            <a:ext cx="1954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srgbClr val="FF0000"/>
                </a:solidFill>
              </a:rPr>
              <a:t>π</a:t>
            </a:r>
            <a:r>
              <a:rPr lang="en-ZA" sz="2800" dirty="0">
                <a:solidFill>
                  <a:srgbClr val="FF0000"/>
                </a:solidFill>
              </a:rPr>
              <a:t>g</a:t>
            </a:r>
            <a:r>
              <a:rPr lang="en-ZA" sz="2800" baseline="-25000" dirty="0">
                <a:solidFill>
                  <a:srgbClr val="FF0000"/>
                </a:solidFill>
              </a:rPr>
              <a:t>9/2</a:t>
            </a:r>
            <a:r>
              <a:rPr lang="en-ZA" sz="2800" dirty="0">
                <a:solidFill>
                  <a:srgbClr val="FF0000"/>
                </a:solidFill>
              </a:rPr>
              <a:t> x </a:t>
            </a:r>
            <a:r>
              <a:rPr lang="en-ZA" sz="2800" dirty="0" smtClean="0">
                <a:solidFill>
                  <a:srgbClr val="FF0000"/>
                </a:solidFill>
                <a:sym typeface="Symbol"/>
              </a:rPr>
              <a:t>g</a:t>
            </a:r>
            <a:r>
              <a:rPr lang="en-ZA" sz="2800" baseline="-25000" dirty="0">
                <a:solidFill>
                  <a:srgbClr val="FF0000"/>
                </a:solidFill>
                <a:sym typeface="Symbol"/>
              </a:rPr>
              <a:t>9</a:t>
            </a:r>
            <a:r>
              <a:rPr lang="en-ZA" sz="2800" baseline="-25000" dirty="0" smtClean="0">
                <a:solidFill>
                  <a:srgbClr val="FF0000"/>
                </a:solidFill>
              </a:rPr>
              <a:t>/2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8020" y="1628800"/>
            <a:ext cx="2368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aseline="30000" dirty="0" smtClean="0">
                <a:solidFill>
                  <a:srgbClr val="170DE3"/>
                </a:solidFill>
              </a:rPr>
              <a:t>76</a:t>
            </a:r>
            <a:r>
              <a:rPr lang="en-US" sz="2400" dirty="0" smtClean="0">
                <a:solidFill>
                  <a:srgbClr val="170DE3"/>
                </a:solidFill>
              </a:rPr>
              <a:t>Ge(</a:t>
            </a:r>
            <a:r>
              <a:rPr lang="en-US" sz="2400" baseline="30000" dirty="0" smtClean="0">
                <a:solidFill>
                  <a:srgbClr val="170DE3"/>
                </a:solidFill>
              </a:rPr>
              <a:t>11</a:t>
            </a:r>
            <a:r>
              <a:rPr lang="en-US" sz="2400" dirty="0" smtClean="0">
                <a:solidFill>
                  <a:srgbClr val="170DE3"/>
                </a:solidFill>
              </a:rPr>
              <a:t>B,</a:t>
            </a:r>
            <a:r>
              <a:rPr lang="en-US" sz="2400" dirty="0" smtClean="0">
                <a:solidFill>
                  <a:srgbClr val="170DE3"/>
                </a:solidFill>
                <a:sym typeface="Symbol"/>
              </a:rPr>
              <a:t></a:t>
            </a:r>
            <a:r>
              <a:rPr lang="en-US" sz="2400" dirty="0" smtClean="0">
                <a:solidFill>
                  <a:srgbClr val="170DE3"/>
                </a:solidFill>
              </a:rPr>
              <a:t>3n)</a:t>
            </a:r>
            <a:r>
              <a:rPr lang="en-US" sz="2400" baseline="30000" dirty="0" smtClean="0">
                <a:solidFill>
                  <a:srgbClr val="170DE3"/>
                </a:solidFill>
              </a:rPr>
              <a:t>80</a:t>
            </a:r>
            <a:r>
              <a:rPr lang="en-US" sz="2400" dirty="0" smtClean="0">
                <a:solidFill>
                  <a:srgbClr val="170DE3"/>
                </a:solidFill>
              </a:rPr>
              <a:t>Br</a:t>
            </a:r>
            <a:endParaRPr lang="en-US" sz="2400" dirty="0">
              <a:solidFill>
                <a:srgbClr val="170DE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79662" y="2276872"/>
            <a:ext cx="30743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aseline="30000" dirty="0" smtClean="0">
                <a:solidFill>
                  <a:srgbClr val="170DE3"/>
                </a:solidFill>
              </a:rPr>
              <a:t>76</a:t>
            </a:r>
            <a:r>
              <a:rPr lang="en-US" sz="2400" dirty="0" smtClean="0">
                <a:solidFill>
                  <a:srgbClr val="170DE3"/>
                </a:solidFill>
              </a:rPr>
              <a:t>Ge(</a:t>
            </a:r>
            <a:r>
              <a:rPr lang="en-US" sz="2400" baseline="30000" dirty="0" smtClean="0">
                <a:solidFill>
                  <a:srgbClr val="170DE3"/>
                </a:solidFill>
              </a:rPr>
              <a:t>7</a:t>
            </a:r>
            <a:r>
              <a:rPr lang="en-US" sz="2400" dirty="0" smtClean="0">
                <a:solidFill>
                  <a:srgbClr val="170DE3"/>
                </a:solidFill>
              </a:rPr>
              <a:t>Li,3n)</a:t>
            </a:r>
            <a:r>
              <a:rPr lang="en-US" sz="2400" baseline="30000" dirty="0" smtClean="0">
                <a:solidFill>
                  <a:srgbClr val="170DE3"/>
                </a:solidFill>
              </a:rPr>
              <a:t>80</a:t>
            </a:r>
            <a:r>
              <a:rPr lang="en-US" sz="2400" dirty="0" smtClean="0">
                <a:solidFill>
                  <a:srgbClr val="170DE3"/>
                </a:solidFill>
              </a:rPr>
              <a:t>Br</a:t>
            </a:r>
          </a:p>
          <a:p>
            <a:pPr algn="just"/>
            <a:r>
              <a:rPr lang="en-US" sz="2400" dirty="0" smtClean="0">
                <a:solidFill>
                  <a:srgbClr val="170DE3"/>
                </a:solidFill>
              </a:rPr>
              <a:t>(data from </a:t>
            </a:r>
            <a:r>
              <a:rPr lang="en-US" sz="2400" dirty="0" err="1" smtClean="0">
                <a:solidFill>
                  <a:srgbClr val="170DE3"/>
                </a:solidFill>
              </a:rPr>
              <a:t>Rossendorf</a:t>
            </a:r>
            <a:r>
              <a:rPr lang="en-US" sz="2400" dirty="0" smtClean="0">
                <a:solidFill>
                  <a:srgbClr val="170DE3"/>
                </a:solidFill>
              </a:rPr>
              <a:t>)</a:t>
            </a:r>
            <a:endParaRPr lang="en-US" sz="2400" dirty="0">
              <a:solidFill>
                <a:srgbClr val="170DE3"/>
              </a:solidFill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61" y="965614"/>
            <a:ext cx="5562535" cy="51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5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74381"/>
            <a:ext cx="321945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18" y="2599175"/>
            <a:ext cx="3738787" cy="38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8" name="Picture 5" descr="iTheb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6" descr="iTheb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1979712" y="109521"/>
            <a:ext cx="54338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Properties of </a:t>
            </a:r>
            <a:r>
              <a:rPr lang="en-US" sz="3600" baseline="30000" dirty="0" smtClean="0">
                <a:solidFill>
                  <a:srgbClr val="FF0000"/>
                </a:solidFill>
              </a:rPr>
              <a:t>80</a:t>
            </a:r>
            <a:r>
              <a:rPr lang="en-US" sz="3600" dirty="0" smtClean="0">
                <a:solidFill>
                  <a:srgbClr val="FF0000"/>
                </a:solidFill>
              </a:rPr>
              <a:t>Br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Good comparison with PRM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639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65" y="1700808"/>
            <a:ext cx="4291211" cy="397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" y="1700808"/>
            <a:ext cx="4923262" cy="389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7" name="Picture 5" descr="iTheb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iTheb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>
          <a:xfrm>
            <a:off x="2293351" y="89397"/>
            <a:ext cx="4871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 case of Chiral Vibration</a:t>
            </a:r>
            <a:endParaRPr lang="en-GB" sz="3600" dirty="0"/>
          </a:p>
        </p:txBody>
      </p:sp>
      <p:sp>
        <p:nvSpPr>
          <p:cNvPr id="10" name="Rectangle 9"/>
          <p:cNvSpPr/>
          <p:nvPr/>
        </p:nvSpPr>
        <p:spPr>
          <a:xfrm>
            <a:off x="770250" y="888128"/>
            <a:ext cx="39900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Static chirality demands equal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K- distributions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880625" y="5674277"/>
            <a:ext cx="37466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Band 1 – K=0;  0 phonon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Band  2 – K=6; 1 phonon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 oscillates through l-s plane</a:t>
            </a:r>
            <a:endParaRPr lang="en-GB" sz="2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293351" y="5328889"/>
            <a:ext cx="0" cy="3730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39899" y="5858942"/>
            <a:ext cx="40508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>
                <a:solidFill>
                  <a:srgbClr val="FF0000"/>
                </a:solidFill>
              </a:rPr>
              <a:t> </a:t>
            </a:r>
            <a:r>
              <a:rPr lang="en-ZA" sz="2400" dirty="0">
                <a:solidFill>
                  <a:srgbClr val="FF0000"/>
                </a:solidFill>
                <a:sym typeface="Symbol"/>
              </a:rPr>
              <a:t>g</a:t>
            </a:r>
            <a:r>
              <a:rPr lang="en-ZA" sz="2400" baseline="-25000" dirty="0">
                <a:solidFill>
                  <a:srgbClr val="FF0000"/>
                </a:solidFill>
                <a:sym typeface="Symbol"/>
              </a:rPr>
              <a:t>9</a:t>
            </a:r>
            <a:r>
              <a:rPr lang="en-ZA" sz="2400" baseline="-25000" dirty="0">
                <a:solidFill>
                  <a:srgbClr val="FF0000"/>
                </a:solidFill>
              </a:rPr>
              <a:t>/2 </a:t>
            </a:r>
            <a:r>
              <a:rPr lang="en-ZA" sz="2400" dirty="0" smtClean="0">
                <a:solidFill>
                  <a:srgbClr val="FF0000"/>
                </a:solidFill>
              </a:rPr>
              <a:t>never fully aligns with</a:t>
            </a:r>
          </a:p>
          <a:p>
            <a:r>
              <a:rPr lang="en-ZA" sz="2400" dirty="0" smtClean="0">
                <a:solidFill>
                  <a:srgbClr val="FF0000"/>
                </a:solidFill>
              </a:rPr>
              <a:t>l-axis;  </a:t>
            </a:r>
            <a:r>
              <a:rPr lang="el-GR" sz="2400" dirty="0" smtClean="0">
                <a:solidFill>
                  <a:srgbClr val="FF0000"/>
                </a:solidFill>
              </a:rPr>
              <a:t>Ω</a:t>
            </a:r>
            <a:r>
              <a:rPr lang="en-ZA" sz="2400" dirty="0" smtClean="0">
                <a:solidFill>
                  <a:srgbClr val="FF0000"/>
                </a:solidFill>
              </a:rPr>
              <a:t>=7/2 orbital occupied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954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" y="592453"/>
            <a:ext cx="90582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93351" y="89397"/>
            <a:ext cx="4931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aseline="30000" dirty="0" smtClean="0">
                <a:solidFill>
                  <a:srgbClr val="FF0000"/>
                </a:solidFill>
              </a:rPr>
              <a:t>78</a:t>
            </a:r>
            <a:r>
              <a:rPr lang="en-US" sz="3600" dirty="0" smtClean="0">
                <a:solidFill>
                  <a:srgbClr val="FF0000"/>
                </a:solidFill>
              </a:rPr>
              <a:t>Br : see talk by Chen Liu</a:t>
            </a:r>
            <a:endParaRPr lang="en-GB" sz="3600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9" name="Picture 5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0"/>
          <p:cNvSpPr/>
          <p:nvPr/>
        </p:nvSpPr>
        <p:spPr>
          <a:xfrm>
            <a:off x="6265213" y="2204864"/>
            <a:ext cx="2294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aseline="30000" dirty="0" smtClean="0">
                <a:solidFill>
                  <a:srgbClr val="170DE3"/>
                </a:solidFill>
              </a:rPr>
              <a:t>70</a:t>
            </a:r>
            <a:r>
              <a:rPr lang="en-US" sz="2400" dirty="0" smtClean="0">
                <a:solidFill>
                  <a:srgbClr val="170DE3"/>
                </a:solidFill>
              </a:rPr>
              <a:t>Zn(</a:t>
            </a:r>
            <a:r>
              <a:rPr lang="en-US" sz="2400" baseline="30000" dirty="0" smtClean="0">
                <a:solidFill>
                  <a:srgbClr val="170DE3"/>
                </a:solidFill>
              </a:rPr>
              <a:t>12</a:t>
            </a:r>
            <a:r>
              <a:rPr lang="en-US" sz="2400" dirty="0" smtClean="0">
                <a:solidFill>
                  <a:srgbClr val="170DE3"/>
                </a:solidFill>
              </a:rPr>
              <a:t>C,</a:t>
            </a:r>
            <a:r>
              <a:rPr lang="en-US" sz="2400" dirty="0" smtClean="0">
                <a:solidFill>
                  <a:srgbClr val="170DE3"/>
                </a:solidFill>
                <a:sym typeface="Symbol"/>
              </a:rPr>
              <a:t>p</a:t>
            </a:r>
            <a:r>
              <a:rPr lang="en-US" sz="2400" dirty="0" smtClean="0">
                <a:solidFill>
                  <a:srgbClr val="170DE3"/>
                </a:solidFill>
              </a:rPr>
              <a:t>3n)</a:t>
            </a:r>
            <a:r>
              <a:rPr lang="en-US" sz="2400" baseline="30000" dirty="0" smtClean="0">
                <a:solidFill>
                  <a:srgbClr val="170DE3"/>
                </a:solidFill>
              </a:rPr>
              <a:t>78</a:t>
            </a:r>
            <a:r>
              <a:rPr lang="en-US" sz="2400" dirty="0" smtClean="0">
                <a:solidFill>
                  <a:srgbClr val="170DE3"/>
                </a:solidFill>
              </a:rPr>
              <a:t>Br</a:t>
            </a:r>
            <a:endParaRPr lang="en-US" sz="2400" dirty="0">
              <a:solidFill>
                <a:srgbClr val="170D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43" y="1916832"/>
            <a:ext cx="71913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4" name="Picture 5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6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Rectangle 5"/>
          <p:cNvSpPr/>
          <p:nvPr/>
        </p:nvSpPr>
        <p:spPr>
          <a:xfrm>
            <a:off x="1547665" y="89397"/>
            <a:ext cx="6146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 effect of residual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p-n interactions:  </a:t>
            </a:r>
            <a:r>
              <a:rPr lang="en-US" sz="3600" baseline="30000" dirty="0" smtClean="0">
                <a:solidFill>
                  <a:srgbClr val="FF0000"/>
                </a:solidFill>
              </a:rPr>
              <a:t>198</a:t>
            </a:r>
            <a:r>
              <a:rPr lang="en-US" sz="3600" dirty="0" smtClean="0">
                <a:solidFill>
                  <a:srgbClr val="FF0000"/>
                </a:solidFill>
              </a:rPr>
              <a:t>Tl</a:t>
            </a:r>
            <a:endParaRPr lang="en-GB" sz="3600" dirty="0"/>
          </a:p>
        </p:txBody>
      </p:sp>
      <p:sp>
        <p:nvSpPr>
          <p:cNvPr id="7" name="Rectangle 6"/>
          <p:cNvSpPr/>
          <p:nvPr/>
        </p:nvSpPr>
        <p:spPr>
          <a:xfrm>
            <a:off x="4644327" y="6269757"/>
            <a:ext cx="2010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π</a:t>
            </a:r>
            <a:r>
              <a:rPr lang="en-ZA" sz="2800" dirty="0" smtClean="0">
                <a:solidFill>
                  <a:srgbClr val="FF0000"/>
                </a:solidFill>
              </a:rPr>
              <a:t>h</a:t>
            </a:r>
            <a:r>
              <a:rPr lang="en-ZA" sz="2800" baseline="-25000" dirty="0" smtClean="0">
                <a:solidFill>
                  <a:srgbClr val="FF0000"/>
                </a:solidFill>
              </a:rPr>
              <a:t>9/2</a:t>
            </a:r>
            <a:r>
              <a:rPr lang="en-ZA" sz="2800" dirty="0" smtClean="0">
                <a:solidFill>
                  <a:srgbClr val="FF0000"/>
                </a:solidFill>
              </a:rPr>
              <a:t> </a:t>
            </a:r>
            <a:r>
              <a:rPr lang="en-ZA" sz="2800" dirty="0">
                <a:solidFill>
                  <a:srgbClr val="FF0000"/>
                </a:solidFill>
              </a:rPr>
              <a:t>x </a:t>
            </a:r>
            <a:r>
              <a:rPr lang="en-ZA" sz="2800" dirty="0" smtClean="0">
                <a:solidFill>
                  <a:srgbClr val="FF0000"/>
                </a:solidFill>
                <a:sym typeface="Symbol"/>
              </a:rPr>
              <a:t>i</a:t>
            </a:r>
            <a:r>
              <a:rPr lang="en-ZA" sz="2800" baseline="-25000" dirty="0" smtClean="0">
                <a:solidFill>
                  <a:srgbClr val="FF0000"/>
                </a:solidFill>
              </a:rPr>
              <a:t>13/2 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31" y="1289726"/>
            <a:ext cx="2483146" cy="52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36" y="1619062"/>
            <a:ext cx="483108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0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32" y="926450"/>
            <a:ext cx="4608512" cy="229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78" y="3020520"/>
            <a:ext cx="4499166" cy="362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5" name="Picture 5" descr="iTheb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iTheb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/>
        </p:nvSpPr>
        <p:spPr>
          <a:xfrm>
            <a:off x="1547665" y="89397"/>
            <a:ext cx="6146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Properties of  </a:t>
            </a:r>
            <a:r>
              <a:rPr lang="en-US" sz="3600" baseline="30000" dirty="0" smtClean="0">
                <a:solidFill>
                  <a:srgbClr val="FF0000"/>
                </a:solidFill>
              </a:rPr>
              <a:t>198</a:t>
            </a:r>
            <a:r>
              <a:rPr lang="en-US" sz="3600" dirty="0" smtClean="0">
                <a:solidFill>
                  <a:srgbClr val="FF0000"/>
                </a:solidFill>
              </a:rPr>
              <a:t>Tl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938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980728"/>
            <a:ext cx="7157094" cy="499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1"/>
            <a:ext cx="2038510" cy="183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6" name="Picture 5" descr="iTheb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iTheb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>
          <a:xfrm>
            <a:off x="1547665" y="89397"/>
            <a:ext cx="6146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 effect of residual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p-n interactions and </a:t>
            </a:r>
            <a:r>
              <a:rPr lang="en-US" sz="3600" dirty="0" err="1" smtClean="0">
                <a:solidFill>
                  <a:srgbClr val="FF0000"/>
                </a:solidFill>
              </a:rPr>
              <a:t>triaxiallity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9" y="620688"/>
            <a:ext cx="4223960" cy="210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443132"/>
            <a:ext cx="5670461" cy="35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23002" y="5853937"/>
            <a:ext cx="7772400" cy="103202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FF0000"/>
                </a:solidFill>
              </a:rPr>
              <a:t>PRM code of </a:t>
            </a:r>
            <a:r>
              <a:rPr lang="en-US" sz="3000" dirty="0" err="1" smtClean="0">
                <a:solidFill>
                  <a:srgbClr val="FF0000"/>
                </a:solidFill>
              </a:rPr>
              <a:t>Ragnarsson</a:t>
            </a:r>
            <a:r>
              <a:rPr lang="en-US" sz="3000" dirty="0" smtClean="0">
                <a:solidFill>
                  <a:srgbClr val="FF0000"/>
                </a:solidFill>
              </a:rPr>
              <a:t> &amp; Semmes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2056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42523"/>
            <a:ext cx="7772400" cy="10320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Best example of chiral partner bands: </a:t>
            </a:r>
            <a:r>
              <a:rPr lang="en-US" sz="3200" b="1" dirty="0" smtClean="0">
                <a:solidFill>
                  <a:srgbClr val="FF0000"/>
                </a:solidFill>
              </a:rPr>
              <a:t/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600" baseline="30000" dirty="0" smtClean="0">
                <a:solidFill>
                  <a:srgbClr val="FF0000"/>
                </a:solidFill>
              </a:rPr>
              <a:t>126</a:t>
            </a:r>
            <a:r>
              <a:rPr lang="en-US" sz="3600" dirty="0" smtClean="0">
                <a:solidFill>
                  <a:srgbClr val="FF0000"/>
                </a:solidFill>
              </a:rPr>
              <a:t>Cs</a:t>
            </a:r>
            <a:endParaRPr lang="en-US" sz="3600" dirty="0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5" name="Picture 5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290" y="883577"/>
            <a:ext cx="3860327" cy="353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3"/>
          <p:cNvGrpSpPr/>
          <p:nvPr/>
        </p:nvGrpSpPr>
        <p:grpSpPr>
          <a:xfrm>
            <a:off x="234185" y="4050298"/>
            <a:ext cx="3762464" cy="2941264"/>
            <a:chOff x="234185" y="4050298"/>
            <a:chExt cx="3762464" cy="2941264"/>
          </a:xfrm>
        </p:grpSpPr>
        <p:grpSp>
          <p:nvGrpSpPr>
            <p:cNvPr id="7" name="Group 11"/>
            <p:cNvGrpSpPr/>
            <p:nvPr/>
          </p:nvGrpSpPr>
          <p:grpSpPr>
            <a:xfrm>
              <a:off x="234185" y="4050298"/>
              <a:ext cx="3762464" cy="2941264"/>
              <a:chOff x="234185" y="4050298"/>
              <a:chExt cx="3762464" cy="2941264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359596" y="4304872"/>
                <a:ext cx="3513761" cy="2553128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graphicFrame>
            <p:nvGraphicFramePr>
              <p:cNvPr id="61441" name="Object 1"/>
              <p:cNvGraphicFramePr>
                <a:graphicFrameLocks noChangeAspect="1"/>
              </p:cNvGraphicFramePr>
              <p:nvPr/>
            </p:nvGraphicFramePr>
            <p:xfrm>
              <a:off x="234185" y="4050298"/>
              <a:ext cx="3762464" cy="2941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40" name="Graph" r:id="rId5" imgW="3908160" imgH="3013920" progId="Origin50.Graph">
                      <p:embed/>
                    </p:oleObj>
                  </mc:Choice>
                  <mc:Fallback>
                    <p:oleObj name="Graph" r:id="rId5" imgW="3908160" imgH="301392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4185" y="4050298"/>
                            <a:ext cx="3762464" cy="29412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3" name="Rectangle 12"/>
            <p:cNvSpPr/>
            <p:nvPr/>
          </p:nvSpPr>
          <p:spPr>
            <a:xfrm rot="16200000">
              <a:off x="3249842" y="6069636"/>
              <a:ext cx="877163" cy="24622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solidFill>
                    <a:srgbClr val="2CCA61"/>
                  </a:solidFill>
                  <a:effectLst/>
                </a:rPr>
                <a:t>13-Nov-2010</a:t>
              </a:r>
              <a:endParaRPr lang="en-US" sz="1000" dirty="0">
                <a:solidFill>
                  <a:srgbClr val="2CCA61"/>
                </a:solidFill>
                <a:effectLst/>
              </a:endParaRPr>
            </a:p>
          </p:txBody>
        </p:sp>
      </p:grpSp>
      <p:grpSp>
        <p:nvGrpSpPr>
          <p:cNvPr id="8" name="Group 18"/>
          <p:cNvGrpSpPr/>
          <p:nvPr/>
        </p:nvGrpSpPr>
        <p:grpSpPr>
          <a:xfrm>
            <a:off x="4212404" y="873305"/>
            <a:ext cx="4695290" cy="5589142"/>
            <a:chOff x="4212404" y="976045"/>
            <a:chExt cx="4695290" cy="5589142"/>
          </a:xfrm>
        </p:grpSpPr>
        <p:grpSp>
          <p:nvGrpSpPr>
            <p:cNvPr id="9" name="Group 16"/>
            <p:cNvGrpSpPr/>
            <p:nvPr/>
          </p:nvGrpSpPr>
          <p:grpSpPr>
            <a:xfrm>
              <a:off x="4212404" y="976045"/>
              <a:ext cx="4695290" cy="5589142"/>
              <a:chOff x="4212404" y="976045"/>
              <a:chExt cx="4695290" cy="5589142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4212404" y="976045"/>
                <a:ext cx="4695290" cy="5589142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pic>
            <p:nvPicPr>
              <p:cNvPr id="61442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314422" y="1130156"/>
                <a:ext cx="4462386" cy="5167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" name="Rectangle 17"/>
            <p:cNvSpPr/>
            <p:nvPr/>
          </p:nvSpPr>
          <p:spPr bwMode="auto">
            <a:xfrm>
              <a:off x="4469258" y="6195317"/>
              <a:ext cx="380144" cy="174661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300394" y="6427113"/>
            <a:ext cx="44266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70DE3"/>
                </a:solidFill>
                <a:effectLst/>
              </a:rPr>
              <a:t>E. </a:t>
            </a:r>
            <a:r>
              <a:rPr lang="en-US" dirty="0" err="1" smtClean="0">
                <a:solidFill>
                  <a:srgbClr val="170DE3"/>
                </a:solidFill>
                <a:effectLst/>
              </a:rPr>
              <a:t>Grodner</a:t>
            </a:r>
            <a:r>
              <a:rPr lang="en-US" dirty="0" smtClean="0">
                <a:solidFill>
                  <a:srgbClr val="170DE3"/>
                </a:solidFill>
                <a:effectLst/>
              </a:rPr>
              <a:t> et al., EPJA 42, 79 (2009)</a:t>
            </a:r>
            <a:endParaRPr lang="en-US" dirty="0">
              <a:solidFill>
                <a:srgbClr val="170DE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862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194Tl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22388" y="-1063625"/>
            <a:ext cx="7475537" cy="996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971550" y="1300163"/>
            <a:ext cx="263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chiral  partner bands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TextBox 15"/>
          <p:cNvSpPr txBox="1">
            <a:spLocks noChangeArrowheads="1"/>
          </p:cNvSpPr>
          <p:nvPr/>
        </p:nvSpPr>
        <p:spPr bwMode="auto">
          <a:xfrm>
            <a:off x="6335594" y="6151563"/>
            <a:ext cx="28248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PhD, PL </a:t>
            </a:r>
            <a:r>
              <a:rPr lang="en-Z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Masiteng</a:t>
            </a:r>
            <a:endParaRPr lang="en-ZA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Z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Physics Letters B (2013)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Oval 9"/>
          <p:cNvSpPr>
            <a:spLocks noChangeArrowheads="1"/>
          </p:cNvSpPr>
          <p:nvPr/>
        </p:nvSpPr>
        <p:spPr bwMode="auto">
          <a:xfrm>
            <a:off x="2652713" y="4113213"/>
            <a:ext cx="1366837" cy="1870075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Text Box 16"/>
          <p:cNvSpPr txBox="1">
            <a:spLocks noChangeArrowheads="1"/>
          </p:cNvSpPr>
          <p:nvPr/>
        </p:nvSpPr>
        <p:spPr bwMode="auto">
          <a:xfrm>
            <a:off x="1295400" y="5943600"/>
            <a:ext cx="1930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>
                <a:solidFill>
                  <a:srgbClr val="006600"/>
                </a:solidFill>
                <a:latin typeface="Times New Roman" pitchFamily="18" charset="0"/>
              </a:rPr>
              <a:t>previously known</a:t>
            </a:r>
          </a:p>
        </p:txBody>
      </p:sp>
      <p:sp>
        <p:nvSpPr>
          <p:cNvPr id="5129" name="Line 17"/>
          <p:cNvSpPr>
            <a:spLocks noChangeShapeType="1"/>
          </p:cNvSpPr>
          <p:nvPr/>
        </p:nvSpPr>
        <p:spPr bwMode="auto">
          <a:xfrm flipV="1">
            <a:off x="2362200" y="5715000"/>
            <a:ext cx="457200" cy="304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8"/>
          <p:cNvSpPr>
            <a:spLocks noChangeShapeType="1"/>
          </p:cNvSpPr>
          <p:nvPr/>
        </p:nvSpPr>
        <p:spPr bwMode="auto">
          <a:xfrm>
            <a:off x="1138238" y="1801813"/>
            <a:ext cx="2209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9"/>
          <p:cNvSpPr>
            <a:spLocks noChangeShapeType="1"/>
          </p:cNvSpPr>
          <p:nvPr/>
        </p:nvSpPr>
        <p:spPr bwMode="auto">
          <a:xfrm>
            <a:off x="1138238" y="1773238"/>
            <a:ext cx="0" cy="4572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20"/>
          <p:cNvSpPr>
            <a:spLocks noChangeShapeType="1"/>
          </p:cNvSpPr>
          <p:nvPr/>
        </p:nvSpPr>
        <p:spPr bwMode="auto">
          <a:xfrm>
            <a:off x="3348038" y="1773238"/>
            <a:ext cx="0" cy="4572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24328" y="1412776"/>
            <a:ext cx="2087562" cy="2813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17" name="Picture 5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6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18"/>
          <p:cNvSpPr/>
          <p:nvPr/>
        </p:nvSpPr>
        <p:spPr>
          <a:xfrm>
            <a:off x="2293351" y="89397"/>
            <a:ext cx="45430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Degeneracy in </a:t>
            </a:r>
            <a:r>
              <a:rPr lang="en-US" sz="4400" baseline="30000" dirty="0" smtClean="0">
                <a:solidFill>
                  <a:srgbClr val="FF0000"/>
                </a:solidFill>
              </a:rPr>
              <a:t>194</a:t>
            </a:r>
            <a:r>
              <a:rPr lang="en-US" sz="4400" dirty="0" smtClean="0">
                <a:solidFill>
                  <a:srgbClr val="FF0000"/>
                </a:solidFill>
              </a:rPr>
              <a:t>Tl</a:t>
            </a:r>
            <a:endParaRPr lang="en-GB" dirty="0"/>
          </a:p>
        </p:txBody>
      </p:sp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6115227" y="2406369"/>
            <a:ext cx="18565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more than 120 </a:t>
            </a:r>
            <a:endParaRPr lang="en-ZA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Z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Z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transitions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67359" y="1400913"/>
            <a:ext cx="229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baseline="30000" dirty="0" smtClean="0">
                <a:solidFill>
                  <a:srgbClr val="170DE3"/>
                </a:solidFill>
              </a:rPr>
              <a:t>181</a:t>
            </a:r>
            <a:r>
              <a:rPr lang="en-US" sz="2400" dirty="0" smtClean="0">
                <a:solidFill>
                  <a:srgbClr val="170DE3"/>
                </a:solidFill>
              </a:rPr>
              <a:t>Ta(</a:t>
            </a:r>
            <a:r>
              <a:rPr lang="en-US" sz="2400" baseline="30000" dirty="0" smtClean="0">
                <a:solidFill>
                  <a:srgbClr val="170DE3"/>
                </a:solidFill>
              </a:rPr>
              <a:t>18</a:t>
            </a:r>
            <a:r>
              <a:rPr lang="en-US" sz="2400" dirty="0" smtClean="0">
                <a:solidFill>
                  <a:srgbClr val="170DE3"/>
                </a:solidFill>
              </a:rPr>
              <a:t>O,5n)</a:t>
            </a:r>
            <a:r>
              <a:rPr lang="en-US" sz="2400" baseline="30000" dirty="0" smtClean="0">
                <a:solidFill>
                  <a:srgbClr val="170DE3"/>
                </a:solidFill>
              </a:rPr>
              <a:t>194</a:t>
            </a:r>
            <a:r>
              <a:rPr lang="en-US" sz="2400" dirty="0" smtClean="0">
                <a:solidFill>
                  <a:srgbClr val="170DE3"/>
                </a:solidFill>
              </a:rPr>
              <a:t>Tl</a:t>
            </a:r>
            <a:endParaRPr lang="en-US" sz="2400" dirty="0">
              <a:solidFill>
                <a:srgbClr val="170D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30" grpId="0" animBg="1"/>
      <p:bldP spid="5131" grpId="0" animBg="1"/>
      <p:bldP spid="51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487134" y="4658431"/>
            <a:ext cx="765686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200" dirty="0">
                <a:solidFill>
                  <a:srgbClr val="FF0000"/>
                </a:solidFill>
                <a:latin typeface="Times New Roman" pitchFamily="18" charset="0"/>
              </a:rPr>
              <a:t>at </a:t>
            </a:r>
            <a:r>
              <a:rPr lang="en-ZA" sz="2200" dirty="0" err="1">
                <a:solidFill>
                  <a:srgbClr val="FF0000"/>
                </a:solidFill>
                <a:latin typeface="Times New Roman" pitchFamily="18" charset="0"/>
              </a:rPr>
              <a:t>iThemba</a:t>
            </a:r>
            <a:r>
              <a:rPr lang="en-ZA" sz="2200" dirty="0">
                <a:solidFill>
                  <a:srgbClr val="FF0000"/>
                </a:solidFill>
                <a:latin typeface="Times New Roman" pitchFamily="18" charset="0"/>
              </a:rPr>
              <a:t> LABS with the </a:t>
            </a:r>
            <a:r>
              <a:rPr lang="en-ZA" sz="2200" dirty="0" smtClean="0">
                <a:solidFill>
                  <a:srgbClr val="FF0000"/>
                </a:solidFill>
                <a:latin typeface="Times New Roman" pitchFamily="18" charset="0"/>
              </a:rPr>
              <a:t>AFRODITE </a:t>
            </a:r>
            <a:r>
              <a:rPr lang="en-ZA" sz="2200" dirty="0">
                <a:solidFill>
                  <a:srgbClr val="FF0000"/>
                </a:solidFill>
                <a:latin typeface="Times New Roman" pitchFamily="18" charset="0"/>
              </a:rPr>
              <a:t>gamma-ray array:</a:t>
            </a:r>
          </a:p>
          <a:p>
            <a:r>
              <a:rPr lang="en-ZA" sz="2200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ZA" sz="2200" dirty="0">
                <a:solidFill>
                  <a:srgbClr val="FF0000"/>
                </a:solidFill>
                <a:latin typeface="Times New Roman" pitchFamily="18" charset="0"/>
              </a:rPr>
              <a:t>A=80  </a:t>
            </a:r>
            <a:r>
              <a:rPr lang="en-ZA" sz="2200" dirty="0" smtClean="0">
                <a:solidFill>
                  <a:srgbClr val="FF0000"/>
                </a:solidFill>
                <a:latin typeface="Times New Roman" pitchFamily="18" charset="0"/>
              </a:rPr>
              <a:t>  a </a:t>
            </a:r>
            <a:r>
              <a:rPr lang="en-ZA" sz="2200" dirty="0">
                <a:solidFill>
                  <a:srgbClr val="FF0000"/>
                </a:solidFill>
                <a:latin typeface="Times New Roman" pitchFamily="18" charset="0"/>
              </a:rPr>
              <a:t>new mass region, studies on </a:t>
            </a:r>
            <a:r>
              <a:rPr lang="en-ZA" sz="2200" baseline="30000" dirty="0">
                <a:solidFill>
                  <a:srgbClr val="FF0000"/>
                </a:solidFill>
                <a:latin typeface="Times New Roman" pitchFamily="18" charset="0"/>
              </a:rPr>
              <a:t>78,80</a:t>
            </a:r>
            <a:r>
              <a:rPr lang="en-ZA" sz="2200" dirty="0">
                <a:solidFill>
                  <a:srgbClr val="FF0000"/>
                </a:solidFill>
                <a:latin typeface="Times New Roman" pitchFamily="18" charset="0"/>
              </a:rPr>
              <a:t>Br, by </a:t>
            </a:r>
            <a:r>
              <a:rPr lang="en-ZA" sz="2200" dirty="0" smtClean="0">
                <a:solidFill>
                  <a:srgbClr val="FF0000"/>
                </a:solidFill>
                <a:latin typeface="Times New Roman" pitchFamily="18" charset="0"/>
              </a:rPr>
              <a:t>J. </a:t>
            </a:r>
            <a:r>
              <a:rPr lang="en-ZA" sz="2200" dirty="0" err="1" smtClean="0">
                <a:solidFill>
                  <a:srgbClr val="FF0000"/>
                </a:solidFill>
                <a:latin typeface="Times New Roman" pitchFamily="18" charset="0"/>
              </a:rPr>
              <a:t>Meng</a:t>
            </a:r>
            <a:r>
              <a:rPr lang="en-ZA" sz="2200" dirty="0" smtClean="0">
                <a:solidFill>
                  <a:srgbClr val="FF0000"/>
                </a:solidFill>
                <a:latin typeface="Times New Roman" pitchFamily="18" charset="0"/>
              </a:rPr>
              <a:t> et al</a:t>
            </a:r>
            <a:r>
              <a:rPr lang="en-ZA" sz="2200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en-ZA" sz="2200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   </a:t>
            </a:r>
            <a:r>
              <a:rPr lang="en-ZA" sz="2200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ZA" sz="2200" dirty="0">
                <a:solidFill>
                  <a:srgbClr val="FF0000"/>
                </a:solidFill>
                <a:latin typeface="Times New Roman" pitchFamily="18" charset="0"/>
              </a:rPr>
              <a:t>A=130 </a:t>
            </a:r>
            <a:r>
              <a:rPr lang="en-ZA" sz="2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ZA" sz="2200" baseline="30000" dirty="0" smtClean="0">
                <a:solidFill>
                  <a:srgbClr val="FF0000"/>
                </a:solidFill>
                <a:latin typeface="Times New Roman" pitchFamily="18" charset="0"/>
              </a:rPr>
              <a:t>136</a:t>
            </a:r>
            <a:r>
              <a:rPr lang="en-ZA" sz="2200" dirty="0" smtClean="0">
                <a:solidFill>
                  <a:srgbClr val="FF0000"/>
                </a:solidFill>
                <a:latin typeface="Times New Roman" pitchFamily="18" charset="0"/>
              </a:rPr>
              <a:t>Pm</a:t>
            </a:r>
            <a:r>
              <a:rPr lang="en-ZA" sz="2200" dirty="0">
                <a:solidFill>
                  <a:srgbClr val="FF0000"/>
                </a:solidFill>
                <a:latin typeface="Times New Roman" pitchFamily="18" charset="0"/>
              </a:rPr>
              <a:t>, studies by P. </a:t>
            </a:r>
            <a:r>
              <a:rPr lang="en-ZA" sz="2200" dirty="0" err="1">
                <a:solidFill>
                  <a:srgbClr val="FF0000"/>
                </a:solidFill>
                <a:latin typeface="Times New Roman" pitchFamily="18" charset="0"/>
              </a:rPr>
              <a:t>Datta</a:t>
            </a:r>
            <a:endParaRPr lang="en-ZA" sz="2200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ZA" sz="2200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ZA" sz="2200" dirty="0" smtClean="0">
                <a:solidFill>
                  <a:srgbClr val="FF0000"/>
                </a:solidFill>
                <a:latin typeface="Times New Roman" pitchFamily="18" charset="0"/>
              </a:rPr>
              <a:t>A=100  </a:t>
            </a:r>
            <a:r>
              <a:rPr lang="en-ZA" sz="2200" baseline="30000" dirty="0" smtClean="0">
                <a:solidFill>
                  <a:srgbClr val="FF0000"/>
                </a:solidFill>
                <a:latin typeface="Times New Roman" pitchFamily="18" charset="0"/>
              </a:rPr>
              <a:t>106</a:t>
            </a:r>
            <a:r>
              <a:rPr lang="en-ZA" sz="2200" dirty="0" smtClean="0">
                <a:solidFill>
                  <a:srgbClr val="FF0000"/>
                </a:solidFill>
                <a:latin typeface="Times New Roman" pitchFamily="18" charset="0"/>
              </a:rPr>
              <a:t>Ag</a:t>
            </a:r>
            <a:r>
              <a:rPr lang="en-ZA" sz="2200" dirty="0">
                <a:solidFill>
                  <a:srgbClr val="FF0000"/>
                </a:solidFill>
                <a:latin typeface="Times New Roman" pitchFamily="18" charset="0"/>
              </a:rPr>
              <a:t>, studies by E. Lieder, R. Lieder</a:t>
            </a:r>
          </a:p>
          <a:p>
            <a:r>
              <a:rPr lang="en-ZA" sz="2200" dirty="0" smtClean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</a:t>
            </a:r>
            <a:r>
              <a:rPr lang="en-ZA" sz="2200" dirty="0" smtClean="0">
                <a:solidFill>
                  <a:srgbClr val="FF0000"/>
                </a:solidFill>
                <a:latin typeface="Times New Roman" pitchFamily="18" charset="0"/>
              </a:rPr>
              <a:t>A=190   a </a:t>
            </a:r>
            <a:r>
              <a:rPr lang="en-ZA" sz="2200" dirty="0">
                <a:solidFill>
                  <a:srgbClr val="FF0000"/>
                </a:solidFill>
                <a:latin typeface="Times New Roman" pitchFamily="18" charset="0"/>
              </a:rPr>
              <a:t>new mass region, studies on </a:t>
            </a:r>
            <a:r>
              <a:rPr lang="en-ZA" sz="2200" baseline="30000" dirty="0">
                <a:solidFill>
                  <a:srgbClr val="FF0000"/>
                </a:solidFill>
                <a:latin typeface="Times New Roman" pitchFamily="18" charset="0"/>
              </a:rPr>
              <a:t>192-198</a:t>
            </a:r>
            <a:r>
              <a:rPr lang="en-ZA" sz="2200" dirty="0">
                <a:solidFill>
                  <a:srgbClr val="FF0000"/>
                </a:solidFill>
                <a:latin typeface="Times New Roman" pitchFamily="18" charset="0"/>
              </a:rPr>
              <a:t>Tl, </a:t>
            </a:r>
            <a:r>
              <a:rPr lang="en-ZA" sz="2200" dirty="0" smtClean="0">
                <a:solidFill>
                  <a:srgbClr val="FF0000"/>
                </a:solidFill>
                <a:latin typeface="Times New Roman" pitchFamily="18" charset="0"/>
              </a:rPr>
              <a:t>by </a:t>
            </a:r>
            <a:r>
              <a:rPr lang="en-ZA" sz="2200" dirty="0">
                <a:solidFill>
                  <a:srgbClr val="FF0000"/>
                </a:solidFill>
                <a:latin typeface="Times New Roman" pitchFamily="18" charset="0"/>
              </a:rPr>
              <a:t>E.A. </a:t>
            </a:r>
            <a:r>
              <a:rPr lang="en-ZA" sz="2200" dirty="0" err="1">
                <a:solidFill>
                  <a:srgbClr val="FF0000"/>
                </a:solidFill>
                <a:latin typeface="Times New Roman" pitchFamily="18" charset="0"/>
              </a:rPr>
              <a:t>Lawrie</a:t>
            </a:r>
            <a:endParaRPr lang="en-ZA" sz="2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4099" name="Picture 5" descr="DSCF00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948" y="980728"/>
            <a:ext cx="4854575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5724525" y="6126163"/>
            <a:ext cx="2216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000" b="1">
                <a:solidFill>
                  <a:schemeClr val="bg1"/>
                </a:solidFill>
                <a:latin typeface="Times New Roman" pitchFamily="18" charset="0"/>
              </a:rPr>
              <a:t>AFRODITE array</a:t>
            </a:r>
            <a:endParaRPr lang="en-US" sz="20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221605" y="1202571"/>
            <a:ext cx="3856831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200" b="1" dirty="0" smtClean="0">
                <a:solidFill>
                  <a:srgbClr val="003300"/>
                </a:solidFill>
                <a:latin typeface="Times New Roman" pitchFamily="18" charset="0"/>
              </a:rPr>
              <a:t>Nuclei typically populated using heavy-ion, fusion-evaporation reactions</a:t>
            </a:r>
            <a:endParaRPr lang="en-ZA" sz="2200" b="1" dirty="0">
              <a:solidFill>
                <a:srgbClr val="003300"/>
              </a:solidFill>
              <a:latin typeface="Times New Roman" pitchFamily="18" charset="0"/>
            </a:endParaRPr>
          </a:p>
          <a:p>
            <a:endParaRPr lang="en-ZA" sz="2200" b="1" dirty="0" smtClean="0">
              <a:solidFill>
                <a:srgbClr val="003300"/>
              </a:solidFill>
              <a:latin typeface="Times New Roman" pitchFamily="18" charset="0"/>
            </a:endParaRPr>
          </a:p>
          <a:p>
            <a:r>
              <a:rPr lang="en-ZA" sz="2200" b="1" dirty="0" smtClean="0">
                <a:solidFill>
                  <a:srgbClr val="003300"/>
                </a:solidFill>
                <a:latin typeface="Times New Roman" pitchFamily="18" charset="0"/>
              </a:rPr>
              <a:t>The main tool for observing </a:t>
            </a:r>
            <a:r>
              <a:rPr lang="en-ZA" sz="2200" b="1" dirty="0" smtClean="0">
                <a:solidFill>
                  <a:srgbClr val="003300"/>
                </a:solidFill>
                <a:latin typeface="Times New Roman" pitchFamily="18" charset="0"/>
                <a:sym typeface="Symbol"/>
              </a:rPr>
              <a:t></a:t>
            </a:r>
            <a:r>
              <a:rPr lang="en-ZA" sz="2200" b="1" dirty="0" smtClean="0">
                <a:solidFill>
                  <a:srgbClr val="003300"/>
                </a:solidFill>
                <a:latin typeface="Times New Roman" pitchFamily="18" charset="0"/>
              </a:rPr>
              <a:t>-ray </a:t>
            </a:r>
            <a:r>
              <a:rPr lang="en-ZA" sz="2200" b="1" dirty="0" smtClean="0">
                <a:solidFill>
                  <a:srgbClr val="003300"/>
                </a:solidFill>
                <a:latin typeface="Times New Roman" pitchFamily="18" charset="0"/>
              </a:rPr>
              <a:t>t</a:t>
            </a:r>
            <a:r>
              <a:rPr lang="en-ZA" sz="2200" b="1" dirty="0" smtClean="0">
                <a:solidFill>
                  <a:srgbClr val="003300"/>
                </a:solidFill>
                <a:latin typeface="Times New Roman" pitchFamily="18" charset="0"/>
              </a:rPr>
              <a:t>ransitions from chiral bands is the AFRODITE array of up to 9 Compton-suppressed </a:t>
            </a:r>
            <a:r>
              <a:rPr lang="en-ZA" sz="2200" b="1" dirty="0" err="1" smtClean="0">
                <a:solidFill>
                  <a:srgbClr val="003300"/>
                </a:solidFill>
                <a:latin typeface="Times New Roman" pitchFamily="18" charset="0"/>
              </a:rPr>
              <a:t>HpGE</a:t>
            </a:r>
            <a:r>
              <a:rPr lang="en-ZA" sz="2200" b="1" dirty="0" smtClean="0">
                <a:solidFill>
                  <a:srgbClr val="003300"/>
                </a:solidFill>
                <a:latin typeface="Times New Roman" pitchFamily="18" charset="0"/>
              </a:rPr>
              <a:t> detectors  </a:t>
            </a:r>
            <a:endParaRPr lang="en-ZA" sz="22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3588" y="2987675"/>
            <a:ext cx="188436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9 clover detectors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8 LEPS detectors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" name="Picture 6" descr="iThe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280"/>
            <a:ext cx="13477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10" name="Picture 5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597025" y="188640"/>
            <a:ext cx="6059488" cy="1152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AFRODITE</a:t>
            </a:r>
            <a:endParaRPr lang="en-GB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52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0" grpId="0"/>
      <p:bldP spid="4101" grpId="0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938213"/>
            <a:ext cx="634365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4" name="Picture 5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6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Rectangle 5"/>
          <p:cNvSpPr/>
          <p:nvPr/>
        </p:nvSpPr>
        <p:spPr>
          <a:xfrm>
            <a:off x="4818060" y="6093296"/>
            <a:ext cx="2010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π</a:t>
            </a:r>
            <a:r>
              <a:rPr lang="en-ZA" sz="2800" dirty="0" smtClean="0">
                <a:solidFill>
                  <a:srgbClr val="FF0000"/>
                </a:solidFill>
              </a:rPr>
              <a:t>h</a:t>
            </a:r>
            <a:r>
              <a:rPr lang="en-ZA" sz="2800" baseline="-25000" dirty="0" smtClean="0">
                <a:solidFill>
                  <a:srgbClr val="FF0000"/>
                </a:solidFill>
              </a:rPr>
              <a:t>9/2</a:t>
            </a:r>
            <a:r>
              <a:rPr lang="en-ZA" sz="2800" dirty="0" smtClean="0">
                <a:solidFill>
                  <a:srgbClr val="FF0000"/>
                </a:solidFill>
              </a:rPr>
              <a:t> </a:t>
            </a:r>
            <a:r>
              <a:rPr lang="en-ZA" sz="2800" dirty="0">
                <a:solidFill>
                  <a:srgbClr val="FF0000"/>
                </a:solidFill>
              </a:rPr>
              <a:t>x </a:t>
            </a:r>
            <a:r>
              <a:rPr lang="en-ZA" sz="2800" dirty="0" smtClean="0">
                <a:solidFill>
                  <a:srgbClr val="FF0000"/>
                </a:solidFill>
                <a:sym typeface="Symbol"/>
              </a:rPr>
              <a:t>i</a:t>
            </a:r>
            <a:r>
              <a:rPr lang="en-ZA" sz="2800" baseline="-25000" dirty="0" smtClean="0">
                <a:solidFill>
                  <a:srgbClr val="FF0000"/>
                </a:solidFill>
              </a:rPr>
              <a:t>13/2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9792" y="1124744"/>
            <a:ext cx="2411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π</a:t>
            </a:r>
            <a:r>
              <a:rPr lang="en-ZA" sz="2800" dirty="0" smtClean="0">
                <a:solidFill>
                  <a:srgbClr val="FF0000"/>
                </a:solidFill>
              </a:rPr>
              <a:t>h</a:t>
            </a:r>
            <a:r>
              <a:rPr lang="en-ZA" sz="2800" baseline="-25000" dirty="0" smtClean="0">
                <a:solidFill>
                  <a:srgbClr val="FF0000"/>
                </a:solidFill>
              </a:rPr>
              <a:t>9/2</a:t>
            </a:r>
            <a:r>
              <a:rPr lang="en-ZA" sz="2800" dirty="0" smtClean="0">
                <a:solidFill>
                  <a:srgbClr val="FF0000"/>
                </a:solidFill>
              </a:rPr>
              <a:t> </a:t>
            </a:r>
            <a:r>
              <a:rPr lang="en-ZA" sz="2800" dirty="0">
                <a:solidFill>
                  <a:srgbClr val="FF0000"/>
                </a:solidFill>
              </a:rPr>
              <a:t>x </a:t>
            </a:r>
            <a:r>
              <a:rPr lang="en-ZA" sz="2800" dirty="0" smtClean="0">
                <a:solidFill>
                  <a:srgbClr val="FF0000"/>
                </a:solidFill>
              </a:rPr>
              <a:t>(</a:t>
            </a:r>
            <a:r>
              <a:rPr lang="en-ZA" sz="2800" dirty="0" smtClean="0">
                <a:solidFill>
                  <a:srgbClr val="FF0000"/>
                </a:solidFill>
                <a:sym typeface="Symbol"/>
              </a:rPr>
              <a:t>i</a:t>
            </a:r>
            <a:r>
              <a:rPr lang="en-ZA" sz="2800" baseline="-25000" dirty="0" smtClean="0">
                <a:solidFill>
                  <a:srgbClr val="FF0000"/>
                </a:solidFill>
              </a:rPr>
              <a:t>13/2 </a:t>
            </a:r>
            <a:r>
              <a:rPr lang="en-ZA" sz="2800" dirty="0" smtClean="0">
                <a:solidFill>
                  <a:srgbClr val="FF0000"/>
                </a:solidFill>
              </a:rPr>
              <a:t>)</a:t>
            </a:r>
            <a:r>
              <a:rPr lang="en-ZA" sz="2800" baseline="30000" dirty="0" smtClean="0">
                <a:solidFill>
                  <a:srgbClr val="FF0000"/>
                </a:solidFill>
              </a:rPr>
              <a:t>3</a:t>
            </a:r>
            <a:endParaRPr lang="en-GB" sz="28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tl194-chiral-energy-J1-BM1B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09" y="507794"/>
            <a:ext cx="40735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7339013" y="1628775"/>
            <a:ext cx="1625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E  110 </a:t>
            </a:r>
            <a:r>
              <a:rPr lang="en-US" dirty="0" err="1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keV</a:t>
            </a:r>
            <a:endParaRPr lang="en-US" dirty="0">
              <a:solidFill>
                <a:srgbClr val="006600"/>
              </a:solidFill>
              <a:latin typeface="Times New Roman" pitchFamily="18" charset="0"/>
              <a:sym typeface="Symbol" pitchFamily="18" charset="2"/>
            </a:endParaRPr>
          </a:p>
          <a:p>
            <a:r>
              <a:rPr lang="en-US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dirty="0" err="1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E</a:t>
            </a:r>
            <a:r>
              <a:rPr lang="en-US" baseline="-25000" dirty="0" err="1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min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 = 37 </a:t>
            </a:r>
            <a:r>
              <a:rPr lang="en-US" dirty="0" err="1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keV</a:t>
            </a:r>
            <a:endParaRPr lang="en-US" dirty="0">
              <a:solidFill>
                <a:srgbClr val="0066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186095" y="204848"/>
            <a:ext cx="42963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</a:rPr>
              <a:t>The candidate chiral 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</a:rPr>
              <a:t>pair in </a:t>
            </a:r>
            <a:r>
              <a:rPr lang="en-US" sz="2400" baseline="30000" dirty="0">
                <a:solidFill>
                  <a:srgbClr val="CC0000"/>
                </a:solidFill>
                <a:latin typeface="Times New Roman" pitchFamily="18" charset="0"/>
              </a:rPr>
              <a:t>194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</a:rPr>
              <a:t>Tl </a:t>
            </a:r>
          </a:p>
          <a:p>
            <a:r>
              <a:rPr lang="en-US" sz="2400" dirty="0">
                <a:solidFill>
                  <a:srgbClr val="CC0000"/>
                </a:solidFill>
                <a:latin typeface="Times New Roman" pitchFamily="18" charset="0"/>
              </a:rPr>
              <a:t>	is rather unique</a:t>
            </a: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4716809" y="106785"/>
            <a:ext cx="23034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ZA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2-qp, </a:t>
            </a:r>
            <a:r>
              <a:rPr lang="el-GR" b="1" dirty="0">
                <a:solidFill>
                  <a:srgbClr val="0000FF"/>
                </a:solidFill>
                <a:sym typeface="Symbol" pitchFamily="18" charset="2"/>
              </a:rPr>
              <a:t></a:t>
            </a:r>
            <a:r>
              <a:rPr lang="en-US" dirty="0">
                <a:solidFill>
                  <a:srgbClr val="0000FF"/>
                </a:solidFill>
              </a:rPr>
              <a:t>h</a:t>
            </a:r>
            <a:r>
              <a:rPr lang="en-US" baseline="-25000" dirty="0">
                <a:solidFill>
                  <a:srgbClr val="0000FF"/>
                </a:solidFill>
              </a:rPr>
              <a:t>9/2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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l-GR" b="1" dirty="0">
                <a:solidFill>
                  <a:srgbClr val="0000FF"/>
                </a:solidFill>
                <a:sym typeface="Symbol" pitchFamily="18" charset="2"/>
              </a:rPr>
              <a:t></a:t>
            </a:r>
            <a:r>
              <a:rPr lang="en-US" dirty="0">
                <a:solidFill>
                  <a:srgbClr val="0000FF"/>
                </a:solidFill>
              </a:rPr>
              <a:t>i</a:t>
            </a:r>
            <a:r>
              <a:rPr lang="en-US" baseline="-25000" dirty="0">
                <a:solidFill>
                  <a:srgbClr val="0000FF"/>
                </a:solidFill>
              </a:rPr>
              <a:t>13/2</a:t>
            </a:r>
            <a:r>
              <a:rPr lang="en-US" baseline="30000" dirty="0">
                <a:solidFill>
                  <a:srgbClr val="0000FF"/>
                </a:solidFill>
              </a:rPr>
              <a:t>-1</a:t>
            </a:r>
          </a:p>
        </p:txBody>
      </p:sp>
      <p:sp>
        <p:nvSpPr>
          <p:cNvPr id="6150" name="Line 10"/>
          <p:cNvSpPr>
            <a:spLocks noChangeShapeType="1"/>
          </p:cNvSpPr>
          <p:nvPr/>
        </p:nvSpPr>
        <p:spPr bwMode="auto">
          <a:xfrm>
            <a:off x="6551613" y="507793"/>
            <a:ext cx="127000" cy="1120981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11"/>
          <p:cNvSpPr>
            <a:spLocks noChangeShapeType="1"/>
          </p:cNvSpPr>
          <p:nvPr/>
        </p:nvSpPr>
        <p:spPr bwMode="auto">
          <a:xfrm>
            <a:off x="7897813" y="396875"/>
            <a:ext cx="311150" cy="4984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7092950" y="30163"/>
            <a:ext cx="23637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ZA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4-qp</a:t>
            </a:r>
            <a:r>
              <a:rPr lang="en-ZA" b="1">
                <a:solidFill>
                  <a:srgbClr val="0000FF"/>
                </a:solidFill>
                <a:sym typeface="Symbol" pitchFamily="18" charset="2"/>
              </a:rPr>
              <a:t>, </a:t>
            </a:r>
            <a:r>
              <a:rPr lang="el-GR" b="1">
                <a:solidFill>
                  <a:srgbClr val="0000FF"/>
                </a:solidFill>
                <a:sym typeface="Symbol" pitchFamily="18" charset="2"/>
              </a:rPr>
              <a:t></a:t>
            </a:r>
            <a:r>
              <a:rPr lang="en-US">
                <a:solidFill>
                  <a:srgbClr val="0000FF"/>
                </a:solidFill>
              </a:rPr>
              <a:t>h</a:t>
            </a:r>
            <a:r>
              <a:rPr lang="en-US" baseline="-25000">
                <a:solidFill>
                  <a:srgbClr val="0000FF"/>
                </a:solidFill>
              </a:rPr>
              <a:t>9/2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0000FF"/>
                </a:solidFill>
                <a:sym typeface="Symbol" pitchFamily="18" charset="2"/>
              </a:rPr>
              <a:t>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l-GR" b="1">
                <a:solidFill>
                  <a:srgbClr val="0000FF"/>
                </a:solidFill>
                <a:sym typeface="Symbol" pitchFamily="18" charset="2"/>
              </a:rPr>
              <a:t></a:t>
            </a:r>
            <a:r>
              <a:rPr lang="en-US">
                <a:solidFill>
                  <a:srgbClr val="0000FF"/>
                </a:solidFill>
              </a:rPr>
              <a:t>i</a:t>
            </a:r>
            <a:r>
              <a:rPr lang="en-US" baseline="-25000">
                <a:solidFill>
                  <a:srgbClr val="0000FF"/>
                </a:solidFill>
              </a:rPr>
              <a:t>13/2</a:t>
            </a:r>
            <a:r>
              <a:rPr lang="en-US" baseline="30000">
                <a:solidFill>
                  <a:srgbClr val="0000FF"/>
                </a:solidFill>
              </a:rPr>
              <a:t>-3</a:t>
            </a:r>
          </a:p>
        </p:txBody>
      </p:sp>
      <p:sp>
        <p:nvSpPr>
          <p:cNvPr id="6153" name="TextBox 3"/>
          <p:cNvSpPr txBox="1">
            <a:spLocks noChangeArrowheads="1"/>
          </p:cNvSpPr>
          <p:nvPr/>
        </p:nvSpPr>
        <p:spPr bwMode="auto">
          <a:xfrm>
            <a:off x="207024" y="1213167"/>
            <a:ext cx="45767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dirty="0" smtClean="0">
                <a:solidFill>
                  <a:srgbClr val="0000FF"/>
                </a:solidFill>
                <a:latin typeface="Times New Roman" pitchFamily="18" charset="0"/>
              </a:rPr>
              <a:t>This is the </a:t>
            </a:r>
            <a:r>
              <a:rPr lang="en-ZA" dirty="0">
                <a:solidFill>
                  <a:srgbClr val="0000FF"/>
                </a:solidFill>
                <a:latin typeface="Times New Roman" pitchFamily="18" charset="0"/>
              </a:rPr>
              <a:t>only pair of chiral candidate bands </a:t>
            </a:r>
          </a:p>
          <a:p>
            <a:r>
              <a:rPr lang="en-ZA" dirty="0">
                <a:solidFill>
                  <a:srgbClr val="0000FF"/>
                </a:solidFill>
                <a:latin typeface="Times New Roman" pitchFamily="18" charset="0"/>
              </a:rPr>
              <a:t>observed through band crossing, </a:t>
            </a:r>
          </a:p>
          <a:p>
            <a:r>
              <a:rPr lang="en-ZA" dirty="0">
                <a:solidFill>
                  <a:srgbClr val="0000FF"/>
                </a:solidFill>
                <a:latin typeface="Times New Roman" pitchFamily="18" charset="0"/>
              </a:rPr>
              <a:t>i.e. through a change in configuration from</a:t>
            </a:r>
          </a:p>
          <a:p>
            <a:r>
              <a:rPr lang="el-GR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h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</a:rPr>
              <a:t>9/2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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l-GR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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i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</a:rPr>
              <a:t>13/2</a:t>
            </a:r>
            <a:r>
              <a:rPr lang="en-US" baseline="30000" dirty="0">
                <a:solidFill>
                  <a:srgbClr val="0000FF"/>
                </a:solidFill>
                <a:latin typeface="Times New Roman" pitchFamily="18" charset="0"/>
              </a:rPr>
              <a:t>-1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at low spins 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to </a:t>
            </a:r>
            <a:r>
              <a:rPr lang="el-GR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h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</a:rPr>
              <a:t>9/2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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l-GR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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i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</a:rPr>
              <a:t>13/2</a:t>
            </a:r>
            <a:r>
              <a:rPr lang="en-US" baseline="30000" dirty="0">
                <a:solidFill>
                  <a:srgbClr val="0000FF"/>
                </a:solidFill>
                <a:latin typeface="Times New Roman" pitchFamily="18" charset="0"/>
              </a:rPr>
              <a:t>-3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at high spins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baseline="30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154" name="TextBox 6"/>
          <p:cNvSpPr txBox="1">
            <a:spLocks noChangeArrowheads="1"/>
          </p:cNvSpPr>
          <p:nvPr/>
        </p:nvSpPr>
        <p:spPr bwMode="auto">
          <a:xfrm>
            <a:off x="207024" y="2965928"/>
            <a:ext cx="38779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dirty="0">
                <a:solidFill>
                  <a:srgbClr val="660066"/>
                </a:solidFill>
                <a:latin typeface="Times New Roman" pitchFamily="18" charset="0"/>
              </a:rPr>
              <a:t>This is the only known </a:t>
            </a:r>
            <a:r>
              <a:rPr lang="en-ZA" dirty="0" smtClean="0">
                <a:solidFill>
                  <a:srgbClr val="660066"/>
                </a:solidFill>
                <a:latin typeface="Times New Roman" pitchFamily="18" charset="0"/>
              </a:rPr>
              <a:t>4-quasiparticle </a:t>
            </a:r>
            <a:endParaRPr lang="en-ZA" dirty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en-ZA" dirty="0">
                <a:solidFill>
                  <a:srgbClr val="660066"/>
                </a:solidFill>
                <a:latin typeface="Times New Roman" pitchFamily="18" charset="0"/>
              </a:rPr>
              <a:t>chiral pair, others are 2- or 3-qp bands</a:t>
            </a:r>
            <a:endParaRPr lang="en-US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6155" name="TextBox 7"/>
          <p:cNvSpPr txBox="1">
            <a:spLocks noChangeArrowheads="1"/>
          </p:cNvSpPr>
          <p:nvPr/>
        </p:nvSpPr>
        <p:spPr bwMode="auto">
          <a:xfrm>
            <a:off x="216549" y="3933056"/>
            <a:ext cx="4567237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dirty="0">
                <a:solidFill>
                  <a:srgbClr val="006600"/>
                </a:solidFill>
                <a:latin typeface="Times New Roman" pitchFamily="18" charset="0"/>
              </a:rPr>
              <a:t>The 4-qp chiral pair shows exceptionally good </a:t>
            </a:r>
          </a:p>
          <a:p>
            <a:r>
              <a:rPr lang="en-ZA" dirty="0">
                <a:solidFill>
                  <a:srgbClr val="006600"/>
                </a:solidFill>
                <a:latin typeface="Times New Roman" pitchFamily="18" charset="0"/>
              </a:rPr>
              <a:t>near-degeneracy, perhaps the best found </a:t>
            </a:r>
          </a:p>
          <a:p>
            <a:r>
              <a:rPr lang="en-ZA" dirty="0">
                <a:solidFill>
                  <a:srgbClr val="006600"/>
                </a:solidFill>
                <a:latin typeface="Times New Roman" pitchFamily="18" charset="0"/>
              </a:rPr>
              <a:t>so far in any chiral system, </a:t>
            </a:r>
          </a:p>
          <a:p>
            <a:r>
              <a:rPr lang="en-ZA" dirty="0">
                <a:solidFill>
                  <a:srgbClr val="006600"/>
                </a:solidFill>
                <a:latin typeface="Times New Roman" pitchFamily="18" charset="0"/>
              </a:rPr>
              <a:t>with relative excitation energy between the partner bands of 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E  110 </a:t>
            </a:r>
            <a:r>
              <a:rPr lang="en-US" dirty="0" err="1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keV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, the same alignments i</a:t>
            </a:r>
            <a:r>
              <a:rPr lang="en-US" baseline="-25000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dirty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, and very similar B(M1)/B(E2) transition probability ratios.</a:t>
            </a:r>
          </a:p>
        </p:txBody>
      </p:sp>
      <p:sp>
        <p:nvSpPr>
          <p:cNvPr id="6156" name="TextBox 14"/>
          <p:cNvSpPr txBox="1">
            <a:spLocks noChangeArrowheads="1"/>
          </p:cNvSpPr>
          <p:nvPr/>
        </p:nvSpPr>
        <p:spPr bwMode="auto">
          <a:xfrm>
            <a:off x="6804025" y="6351588"/>
            <a:ext cx="2187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PhD, PL Masiteng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 descr="iThe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280"/>
            <a:ext cx="13477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89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9" grpId="0"/>
      <p:bldP spid="6150" grpId="0" animBg="1"/>
      <p:bldP spid="6151" grpId="0" animBg="1"/>
      <p:bldP spid="6152" grpId="0"/>
      <p:bldP spid="6153" grpId="0"/>
      <p:bldP spid="6154" grpId="0"/>
      <p:bldP spid="615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ompa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81000"/>
            <a:ext cx="3609975" cy="618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458225" y="5084643"/>
            <a:ext cx="47377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dirty="0">
                <a:latin typeface="Times New Roman" pitchFamily="18" charset="0"/>
                <a:cs typeface="Times New Roman" pitchFamily="18" charset="0"/>
              </a:rPr>
              <a:t>P.L. </a:t>
            </a:r>
            <a:r>
              <a:rPr lang="en-ZA" dirty="0" err="1">
                <a:latin typeface="Times New Roman" pitchFamily="18" charset="0"/>
                <a:cs typeface="Times New Roman" pitchFamily="18" charset="0"/>
              </a:rPr>
              <a:t>Masiteng</a:t>
            </a:r>
            <a:r>
              <a:rPr lang="en-ZA" dirty="0">
                <a:latin typeface="Times New Roman" pitchFamily="18" charset="0"/>
                <a:cs typeface="Times New Roman" pitchFamily="18" charset="0"/>
              </a:rPr>
              <a:t>, E.A. </a:t>
            </a:r>
            <a:r>
              <a:rPr lang="en-ZA" dirty="0" err="1">
                <a:latin typeface="Times New Roman" pitchFamily="18" charset="0"/>
                <a:cs typeface="Times New Roman" pitchFamily="18" charset="0"/>
              </a:rPr>
              <a:t>Lawrie</a:t>
            </a:r>
            <a:r>
              <a:rPr lang="en-ZA" dirty="0">
                <a:latin typeface="Times New Roman" pitchFamily="18" charset="0"/>
                <a:cs typeface="Times New Roman" pitchFamily="18" charset="0"/>
              </a:rPr>
              <a:t>, et al., </a:t>
            </a:r>
            <a:endParaRPr lang="en-Z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ZA" dirty="0" smtClean="0"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en-ZA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ZA" dirty="0" err="1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ZA" dirty="0">
                <a:latin typeface="Times New Roman" pitchFamily="18" charset="0"/>
                <a:cs typeface="Times New Roman" pitchFamily="18" charset="0"/>
              </a:rPr>
              <a:t>. B 719 (2013) 83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50902" y="4676844"/>
            <a:ext cx="188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dirty="0">
                <a:latin typeface="Times New Roman" pitchFamily="18" charset="0"/>
                <a:cs typeface="Times New Roman" pitchFamily="18" charset="0"/>
              </a:rPr>
              <a:t>PhD, PL </a:t>
            </a:r>
            <a:r>
              <a:rPr lang="en-ZA" dirty="0" err="1">
                <a:latin typeface="Times New Roman" pitchFamily="18" charset="0"/>
                <a:cs typeface="Times New Roman" pitchFamily="18" charset="0"/>
              </a:rPr>
              <a:t>Masiteng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324599" y="3586063"/>
            <a:ext cx="48713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dirty="0" smtClean="0">
                <a:solidFill>
                  <a:srgbClr val="FF0000"/>
                </a:solidFill>
                <a:latin typeface="Times New Roman" pitchFamily="18" charset="0"/>
              </a:rPr>
              <a:t>This indicates that </a:t>
            </a:r>
            <a:r>
              <a:rPr lang="en-ZA" baseline="30000" dirty="0" smtClean="0">
                <a:solidFill>
                  <a:srgbClr val="FF0000"/>
                </a:solidFill>
                <a:latin typeface="Times New Roman" pitchFamily="18" charset="0"/>
              </a:rPr>
              <a:t>194</a:t>
            </a:r>
            <a:r>
              <a:rPr lang="en-ZA" dirty="0" smtClean="0">
                <a:solidFill>
                  <a:srgbClr val="FF0000"/>
                </a:solidFill>
                <a:latin typeface="Times New Roman" pitchFamily="18" charset="0"/>
              </a:rPr>
              <a:t>Tl is perhaps the best  candidate showing chiral symmetry in angular momentum space.</a:t>
            </a:r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257786" y="1441331"/>
            <a:ext cx="460819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Z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near-degeneracy in the excitation </a:t>
            </a:r>
            <a:r>
              <a:rPr lang="en-Z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energies </a:t>
            </a:r>
            <a:r>
              <a:rPr lang="en-Z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Z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Z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Z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alignments </a:t>
            </a:r>
            <a:r>
              <a:rPr lang="en-Z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ZA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Z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Z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the transition probability ratios </a:t>
            </a:r>
            <a:r>
              <a:rPr lang="en-Z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Z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B(M1)/B(E2) in the 4-qp pair in </a:t>
            </a:r>
            <a:r>
              <a:rPr lang="en-ZA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194</a:t>
            </a:r>
            <a:r>
              <a:rPr lang="en-Z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Tl, is better than the near-degeneracy for the best  previously known chiral candidate pairs, i.e. the 2-qp </a:t>
            </a:r>
            <a:r>
              <a:rPr lang="en-Z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pair in </a:t>
            </a:r>
            <a:r>
              <a:rPr lang="en-ZA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128</a:t>
            </a:r>
            <a:r>
              <a:rPr lang="en-Z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Cs and the 3-qp pair in </a:t>
            </a:r>
            <a:r>
              <a:rPr lang="en-ZA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135</a:t>
            </a:r>
            <a:r>
              <a:rPr lang="en-Z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Z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6095" y="204848"/>
            <a:ext cx="42963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</a:rPr>
              <a:t>The candidate chiral 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</a:rPr>
              <a:t>pair in </a:t>
            </a:r>
            <a:r>
              <a:rPr lang="en-US" sz="2400" baseline="30000" dirty="0">
                <a:solidFill>
                  <a:srgbClr val="CC0000"/>
                </a:solidFill>
                <a:latin typeface="Times New Roman" pitchFamily="18" charset="0"/>
              </a:rPr>
              <a:t>194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</a:rPr>
              <a:t>Tl </a:t>
            </a:r>
          </a:p>
          <a:p>
            <a:r>
              <a:rPr lang="en-US" sz="2400" dirty="0">
                <a:solidFill>
                  <a:srgbClr val="CC0000"/>
                </a:solidFill>
                <a:latin typeface="Times New Roman" pitchFamily="18" charset="0"/>
              </a:rPr>
              <a:t>	is rather unique</a:t>
            </a:r>
          </a:p>
        </p:txBody>
      </p:sp>
      <p:pic>
        <p:nvPicPr>
          <p:cNvPr id="8" name="Picture 6" descr="iThe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280"/>
            <a:ext cx="13477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49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71538"/>
            <a:ext cx="88392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4" name="Picture 5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6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379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3" name="Picture 5" descr="iTheb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 descr="iTheb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4"/>
          <p:cNvSpPr/>
          <p:nvPr/>
        </p:nvSpPr>
        <p:spPr>
          <a:xfrm>
            <a:off x="467544" y="3068960"/>
            <a:ext cx="25374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Thank You</a:t>
            </a:r>
            <a:endParaRPr lang="en-GB" dirty="0"/>
          </a:p>
        </p:txBody>
      </p:sp>
      <p:pic>
        <p:nvPicPr>
          <p:cNvPr id="6" name="Picture 4" descr="tl194-chiral-energy-J1-BM1B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57101"/>
            <a:ext cx="40735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58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3" name="Picture 5" descr="iTheb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 descr="iTheb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97025" y="188640"/>
            <a:ext cx="6059488" cy="1152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FF0000"/>
                </a:solidFill>
              </a:rPr>
              <a:t>Questions</a:t>
            </a:r>
            <a:endParaRPr lang="en-GB" sz="3600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044" y="1412776"/>
            <a:ext cx="71287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 smtClean="0"/>
              <a:t>To what extent is nuclear chirality universal 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sz="2400" dirty="0" smtClean="0"/>
              <a:t>New regions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ZA" sz="2400" dirty="0" smtClean="0"/>
              <a:t>A=80, 190 ?   </a:t>
            </a:r>
            <a:r>
              <a:rPr lang="en-ZA" sz="2400" baseline="30000" dirty="0" smtClean="0">
                <a:solidFill>
                  <a:srgbClr val="FF0000"/>
                </a:solidFill>
              </a:rPr>
              <a:t>78,80</a:t>
            </a:r>
            <a:r>
              <a:rPr lang="en-ZA" sz="2400" dirty="0" smtClean="0">
                <a:solidFill>
                  <a:srgbClr val="FF0000"/>
                </a:solidFill>
              </a:rPr>
              <a:t>Br, </a:t>
            </a:r>
            <a:r>
              <a:rPr lang="en-ZA" sz="2400" baseline="30000" dirty="0" smtClean="0">
                <a:solidFill>
                  <a:srgbClr val="FF0000"/>
                </a:solidFill>
              </a:rPr>
              <a:t>194,198</a:t>
            </a:r>
            <a:r>
              <a:rPr lang="en-ZA" sz="2400" dirty="0" smtClean="0">
                <a:solidFill>
                  <a:srgbClr val="FF0000"/>
                </a:solidFill>
              </a:rPr>
              <a:t>Tl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sz="2400" dirty="0" smtClean="0"/>
              <a:t>New configurations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ZA" sz="2400" dirty="0"/>
              <a:t>e</a:t>
            </a:r>
            <a:r>
              <a:rPr lang="en-ZA" sz="2400" dirty="0" smtClean="0"/>
              <a:t>.g. </a:t>
            </a:r>
            <a:r>
              <a:rPr lang="el-GR" sz="2400" dirty="0" smtClean="0"/>
              <a:t>π</a:t>
            </a:r>
            <a:r>
              <a:rPr lang="en-ZA" sz="2400" dirty="0" smtClean="0"/>
              <a:t>g</a:t>
            </a:r>
            <a:r>
              <a:rPr lang="en-ZA" sz="2400" baseline="-25000" dirty="0" smtClean="0"/>
              <a:t>9/2</a:t>
            </a:r>
            <a:r>
              <a:rPr lang="en-ZA" sz="2400" dirty="0" smtClean="0"/>
              <a:t> x </a:t>
            </a:r>
            <a:r>
              <a:rPr lang="en-ZA" sz="2400" dirty="0" smtClean="0">
                <a:sym typeface="Symbol"/>
              </a:rPr>
              <a:t></a:t>
            </a:r>
            <a:r>
              <a:rPr lang="en-ZA" sz="2400" dirty="0" smtClean="0"/>
              <a:t>g</a:t>
            </a:r>
            <a:r>
              <a:rPr lang="en-ZA" sz="2400" baseline="-25000" dirty="0" smtClean="0"/>
              <a:t>9/2 </a:t>
            </a:r>
            <a:r>
              <a:rPr lang="en-ZA" sz="2400" baseline="30000" dirty="0">
                <a:solidFill>
                  <a:srgbClr val="FF0000"/>
                </a:solidFill>
              </a:rPr>
              <a:t>78,80</a:t>
            </a:r>
            <a:r>
              <a:rPr lang="en-ZA" sz="2400" dirty="0">
                <a:solidFill>
                  <a:srgbClr val="FF0000"/>
                </a:solidFill>
              </a:rPr>
              <a:t>Br</a:t>
            </a:r>
            <a:endParaRPr lang="en-ZA" sz="2400" baseline="-250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ZA" sz="2400" dirty="0" err="1" smtClean="0"/>
              <a:t>quasiparticle</a:t>
            </a:r>
            <a:r>
              <a:rPr lang="en-ZA" sz="2400" dirty="0" smtClean="0"/>
              <a:t> multiplicity   </a:t>
            </a:r>
            <a:r>
              <a:rPr lang="en-ZA" sz="2400" baseline="30000" dirty="0" smtClean="0">
                <a:solidFill>
                  <a:srgbClr val="FF0000"/>
                </a:solidFill>
              </a:rPr>
              <a:t>106</a:t>
            </a:r>
            <a:r>
              <a:rPr lang="en-ZA" sz="2400" dirty="0" smtClean="0">
                <a:solidFill>
                  <a:srgbClr val="FF0000"/>
                </a:solidFill>
              </a:rPr>
              <a:t>Ag, </a:t>
            </a:r>
            <a:r>
              <a:rPr lang="en-ZA" sz="2400" baseline="30000" dirty="0" smtClean="0">
                <a:solidFill>
                  <a:srgbClr val="FF0000"/>
                </a:solidFill>
              </a:rPr>
              <a:t>194</a:t>
            </a:r>
            <a:r>
              <a:rPr lang="en-ZA" sz="2400" dirty="0" smtClean="0">
                <a:solidFill>
                  <a:srgbClr val="FF0000"/>
                </a:solidFill>
              </a:rPr>
              <a:t>Tl</a:t>
            </a:r>
            <a:endParaRPr lang="en-ZA" sz="2400" dirty="0" smtClean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ZA" sz="2400" dirty="0" smtClean="0"/>
              <a:t>What degree of degeneracy can actually be reached in atomic nuclei?   </a:t>
            </a:r>
            <a:r>
              <a:rPr lang="en-ZA" sz="2400" baseline="30000" dirty="0" smtClean="0">
                <a:solidFill>
                  <a:srgbClr val="FF0000"/>
                </a:solidFill>
              </a:rPr>
              <a:t>194</a:t>
            </a:r>
            <a:r>
              <a:rPr lang="en-ZA" sz="2400" dirty="0" smtClean="0">
                <a:solidFill>
                  <a:srgbClr val="FF0000"/>
                </a:solidFill>
              </a:rPr>
              <a:t>Tl</a:t>
            </a:r>
            <a:endParaRPr lang="en-ZA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sz="2400" dirty="0" smtClean="0"/>
              <a:t>Effect of residual p-n interactions  </a:t>
            </a:r>
            <a:r>
              <a:rPr lang="en-ZA" sz="2400" baseline="30000" dirty="0" smtClean="0">
                <a:solidFill>
                  <a:srgbClr val="FF0000"/>
                </a:solidFill>
              </a:rPr>
              <a:t>198</a:t>
            </a:r>
            <a:r>
              <a:rPr lang="en-ZA" sz="2400" dirty="0" smtClean="0">
                <a:solidFill>
                  <a:srgbClr val="FF0000"/>
                </a:solidFill>
              </a:rPr>
              <a:t>Tl</a:t>
            </a:r>
            <a:endParaRPr lang="en-ZA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ZA" sz="2400" dirty="0" smtClean="0"/>
              <a:t>Complete Spectroscopy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ZA" sz="2400" dirty="0" smtClean="0"/>
              <a:t>Measurement of all energies &amp; transition rates  </a:t>
            </a:r>
            <a:r>
              <a:rPr lang="en-ZA" sz="2400" baseline="30000" dirty="0" smtClean="0">
                <a:solidFill>
                  <a:srgbClr val="FF0000"/>
                </a:solidFill>
              </a:rPr>
              <a:t>106</a:t>
            </a:r>
            <a:r>
              <a:rPr lang="en-ZA" sz="2400" dirty="0" smtClean="0">
                <a:solidFill>
                  <a:srgbClr val="FF0000"/>
                </a:solidFill>
              </a:rPr>
              <a:t>Ag</a:t>
            </a:r>
            <a:endParaRPr lang="en-ZA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123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934821" cy="456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4" name="Picture 5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6" descr="iTheb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460" y="1245956"/>
            <a:ext cx="62484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97025" y="188640"/>
            <a:ext cx="6059488" cy="1152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200" dirty="0" smtClean="0">
                <a:solidFill>
                  <a:srgbClr val="FF0000"/>
                </a:solidFill>
              </a:rPr>
              <a:t>Complete Spectroscopy:</a:t>
            </a:r>
          </a:p>
          <a:p>
            <a:r>
              <a:rPr lang="en-ZA" sz="3200" dirty="0" smtClean="0">
                <a:solidFill>
                  <a:srgbClr val="FF0000"/>
                </a:solidFill>
              </a:rPr>
              <a:t>The case of </a:t>
            </a:r>
            <a:r>
              <a:rPr lang="en-ZA" sz="3200" baseline="30000" dirty="0" smtClean="0">
                <a:solidFill>
                  <a:srgbClr val="FF0000"/>
                </a:solidFill>
              </a:rPr>
              <a:t>106</a:t>
            </a:r>
            <a:r>
              <a:rPr lang="en-ZA" sz="3200" dirty="0" smtClean="0">
                <a:solidFill>
                  <a:srgbClr val="FF0000"/>
                </a:solidFill>
              </a:rPr>
              <a:t>Ag</a:t>
            </a:r>
            <a:endParaRPr lang="en-GB" sz="3200" dirty="0" smtClean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9799" y="3244334"/>
            <a:ext cx="181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π</a:t>
            </a:r>
            <a:r>
              <a:rPr lang="en-ZA" sz="2400" dirty="0">
                <a:solidFill>
                  <a:srgbClr val="FF0000"/>
                </a:solidFill>
              </a:rPr>
              <a:t>g</a:t>
            </a:r>
            <a:r>
              <a:rPr lang="en-ZA" sz="2400" baseline="-25000" dirty="0">
                <a:solidFill>
                  <a:srgbClr val="FF0000"/>
                </a:solidFill>
              </a:rPr>
              <a:t>9/2</a:t>
            </a:r>
            <a:r>
              <a:rPr lang="en-ZA" sz="2400" dirty="0">
                <a:solidFill>
                  <a:srgbClr val="FF0000"/>
                </a:solidFill>
              </a:rPr>
              <a:t> x </a:t>
            </a:r>
            <a:r>
              <a:rPr lang="en-ZA" sz="2400" dirty="0" smtClean="0">
                <a:solidFill>
                  <a:srgbClr val="FF0000"/>
                </a:solidFill>
                <a:sym typeface="Symbol"/>
              </a:rPr>
              <a:t>h</a:t>
            </a:r>
            <a:r>
              <a:rPr lang="en-ZA" sz="2400" baseline="-25000" dirty="0" smtClean="0">
                <a:solidFill>
                  <a:srgbClr val="FF0000"/>
                </a:solidFill>
              </a:rPr>
              <a:t>11/2 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84325" y="287338"/>
            <a:ext cx="5962650" cy="58578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smtClean="0">
                <a:solidFill>
                  <a:srgbClr val="FF0000"/>
                </a:solidFill>
              </a:rPr>
              <a:t>Fingerprints of chiral partner bands</a:t>
            </a:r>
          </a:p>
        </p:txBody>
      </p:sp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17413" name="Picture 5" descr="iTheb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4" name="Picture 6" descr="iTheb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0" y="1271173"/>
            <a:ext cx="9144000" cy="4278094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rgbClr val="7030A0"/>
                </a:solidFill>
                <a:effectLst/>
              </a:rPr>
              <a:t>A pair of chiral partner bands should have:</a:t>
            </a:r>
          </a:p>
          <a:p>
            <a:pPr algn="just">
              <a:defRPr/>
            </a:pPr>
            <a:endParaRPr lang="en-US" dirty="0">
              <a:effectLst/>
            </a:endParaRPr>
          </a:p>
          <a:p>
            <a:pPr marL="457200" indent="-457200" algn="just">
              <a:defRPr/>
            </a:pPr>
            <a:r>
              <a:rPr lang="en-US" sz="2500" dirty="0">
                <a:effectLst/>
              </a:rPr>
              <a:t>1.  </a:t>
            </a:r>
            <a:r>
              <a:rPr lang="en-US" sz="2500" dirty="0" smtClean="0">
                <a:effectLst/>
              </a:rPr>
              <a:t> Energetically </a:t>
            </a:r>
            <a:r>
              <a:rPr lang="en-US" sz="2500" dirty="0">
                <a:effectLst/>
              </a:rPr>
              <a:t>degenerate identical spin and parity states</a:t>
            </a:r>
          </a:p>
          <a:p>
            <a:pPr marL="457200" indent="-457200" algn="just">
              <a:defRPr/>
            </a:pPr>
            <a:r>
              <a:rPr lang="en-US" sz="2500" dirty="0" smtClean="0">
                <a:effectLst/>
              </a:rPr>
              <a:t>	a.   Implies identical </a:t>
            </a:r>
            <a:r>
              <a:rPr lang="en-US" sz="2500" dirty="0">
                <a:effectLst/>
              </a:rPr>
              <a:t>aligned angular </a:t>
            </a:r>
            <a:r>
              <a:rPr lang="en-US" sz="2500" dirty="0" smtClean="0">
                <a:effectLst/>
              </a:rPr>
              <a:t>momenta</a:t>
            </a:r>
          </a:p>
          <a:p>
            <a:pPr marL="457200" indent="-457200" algn="just">
              <a:defRPr/>
            </a:pPr>
            <a:r>
              <a:rPr lang="en-US" sz="2500" dirty="0"/>
              <a:t>	</a:t>
            </a:r>
            <a:r>
              <a:rPr lang="en-US" sz="2500" dirty="0" smtClean="0"/>
              <a:t>b.   Implies identical moments of inertia</a:t>
            </a:r>
          </a:p>
          <a:p>
            <a:pPr marL="457200" indent="-457200" algn="just">
              <a:defRPr/>
            </a:pPr>
            <a:r>
              <a:rPr lang="en-US" sz="2500" dirty="0" smtClean="0">
                <a:effectLst/>
              </a:rPr>
              <a:t>2.   Smooth staggering function S(I) = (E(I) – E(I-1))/2I</a:t>
            </a:r>
            <a:endParaRPr lang="en-US" sz="2500" dirty="0">
              <a:effectLst/>
            </a:endParaRPr>
          </a:p>
          <a:p>
            <a:pPr marL="457200" indent="-457200" algn="just">
              <a:defRPr/>
            </a:pPr>
            <a:r>
              <a:rPr lang="en-US" sz="2500" dirty="0">
                <a:effectLst/>
              </a:rPr>
              <a:t>3. </a:t>
            </a:r>
            <a:r>
              <a:rPr lang="en-US" sz="2500" dirty="0" smtClean="0">
                <a:effectLst/>
              </a:rPr>
              <a:t>  A </a:t>
            </a:r>
            <a:r>
              <a:rPr lang="en-US" sz="2500" dirty="0">
                <a:effectLst/>
              </a:rPr>
              <a:t>staggering of the B(M1)/B(E2) ratios of the in-band transitions</a:t>
            </a:r>
          </a:p>
          <a:p>
            <a:pPr marL="457200" indent="-457200" algn="just">
              <a:defRPr/>
            </a:pPr>
            <a:r>
              <a:rPr lang="en-US" sz="2500" dirty="0">
                <a:solidFill>
                  <a:srgbClr val="170DE3"/>
                </a:solidFill>
              </a:rPr>
              <a:t>4</a:t>
            </a:r>
            <a:r>
              <a:rPr lang="en-US" sz="2500" dirty="0" smtClean="0">
                <a:solidFill>
                  <a:srgbClr val="170DE3"/>
                </a:solidFill>
                <a:effectLst/>
              </a:rPr>
              <a:t>.   </a:t>
            </a:r>
            <a:r>
              <a:rPr lang="en-US" sz="2400" dirty="0" smtClean="0">
                <a:solidFill>
                  <a:srgbClr val="170DE3"/>
                </a:solidFill>
                <a:effectLst/>
              </a:rPr>
              <a:t>B(M1, I</a:t>
            </a:r>
            <a:r>
              <a:rPr lang="en-US" sz="2400" dirty="0" smtClean="0">
                <a:solidFill>
                  <a:srgbClr val="170DE3"/>
                </a:solidFill>
                <a:effectLst/>
                <a:latin typeface="Times New Roman"/>
                <a:cs typeface="Times New Roman"/>
              </a:rPr>
              <a:t>→I-1</a:t>
            </a:r>
            <a:r>
              <a:rPr lang="en-US" sz="2400" dirty="0" smtClean="0">
                <a:solidFill>
                  <a:srgbClr val="170DE3"/>
                </a:solidFill>
                <a:effectLst/>
              </a:rPr>
              <a:t>) </a:t>
            </a:r>
            <a:r>
              <a:rPr lang="en-US" sz="2400" dirty="0">
                <a:solidFill>
                  <a:srgbClr val="170DE3"/>
                </a:solidFill>
                <a:effectLst/>
              </a:rPr>
              <a:t>values of the in-band transitions </a:t>
            </a:r>
            <a:r>
              <a:rPr lang="en-US" sz="2400" dirty="0" smtClean="0">
                <a:solidFill>
                  <a:srgbClr val="170DE3"/>
                </a:solidFill>
                <a:effectLst/>
              </a:rPr>
              <a:t>show </a:t>
            </a:r>
            <a:r>
              <a:rPr lang="en-US" sz="2400" dirty="0">
                <a:solidFill>
                  <a:srgbClr val="170DE3"/>
                </a:solidFill>
                <a:effectLst/>
              </a:rPr>
              <a:t>a staggering</a:t>
            </a:r>
          </a:p>
          <a:p>
            <a:pPr marL="457200" indent="-457200" algn="just">
              <a:buAutoNum type="arabicPeriod" startAt="5"/>
              <a:defRPr/>
            </a:pPr>
            <a:r>
              <a:rPr lang="en-US" sz="2400" dirty="0" smtClean="0">
                <a:solidFill>
                  <a:srgbClr val="170DE3"/>
                </a:solidFill>
                <a:effectLst/>
              </a:rPr>
              <a:t>B(M1, </a:t>
            </a:r>
            <a:r>
              <a:rPr lang="en-US" sz="2400" dirty="0" smtClean="0">
                <a:solidFill>
                  <a:srgbClr val="170DE3"/>
                </a:solidFill>
                <a:effectLst/>
              </a:rPr>
              <a:t>I</a:t>
            </a:r>
            <a:r>
              <a:rPr lang="en-US" sz="2400" dirty="0" smtClean="0">
                <a:solidFill>
                  <a:srgbClr val="170DE3"/>
                </a:solidFill>
                <a:effectLst/>
                <a:latin typeface="Times New Roman"/>
                <a:cs typeface="Times New Roman"/>
              </a:rPr>
              <a:t>→I-1) </a:t>
            </a:r>
            <a:r>
              <a:rPr lang="en-US" sz="2400" dirty="0" smtClean="0">
                <a:solidFill>
                  <a:srgbClr val="170DE3"/>
                </a:solidFill>
                <a:effectLst/>
                <a:latin typeface="+mj-lt"/>
                <a:cs typeface="Times New Roman"/>
              </a:rPr>
              <a:t>values</a:t>
            </a:r>
            <a:r>
              <a:rPr lang="en-US" sz="2400" dirty="0" smtClean="0">
                <a:solidFill>
                  <a:srgbClr val="170DE3"/>
                </a:solidFill>
                <a:effectLst/>
              </a:rPr>
              <a:t> stagger with opposite phase</a:t>
            </a:r>
          </a:p>
          <a:p>
            <a:pPr marL="457200" indent="-457200" algn="just">
              <a:buFontTx/>
              <a:buAutoNum type="arabicPeriod" startAt="5"/>
              <a:defRPr/>
            </a:pPr>
            <a:r>
              <a:rPr lang="en-US" sz="2400" dirty="0">
                <a:solidFill>
                  <a:srgbClr val="170DE3"/>
                </a:solidFill>
              </a:rPr>
              <a:t>Smoothly increasing B(E2, I</a:t>
            </a:r>
            <a:r>
              <a:rPr lang="en-US" sz="2400" dirty="0">
                <a:solidFill>
                  <a:srgbClr val="170DE3"/>
                </a:solidFill>
                <a:latin typeface="Times New Roman"/>
                <a:cs typeface="Times New Roman"/>
              </a:rPr>
              <a:t>→I-2</a:t>
            </a:r>
            <a:r>
              <a:rPr lang="en-US" sz="2400" dirty="0">
                <a:solidFill>
                  <a:srgbClr val="170DE3"/>
                </a:solidFill>
              </a:rPr>
              <a:t>) values for the in-band  transitions </a:t>
            </a:r>
          </a:p>
          <a:p>
            <a:pPr marL="457200" indent="-457200" algn="just">
              <a:buAutoNum type="arabicPeriod" startAt="5"/>
              <a:defRPr/>
            </a:pPr>
            <a:endParaRPr lang="en-US" sz="2400" dirty="0">
              <a:solidFill>
                <a:srgbClr val="170DE3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760" y="5373216"/>
            <a:ext cx="8892480" cy="8640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70DE3"/>
                </a:solidFill>
                <a:effectLst/>
              </a:rPr>
              <a:t>The reduced transition probabilities of the chiral partner bands behave similarl</a:t>
            </a:r>
            <a:r>
              <a:rPr lang="en-US" sz="2400" dirty="0" smtClean="0">
                <a:solidFill>
                  <a:srgbClr val="0070C0"/>
                </a:solidFill>
                <a:effectLst/>
              </a:rPr>
              <a:t>y</a:t>
            </a:r>
            <a:endParaRPr lang="en-US" sz="24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58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9968"/>
            <a:ext cx="5144157" cy="3693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61" y="1121782"/>
            <a:ext cx="3686374" cy="24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858838"/>
            <a:chOff x="0" y="0"/>
            <a:chExt cx="5760" cy="541"/>
          </a:xfrm>
        </p:grpSpPr>
        <p:pic>
          <p:nvPicPr>
            <p:cNvPr id="5" name="Picture 5" descr="iTheb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iTheb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11" y="0"/>
              <a:ext cx="8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0" y="4869160"/>
            <a:ext cx="9144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effectLst/>
              </a:rPr>
              <a:t>Joshi </a:t>
            </a:r>
            <a:r>
              <a:rPr lang="en-US" sz="2400" b="1" dirty="0">
                <a:solidFill>
                  <a:srgbClr val="FF0000"/>
                </a:solidFill>
                <a:effectLst/>
              </a:rPr>
              <a:t>et </a:t>
            </a:r>
            <a:r>
              <a:rPr lang="en-US" sz="2400" b="1" dirty="0" smtClean="0">
                <a:solidFill>
                  <a:srgbClr val="FF0000"/>
                </a:solidFill>
                <a:effectLst/>
              </a:rPr>
              <a:t>al. proposed a</a:t>
            </a:r>
            <a:endParaRPr lang="en-US" sz="2400" b="1" dirty="0" smtClean="0">
              <a:solidFill>
                <a:srgbClr val="FF0000"/>
              </a:solidFill>
              <a:effectLst/>
            </a:endParaRPr>
          </a:p>
          <a:p>
            <a:pPr marL="285750" indent="-285750" algn="just">
              <a:buFont typeface="Wingdings" pitchFamily="2" charset="2"/>
              <a:buChar char="à"/>
            </a:pPr>
            <a:r>
              <a:rPr lang="en-US" sz="2400" dirty="0" smtClean="0">
                <a:solidFill>
                  <a:srgbClr val="FF0000"/>
                </a:solidFill>
                <a:effectLst/>
              </a:rPr>
              <a:t>shape </a:t>
            </a:r>
            <a:r>
              <a:rPr lang="en-US" sz="2400" dirty="0">
                <a:solidFill>
                  <a:srgbClr val="FF0000"/>
                </a:solidFill>
                <a:effectLst/>
              </a:rPr>
              <a:t>transformation by chiral vibration due to </a:t>
            </a:r>
            <a:r>
              <a:rPr lang="el-GR" sz="2400" dirty="0">
                <a:solidFill>
                  <a:srgbClr val="FF0000"/>
                </a:solidFill>
                <a:effectLst/>
              </a:rPr>
              <a:t>γ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-softness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.</a:t>
            </a:r>
          </a:p>
          <a:p>
            <a:pPr algn="just"/>
            <a:r>
              <a:rPr lang="en-US" sz="2400" b="1" dirty="0" smtClean="0"/>
              <a:t>Ground (</a:t>
            </a:r>
            <a:r>
              <a:rPr lang="en-US" sz="2400" b="1" dirty="0" err="1" smtClean="0"/>
              <a:t>yrast</a:t>
            </a:r>
            <a:r>
              <a:rPr lang="en-US" sz="2400" b="1" dirty="0" smtClean="0"/>
              <a:t>) band is </a:t>
            </a:r>
            <a:r>
              <a:rPr lang="en-US" sz="2400" b="1" dirty="0" err="1" smtClean="0"/>
              <a:t>triaxial</a:t>
            </a:r>
            <a:r>
              <a:rPr lang="en-US" sz="2400" b="1" dirty="0" smtClean="0"/>
              <a:t>, </a:t>
            </a:r>
          </a:p>
          <a:p>
            <a:pPr algn="just"/>
            <a:r>
              <a:rPr lang="en-US" sz="2400" b="1" dirty="0" smtClean="0"/>
              <a:t>while partner bands is axially deformed (</a:t>
            </a:r>
            <a:r>
              <a:rPr lang="en-US" sz="2400" b="1" dirty="0" err="1" smtClean="0"/>
              <a:t>prolate</a:t>
            </a:r>
            <a:r>
              <a:rPr lang="en-US" sz="2400" b="1" dirty="0" smtClean="0"/>
              <a:t>)</a:t>
            </a:r>
            <a:endParaRPr lang="en-US" sz="2400" b="1" dirty="0" smtClean="0">
              <a:effectLst/>
            </a:endParaRPr>
          </a:p>
          <a:p>
            <a:pPr algn="just"/>
            <a:endParaRPr lang="en-US" dirty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3584" y="489506"/>
            <a:ext cx="938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b="1" baseline="30000" dirty="0" smtClean="0"/>
              <a:t>106</a:t>
            </a:r>
            <a:r>
              <a:rPr lang="en-ZA" sz="2800" b="1" dirty="0" smtClean="0"/>
              <a:t>Ag</a:t>
            </a:r>
            <a:endParaRPr lang="en-GB" sz="28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3851920" y="1628800"/>
            <a:ext cx="5089010" cy="3279269"/>
            <a:chOff x="3851920" y="1628800"/>
            <a:chExt cx="5089010" cy="3279269"/>
          </a:xfrm>
        </p:grpSpPr>
        <p:sp>
          <p:nvSpPr>
            <p:cNvPr id="3" name="Oval 2"/>
            <p:cNvSpPr/>
            <p:nvPr/>
          </p:nvSpPr>
          <p:spPr>
            <a:xfrm>
              <a:off x="3851920" y="1628800"/>
              <a:ext cx="864096" cy="86409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>
              <a:stCxn id="3" idx="5"/>
            </p:cNvCxnSpPr>
            <p:nvPr/>
          </p:nvCxnSpPr>
          <p:spPr>
            <a:xfrm>
              <a:off x="4589472" y="2366352"/>
              <a:ext cx="1350680" cy="171072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291854" y="4077072"/>
              <a:ext cx="364907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2400" dirty="0" smtClean="0">
                  <a:solidFill>
                    <a:srgbClr val="FF0000"/>
                  </a:solidFill>
                </a:rPr>
                <a:t>Persistent difference in </a:t>
              </a:r>
            </a:p>
            <a:p>
              <a:r>
                <a:rPr lang="en-ZA" sz="2400" dirty="0">
                  <a:solidFill>
                    <a:srgbClr val="FF0000"/>
                  </a:solidFill>
                </a:rPr>
                <a:t>a</a:t>
              </a:r>
              <a:r>
                <a:rPr lang="en-ZA" sz="2400" dirty="0" smtClean="0">
                  <a:solidFill>
                    <a:srgbClr val="FF0000"/>
                  </a:solidFill>
                </a:rPr>
                <a:t>ligned angular momentum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04320" y="2993643"/>
            <a:ext cx="4192397" cy="1689110"/>
            <a:chOff x="4004320" y="2993643"/>
            <a:chExt cx="4192397" cy="1689110"/>
          </a:xfrm>
        </p:grpSpPr>
        <p:sp>
          <p:nvSpPr>
            <p:cNvPr id="12" name="Oval 11"/>
            <p:cNvSpPr/>
            <p:nvPr/>
          </p:nvSpPr>
          <p:spPr>
            <a:xfrm>
              <a:off x="4004320" y="2993643"/>
              <a:ext cx="864096" cy="86409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716016" y="3717032"/>
              <a:ext cx="3480701" cy="965721"/>
              <a:chOff x="4716016" y="3717032"/>
              <a:chExt cx="3480701" cy="965721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4716016" y="3717032"/>
                <a:ext cx="675340" cy="504056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5391356" y="4221088"/>
                <a:ext cx="280536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ZA" sz="2400" dirty="0" smtClean="0">
                    <a:solidFill>
                      <a:srgbClr val="FF0000"/>
                    </a:solidFill>
                  </a:rPr>
                  <a:t>Dissimilar staggering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975354" y="2342253"/>
            <a:ext cx="2805361" cy="2565815"/>
            <a:chOff x="5975354" y="2342253"/>
            <a:chExt cx="2805361" cy="2565815"/>
          </a:xfrm>
        </p:grpSpPr>
        <p:sp>
          <p:nvSpPr>
            <p:cNvPr id="11" name="Oval 10"/>
            <p:cNvSpPr/>
            <p:nvPr/>
          </p:nvSpPr>
          <p:spPr>
            <a:xfrm>
              <a:off x="6300192" y="2342253"/>
              <a:ext cx="2016224" cy="86409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975354" y="3206349"/>
              <a:ext cx="2805361" cy="1701719"/>
              <a:chOff x="5975354" y="3206349"/>
              <a:chExt cx="2805361" cy="1701719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7281842" y="3206349"/>
                <a:ext cx="0" cy="870723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5975354" y="4077071"/>
                <a:ext cx="28053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ZA" sz="2400" dirty="0" smtClean="0">
                    <a:solidFill>
                      <a:srgbClr val="FF0000"/>
                    </a:solidFill>
                  </a:rPr>
                  <a:t>Staggering absent/ phase change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41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8947</TotalTime>
  <Words>2056</Words>
  <Application>Microsoft Office PowerPoint</Application>
  <PresentationFormat>On-screen Show (4:3)</PresentationFormat>
  <Paragraphs>461</Paragraphs>
  <Slides>54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Graph</vt:lpstr>
      <vt:lpstr>PowerPoint Presentation</vt:lpstr>
      <vt:lpstr>PowerPoint Presentation</vt:lpstr>
      <vt:lpstr>PowerPoint Presentation</vt:lpstr>
      <vt:lpstr>Separated-Sector Cyclotron   k=200</vt:lpstr>
      <vt:lpstr>PowerPoint Presentation</vt:lpstr>
      <vt:lpstr>PowerPoint Presentation</vt:lpstr>
      <vt:lpstr>PowerPoint Presentation</vt:lpstr>
      <vt:lpstr>Fingerprints of chiral partner bands</vt:lpstr>
      <vt:lpstr>PowerPoint Presentation</vt:lpstr>
      <vt:lpstr>Experimental details of experiment to search for multiple chiral bands (R.Lieder)</vt:lpstr>
      <vt:lpstr>PowerPoint Presentation</vt:lpstr>
      <vt:lpstr>PowerPoint Presentation</vt:lpstr>
      <vt:lpstr>PowerPoint Presentation</vt:lpstr>
      <vt:lpstr>Angular Distribution</vt:lpstr>
      <vt:lpstr>Linear polarization analysis</vt:lpstr>
      <vt:lpstr>Ang. dis. &amp; polarization analysis</vt:lpstr>
      <vt:lpstr>Experimental details of  DSAM LIFETIME experiment (E. Lieder)</vt:lpstr>
      <vt:lpstr>Lifetime analysis</vt:lpstr>
      <vt:lpstr>Lifetime analysis</vt:lpstr>
      <vt:lpstr>Depopulation of entry states</vt:lpstr>
      <vt:lpstr>PowerPoint Presentation</vt:lpstr>
      <vt:lpstr>Decay modes taken into account in the simulation of the deexcitation of entry states:</vt:lpstr>
      <vt:lpstr>Lifetime analysis</vt:lpstr>
      <vt:lpstr>Lifetime analysis of  band 1 in 106Ag</vt:lpstr>
      <vt:lpstr>Lifetime analysis of  band 2 in 106Ag</vt:lpstr>
      <vt:lpstr>PowerPoint Presentation</vt:lpstr>
      <vt:lpstr>Lifetime analysis of band 3 in 106Ag</vt:lpstr>
      <vt:lpstr>Reduced transition probabilities</vt:lpstr>
      <vt:lpstr>106Ag – Our results:  B(E2, I    I-2) and B(M1, I    I-1) values,  B(M1)/B(E2) ratios and staggering parameters S(I)</vt:lpstr>
      <vt:lpstr>PowerPoint Presentation</vt:lpstr>
      <vt:lpstr>Interpretation of results: Comparison of 106Ag and 104Rh</vt:lpstr>
      <vt:lpstr>Quasiparticle analysis:</vt:lpstr>
      <vt:lpstr>Quasiparticle analysis of bands in 105Pd</vt:lpstr>
      <vt:lpstr>Quasiparticle analysis of bands in 105Ag</vt:lpstr>
      <vt:lpstr>Band 1 in 106Ag</vt:lpstr>
      <vt:lpstr>Bands 2 and 3 in 106Ag</vt:lpstr>
      <vt:lpstr>PowerPoint Presentation</vt:lpstr>
      <vt:lpstr>106Ag – new interpretation excitation energy and spin</vt:lpstr>
      <vt:lpstr>PowerPoint Presentation</vt:lpstr>
      <vt:lpstr>New Regions: A=80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example of chiral partner bands:  126Cs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rob</cp:lastModifiedBy>
  <cp:revision>79</cp:revision>
  <dcterms:created xsi:type="dcterms:W3CDTF">2013-10-21T19:48:09Z</dcterms:created>
  <dcterms:modified xsi:type="dcterms:W3CDTF">2013-10-28T00:56:19Z</dcterms:modified>
</cp:coreProperties>
</file>