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4" r:id="rId2"/>
    <p:sldId id="269" r:id="rId3"/>
    <p:sldId id="274" r:id="rId4"/>
    <p:sldId id="378" r:id="rId5"/>
    <p:sldId id="262" r:id="rId6"/>
    <p:sldId id="328" r:id="rId7"/>
    <p:sldId id="329" r:id="rId8"/>
    <p:sldId id="325" r:id="rId9"/>
    <p:sldId id="330" r:id="rId10"/>
    <p:sldId id="326" r:id="rId11"/>
    <p:sldId id="331" r:id="rId12"/>
    <p:sldId id="402" r:id="rId13"/>
    <p:sldId id="407" r:id="rId14"/>
    <p:sldId id="399" r:id="rId15"/>
    <p:sldId id="403" r:id="rId16"/>
    <p:sldId id="406" r:id="rId17"/>
    <p:sldId id="336" r:id="rId18"/>
    <p:sldId id="379" r:id="rId19"/>
    <p:sldId id="408" r:id="rId20"/>
    <p:sldId id="337" r:id="rId21"/>
    <p:sldId id="348" r:id="rId22"/>
    <p:sldId id="365"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lchitsky" initials="Yuri" lastIdx="1" clrIdx="0"/>
  <p:cmAuthor id="2" name="kulchits" initials="k" lastIdx="1" clrIdx="1"/>
  <p:cmAuthor id="3" name="alisa"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590" y="60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6-04-10T00:38:18.810" idx="1">
    <p:pos x="10" y="10"/>
    <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t>09.05.2026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t>‹#›</a:t>
            </a:fld>
            <a:endParaRPr lang="ru-RU"/>
          </a:p>
        </p:txBody>
      </p:sp>
    </p:spTree>
    <p:extLst>
      <p:ext uri="{BB962C8B-B14F-4D97-AF65-F5344CB8AC3E}">
        <p14:creationId xmlns:p14="http://schemas.microsoft.com/office/powerpoint/2010/main" val="3866712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spcBef>
                <a:spcPct val="30000"/>
              </a:spcBef>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1pPr>
            <a:lvl2pPr marL="804545" indent="-309245">
              <a:spcBef>
                <a:spcPct val="30000"/>
              </a:spcBef>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2pPr>
            <a:lvl3pPr marL="1238250" indent="-247650">
              <a:spcBef>
                <a:spcPct val="30000"/>
              </a:spcBef>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3pPr>
            <a:lvl4pPr marL="1733550" indent="-247650">
              <a:spcBef>
                <a:spcPct val="30000"/>
              </a:spcBef>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4pPr>
            <a:lvl5pPr marL="2228850" indent="-247650">
              <a:spcBef>
                <a:spcPct val="30000"/>
              </a:spcBef>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5pPr>
            <a:lvl6pPr marL="2724150" indent="-247650" defTabSz="493395" eaLnBrk="0" fontAlgn="base" hangingPunct="0">
              <a:spcBef>
                <a:spcPct val="30000"/>
              </a:spcBef>
              <a:spcAft>
                <a:spcPct val="0"/>
              </a:spcAft>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6pPr>
            <a:lvl7pPr marL="3219450" indent="-247650" defTabSz="493395" eaLnBrk="0" fontAlgn="base" hangingPunct="0">
              <a:spcBef>
                <a:spcPct val="30000"/>
              </a:spcBef>
              <a:spcAft>
                <a:spcPct val="0"/>
              </a:spcAft>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7pPr>
            <a:lvl8pPr marL="3714750" indent="-247650" defTabSz="493395" eaLnBrk="0" fontAlgn="base" hangingPunct="0">
              <a:spcBef>
                <a:spcPct val="30000"/>
              </a:spcBef>
              <a:spcAft>
                <a:spcPct val="0"/>
              </a:spcAft>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8pPr>
            <a:lvl9pPr marL="4210050" indent="-247650" defTabSz="493395" eaLnBrk="0" fontAlgn="base" hangingPunct="0">
              <a:spcBef>
                <a:spcPct val="30000"/>
              </a:spcBef>
              <a:spcAft>
                <a:spcPct val="0"/>
              </a:spcAft>
              <a:buClr>
                <a:srgbClr val="000000"/>
              </a:buClr>
              <a:buSzPct val="100000"/>
              <a:buFont typeface="Times New Roman" panose="02020603050405020304" pitchFamily="18" charset="0"/>
              <a:tabLst>
                <a:tab pos="0" algn="l"/>
                <a:tab pos="989965" algn="l"/>
                <a:tab pos="1980565" algn="l"/>
                <a:tab pos="2971165" algn="l"/>
                <a:tab pos="3961765" algn="l"/>
                <a:tab pos="4952365" algn="l"/>
                <a:tab pos="5942965" algn="l"/>
                <a:tab pos="6933565" algn="l"/>
                <a:tab pos="7924165" algn="l"/>
                <a:tab pos="8914765" algn="l"/>
                <a:tab pos="9905365" algn="l"/>
                <a:tab pos="10895965" algn="l"/>
              </a:tabLst>
              <a:defRPr sz="1200">
                <a:solidFill>
                  <a:srgbClr val="000000"/>
                </a:solidFill>
                <a:latin typeface="Times New Roman" panose="02020603050405020304" pitchFamily="18" charset="0"/>
              </a:defRPr>
            </a:lvl9pPr>
          </a:lstStyle>
          <a:p>
            <a:pPr>
              <a:spcBef>
                <a:spcPct val="0"/>
              </a:spcBef>
              <a:buClrTx/>
              <a:buFontTx/>
              <a:buNone/>
            </a:pPr>
            <a:fld id="{7A42B5FB-A0A1-441C-9FA5-E2E1D6A28805}" type="slidenum">
              <a:rPr lang="en-US" altLang="en-US" sz="1300">
                <a:latin typeface="Gill Sans" charset="0"/>
                <a:cs typeface="Droid Sans Fallback" panose="020B0502000000000001" charset="-122"/>
              </a:rPr>
              <a:t>1</a:t>
            </a:fld>
            <a:endParaRPr lang="en-US" altLang="en-US" sz="1300">
              <a:latin typeface="Gill Sans" charset="0"/>
              <a:cs typeface="Droid Sans Fallback" panose="020B0502000000000001" charset="-122"/>
            </a:endParaRPr>
          </a:p>
        </p:txBody>
      </p:sp>
      <p:sp>
        <p:nvSpPr>
          <p:cNvPr id="6147" name="Text Box 1"/>
          <p:cNvSpPr txBox="1">
            <a:spLocks noChangeArrowheads="1"/>
          </p:cNvSpPr>
          <p:nvPr/>
        </p:nvSpPr>
        <p:spPr bwMode="auto">
          <a:xfrm>
            <a:off x="4023092" y="9719598"/>
            <a:ext cx="3077739" cy="51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7497" tIns="50698" rIns="97497" bIns="50698"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5pPr>
            <a:lvl6pPr marL="2514600" indent="-228600" defTabSz="45593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6pPr>
            <a:lvl7pPr marL="2971800" indent="-228600" defTabSz="45593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7pPr>
            <a:lvl8pPr marL="3429000" indent="-228600" defTabSz="45593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8pPr>
            <a:lvl9pPr marL="3886200" indent="-228600" defTabSz="45593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defRPr>
            </a:lvl9pPr>
          </a:lstStyle>
          <a:p>
            <a:pPr algn="r" eaLnBrk="1" hangingPunct="1">
              <a:spcBef>
                <a:spcPct val="0"/>
              </a:spcBef>
              <a:buClrTx/>
              <a:buFontTx/>
              <a:buNone/>
            </a:pPr>
            <a:fld id="{EC6A8A03-BF99-4DD1-9357-CDD80313C211}" type="slidenum">
              <a:rPr lang="en-US" altLang="en-US" sz="1300">
                <a:latin typeface="Gill Sans" charset="0"/>
              </a:rPr>
              <a:t>1</a:t>
            </a:fld>
            <a:endParaRPr lang="en-US" altLang="en-US" sz="1300">
              <a:latin typeface="Gill Sans" charset="0"/>
            </a:endParaRPr>
          </a:p>
        </p:txBody>
      </p:sp>
      <p:sp>
        <p:nvSpPr>
          <p:cNvPr id="6148" name="Rectangle 2"/>
          <p:cNvSpPr>
            <a:spLocks noGrp="1" noRot="1" noChangeAspect="1" noChangeArrowheads="1" noTextEdit="1"/>
          </p:cNvSpPr>
          <p:nvPr>
            <p:ph type="sldImg"/>
          </p:nvPr>
        </p:nvSpPr>
        <p:spPr>
          <a:xfrm>
            <a:off x="139700" y="766763"/>
            <a:ext cx="6823075" cy="3838575"/>
          </a:xfrm>
          <a:solidFill>
            <a:srgbClr val="FFFFFF"/>
          </a:solidFill>
        </p:spPr>
      </p:sp>
      <p:sp>
        <p:nvSpPr>
          <p:cNvPr id="6149" name="Rectangle 3"/>
          <p:cNvSpPr>
            <a:spLocks noGrp="1" noChangeArrowheads="1"/>
          </p:cNvSpPr>
          <p:nvPr>
            <p:ph type="body" idx="1"/>
          </p:nvPr>
        </p:nvSpPr>
        <p:spPr>
          <a:xfrm>
            <a:off x="710248" y="4860687"/>
            <a:ext cx="5681980" cy="4604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tabLst>
                <a:tab pos="0" algn="l"/>
                <a:tab pos="989965" algn="l"/>
                <a:tab pos="1980565" algn="l"/>
                <a:tab pos="2971165" algn="l"/>
                <a:tab pos="3961765" algn="l"/>
                <a:tab pos="4952365" algn="l"/>
                <a:tab pos="5942965" algn="l"/>
                <a:tab pos="6933565" algn="l"/>
                <a:tab pos="7924165" algn="l"/>
                <a:tab pos="8914765" algn="l"/>
                <a:tab pos="9905365" algn="l"/>
                <a:tab pos="10895965" algn="l"/>
              </a:tabLst>
            </a:pPr>
            <a:endParaRPr lang="en-US" altLang="en-US" smtClean="0">
              <a:latin typeface="Gill Sans" charset="0"/>
              <a:ea typeface="Droid Sans Fallback" panose="020B0502000000000001" charset="-122"/>
              <a:cs typeface="Droid Sans Fallback" panose="020B05020000000000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Event generation was performed using the MadGraph5 program, version 2.9.2. This is one of the standard tools in modern high-energy physics. It allows automatic calculation of cross sections and event generation for arbitrary models of new physics, including the ones we consider. MadGraph can work at tree level and with loop corrections. It supports interfaces to parton shower and hadronisation programs such as Pythia, and it is widely used in the ATLAS and CMS experiments as well as in theoretical studies. MadGraph5 allows us to study the Standard Model and also freely use models from the FeynRules Model Database. If necessary, one can define a custom model by working with parameter files and model Lagrangians. In this case, the 2HDM+a model is considered, using the NNPDF 3.1 PDF set. The process itself is: e+ e- → Z h1, followed by the decays h1 → h4 h4, then each mediator decays into a pair of dark matter particles, and the Z boson — for detection — decays into two muons.</a:t>
            </a:r>
          </a:p>
          <a:p>
            <a:endParaRPr lang="ru-RU" altLang="en-US"/>
          </a:p>
          <a:p>
            <a:r>
              <a:rPr lang="ru-RU" altLang="en-US"/>
              <a:t>The free parameters are the masses of the light scalar h1 and the mediator particle. The mass of h1 is scanned from 80 to 160 GeV, and the mass of the mediator is scanned from 20 to 80 GeV, both with a step of 5 GeV. The remaining parameters are fixed. The collision energy is 250 GeV, the dark matter particle mass is 10 GeV, the ratio of the vacuum expectation values is tanβ = 1, and the coupling of the mediator to dark matter is maximal, gPXd = 1.</a:t>
            </a:r>
          </a:p>
          <a:p>
            <a:endParaRPr lang="ru-RU" altLang="en-US"/>
          </a:p>
          <a:p>
            <a:r>
              <a:rPr lang="ru-RU" altLang="en-US"/>
              <a:t>The key parameter that controls the coupling of the Higgs boson to the mediator is the mixing angle sinθ, which I set to 0.03 — this is a weak coupling.</a:t>
            </a:r>
          </a:p>
          <a:p>
            <a:endParaRPr lang="ru-RU" altLang="en-US"/>
          </a:p>
          <a:p>
            <a:r>
              <a:rPr lang="ru-RU" altLang="en-US"/>
              <a:t>Thus, for each point in the mass space m_h1 and m_h4, I generate events, calculate the cross section, and build 2D and 3D scans. The results are presented on the next slide.</a:t>
            </a:r>
          </a:p>
          <a:p>
            <a:endParaRPr lang="ru-R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
            </a:r>
            <a:br>
              <a:rPr lang="ru-RU" altLang="en-US"/>
            </a:br>
            <a:endParaRPr lang="ru-R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All three datasets share the identical (m_h1, m_a) grid: m_h1 ∈ [80, 160] step 5, m_a ∈ [22, 78] step 2, 329 points each. The only difference is the cross-section values, reflecting different coupling parameters in the 2HDM+a model.</a:t>
            </a:r>
          </a:p>
          <a:p>
            <a:endParaRPr lang="ru-RU" altLang="en-US"/>
          </a:p>
          <a:p>
            <a:r>
              <a:rPr lang="ru-RU" altLang="en-US"/>
              <a:t>The dataset for sinθ = 0.0</a:t>
            </a:r>
            <a:r>
              <a:rPr lang="en-US" altLang="ru-RU"/>
              <a:t>5 </a:t>
            </a:r>
            <a:r>
              <a:rPr lang="ru-RU" altLang="en-US"/>
              <a:t>(weak coupling) has cross-sections ~50–80% larger than the dataset for sinθ = 0.03 across the whole parameter space, with a relatively uniform scaling factor.</a:t>
            </a:r>
          </a:p>
          <a:p>
            <a:endParaRPr lang="ru-RU" altLang="en-US"/>
          </a:p>
          <a:p>
            <a:r>
              <a:rPr lang="ru-RU" altLang="en-US"/>
              <a:t>The dataset for sinθ = 0.1 (stronger coupling) shows dramatic enhancement — up to 500–600% at specific resonance points (e.g., (m_h1=85, m_a=42): 0.353 → 11.377 fb, a 32× increase). These narrow spikes suggest resonant enhancement, likely near a threshold or a second Higgs resonance.</a:t>
            </a:r>
          </a:p>
          <a:p>
            <a:endParaRPr lang="ru-RU" altLang="en-US"/>
          </a:p>
          <a:p>
            <a:r>
              <a:rPr lang="ru-RU" altLang="en-US"/>
              <a:t>Away from the resonant peaks, the sinθ = 0.1 dataset follows a similar shape to the other two datasets but scaled up by a roughly constant ~50–80% factor relative to the sinθ = 0.03 dataset, similar to the sinθ = 0.0</a:t>
            </a:r>
            <a:r>
              <a:rPr lang="en-US" altLang="ru-RU"/>
              <a:t>5</a:t>
            </a:r>
            <a:r>
              <a:rPr lang="ru-RU" altLang="en-US"/>
              <a:t> dataset.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The m_χ = 5 GeV dataset provides a finer scan: m_a step 2 GeV (vs 4 GeV in the m_χ = 10 GeV dataset) and extends the range down to m_a = 12 GeV (vs 22 GeV).</a:t>
            </a:r>
          </a:p>
          <a:p>
            <a:endParaRPr lang="ru-RU" altLang="en-US"/>
          </a:p>
          <a:p>
            <a:r>
              <a:rPr lang="ru-RU" altLang="en-US"/>
              <a:t>The additional low m_a points (12–20 GeV) in the m_χ = 5 GeV dataset show significantly higher cross-sections, reaching up to 3.05 fb at (80,12), compared to the 2.64 fb maximum in the m_χ = 10 GeV dataset at (80,22).</a:t>
            </a:r>
          </a:p>
          <a:p>
            <a:endParaRPr lang="ru-RU" altLang="en-US"/>
          </a:p>
          <a:p>
            <a:r>
              <a:rPr lang="ru-RU" altLang="en-US"/>
              <a:t>At common points (m_a ≥ 22 GeV), the two datasets agree within ~2%. The m_χ = 10 GeV dataset is systematically ~1–2% lower at low (m_h1, m_a), and essentially identical (|diff| &lt; 0.3%) at m_h1 ≥ 130 GeV.</a:t>
            </a:r>
          </a:p>
          <a:p>
            <a:endParaRPr lang="ru-RU" altLang="en-US"/>
          </a:p>
          <a:p>
            <a:r>
              <a:rPr lang="ru-RU" altLang="en-US"/>
              <a:t>The small discrepancy at low masses may arise from the different m_a grid spacing affecting interpolation accuracy, or from minor differences in the underlying calculation setup.</a:t>
            </a:r>
          </a:p>
          <a:p>
            <a:endParaRPr lang="ru-R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The starting point of our talk is the Standard Model. It works very well. It describes all known elementary particles and three of the four fundamental forces: electromagnetism, the weak force, and the strong force. In 2012, scientists at the Large Hadron Collider discovered the Higgs boson. This was the last missing particle of the Standard Model. You can see its Lagrangian on the slide. It is a compact way to write down almost everything we know about the physics of the </a:t>
            </a:r>
            <a:r>
              <a:rPr lang="en-US" altLang="ru-RU"/>
              <a:t>micro</a:t>
            </a:r>
            <a:r>
              <a:rPr lang="ru-RU" altLang="en-US"/>
              <a:t>world.</a:t>
            </a:r>
          </a:p>
          <a:p>
            <a:endParaRPr lang="ru-RU" altLang="en-US"/>
          </a:p>
          <a:p>
            <a:r>
              <a:rPr lang="ru-RU" altLang="en-US"/>
              <a:t>The Standard Model has been tested many times in experiments and has always been confirmed. However, it also has some big limitations. The most obvious one is that it does not include gravity. We still do not know how to describe gravity at the quantum level.</a:t>
            </a:r>
          </a:p>
          <a:p>
            <a:endParaRPr lang="ru-RU" altLang="en-US"/>
          </a:p>
          <a:p>
            <a:r>
              <a:rPr lang="ru-RU" altLang="en-US"/>
              <a:t>But gravity is not the only problem. There are several phenomena that the Standard Model cannot explain at all, or can explain only partly. We will list them on the next slide.</a:t>
            </a:r>
          </a:p>
          <a:p>
            <a:endParaRPr lang="ru-R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92F4719A-6989-4FB7-A543-55F26736E401}" type="slidenum">
              <a:rPr lang="ru-RU" smtClean="0"/>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When experiments at the LHC were being planned, scientists hoped not only to discover the Higgs boson but also to find physics beyond the Standard Model — such as supersymmetry, extra dimensions, or exotic particles. However, no convincing evidence of new physics has been found so far. This does not mean it does not exist. It is possible that new particles are simply too heavy to be produced at the LHC, or that their interactions with ordinary matter are too weak.</a:t>
            </a:r>
          </a:p>
          <a:p>
            <a:endParaRPr lang="ru-RU" altLang="en-US"/>
          </a:p>
          <a:p>
            <a:r>
              <a:rPr lang="ru-RU" altLang="en-US"/>
              <a:t>Here are the main problems that the Standard Model does not solve and that push us to search for new physics:</a:t>
            </a:r>
          </a:p>
          <a:p>
            <a:endParaRPr lang="ru-RU" altLang="en-US"/>
          </a:p>
          <a:p>
            <a:r>
              <a:rPr lang="ru-RU" altLang="en-US"/>
              <a:t>— Dark matter. Cosmological observations — such as galaxy rotation curves, gravitational lensing, and the anisotropy of the cosmic microwave background — show that about 85% of the matter in the Universe is non-baryonic. But the Standard Model does not contain a suitable dark matter candidate. In this talk, we will consider one of the many aspects of this question.</a:t>
            </a:r>
          </a:p>
          <a:p>
            <a:endParaRPr lang="ru-RU" altLang="en-US"/>
          </a:p>
          <a:p>
            <a:r>
              <a:rPr lang="ru-RU" altLang="en-US"/>
              <a:t>— The cosmological constant and gravity. The observed value of the cosmological constant is extremely small compared to theoretical estimates. This is the so-called cosmological constant problem. In addition, gravity remains outside the quantum description, and attempts to build a quantum theory of gravity have not yet succeeded.</a:t>
            </a:r>
          </a:p>
          <a:p>
            <a:endParaRPr lang="ru-RU" altLang="en-US"/>
          </a:p>
          <a:p>
            <a:r>
              <a:rPr lang="ru-RU" altLang="en-US"/>
              <a:t>— The baryon asymmetry of the Universe, i.e. the fact that there is much more matter than antimatter in the Universe.</a:t>
            </a:r>
          </a:p>
          <a:p>
            <a:endParaRPr lang="ru-RU" altLang="en-US"/>
          </a:p>
          <a:p>
            <a:r>
              <a:rPr lang="ru-RU" altLang="en-US"/>
              <a:t>— Neutrino masses. In the Standard Model, neutrinos are considered massless. However, neutrino oscillation experiments have clearly shown that neutrinos do have mass, albeit a very small one. This is a direct indication of new physics beyond the Standard Model.</a:t>
            </a:r>
          </a:p>
          <a:p>
            <a:endParaRPr lang="ru-RU" altLang="en-US"/>
          </a:p>
          <a:p>
            <a:r>
              <a:rPr lang="ru-RU" altLang="en-US"/>
              <a:t>— The muon magnetic moment anomaly. The discrepancy between the theoretical prediction of the Standard Model and the experimental value of the muon magnetic moment is 3.5–4.2 standard deviations. This hints at a possible contribution from new particles. </a:t>
            </a:r>
          </a:p>
          <a:p>
            <a:endParaRPr lang="ru-RU" altLang="en-US"/>
          </a:p>
          <a:p>
            <a:r>
              <a:rPr lang="ru-RU" altLang="en-US"/>
              <a:t>— B-anomalies. In semi-leptonic B-meson decays, deviations from the predictions of the Standard Model are observed at the level of 4.5σ. These deviations may indicate the existence of new charged bosons or leptoquarks.</a:t>
            </a:r>
          </a:p>
          <a:p>
            <a:endParaRPr lang="ru-RU" altLang="en-US"/>
          </a:p>
          <a:p>
            <a:r>
              <a:rPr lang="ru-RU" altLang="en-US"/>
              <a:t>— The W-boson mass anomaly. The CDF experiment at the Tevatron recorded a deviation of the W-boson mass from the predicted value of 7σ — a very serious discrepancy. However, subsequent results from ATLAS and CMS at 13 TeV did not confirm this deviation. Thus, the question remains open and requires further study.</a:t>
            </a:r>
          </a:p>
          <a:p>
            <a:endParaRPr lang="ru-RU" altLang="en-US"/>
          </a:p>
          <a:p>
            <a:r>
              <a:rPr lang="ru-RU" altLang="en-US"/>
              <a:t>All these anomalies point to the same conclusion: the Standard Model is not the final theory. It needs to be extended.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Before moving on to specific models, let us briefly consider the main dark matter candidates. They can be divided into three classes depending on their mass and the nature of their interactions.</a:t>
            </a:r>
          </a:p>
          <a:p>
            <a:endParaRPr lang="ru-RU" altLang="en-US"/>
          </a:p>
          <a:p>
            <a:r>
              <a:rPr lang="ru-RU" altLang="en-US"/>
              <a:t>The first class is axions and axion-like particles (ALPs). They were originally proposed to solve the strong CP problem in quantum chromodynamics, but they also turned out to be natural dark matter candidates. Axions are pseudoscalar particles. They are very light, with masses in the range from microelectronvolts to millielectronvolts, and they interact very weakly with ordinary matter. They are not detected at colliders but in special experiments such as helioscopes, where scientists look for axions coming from the Sun.</a:t>
            </a:r>
          </a:p>
          <a:p>
            <a:endParaRPr lang="ru-RU" altLang="en-US"/>
          </a:p>
          <a:p>
            <a:r>
              <a:rPr lang="ru-RU" altLang="en-US"/>
              <a:t>The second class is sterile neutrinos. These are hypothetical particles that do not participate in the weak interaction but mix with ordinary active neutrinos. Their mass may range from kilo-electronvolts to mega-electronvolts. Sterile neutrinos are interesting because they could explain both dark matter and the observed neutrino oscillations. However, searching for them is mostly a task for astrophysical observations.</a:t>
            </a:r>
          </a:p>
          <a:p>
            <a:endParaRPr lang="ru-RU" altLang="en-US"/>
          </a:p>
          <a:p>
            <a:r>
              <a:rPr lang="ru-RU" altLang="en-US"/>
              <a:t>The third class is WIMPs (Weakly Interacting Massive Particles). These are massive particles with masses from a few GeV to a TeV. They interact with ordinary matter with a strength of the order of the electroweak interaction. For a long time, WIMPs were considered the main candidates, and they were actively searched for at the LHC using mono-X signatures — events where a dark matter particle is produced in association with jets, a photon, or a gauge boson. However, despite intensive searches, no convincing evidence for the existence of WIMPs has been found so far.</a:t>
            </a:r>
          </a:p>
          <a:p>
            <a:endParaRPr lang="ru-R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en-US" altLang="ru-RU"/>
              <a:t>If a deviation from the Standard Model is found, what theoretical model should be used to interpret it? To plan searches and to analyse the data afterwards, we need a specific theoretical framework.</a:t>
            </a:r>
          </a:p>
          <a:p>
            <a:endParaRPr lang="en-US" altLang="ru-RU"/>
          </a:p>
          <a:p>
            <a:r>
              <a:rPr lang="en-US" altLang="ru-RU"/>
              <a:t>In this work, the Two-Higgs-Doublet Model (2HDM) has been chosen as such a framework. The two-Higgs-doublet model and its extension with a pseudoscalar singlet naturally allow us to add a dark matter candidate.</a:t>
            </a:r>
          </a:p>
          <a:p>
            <a:endParaRPr lang="en-US" altLang="ru-RU"/>
          </a:p>
          <a:p>
            <a:r>
              <a:rPr lang="en-US" altLang="ru-RU"/>
              <a:t>The 2HDM is a standard model recommended by the LHC Dark Matter Working Group for the interpretation of dark matter searches at colliders. The results from ATLAS and CMS are published within this model, which makes the results of this work comparable with existing constraints.</a:t>
            </a:r>
            <a:br>
              <a:rPr lang="en-US" altLang="ru-RU"/>
            </a:br>
            <a:r>
              <a:rPr lang="en-US" altLang="ru-RU"/>
              <a:t/>
            </a:r>
            <a:br>
              <a:rPr lang="en-US" altLang="ru-RU"/>
            </a:br>
            <a:endParaRPr lang="en-US"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en-US" altLang="ru-RU"/>
              <a:t>Now let us move on to a detailed description of the 2HDM+ a model. This is an extension of the Standard Model in which a pseudoscalar singlet field is added to the two Higgs doublets.</a:t>
            </a:r>
          </a:p>
          <a:p>
            <a:endParaRPr lang="en-US" altLang="ru-RU"/>
          </a:p>
          <a:p>
            <a:r>
              <a:rPr lang="en-US" altLang="ru-RU"/>
              <a:t>The main parameters of the model are shown on the slide. They are divided into three groups: masses, mixing angles, and coupling constants.</a:t>
            </a:r>
          </a:p>
          <a:p>
            <a:endParaRPr lang="en-US" altLang="ru-RU"/>
          </a:p>
          <a:p>
            <a:r>
              <a:rPr lang="en-US" altLang="ru-RU"/>
              <a:t>Let us start with the masses. v is the vacuum expectation value of the electroweak theory. It is equal to 246 GeV and sets the scale of electroweak symmetry breaking. M_h is the mass of the light scalar, which is identified with the observed Higgs boson of mass 125 GeV. M_A, M_H, and M_H± are the masses of the heavy pseudoscalar, the heavy scalar, and the charged scalars, respectively. In my scan, these masses are fixed to large values so that they do not affect the kinematics. M_a is the mass of the pseudoscalar singlet — this is the mediator particle. Finally, m_χ is the mass of the dark matter particle.</a:t>
            </a:r>
          </a:p>
          <a:p>
            <a:endParaRPr lang="en-US" altLang="ru-RU"/>
          </a:p>
          <a:p>
            <a:r>
              <a:rPr lang="en-US" altLang="ru-RU"/>
              <a:t>The mixing angles determine how the original fields combine into physical states. cos(β-α) together with sin(β-α) determines how similar the light scalar h is to the Higgs boson of the Standard Model. For example, if sin(β-α) = 1, then h behaves exactly like the Standard Model Higgs boson. tanβ is the ratio of the vacuum expectation values of the two doublets. It controls how the Higgs particles interact with fermions. The most important angle for my study is sinθ. This is the mixing angle between the two pseudoscalar states: the doublet A and the singlet a. It determines the probability that the light scalar h decays into two mediators a.</a:t>
            </a:r>
          </a:p>
          <a:p>
            <a:endParaRPr lang="en-US" altLang="ru-RU"/>
          </a:p>
          <a:p>
            <a:r>
              <a:rPr lang="en-US" altLang="ru-RU"/>
              <a:t>The coupling constants complete the list. y_χ is the Yukawa coupling that describes the interaction of the pseudoscalar a with the dark matter fermion χ. In the Lagrangian, this looks like -i y_χ a χ̄ γ₅ χ. λ₃, λ_{P1} and λ_{P2} are the quartic couplings in the scalar potential. They affect the decay width h → a a and the shape of the potential.</a:t>
            </a:r>
          </a:p>
          <a:p>
            <a:endParaRPr lang="en-US" altLang="ru-RU"/>
          </a:p>
          <a:p>
            <a:r>
              <a:rPr lang="en-US" altLang="ru-RU"/>
              <a:t>The scalar potential of the model is shown at the bottom of the slide. It consists of three parts. V_H is the standard potential of the two doublets, including quadratic and quartic terms. V_HP contains the terms that couple the singlet P to the doublets. There is a trilinear term with the constant b_P as well as quadratic terms with λ_{P1} and λ_{P2}. Finally, V_P is a simple quadratic potential of the singlet itself.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The 2HDM+a model is not just a theoretical construct — it is actively tested experimentally, primarily at the Large Hadron Collider. We will not be able to use the same search methods for CEPC, but this study shows that this model clearly has promise.</a:t>
            </a:r>
          </a:p>
          <a:p>
            <a:endParaRPr lang="ru-RU" altLang="en-US"/>
          </a:p>
          <a:p>
            <a:r>
              <a:rPr lang="ru-RU" altLang="en-US"/>
              <a:t>The general logic of searching for dark matter at colliders is as follows. Since dark matter particles are not detected by the detector, their presence appears as an imbalance in transverse energy — the so-called missing energy. However, an imbalance alone is not enough. We also need to detect some visible particle produced in the same event. This could be a photon, a jet of hadrons, a W or Z gauge boson, or the Higgs boson. This signature is called "mono-X".</a:t>
            </a:r>
          </a:p>
          <a:p>
            <a:endParaRPr lang="ru-RU" altLang="en-US"/>
          </a:p>
          <a:p>
            <a:r>
              <a:rPr lang="ru-RU" altLang="en-US"/>
              <a:t>In the 2HDM+a model, the mediator — the particle that connects the visible and dark sectors — is the pseudoscalar a. It can be produced at the collider in various ways. In particular, the CMS collaboration studied the process of associated production of the pseudoscalar a and the Z boson, followed by the decays Z → mu+ mu- and a → χ χ̄, where χ is the dark matter particle. The final signature is two muons of opposite signs plus missing energy.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en-US" altLang="ru-RU"/>
              <a:t>This slide shows the experimental limits on the 2HDM+a model obtained by the CMS collaboration during the second run of the LHC (Run 2). The data were collected at an energy of 13 TeV, and the integrated luminosity was 137 inverse femtobarns.</a:t>
            </a:r>
          </a:p>
          <a:p>
            <a:endParaRPr lang="en-US" altLang="ru-RU"/>
          </a:p>
          <a:p>
            <a:r>
              <a:rPr lang="en-US" altLang="ru-RU"/>
              <a:t>The analysed process was the associated production of a Z boson and a pseudoscalar mediator a, followed by the decays Z → mu+ mu- and a → χ χ̄, where χ is the dark matter particle. No signal was found. Based on this, upper limits on the cross sections were obtained at the 95% confidence level. These limits were then reinterpreted as constraints on the masses of new particles.</a:t>
            </a:r>
          </a:p>
          <a:p>
            <a:endParaRPr lang="en-US" altLang="ru-RU"/>
          </a:p>
          <a:p>
            <a:r>
              <a:rPr lang="en-US" altLang="ru-RU"/>
              <a:t>The figure shows the exclusion region in the mass plane of the heavy scalar m_H versus the pseudoscalar m_a. The model parameters are fixed: tanβ = 1, sinθ = 0.35, and the dark matter particle mass m_χ = 10 GeV. It is important to read the plot correctly: the excluded region is in the lower left — that is, the region of small m_H and m_a. The region in the upper right, on the contrary, is allowed.</a:t>
            </a:r>
          </a:p>
          <a:p>
            <a:endParaRPr lang="en-US" altLang="ru-RU"/>
          </a:p>
          <a:p>
            <a:r>
              <a:rPr lang="en-US" altLang="ru-RU"/>
              <a:t>For small m_a (around 100 GeV), the mass of the heavy scalar m_H cannot go below about 200–300 GeV — this region is excluded. As m_a increases, the constraints become weaker. The best sensitivity is reached when m_H is about 1000 GeV, where the pseudoscalar mass m_a is limited from below to about 440 GeV.</a:t>
            </a:r>
          </a:p>
          <a:p>
            <a:endParaRPr lang="en-US" altLang="ru-RU"/>
          </a:p>
          <a:p>
            <a:r>
              <a:rPr lang="en-US" altLang="ru-RU"/>
              <a:t>Thus, the LHC has already placed certain limits, but they do not close the 2HDM+a model completely. A wide region of the parameter space remains open, which can be studied with CEPC. However, for the energies of CEPC, we cannot study heavy scalars. Therefore, the two experiments will be complementary.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r>
              <a:rPr lang="ru-RU" altLang="en-US"/>
              <a:t>Besides the 2HDM+a model, there are also other ways to connect the visible and dark sectors. The general idea is that new particles — interaction carriers — act as a "portal" between ordinary matter and dark matter. Depending on the spin and nature of such a carrier, several types of portals can be distinguished.</a:t>
            </a:r>
          </a:p>
          <a:p>
            <a:endParaRPr lang="ru-RU" altLang="en-US"/>
          </a:p>
          <a:p>
            <a:r>
              <a:rPr lang="ru-RU" altLang="en-US"/>
              <a:t>The scalar portal, which is realised in the 2HDM+a and 2HDM+s models, assumes that the carrier is a pseudoscalar particle. The coupling to the Standard Model occurs through mixing with the Higgs boson, and the coupling to dark matter occurs through a direct decay into a DM pair. This is the type of portal studied in this work.</a:t>
            </a:r>
          </a:p>
          <a:p>
            <a:endParaRPr lang="ru-RU" altLang="en-US"/>
          </a:p>
          <a:p>
            <a:r>
              <a:rPr lang="ru-RU" altLang="en-US"/>
              <a:t>The fermion portal assumes that the carrier is a fermion that mixes with leptons or quarks of the Standard Model. Such a mechanism naturally appears in some supersymmetry models.</a:t>
            </a:r>
          </a:p>
          <a:p>
            <a:endParaRPr lang="ru-RU" altLang="en-US"/>
          </a:p>
          <a:p>
            <a:r>
              <a:rPr lang="ru-RU" altLang="en-US"/>
              <a:t>The vector portal introduces a new gauge field — the so-called dark photon. It can mix with the ordinary photon or the Z boson through kinetic mixing. Such a carrier can have a mass from MeV to TeV and can decay into both visible and dark particles.</a:t>
            </a:r>
          </a:p>
          <a:p>
            <a:endParaRPr lang="ru-RU" altLang="en-US"/>
          </a:p>
          <a:p>
            <a:r>
              <a:rPr lang="ru-RU" altLang="en-US"/>
              <a:t>The table shown, taken from the review article "New Physics Search at the CEPC: a General Perspective" (2025), summarises the results of studies of various portals at CEPC. For each type, the effective operator, energy, luminosity, and achieved sensitivity are indicated. For comparison, the expectations from the HL-LHC are shown in parentheses.</a:t>
            </a:r>
          </a:p>
          <a:p>
            <a:endParaRPr lang="ru-RU" altLang="en-US"/>
          </a:p>
          <a:p>
            <a:r>
              <a:rPr lang="ru-RU" altLang="en-US"/>
              <a:t>It can be seen that CEPC can cover a wide range of parameters: from weak coupling (sinθ ~ 0.03) in the scalar portal to very small constants (ε ~ 1e-3 to 1e-7) in vector models. This highlights the unique role of electron-positron colliders in processes of new physics.</a:t>
            </a:r>
          </a:p>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71D9E3-AE9E-4C9E-9DD6-1F42C35F5C17}" type="datetimeFigureOut">
              <a:rPr lang="ru-RU" smtClean="0"/>
              <a:t>09.05.2026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71D9E3-AE9E-4C9E-9DD6-1F42C35F5C17}" type="datetimeFigureOut">
              <a:rPr lang="ru-RU" smtClean="0"/>
              <a:t>09.05.2026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8"/>
            <a:ext cx="807057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71D9E3-AE9E-4C9E-9DD6-1F42C35F5C17}" type="datetimeFigureOut">
              <a:rPr lang="ru-RU" smtClean="0"/>
              <a:t>09.05.2026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71D9E3-AE9E-4C9E-9DD6-1F42C35F5C17}" type="datetimeFigureOut">
              <a:rPr lang="ru-RU" smtClean="0"/>
              <a:t>09.05.2026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8"/>
            <a:ext cx="105156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71D9E3-AE9E-4C9E-9DD6-1F42C35F5C17}" type="datetimeFigureOut">
              <a:rPr lang="ru-RU" smtClean="0"/>
              <a:t>09.05.2026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0"/>
            <a:ext cx="5376672"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205728" y="1600200"/>
            <a:ext cx="5376672"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771D9E3-AE9E-4C9E-9DD6-1F42C35F5C17}" type="datetimeFigureOut">
              <a:rPr lang="ru-RU" smtClean="0"/>
              <a:t>09.05.2026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71D9E3-AE9E-4C9E-9DD6-1F42C35F5C17}" type="datetimeFigureOut">
              <a:rPr lang="ru-RU" smtClean="0"/>
              <a:t>09.05.2026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771D9E3-AE9E-4C9E-9DD6-1F42C35F5C17}" type="datetimeFigureOut">
              <a:rPr lang="ru-RU" smtClean="0"/>
              <a:t>09.05.2026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71D9E3-AE9E-4C9E-9DD6-1F42C35F5C17}" type="datetimeFigureOut">
              <a:rPr lang="ru-RU" smtClean="0"/>
              <a:t>09.05.2026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A771D9E3-AE9E-4C9E-9DD6-1F42C35F5C17}" type="datetimeFigureOut">
              <a:rPr lang="ru-RU" smtClean="0"/>
              <a:t>09.05.2026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A771D9E3-AE9E-4C9E-9DD6-1F42C35F5C17}" type="datetimeFigureOut">
              <a:rPr lang="ru-RU" smtClean="0"/>
              <a:t>09.05.2026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724A79-BD05-4F74-B792-807985E03B4F}" type="slidenum">
              <a:rPr lang="ru-RU" smtClean="0"/>
              <a:t>‹#›</a:t>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Заголовок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Замещающий текст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Замещающая дата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A771D9E3-AE9E-4C9E-9DD6-1F42C35F5C17}" type="datetimeFigureOut">
              <a:rPr lang="ru-RU" smtClean="0"/>
              <a:t>09.05.2026</a:t>
            </a:fld>
            <a:endParaRPr lang="ru-RU"/>
          </a:p>
        </p:txBody>
      </p:sp>
      <p:sp>
        <p:nvSpPr>
          <p:cNvPr id="1029" name="Замещающий нижний колонтитул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ru-RU"/>
          </a:p>
        </p:txBody>
      </p:sp>
      <p:sp>
        <p:nvSpPr>
          <p:cNvPr id="1030" name="Замещающий номер слайда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34724A79-BD05-4F74-B792-807985E03B4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8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80604020202020204" pitchFamily="34" charset="0"/>
        <a:buNone/>
        <a:defRPr b="0" i="0" u="none" kern="1200" baseline="0">
          <a:solidFill>
            <a:schemeClr val="tx1"/>
          </a:solidFill>
          <a:latin typeface="Arial" panose="0208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6041855" y="4608469"/>
            <a:ext cx="129502" cy="51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4301" tIns="32150" rIns="64301" bIns="32150" anchor="ctr"/>
          <a:lstStyle>
            <a:lvl1pPr>
              <a:spcBef>
                <a:spcPts val="2400"/>
              </a:spcBef>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1pPr>
            <a:lvl2pPr marL="742950" indent="-285750">
              <a:spcBef>
                <a:spcPts val="2400"/>
              </a:spcBef>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2pPr>
            <a:lvl3pPr marL="1143000" indent="-228600">
              <a:spcBef>
                <a:spcPts val="2400"/>
              </a:spcBef>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3pPr>
            <a:lvl4pPr marL="1600200" indent="-228600">
              <a:spcBef>
                <a:spcPts val="2400"/>
              </a:spcBef>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4pPr>
            <a:lvl5pPr marL="2057400" indent="-228600">
              <a:spcBef>
                <a:spcPts val="2400"/>
              </a:spcBef>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5pPr>
            <a:lvl6pPr marL="2514600" indent="-228600" defTabSz="455930" eaLnBrk="0" fontAlgn="base" hangingPunct="0">
              <a:spcBef>
                <a:spcPts val="2400"/>
              </a:spcBef>
              <a:spcAft>
                <a:spcPct val="0"/>
              </a:spcAft>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6pPr>
            <a:lvl7pPr marL="2971800" indent="-228600" defTabSz="455930" eaLnBrk="0" fontAlgn="base" hangingPunct="0">
              <a:spcBef>
                <a:spcPts val="2400"/>
              </a:spcBef>
              <a:spcAft>
                <a:spcPct val="0"/>
              </a:spcAft>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7pPr>
            <a:lvl8pPr marL="3429000" indent="-228600" defTabSz="455930" eaLnBrk="0" fontAlgn="base" hangingPunct="0">
              <a:spcBef>
                <a:spcPts val="2400"/>
              </a:spcBef>
              <a:spcAft>
                <a:spcPct val="0"/>
              </a:spcAft>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8pPr>
            <a:lvl9pPr marL="3886200" indent="-228600" defTabSz="455930" eaLnBrk="0" fontAlgn="base" hangingPunct="0">
              <a:spcBef>
                <a:spcPts val="2400"/>
              </a:spcBef>
              <a:spcAft>
                <a:spcPct val="0"/>
              </a:spcAft>
              <a:buClr>
                <a:srgbClr val="000000"/>
              </a:buClr>
              <a:buSzPct val="100000"/>
              <a:buFont typeface="Times New Roman" panose="02020603050405020304" pitchFamily="18" charset="0"/>
              <a:buChar char="»"/>
              <a:defRPr sz="4300">
                <a:solidFill>
                  <a:srgbClr val="000000"/>
                </a:solidFill>
                <a:latin typeface="Gill Sans" charset="0"/>
                <a:ea typeface="Droid Sans Fallback" panose="020B0502000000000001" charset="-122"/>
                <a:cs typeface="Droid Sans Fallback" panose="020B0502000000000001" charset="-122"/>
              </a:defRPr>
            </a:lvl9pPr>
          </a:lstStyle>
          <a:p>
            <a:pPr eaLnBrk="1" hangingPunct="1">
              <a:spcBef>
                <a:spcPct val="0"/>
              </a:spcBef>
              <a:buFont typeface="Times New Roman" panose="02020603050405020304" pitchFamily="18" charset="0"/>
              <a:buNone/>
            </a:pPr>
            <a:endParaRPr lang="en-US" altLang="en-US" sz="3025">
              <a:solidFill>
                <a:schemeClr val="bg1"/>
              </a:solidFill>
            </a:endParaRPr>
          </a:p>
        </p:txBody>
      </p:sp>
      <p:sp>
        <p:nvSpPr>
          <p:cNvPr id="5" name="Номер слайда 4"/>
          <p:cNvSpPr>
            <a:spLocks noGrp="1"/>
          </p:cNvSpPr>
          <p:nvPr>
            <p:ph type="sldNum" sz="quarter" idx="12"/>
          </p:nvPr>
        </p:nvSpPr>
        <p:spPr/>
        <p:txBody>
          <a:bodyPr/>
          <a:lstStyle/>
          <a:p>
            <a:fld id="{AA099172-5031-4BA2-BE43-DA827D14EFFF}" type="slidenum">
              <a:rPr lang="ru-RU" smtClean="0">
                <a:solidFill>
                  <a:schemeClr val="bg1"/>
                </a:solidFill>
              </a:rPr>
              <a:t>1</a:t>
            </a:fld>
            <a:endParaRPr lang="ru-RU" dirty="0">
              <a:solidFill>
                <a:schemeClr val="bg1"/>
              </a:solidFill>
            </a:endParaRPr>
          </a:p>
        </p:txBody>
      </p:sp>
      <p:pic>
        <p:nvPicPr>
          <p:cNvPr id="6" name="Изображение 5"/>
          <p:cNvPicPr>
            <a:picLocks noChangeAspect="1"/>
          </p:cNvPicPr>
          <p:nvPr/>
        </p:nvPicPr>
        <p:blipFill>
          <a:blip r:embed="rId3"/>
          <a:stretch>
            <a:fillRect/>
          </a:stretch>
        </p:blipFill>
        <p:spPr>
          <a:xfrm>
            <a:off x="-299085" y="-133985"/>
            <a:ext cx="12491720" cy="7026910"/>
          </a:xfrm>
          <a:prstGeom prst="rect">
            <a:avLst/>
          </a:prstGeom>
        </p:spPr>
      </p:pic>
      <p:pic>
        <p:nvPicPr>
          <p:cNvPr id="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9257" y="5040280"/>
            <a:ext cx="2225847" cy="185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Изображение 8"/>
          <p:cNvPicPr>
            <a:picLocks noChangeAspect="1"/>
          </p:cNvPicPr>
          <p:nvPr/>
        </p:nvPicPr>
        <p:blipFill>
          <a:blip r:embed="rId5"/>
          <a:stretch>
            <a:fillRect/>
          </a:stretch>
        </p:blipFill>
        <p:spPr>
          <a:xfrm>
            <a:off x="9525635" y="5178425"/>
            <a:ext cx="2667000" cy="1714500"/>
          </a:xfrm>
          <a:prstGeom prst="rect">
            <a:avLst/>
          </a:prstGeom>
        </p:spPr>
      </p:pic>
      <p:sp>
        <p:nvSpPr>
          <p:cNvPr id="10" name="Текстовое поле 9"/>
          <p:cNvSpPr txBox="1"/>
          <p:nvPr/>
        </p:nvSpPr>
        <p:spPr>
          <a:xfrm>
            <a:off x="2731770" y="1143635"/>
            <a:ext cx="6235065" cy="768350"/>
          </a:xfrm>
          <a:prstGeom prst="rect">
            <a:avLst/>
          </a:prstGeom>
          <a:noFill/>
        </p:spPr>
        <p:txBody>
          <a:bodyPr wrap="square" rtlCol="0">
            <a:spAutoFit/>
          </a:bodyPr>
          <a:lstStyle/>
          <a:p>
            <a:endParaRPr lang="en-US" altLang="ru-RU" sz="4400">
              <a:solidFill>
                <a:schemeClr val="bg2"/>
              </a:solidFill>
              <a:effectLst>
                <a:innerShdw blurRad="63500" dist="50800" dir="13500000">
                  <a:srgbClr val="000000">
                    <a:alpha val="50000"/>
                  </a:srgbClr>
                </a:innerShdw>
              </a:effectLst>
            </a:endParaRPr>
          </a:p>
        </p:txBody>
      </p:sp>
      <p:sp>
        <p:nvSpPr>
          <p:cNvPr id="11" name="Текстовое поле 10"/>
          <p:cNvSpPr txBox="1"/>
          <p:nvPr/>
        </p:nvSpPr>
        <p:spPr>
          <a:xfrm>
            <a:off x="0" y="170815"/>
            <a:ext cx="12035155" cy="3415030"/>
          </a:xfrm>
          <a:prstGeom prst="rect">
            <a:avLst/>
          </a:prstGeom>
          <a:noFill/>
        </p:spPr>
        <p:txBody>
          <a:bodyPr wrap="square" rtlCol="0">
            <a:spAutoFit/>
            <a:scene3d>
              <a:camera prst="orthographicFront"/>
              <a:lightRig rig="threePt" dir="t"/>
            </a:scene3d>
          </a:bodyPr>
          <a:lstStyle/>
          <a:p>
            <a:pPr algn="ctr"/>
            <a:r>
              <a:rPr lang="en-US" altLang="ru-RU" sz="5400">
                <a:ln w="9525">
                  <a:solidFill>
                    <a:schemeClr val="bg1"/>
                  </a:solidFill>
                  <a:prstDash val="solid"/>
                </a:ln>
                <a:gradFill>
                  <a:gsLst>
                    <a:gs pos="0">
                      <a:srgbClr val="E30000"/>
                    </a:gs>
                    <a:gs pos="100000">
                      <a:srgbClr val="760303"/>
                    </a:gs>
                  </a:gsLst>
                  <a:lin scaled="0"/>
                </a:gradFill>
                <a:effectLst>
                  <a:outerShdw blurRad="12700" dist="38100" dir="2700000" algn="tl" rotWithShape="0">
                    <a:schemeClr val="accent5">
                      <a:lumMod val="60000"/>
                      <a:lumOff val="40000"/>
                    </a:schemeClr>
                  </a:outerShdw>
                </a:effectLst>
              </a:rPr>
              <a:t>Prospects for Dark Matter in Pseudoscalar-Extended Two-Higgs-Doublet Model at </a:t>
            </a:r>
          </a:p>
          <a:p>
            <a:pPr algn="ctr"/>
            <a:r>
              <a:rPr lang="en-US" altLang="ru-RU" sz="5400">
                <a:ln w="9525">
                  <a:solidFill>
                    <a:schemeClr val="bg1"/>
                  </a:solidFill>
                  <a:prstDash val="solid"/>
                </a:ln>
                <a:gradFill>
                  <a:gsLst>
                    <a:gs pos="0">
                      <a:srgbClr val="E30000"/>
                    </a:gs>
                    <a:gs pos="100000">
                      <a:srgbClr val="760303"/>
                    </a:gs>
                  </a:gsLst>
                  <a:lin scaled="0"/>
                </a:gradFill>
                <a:effectLst>
                  <a:outerShdw blurRad="12700" dist="38100" dir="2700000" algn="tl" rotWithShape="0">
                    <a:schemeClr val="accent5">
                      <a:lumMod val="60000"/>
                      <a:lumOff val="40000"/>
                    </a:schemeClr>
                  </a:outerShdw>
                </a:effectLst>
              </a:rPr>
              <a:t>Future e⁺e⁻ Colliders</a:t>
            </a:r>
          </a:p>
        </p:txBody>
      </p:sp>
      <p:sp>
        <p:nvSpPr>
          <p:cNvPr id="13" name="Текстовое поле 12"/>
          <p:cNvSpPr txBox="1"/>
          <p:nvPr/>
        </p:nvSpPr>
        <p:spPr>
          <a:xfrm>
            <a:off x="1926590" y="5638800"/>
            <a:ext cx="7501255" cy="1107996"/>
          </a:xfrm>
          <a:prstGeom prst="rect">
            <a:avLst/>
          </a:prstGeom>
          <a:noFill/>
        </p:spPr>
        <p:txBody>
          <a:bodyPr wrap="square" rtlCol="0" anchor="t">
            <a:spAutoFit/>
          </a:bodyPr>
          <a:lstStyle/>
          <a:p>
            <a:pPr algn="ctr">
              <a:buClr>
                <a:srgbClr val="000000"/>
              </a:buClr>
              <a:buSzPct val="100000"/>
            </a:pPr>
            <a:r>
              <a:rPr lang="en-US" altLang="ru-RU" sz="2400" b="1" dirty="0" smtClean="0">
                <a:solidFill>
                  <a:srgbClr val="FFFF00"/>
                </a:solidFill>
                <a:latin typeface="Times New Roman" panose="02020603050405020304" pitchFamily="18" charset="0"/>
                <a:cs typeface="Times New Roman" panose="02020603050405020304" pitchFamily="18" charset="0"/>
                <a:sym typeface="+mn-ea"/>
              </a:rPr>
              <a:t>Alisa Drazdova, Yuri Kulchitsky, Alexander Sadousky</a:t>
            </a:r>
          </a:p>
          <a:p>
            <a:pPr algn="ctr">
              <a:buClr>
                <a:srgbClr val="000000"/>
              </a:buClr>
              <a:buSzPct val="100000"/>
            </a:pPr>
            <a:r>
              <a:rPr lang="en-US" altLang="ru-RU" sz="2400" b="1" dirty="0" smtClean="0">
                <a:solidFill>
                  <a:srgbClr val="FFFF00"/>
                </a:solidFill>
                <a:latin typeface="Times New Roman" panose="02020603050405020304" pitchFamily="18" charset="0"/>
                <a:cs typeface="Times New Roman" panose="02020603050405020304" pitchFamily="18" charset="0"/>
                <a:sym typeface="+mn-ea"/>
              </a:rPr>
              <a:t> </a:t>
            </a:r>
            <a:r>
              <a:rPr lang="en-US" altLang="ru-RU" sz="2400" b="1" baseline="30000" dirty="0" smtClean="0">
                <a:solidFill>
                  <a:srgbClr val="FFFF00"/>
                </a:solidFill>
                <a:latin typeface="Times New Roman" panose="02020603050405020304" pitchFamily="18" charset="0"/>
                <a:cs typeface="Times New Roman" panose="02020603050405020304" pitchFamily="18" charset="0"/>
                <a:sym typeface="+mn-ea"/>
              </a:rPr>
              <a:t> </a:t>
            </a:r>
            <a:r>
              <a:rPr lang="en-GB" altLang="ru-RU" sz="2400" b="1" dirty="0" smtClean="0">
                <a:solidFill>
                  <a:srgbClr val="FFFF00"/>
                </a:solidFill>
                <a:latin typeface="Times New Roman" panose="02020603050405020304" pitchFamily="18" charset="0"/>
                <a:cs typeface="Times New Roman" panose="02020603050405020304" pitchFamily="18" charset="0"/>
                <a:sym typeface="+mn-ea"/>
              </a:rPr>
              <a:t>IP NASB, Minsk, Belarus</a:t>
            </a:r>
            <a:r>
              <a:rPr lang="en-US" altLang="ru-RU" sz="2400" b="1" dirty="0" smtClean="0">
                <a:solidFill>
                  <a:srgbClr val="FFFF00"/>
                </a:solidFill>
                <a:latin typeface="Times New Roman" panose="02020603050405020304" pitchFamily="18" charset="0"/>
                <a:cs typeface="Times New Roman" panose="02020603050405020304" pitchFamily="18" charset="0"/>
                <a:sym typeface="+mn-ea"/>
              </a:rPr>
              <a:t> ; JINR</a:t>
            </a:r>
            <a:r>
              <a:rPr lang="en-US" altLang="ru-RU" sz="2400" b="1" dirty="0">
                <a:solidFill>
                  <a:srgbClr val="FFFF00"/>
                </a:solidFill>
                <a:latin typeface="Times New Roman" panose="02020603050405020304" pitchFamily="18" charset="0"/>
                <a:cs typeface="Times New Roman" panose="02020603050405020304" pitchFamily="18" charset="0"/>
                <a:sym typeface="+mn-ea"/>
              </a:rPr>
              <a:t>, </a:t>
            </a:r>
            <a:r>
              <a:rPr lang="en-US" altLang="ru-RU" sz="2400" b="1" dirty="0" smtClean="0">
                <a:solidFill>
                  <a:srgbClr val="FFFF00"/>
                </a:solidFill>
                <a:latin typeface="Times New Roman" panose="02020603050405020304" pitchFamily="18" charset="0"/>
                <a:cs typeface="Times New Roman" panose="02020603050405020304" pitchFamily="18" charset="0"/>
                <a:sym typeface="+mn-ea"/>
              </a:rPr>
              <a:t>Dubna </a:t>
            </a:r>
            <a:endParaRPr lang="en-US" altLang="ru-RU" sz="2400" b="1" dirty="0">
              <a:solidFill>
                <a:srgbClr val="FFFF00"/>
              </a:solidFill>
              <a:latin typeface="Times New Roman" panose="02020603050405020304" pitchFamily="18" charset="0"/>
              <a:cs typeface="Times New Roman" panose="02020603050405020304" pitchFamily="18" charset="0"/>
            </a:endParaRPr>
          </a:p>
          <a:p>
            <a:pPr algn="ctr">
              <a:defRPr/>
            </a:pPr>
            <a:endParaRPr lang="en-US" altLang="en-US" b="1" dirty="0" smtClean="0">
              <a:solidFill>
                <a:schemeClr val="accent2">
                  <a:lumMod val="75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Изображение 6"/>
          <p:cNvPicPr>
            <a:picLocks noChangeAspect="1"/>
          </p:cNvPicPr>
          <p:nvPr/>
        </p:nvPicPr>
        <p:blipFill>
          <a:blip r:embed="rId3"/>
          <a:stretch>
            <a:fillRect/>
          </a:stretch>
        </p:blipFill>
        <p:spPr>
          <a:xfrm>
            <a:off x="597535" y="3131185"/>
            <a:ext cx="4027805" cy="2654935"/>
          </a:xfrm>
          <a:prstGeom prst="rect">
            <a:avLst/>
          </a:prstGeom>
        </p:spPr>
      </p:pic>
      <p:sp>
        <p:nvSpPr>
          <p:cNvPr id="9" name="Текстовое поле 8"/>
          <p:cNvSpPr txBox="1"/>
          <p:nvPr/>
        </p:nvSpPr>
        <p:spPr>
          <a:xfrm>
            <a:off x="1652905" y="2985135"/>
            <a:ext cx="1205865" cy="368300"/>
          </a:xfrm>
          <a:prstGeom prst="rect">
            <a:avLst/>
          </a:prstGeom>
          <a:noFill/>
        </p:spPr>
        <p:txBody>
          <a:bodyPr wrap="none" rtlCol="0" anchor="t">
            <a:spAutoFit/>
          </a:bodyPr>
          <a:lstStyle/>
          <a:p>
            <a:r>
              <a:rPr lang="ru-RU" altLang="en-US">
                <a:solidFill>
                  <a:schemeClr val="accent1"/>
                </a:solidFill>
                <a:effectLst>
                  <a:outerShdw blurRad="38100" dist="25400" dir="5400000" algn="ctr" rotWithShape="0">
                    <a:srgbClr val="6E747A">
                      <a:alpha val="43000"/>
                    </a:srgbClr>
                  </a:outerShdw>
                </a:effectLst>
                <a:sym typeface="+mn-ea"/>
              </a:rPr>
              <a:t>2HDM+</a:t>
            </a:r>
            <a:r>
              <a:rPr lang="en-US" altLang="ru-RU">
                <a:solidFill>
                  <a:schemeClr val="accent1"/>
                </a:solidFill>
                <a:effectLst>
                  <a:outerShdw blurRad="38100" dist="25400" dir="5400000" algn="ctr" rotWithShape="0">
                    <a:srgbClr val="6E747A">
                      <a:alpha val="43000"/>
                    </a:srgbClr>
                  </a:outerShdw>
                </a:effectLst>
                <a:sym typeface="+mn-ea"/>
              </a:rPr>
              <a:t>a</a:t>
            </a:r>
          </a:p>
        </p:txBody>
      </p:sp>
      <p:sp>
        <p:nvSpPr>
          <p:cNvPr id="10" name="Текстовое поле 9"/>
          <p:cNvSpPr txBox="1"/>
          <p:nvPr/>
        </p:nvSpPr>
        <p:spPr>
          <a:xfrm>
            <a:off x="276225" y="1469390"/>
            <a:ext cx="6238875" cy="460375"/>
          </a:xfrm>
          <a:prstGeom prst="rect">
            <a:avLst/>
          </a:prstGeom>
          <a:noFill/>
        </p:spPr>
        <p:txBody>
          <a:bodyPr wrap="square" rtlCol="0" anchor="t">
            <a:spAutoFit/>
          </a:bodyPr>
          <a:lstStyle/>
          <a:p>
            <a:r>
              <a:rPr lang="ru-RU" altLang="en-US" sz="2400"/>
              <a:t>Generator: MadGraph5MC@NLO.2.9.2</a:t>
            </a:r>
          </a:p>
        </p:txBody>
      </p:sp>
      <p:sp>
        <p:nvSpPr>
          <p:cNvPr id="11" name="Текстовое поле 10"/>
          <p:cNvSpPr txBox="1"/>
          <p:nvPr/>
        </p:nvSpPr>
        <p:spPr>
          <a:xfrm>
            <a:off x="276225" y="1950085"/>
            <a:ext cx="9304655" cy="460375"/>
          </a:xfrm>
          <a:prstGeom prst="rect">
            <a:avLst/>
          </a:prstGeom>
          <a:noFill/>
        </p:spPr>
        <p:txBody>
          <a:bodyPr wrap="square" rtlCol="0" anchor="t">
            <a:spAutoFit/>
          </a:bodyPr>
          <a:lstStyle/>
          <a:p>
            <a:r>
              <a:rPr lang="ru-RU" altLang="en-US" sz="2400"/>
              <a:t>Model: 2HDM+a + NNPDF 3.1 NNLO</a:t>
            </a:r>
          </a:p>
        </p:txBody>
      </p:sp>
      <p:sp>
        <p:nvSpPr>
          <p:cNvPr id="12" name="Текстовое поле 11"/>
          <p:cNvSpPr txBox="1"/>
          <p:nvPr/>
        </p:nvSpPr>
        <p:spPr>
          <a:xfrm>
            <a:off x="276225" y="2430780"/>
            <a:ext cx="12238355" cy="460375"/>
          </a:xfrm>
          <a:prstGeom prst="rect">
            <a:avLst/>
          </a:prstGeom>
          <a:noFill/>
        </p:spPr>
        <p:txBody>
          <a:bodyPr wrap="square" rtlCol="0" anchor="t">
            <a:spAutoFit/>
          </a:bodyPr>
          <a:lstStyle/>
          <a:p>
            <a:r>
              <a:rPr lang="ru-RU" altLang="en-US" sz="2400"/>
              <a:t>Process: </a:t>
            </a:r>
            <a:r>
              <a:rPr lang="en-US" altLang="ru-RU" sz="2400"/>
              <a:t>e+ e-</a:t>
            </a:r>
            <a:r>
              <a:rPr lang="ru-RU" altLang="en-US" sz="2400"/>
              <a:t> &gt; </a:t>
            </a:r>
            <a:r>
              <a:rPr lang="en-US" altLang="ru-RU" sz="2400"/>
              <a:t>z</a:t>
            </a:r>
            <a:r>
              <a:rPr lang="ru-RU" altLang="en-US" sz="2400"/>
              <a:t> </a:t>
            </a:r>
            <a:r>
              <a:rPr lang="en-US" altLang="ru-RU" sz="2400"/>
              <a:t>h1, (h1 &gt; h4 h4, h4 &gt; </a:t>
            </a:r>
            <a:r>
              <a:rPr lang="ru-RU" altLang="en-US" sz="2400"/>
              <a:t>χ χ</a:t>
            </a:r>
            <a:r>
              <a:rPr lang="en-US" altLang="ru-RU" sz="2400"/>
              <a:t>~), z &gt; mu+ mu-</a:t>
            </a:r>
          </a:p>
        </p:txBody>
      </p:sp>
      <p:sp>
        <p:nvSpPr>
          <p:cNvPr id="16" name="Текстовое поле 15"/>
          <p:cNvSpPr txBox="1"/>
          <p:nvPr/>
        </p:nvSpPr>
        <p:spPr>
          <a:xfrm>
            <a:off x="276225" y="5966460"/>
            <a:ext cx="7924165" cy="645160"/>
          </a:xfrm>
          <a:prstGeom prst="rect">
            <a:avLst/>
          </a:prstGeom>
          <a:noFill/>
        </p:spPr>
        <p:txBody>
          <a:bodyPr wrap="square" rtlCol="0" anchor="t">
            <a:spAutoFit/>
          </a:bodyPr>
          <a:lstStyle/>
          <a:p>
            <a:r>
              <a:rPr lang="ru-RU" altLang="en-US"/>
              <a:t>https://github.com/LHC-DMWG/model-repository/tree/master/models/Pseudoscalar_2HDM</a:t>
            </a:r>
          </a:p>
        </p:txBody>
      </p:sp>
      <p:sp>
        <p:nvSpPr>
          <p:cNvPr id="17" name="Текстовое поле 16"/>
          <p:cNvSpPr txBox="1"/>
          <p:nvPr/>
        </p:nvSpPr>
        <p:spPr>
          <a:xfrm>
            <a:off x="4914900" y="1929765"/>
            <a:ext cx="6605270" cy="5046345"/>
          </a:xfrm>
          <a:prstGeom prst="rect">
            <a:avLst/>
          </a:prstGeom>
          <a:noFill/>
        </p:spPr>
        <p:txBody>
          <a:bodyPr wrap="square" rtlCol="0" anchor="t">
            <a:spAutoFit/>
          </a:bodyPr>
          <a:lstStyle/>
          <a:p>
            <a:r>
              <a:rPr lang="ru-RU" altLang="en-US" sz="1400"/>
              <a:t></a:t>
            </a:r>
          </a:p>
          <a:p>
            <a:r>
              <a:rPr lang="ru-RU" altLang="en-US" sz="1400"/>
              <a:t></a:t>
            </a:r>
          </a:p>
          <a:p>
            <a:r>
              <a:rPr lang="ru-RU" altLang="en-US" sz="1400"/>
              <a:t></a:t>
            </a:r>
          </a:p>
          <a:p>
            <a:r>
              <a:rPr lang="ru-RU" altLang="en-US" sz="1400"/>
              <a:t></a:t>
            </a:r>
          </a:p>
          <a:p>
            <a:r>
              <a:rPr lang="ru-RU" altLang="en-US" sz="1400"/>
              <a:t></a:t>
            </a:r>
          </a:p>
          <a:p>
            <a:r>
              <a:rPr lang="en-US" altLang="ru-RU" sz="2000"/>
              <a:t>Free parameters: </a:t>
            </a:r>
            <a:endParaRPr lang="ru-RU" altLang="en-US" sz="2000"/>
          </a:p>
          <a:p>
            <a:r>
              <a:rPr lang="ru-RU" altLang="en-US" sz="2000"/>
              <a:t>m</a:t>
            </a:r>
            <a:r>
              <a:rPr lang="en-US" altLang="ru-RU" sz="2000"/>
              <a:t>h1 </a:t>
            </a:r>
            <a:r>
              <a:rPr lang="ru-RU" altLang="en-US" sz="2000"/>
              <a:t>= [</a:t>
            </a:r>
            <a:r>
              <a:rPr lang="en-US" altLang="ru-RU" sz="2000"/>
              <a:t>80</a:t>
            </a:r>
            <a:r>
              <a:rPr lang="ru-RU" altLang="en-US" sz="2000"/>
              <a:t>:</a:t>
            </a:r>
            <a:r>
              <a:rPr lang="en-US" altLang="ru-RU" sz="2000"/>
              <a:t>160</a:t>
            </a:r>
            <a:r>
              <a:rPr lang="ru-RU" altLang="en-US" sz="2000"/>
              <a:t>] GeV</a:t>
            </a:r>
          </a:p>
          <a:p>
            <a:r>
              <a:rPr lang="ru-RU" altLang="en-US" sz="2000"/>
              <a:t>m</a:t>
            </a:r>
            <a:r>
              <a:rPr lang="en-US" altLang="ru-RU" sz="2000"/>
              <a:t>a</a:t>
            </a:r>
            <a:r>
              <a:rPr lang="ru-RU" altLang="en-US" sz="2000"/>
              <a:t> = [</a:t>
            </a:r>
            <a:r>
              <a:rPr lang="en-US" altLang="ru-RU" sz="2000"/>
              <a:t>20</a:t>
            </a:r>
            <a:r>
              <a:rPr lang="ru-RU" altLang="en-US" sz="2000"/>
              <a:t>:</a:t>
            </a:r>
            <a:r>
              <a:rPr lang="en-US" altLang="ru-RU" sz="2000"/>
              <a:t>80</a:t>
            </a:r>
            <a:r>
              <a:rPr lang="ru-RU" altLang="en-US" sz="2000"/>
              <a:t>] GeV</a:t>
            </a:r>
            <a:br>
              <a:rPr lang="ru-RU" altLang="en-US" sz="2000"/>
            </a:br>
            <a:r>
              <a:rPr lang="ru-RU" altLang="en-US" sz="1400"/>
              <a:t/>
            </a:r>
            <a:br>
              <a:rPr lang="ru-RU" altLang="en-US" sz="1400"/>
            </a:br>
            <a:r>
              <a:rPr lang="en-US" altLang="ru-RU"/>
              <a:t>General settings:</a:t>
            </a:r>
            <a:br>
              <a:rPr lang="en-US" altLang="ru-RU"/>
            </a:br>
            <a:r>
              <a:rPr lang="en-US" altLang="ru-RU"/>
              <a:t>Energy 250 GeV</a:t>
            </a:r>
            <a:br>
              <a:rPr lang="en-US" altLang="ru-RU"/>
            </a:br>
            <a:r>
              <a:rPr lang="en-US" altLang="ru-RU"/>
              <a:t>Mass of Dark matter particle mχ = 5, 10 GeV</a:t>
            </a:r>
          </a:p>
          <a:p>
            <a:r>
              <a:rPr lang="en-US" altLang="ru-RU"/>
              <a:t>V</a:t>
            </a:r>
            <a:r>
              <a:rPr lang="ru-RU" altLang="en-US"/>
              <a:t>acuum expectation values of the two Higgs doublets, tan(β) = </a:t>
            </a:r>
            <a:r>
              <a:rPr lang="en-US" altLang="ru-RU"/>
              <a:t>1</a:t>
            </a:r>
            <a:br>
              <a:rPr lang="en-US" altLang="ru-RU"/>
            </a:br>
            <a:r>
              <a:rPr lang="en-US" altLang="ru-RU"/>
              <a:t>Coupling of mediator to DM gPXd = 1</a:t>
            </a:r>
          </a:p>
          <a:p>
            <a:endParaRPr lang="en-US" altLang="ru-RU" sz="1400"/>
          </a:p>
          <a:p>
            <a:endParaRPr lang="en-US" altLang="ru-RU" sz="1400"/>
          </a:p>
          <a:p>
            <a:endParaRPr lang="en-US" altLang="ru-RU" sz="1400"/>
          </a:p>
          <a:p>
            <a:endParaRPr lang="ru-RU" altLang="en-US" sz="1400"/>
          </a:p>
          <a:p>
            <a:endParaRPr lang="ru-RU" altLang="en-US" sz="1400"/>
          </a:p>
        </p:txBody>
      </p:sp>
      <p:sp>
        <p:nvSpPr>
          <p:cNvPr id="4" name="Заголовок 4"/>
          <p:cNvSpPr>
            <a:spLocks noGrp="1"/>
          </p:cNvSpPr>
          <p:nvPr/>
        </p:nvSpPr>
        <p:spPr>
          <a:xfrm>
            <a:off x="1394460" y="782955"/>
            <a:ext cx="9715500" cy="5334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ru-RU">
                <a:ln w="22225">
                  <a:solidFill>
                    <a:schemeClr val="accent2"/>
                  </a:solidFill>
                  <a:prstDash val="solid"/>
                </a:ln>
                <a:solidFill>
                  <a:schemeClr val="accent2">
                    <a:lumMod val="40000"/>
                    <a:lumOff val="60000"/>
                  </a:schemeClr>
                </a:solidFill>
                <a:effectLst/>
              </a:rPr>
              <a:t>Model Parameters and Signal</a:t>
            </a:r>
            <a:br>
              <a:rPr lang="en-US" altLang="ru-RU">
                <a:ln w="22225">
                  <a:solidFill>
                    <a:schemeClr val="accent2"/>
                  </a:solidFill>
                  <a:prstDash val="solid"/>
                </a:ln>
                <a:solidFill>
                  <a:schemeClr val="accent2">
                    <a:lumMod val="40000"/>
                    <a:lumOff val="60000"/>
                  </a:schemeClr>
                </a:solidFill>
                <a:effectLst/>
              </a:rPr>
            </a:br>
            <a:r>
              <a:rPr lang="en-US" altLang="ru-RU">
                <a:ln w="22225">
                  <a:solidFill>
                    <a:schemeClr val="accent2"/>
                  </a:solidFill>
                  <a:prstDash val="solid"/>
                </a:ln>
                <a:solidFill>
                  <a:schemeClr val="accent2">
                    <a:lumMod val="40000"/>
                    <a:lumOff val="60000"/>
                  </a:schemeClr>
                </a:solidFill>
                <a:effectLst/>
              </a:rPr>
              <a:t>Simulation</a:t>
            </a:r>
            <a:r>
              <a:rPr lang="en-US" altLang="ru-RU"/>
              <a:t/>
            </a:r>
            <a:br>
              <a:rPr lang="en-US" altLang="ru-RU"/>
            </a:br>
            <a:endParaRPr lang="en-US" altLang="ru-RU">
              <a:ln w="22225">
                <a:solidFill>
                  <a:schemeClr val="accent2"/>
                </a:solidFill>
                <a:prstDash val="solid"/>
              </a:ln>
              <a:solidFill>
                <a:schemeClr val="accent2">
                  <a:lumMod val="40000"/>
                  <a:lumOff val="60000"/>
                </a:schemeClr>
              </a:solidFill>
              <a:effectLst/>
            </a:endParaRPr>
          </a:p>
        </p:txBody>
      </p:sp>
      <p:sp>
        <p:nvSpPr>
          <p:cNvPr id="13" name="Текстовое поле 12"/>
          <p:cNvSpPr txBox="1"/>
          <p:nvPr/>
        </p:nvSpPr>
        <p:spPr>
          <a:xfrm>
            <a:off x="9025890" y="3342005"/>
            <a:ext cx="1567815" cy="1753235"/>
          </a:xfrm>
          <a:prstGeom prst="rect">
            <a:avLst/>
          </a:prstGeom>
          <a:noFill/>
        </p:spPr>
        <p:txBody>
          <a:bodyPr wrap="none" rtlCol="0" anchor="t">
            <a:spAutoFit/>
          </a:bodyPr>
          <a:lstStyle/>
          <a:p>
            <a:pPr algn="l"/>
            <a:r>
              <a:rPr lang="en-US" altLang="ru-RU">
                <a:solidFill>
                  <a:schemeClr val="accent2"/>
                </a:solidFill>
                <a:sym typeface="+mn-ea"/>
              </a:rPr>
              <a:t>sinθ = 0.03.</a:t>
            </a:r>
          </a:p>
          <a:p>
            <a:pPr algn="l"/>
            <a:r>
              <a:rPr lang="en-US" altLang="ru-RU">
                <a:solidFill>
                  <a:schemeClr val="accent2"/>
                </a:solidFill>
                <a:sym typeface="+mn-ea"/>
              </a:rPr>
              <a:t>sinθ = 0.05.</a:t>
            </a:r>
            <a:br>
              <a:rPr lang="en-US" altLang="ru-RU">
                <a:solidFill>
                  <a:schemeClr val="accent2"/>
                </a:solidFill>
                <a:sym typeface="+mn-ea"/>
              </a:rPr>
            </a:br>
            <a:r>
              <a:rPr lang="en-US" altLang="ru-RU">
                <a:solidFill>
                  <a:schemeClr val="accent2"/>
                </a:solidFill>
                <a:sym typeface="+mn-ea"/>
              </a:rPr>
              <a:t>sinθ = 0.1.</a:t>
            </a:r>
            <a:br>
              <a:rPr lang="en-US" altLang="ru-RU">
                <a:solidFill>
                  <a:schemeClr val="accent2"/>
                </a:solidFill>
                <a:sym typeface="+mn-ea"/>
              </a:rPr>
            </a:br>
            <a:r>
              <a:rPr lang="en-US" altLang="ru-RU">
                <a:solidFill>
                  <a:schemeClr val="tx1"/>
                </a:solidFill>
                <a:sym typeface="+mn-ea"/>
              </a:rPr>
              <a:t/>
            </a:r>
            <a:br>
              <a:rPr lang="en-US" altLang="ru-RU">
                <a:solidFill>
                  <a:schemeClr val="tx1"/>
                </a:solidFill>
                <a:sym typeface="+mn-ea"/>
              </a:rPr>
            </a:br>
            <a:r>
              <a:rPr lang="en-US" altLang="ru-RU">
                <a:solidFill>
                  <a:srgbClr val="FF0000"/>
                </a:solidFill>
                <a:sym typeface="+mn-ea"/>
              </a:rPr>
              <a:t/>
            </a:r>
            <a:br>
              <a:rPr lang="en-US" altLang="ru-RU">
                <a:solidFill>
                  <a:srgbClr val="FF0000"/>
                </a:solidFill>
                <a:sym typeface="+mn-ea"/>
              </a:rPr>
            </a:br>
            <a:endParaRPr lang="en-US" altLang="ru-RU">
              <a:solidFill>
                <a:srgbClr val="FF0000"/>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400" y="7572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Results of the calculation of the total cross section for the processes</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6" name="Текстовое поле 5"/>
          <p:cNvSpPr txBox="1"/>
          <p:nvPr/>
        </p:nvSpPr>
        <p:spPr>
          <a:xfrm>
            <a:off x="1253490" y="1757045"/>
            <a:ext cx="2516505" cy="583565"/>
          </a:xfrm>
          <a:prstGeom prst="rect">
            <a:avLst/>
          </a:prstGeom>
          <a:noFill/>
        </p:spPr>
        <p:txBody>
          <a:bodyPr wrap="none" rtlCol="0" anchor="t">
            <a:spAutoFit/>
          </a:bodyPr>
          <a:lstStyle/>
          <a:p>
            <a:pPr algn="l"/>
            <a:r>
              <a:rPr lang="en-US" altLang="ru-RU" sz="3200">
                <a:solidFill>
                  <a:schemeClr val="accent2"/>
                </a:solidFill>
                <a:sym typeface="+mn-ea"/>
              </a:rPr>
              <a:t>sinθ = 0.03</a:t>
            </a:r>
            <a:endParaRPr lang="en-US" altLang="ru-RU" sz="3200">
              <a:solidFill>
                <a:schemeClr val="accent1"/>
              </a:solidFill>
              <a:effectLst>
                <a:outerShdw blurRad="38100" dist="25400" dir="5400000" algn="ctr" rotWithShape="0">
                  <a:srgbClr val="6E747A">
                    <a:alpha val="43000"/>
                  </a:srgbClr>
                </a:outerShdw>
              </a:effectLst>
              <a:sym typeface="+mn-ea"/>
            </a:endParaRPr>
          </a:p>
        </p:txBody>
      </p:sp>
      <p:sp>
        <p:nvSpPr>
          <p:cNvPr id="7" name="Текстовое поле 6"/>
          <p:cNvSpPr txBox="1"/>
          <p:nvPr/>
        </p:nvSpPr>
        <p:spPr>
          <a:xfrm>
            <a:off x="8783955" y="1757045"/>
            <a:ext cx="2258060" cy="583565"/>
          </a:xfrm>
          <a:prstGeom prst="rect">
            <a:avLst/>
          </a:prstGeom>
          <a:noFill/>
        </p:spPr>
        <p:txBody>
          <a:bodyPr wrap="none" rtlCol="0" anchor="t">
            <a:spAutoFit/>
          </a:bodyPr>
          <a:lstStyle/>
          <a:p>
            <a:pPr algn="l"/>
            <a:r>
              <a:rPr lang="en-US" altLang="ru-RU" sz="3200">
                <a:solidFill>
                  <a:schemeClr val="accent2"/>
                </a:solidFill>
                <a:sym typeface="+mn-ea"/>
              </a:rPr>
              <a:t>sinθ = 0.1</a:t>
            </a:r>
            <a:endParaRPr lang="ru-RU" altLang="en-US" sz="3200"/>
          </a:p>
        </p:txBody>
      </p:sp>
      <p:sp>
        <p:nvSpPr>
          <p:cNvPr id="3" name="Текстовое поле 2"/>
          <p:cNvSpPr txBox="1"/>
          <p:nvPr/>
        </p:nvSpPr>
        <p:spPr>
          <a:xfrm>
            <a:off x="4702810" y="1757045"/>
            <a:ext cx="2787015" cy="583565"/>
          </a:xfrm>
          <a:prstGeom prst="rect">
            <a:avLst/>
          </a:prstGeom>
          <a:noFill/>
        </p:spPr>
        <p:txBody>
          <a:bodyPr wrap="square" rtlCol="0" anchor="t">
            <a:spAutoFit/>
          </a:bodyPr>
          <a:lstStyle/>
          <a:p>
            <a:r>
              <a:rPr lang="en-US" altLang="ru-RU" sz="3200">
                <a:solidFill>
                  <a:schemeClr val="accent2"/>
                </a:solidFill>
                <a:sym typeface="+mn-ea"/>
              </a:rPr>
              <a:t>sinθ = 0.05</a:t>
            </a:r>
            <a:endParaRPr lang="ru-RU" altLang="en-US" sz="3200"/>
          </a:p>
        </p:txBody>
      </p:sp>
      <p:pic>
        <p:nvPicPr>
          <p:cNvPr id="4" name="Изображение 3"/>
          <p:cNvPicPr>
            <a:picLocks noChangeAspect="1"/>
          </p:cNvPicPr>
          <p:nvPr/>
        </p:nvPicPr>
        <p:blipFill>
          <a:blip r:embed="rId3"/>
          <a:stretch>
            <a:fillRect/>
          </a:stretch>
        </p:blipFill>
        <p:spPr>
          <a:xfrm>
            <a:off x="8172450" y="2509520"/>
            <a:ext cx="3957955" cy="2845435"/>
          </a:xfrm>
          <a:prstGeom prst="rect">
            <a:avLst/>
          </a:prstGeom>
        </p:spPr>
      </p:pic>
      <p:pic>
        <p:nvPicPr>
          <p:cNvPr id="5" name="Изображение 4"/>
          <p:cNvPicPr>
            <a:picLocks noChangeAspect="1"/>
          </p:cNvPicPr>
          <p:nvPr/>
        </p:nvPicPr>
        <p:blipFill>
          <a:blip r:embed="rId4"/>
          <a:stretch>
            <a:fillRect/>
          </a:stretch>
        </p:blipFill>
        <p:spPr>
          <a:xfrm>
            <a:off x="313690" y="2435225"/>
            <a:ext cx="3957955" cy="2845435"/>
          </a:xfrm>
          <a:prstGeom prst="rect">
            <a:avLst/>
          </a:prstGeom>
        </p:spPr>
      </p:pic>
      <p:pic>
        <p:nvPicPr>
          <p:cNvPr id="8" name="Изображение 7"/>
          <p:cNvPicPr>
            <a:picLocks noChangeAspect="1"/>
          </p:cNvPicPr>
          <p:nvPr/>
        </p:nvPicPr>
        <p:blipFill>
          <a:blip r:embed="rId5"/>
          <a:stretch>
            <a:fillRect/>
          </a:stretch>
        </p:blipFill>
        <p:spPr>
          <a:xfrm>
            <a:off x="4421505" y="2583180"/>
            <a:ext cx="3750945" cy="2697480"/>
          </a:xfrm>
          <a:prstGeom prst="rect">
            <a:avLst/>
          </a:prstGeom>
        </p:spPr>
      </p:pic>
      <p:sp>
        <p:nvSpPr>
          <p:cNvPr id="9" name="Текстовое поле 8"/>
          <p:cNvSpPr txBox="1"/>
          <p:nvPr/>
        </p:nvSpPr>
        <p:spPr>
          <a:xfrm>
            <a:off x="946785" y="5523865"/>
            <a:ext cx="10654030" cy="829945"/>
          </a:xfrm>
          <a:prstGeom prst="rect">
            <a:avLst/>
          </a:prstGeom>
          <a:noFill/>
        </p:spPr>
        <p:txBody>
          <a:bodyPr wrap="square" rtlCol="0" anchor="t">
            <a:spAutoFit/>
          </a:bodyPr>
          <a:lstStyle/>
          <a:p>
            <a:r>
              <a:rPr lang="ru-RU" altLang="en-US" sz="2400"/>
              <a:t>Cross section for m_χ = 10 GeV: sinθ = 0.03 → very small; sinθ = 0.05 → moderate; sinθ = 0.1 → larger.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400" y="7572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Results of the calculation of the total cross section for the processes</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6" name="Текстовое поле 5"/>
          <p:cNvSpPr txBox="1"/>
          <p:nvPr/>
        </p:nvSpPr>
        <p:spPr>
          <a:xfrm>
            <a:off x="1253490" y="1757045"/>
            <a:ext cx="2516505" cy="583565"/>
          </a:xfrm>
          <a:prstGeom prst="rect">
            <a:avLst/>
          </a:prstGeom>
          <a:noFill/>
        </p:spPr>
        <p:txBody>
          <a:bodyPr wrap="none" rtlCol="0" anchor="t">
            <a:spAutoFit/>
          </a:bodyPr>
          <a:lstStyle/>
          <a:p>
            <a:pPr algn="l"/>
            <a:r>
              <a:rPr lang="en-US" altLang="ru-RU" sz="3200">
                <a:solidFill>
                  <a:schemeClr val="accent2"/>
                </a:solidFill>
                <a:sym typeface="+mn-ea"/>
              </a:rPr>
              <a:t>sinθ = 0.03</a:t>
            </a:r>
            <a:endParaRPr lang="en-US" altLang="ru-RU" sz="3200">
              <a:solidFill>
                <a:schemeClr val="accent1"/>
              </a:solidFill>
              <a:effectLst>
                <a:outerShdw blurRad="38100" dist="25400" dir="5400000" algn="ctr" rotWithShape="0">
                  <a:srgbClr val="6E747A">
                    <a:alpha val="43000"/>
                  </a:srgbClr>
                </a:outerShdw>
              </a:effectLst>
              <a:sym typeface="+mn-ea"/>
            </a:endParaRPr>
          </a:p>
        </p:txBody>
      </p:sp>
      <p:sp>
        <p:nvSpPr>
          <p:cNvPr id="7" name="Текстовое поле 6"/>
          <p:cNvSpPr txBox="1"/>
          <p:nvPr/>
        </p:nvSpPr>
        <p:spPr>
          <a:xfrm>
            <a:off x="8783955" y="1757045"/>
            <a:ext cx="2258060" cy="583565"/>
          </a:xfrm>
          <a:prstGeom prst="rect">
            <a:avLst/>
          </a:prstGeom>
          <a:noFill/>
        </p:spPr>
        <p:txBody>
          <a:bodyPr wrap="none" rtlCol="0" anchor="t">
            <a:spAutoFit/>
          </a:bodyPr>
          <a:lstStyle/>
          <a:p>
            <a:pPr algn="l"/>
            <a:r>
              <a:rPr lang="en-US" altLang="ru-RU" sz="3200">
                <a:solidFill>
                  <a:schemeClr val="accent2"/>
                </a:solidFill>
                <a:sym typeface="+mn-ea"/>
              </a:rPr>
              <a:t>sinθ = 0.1</a:t>
            </a:r>
            <a:endParaRPr lang="ru-RU" altLang="en-US" sz="3200"/>
          </a:p>
        </p:txBody>
      </p:sp>
      <p:sp>
        <p:nvSpPr>
          <p:cNvPr id="3" name="Текстовое поле 2"/>
          <p:cNvSpPr txBox="1"/>
          <p:nvPr/>
        </p:nvSpPr>
        <p:spPr>
          <a:xfrm>
            <a:off x="4702810" y="1757045"/>
            <a:ext cx="2787015" cy="583565"/>
          </a:xfrm>
          <a:prstGeom prst="rect">
            <a:avLst/>
          </a:prstGeom>
          <a:noFill/>
        </p:spPr>
        <p:txBody>
          <a:bodyPr wrap="square" rtlCol="0" anchor="t">
            <a:spAutoFit/>
          </a:bodyPr>
          <a:lstStyle/>
          <a:p>
            <a:r>
              <a:rPr lang="en-US" altLang="ru-RU" sz="3200">
                <a:solidFill>
                  <a:schemeClr val="accent2"/>
                </a:solidFill>
                <a:sym typeface="+mn-ea"/>
              </a:rPr>
              <a:t>sinθ = 0.05</a:t>
            </a:r>
            <a:endParaRPr lang="ru-RU" altLang="en-US" sz="3200"/>
          </a:p>
        </p:txBody>
      </p:sp>
      <p:pic>
        <p:nvPicPr>
          <p:cNvPr id="4" name="Изображение 3"/>
          <p:cNvPicPr>
            <a:picLocks noChangeAspect="1"/>
          </p:cNvPicPr>
          <p:nvPr/>
        </p:nvPicPr>
        <p:blipFill>
          <a:blip r:embed="rId3"/>
          <a:stretch>
            <a:fillRect/>
          </a:stretch>
        </p:blipFill>
        <p:spPr>
          <a:xfrm>
            <a:off x="322580" y="2473960"/>
            <a:ext cx="4378325" cy="3044190"/>
          </a:xfrm>
          <a:prstGeom prst="rect">
            <a:avLst/>
          </a:prstGeom>
        </p:spPr>
      </p:pic>
      <p:pic>
        <p:nvPicPr>
          <p:cNvPr id="5" name="Изображение 4"/>
          <p:cNvPicPr>
            <a:picLocks noChangeAspect="1"/>
          </p:cNvPicPr>
          <p:nvPr/>
        </p:nvPicPr>
        <p:blipFill>
          <a:blip r:embed="rId4"/>
          <a:stretch>
            <a:fillRect/>
          </a:stretch>
        </p:blipFill>
        <p:spPr>
          <a:xfrm>
            <a:off x="4264025" y="2723515"/>
            <a:ext cx="4019550" cy="2794635"/>
          </a:xfrm>
          <a:prstGeom prst="rect">
            <a:avLst/>
          </a:prstGeom>
        </p:spPr>
      </p:pic>
      <p:pic>
        <p:nvPicPr>
          <p:cNvPr id="8" name="Изображение 7"/>
          <p:cNvPicPr>
            <a:picLocks noChangeAspect="1"/>
          </p:cNvPicPr>
          <p:nvPr/>
        </p:nvPicPr>
        <p:blipFill>
          <a:blip r:embed="rId5"/>
          <a:stretch>
            <a:fillRect/>
          </a:stretch>
        </p:blipFill>
        <p:spPr>
          <a:xfrm>
            <a:off x="8004175" y="2723515"/>
            <a:ext cx="4083050" cy="2839085"/>
          </a:xfrm>
          <a:prstGeom prst="rect">
            <a:avLst/>
          </a:prstGeom>
        </p:spPr>
      </p:pic>
      <p:sp>
        <p:nvSpPr>
          <p:cNvPr id="9" name="Текстовое поле 8"/>
          <p:cNvSpPr txBox="1"/>
          <p:nvPr/>
        </p:nvSpPr>
        <p:spPr>
          <a:xfrm>
            <a:off x="525780" y="5651500"/>
            <a:ext cx="12807950" cy="829945"/>
          </a:xfrm>
          <a:prstGeom prst="rect">
            <a:avLst/>
          </a:prstGeom>
          <a:noFill/>
        </p:spPr>
        <p:txBody>
          <a:bodyPr wrap="square" rtlCol="0" anchor="t">
            <a:spAutoFit/>
          </a:bodyPr>
          <a:lstStyle/>
          <a:p>
            <a:r>
              <a:rPr lang="ru-RU" altLang="en-US" sz="2400">
                <a:sym typeface="+mn-ea"/>
              </a:rPr>
              <a:t>Cross section for m_χ = 10 GeV: sinθ = 0.03 → very small; sinθ = 0.05 → moderate; sinθ = 0.1 → larger.</a:t>
            </a:r>
            <a:endParaRPr lang="ru-RU"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795" y="549593"/>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Summary</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9" name="Текстовое поле 8"/>
          <p:cNvSpPr txBox="1"/>
          <p:nvPr/>
        </p:nvSpPr>
        <p:spPr>
          <a:xfrm>
            <a:off x="450215" y="2820035"/>
            <a:ext cx="11617960" cy="3784600"/>
          </a:xfrm>
          <a:prstGeom prst="rect">
            <a:avLst/>
          </a:prstGeom>
          <a:noFill/>
        </p:spPr>
        <p:txBody>
          <a:bodyPr wrap="square" rtlCol="0">
            <a:spAutoFit/>
          </a:bodyPr>
          <a:lstStyle/>
          <a:p>
            <a:r>
              <a:rPr lang="en-US" altLang="ru-RU" sz="2000"/>
              <a:t>1. </a:t>
            </a:r>
            <a:r>
              <a:rPr lang="ru-RU" altLang="en-US" sz="2000"/>
              <a:t>All three datasets share the same (m_h1, m_a) grid (80–160, step 5; 22–78, step 2; 329 points). Only cross-section values differ, reflecting different sinθ in 2HDM+a.</a:t>
            </a:r>
          </a:p>
          <a:p>
            <a:endParaRPr lang="ru-RU" altLang="en-US" sz="2000"/>
          </a:p>
          <a:p>
            <a:r>
              <a:rPr lang="en-US" altLang="ru-RU" sz="2000"/>
              <a:t>2. </a:t>
            </a:r>
            <a:r>
              <a:rPr lang="ru-RU" altLang="en-US" sz="2000"/>
              <a:t>sinθ = 0.0</a:t>
            </a:r>
            <a:r>
              <a:rPr lang="en-US" altLang="ru-RU" sz="2000"/>
              <a:t>5</a:t>
            </a:r>
            <a:r>
              <a:rPr lang="ru-RU" altLang="en-US" sz="2000"/>
              <a:t> dataset has cross-sections ~50–80% larger than sinθ = 0.03 dataset across the whole space, with a uniform scaling factor.</a:t>
            </a:r>
          </a:p>
          <a:p>
            <a:endParaRPr lang="ru-RU" altLang="en-US" sz="2000"/>
          </a:p>
          <a:p>
            <a:r>
              <a:rPr lang="en-US" altLang="ru-RU" sz="2000"/>
              <a:t>3. </a:t>
            </a:r>
            <a:r>
              <a:rPr lang="ru-RU" altLang="en-US" sz="2000"/>
              <a:t>sinθ = 0.1 dataset shows dramatic enhancement — up to </a:t>
            </a:r>
            <a:r>
              <a:rPr lang="en-US" altLang="ru-RU" sz="2000"/>
              <a:t>higher values </a:t>
            </a:r>
            <a:r>
              <a:rPr lang="ru-RU" altLang="en-US" sz="2000"/>
              <a:t>at specific resonances (e.g., (85,42): 0.353 → 11.377 fb</a:t>
            </a:r>
            <a:r>
              <a:rPr lang="en-US" altLang="ru-RU" sz="2000"/>
              <a:t>)</a:t>
            </a:r>
            <a:r>
              <a:rPr lang="ru-RU" altLang="en-US" sz="2000"/>
              <a:t>. These narrow spikes suggest resonant enhancement near a threshold or a second Higgs resonance.</a:t>
            </a:r>
          </a:p>
          <a:p>
            <a:endParaRPr lang="ru-RU" altLang="en-US" sz="2000"/>
          </a:p>
          <a:p>
            <a:r>
              <a:rPr lang="en-US" altLang="ru-RU" sz="2000"/>
              <a:t>4. </a:t>
            </a:r>
            <a:r>
              <a:rPr lang="ru-RU" altLang="en-US" sz="2000"/>
              <a:t>Away from resonant peaks, sinθ = 0.1 follows a similar shape but scaled up by ~50–80% relative to sinθ = 0.03, similar to sinθ = 0.0</a:t>
            </a:r>
            <a:r>
              <a:rPr lang="en-US" altLang="ru-RU" sz="2000"/>
              <a:t>5</a:t>
            </a:r>
            <a:r>
              <a:rPr lang="ru-RU" altLang="en-US" sz="2000"/>
              <a:t>.</a:t>
            </a:r>
          </a:p>
        </p:txBody>
      </p:sp>
      <p:pic>
        <p:nvPicPr>
          <p:cNvPr id="3" name="Изображение 2"/>
          <p:cNvPicPr>
            <a:picLocks noChangeAspect="1"/>
          </p:cNvPicPr>
          <p:nvPr/>
        </p:nvPicPr>
        <p:blipFill>
          <a:blip r:embed="rId3"/>
          <a:stretch>
            <a:fillRect/>
          </a:stretch>
        </p:blipFill>
        <p:spPr>
          <a:xfrm>
            <a:off x="1000760" y="1256665"/>
            <a:ext cx="10189845" cy="13011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400" y="7572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Results of the calculation of the total cross section for the processes</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6" name="Текстовое поле 5"/>
          <p:cNvSpPr txBox="1"/>
          <p:nvPr/>
        </p:nvSpPr>
        <p:spPr>
          <a:xfrm>
            <a:off x="1253490" y="1757045"/>
            <a:ext cx="3329940" cy="583565"/>
          </a:xfrm>
          <a:prstGeom prst="rect">
            <a:avLst/>
          </a:prstGeom>
          <a:noFill/>
        </p:spPr>
        <p:txBody>
          <a:bodyPr wrap="none" rtlCol="0" anchor="t">
            <a:spAutoFit/>
          </a:bodyPr>
          <a:lstStyle/>
          <a:p>
            <a:pPr algn="l"/>
            <a:r>
              <a:rPr lang="en-US" altLang="ru-RU" sz="3200">
                <a:solidFill>
                  <a:schemeClr val="accent2"/>
                </a:solidFill>
                <a:sym typeface="+mn-ea"/>
              </a:rPr>
              <a:t>m_xd = 10 Gev</a:t>
            </a:r>
            <a:endParaRPr lang="en-US" altLang="ru-RU" sz="3200">
              <a:solidFill>
                <a:schemeClr val="accent1"/>
              </a:solidFill>
              <a:effectLst>
                <a:outerShdw blurRad="38100" dist="25400" dir="5400000" algn="ctr" rotWithShape="0">
                  <a:srgbClr val="6E747A">
                    <a:alpha val="43000"/>
                  </a:srgbClr>
                </a:outerShdw>
              </a:effectLst>
              <a:sym typeface="+mn-ea"/>
            </a:endParaRPr>
          </a:p>
        </p:txBody>
      </p:sp>
      <p:sp>
        <p:nvSpPr>
          <p:cNvPr id="7" name="Текстовое поле 6"/>
          <p:cNvSpPr txBox="1"/>
          <p:nvPr/>
        </p:nvSpPr>
        <p:spPr>
          <a:xfrm>
            <a:off x="7759700" y="1757045"/>
            <a:ext cx="3108960" cy="583565"/>
          </a:xfrm>
          <a:prstGeom prst="rect">
            <a:avLst/>
          </a:prstGeom>
          <a:noFill/>
        </p:spPr>
        <p:txBody>
          <a:bodyPr wrap="none" rtlCol="0" anchor="t">
            <a:spAutoFit/>
          </a:bodyPr>
          <a:lstStyle/>
          <a:p>
            <a:pPr algn="l"/>
            <a:r>
              <a:rPr lang="en-US" altLang="ru-RU" sz="3200">
                <a:solidFill>
                  <a:schemeClr val="accent2"/>
                </a:solidFill>
                <a:sym typeface="+mn-ea"/>
              </a:rPr>
              <a:t>m_xd = 5 GeV</a:t>
            </a:r>
            <a:endParaRPr lang="ru-RU" altLang="en-US" sz="3200"/>
          </a:p>
        </p:txBody>
      </p:sp>
      <p:pic>
        <p:nvPicPr>
          <p:cNvPr id="4" name="Изображение 3"/>
          <p:cNvPicPr>
            <a:picLocks noChangeAspect="1"/>
          </p:cNvPicPr>
          <p:nvPr/>
        </p:nvPicPr>
        <p:blipFill>
          <a:blip r:embed="rId3"/>
          <a:stretch>
            <a:fillRect/>
          </a:stretch>
        </p:blipFill>
        <p:spPr>
          <a:xfrm>
            <a:off x="787400" y="2428240"/>
            <a:ext cx="4596765" cy="3304540"/>
          </a:xfrm>
          <a:prstGeom prst="rect">
            <a:avLst/>
          </a:prstGeom>
        </p:spPr>
      </p:pic>
      <p:pic>
        <p:nvPicPr>
          <p:cNvPr id="5" name="Изображение 4"/>
          <p:cNvPicPr>
            <a:picLocks noChangeAspect="1"/>
          </p:cNvPicPr>
          <p:nvPr/>
        </p:nvPicPr>
        <p:blipFill>
          <a:blip r:embed="rId4"/>
          <a:stretch>
            <a:fillRect/>
          </a:stretch>
        </p:blipFill>
        <p:spPr>
          <a:xfrm>
            <a:off x="6864350" y="2340610"/>
            <a:ext cx="4697095" cy="3392170"/>
          </a:xfrm>
          <a:prstGeom prst="rect">
            <a:avLst/>
          </a:prstGeom>
        </p:spPr>
      </p:pic>
      <p:sp>
        <p:nvSpPr>
          <p:cNvPr id="8" name="Текстовое поле 7"/>
          <p:cNvSpPr txBox="1"/>
          <p:nvPr/>
        </p:nvSpPr>
        <p:spPr>
          <a:xfrm>
            <a:off x="899795" y="5976620"/>
            <a:ext cx="10392410" cy="460375"/>
          </a:xfrm>
          <a:prstGeom prst="rect">
            <a:avLst/>
          </a:prstGeom>
          <a:noFill/>
        </p:spPr>
        <p:txBody>
          <a:bodyPr wrap="square" rtlCol="0" anchor="t">
            <a:spAutoFit/>
          </a:bodyPr>
          <a:lstStyle/>
          <a:p>
            <a:r>
              <a:rPr lang="en-US" altLang="ru-RU" sz="2400"/>
              <a:t>Cross section f</a:t>
            </a:r>
            <a:r>
              <a:rPr lang="ru-RU" altLang="en-US" sz="2400"/>
              <a:t>or m_χ = 10 GeV and m_χ = 5 GeV</a:t>
            </a:r>
            <a:r>
              <a:rPr lang="en-US" altLang="ru-RU" sz="2400"/>
              <a:t> </a:t>
            </a:r>
            <a:r>
              <a:rPr lang="ru-RU" altLang="en-US" sz="2400"/>
              <a:t>with sinθ = 0.03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400" y="7572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Results of the calculation of the total cross section for the processes</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6" name="Текстовое поле 5"/>
          <p:cNvSpPr txBox="1"/>
          <p:nvPr/>
        </p:nvSpPr>
        <p:spPr>
          <a:xfrm>
            <a:off x="1253490" y="1757045"/>
            <a:ext cx="3329940" cy="583565"/>
          </a:xfrm>
          <a:prstGeom prst="rect">
            <a:avLst/>
          </a:prstGeom>
          <a:noFill/>
        </p:spPr>
        <p:txBody>
          <a:bodyPr wrap="none" rtlCol="0" anchor="t">
            <a:spAutoFit/>
          </a:bodyPr>
          <a:lstStyle/>
          <a:p>
            <a:pPr algn="l"/>
            <a:r>
              <a:rPr lang="en-US" altLang="ru-RU" sz="3200">
                <a:solidFill>
                  <a:schemeClr val="accent2"/>
                </a:solidFill>
                <a:sym typeface="+mn-ea"/>
              </a:rPr>
              <a:t>m_xd = 10 Gev</a:t>
            </a:r>
            <a:endParaRPr lang="en-US" altLang="ru-RU" sz="3200">
              <a:solidFill>
                <a:schemeClr val="accent1"/>
              </a:solidFill>
              <a:effectLst>
                <a:outerShdw blurRad="38100" dist="25400" dir="5400000" algn="ctr" rotWithShape="0">
                  <a:srgbClr val="6E747A">
                    <a:alpha val="43000"/>
                  </a:srgbClr>
                </a:outerShdw>
              </a:effectLst>
              <a:sym typeface="+mn-ea"/>
            </a:endParaRPr>
          </a:p>
        </p:txBody>
      </p:sp>
      <p:sp>
        <p:nvSpPr>
          <p:cNvPr id="7" name="Текстовое поле 6"/>
          <p:cNvSpPr txBox="1"/>
          <p:nvPr/>
        </p:nvSpPr>
        <p:spPr>
          <a:xfrm>
            <a:off x="7759700" y="1757045"/>
            <a:ext cx="3108960" cy="583565"/>
          </a:xfrm>
          <a:prstGeom prst="rect">
            <a:avLst/>
          </a:prstGeom>
          <a:noFill/>
        </p:spPr>
        <p:txBody>
          <a:bodyPr wrap="none" rtlCol="0" anchor="t">
            <a:spAutoFit/>
          </a:bodyPr>
          <a:lstStyle/>
          <a:p>
            <a:pPr algn="l"/>
            <a:r>
              <a:rPr lang="en-US" altLang="ru-RU" sz="3200">
                <a:solidFill>
                  <a:schemeClr val="accent2"/>
                </a:solidFill>
                <a:sym typeface="+mn-ea"/>
              </a:rPr>
              <a:t>m_xd = 5 GeV</a:t>
            </a:r>
            <a:endParaRPr lang="ru-RU" altLang="en-US" sz="3200"/>
          </a:p>
        </p:txBody>
      </p:sp>
      <p:pic>
        <p:nvPicPr>
          <p:cNvPr id="3" name="Изображение 2"/>
          <p:cNvPicPr>
            <a:picLocks noChangeAspect="1"/>
          </p:cNvPicPr>
          <p:nvPr/>
        </p:nvPicPr>
        <p:blipFill>
          <a:blip r:embed="rId3"/>
          <a:stretch>
            <a:fillRect/>
          </a:stretch>
        </p:blipFill>
        <p:spPr>
          <a:xfrm>
            <a:off x="1021080" y="2564765"/>
            <a:ext cx="4296410" cy="2987040"/>
          </a:xfrm>
          <a:prstGeom prst="rect">
            <a:avLst/>
          </a:prstGeom>
        </p:spPr>
      </p:pic>
      <p:pic>
        <p:nvPicPr>
          <p:cNvPr id="4" name="Изображение 3"/>
          <p:cNvPicPr>
            <a:picLocks noChangeAspect="1"/>
          </p:cNvPicPr>
          <p:nvPr/>
        </p:nvPicPr>
        <p:blipFill>
          <a:blip r:embed="rId4"/>
          <a:stretch>
            <a:fillRect/>
          </a:stretch>
        </p:blipFill>
        <p:spPr>
          <a:xfrm>
            <a:off x="7142480" y="2771140"/>
            <a:ext cx="4343400" cy="3020060"/>
          </a:xfrm>
          <a:prstGeom prst="rect">
            <a:avLst/>
          </a:prstGeom>
        </p:spPr>
      </p:pic>
      <p:sp>
        <p:nvSpPr>
          <p:cNvPr id="5" name="Текстовое поле 4"/>
          <p:cNvSpPr txBox="1"/>
          <p:nvPr/>
        </p:nvSpPr>
        <p:spPr>
          <a:xfrm>
            <a:off x="1021080" y="6035675"/>
            <a:ext cx="10373995" cy="460375"/>
          </a:xfrm>
          <a:prstGeom prst="rect">
            <a:avLst/>
          </a:prstGeom>
          <a:noFill/>
        </p:spPr>
        <p:txBody>
          <a:bodyPr wrap="none" rtlCol="0" anchor="t">
            <a:spAutoFit/>
          </a:bodyPr>
          <a:lstStyle/>
          <a:p>
            <a:r>
              <a:rPr lang="en-US" altLang="ru-RU" sz="2400">
                <a:sym typeface="+mn-ea"/>
              </a:rPr>
              <a:t>Cross section f</a:t>
            </a:r>
            <a:r>
              <a:rPr lang="ru-RU" altLang="en-US" sz="2400">
                <a:sym typeface="+mn-ea"/>
              </a:rPr>
              <a:t>or m_χ = 10 GeV and m_χ = 5 GeV</a:t>
            </a:r>
            <a:r>
              <a:rPr lang="en-US" altLang="ru-RU" sz="2400">
                <a:sym typeface="+mn-ea"/>
              </a:rPr>
              <a:t> </a:t>
            </a:r>
            <a:r>
              <a:rPr lang="ru-RU" altLang="en-US" sz="2400">
                <a:sym typeface="+mn-ea"/>
              </a:rPr>
              <a:t>with sinθ = 0.03</a:t>
            </a:r>
            <a:endParaRPr lang="ru-RU"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795" y="549593"/>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Summary</a:t>
            </a:r>
            <a:br>
              <a:rPr lang="en-US" altLang="ru-RU">
                <a:ln w="22225">
                  <a:solidFill>
                    <a:schemeClr val="accent2"/>
                  </a:solidFill>
                  <a:prstDash val="solid"/>
                </a:ln>
                <a:solidFill>
                  <a:schemeClr val="accent2">
                    <a:lumMod val="40000"/>
                    <a:lumOff val="60000"/>
                  </a:schemeClr>
                </a:solidFill>
                <a:effectLst/>
              </a:rPr>
            </a:br>
            <a:endParaRPr lang="ru-RU" altLang="en-US"/>
          </a:p>
        </p:txBody>
      </p:sp>
      <p:pic>
        <p:nvPicPr>
          <p:cNvPr id="5" name="Изображение 4"/>
          <p:cNvPicPr>
            <a:picLocks noChangeAspect="1"/>
          </p:cNvPicPr>
          <p:nvPr/>
        </p:nvPicPr>
        <p:blipFill>
          <a:blip r:embed="rId3"/>
          <a:stretch>
            <a:fillRect/>
          </a:stretch>
        </p:blipFill>
        <p:spPr>
          <a:xfrm>
            <a:off x="516255" y="1306830"/>
            <a:ext cx="10947400" cy="1510030"/>
          </a:xfrm>
          <a:prstGeom prst="rect">
            <a:avLst/>
          </a:prstGeom>
        </p:spPr>
      </p:pic>
      <p:pic>
        <p:nvPicPr>
          <p:cNvPr id="8" name="Изображение 7"/>
          <p:cNvPicPr>
            <a:picLocks noChangeAspect="1"/>
          </p:cNvPicPr>
          <p:nvPr/>
        </p:nvPicPr>
        <p:blipFill>
          <a:blip r:embed="rId4"/>
          <a:stretch>
            <a:fillRect/>
          </a:stretch>
        </p:blipFill>
        <p:spPr>
          <a:xfrm>
            <a:off x="5057140" y="3017520"/>
            <a:ext cx="6406515" cy="1196975"/>
          </a:xfrm>
          <a:prstGeom prst="rect">
            <a:avLst/>
          </a:prstGeom>
        </p:spPr>
      </p:pic>
      <p:sp>
        <p:nvSpPr>
          <p:cNvPr id="9" name="Текстовое поле 8"/>
          <p:cNvSpPr txBox="1"/>
          <p:nvPr/>
        </p:nvSpPr>
        <p:spPr>
          <a:xfrm>
            <a:off x="270510" y="4771390"/>
            <a:ext cx="11439525" cy="2491740"/>
          </a:xfrm>
          <a:prstGeom prst="rect">
            <a:avLst/>
          </a:prstGeom>
          <a:noFill/>
        </p:spPr>
        <p:txBody>
          <a:bodyPr wrap="square" rtlCol="0">
            <a:spAutoFit/>
          </a:bodyPr>
          <a:lstStyle/>
          <a:p>
            <a:r>
              <a:rPr lang="en-US" altLang="ru-RU" sz="2400"/>
              <a:t>2. </a:t>
            </a:r>
            <a:r>
              <a:rPr lang="ru-RU" altLang="en-US" sz="2400"/>
              <a:t>Low m_a points (12–20 GeV) in m_χ = 5 GeV give higher cross-sections, up to 3.05 fb at (80,12), vs 2.64 fb in m_χ = 10 GeV at (80,22).</a:t>
            </a:r>
          </a:p>
          <a:p>
            <a:endParaRPr lang="ru-RU" altLang="en-US" sz="2400"/>
          </a:p>
          <a:p>
            <a:r>
              <a:rPr lang="en-US" altLang="ru-RU" sz="2400"/>
              <a:t>3. </a:t>
            </a:r>
            <a:r>
              <a:rPr lang="ru-RU" altLang="en-US" sz="2400"/>
              <a:t>At m_a ≥ 22 GeV, both datasets agree within ~2%. m_χ = 10 GeV is 1–2% lower at low masses and nearly identical at high masses.</a:t>
            </a:r>
          </a:p>
          <a:p>
            <a:endParaRPr lang="ru-RU" altLang="en-US"/>
          </a:p>
          <a:p>
            <a:endParaRPr lang="ru-RU" altLang="en-US"/>
          </a:p>
        </p:txBody>
      </p:sp>
      <p:sp>
        <p:nvSpPr>
          <p:cNvPr id="10" name="Текстовое поле 9"/>
          <p:cNvSpPr txBox="1"/>
          <p:nvPr/>
        </p:nvSpPr>
        <p:spPr>
          <a:xfrm>
            <a:off x="516255" y="3149600"/>
            <a:ext cx="4404995" cy="368300"/>
          </a:xfrm>
          <a:prstGeom prst="rect">
            <a:avLst/>
          </a:prstGeom>
          <a:noFill/>
        </p:spPr>
        <p:txBody>
          <a:bodyPr wrap="square" rtlCol="0" anchor="t">
            <a:spAutoFit/>
          </a:bodyPr>
          <a:lstStyle/>
          <a:p>
            <a:endParaRPr lang="ru-RU" altLang="en-US"/>
          </a:p>
        </p:txBody>
      </p:sp>
      <p:sp>
        <p:nvSpPr>
          <p:cNvPr id="11" name="Текстовое поле 10"/>
          <p:cNvSpPr txBox="1"/>
          <p:nvPr/>
        </p:nvSpPr>
        <p:spPr>
          <a:xfrm>
            <a:off x="270510" y="3292475"/>
            <a:ext cx="4565015" cy="1198880"/>
          </a:xfrm>
          <a:prstGeom prst="rect">
            <a:avLst/>
          </a:prstGeom>
          <a:noFill/>
        </p:spPr>
        <p:txBody>
          <a:bodyPr wrap="square" rtlCol="0" anchor="t">
            <a:spAutoFit/>
          </a:bodyPr>
          <a:lstStyle/>
          <a:p>
            <a:r>
              <a:rPr lang="en-US" altLang="ru-RU" sz="2400">
                <a:sym typeface="+mn-ea"/>
              </a:rPr>
              <a:t>1. S</a:t>
            </a:r>
            <a:r>
              <a:rPr lang="ru-RU" altLang="en-US" sz="2400">
                <a:sym typeface="+mn-ea"/>
              </a:rPr>
              <a:t>can</a:t>
            </a:r>
            <a:r>
              <a:rPr lang="en-US" altLang="ru-RU" sz="2400">
                <a:sym typeface="+mn-ea"/>
              </a:rPr>
              <a:t>s</a:t>
            </a:r>
            <a:r>
              <a:rPr lang="ru-RU" altLang="en-US" sz="2400">
                <a:sym typeface="+mn-ea"/>
              </a:rPr>
              <a:t> ha</a:t>
            </a:r>
            <a:r>
              <a:rPr lang="en-US" altLang="ru-RU" sz="2400">
                <a:sym typeface="+mn-ea"/>
              </a:rPr>
              <a:t>ve</a:t>
            </a:r>
            <a:r>
              <a:rPr lang="ru-RU" altLang="en-US" sz="2400">
                <a:sym typeface="+mn-ea"/>
              </a:rPr>
              <a:t> m_a step 2 GeV and extends down to m_a = 12 GeV (vs 22 GeV).</a:t>
            </a:r>
            <a:endParaRPr lang="ru-RU"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492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Sumarry</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3" name="Текстовое поле 2"/>
          <p:cNvSpPr txBox="1"/>
          <p:nvPr/>
        </p:nvSpPr>
        <p:spPr>
          <a:xfrm>
            <a:off x="458470" y="1508125"/>
            <a:ext cx="11449050" cy="1938020"/>
          </a:xfrm>
          <a:prstGeom prst="rect">
            <a:avLst/>
          </a:prstGeom>
          <a:noFill/>
        </p:spPr>
        <p:txBody>
          <a:bodyPr wrap="square" rtlCol="0" anchor="t">
            <a:spAutoFit/>
          </a:bodyPr>
          <a:lstStyle/>
          <a:p>
            <a:r>
              <a:rPr lang="ru-RU" altLang="en-US" sz="2400">
                <a:gradFill>
                  <a:gsLst>
                    <a:gs pos="0">
                      <a:srgbClr val="012D86"/>
                    </a:gs>
                    <a:gs pos="100000">
                      <a:srgbClr val="0E2557"/>
                    </a:gs>
                  </a:gsLst>
                  <a:lin scaled="0"/>
                </a:gradFill>
              </a:rPr>
              <a:t>• Motivation: why we search for Dark Matter at CEPC</a:t>
            </a:r>
          </a:p>
          <a:p>
            <a:pPr algn="just"/>
            <a:r>
              <a:rPr lang="ru-RU" altLang="en-US" sz="2400">
                <a:gradFill>
                  <a:gsLst>
                    <a:gs pos="0">
                      <a:srgbClr val="012D86"/>
                    </a:gs>
                    <a:gs pos="100000">
                      <a:srgbClr val="0E2557"/>
                    </a:gs>
                  </a:gsLst>
                  <a:lin scaled="0"/>
                </a:gradFill>
              </a:rPr>
              <a:t>The Standard Model does not explain the nature of Dark Matter. CEPC, with its clean e⁺e⁻ environment, provides a unique sensitivity to invisible Higgs decays — BR(H→inv) &lt; 0.26%, an order of magnitude better than LHC. This opens a window for discovering Higgs-portal Dark Matter.</a:t>
            </a:r>
          </a:p>
        </p:txBody>
      </p:sp>
      <p:sp>
        <p:nvSpPr>
          <p:cNvPr id="4" name="Текстовое поле 3"/>
          <p:cNvSpPr txBox="1"/>
          <p:nvPr/>
        </p:nvSpPr>
        <p:spPr>
          <a:xfrm>
            <a:off x="458470" y="4092575"/>
            <a:ext cx="11275060" cy="1938020"/>
          </a:xfrm>
          <a:prstGeom prst="rect">
            <a:avLst/>
          </a:prstGeom>
          <a:noFill/>
        </p:spPr>
        <p:txBody>
          <a:bodyPr wrap="square" rtlCol="0" anchor="t">
            <a:spAutoFit/>
          </a:bodyPr>
          <a:lstStyle/>
          <a:p>
            <a:r>
              <a:rPr lang="ru-RU" altLang="en-US" sz="2400">
                <a:solidFill>
                  <a:srgbClr val="7030A0"/>
                </a:solidFill>
                <a:sym typeface="+mn-ea"/>
              </a:rPr>
              <a:t>•</a:t>
            </a:r>
            <a:r>
              <a:rPr lang="ru-RU" altLang="en-US" sz="2400"/>
              <a:t> </a:t>
            </a:r>
            <a:r>
              <a:rPr lang="ru-RU" altLang="en-US" sz="2400">
                <a:solidFill>
                  <a:srgbClr val="7030A0"/>
                </a:solidFill>
              </a:rPr>
              <a:t>What has already been done at LHC (CMS Run 2)</a:t>
            </a:r>
          </a:p>
          <a:p>
            <a:pPr algn="just"/>
            <a:r>
              <a:rPr lang="ru-RU" altLang="en-US" sz="2400">
                <a:solidFill>
                  <a:srgbClr val="7030A0"/>
                </a:solidFill>
              </a:rPr>
              <a:t>CMS data (13 TeV, 137 fb⁻¹) showed no signal in the pp → Z + MET process. The low-mass region is excluded, but the high-mass region remains open. My analysis complements these searches in a clean e⁺e⁻ environment with model-independent measurements.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492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Sumarry</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8" name="Текстовое поле 7"/>
          <p:cNvSpPr txBox="1"/>
          <p:nvPr/>
        </p:nvSpPr>
        <p:spPr>
          <a:xfrm>
            <a:off x="353060" y="845185"/>
            <a:ext cx="11229340" cy="6369685"/>
          </a:xfrm>
          <a:prstGeom prst="rect">
            <a:avLst/>
          </a:prstGeom>
          <a:noFill/>
        </p:spPr>
        <p:txBody>
          <a:bodyPr wrap="square" rtlCol="0" anchor="t">
            <a:spAutoFit/>
          </a:bodyPr>
          <a:lstStyle/>
          <a:p>
            <a:pPr algn="just"/>
            <a:r>
              <a:rPr lang="ru-RU" altLang="en-US" sz="2400">
                <a:solidFill>
                  <a:srgbClr val="0070C0"/>
                </a:solidFill>
                <a:sym typeface="+mn-ea"/>
              </a:rPr>
              <a:t>• This Work: 2D Scan in 2HDM+a</a:t>
            </a:r>
          </a:p>
          <a:p>
            <a:pPr algn="just"/>
            <a:r>
              <a:rPr lang="ru-RU" altLang="en-US" sz="2400">
                <a:solidFill>
                  <a:srgbClr val="0070C0"/>
                </a:solidFill>
              </a:rPr>
              <a:t>A detailed 2D scan of the e+e- → Z h1 → mu+ mu- + 4χ process was performed (√s = 250 GeV, m_h1 = 80–160 GeV, m_a = 20–80 GeV). The cross-section depends strongly on the coupling sinθ and the DM mass m_χ.</a:t>
            </a:r>
          </a:p>
          <a:p>
            <a:pPr algn="just"/>
            <a:endParaRPr lang="ru-RU" altLang="en-US" sz="2400">
              <a:solidFill>
                <a:srgbClr val="0070C0"/>
              </a:solidFill>
            </a:endParaRPr>
          </a:p>
          <a:p>
            <a:pPr algn="just"/>
            <a:r>
              <a:rPr lang="ru-RU" altLang="en-US" sz="2400">
                <a:solidFill>
                  <a:schemeClr val="accent2"/>
                </a:solidFill>
              </a:rPr>
              <a:t>• Dependence on sinθ (for m_χ = 10 GeV)</a:t>
            </a:r>
          </a:p>
          <a:p>
            <a:pPr algn="just"/>
            <a:r>
              <a:rPr lang="ru-RU" altLang="en-US" sz="2400">
                <a:solidFill>
                  <a:schemeClr val="accent2"/>
                </a:solidFill>
              </a:rPr>
              <a:t>sinθ = 0.03 (weak coupling) → very small cross-section.</a:t>
            </a:r>
          </a:p>
          <a:p>
            <a:pPr algn="just"/>
            <a:r>
              <a:rPr lang="ru-RU" altLang="en-US" sz="2400">
                <a:solidFill>
                  <a:schemeClr val="accent2"/>
                </a:solidFill>
              </a:rPr>
              <a:t>sinθ = 0.05 → cross-section is ~50–80% larger than for sinθ = 0.03.</a:t>
            </a:r>
          </a:p>
          <a:p>
            <a:pPr algn="just"/>
            <a:r>
              <a:rPr lang="ru-RU" altLang="en-US" sz="2400">
                <a:solidFill>
                  <a:schemeClr val="accent2"/>
                </a:solidFill>
              </a:rPr>
              <a:t>sinθ = 0.1 → dramatic enhancement (at specific resonances, e.g., at (m_h1=85, m_a=42): from 0.353 fb to 11.377 fb).</a:t>
            </a:r>
          </a:p>
          <a:p>
            <a:pPr algn="just"/>
            <a:endParaRPr lang="ru-RU" altLang="en-US" sz="2400">
              <a:solidFill>
                <a:schemeClr val="accent2"/>
              </a:solidFill>
            </a:endParaRPr>
          </a:p>
          <a:p>
            <a:pPr algn="just"/>
            <a:r>
              <a:rPr lang="ru-RU" altLang="en-US" sz="2400">
                <a:gradFill>
                  <a:gsLst>
                    <a:gs pos="0">
                      <a:srgbClr val="7B32B2"/>
                    </a:gs>
                    <a:gs pos="100000">
                      <a:srgbClr val="401A5D"/>
                    </a:gs>
                  </a:gsLst>
                  <a:lin scaled="0"/>
                </a:gradFill>
              </a:rPr>
              <a:t>• Dependence on m_χ (for sinθ = 0.03)</a:t>
            </a:r>
          </a:p>
          <a:p>
            <a:pPr algn="just"/>
            <a:r>
              <a:rPr lang="ru-RU" altLang="en-US" sz="2400">
                <a:gradFill>
                  <a:gsLst>
                    <a:gs pos="0">
                      <a:srgbClr val="7B32B2"/>
                    </a:gs>
                    <a:gs pos="100000">
                      <a:srgbClr val="401A5D"/>
                    </a:gs>
                  </a:gsLst>
                  <a:lin scaled="0"/>
                </a:gradFill>
              </a:rPr>
              <a:t>Lower DM mass (m_χ = 5 GeV) gives a larger kinematic phase space.</a:t>
            </a:r>
          </a:p>
          <a:p>
            <a:pPr algn="just"/>
            <a:r>
              <a:rPr lang="ru-RU" altLang="en-US" sz="2400">
                <a:gradFill>
                  <a:gsLst>
                    <a:gs pos="0">
                      <a:srgbClr val="7B32B2"/>
                    </a:gs>
                    <a:gs pos="100000">
                      <a:srgbClr val="401A5D"/>
                    </a:gs>
                  </a:gsLst>
                  <a:lin scaled="0"/>
                </a:gradFill>
              </a:rPr>
              <a:t>Cross-section is higher for m_χ = 5 GeV (e.g., up to 3.05 fb at (80,12)) compared to m_χ = 10 GeV (2.64 fb at (80,22)).</a:t>
            </a:r>
          </a:p>
          <a:p>
            <a:pPr algn="just"/>
            <a:endParaRPr lang="ru-RU" altLang="en-US" sz="2400">
              <a:gradFill>
                <a:gsLst>
                  <a:gs pos="0">
                    <a:srgbClr val="7B32B2"/>
                  </a:gs>
                  <a:gs pos="100000">
                    <a:srgbClr val="401A5D"/>
                  </a:gs>
                </a:gsLst>
                <a:lin scaled="0"/>
              </a:gra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492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Sumarry</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9" name="Текстовое поле 8"/>
          <p:cNvSpPr txBox="1"/>
          <p:nvPr/>
        </p:nvSpPr>
        <p:spPr>
          <a:xfrm>
            <a:off x="609600" y="1007110"/>
            <a:ext cx="10773410" cy="5262245"/>
          </a:xfrm>
          <a:prstGeom prst="rect">
            <a:avLst/>
          </a:prstGeom>
          <a:noFill/>
        </p:spPr>
        <p:txBody>
          <a:bodyPr wrap="square" rtlCol="0" anchor="t">
            <a:spAutoFit/>
          </a:bodyPr>
          <a:lstStyle/>
          <a:p>
            <a:pPr algn="just"/>
            <a:r>
              <a:rPr lang="en-US" altLang="ru-RU" sz="2400">
                <a:solidFill>
                  <a:srgbClr val="00B050"/>
                </a:solidFill>
                <a:sym typeface="+mn-ea"/>
              </a:rPr>
              <a:t>• Conclusion &amp; Novelty</a:t>
            </a:r>
          </a:p>
          <a:p>
            <a:pPr algn="just"/>
            <a:r>
              <a:rPr lang="en-US" altLang="ru-RU" sz="2400">
                <a:solidFill>
                  <a:srgbClr val="00B050"/>
                </a:solidFill>
                <a:sym typeface="+mn-ea"/>
              </a:rPr>
              <a:t>This work provides a direct comparative analysis of the 2HDM+a model at CEPC. For the first time, the cross-section behaviour is mapped as a 2D function of m_h1 and m_a, clearly showing its dependence on sinθ and m_χ. The results help define optimal search strategies for the IDEA detector.</a:t>
            </a:r>
          </a:p>
          <a:p>
            <a:pPr algn="just"/>
            <a:endParaRPr lang="en-US" altLang="ru-RU" sz="2400">
              <a:solidFill>
                <a:srgbClr val="C00000"/>
              </a:solidFill>
              <a:sym typeface="+mn-ea"/>
            </a:endParaRPr>
          </a:p>
          <a:p>
            <a:pPr algn="just"/>
            <a:r>
              <a:rPr lang="en-US" altLang="ru-RU" sz="2400">
                <a:solidFill>
                  <a:srgbClr val="00B0F0"/>
                </a:solidFill>
                <a:sym typeface="+mn-ea"/>
              </a:rPr>
              <a:t>• Future Plans</a:t>
            </a:r>
          </a:p>
          <a:p>
            <a:pPr algn="just"/>
            <a:r>
              <a:rPr lang="en-US" altLang="ru-RU" sz="2400">
                <a:solidFill>
                  <a:srgbClr val="00B0F0"/>
                </a:solidFill>
                <a:sym typeface="+mn-ea"/>
              </a:rPr>
              <a:t>- Extend the study to a direct comparison with the 2HDM+s (scalar portal) model.</a:t>
            </a:r>
          </a:p>
          <a:p>
            <a:pPr algn="just"/>
            <a:r>
              <a:rPr lang="en-US" altLang="ru-RU" sz="2400">
                <a:solidFill>
                  <a:srgbClr val="00B0F0"/>
                </a:solidFill>
                <a:sym typeface="+mn-ea"/>
              </a:rPr>
              <a:t>- Perform scans for other benchmark values of sinθ (e.g., 0.3) and higher collider energies (√s = 360 GeV).</a:t>
            </a:r>
          </a:p>
          <a:p>
            <a:pPr algn="just"/>
            <a:r>
              <a:rPr lang="en-US" altLang="ru-RU" sz="2400">
                <a:solidFill>
                  <a:srgbClr val="00B0F0"/>
                </a:solidFill>
                <a:sym typeface="+mn-ea"/>
              </a:rPr>
              <a:t>- Include Standard Model backgrounds to estimate the realistic signal significance at CEPC with 5.6 ab-1.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p:txBody>
          <a:bodyPr/>
          <a:lstStyle/>
          <a:p>
            <a:endParaRPr lang="ru-RU" altLang="en-US"/>
          </a:p>
        </p:txBody>
      </p:sp>
      <p:pic>
        <p:nvPicPr>
          <p:cNvPr id="25602" name="Picture 2" descr="Standard Model of the Cosmos As a Math 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1378"/>
            <a:ext cx="4462670" cy="4839056"/>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664" y="2859931"/>
            <a:ext cx="8409475" cy="390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0" y="142"/>
            <a:ext cx="12192000" cy="427242"/>
          </a:xfrm>
          <a:prstGeom prst="rect">
            <a:avLst/>
          </a:prstGeom>
          <a:solidFill>
            <a:srgbClr val="FFFF00">
              <a:alpha val="45097"/>
            </a:srgb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CC"/>
                </a:solidFill>
                <a:latin typeface="Algerian" panose="04020705040A02060702" pitchFamily="82" charset="0"/>
              </a:rPr>
              <a:t>Standard Model</a:t>
            </a:r>
            <a:endParaRPr lang="en-US" altLang="en-US" sz="3200" b="1" dirty="0">
              <a:solidFill>
                <a:srgbClr val="0000CC"/>
              </a:solidFill>
              <a:latin typeface="Algerian" panose="04020705040A02060702" pitchFamily="82" charset="0"/>
              <a:cs typeface="Times New Roman" panose="02020603050405020304" pitchFamily="18" charset="0"/>
            </a:endParaRPr>
          </a:p>
        </p:txBody>
      </p:sp>
      <p:sp>
        <p:nvSpPr>
          <p:cNvPr id="6" name="Прямоугольник 5"/>
          <p:cNvSpPr/>
          <p:nvPr/>
        </p:nvSpPr>
        <p:spPr>
          <a:xfrm>
            <a:off x="0" y="596236"/>
            <a:ext cx="12192001" cy="461665"/>
          </a:xfrm>
          <a:prstGeom prst="rect">
            <a:avLst/>
          </a:prstGeom>
        </p:spPr>
        <p:txBody>
          <a:bodyPr wrap="square">
            <a:spAutoFit/>
          </a:bodyPr>
          <a:lstStyle/>
          <a:p>
            <a:pPr marL="342900" indent="-342900">
              <a:buFont typeface="Wingdings" panose="05000000000000000000" pitchFamily="2" charset="2"/>
              <a:buChar char="q"/>
            </a:pPr>
            <a:r>
              <a:rPr lang="en-US" sz="2400" b="1" dirty="0" smtClean="0">
                <a:solidFill>
                  <a:srgbClr val="FF0000"/>
                </a:solidFill>
                <a:latin typeface="Times New Roman" panose="02020603050405020304" pitchFamily="18" charset="0"/>
                <a:cs typeface="Times New Roman" panose="02020603050405020304" pitchFamily="18" charset="0"/>
              </a:rPr>
              <a:t>The SM </a:t>
            </a:r>
            <a:r>
              <a:rPr lang="en-US" sz="2400" b="1" dirty="0">
                <a:solidFill>
                  <a:srgbClr val="FF0000"/>
                </a:solidFill>
                <a:latin typeface="Times New Roman" panose="02020603050405020304" pitchFamily="18" charset="0"/>
                <a:cs typeface="Times New Roman" panose="02020603050405020304" pitchFamily="18" charset="0"/>
              </a:rPr>
              <a:t>describes the </a:t>
            </a:r>
            <a:r>
              <a:rPr lang="en-US" sz="2400" b="1" dirty="0" smtClean="0">
                <a:solidFill>
                  <a:srgbClr val="FF0000"/>
                </a:solidFill>
                <a:latin typeface="Times New Roman" panose="02020603050405020304" pitchFamily="18" charset="0"/>
                <a:cs typeface="Times New Roman" panose="02020603050405020304" pitchFamily="18" charset="0"/>
              </a:rPr>
              <a:t>fundamental</a:t>
            </a:r>
            <a:r>
              <a:rPr lang="ru-RU"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constituents </a:t>
            </a:r>
            <a:r>
              <a:rPr lang="en-US" sz="2400" b="1" dirty="0">
                <a:solidFill>
                  <a:srgbClr val="FF0000"/>
                </a:solidFill>
                <a:latin typeface="Times New Roman" panose="02020603050405020304" pitchFamily="18" charset="0"/>
                <a:cs typeface="Times New Roman" panose="02020603050405020304" pitchFamily="18" charset="0"/>
              </a:rPr>
              <a:t>of matter and their </a:t>
            </a:r>
            <a:r>
              <a:rPr lang="en-US" sz="2400" b="1" dirty="0" smtClean="0">
                <a:solidFill>
                  <a:srgbClr val="FF0000"/>
                </a:solidFill>
                <a:latin typeface="Times New Roman" panose="02020603050405020304" pitchFamily="18" charset="0"/>
                <a:cs typeface="Times New Roman" panose="02020603050405020304" pitchFamily="18" charset="0"/>
              </a:rPr>
              <a:t>interactions</a:t>
            </a:r>
            <a:endParaRPr lang="ru-RU" sz="2400" b="1" dirty="0">
              <a:solidFill>
                <a:srgbClr val="FF0000"/>
              </a:solidFill>
              <a:latin typeface="Times New Roman" panose="02020603050405020304" pitchFamily="18" charset="0"/>
              <a:cs typeface="Times New Roman" panose="02020603050405020304" pitchFamily="18" charset="0"/>
            </a:endParaRPr>
          </a:p>
        </p:txBody>
      </p:sp>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628" y="940990"/>
            <a:ext cx="3782126" cy="504825"/>
          </a:xfrm>
          <a:prstGeom prst="rect">
            <a:avLst/>
          </a:prstGeom>
          <a:solidFill>
            <a:schemeClr val="bg1"/>
          </a:solidFill>
          <a:ln>
            <a:noFill/>
          </a:ln>
          <a:effec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6300" y="1445770"/>
            <a:ext cx="5465935" cy="485775"/>
          </a:xfrm>
          <a:prstGeom prst="rect">
            <a:avLst/>
          </a:prstGeom>
          <a:solidFill>
            <a:schemeClr val="bg1"/>
          </a:solidFill>
          <a:ln>
            <a:noFill/>
          </a:ln>
          <a:effectLst/>
        </p:spPr>
      </p:pic>
      <p:pic>
        <p:nvPicPr>
          <p:cNvPr id="2560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0300" y="1931752"/>
            <a:ext cx="4591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0640" y="2462248"/>
            <a:ext cx="57816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6838332" y="2948196"/>
            <a:ext cx="5333904" cy="3847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61938"/>
            <a:ext cx="10972800" cy="1143000"/>
          </a:xfrm>
        </p:spPr>
        <p:txBody>
          <a:bodyPr/>
          <a:lstStyle/>
          <a:p>
            <a:r>
              <a:rPr lang="en-US" altLang="ru-RU">
                <a:ln w="22225">
                  <a:solidFill>
                    <a:schemeClr val="accent2"/>
                  </a:solidFill>
                  <a:prstDash val="solid"/>
                </a:ln>
                <a:solidFill>
                  <a:schemeClr val="accent2">
                    <a:lumMod val="40000"/>
                    <a:lumOff val="60000"/>
                  </a:schemeClr>
                </a:solidFill>
                <a:effectLst/>
              </a:rPr>
              <a:t>Akcnowledgements</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3" name="Текстовое поле 2"/>
          <p:cNvSpPr txBox="1"/>
          <p:nvPr/>
        </p:nvSpPr>
        <p:spPr>
          <a:xfrm>
            <a:off x="609600" y="1163955"/>
            <a:ext cx="8987155" cy="460375"/>
          </a:xfrm>
          <a:prstGeom prst="rect">
            <a:avLst/>
          </a:prstGeom>
          <a:noFill/>
        </p:spPr>
        <p:txBody>
          <a:bodyPr wrap="square" rtlCol="0" anchor="t">
            <a:spAutoFit/>
          </a:bodyPr>
          <a:lstStyle/>
          <a:p>
            <a:r>
              <a:rPr lang="ru-RU" altLang="en-US" sz="2400"/>
              <a:t>I would like to express my sincere gratitude to:</a:t>
            </a:r>
          </a:p>
        </p:txBody>
      </p:sp>
      <p:sp>
        <p:nvSpPr>
          <p:cNvPr id="4" name="Текстовое поле 3"/>
          <p:cNvSpPr txBox="1"/>
          <p:nvPr/>
        </p:nvSpPr>
        <p:spPr>
          <a:xfrm>
            <a:off x="469900" y="2136775"/>
            <a:ext cx="10946765" cy="2676525"/>
          </a:xfrm>
          <a:prstGeom prst="rect">
            <a:avLst/>
          </a:prstGeom>
          <a:noFill/>
        </p:spPr>
        <p:txBody>
          <a:bodyPr wrap="square" rtlCol="0" anchor="t">
            <a:spAutoFit/>
          </a:bodyPr>
          <a:lstStyle/>
          <a:p>
            <a:pPr algn="just"/>
            <a:r>
              <a:rPr lang="ru-RU" altLang="en-US" sz="2400"/>
              <a:t>• My colleagues from the Laboratory of Information Technologies at JINR,</a:t>
            </a:r>
            <a:r>
              <a:rPr lang="en-US" altLang="ru-RU" sz="2400"/>
              <a:t> </a:t>
            </a:r>
            <a:r>
              <a:rPr lang="ru-RU" altLang="en-US" sz="2400"/>
              <a:t>and especially to </a:t>
            </a:r>
            <a:r>
              <a:rPr lang="ru-RU" altLang="en-US" sz="2400" b="1">
                <a:solidFill>
                  <a:schemeClr val="accent6"/>
                </a:solidFill>
                <a:effectLst>
                  <a:outerShdw blurRad="38100" dist="19050" dir="2700000" algn="tl" rotWithShape="0">
                    <a:schemeClr val="dk1">
                      <a:alpha val="40000"/>
                    </a:schemeClr>
                  </a:outerShdw>
                </a:effectLst>
              </a:rPr>
              <a:t>Kirill Slizhevskiy</a:t>
            </a:r>
            <a:r>
              <a:rPr lang="ru-RU" altLang="en-US" sz="2400"/>
              <a:t>, for providing essential information,</a:t>
            </a:r>
            <a:r>
              <a:rPr lang="en-US" altLang="ru-RU" sz="2400"/>
              <a:t> </a:t>
            </a:r>
            <a:r>
              <a:rPr lang="ru-RU" altLang="en-US" sz="2400"/>
              <a:t>for discussions, and for invaluable help with the MadGraph</a:t>
            </a:r>
            <a:r>
              <a:rPr lang="en-US" altLang="ru-RU" sz="2400"/>
              <a:t> </a:t>
            </a:r>
            <a:r>
              <a:rPr lang="ru-RU" altLang="en-US" sz="2400"/>
              <a:t>event generator setup and simulations.</a:t>
            </a:r>
          </a:p>
          <a:p>
            <a:pPr algn="just"/>
            <a:endParaRPr lang="ru-RU" altLang="en-US" sz="2400"/>
          </a:p>
          <a:p>
            <a:pPr algn="just"/>
            <a:endParaRPr lang="ru-RU" altLang="en-US" sz="2400"/>
          </a:p>
          <a:p>
            <a:pPr algn="just"/>
            <a:endParaRPr lang="ru-RU"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532240" y="6399966"/>
            <a:ext cx="2743200" cy="365125"/>
          </a:xfrm>
        </p:spPr>
        <p:txBody>
          <a:bodyPr/>
          <a:lstStyle/>
          <a:p>
            <a:fld id="{AA099172-5031-4BA2-BE43-DA827D14EFFF}" type="slidenum">
              <a:rPr lang="ru-RU" smtClean="0">
                <a:solidFill>
                  <a:schemeClr val="bg1"/>
                </a:solidFill>
              </a:rPr>
              <a:t>21</a:t>
            </a:fld>
            <a:endParaRPr lang="ru-RU" dirty="0">
              <a:solidFill>
                <a:schemeClr val="bg1"/>
              </a:solidFill>
            </a:endParaRPr>
          </a:p>
        </p:txBody>
      </p:sp>
      <p:pic>
        <p:nvPicPr>
          <p:cNvPr id="6" name="Изображение 5"/>
          <p:cNvPicPr>
            <a:picLocks noChangeAspect="1"/>
          </p:cNvPicPr>
          <p:nvPr/>
        </p:nvPicPr>
        <p:blipFill>
          <a:blip r:embed="rId3"/>
          <a:stretch>
            <a:fillRect/>
          </a:stretch>
        </p:blipFill>
        <p:spPr>
          <a:xfrm>
            <a:off x="0" y="0"/>
            <a:ext cx="12350750" cy="6858000"/>
          </a:xfrm>
          <a:prstGeom prst="rect">
            <a:avLst/>
          </a:prstGeom>
        </p:spPr>
      </p:pic>
      <p:sp>
        <p:nvSpPr>
          <p:cNvPr id="8" name="Текстовое поле 7"/>
          <p:cNvSpPr txBox="1"/>
          <p:nvPr/>
        </p:nvSpPr>
        <p:spPr>
          <a:xfrm>
            <a:off x="4844415" y="5042535"/>
            <a:ext cx="6687820" cy="1014730"/>
          </a:xfrm>
          <a:prstGeom prst="rect">
            <a:avLst/>
          </a:prstGeom>
          <a:noFill/>
        </p:spPr>
        <p:txBody>
          <a:bodyPr wrap="none" rtlCol="0" anchor="t">
            <a:spAutoFit/>
          </a:bodyPr>
          <a:lstStyle/>
          <a:p>
            <a:pPr algn="r"/>
            <a:r>
              <a:rPr lang="en-GB" altLang="en-US" sz="6000" dirty="0" smtClean="0">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sym typeface="+mn-ea"/>
              </a:rPr>
              <a:t>BACKUP SLIDES</a:t>
            </a:r>
            <a:endParaRPr lang="ru-RU" altLang="en-US" sz="6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p:cNvPicPr>
            <a:picLocks noChangeAspect="1"/>
          </p:cNvPicPr>
          <p:nvPr/>
        </p:nvPicPr>
        <p:blipFill>
          <a:blip r:embed="rId3"/>
          <a:stretch>
            <a:fillRect/>
          </a:stretch>
        </p:blipFill>
        <p:spPr>
          <a:xfrm>
            <a:off x="0" y="334010"/>
            <a:ext cx="6261100" cy="3136265"/>
          </a:xfrm>
          <a:prstGeom prst="rect">
            <a:avLst/>
          </a:prstGeom>
        </p:spPr>
      </p:pic>
      <p:pic>
        <p:nvPicPr>
          <p:cNvPr id="6" name="Изображение 5"/>
          <p:cNvPicPr>
            <a:picLocks noChangeAspect="1"/>
          </p:cNvPicPr>
          <p:nvPr/>
        </p:nvPicPr>
        <p:blipFill>
          <a:blip r:embed="rId4"/>
          <a:stretch>
            <a:fillRect/>
          </a:stretch>
        </p:blipFill>
        <p:spPr>
          <a:xfrm>
            <a:off x="5815965" y="327660"/>
            <a:ext cx="6273800" cy="3142615"/>
          </a:xfrm>
          <a:prstGeom prst="rect">
            <a:avLst/>
          </a:prstGeom>
        </p:spPr>
      </p:pic>
      <p:sp>
        <p:nvSpPr>
          <p:cNvPr id="7" name="Текстовое поле 6"/>
          <p:cNvSpPr txBox="1"/>
          <p:nvPr/>
        </p:nvSpPr>
        <p:spPr>
          <a:xfrm>
            <a:off x="344805" y="3470275"/>
            <a:ext cx="11744960" cy="1198880"/>
          </a:xfrm>
          <a:prstGeom prst="rect">
            <a:avLst/>
          </a:prstGeom>
          <a:noFill/>
        </p:spPr>
        <p:txBody>
          <a:bodyPr wrap="square" rtlCol="0" anchor="t">
            <a:spAutoFit/>
          </a:bodyPr>
          <a:lstStyle/>
          <a:p>
            <a:r>
              <a:rPr lang="ru-RU" altLang="en-US" sz="2400"/>
              <a:t>Results of the calculation of the total cross section for the process pp→Zχχˉfor the 2HDM+a (</a:t>
            </a:r>
            <a:r>
              <a:rPr lang="en-US" altLang="ru-RU" sz="2400"/>
              <a:t>left</a:t>
            </a:r>
            <a:r>
              <a:rPr lang="ru-RU" altLang="en-US" sz="2400"/>
              <a:t>) and 2HDM+S (</a:t>
            </a:r>
            <a:r>
              <a:rPr lang="en-US" altLang="ru-RU" sz="2400"/>
              <a:t>right</a:t>
            </a:r>
            <a:r>
              <a:rPr lang="ru-RU" altLang="en-US" sz="2400"/>
              <a:t>) models</a:t>
            </a:r>
            <a:r>
              <a:rPr lang="en-US" altLang="ru-RU" sz="2400"/>
              <a:t> depending on the masses of the heavy Higgses (MH) and the mediator particle (ma or ms)</a:t>
            </a:r>
          </a:p>
        </p:txBody>
      </p:sp>
      <p:sp>
        <p:nvSpPr>
          <p:cNvPr id="8" name="Текстовое поле 7"/>
          <p:cNvSpPr txBox="1"/>
          <p:nvPr/>
        </p:nvSpPr>
        <p:spPr>
          <a:xfrm>
            <a:off x="586105" y="6250305"/>
            <a:ext cx="5229860" cy="368300"/>
          </a:xfrm>
          <a:prstGeom prst="rect">
            <a:avLst/>
          </a:prstGeom>
          <a:noFill/>
        </p:spPr>
        <p:txBody>
          <a:bodyPr wrap="square" rtlCol="0" anchor="t">
            <a:spAutoFit/>
          </a:bodyPr>
          <a:lstStyle/>
          <a:p>
            <a:r>
              <a:rPr lang="ru-RU" altLang="en-US"/>
              <a:t>Savina et al. PEPAN 56 ⁿ2 (2025) 547-558.</a:t>
            </a:r>
          </a:p>
        </p:txBody>
      </p:sp>
      <p:pic>
        <p:nvPicPr>
          <p:cNvPr id="2" name="Изображение 1"/>
          <p:cNvPicPr>
            <a:picLocks noChangeAspect="1"/>
          </p:cNvPicPr>
          <p:nvPr/>
        </p:nvPicPr>
        <p:blipFill>
          <a:blip r:embed="rId5"/>
          <a:stretch>
            <a:fillRect/>
          </a:stretch>
        </p:blipFill>
        <p:spPr>
          <a:xfrm>
            <a:off x="9006840" y="4567555"/>
            <a:ext cx="2702560" cy="22904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314" y="6767"/>
            <a:ext cx="4506686" cy="626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39065" y="505807"/>
            <a:ext cx="7647305" cy="5693866"/>
          </a:xfrm>
          <a:prstGeom prst="rect">
            <a:avLst/>
          </a:prstGeom>
        </p:spPr>
        <p:txBody>
          <a:bodyPr wrap="square">
            <a:spAutoFit/>
          </a:bodyPr>
          <a:lstStyle/>
          <a:p>
            <a:pPr marL="457200" indent="-457200">
              <a:buFont typeface="Wingdings" panose="05000000000000000000" pitchFamily="2" charset="2"/>
              <a:buChar char="q"/>
            </a:pPr>
            <a:r>
              <a:rPr lang="en-US" sz="2800" dirty="0" smtClean="0">
                <a:solidFill>
                  <a:srgbClr val="C00000"/>
                </a:solidFill>
                <a:latin typeface="Times New Roman" panose="02020603050405020304" pitchFamily="18" charset="0"/>
                <a:cs typeface="Times New Roman" panose="02020603050405020304" pitchFamily="18" charset="0"/>
              </a:rPr>
              <a:t>Unknown nature of </a:t>
            </a:r>
            <a:r>
              <a:rPr lang="en-US" sz="2800" b="1" dirty="0" smtClean="0">
                <a:solidFill>
                  <a:srgbClr val="C00000"/>
                </a:solidFill>
                <a:latin typeface="Times New Roman" panose="02020603050405020304" pitchFamily="18" charset="0"/>
                <a:cs typeface="Times New Roman" panose="02020603050405020304" pitchFamily="18" charset="0"/>
              </a:rPr>
              <a:t>Dark Matter</a:t>
            </a:r>
          </a:p>
          <a:p>
            <a:pPr marL="457200" indent="-457200">
              <a:buFont typeface="Wingdings" panose="05000000000000000000" pitchFamily="2" charset="2"/>
              <a:buChar char="q"/>
            </a:pPr>
            <a:r>
              <a:rPr lang="en-GB" sz="2800" b="1" dirty="0" smtClean="0">
                <a:solidFill>
                  <a:srgbClr val="0000CC"/>
                </a:solidFill>
                <a:latin typeface="Times New Roman" panose="02020603050405020304" pitchFamily="18" charset="0"/>
                <a:cs typeface="Times New Roman" panose="02020603050405020304" pitchFamily="18" charset="0"/>
              </a:rPr>
              <a:t>Very small cosmological constant </a:t>
            </a:r>
            <a:r>
              <a:rPr lang="en-GB" sz="2800" dirty="0" smtClean="0">
                <a:solidFill>
                  <a:srgbClr val="0000CC"/>
                </a:solidFill>
                <a:latin typeface="Times New Roman" panose="02020603050405020304" pitchFamily="18" charset="0"/>
                <a:cs typeface="Times New Roman" panose="02020603050405020304" pitchFamily="18" charset="0"/>
              </a:rPr>
              <a:t>and </a:t>
            </a:r>
            <a:r>
              <a:rPr lang="en-GB" sz="2800" b="1" dirty="0" smtClean="0">
                <a:solidFill>
                  <a:srgbClr val="0000CC"/>
                </a:solidFill>
                <a:latin typeface="Times New Roman" panose="02020603050405020304" pitchFamily="18" charset="0"/>
                <a:cs typeface="Times New Roman" panose="02020603050405020304" pitchFamily="18" charset="0"/>
              </a:rPr>
              <a:t>very weak gravity interaction</a:t>
            </a:r>
          </a:p>
          <a:p>
            <a:pPr marL="457200" indent="-457200">
              <a:buFont typeface="Wingdings" panose="05000000000000000000" pitchFamily="2" charset="2"/>
              <a:buChar char="q"/>
            </a:pPr>
            <a:r>
              <a:rPr lang="en-GB" sz="2800" b="1" dirty="0" smtClean="0">
                <a:solidFill>
                  <a:srgbClr val="0000CC"/>
                </a:solidFill>
                <a:latin typeface="Times New Roman" panose="02020603050405020304" pitchFamily="18" charset="0"/>
                <a:cs typeface="Times New Roman" panose="02020603050405020304" pitchFamily="18" charset="0"/>
              </a:rPr>
              <a:t>Particle–antiparticle asymmetry in the Universe</a:t>
            </a:r>
          </a:p>
          <a:p>
            <a:pPr marL="457200" indent="-457200">
              <a:buFont typeface="Wingdings" panose="05000000000000000000" pitchFamily="2" charset="2"/>
              <a:buChar char="q"/>
            </a:pPr>
            <a:r>
              <a:rPr lang="en-GB" sz="2800" b="1" dirty="0" smtClean="0">
                <a:solidFill>
                  <a:srgbClr val="A50021"/>
                </a:solidFill>
                <a:latin typeface="Times New Roman" panose="02020603050405020304" pitchFamily="18" charset="0"/>
                <a:cs typeface="Times New Roman" panose="02020603050405020304" pitchFamily="18" charset="0"/>
              </a:rPr>
              <a:t>Problem of neutrino masses, mixing, oscillations</a:t>
            </a:r>
          </a:p>
          <a:p>
            <a:pPr marL="457200" indent="-457200">
              <a:buFont typeface="Wingdings" panose="05000000000000000000" pitchFamily="2" charset="2"/>
              <a:buChar char="q"/>
            </a:pPr>
            <a:r>
              <a:rPr lang="en-GB" sz="2800" b="1" dirty="0" smtClean="0">
                <a:solidFill>
                  <a:srgbClr val="0000CC"/>
                </a:solidFill>
                <a:latin typeface="Times New Roman" panose="02020603050405020304" pitchFamily="18" charset="0"/>
                <a:cs typeface="Times New Roman" panose="02020603050405020304" pitchFamily="18" charset="0"/>
              </a:rPr>
              <a:t>Muon (g-2) </a:t>
            </a:r>
            <a:r>
              <a:rPr lang="el-GR" sz="2800" b="1" dirty="0" smtClean="0">
                <a:solidFill>
                  <a:srgbClr val="0000CC"/>
                </a:solidFill>
                <a:latin typeface="Times New Roman" panose="02020603050405020304" pitchFamily="18" charset="0"/>
                <a:cs typeface="Times New Roman" panose="02020603050405020304" pitchFamily="18" charset="0"/>
              </a:rPr>
              <a:t>μ </a:t>
            </a:r>
            <a:r>
              <a:rPr lang="en-GB" sz="2800" b="1" dirty="0" smtClean="0">
                <a:solidFill>
                  <a:srgbClr val="0000CC"/>
                </a:solidFill>
                <a:latin typeface="Times New Roman" panose="02020603050405020304" pitchFamily="18" charset="0"/>
                <a:cs typeface="Times New Roman" panose="02020603050405020304" pitchFamily="18" charset="0"/>
              </a:rPr>
              <a:t>anomaly </a:t>
            </a:r>
            <a:r>
              <a:rPr lang="en-GB" sz="2800" dirty="0" smtClean="0">
                <a:solidFill>
                  <a:srgbClr val="0000CC"/>
                </a:solidFill>
                <a:latin typeface="Times New Roman" panose="02020603050405020304" pitchFamily="18" charset="0"/>
                <a:cs typeface="Times New Roman" panose="02020603050405020304" pitchFamily="18" charset="0"/>
              </a:rPr>
              <a:t>(</a:t>
            </a:r>
            <a:r>
              <a:rPr lang="en-GB" sz="2800" b="1" dirty="0" smtClean="0">
                <a:solidFill>
                  <a:srgbClr val="0000CC"/>
                </a:solidFill>
                <a:latin typeface="Times New Roman" panose="02020603050405020304" pitchFamily="18" charset="0"/>
                <a:cs typeface="Times New Roman" panose="02020603050405020304" pitchFamily="18" charset="0"/>
              </a:rPr>
              <a:t>3.5</a:t>
            </a:r>
            <a:r>
              <a:rPr lang="el-GR" sz="2800" b="1" dirty="0" smtClean="0">
                <a:solidFill>
                  <a:srgbClr val="0000CC"/>
                </a:solidFill>
                <a:latin typeface="Times New Roman" panose="02020603050405020304" pitchFamily="18" charset="0"/>
                <a:cs typeface="Times New Roman" panose="02020603050405020304" pitchFamily="18" charset="0"/>
              </a:rPr>
              <a:t>σ</a:t>
            </a:r>
            <a:r>
              <a:rPr lang="el-GR" sz="2800" dirty="0" smtClean="0">
                <a:solidFill>
                  <a:srgbClr val="0000CC"/>
                </a:solidFill>
                <a:latin typeface="Times New Roman" panose="02020603050405020304" pitchFamily="18" charset="0"/>
                <a:cs typeface="Times New Roman" panose="02020603050405020304" pitchFamily="18" charset="0"/>
              </a:rPr>
              <a:t>→</a:t>
            </a:r>
            <a:r>
              <a:rPr lang="el-GR" sz="2800" b="1" dirty="0" smtClean="0">
                <a:solidFill>
                  <a:srgbClr val="0000CC"/>
                </a:solidFill>
                <a:latin typeface="Times New Roman" panose="02020603050405020304" pitchFamily="18" charset="0"/>
                <a:cs typeface="Times New Roman" panose="02020603050405020304" pitchFamily="18" charset="0"/>
              </a:rPr>
              <a:t>4.2σ</a:t>
            </a:r>
            <a:r>
              <a:rPr lang="el-GR" sz="2800" dirty="0" smtClean="0">
                <a:solidFill>
                  <a:srgbClr val="0000CC"/>
                </a:solidFill>
                <a:latin typeface="Times New Roman" panose="02020603050405020304" pitchFamily="18" charset="0"/>
                <a:cs typeface="Times New Roman" panose="02020603050405020304" pitchFamily="18" charset="0"/>
              </a:rPr>
              <a:t> </a:t>
            </a:r>
            <a:r>
              <a:rPr lang="en-GB" sz="2800" dirty="0" smtClean="0">
                <a:solidFill>
                  <a:srgbClr val="0000CC"/>
                </a:solidFill>
                <a:latin typeface="Times New Roman" panose="02020603050405020304" pitchFamily="18" charset="0"/>
                <a:cs typeface="Times New Roman" panose="02020603050405020304" pitchFamily="18" charset="0"/>
              </a:rPr>
              <a:t>BNL): </a:t>
            </a:r>
          </a:p>
          <a:p>
            <a:r>
              <a:rPr lang="en-GB" sz="2800" i="1" dirty="0" smtClean="0">
                <a:solidFill>
                  <a:srgbClr val="0000CC"/>
                </a:solidFill>
                <a:latin typeface="Times New Roman" panose="02020603050405020304" pitchFamily="18" charset="0"/>
                <a:cs typeface="Times New Roman" panose="02020603050405020304" pitchFamily="18" charset="0"/>
              </a:rPr>
              <a:t>      CMD-3 </a:t>
            </a:r>
            <a:r>
              <a:rPr lang="el-GR" sz="2800" i="1" dirty="0" smtClean="0">
                <a:solidFill>
                  <a:srgbClr val="0000CC"/>
                </a:solidFill>
                <a:latin typeface="Times New Roman" panose="02020603050405020304" pitchFamily="18" charset="0"/>
                <a:cs typeface="Times New Roman" panose="02020603050405020304" pitchFamily="18" charset="0"/>
              </a:rPr>
              <a:t>σ</a:t>
            </a:r>
            <a:r>
              <a:rPr lang="en-US" sz="2800" i="1" dirty="0" smtClean="0">
                <a:solidFill>
                  <a:srgbClr val="0000CC"/>
                </a:solidFill>
                <a:latin typeface="Times New Roman" panose="02020603050405020304" pitchFamily="18" charset="0"/>
                <a:cs typeface="Times New Roman" panose="02020603050405020304" pitchFamily="18" charset="0"/>
              </a:rPr>
              <a:t>(</a:t>
            </a:r>
            <a:r>
              <a:rPr lang="ru-RU" sz="2800" i="1" dirty="0" smtClean="0">
                <a:solidFill>
                  <a:srgbClr val="0000CC"/>
                </a:solidFill>
                <a:latin typeface="Times New Roman" panose="02020603050405020304" pitchFamily="18" charset="0"/>
                <a:cs typeface="Times New Roman" panose="02020603050405020304" pitchFamily="18" charset="0"/>
              </a:rPr>
              <a:t>𝑒</a:t>
            </a:r>
            <a:r>
              <a:rPr lang="ru-RU" sz="2800" i="1" baseline="30000" dirty="0" smtClean="0">
                <a:solidFill>
                  <a:srgbClr val="0000CC"/>
                </a:solidFill>
                <a:latin typeface="Times New Roman" panose="02020603050405020304" pitchFamily="18" charset="0"/>
                <a:cs typeface="Times New Roman" panose="02020603050405020304" pitchFamily="18" charset="0"/>
              </a:rPr>
              <a:t>+</a:t>
            </a:r>
            <a:r>
              <a:rPr lang="ru-RU" sz="2800" i="1" dirty="0" smtClean="0">
                <a:solidFill>
                  <a:srgbClr val="0000CC"/>
                </a:solidFill>
                <a:latin typeface="Times New Roman" panose="02020603050405020304" pitchFamily="18" charset="0"/>
                <a:cs typeface="Times New Roman" panose="02020603050405020304" pitchFamily="18" charset="0"/>
              </a:rPr>
              <a:t>𝑒</a:t>
            </a:r>
            <a:r>
              <a:rPr lang="en-US" sz="2800" i="1" baseline="30000" dirty="0" smtClean="0">
                <a:solidFill>
                  <a:srgbClr val="0000CC"/>
                </a:solidFill>
                <a:latin typeface="Times New Roman" panose="02020603050405020304" pitchFamily="18" charset="0"/>
                <a:cs typeface="Times New Roman" panose="02020603050405020304" pitchFamily="18" charset="0"/>
              </a:rPr>
              <a:t> -</a:t>
            </a:r>
            <a:r>
              <a:rPr lang="ru-RU" sz="2800" i="1" dirty="0" smtClean="0">
                <a:solidFill>
                  <a:srgbClr val="0000CC"/>
                </a:solidFill>
                <a:latin typeface="Times New Roman" panose="02020603050405020304" pitchFamily="18" charset="0"/>
                <a:cs typeface="Times New Roman" panose="02020603050405020304" pitchFamily="18" charset="0"/>
              </a:rPr>
              <a:t>→𝜋</a:t>
            </a:r>
            <a:r>
              <a:rPr lang="ru-RU" sz="2800" i="1" baseline="30000" dirty="0" smtClean="0">
                <a:solidFill>
                  <a:srgbClr val="0000CC"/>
                </a:solidFill>
                <a:latin typeface="Times New Roman" panose="02020603050405020304" pitchFamily="18" charset="0"/>
                <a:cs typeface="Times New Roman" panose="02020603050405020304" pitchFamily="18" charset="0"/>
              </a:rPr>
              <a:t>+</a:t>
            </a:r>
            <a:r>
              <a:rPr lang="ru-RU" sz="2800" i="1" dirty="0" smtClean="0">
                <a:solidFill>
                  <a:srgbClr val="0000CC"/>
                </a:solidFill>
                <a:latin typeface="Times New Roman" panose="02020603050405020304" pitchFamily="18" charset="0"/>
                <a:cs typeface="Times New Roman" panose="02020603050405020304" pitchFamily="18" charset="0"/>
              </a:rPr>
              <a:t>𝜋</a:t>
            </a:r>
            <a:r>
              <a:rPr lang="en-US" sz="2800" i="1" dirty="0" smtClean="0">
                <a:solidFill>
                  <a:srgbClr val="0000CC"/>
                </a:solidFill>
                <a:latin typeface="Times New Roman" panose="02020603050405020304" pitchFamily="18" charset="0"/>
                <a:cs typeface="Times New Roman" panose="02020603050405020304" pitchFamily="18" charset="0"/>
              </a:rPr>
              <a:t> </a:t>
            </a:r>
            <a:r>
              <a:rPr lang="ru-RU" sz="2800" i="1" baseline="30000" dirty="0" smtClean="0">
                <a:solidFill>
                  <a:srgbClr val="0000CC"/>
                </a:solidFill>
                <a:latin typeface="Times New Roman" panose="02020603050405020304" pitchFamily="18" charset="0"/>
                <a:cs typeface="Times New Roman" panose="02020603050405020304" pitchFamily="18" charset="0"/>
              </a:rPr>
              <a:t>-</a:t>
            </a:r>
            <a:r>
              <a:rPr lang="en-US" sz="2800" i="1" dirty="0" smtClean="0">
                <a:solidFill>
                  <a:srgbClr val="0000CC"/>
                </a:solidFill>
                <a:latin typeface="Times New Roman" panose="02020603050405020304" pitchFamily="18" charset="0"/>
                <a:cs typeface="Times New Roman" panose="02020603050405020304" pitchFamily="18" charset="0"/>
              </a:rPr>
              <a:t>)</a:t>
            </a:r>
            <a:r>
              <a:rPr lang="ru-RU" sz="2800" i="1" dirty="0" smtClean="0">
                <a:solidFill>
                  <a:srgbClr val="0000CC"/>
                </a:solidFill>
                <a:latin typeface="Times New Roman" panose="02020603050405020304" pitchFamily="18" charset="0"/>
                <a:cs typeface="Times New Roman" panose="02020603050405020304" pitchFamily="18" charset="0"/>
              </a:rPr>
              <a:t> </a:t>
            </a:r>
            <a:r>
              <a:rPr lang="el-GR" sz="2800" i="1" dirty="0" smtClean="0">
                <a:solidFill>
                  <a:srgbClr val="0000CC"/>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new </a:t>
            </a:r>
            <a:r>
              <a:rPr lang="en-GB" sz="2800" b="1" i="1" dirty="0" smtClean="0">
                <a:solidFill>
                  <a:srgbClr val="FF0000"/>
                </a:solidFill>
                <a:latin typeface="Times New Roman" panose="02020603050405020304" pitchFamily="18" charset="0"/>
                <a:cs typeface="Times New Roman" panose="02020603050405020304" pitchFamily="18" charset="0"/>
              </a:rPr>
              <a:t>theoretical calculation!</a:t>
            </a:r>
          </a:p>
          <a:p>
            <a:pPr marL="457200" indent="-457200">
              <a:buFont typeface="Wingdings" panose="05000000000000000000" pitchFamily="2" charset="2"/>
              <a:buChar char="q"/>
            </a:pPr>
            <a:r>
              <a:rPr lang="en-GB" sz="2800" b="1" dirty="0" smtClean="0">
                <a:solidFill>
                  <a:srgbClr val="A50021"/>
                </a:solidFill>
                <a:latin typeface="Times New Roman" panose="02020603050405020304" pitchFamily="18" charset="0"/>
                <a:cs typeface="Times New Roman" panose="02020603050405020304" pitchFamily="18" charset="0"/>
              </a:rPr>
              <a:t>B-anomalies (4.5</a:t>
            </a:r>
            <a:r>
              <a:rPr lang="el-GR" sz="2800" b="1" dirty="0" smtClean="0">
                <a:solidFill>
                  <a:srgbClr val="A50021"/>
                </a:solidFill>
                <a:latin typeface="Times New Roman" panose="02020603050405020304" pitchFamily="18" charset="0"/>
                <a:cs typeface="Times New Roman" panose="02020603050405020304" pitchFamily="18" charset="0"/>
              </a:rPr>
              <a:t>σ)</a:t>
            </a:r>
            <a:r>
              <a:rPr lang="en-US" sz="2800" b="1" dirty="0" smtClean="0">
                <a:solidFill>
                  <a:srgbClr val="A50021"/>
                </a:solidFill>
                <a:latin typeface="Times New Roman" panose="02020603050405020304" pitchFamily="18" charset="0"/>
                <a:cs typeface="Times New Roman" panose="02020603050405020304" pitchFamily="18" charset="0"/>
              </a:rPr>
              <a:t>: semi-leptonic B-decays</a:t>
            </a:r>
          </a:p>
          <a:p>
            <a:pPr marL="457200" indent="-457200">
              <a:buFont typeface="Wingdings" panose="05000000000000000000" pitchFamily="2" charset="2"/>
              <a:buChar char="q"/>
            </a:pPr>
            <a:r>
              <a:rPr lang="en-GB" sz="2800" b="1" dirty="0" smtClean="0">
                <a:solidFill>
                  <a:srgbClr val="0000CC"/>
                </a:solidFill>
                <a:latin typeface="Times New Roman" panose="02020603050405020304" pitchFamily="18" charset="0"/>
                <a:cs typeface="Times New Roman" panose="02020603050405020304" pitchFamily="18" charset="0"/>
              </a:rPr>
              <a:t>CDF W-mass anomaly </a:t>
            </a:r>
            <a:r>
              <a:rPr lang="en-GB" sz="2800" dirty="0" smtClean="0">
                <a:solidFill>
                  <a:srgbClr val="0000CC"/>
                </a:solidFill>
                <a:latin typeface="Times New Roman" panose="02020603050405020304" pitchFamily="18" charset="0"/>
                <a:cs typeface="Times New Roman" panose="02020603050405020304" pitchFamily="18" charset="0"/>
              </a:rPr>
              <a:t>(</a:t>
            </a:r>
            <a:r>
              <a:rPr lang="en-GB" sz="2800" b="1" dirty="0" smtClean="0">
                <a:solidFill>
                  <a:srgbClr val="FF0000"/>
                </a:solidFill>
                <a:latin typeface="Times New Roman" panose="02020603050405020304" pitchFamily="18" charset="0"/>
                <a:cs typeface="Times New Roman" panose="02020603050405020304" pitchFamily="18" charset="0"/>
              </a:rPr>
              <a:t>7</a:t>
            </a:r>
            <a:r>
              <a:rPr lang="el-GR" sz="2800" b="1" dirty="0" smtClean="0">
                <a:solidFill>
                  <a:srgbClr val="FF0000"/>
                </a:solidFill>
                <a:latin typeface="Times New Roman" panose="02020603050405020304" pitchFamily="18" charset="0"/>
                <a:cs typeface="Times New Roman" panose="02020603050405020304" pitchFamily="18" charset="0"/>
              </a:rPr>
              <a:t>σ</a:t>
            </a:r>
            <a:r>
              <a:rPr lang="el-GR" sz="2800" dirty="0" smtClean="0">
                <a:solidFill>
                  <a:srgbClr val="0000CC"/>
                </a:solidFill>
                <a:latin typeface="Times New Roman" panose="02020603050405020304" pitchFamily="18" charset="0"/>
                <a:cs typeface="Times New Roman" panose="02020603050405020304" pitchFamily="18" charset="0"/>
              </a:rPr>
              <a: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b="1" i="1" dirty="0" smtClean="0">
                <a:solidFill>
                  <a:srgbClr val="FF00FF"/>
                </a:solidFill>
                <a:latin typeface="Times New Roman" panose="02020603050405020304" pitchFamily="18" charset="0"/>
                <a:cs typeface="Times New Roman" panose="02020603050405020304" pitchFamily="18" charset="0"/>
              </a:rPr>
              <a:t>new ATLAS &amp; CMS at 13 TeV </a:t>
            </a:r>
            <a:r>
              <a:rPr lang="en-US" sz="2800" b="1" i="1" smtClean="0">
                <a:solidFill>
                  <a:srgbClr val="FF00FF"/>
                </a:solidFill>
                <a:latin typeface="Times New Roman" panose="02020603050405020304" pitchFamily="18" charset="0"/>
                <a:cs typeface="Times New Roman" panose="02020603050405020304" pitchFamily="18" charset="0"/>
              </a:rPr>
              <a:t>result!</a:t>
            </a:r>
            <a:endParaRPr lang="en-US" sz="2800" b="1" i="1" dirty="0" smtClean="0">
              <a:solidFill>
                <a:srgbClr val="FF00FF"/>
              </a:solidFill>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0" y="142"/>
            <a:ext cx="12192000" cy="402630"/>
          </a:xfrm>
          <a:prstGeom prst="rect">
            <a:avLst/>
          </a:prstGeom>
          <a:solidFill>
            <a:srgbClr val="FFFF00">
              <a:alpha val="45097"/>
            </a:srgb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00CC"/>
                </a:solidFill>
                <a:latin typeface="Algerian" panose="04020705040A02060702" pitchFamily="82" charset="0"/>
                <a:cs typeface="Times New Roman" panose="02020603050405020304" pitchFamily="18" charset="0"/>
              </a:rPr>
              <a:t>Standard Model Problems: an incomplete </a:t>
            </a:r>
            <a:r>
              <a:rPr lang="en-GB" sz="2800" b="1" dirty="0" smtClean="0">
                <a:solidFill>
                  <a:srgbClr val="0000CC"/>
                </a:solidFill>
                <a:latin typeface="Algerian" panose="04020705040A02060702" pitchFamily="82" charset="0"/>
                <a:cs typeface="Times New Roman" panose="02020603050405020304" pitchFamily="18" charset="0"/>
              </a:rPr>
              <a:t>theory</a:t>
            </a:r>
            <a:endParaRPr lang="en-GB" sz="2800" b="1" dirty="0">
              <a:solidFill>
                <a:srgbClr val="0000CC"/>
              </a:solidFill>
              <a:latin typeface="Algerian" panose="04020705040A02060702" pitchFamily="82" charset="0"/>
              <a:cs typeface="Times New Roman" panose="02020603050405020304"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3752850"/>
            <a:ext cx="4286250" cy="41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9215879" y="3375686"/>
            <a:ext cx="1023037" cy="584775"/>
          </a:xfrm>
          <a:prstGeom prst="rect">
            <a:avLst/>
          </a:prstGeom>
        </p:spPr>
        <p:txBody>
          <a:bodyPr wrap="none">
            <a:spAutoFit/>
          </a:bodyPr>
          <a:lstStyle/>
          <a:p>
            <a:r>
              <a:rPr lang="en-US" sz="3200" b="1" dirty="0" smtClean="0">
                <a:solidFill>
                  <a:srgbClr val="008000"/>
                </a:solidFill>
                <a:latin typeface="Times New Roman" panose="02020603050405020304" pitchFamily="18" charset="0"/>
                <a:cs typeface="Times New Roman" panose="02020603050405020304" pitchFamily="18" charset="0"/>
              </a:rPr>
              <a:t>4.2 </a:t>
            </a:r>
            <a:r>
              <a:rPr lang="el-GR" sz="3200" b="1" dirty="0" smtClean="0">
                <a:solidFill>
                  <a:srgbClr val="008000"/>
                </a:solidFill>
                <a:latin typeface="Times New Roman" panose="02020603050405020304" pitchFamily="18" charset="0"/>
                <a:cs typeface="Times New Roman" panose="02020603050405020304" pitchFamily="18" charset="0"/>
              </a:rPr>
              <a:t>σ</a:t>
            </a:r>
            <a:endParaRPr lang="ru-RU" sz="3200" dirty="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2" y="-151765"/>
            <a:ext cx="12188952" cy="6858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472123" y="0"/>
            <a:ext cx="11247120" cy="768350"/>
          </a:xfrm>
          <a:prstGeom prst="rect">
            <a:avLst/>
          </a:prstGeom>
          <a:noFill/>
        </p:spPr>
        <p:txBody>
          <a:bodyPr wrap="square">
            <a:spAutoFit/>
          </a:bodyPr>
          <a:lstStyle/>
          <a:p>
            <a:pPr algn="ctr">
              <a:defRPr sz="5600" b="1">
                <a:solidFill>
                  <a:srgbClr val="0D47A1"/>
                </a:solidFill>
              </a:defRPr>
            </a:pPr>
            <a:r>
              <a:rPr sz="4400"/>
              <a:t>Dark Matter Candidates</a:t>
            </a:r>
          </a:p>
        </p:txBody>
      </p:sp>
      <p:sp>
        <p:nvSpPr>
          <p:cNvPr id="4" name="Rectangle 3"/>
          <p:cNvSpPr/>
          <p:nvPr/>
        </p:nvSpPr>
        <p:spPr>
          <a:xfrm>
            <a:off x="230188" y="731520"/>
            <a:ext cx="3657599" cy="0"/>
          </a:xfrm>
          <a:prstGeom prst="rect">
            <a:avLst/>
          </a:prstGeom>
          <a:solidFill>
            <a:srgbClr val="E53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275908" y="777240"/>
            <a:ext cx="3566159" cy="291465"/>
          </a:xfrm>
          <a:prstGeom prst="rect">
            <a:avLst/>
          </a:prstGeom>
          <a:noFill/>
        </p:spPr>
        <p:txBody>
          <a:bodyPr wrap="square">
            <a:spAutoFit/>
          </a:bodyPr>
          <a:lstStyle/>
          <a:p>
            <a:pPr algn="l">
              <a:defRPr sz="2800" b="1">
                <a:solidFill>
                  <a:srgbClr val="FFFFFF"/>
                </a:solidFill>
              </a:defRPr>
            </a:pPr>
            <a:r>
              <a:rPr>
                <a:ln w="22225">
                  <a:solidFill>
                    <a:schemeClr val="accent2"/>
                  </a:solidFill>
                  <a:prstDash val="solid"/>
                </a:ln>
                <a:solidFill>
                  <a:schemeClr val="accent2">
                    <a:lumMod val="40000"/>
                    <a:lumOff val="60000"/>
                  </a:schemeClr>
                </a:solidFill>
                <a:effectLst/>
              </a:rPr>
              <a:t>Axions (ALPs)</a:t>
            </a:r>
          </a:p>
        </p:txBody>
      </p:sp>
      <p:sp>
        <p:nvSpPr>
          <p:cNvPr id="6" name="Rectangle 5"/>
          <p:cNvSpPr/>
          <p:nvPr/>
        </p:nvSpPr>
        <p:spPr>
          <a:xfrm>
            <a:off x="3979227" y="731520"/>
            <a:ext cx="3657599" cy="0"/>
          </a:xfrm>
          <a:prstGeom prst="rect">
            <a:avLst/>
          </a:prstGeom>
          <a:solidFill>
            <a:srgbClr val="0096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4024630" y="777240"/>
            <a:ext cx="4679315" cy="521970"/>
          </a:xfrm>
          <a:prstGeom prst="rect">
            <a:avLst/>
          </a:prstGeom>
          <a:noFill/>
        </p:spPr>
        <p:txBody>
          <a:bodyPr wrap="square">
            <a:spAutoFit/>
          </a:bodyPr>
          <a:lstStyle/>
          <a:p>
            <a:pPr algn="l">
              <a:defRPr sz="2800" b="1">
                <a:solidFill>
                  <a:srgbClr val="FFFFFF"/>
                </a:solidFill>
              </a:defRPr>
            </a:pPr>
            <a:r>
              <a:rPr>
                <a:ln w="22225">
                  <a:solidFill>
                    <a:schemeClr val="accent2"/>
                  </a:solidFill>
                  <a:prstDash val="solid"/>
                </a:ln>
                <a:solidFill>
                  <a:schemeClr val="accent2">
                    <a:lumMod val="40000"/>
                    <a:lumOff val="60000"/>
                  </a:schemeClr>
                </a:solidFill>
                <a:effectLst/>
              </a:rPr>
              <a:t>Sterile Neutrinos</a:t>
            </a:r>
          </a:p>
        </p:txBody>
      </p:sp>
      <p:sp>
        <p:nvSpPr>
          <p:cNvPr id="8" name="Rectangle 7"/>
          <p:cNvSpPr/>
          <p:nvPr/>
        </p:nvSpPr>
        <p:spPr>
          <a:xfrm>
            <a:off x="7728267" y="731520"/>
            <a:ext cx="3657599" cy="0"/>
          </a:xfrm>
          <a:prstGeom prst="rect">
            <a:avLst/>
          </a:prstGeom>
          <a:solidFill>
            <a:srgbClr val="F9A8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7773988" y="777240"/>
            <a:ext cx="3566159" cy="291465"/>
          </a:xfrm>
          <a:prstGeom prst="rect">
            <a:avLst/>
          </a:prstGeom>
          <a:noFill/>
        </p:spPr>
        <p:txBody>
          <a:bodyPr wrap="square">
            <a:spAutoFit/>
          </a:bodyPr>
          <a:lstStyle/>
          <a:p>
            <a:pPr algn="l">
              <a:defRPr sz="2800" b="1">
                <a:solidFill>
                  <a:srgbClr val="FFFFFF"/>
                </a:solidFill>
              </a:defRPr>
            </a:pPr>
            <a:r>
              <a:rPr>
                <a:ln w="22225">
                  <a:solidFill>
                    <a:schemeClr val="accent2"/>
                  </a:solidFill>
                  <a:prstDash val="solid"/>
                </a:ln>
                <a:solidFill>
                  <a:schemeClr val="accent2">
                    <a:lumMod val="40000"/>
                    <a:lumOff val="60000"/>
                  </a:schemeClr>
                </a:solidFill>
                <a:effectLst/>
              </a:rPr>
              <a:t>WIMPs</a:t>
            </a:r>
          </a:p>
        </p:txBody>
      </p:sp>
      <p:sp>
        <p:nvSpPr>
          <p:cNvPr id="10" name="TextBox 9"/>
          <p:cNvSpPr txBox="1"/>
          <p:nvPr/>
        </p:nvSpPr>
        <p:spPr>
          <a:xfrm>
            <a:off x="275908" y="1188720"/>
            <a:ext cx="3657599" cy="245110"/>
          </a:xfrm>
          <a:prstGeom prst="rect">
            <a:avLst/>
          </a:prstGeom>
          <a:noFill/>
        </p:spPr>
        <p:txBody>
          <a:bodyPr wrap="square">
            <a:spAutoFit/>
          </a:bodyPr>
          <a:lstStyle/>
          <a:p>
            <a:pPr algn="l">
              <a:defRPr sz="2200" b="0">
                <a:solidFill>
                  <a:srgbClr val="1A237E"/>
                </a:solidFill>
              </a:defRPr>
            </a:pPr>
            <a:r>
              <a:t>Mass: μeV – meV</a:t>
            </a:r>
          </a:p>
        </p:txBody>
      </p:sp>
      <p:sp>
        <p:nvSpPr>
          <p:cNvPr id="11" name="TextBox 10"/>
          <p:cNvSpPr txBox="1"/>
          <p:nvPr/>
        </p:nvSpPr>
        <p:spPr>
          <a:xfrm>
            <a:off x="4024947" y="1188720"/>
            <a:ext cx="3657599" cy="245110"/>
          </a:xfrm>
          <a:prstGeom prst="rect">
            <a:avLst/>
          </a:prstGeom>
          <a:noFill/>
        </p:spPr>
        <p:txBody>
          <a:bodyPr wrap="square">
            <a:spAutoFit/>
          </a:bodyPr>
          <a:lstStyle/>
          <a:p>
            <a:pPr algn="l">
              <a:defRPr sz="2200" b="0">
                <a:solidFill>
                  <a:srgbClr val="1A237E"/>
                </a:solidFill>
              </a:defRPr>
            </a:pPr>
            <a:r>
              <a:t>Mass: keV – MeV</a:t>
            </a:r>
          </a:p>
        </p:txBody>
      </p:sp>
      <p:sp>
        <p:nvSpPr>
          <p:cNvPr id="12" name="TextBox 11"/>
          <p:cNvSpPr txBox="1"/>
          <p:nvPr/>
        </p:nvSpPr>
        <p:spPr>
          <a:xfrm>
            <a:off x="7773988" y="1188720"/>
            <a:ext cx="3657599" cy="245110"/>
          </a:xfrm>
          <a:prstGeom prst="rect">
            <a:avLst/>
          </a:prstGeom>
          <a:noFill/>
        </p:spPr>
        <p:txBody>
          <a:bodyPr wrap="square">
            <a:spAutoFit/>
          </a:bodyPr>
          <a:lstStyle/>
          <a:p>
            <a:pPr algn="l">
              <a:defRPr sz="2200" b="0">
                <a:solidFill>
                  <a:srgbClr val="1A237E"/>
                </a:solidFill>
              </a:defRPr>
            </a:pPr>
            <a:r>
              <a:t>Mass: GeV – TeV</a:t>
            </a:r>
          </a:p>
        </p:txBody>
      </p:sp>
      <p:sp>
        <p:nvSpPr>
          <p:cNvPr id="13" name="TextBox 12"/>
          <p:cNvSpPr txBox="1"/>
          <p:nvPr/>
        </p:nvSpPr>
        <p:spPr>
          <a:xfrm>
            <a:off x="274638" y="1426464"/>
            <a:ext cx="3657599" cy="245110"/>
          </a:xfrm>
          <a:prstGeom prst="rect">
            <a:avLst/>
          </a:prstGeom>
          <a:noFill/>
        </p:spPr>
        <p:txBody>
          <a:bodyPr wrap="square">
            <a:spAutoFit/>
          </a:bodyPr>
          <a:lstStyle/>
          <a:p>
            <a:pPr algn="l">
              <a:defRPr sz="2200" b="0">
                <a:solidFill>
                  <a:srgbClr val="1A237E"/>
                </a:solidFill>
              </a:defRPr>
            </a:pPr>
            <a:r>
              <a:t>Interaction:</a:t>
            </a:r>
          </a:p>
        </p:txBody>
      </p:sp>
      <p:sp>
        <p:nvSpPr>
          <p:cNvPr id="14" name="TextBox 13"/>
          <p:cNvSpPr txBox="1"/>
          <p:nvPr/>
        </p:nvSpPr>
        <p:spPr>
          <a:xfrm>
            <a:off x="4024947" y="1426464"/>
            <a:ext cx="3657599" cy="245110"/>
          </a:xfrm>
          <a:prstGeom prst="rect">
            <a:avLst/>
          </a:prstGeom>
          <a:noFill/>
        </p:spPr>
        <p:txBody>
          <a:bodyPr wrap="square">
            <a:spAutoFit/>
          </a:bodyPr>
          <a:lstStyle/>
          <a:p>
            <a:pPr algn="l">
              <a:defRPr sz="2200" b="0">
                <a:solidFill>
                  <a:srgbClr val="1A237E"/>
                </a:solidFill>
              </a:defRPr>
            </a:pPr>
            <a:r>
              <a:t>Interaction:</a:t>
            </a:r>
          </a:p>
        </p:txBody>
      </p:sp>
      <p:sp>
        <p:nvSpPr>
          <p:cNvPr id="15" name="TextBox 14"/>
          <p:cNvSpPr txBox="1"/>
          <p:nvPr/>
        </p:nvSpPr>
        <p:spPr>
          <a:xfrm>
            <a:off x="7773988" y="1426464"/>
            <a:ext cx="3657599" cy="245110"/>
          </a:xfrm>
          <a:prstGeom prst="rect">
            <a:avLst/>
          </a:prstGeom>
          <a:noFill/>
        </p:spPr>
        <p:txBody>
          <a:bodyPr wrap="square">
            <a:spAutoFit/>
          </a:bodyPr>
          <a:lstStyle/>
          <a:p>
            <a:pPr algn="l">
              <a:defRPr sz="2200" b="0">
                <a:solidFill>
                  <a:srgbClr val="1A237E"/>
                </a:solidFill>
              </a:defRPr>
            </a:pPr>
            <a:r>
              <a:t>Interaction:</a:t>
            </a:r>
          </a:p>
        </p:txBody>
      </p:sp>
      <p:sp>
        <p:nvSpPr>
          <p:cNvPr id="16" name="TextBox 15"/>
          <p:cNvSpPr txBox="1"/>
          <p:nvPr/>
        </p:nvSpPr>
        <p:spPr>
          <a:xfrm>
            <a:off x="275908" y="1664208"/>
            <a:ext cx="3657599" cy="245110"/>
          </a:xfrm>
          <a:prstGeom prst="rect">
            <a:avLst/>
          </a:prstGeom>
          <a:noFill/>
        </p:spPr>
        <p:txBody>
          <a:bodyPr wrap="square">
            <a:spAutoFit/>
          </a:bodyPr>
          <a:lstStyle/>
          <a:p>
            <a:pPr algn="l">
              <a:defRPr sz="2200" b="0">
                <a:solidFill>
                  <a:srgbClr val="1A237E"/>
                </a:solidFill>
              </a:defRPr>
            </a:pPr>
            <a:r>
              <a:t>very weak (∝ 1/fₐ)</a:t>
            </a:r>
          </a:p>
        </p:txBody>
      </p:sp>
      <p:sp>
        <p:nvSpPr>
          <p:cNvPr id="17" name="TextBox 16"/>
          <p:cNvSpPr txBox="1"/>
          <p:nvPr/>
        </p:nvSpPr>
        <p:spPr>
          <a:xfrm>
            <a:off x="4024947" y="1664208"/>
            <a:ext cx="3657599" cy="245110"/>
          </a:xfrm>
          <a:prstGeom prst="rect">
            <a:avLst/>
          </a:prstGeom>
          <a:noFill/>
        </p:spPr>
        <p:txBody>
          <a:bodyPr wrap="square">
            <a:spAutoFit/>
          </a:bodyPr>
          <a:lstStyle/>
          <a:p>
            <a:pPr algn="l">
              <a:defRPr sz="2200" b="0">
                <a:solidFill>
                  <a:srgbClr val="1A237E"/>
                </a:solidFill>
              </a:defRPr>
            </a:pPr>
            <a:r>
              <a:t>mixing with</a:t>
            </a:r>
          </a:p>
        </p:txBody>
      </p:sp>
      <p:sp>
        <p:nvSpPr>
          <p:cNvPr id="18" name="TextBox 17"/>
          <p:cNvSpPr txBox="1"/>
          <p:nvPr/>
        </p:nvSpPr>
        <p:spPr>
          <a:xfrm>
            <a:off x="7773988" y="1664208"/>
            <a:ext cx="3657599" cy="245110"/>
          </a:xfrm>
          <a:prstGeom prst="rect">
            <a:avLst/>
          </a:prstGeom>
          <a:noFill/>
        </p:spPr>
        <p:txBody>
          <a:bodyPr wrap="square">
            <a:spAutoFit/>
          </a:bodyPr>
          <a:lstStyle/>
          <a:p>
            <a:pPr algn="l">
              <a:defRPr sz="2200" b="0">
                <a:solidFill>
                  <a:srgbClr val="1A237E"/>
                </a:solidFill>
              </a:defRPr>
            </a:pPr>
            <a:r>
              <a:t>electroweak</a:t>
            </a:r>
          </a:p>
        </p:txBody>
      </p:sp>
      <p:sp>
        <p:nvSpPr>
          <p:cNvPr id="19" name="TextBox 18"/>
          <p:cNvSpPr txBox="1"/>
          <p:nvPr/>
        </p:nvSpPr>
        <p:spPr>
          <a:xfrm>
            <a:off x="275908" y="1901952"/>
            <a:ext cx="3657599" cy="245110"/>
          </a:xfrm>
          <a:prstGeom prst="rect">
            <a:avLst/>
          </a:prstGeom>
          <a:noFill/>
        </p:spPr>
        <p:txBody>
          <a:bodyPr wrap="square">
            <a:spAutoFit/>
          </a:bodyPr>
          <a:lstStyle/>
          <a:p>
            <a:pPr algn="l">
              <a:defRPr sz="2200" b="0">
                <a:solidFill>
                  <a:srgbClr val="1A237E"/>
                </a:solidFill>
              </a:defRPr>
            </a:pPr>
            <a:endParaRPr/>
          </a:p>
        </p:txBody>
      </p:sp>
      <p:sp>
        <p:nvSpPr>
          <p:cNvPr id="20" name="TextBox 19"/>
          <p:cNvSpPr txBox="1"/>
          <p:nvPr/>
        </p:nvSpPr>
        <p:spPr>
          <a:xfrm>
            <a:off x="4024947" y="1901952"/>
            <a:ext cx="3657599" cy="245110"/>
          </a:xfrm>
          <a:prstGeom prst="rect">
            <a:avLst/>
          </a:prstGeom>
          <a:noFill/>
        </p:spPr>
        <p:txBody>
          <a:bodyPr wrap="square">
            <a:spAutoFit/>
          </a:bodyPr>
          <a:lstStyle/>
          <a:p>
            <a:pPr algn="l">
              <a:defRPr sz="2200" b="0">
                <a:solidFill>
                  <a:srgbClr val="1A237E"/>
                </a:solidFill>
              </a:defRPr>
            </a:pPr>
            <a:r>
              <a:t>active neutrinos</a:t>
            </a:r>
          </a:p>
        </p:txBody>
      </p:sp>
      <p:sp>
        <p:nvSpPr>
          <p:cNvPr id="21" name="TextBox 20"/>
          <p:cNvSpPr txBox="1"/>
          <p:nvPr/>
        </p:nvSpPr>
        <p:spPr>
          <a:xfrm>
            <a:off x="7773988" y="1901952"/>
            <a:ext cx="3657599" cy="245110"/>
          </a:xfrm>
          <a:prstGeom prst="rect">
            <a:avLst/>
          </a:prstGeom>
          <a:noFill/>
        </p:spPr>
        <p:txBody>
          <a:bodyPr wrap="square">
            <a:spAutoFit/>
          </a:bodyPr>
          <a:lstStyle/>
          <a:p>
            <a:pPr algn="l">
              <a:defRPr sz="2200" b="0">
                <a:solidFill>
                  <a:srgbClr val="1A237E"/>
                </a:solidFill>
              </a:defRPr>
            </a:pPr>
            <a:endParaRPr/>
          </a:p>
        </p:txBody>
      </p:sp>
      <p:sp>
        <p:nvSpPr>
          <p:cNvPr id="22" name="TextBox 21"/>
          <p:cNvSpPr txBox="1"/>
          <p:nvPr/>
        </p:nvSpPr>
        <p:spPr>
          <a:xfrm>
            <a:off x="275908" y="2139696"/>
            <a:ext cx="3657599" cy="245110"/>
          </a:xfrm>
          <a:prstGeom prst="rect">
            <a:avLst/>
          </a:prstGeom>
          <a:noFill/>
        </p:spPr>
        <p:txBody>
          <a:bodyPr wrap="square">
            <a:spAutoFit/>
          </a:bodyPr>
          <a:lstStyle/>
          <a:p>
            <a:pPr algn="l">
              <a:defRPr sz="2200" b="0">
                <a:solidFill>
                  <a:srgbClr val="545454"/>
                </a:solidFill>
              </a:defRPr>
            </a:pPr>
            <a:r>
              <a:t>Search methods:</a:t>
            </a:r>
          </a:p>
        </p:txBody>
      </p:sp>
      <p:sp>
        <p:nvSpPr>
          <p:cNvPr id="23" name="TextBox 22"/>
          <p:cNvSpPr txBox="1"/>
          <p:nvPr/>
        </p:nvSpPr>
        <p:spPr>
          <a:xfrm>
            <a:off x="4070667" y="2258441"/>
            <a:ext cx="3657599" cy="245110"/>
          </a:xfrm>
          <a:prstGeom prst="rect">
            <a:avLst/>
          </a:prstGeom>
          <a:noFill/>
        </p:spPr>
        <p:txBody>
          <a:bodyPr wrap="square">
            <a:spAutoFit/>
          </a:bodyPr>
          <a:lstStyle/>
          <a:p>
            <a:pPr algn="l">
              <a:defRPr sz="2200" b="0">
                <a:solidFill>
                  <a:srgbClr val="545454"/>
                </a:solidFill>
              </a:defRPr>
            </a:pPr>
            <a:r>
              <a:t>Search methods:</a:t>
            </a:r>
          </a:p>
        </p:txBody>
      </p:sp>
      <p:sp>
        <p:nvSpPr>
          <p:cNvPr id="24" name="TextBox 23"/>
          <p:cNvSpPr txBox="1"/>
          <p:nvPr/>
        </p:nvSpPr>
        <p:spPr>
          <a:xfrm>
            <a:off x="7773988" y="2139696"/>
            <a:ext cx="3657599" cy="245110"/>
          </a:xfrm>
          <a:prstGeom prst="rect">
            <a:avLst/>
          </a:prstGeom>
          <a:noFill/>
        </p:spPr>
        <p:txBody>
          <a:bodyPr wrap="square">
            <a:spAutoFit/>
          </a:bodyPr>
          <a:lstStyle/>
          <a:p>
            <a:pPr algn="l">
              <a:defRPr sz="2200" b="0">
                <a:solidFill>
                  <a:srgbClr val="545454"/>
                </a:solidFill>
              </a:defRPr>
            </a:pPr>
            <a:r>
              <a:t>Search methods:</a:t>
            </a:r>
          </a:p>
        </p:txBody>
      </p:sp>
      <p:sp>
        <p:nvSpPr>
          <p:cNvPr id="25" name="TextBox 24"/>
          <p:cNvSpPr txBox="1"/>
          <p:nvPr/>
        </p:nvSpPr>
        <p:spPr>
          <a:xfrm>
            <a:off x="275908" y="2377440"/>
            <a:ext cx="3657599" cy="245110"/>
          </a:xfrm>
          <a:prstGeom prst="rect">
            <a:avLst/>
          </a:prstGeom>
          <a:noFill/>
        </p:spPr>
        <p:txBody>
          <a:bodyPr wrap="square">
            <a:spAutoFit/>
          </a:bodyPr>
          <a:lstStyle/>
          <a:p>
            <a:pPr algn="l">
              <a:defRPr sz="2200" b="0">
                <a:solidFill>
                  <a:srgbClr val="545454"/>
                </a:solidFill>
              </a:defRPr>
            </a:pPr>
            <a:r>
              <a:t>• Helioscopes (IAXO)</a:t>
            </a:r>
          </a:p>
        </p:txBody>
      </p:sp>
      <p:sp>
        <p:nvSpPr>
          <p:cNvPr id="26" name="TextBox 25"/>
          <p:cNvSpPr txBox="1"/>
          <p:nvPr/>
        </p:nvSpPr>
        <p:spPr>
          <a:xfrm>
            <a:off x="4024947" y="2555875"/>
            <a:ext cx="3657599" cy="245110"/>
          </a:xfrm>
          <a:prstGeom prst="rect">
            <a:avLst/>
          </a:prstGeom>
          <a:noFill/>
        </p:spPr>
        <p:txBody>
          <a:bodyPr wrap="square">
            <a:spAutoFit/>
          </a:bodyPr>
          <a:lstStyle/>
          <a:p>
            <a:pPr algn="l">
              <a:defRPr sz="2200" b="0">
                <a:solidFill>
                  <a:srgbClr val="545454"/>
                </a:solidFill>
              </a:defRPr>
            </a:pPr>
            <a:r>
              <a:t>• X-ray telescopes</a:t>
            </a:r>
          </a:p>
        </p:txBody>
      </p:sp>
      <p:sp>
        <p:nvSpPr>
          <p:cNvPr id="27" name="TextBox 26"/>
          <p:cNvSpPr txBox="1"/>
          <p:nvPr/>
        </p:nvSpPr>
        <p:spPr>
          <a:xfrm>
            <a:off x="7773353" y="2463800"/>
            <a:ext cx="3657599" cy="245110"/>
          </a:xfrm>
          <a:prstGeom prst="rect">
            <a:avLst/>
          </a:prstGeom>
          <a:noFill/>
        </p:spPr>
        <p:txBody>
          <a:bodyPr wrap="square">
            <a:spAutoFit/>
          </a:bodyPr>
          <a:lstStyle/>
          <a:p>
            <a:pPr algn="l">
              <a:defRPr sz="2200" b="0">
                <a:solidFill>
                  <a:srgbClr val="545454"/>
                </a:solidFill>
              </a:defRPr>
            </a:pPr>
            <a:r>
              <a:t>• Colliders (LHC, CEPC)</a:t>
            </a:r>
          </a:p>
        </p:txBody>
      </p:sp>
      <p:sp>
        <p:nvSpPr>
          <p:cNvPr id="28" name="TextBox 27"/>
          <p:cNvSpPr txBox="1"/>
          <p:nvPr/>
        </p:nvSpPr>
        <p:spPr>
          <a:xfrm>
            <a:off x="275908" y="2615184"/>
            <a:ext cx="3657599" cy="245110"/>
          </a:xfrm>
          <a:prstGeom prst="rect">
            <a:avLst/>
          </a:prstGeom>
          <a:noFill/>
        </p:spPr>
        <p:txBody>
          <a:bodyPr wrap="square">
            <a:spAutoFit/>
          </a:bodyPr>
          <a:lstStyle/>
          <a:p>
            <a:pPr algn="l">
              <a:defRPr sz="2200" b="0">
                <a:solidFill>
                  <a:srgbClr val="545454"/>
                </a:solidFill>
              </a:defRPr>
            </a:pPr>
            <a:r>
              <a:t>• Cavities (ADMX)</a:t>
            </a:r>
          </a:p>
        </p:txBody>
      </p:sp>
      <p:sp>
        <p:nvSpPr>
          <p:cNvPr id="29" name="TextBox 28"/>
          <p:cNvSpPr txBox="1"/>
          <p:nvPr/>
        </p:nvSpPr>
        <p:spPr>
          <a:xfrm>
            <a:off x="4025582" y="2749804"/>
            <a:ext cx="3657599" cy="245110"/>
          </a:xfrm>
          <a:prstGeom prst="rect">
            <a:avLst/>
          </a:prstGeom>
          <a:noFill/>
        </p:spPr>
        <p:txBody>
          <a:bodyPr wrap="square">
            <a:spAutoFit/>
          </a:bodyPr>
          <a:lstStyle/>
          <a:p>
            <a:pPr algn="l">
              <a:defRPr sz="2200" b="0">
                <a:solidFill>
                  <a:srgbClr val="545454"/>
                </a:solidFill>
              </a:defRPr>
            </a:pPr>
            <a:r>
              <a:t>  </a:t>
            </a:r>
          </a:p>
        </p:txBody>
      </p:sp>
      <p:sp>
        <p:nvSpPr>
          <p:cNvPr id="30" name="TextBox 29"/>
          <p:cNvSpPr txBox="1"/>
          <p:nvPr/>
        </p:nvSpPr>
        <p:spPr>
          <a:xfrm>
            <a:off x="7774623" y="2718054"/>
            <a:ext cx="3657599" cy="245110"/>
          </a:xfrm>
          <a:prstGeom prst="rect">
            <a:avLst/>
          </a:prstGeom>
          <a:noFill/>
        </p:spPr>
        <p:txBody>
          <a:bodyPr wrap="square">
            <a:spAutoFit/>
          </a:bodyPr>
          <a:lstStyle/>
          <a:p>
            <a:pPr algn="l">
              <a:defRPr sz="2200" b="0">
                <a:solidFill>
                  <a:srgbClr val="545454"/>
                </a:solidFill>
              </a:defRPr>
            </a:pPr>
            <a:r>
              <a:t>  mono-X</a:t>
            </a:r>
          </a:p>
        </p:txBody>
      </p:sp>
      <p:sp>
        <p:nvSpPr>
          <p:cNvPr id="31" name="TextBox 30"/>
          <p:cNvSpPr txBox="1"/>
          <p:nvPr/>
        </p:nvSpPr>
        <p:spPr>
          <a:xfrm>
            <a:off x="274638" y="3154553"/>
            <a:ext cx="3657599" cy="245110"/>
          </a:xfrm>
          <a:prstGeom prst="rect">
            <a:avLst/>
          </a:prstGeom>
          <a:noFill/>
        </p:spPr>
        <p:txBody>
          <a:bodyPr wrap="square">
            <a:spAutoFit/>
          </a:bodyPr>
          <a:lstStyle/>
          <a:p>
            <a:pPr algn="l">
              <a:defRPr sz="2200" b="0">
                <a:solidFill>
                  <a:srgbClr val="545454"/>
                </a:solidFill>
              </a:defRPr>
            </a:pPr>
            <a:endParaRPr/>
          </a:p>
        </p:txBody>
      </p:sp>
      <p:sp>
        <p:nvSpPr>
          <p:cNvPr id="32" name="TextBox 31"/>
          <p:cNvSpPr txBox="1"/>
          <p:nvPr/>
        </p:nvSpPr>
        <p:spPr>
          <a:xfrm>
            <a:off x="4024947" y="2852928"/>
            <a:ext cx="3657599" cy="245110"/>
          </a:xfrm>
          <a:prstGeom prst="rect">
            <a:avLst/>
          </a:prstGeom>
          <a:noFill/>
        </p:spPr>
        <p:txBody>
          <a:bodyPr wrap="square">
            <a:spAutoFit/>
          </a:bodyPr>
          <a:lstStyle/>
          <a:p>
            <a:pPr algn="l">
              <a:defRPr sz="2200" b="0">
                <a:solidFill>
                  <a:srgbClr val="545454"/>
                </a:solidFill>
              </a:defRPr>
            </a:pPr>
            <a:r>
              <a:t>• Tritium (KATRIN)</a:t>
            </a:r>
          </a:p>
        </p:txBody>
      </p:sp>
      <p:sp>
        <p:nvSpPr>
          <p:cNvPr id="33" name="TextBox 32"/>
          <p:cNvSpPr txBox="1"/>
          <p:nvPr/>
        </p:nvSpPr>
        <p:spPr>
          <a:xfrm>
            <a:off x="7774623" y="2971673"/>
            <a:ext cx="3657599" cy="245110"/>
          </a:xfrm>
          <a:prstGeom prst="rect">
            <a:avLst/>
          </a:prstGeom>
          <a:noFill/>
        </p:spPr>
        <p:txBody>
          <a:bodyPr wrap="square">
            <a:spAutoFit/>
          </a:bodyPr>
          <a:lstStyle/>
          <a:p>
            <a:pPr algn="l">
              <a:defRPr sz="2200" b="0">
                <a:solidFill>
                  <a:srgbClr val="545454"/>
                </a:solidFill>
              </a:defRPr>
            </a:pPr>
            <a:r>
              <a:t>• Direct searches</a:t>
            </a:r>
          </a:p>
        </p:txBody>
      </p:sp>
      <p:sp>
        <p:nvSpPr>
          <p:cNvPr id="34" name="TextBox 33"/>
          <p:cNvSpPr txBox="1"/>
          <p:nvPr/>
        </p:nvSpPr>
        <p:spPr>
          <a:xfrm>
            <a:off x="275908" y="3090672"/>
            <a:ext cx="3657599" cy="245110"/>
          </a:xfrm>
          <a:prstGeom prst="rect">
            <a:avLst/>
          </a:prstGeom>
          <a:noFill/>
        </p:spPr>
        <p:txBody>
          <a:bodyPr wrap="square">
            <a:spAutoFit/>
          </a:bodyPr>
          <a:lstStyle/>
          <a:p>
            <a:pPr algn="l">
              <a:defRPr sz="2200" b="0">
                <a:solidFill>
                  <a:srgbClr val="545454"/>
                </a:solidFill>
              </a:defRPr>
            </a:pPr>
            <a:endParaRPr/>
          </a:p>
        </p:txBody>
      </p:sp>
      <p:sp>
        <p:nvSpPr>
          <p:cNvPr id="35" name="TextBox 34"/>
          <p:cNvSpPr txBox="1"/>
          <p:nvPr/>
        </p:nvSpPr>
        <p:spPr>
          <a:xfrm>
            <a:off x="4024947" y="3090672"/>
            <a:ext cx="3657599" cy="245110"/>
          </a:xfrm>
          <a:prstGeom prst="rect">
            <a:avLst/>
          </a:prstGeom>
          <a:noFill/>
        </p:spPr>
        <p:txBody>
          <a:bodyPr wrap="square">
            <a:spAutoFit/>
          </a:bodyPr>
          <a:lstStyle/>
          <a:p>
            <a:pPr algn="l">
              <a:defRPr sz="2200" b="0">
                <a:solidFill>
                  <a:srgbClr val="545454"/>
                </a:solidFill>
              </a:defRPr>
            </a:pPr>
            <a:endParaRPr/>
          </a:p>
        </p:txBody>
      </p:sp>
      <p:sp>
        <p:nvSpPr>
          <p:cNvPr id="36" name="TextBox 35"/>
          <p:cNvSpPr txBox="1"/>
          <p:nvPr/>
        </p:nvSpPr>
        <p:spPr>
          <a:xfrm>
            <a:off x="7773353" y="3296412"/>
            <a:ext cx="3657599" cy="245110"/>
          </a:xfrm>
          <a:prstGeom prst="rect">
            <a:avLst/>
          </a:prstGeom>
          <a:noFill/>
        </p:spPr>
        <p:txBody>
          <a:bodyPr wrap="square">
            <a:spAutoFit/>
          </a:bodyPr>
          <a:lstStyle/>
          <a:p>
            <a:pPr algn="l">
              <a:defRPr sz="2200" b="0">
                <a:solidFill>
                  <a:srgbClr val="545454"/>
                </a:solidFill>
              </a:defRPr>
            </a:pPr>
            <a:r>
              <a:t>  (LZ, XENONnT)</a:t>
            </a:r>
          </a:p>
        </p:txBody>
      </p:sp>
      <p:sp>
        <p:nvSpPr>
          <p:cNvPr id="45" name="TextBox 44"/>
          <p:cNvSpPr txBox="1"/>
          <p:nvPr/>
        </p:nvSpPr>
        <p:spPr>
          <a:xfrm>
            <a:off x="7773988" y="3803904"/>
            <a:ext cx="3657599" cy="245110"/>
          </a:xfrm>
          <a:prstGeom prst="rect">
            <a:avLst/>
          </a:prstGeom>
          <a:noFill/>
        </p:spPr>
        <p:txBody>
          <a:bodyPr wrap="square">
            <a:spAutoFit/>
          </a:bodyPr>
          <a:lstStyle/>
          <a:p>
            <a:pPr algn="l">
              <a:defRPr sz="2200" b="0">
                <a:solidFill>
                  <a:srgbClr val="545454"/>
                </a:solidFill>
              </a:defRPr>
            </a:pPr>
            <a:endParaRPr/>
          </a:p>
        </p:txBody>
      </p:sp>
      <p:sp>
        <p:nvSpPr>
          <p:cNvPr id="46" name="Rectangle 45"/>
          <p:cNvSpPr/>
          <p:nvPr/>
        </p:nvSpPr>
        <p:spPr>
          <a:xfrm>
            <a:off x="458788" y="5120640"/>
            <a:ext cx="11247120" cy="1"/>
          </a:xfrm>
          <a:prstGeom prst="rect">
            <a:avLst/>
          </a:prstGeom>
          <a:solidFill>
            <a:srgbClr val="197ACD"/>
          </a:solidFill>
          <a:ln>
            <a:solidFill>
              <a:srgbClr val="0D47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7" name="TextBox 46"/>
          <p:cNvSpPr txBox="1"/>
          <p:nvPr/>
        </p:nvSpPr>
        <p:spPr>
          <a:xfrm>
            <a:off x="641668" y="5166360"/>
            <a:ext cx="10881360" cy="337185"/>
          </a:xfrm>
          <a:prstGeom prst="rect">
            <a:avLst/>
          </a:prstGeom>
          <a:noFill/>
        </p:spPr>
        <p:txBody>
          <a:bodyPr wrap="square">
            <a:spAutoFit/>
          </a:bodyPr>
          <a:lstStyle/>
          <a:p>
            <a:pPr algn="ctr">
              <a:defRPr sz="3600" b="1">
                <a:solidFill>
                  <a:srgbClr val="FFFFFF"/>
                </a:solidFill>
              </a:defRPr>
            </a:pPr>
            <a:r>
              <a:rPr>
                <a:ln w="22225">
                  <a:solidFill>
                    <a:schemeClr val="accent2"/>
                  </a:solidFill>
                  <a:prstDash val="solid"/>
                </a:ln>
                <a:solidFill>
                  <a:schemeClr val="accent2">
                    <a:lumMod val="40000"/>
                    <a:lumOff val="60000"/>
                  </a:schemeClr>
                </a:solidFill>
                <a:effectLst/>
              </a:rPr>
              <a:t>★ WIMP — Main candidate for CEPC research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2285"/>
            <a:ext cx="10515600" cy="729384"/>
          </a:xfrm>
        </p:spPr>
        <p:txBody>
          <a:bodyPr>
            <a:normAutofit/>
          </a:bodyPr>
          <a:lstStyle/>
          <a:p>
            <a:pPr algn="ctr"/>
            <a:r>
              <a:rPr lang="en-US" sz="2800" dirty="0" smtClean="0">
                <a:latin typeface="Times New Roman" panose="02020603050405020304" pitchFamily="18" charset="0"/>
                <a:cs typeface="Times New Roman" panose="02020603050405020304" pitchFamily="18" charset="0"/>
              </a:rPr>
              <a:t>2HDM (Two Higgs Doublet Model)</a:t>
            </a:r>
            <a:endParaRPr lang="ru-RU" sz="28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14745" y="5666996"/>
            <a:ext cx="11630891"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Ref. </a:t>
            </a:r>
            <a:r>
              <a:rPr lang="en-US" sz="2000" dirty="0">
                <a:latin typeface="Times New Roman" panose="02020603050405020304" pitchFamily="18" charset="0"/>
                <a:cs typeface="Times New Roman" panose="02020603050405020304" pitchFamily="18" charset="0"/>
              </a:rPr>
              <a:t>"Automatic evaluation of UV and R2 terms for beyond the Standard Model </a:t>
            </a:r>
            <a:r>
              <a:rPr lang="en-US" sz="2000" dirty="0" err="1">
                <a:latin typeface="Times New Roman" panose="02020603050405020304" pitchFamily="18" charset="0"/>
                <a:cs typeface="Times New Roman" panose="02020603050405020304" pitchFamily="18" charset="0"/>
              </a:rPr>
              <a:t>Lagrangians</a:t>
            </a:r>
            <a:r>
              <a:rPr lang="en-US" sz="2000" dirty="0">
                <a:latin typeface="Times New Roman" panose="02020603050405020304" pitchFamily="18" charset="0"/>
                <a:cs typeface="Times New Roman" panose="02020603050405020304" pitchFamily="18" charset="0"/>
              </a:rPr>
              <a:t>: a proof-of-principle", Celine </a:t>
            </a:r>
            <a:r>
              <a:rPr lang="en-US" sz="2000" dirty="0" err="1">
                <a:latin typeface="Times New Roman" panose="02020603050405020304" pitchFamily="18" charset="0"/>
                <a:cs typeface="Times New Roman" panose="02020603050405020304" pitchFamily="18" charset="0"/>
              </a:rPr>
              <a:t>Degrande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Comput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Phys.Commun</a:t>
            </a:r>
            <a:r>
              <a:rPr lang="en-US" sz="2000" dirty="0">
                <a:latin typeface="Times New Roman" panose="02020603050405020304" pitchFamily="18" charset="0"/>
                <a:cs typeface="Times New Roman" panose="02020603050405020304" pitchFamily="18" charset="0"/>
              </a:rPr>
              <a:t>. 197 (2015) 239-262</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ChangeAspect="1"/>
          </p:cNvGraphicFramePr>
          <p:nvPr/>
        </p:nvGraphicFramePr>
        <p:xfrm>
          <a:off x="2117959" y="2313178"/>
          <a:ext cx="7825046" cy="595683"/>
        </p:xfrm>
        <a:graphic>
          <a:graphicData uri="http://schemas.openxmlformats.org/presentationml/2006/ole">
            <mc:AlternateContent xmlns:mc="http://schemas.openxmlformats.org/markup-compatibility/2006">
              <mc:Choice xmlns:v="urn:schemas-microsoft-com:vml" Requires="v">
                <p:oleObj spid="_x0000_s2091" name="Equation" r:id="rId4" imgW="92049600" imgH="7315200" progId="Equation.DSMT4">
                  <p:embed/>
                </p:oleObj>
              </mc:Choice>
              <mc:Fallback>
                <p:oleObj name="Equation" r:id="rId4" imgW="92049600" imgH="7315200" progId="Equation.DSMT4">
                  <p:embed/>
                  <p:pic>
                    <p:nvPicPr>
                      <p:cNvPr id="0" name="Изображение 2082"/>
                      <p:cNvPicPr/>
                      <p:nvPr/>
                    </p:nvPicPr>
                    <p:blipFill>
                      <a:blip r:embed="rId5"/>
                      <a:stretch>
                        <a:fillRect/>
                      </a:stretch>
                    </p:blipFill>
                    <p:spPr>
                      <a:xfrm>
                        <a:off x="2117959" y="2313178"/>
                        <a:ext cx="7825046" cy="595683"/>
                      </a:xfrm>
                      <a:prstGeom prst="rect">
                        <a:avLst/>
                      </a:prstGeom>
                    </p:spPr>
                  </p:pic>
                </p:oleObj>
              </mc:Fallback>
            </mc:AlternateContent>
          </a:graphicData>
        </a:graphic>
      </p:graphicFrame>
      <p:sp>
        <p:nvSpPr>
          <p:cNvPr id="9" name="Прямоугольник 8"/>
          <p:cNvSpPr/>
          <p:nvPr/>
        </p:nvSpPr>
        <p:spPr>
          <a:xfrm>
            <a:off x="357996" y="3118307"/>
            <a:ext cx="2916382" cy="460375"/>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where</a:t>
            </a:r>
            <a:r>
              <a:rPr lang="en-US"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graphicFrame>
        <p:nvGraphicFramePr>
          <p:cNvPr id="10" name="Объект 9"/>
          <p:cNvGraphicFramePr>
            <a:graphicFrameLocks noChangeAspect="1"/>
          </p:cNvGraphicFramePr>
          <p:nvPr/>
        </p:nvGraphicFramePr>
        <p:xfrm>
          <a:off x="1783887" y="3789442"/>
          <a:ext cx="9053946" cy="1455115"/>
        </p:xfrm>
        <a:graphic>
          <a:graphicData uri="http://schemas.openxmlformats.org/presentationml/2006/ole">
            <mc:AlternateContent xmlns:mc="http://schemas.openxmlformats.org/markup-compatibility/2006">
              <mc:Choice xmlns:v="urn:schemas-microsoft-com:vml" Requires="v">
                <p:oleObj spid="_x0000_s2092" name="Equation" r:id="rId6" imgW="96012000" imgH="17983200" progId="Equation.DSMT4">
                  <p:embed/>
                </p:oleObj>
              </mc:Choice>
              <mc:Fallback>
                <p:oleObj name="Equation" r:id="rId6" imgW="96012000" imgH="17983200" progId="Equation.DSMT4">
                  <p:embed/>
                  <p:pic>
                    <p:nvPicPr>
                      <p:cNvPr id="0" name="Изображение 2083"/>
                      <p:cNvPicPr/>
                      <p:nvPr/>
                    </p:nvPicPr>
                    <p:blipFill>
                      <a:blip r:embed="rId7"/>
                      <a:stretch>
                        <a:fillRect/>
                      </a:stretch>
                    </p:blipFill>
                    <p:spPr>
                      <a:xfrm>
                        <a:off x="1783887" y="3789442"/>
                        <a:ext cx="9053946" cy="1455115"/>
                      </a:xfrm>
                      <a:prstGeom prst="rect">
                        <a:avLst/>
                      </a:prstGeom>
                    </p:spPr>
                  </p:pic>
                </p:oleObj>
              </mc:Fallback>
            </mc:AlternateContent>
          </a:graphicData>
        </a:graphic>
      </p:graphicFrame>
      <p:sp>
        <p:nvSpPr>
          <p:cNvPr id="16" name="Текстовое поле 15"/>
          <p:cNvSpPr txBox="1"/>
          <p:nvPr/>
        </p:nvSpPr>
        <p:spPr>
          <a:xfrm>
            <a:off x="214630" y="843915"/>
            <a:ext cx="12192000" cy="1322070"/>
          </a:xfrm>
          <a:prstGeom prst="rect">
            <a:avLst/>
          </a:prstGeom>
          <a:noFill/>
        </p:spPr>
        <p:txBody>
          <a:bodyPr wrap="square" rtlCol="0" anchor="t">
            <a:spAutoFit/>
          </a:bodyPr>
          <a:lstStyle/>
          <a:p>
            <a:r>
              <a:rPr lang="ru-RU" altLang="en-US" sz="2000"/>
              <a:t>The Two Higgs Doublet Model (2HDM) is one of the simplest extension of the SM. Only one</a:t>
            </a:r>
          </a:p>
          <a:p>
            <a:r>
              <a:rPr lang="ru-RU" altLang="en-US" sz="2000"/>
              <a:t>scalar multiplet with the same transformation under the SM gauge symmetries as the Higgs field</a:t>
            </a:r>
            <a:r>
              <a:rPr lang="en-US" altLang="ru-RU" sz="2000"/>
              <a:t> </a:t>
            </a:r>
            <a:r>
              <a:rPr lang="ru-RU" altLang="en-US" sz="2000"/>
              <a:t>is added to the field content of the SM. Consequently, the 2HDM Lagrangian can be written as</a:t>
            </a:r>
            <a:r>
              <a:rPr lang="en-US" altLang="ru-RU" sz="2000"/>
              <a:t>:</a:t>
            </a:r>
          </a:p>
        </p:txBody>
      </p:sp>
      <p:pic>
        <p:nvPicPr>
          <p:cNvPr id="4" name="Изображение 3"/>
          <p:cNvPicPr>
            <a:picLocks noChangeAspect="1"/>
          </p:cNvPicPr>
          <p:nvPr/>
        </p:nvPicPr>
        <p:blipFill>
          <a:blip r:embed="rId8"/>
          <a:stretch>
            <a:fillRect/>
          </a:stretch>
        </p:blipFill>
        <p:spPr>
          <a:xfrm>
            <a:off x="3681095" y="2982595"/>
            <a:ext cx="1743075" cy="733425"/>
          </a:xfrm>
          <a:prstGeom prst="rect">
            <a:avLst/>
          </a:prstGeom>
        </p:spPr>
      </p:pic>
      <p:pic>
        <p:nvPicPr>
          <p:cNvPr id="5" name="Изображение 4"/>
          <p:cNvPicPr>
            <a:picLocks noChangeAspect="1"/>
          </p:cNvPicPr>
          <p:nvPr/>
        </p:nvPicPr>
        <p:blipFill>
          <a:blip r:embed="rId9"/>
          <a:stretch>
            <a:fillRect/>
          </a:stretch>
        </p:blipFill>
        <p:spPr>
          <a:xfrm>
            <a:off x="5424170" y="2966720"/>
            <a:ext cx="3488055" cy="765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274955"/>
            <a:ext cx="9715500" cy="533400"/>
          </a:xfrm>
        </p:spPr>
        <p:txBody>
          <a:bodyPr/>
          <a:lstStyle/>
          <a:p>
            <a:r>
              <a:rPr lang="ru-RU" altLang="en-US">
                <a:ln w="22225">
                  <a:solidFill>
                    <a:schemeClr val="accent2"/>
                  </a:solidFill>
                  <a:prstDash val="solid"/>
                </a:ln>
                <a:solidFill>
                  <a:schemeClr val="accent2">
                    <a:lumMod val="40000"/>
                    <a:lumOff val="60000"/>
                  </a:schemeClr>
                </a:solidFill>
                <a:effectLst/>
              </a:rPr>
              <a:t>2HDM+a</a:t>
            </a:r>
            <a:r>
              <a:rPr lang="en-US" altLang="ru-RU">
                <a:ln w="22225">
                  <a:solidFill>
                    <a:schemeClr val="accent2"/>
                  </a:solidFill>
                  <a:prstDash val="solid"/>
                </a:ln>
                <a:solidFill>
                  <a:schemeClr val="accent2">
                    <a:lumMod val="40000"/>
                    <a:lumOff val="60000"/>
                  </a:schemeClr>
                </a:solidFill>
                <a:effectLst/>
              </a:rPr>
              <a:t> </a:t>
            </a:r>
            <a:r>
              <a:rPr lang="ru-RU" altLang="en-US">
                <a:ln w="22225">
                  <a:solidFill>
                    <a:schemeClr val="accent2"/>
                  </a:solidFill>
                  <a:prstDash val="solid"/>
                </a:ln>
                <a:solidFill>
                  <a:schemeClr val="accent2">
                    <a:lumMod val="40000"/>
                    <a:lumOff val="60000"/>
                  </a:schemeClr>
                </a:solidFill>
                <a:effectLst/>
              </a:rPr>
              <a:t>Model</a:t>
            </a:r>
          </a:p>
        </p:txBody>
      </p:sp>
      <p:sp>
        <p:nvSpPr>
          <p:cNvPr id="5" name="Текстовое поле 4"/>
          <p:cNvSpPr txBox="1"/>
          <p:nvPr/>
        </p:nvSpPr>
        <p:spPr>
          <a:xfrm>
            <a:off x="7378700" y="1073150"/>
            <a:ext cx="2540000" cy="368300"/>
          </a:xfrm>
          <a:prstGeom prst="rect">
            <a:avLst/>
          </a:prstGeom>
          <a:noFill/>
        </p:spPr>
        <p:txBody>
          <a:bodyPr wrap="square" rtlCol="0" anchor="t">
            <a:spAutoFit/>
          </a:bodyPr>
          <a:lstStyle/>
          <a:p>
            <a:r>
              <a:rPr lang="ru-RU" altLang="en-US">
                <a:solidFill>
                  <a:schemeClr val="accent1"/>
                </a:solidFill>
                <a:effectLst>
                  <a:outerShdw blurRad="38100" dist="25400" dir="5400000" algn="ctr" rotWithShape="0">
                    <a:srgbClr val="6E747A">
                      <a:alpha val="43000"/>
                    </a:srgbClr>
                  </a:outerShdw>
                </a:effectLst>
              </a:rPr>
              <a:t>2HDM+</a:t>
            </a:r>
            <a:r>
              <a:rPr lang="en-US" altLang="ru-RU">
                <a:solidFill>
                  <a:schemeClr val="accent1"/>
                </a:solidFill>
                <a:effectLst>
                  <a:outerShdw blurRad="38100" dist="25400" dir="5400000" algn="ctr" rotWithShape="0">
                    <a:srgbClr val="6E747A">
                      <a:alpha val="43000"/>
                    </a:srgbClr>
                  </a:outerShdw>
                </a:effectLst>
              </a:rPr>
              <a:t>a</a:t>
            </a:r>
          </a:p>
        </p:txBody>
      </p:sp>
      <p:sp>
        <p:nvSpPr>
          <p:cNvPr id="7" name="Текстовое поле 6"/>
          <p:cNvSpPr txBox="1"/>
          <p:nvPr/>
        </p:nvSpPr>
        <p:spPr>
          <a:xfrm>
            <a:off x="8699500" y="1073150"/>
            <a:ext cx="2540000" cy="368300"/>
          </a:xfrm>
          <a:prstGeom prst="rect">
            <a:avLst/>
          </a:prstGeom>
          <a:noFill/>
        </p:spPr>
        <p:txBody>
          <a:bodyPr wrap="square" rtlCol="0" anchor="t">
            <a:spAutoFit/>
          </a:bodyPr>
          <a:lstStyle/>
          <a:p>
            <a:r>
              <a:rPr lang="ru-RU" altLang="en-US"/>
              <a:t>arxiv.1701.07427</a:t>
            </a:r>
          </a:p>
        </p:txBody>
      </p:sp>
      <p:sp>
        <p:nvSpPr>
          <p:cNvPr id="9" name="Текстовое поле 8"/>
          <p:cNvSpPr txBox="1"/>
          <p:nvPr/>
        </p:nvSpPr>
        <p:spPr>
          <a:xfrm>
            <a:off x="7747000" y="1531620"/>
            <a:ext cx="3492500" cy="645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r>
              <a:rPr lang="en-US" altLang="ru-RU">
                <a:solidFill>
                  <a:schemeClr val="tx1"/>
                </a:solidFill>
                <a:effectLst>
                  <a:outerShdw blurRad="38100" dist="19050" dir="2700000" algn="tl" rotWithShape="0">
                    <a:schemeClr val="dk1">
                      <a:alpha val="40000"/>
                    </a:schemeClr>
                  </a:outerShdw>
                </a:effectLst>
              </a:rPr>
              <a:t>l</a:t>
            </a:r>
            <a:r>
              <a:rPr lang="ru-RU" altLang="en-US">
                <a:solidFill>
                  <a:schemeClr val="tx1"/>
                </a:solidFill>
                <a:effectLst>
                  <a:outerShdw blurRad="38100" dist="19050" dir="2700000" algn="tl" rotWithShape="0">
                    <a:schemeClr val="dk1">
                      <a:alpha val="40000"/>
                    </a:schemeClr>
                  </a:outerShdw>
                </a:effectLst>
              </a:rPr>
              <a:t>ight neutral pseudoscalar singlet</a:t>
            </a:r>
          </a:p>
        </p:txBody>
      </p:sp>
      <p:pic>
        <p:nvPicPr>
          <p:cNvPr id="10" name="Изображение 9"/>
          <p:cNvPicPr>
            <a:picLocks noChangeAspect="1"/>
          </p:cNvPicPr>
          <p:nvPr/>
        </p:nvPicPr>
        <p:blipFill>
          <a:blip r:embed="rId3"/>
          <a:stretch>
            <a:fillRect/>
          </a:stretch>
        </p:blipFill>
        <p:spPr>
          <a:xfrm>
            <a:off x="978535" y="1089660"/>
            <a:ext cx="3288665" cy="1177290"/>
          </a:xfrm>
          <a:prstGeom prst="rect">
            <a:avLst/>
          </a:prstGeom>
        </p:spPr>
      </p:pic>
      <p:pic>
        <p:nvPicPr>
          <p:cNvPr id="11" name="Изображение 10"/>
          <p:cNvPicPr>
            <a:picLocks noChangeAspect="1"/>
          </p:cNvPicPr>
          <p:nvPr/>
        </p:nvPicPr>
        <p:blipFill>
          <a:blip r:embed="rId4"/>
          <a:stretch>
            <a:fillRect/>
          </a:stretch>
        </p:blipFill>
        <p:spPr>
          <a:xfrm>
            <a:off x="8090535" y="2844800"/>
            <a:ext cx="2541270" cy="602615"/>
          </a:xfrm>
          <a:prstGeom prst="rect">
            <a:avLst/>
          </a:prstGeom>
        </p:spPr>
      </p:pic>
      <p:sp>
        <p:nvSpPr>
          <p:cNvPr id="13" name="Текстовое поле 12"/>
          <p:cNvSpPr txBox="1"/>
          <p:nvPr/>
        </p:nvSpPr>
        <p:spPr>
          <a:xfrm>
            <a:off x="6922770" y="2266950"/>
            <a:ext cx="5578475" cy="706755"/>
          </a:xfrm>
          <a:prstGeom prst="rect">
            <a:avLst/>
          </a:prstGeom>
          <a:noFill/>
        </p:spPr>
        <p:txBody>
          <a:bodyPr wrap="square" rtlCol="0" anchor="t">
            <a:spAutoFit/>
          </a:bodyPr>
          <a:lstStyle/>
          <a:p>
            <a:r>
              <a:rPr lang="ru-RU" altLang="en-US" sz="2000"/>
              <a:t>The interaction of a pseudoscalar with dark matter is given by the Lagrangian:</a:t>
            </a:r>
          </a:p>
        </p:txBody>
      </p:sp>
      <p:pic>
        <p:nvPicPr>
          <p:cNvPr id="14" name="Изображение 13"/>
          <p:cNvPicPr>
            <a:picLocks noChangeAspect="1"/>
          </p:cNvPicPr>
          <p:nvPr/>
        </p:nvPicPr>
        <p:blipFill>
          <a:blip r:embed="rId5"/>
          <a:stretch>
            <a:fillRect/>
          </a:stretch>
        </p:blipFill>
        <p:spPr>
          <a:xfrm>
            <a:off x="8328660" y="3369310"/>
            <a:ext cx="1810385" cy="344170"/>
          </a:xfrm>
          <a:prstGeom prst="rect">
            <a:avLst/>
          </a:prstGeom>
        </p:spPr>
      </p:pic>
      <p:pic>
        <p:nvPicPr>
          <p:cNvPr id="15" name="Изображение 14"/>
          <p:cNvPicPr>
            <a:picLocks noChangeAspect="1"/>
          </p:cNvPicPr>
          <p:nvPr/>
        </p:nvPicPr>
        <p:blipFill>
          <a:blip r:embed="rId6"/>
          <a:stretch>
            <a:fillRect/>
          </a:stretch>
        </p:blipFill>
        <p:spPr>
          <a:xfrm>
            <a:off x="6438900" y="4188460"/>
            <a:ext cx="5372735" cy="741680"/>
          </a:xfrm>
          <a:prstGeom prst="rect">
            <a:avLst/>
          </a:prstGeom>
        </p:spPr>
      </p:pic>
      <p:pic>
        <p:nvPicPr>
          <p:cNvPr id="16" name="Изображение 15"/>
          <p:cNvPicPr>
            <a:picLocks noChangeAspect="1"/>
          </p:cNvPicPr>
          <p:nvPr/>
        </p:nvPicPr>
        <p:blipFill>
          <a:blip r:embed="rId7"/>
          <a:stretch>
            <a:fillRect/>
          </a:stretch>
        </p:blipFill>
        <p:spPr>
          <a:xfrm>
            <a:off x="6438900" y="5405755"/>
            <a:ext cx="5495290" cy="471170"/>
          </a:xfrm>
          <a:prstGeom prst="rect">
            <a:avLst/>
          </a:prstGeom>
        </p:spPr>
      </p:pic>
      <p:pic>
        <p:nvPicPr>
          <p:cNvPr id="17" name="Изображение 16"/>
          <p:cNvPicPr>
            <a:picLocks noChangeAspect="1"/>
          </p:cNvPicPr>
          <p:nvPr/>
        </p:nvPicPr>
        <p:blipFill>
          <a:blip r:embed="rId8"/>
          <a:stretch>
            <a:fillRect/>
          </a:stretch>
        </p:blipFill>
        <p:spPr>
          <a:xfrm>
            <a:off x="8699500" y="6171565"/>
            <a:ext cx="1468755" cy="527685"/>
          </a:xfrm>
          <a:prstGeom prst="rect">
            <a:avLst/>
          </a:prstGeom>
        </p:spPr>
      </p:pic>
      <p:sp>
        <p:nvSpPr>
          <p:cNvPr id="18" name="Текстовое поле 17"/>
          <p:cNvSpPr txBox="1"/>
          <p:nvPr/>
        </p:nvSpPr>
        <p:spPr>
          <a:xfrm>
            <a:off x="1168400" y="608965"/>
            <a:ext cx="2501900" cy="368300"/>
          </a:xfrm>
          <a:prstGeom prst="rect">
            <a:avLst/>
          </a:prstGeom>
          <a:noFill/>
        </p:spPr>
        <p:txBody>
          <a:bodyPr wrap="square" rtlCol="0">
            <a:spAutoFit/>
          </a:bodyPr>
          <a:lstStyle/>
          <a:p>
            <a:r>
              <a:rPr lang="en-US" altLang="ru-RU"/>
              <a:t>Parameters:</a:t>
            </a:r>
          </a:p>
        </p:txBody>
      </p:sp>
      <p:sp>
        <p:nvSpPr>
          <p:cNvPr id="19" name="Текстовое поле 18"/>
          <p:cNvSpPr txBox="1"/>
          <p:nvPr/>
        </p:nvSpPr>
        <p:spPr>
          <a:xfrm>
            <a:off x="8091805" y="3803650"/>
            <a:ext cx="2540000" cy="368300"/>
          </a:xfrm>
          <a:prstGeom prst="rect">
            <a:avLst/>
          </a:prstGeom>
          <a:noFill/>
        </p:spPr>
        <p:txBody>
          <a:bodyPr wrap="square" rtlCol="0" anchor="t">
            <a:spAutoFit/>
          </a:bodyPr>
          <a:lstStyle/>
          <a:p>
            <a:r>
              <a:rPr lang="ru-RU" altLang="en-US"/>
              <a:t>Doublet potential</a:t>
            </a:r>
          </a:p>
        </p:txBody>
      </p:sp>
      <p:sp>
        <p:nvSpPr>
          <p:cNvPr id="20" name="Текстовое поле 19"/>
          <p:cNvSpPr txBox="1"/>
          <p:nvPr/>
        </p:nvSpPr>
        <p:spPr>
          <a:xfrm>
            <a:off x="8328660" y="5798185"/>
            <a:ext cx="2064385" cy="368300"/>
          </a:xfrm>
          <a:prstGeom prst="rect">
            <a:avLst/>
          </a:prstGeom>
          <a:noFill/>
        </p:spPr>
        <p:txBody>
          <a:bodyPr wrap="none" rtlCol="0" anchor="t">
            <a:spAutoFit/>
          </a:bodyPr>
          <a:lstStyle/>
          <a:p>
            <a:r>
              <a:rPr lang="en-US" altLang="ru-RU">
                <a:sym typeface="+mn-ea"/>
              </a:rPr>
              <a:t>Singlet</a:t>
            </a:r>
            <a:r>
              <a:rPr lang="ru-RU" altLang="en-US">
                <a:sym typeface="+mn-ea"/>
              </a:rPr>
              <a:t> potential</a:t>
            </a:r>
            <a:endParaRPr lang="ru-RU" altLang="en-US"/>
          </a:p>
        </p:txBody>
      </p:sp>
      <p:sp>
        <p:nvSpPr>
          <p:cNvPr id="21" name="Текстовое поле 20"/>
          <p:cNvSpPr txBox="1"/>
          <p:nvPr/>
        </p:nvSpPr>
        <p:spPr>
          <a:xfrm>
            <a:off x="7747000" y="4917440"/>
            <a:ext cx="3088005" cy="368300"/>
          </a:xfrm>
          <a:prstGeom prst="rect">
            <a:avLst/>
          </a:prstGeom>
          <a:noFill/>
        </p:spPr>
        <p:txBody>
          <a:bodyPr wrap="none" rtlCol="0" anchor="t">
            <a:spAutoFit/>
          </a:bodyPr>
          <a:lstStyle/>
          <a:p>
            <a:r>
              <a:rPr lang="en-US" altLang="ru-RU">
                <a:sym typeface="+mn-ea"/>
              </a:rPr>
              <a:t>Singlet -d</a:t>
            </a:r>
            <a:r>
              <a:rPr lang="ru-RU" altLang="en-US">
                <a:sym typeface="+mn-ea"/>
              </a:rPr>
              <a:t>oublet potential</a:t>
            </a:r>
            <a:endParaRPr lang="ru-RU" altLang="en-US"/>
          </a:p>
        </p:txBody>
      </p:sp>
      <p:graphicFrame>
        <p:nvGraphicFramePr>
          <p:cNvPr id="23" name="Таблица 22"/>
          <p:cNvGraphicFramePr/>
          <p:nvPr/>
        </p:nvGraphicFramePr>
        <p:xfrm>
          <a:off x="572135" y="2442210"/>
          <a:ext cx="5727065" cy="4243705"/>
        </p:xfrm>
        <a:graphic>
          <a:graphicData uri="http://schemas.openxmlformats.org/drawingml/2006/table">
            <a:tbl>
              <a:tblPr firstRow="1">
                <a:tableStyleId>{08FB837D-C827-4EFA-A057-4D05807E0F7C}</a:tableStyleId>
              </a:tblPr>
              <a:tblGrid>
                <a:gridCol w="1559560"/>
                <a:gridCol w="4167505"/>
              </a:tblGrid>
              <a:tr h="865505">
                <a:tc>
                  <a:txBody>
                    <a:bodyPr/>
                    <a:lstStyle/>
                    <a:p>
                      <a:pPr>
                        <a:buNone/>
                      </a:pPr>
                      <a:r>
                        <a:rPr lang="en-US" altLang="ru-RU"/>
                        <a:t>Parameter</a:t>
                      </a:r>
                    </a:p>
                  </a:txBody>
                  <a:tcPr/>
                </a:tc>
                <a:tc>
                  <a:txBody>
                    <a:bodyPr/>
                    <a:lstStyle/>
                    <a:p>
                      <a:pPr>
                        <a:buNone/>
                      </a:pPr>
                      <a:r>
                        <a:rPr lang="en-US" altLang="ru-RU"/>
                        <a:t>Meaning</a:t>
                      </a:r>
                    </a:p>
                  </a:txBody>
                  <a:tcPr/>
                </a:tc>
              </a:tr>
              <a:tr h="565150">
                <a:tc>
                  <a:txBody>
                    <a:bodyPr/>
                    <a:lstStyle/>
                    <a:p>
                      <a:pPr>
                        <a:buNone/>
                      </a:pPr>
                      <a:endParaRPr lang="ru-RU" altLang="en-US"/>
                    </a:p>
                  </a:txBody>
                  <a:tcPr/>
                </a:tc>
                <a:tc>
                  <a:txBody>
                    <a:bodyPr/>
                    <a:lstStyle/>
                    <a:p>
                      <a:pPr>
                        <a:buNone/>
                      </a:pPr>
                      <a:endParaRPr lang="ru-RU" altLang="en-US"/>
                    </a:p>
                  </a:txBody>
                  <a:tcPr/>
                </a:tc>
              </a:tr>
              <a:tr h="563880">
                <a:tc>
                  <a:txBody>
                    <a:bodyPr/>
                    <a:lstStyle/>
                    <a:p>
                      <a:pPr>
                        <a:buNone/>
                      </a:pPr>
                      <a:endParaRPr lang="ru-RU" altLang="en-US"/>
                    </a:p>
                  </a:txBody>
                  <a:tcPr/>
                </a:tc>
                <a:tc>
                  <a:txBody>
                    <a:bodyPr/>
                    <a:lstStyle/>
                    <a:p>
                      <a:pPr>
                        <a:buNone/>
                      </a:pPr>
                      <a:endParaRPr lang="ru-RU" altLang="en-US"/>
                    </a:p>
                  </a:txBody>
                  <a:tcPr/>
                </a:tc>
              </a:tr>
              <a:tr h="567055">
                <a:tc>
                  <a:txBody>
                    <a:bodyPr/>
                    <a:lstStyle/>
                    <a:p>
                      <a:pPr>
                        <a:buNone/>
                      </a:pPr>
                      <a:endParaRPr lang="ru-RU" altLang="en-US"/>
                    </a:p>
                  </a:txBody>
                  <a:tcPr/>
                </a:tc>
                <a:tc>
                  <a:txBody>
                    <a:bodyPr/>
                    <a:lstStyle/>
                    <a:p>
                      <a:pPr>
                        <a:buNone/>
                      </a:pPr>
                      <a:endParaRPr lang="ru-RU" altLang="en-US"/>
                    </a:p>
                  </a:txBody>
                  <a:tcPr/>
                </a:tc>
              </a:tr>
              <a:tr h="551815">
                <a:tc>
                  <a:txBody>
                    <a:bodyPr/>
                    <a:lstStyle/>
                    <a:p>
                      <a:pPr>
                        <a:buNone/>
                      </a:pPr>
                      <a:endParaRPr lang="ru-RU" altLang="en-US"/>
                    </a:p>
                  </a:txBody>
                  <a:tcPr/>
                </a:tc>
                <a:tc>
                  <a:txBody>
                    <a:bodyPr/>
                    <a:lstStyle/>
                    <a:p>
                      <a:pPr>
                        <a:buNone/>
                      </a:pPr>
                      <a:endParaRPr lang="ru-RU" altLang="en-US"/>
                    </a:p>
                  </a:txBody>
                  <a:tcPr/>
                </a:tc>
              </a:tr>
              <a:tr h="565150">
                <a:tc>
                  <a:txBody>
                    <a:bodyPr/>
                    <a:lstStyle/>
                    <a:p>
                      <a:pPr>
                        <a:buNone/>
                      </a:pPr>
                      <a:endParaRPr lang="ru-RU" altLang="en-US"/>
                    </a:p>
                  </a:txBody>
                  <a:tcPr/>
                </a:tc>
                <a:tc>
                  <a:txBody>
                    <a:bodyPr/>
                    <a:lstStyle/>
                    <a:p>
                      <a:pPr>
                        <a:buNone/>
                      </a:pPr>
                      <a:endParaRPr lang="ru-RU" altLang="en-US"/>
                    </a:p>
                  </a:txBody>
                  <a:tcPr/>
                </a:tc>
              </a:tr>
              <a:tr h="565150">
                <a:tc>
                  <a:txBody>
                    <a:bodyPr/>
                    <a:lstStyle/>
                    <a:p>
                      <a:pPr>
                        <a:buNone/>
                      </a:pPr>
                      <a:endParaRPr lang="ru-RU" altLang="en-US"/>
                    </a:p>
                  </a:txBody>
                  <a:tcPr/>
                </a:tc>
                <a:tc>
                  <a:txBody>
                    <a:bodyPr/>
                    <a:lstStyle/>
                    <a:p>
                      <a:pPr>
                        <a:buNone/>
                      </a:pPr>
                      <a:endParaRPr lang="ru-RU" altLang="en-US"/>
                    </a:p>
                  </a:txBody>
                  <a:tcPr/>
                </a:tc>
              </a:tr>
            </a:tbl>
          </a:graphicData>
        </a:graphic>
      </p:graphicFrame>
      <p:pic>
        <p:nvPicPr>
          <p:cNvPr id="25" name="Изображение 24"/>
          <p:cNvPicPr>
            <a:picLocks noChangeAspect="1"/>
          </p:cNvPicPr>
          <p:nvPr/>
        </p:nvPicPr>
        <p:blipFill>
          <a:blip r:embed="rId9"/>
          <a:stretch>
            <a:fillRect/>
          </a:stretch>
        </p:blipFill>
        <p:spPr>
          <a:xfrm>
            <a:off x="1029335" y="4003675"/>
            <a:ext cx="561975" cy="323850"/>
          </a:xfrm>
          <a:prstGeom prst="rect">
            <a:avLst/>
          </a:prstGeom>
        </p:spPr>
      </p:pic>
      <p:pic>
        <p:nvPicPr>
          <p:cNvPr id="26" name="Изображение 25"/>
          <p:cNvPicPr>
            <a:picLocks noChangeAspect="1"/>
          </p:cNvPicPr>
          <p:nvPr/>
        </p:nvPicPr>
        <p:blipFill>
          <a:blip r:embed="rId10"/>
          <a:stretch>
            <a:fillRect/>
          </a:stretch>
        </p:blipFill>
        <p:spPr>
          <a:xfrm>
            <a:off x="1029970" y="4527550"/>
            <a:ext cx="561975" cy="323850"/>
          </a:xfrm>
          <a:prstGeom prst="rect">
            <a:avLst/>
          </a:prstGeom>
        </p:spPr>
      </p:pic>
      <p:pic>
        <p:nvPicPr>
          <p:cNvPr id="27" name="Изображение 26"/>
          <p:cNvPicPr>
            <a:picLocks noChangeAspect="1"/>
          </p:cNvPicPr>
          <p:nvPr/>
        </p:nvPicPr>
        <p:blipFill>
          <a:blip r:embed="rId11"/>
          <a:stretch>
            <a:fillRect/>
          </a:stretch>
        </p:blipFill>
        <p:spPr>
          <a:xfrm>
            <a:off x="1029970" y="5095875"/>
            <a:ext cx="561975" cy="323850"/>
          </a:xfrm>
          <a:prstGeom prst="rect">
            <a:avLst/>
          </a:prstGeom>
        </p:spPr>
      </p:pic>
      <p:pic>
        <p:nvPicPr>
          <p:cNvPr id="28" name="Изображение 27"/>
          <p:cNvPicPr>
            <a:picLocks noChangeAspect="1"/>
          </p:cNvPicPr>
          <p:nvPr/>
        </p:nvPicPr>
        <p:blipFill>
          <a:blip r:embed="rId12"/>
          <a:stretch>
            <a:fillRect/>
          </a:stretch>
        </p:blipFill>
        <p:spPr>
          <a:xfrm>
            <a:off x="882650" y="3458845"/>
            <a:ext cx="857250" cy="295275"/>
          </a:xfrm>
          <a:prstGeom prst="rect">
            <a:avLst/>
          </a:prstGeom>
        </p:spPr>
      </p:pic>
      <p:pic>
        <p:nvPicPr>
          <p:cNvPr id="29" name="Изображение 28"/>
          <p:cNvPicPr>
            <a:picLocks noChangeAspect="1"/>
          </p:cNvPicPr>
          <p:nvPr/>
        </p:nvPicPr>
        <p:blipFill>
          <a:blip r:embed="rId13"/>
          <a:stretch>
            <a:fillRect/>
          </a:stretch>
        </p:blipFill>
        <p:spPr>
          <a:xfrm>
            <a:off x="1029335" y="5664200"/>
            <a:ext cx="533400" cy="314325"/>
          </a:xfrm>
          <a:prstGeom prst="rect">
            <a:avLst/>
          </a:prstGeom>
        </p:spPr>
      </p:pic>
      <p:pic>
        <p:nvPicPr>
          <p:cNvPr id="30" name="Изображение 29"/>
          <p:cNvPicPr>
            <a:picLocks noChangeAspect="1"/>
          </p:cNvPicPr>
          <p:nvPr/>
        </p:nvPicPr>
        <p:blipFill>
          <a:blip r:embed="rId14"/>
          <a:stretch>
            <a:fillRect/>
          </a:stretch>
        </p:blipFill>
        <p:spPr>
          <a:xfrm>
            <a:off x="949325" y="6235700"/>
            <a:ext cx="723900" cy="295275"/>
          </a:xfrm>
          <a:prstGeom prst="rect">
            <a:avLst/>
          </a:prstGeom>
        </p:spPr>
      </p:pic>
      <p:sp>
        <p:nvSpPr>
          <p:cNvPr id="31" name="Текстовое поле 30"/>
          <p:cNvSpPr txBox="1"/>
          <p:nvPr/>
        </p:nvSpPr>
        <p:spPr>
          <a:xfrm>
            <a:off x="2165985" y="3465195"/>
            <a:ext cx="4598670" cy="245110"/>
          </a:xfrm>
          <a:prstGeom prst="rect">
            <a:avLst/>
          </a:prstGeom>
          <a:noFill/>
        </p:spPr>
        <p:txBody>
          <a:bodyPr wrap="square" rtlCol="0" anchor="t">
            <a:spAutoFit/>
          </a:bodyPr>
          <a:lstStyle/>
          <a:p>
            <a:r>
              <a:rPr lang="en-US" altLang="ru-RU" sz="1000"/>
              <a:t>D</a:t>
            </a:r>
            <a:r>
              <a:rPr lang="ru-RU" altLang="en-US" sz="1000"/>
              <a:t>etermines how SM-like the light Higgs is.</a:t>
            </a:r>
          </a:p>
        </p:txBody>
      </p:sp>
      <p:sp>
        <p:nvSpPr>
          <p:cNvPr id="32" name="Текстовое поле 31"/>
          <p:cNvSpPr txBox="1"/>
          <p:nvPr/>
        </p:nvSpPr>
        <p:spPr>
          <a:xfrm>
            <a:off x="2121535" y="3966210"/>
            <a:ext cx="4317365" cy="398780"/>
          </a:xfrm>
          <a:prstGeom prst="rect">
            <a:avLst/>
          </a:prstGeom>
          <a:noFill/>
        </p:spPr>
        <p:txBody>
          <a:bodyPr wrap="square" rtlCol="0" anchor="t">
            <a:spAutoFit/>
          </a:bodyPr>
          <a:lstStyle/>
          <a:p>
            <a:r>
              <a:rPr lang="ru-RU" altLang="en-US" sz="1000"/>
              <a:t>Ratio of the two Higgs doublet vacuum expectation values: tan⁡β=v2/v1</a:t>
            </a:r>
            <a:r>
              <a:rPr lang="en-US" altLang="ru-RU" sz="1000"/>
              <a:t>.</a:t>
            </a:r>
            <a:r>
              <a:rPr lang="ru-RU" altLang="en-US" sz="1000"/>
              <a:t>Controls the coupling of Higgs bosons to fermions. </a:t>
            </a:r>
          </a:p>
        </p:txBody>
      </p:sp>
      <p:sp>
        <p:nvSpPr>
          <p:cNvPr id="33" name="Текстовое поле 32"/>
          <p:cNvSpPr txBox="1"/>
          <p:nvPr/>
        </p:nvSpPr>
        <p:spPr>
          <a:xfrm>
            <a:off x="2121535" y="4395470"/>
            <a:ext cx="4457065" cy="675640"/>
          </a:xfrm>
          <a:prstGeom prst="rect">
            <a:avLst/>
          </a:prstGeom>
          <a:noFill/>
        </p:spPr>
        <p:txBody>
          <a:bodyPr wrap="square" rtlCol="0" anchor="t">
            <a:spAutoFit/>
          </a:bodyPr>
          <a:lstStyle/>
          <a:p>
            <a:r>
              <a:rPr lang="ru-RU" altLang="en-US" sz="1000"/>
              <a:t>Mixing angle between the two CP-odd states: the doublet pseudoscalar A and the singlet pseudoscalar a. This parameter controls the coupling of the SM-like Higgs h to the mediator a</a:t>
            </a:r>
            <a:r>
              <a:rPr lang="en-US" altLang="ru-RU" sz="1000"/>
              <a:t>.</a:t>
            </a:r>
            <a:r>
              <a:rPr lang="ru-RU" altLang="en-US"/>
              <a:t> </a:t>
            </a:r>
          </a:p>
        </p:txBody>
      </p:sp>
      <p:sp>
        <p:nvSpPr>
          <p:cNvPr id="34" name="Текстовое поле 33"/>
          <p:cNvSpPr txBox="1"/>
          <p:nvPr/>
        </p:nvSpPr>
        <p:spPr>
          <a:xfrm>
            <a:off x="2121535" y="5058410"/>
            <a:ext cx="4177665" cy="398780"/>
          </a:xfrm>
          <a:prstGeom prst="rect">
            <a:avLst/>
          </a:prstGeom>
          <a:noFill/>
        </p:spPr>
        <p:txBody>
          <a:bodyPr wrap="square" rtlCol="0" anchor="t">
            <a:spAutoFit/>
          </a:bodyPr>
          <a:lstStyle/>
          <a:p>
            <a:r>
              <a:rPr lang="ru-RU" altLang="en-US" sz="1000"/>
              <a:t>Yukawa coupling of the pseudoscalar mediator a to the Dark Matter  χ. </a:t>
            </a:r>
          </a:p>
        </p:txBody>
      </p:sp>
      <p:sp>
        <p:nvSpPr>
          <p:cNvPr id="35" name="Текстовое поле 34"/>
          <p:cNvSpPr txBox="1"/>
          <p:nvPr/>
        </p:nvSpPr>
        <p:spPr>
          <a:xfrm>
            <a:off x="2165985" y="5664200"/>
            <a:ext cx="4133215" cy="398780"/>
          </a:xfrm>
          <a:prstGeom prst="rect">
            <a:avLst/>
          </a:prstGeom>
          <a:noFill/>
        </p:spPr>
        <p:txBody>
          <a:bodyPr wrap="square" rtlCol="0" anchor="t">
            <a:spAutoFit/>
          </a:bodyPr>
          <a:lstStyle/>
          <a:p>
            <a:r>
              <a:rPr lang="ru-RU" altLang="en-US" sz="1000"/>
              <a:t>Quartic coupling between the two Higgs doublets in the scalar potential. </a:t>
            </a:r>
          </a:p>
        </p:txBody>
      </p:sp>
      <p:sp>
        <p:nvSpPr>
          <p:cNvPr id="36" name="Текстовое поле 35"/>
          <p:cNvSpPr txBox="1"/>
          <p:nvPr/>
        </p:nvSpPr>
        <p:spPr>
          <a:xfrm>
            <a:off x="2165985" y="6198235"/>
            <a:ext cx="3987165" cy="398780"/>
          </a:xfrm>
          <a:prstGeom prst="rect">
            <a:avLst/>
          </a:prstGeom>
          <a:noFill/>
        </p:spPr>
        <p:txBody>
          <a:bodyPr wrap="square" rtlCol="0" anchor="t">
            <a:spAutoFit/>
          </a:bodyPr>
          <a:lstStyle/>
          <a:p>
            <a:r>
              <a:rPr lang="ru-RU" altLang="en-US" sz="1000"/>
              <a:t>Quartic portal couplings between the singlet P and the two Higgs doublets.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nvSpPr>
        <p:spPr>
          <a:xfrm>
            <a:off x="1422400" y="274955"/>
            <a:ext cx="9715500" cy="5334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ru-RU">
                <a:ln w="22225">
                  <a:solidFill>
                    <a:schemeClr val="accent2"/>
                  </a:solidFill>
                  <a:prstDash val="solid"/>
                </a:ln>
                <a:solidFill>
                  <a:schemeClr val="accent2">
                    <a:lumMod val="40000"/>
                    <a:lumOff val="60000"/>
                  </a:schemeClr>
                </a:solidFill>
                <a:effectLst/>
              </a:rPr>
              <a:t>Results of CMS observations </a:t>
            </a:r>
          </a:p>
        </p:txBody>
      </p:sp>
      <p:pic>
        <p:nvPicPr>
          <p:cNvPr id="8" name="Замещающее содержимое 7"/>
          <p:cNvPicPr>
            <a:picLocks noGrp="1" noChangeAspect="1"/>
          </p:cNvPicPr>
          <p:nvPr>
            <p:ph idx="1"/>
          </p:nvPr>
        </p:nvPicPr>
        <p:blipFill>
          <a:blip r:embed="rId3"/>
          <a:stretch>
            <a:fillRect/>
          </a:stretch>
        </p:blipFill>
        <p:spPr>
          <a:xfrm>
            <a:off x="287655" y="4529455"/>
            <a:ext cx="5628005" cy="2083435"/>
          </a:xfrm>
          <a:prstGeom prst="rect">
            <a:avLst/>
          </a:prstGeom>
        </p:spPr>
      </p:pic>
      <p:pic>
        <p:nvPicPr>
          <p:cNvPr id="11" name="Изображение 10"/>
          <p:cNvPicPr>
            <a:picLocks noChangeAspect="1"/>
          </p:cNvPicPr>
          <p:nvPr/>
        </p:nvPicPr>
        <p:blipFill>
          <a:blip r:embed="rId4"/>
          <a:stretch>
            <a:fillRect/>
          </a:stretch>
        </p:blipFill>
        <p:spPr>
          <a:xfrm>
            <a:off x="6186170" y="1116330"/>
            <a:ext cx="5687060" cy="3084830"/>
          </a:xfrm>
          <a:prstGeom prst="rect">
            <a:avLst/>
          </a:prstGeom>
        </p:spPr>
      </p:pic>
      <p:pic>
        <p:nvPicPr>
          <p:cNvPr id="12" name="Изображение 11"/>
          <p:cNvPicPr>
            <a:picLocks noChangeAspect="1"/>
          </p:cNvPicPr>
          <p:nvPr/>
        </p:nvPicPr>
        <p:blipFill>
          <a:blip r:embed="rId5"/>
          <a:stretch>
            <a:fillRect/>
          </a:stretch>
        </p:blipFill>
        <p:spPr>
          <a:xfrm>
            <a:off x="287655" y="1116330"/>
            <a:ext cx="5352415" cy="3105150"/>
          </a:xfrm>
          <a:prstGeom prst="rect">
            <a:avLst/>
          </a:prstGeom>
        </p:spPr>
      </p:pic>
      <p:sp>
        <p:nvSpPr>
          <p:cNvPr id="13" name="Текстовое поле 12"/>
          <p:cNvSpPr txBox="1"/>
          <p:nvPr/>
        </p:nvSpPr>
        <p:spPr>
          <a:xfrm>
            <a:off x="6089650" y="4221480"/>
            <a:ext cx="5144770" cy="2676525"/>
          </a:xfrm>
          <a:prstGeom prst="rect">
            <a:avLst/>
          </a:prstGeom>
          <a:noFill/>
        </p:spPr>
        <p:txBody>
          <a:bodyPr wrap="square" rtlCol="0" anchor="t">
            <a:spAutoFit/>
          </a:bodyPr>
          <a:lstStyle/>
          <a:p>
            <a:r>
              <a:rPr lang="ru-RU" altLang="en-US" sz="2400"/>
              <a:t>More variety in leading MET signatures:  </a:t>
            </a:r>
          </a:p>
          <a:p>
            <a:r>
              <a:rPr lang="ru-RU" altLang="en-US" sz="2400"/>
              <a:t>➢ mono-tt </a:t>
            </a:r>
          </a:p>
          <a:p>
            <a:r>
              <a:rPr lang="ru-RU" altLang="en-US" sz="2400"/>
              <a:t>➢ mono-jet </a:t>
            </a:r>
          </a:p>
          <a:p>
            <a:r>
              <a:rPr lang="ru-RU" altLang="en-US" sz="2400"/>
              <a:t>➢ mono-Higgs </a:t>
            </a:r>
          </a:p>
          <a:p>
            <a:r>
              <a:rPr lang="ru-RU" altLang="en-US" sz="2400"/>
              <a:t>➢ mono-Z </a:t>
            </a:r>
          </a:p>
          <a:p>
            <a:r>
              <a:rPr lang="ru-RU" altLang="en-US" sz="2400"/>
              <a:t>➢ mono-top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22400" y="274955"/>
            <a:ext cx="9715500" cy="533400"/>
          </a:xfrm>
        </p:spPr>
        <p:txBody>
          <a:bodyPr/>
          <a:lstStyle/>
          <a:p>
            <a:r>
              <a:rPr lang="en-US" altLang="ru-RU">
                <a:ln w="22225">
                  <a:solidFill>
                    <a:schemeClr val="accent2"/>
                  </a:solidFill>
                  <a:prstDash val="solid"/>
                </a:ln>
                <a:solidFill>
                  <a:schemeClr val="accent2">
                    <a:lumMod val="40000"/>
                    <a:lumOff val="60000"/>
                  </a:schemeClr>
                </a:solidFill>
                <a:effectLst/>
              </a:rPr>
              <a:t>Results of CMS observations </a:t>
            </a:r>
          </a:p>
        </p:txBody>
      </p:sp>
      <p:pic>
        <p:nvPicPr>
          <p:cNvPr id="6" name="Изображение 5"/>
          <p:cNvPicPr>
            <a:picLocks noChangeAspect="1"/>
          </p:cNvPicPr>
          <p:nvPr/>
        </p:nvPicPr>
        <p:blipFill>
          <a:blip r:embed="rId3"/>
          <a:stretch>
            <a:fillRect/>
          </a:stretch>
        </p:blipFill>
        <p:spPr>
          <a:xfrm>
            <a:off x="3101975" y="808355"/>
            <a:ext cx="4814570" cy="4429760"/>
          </a:xfrm>
          <a:prstGeom prst="rect">
            <a:avLst/>
          </a:prstGeom>
        </p:spPr>
      </p:pic>
      <p:pic>
        <p:nvPicPr>
          <p:cNvPr id="7" name="Изображение 6"/>
          <p:cNvPicPr>
            <a:picLocks noChangeAspect="1"/>
          </p:cNvPicPr>
          <p:nvPr/>
        </p:nvPicPr>
        <p:blipFill>
          <a:blip r:embed="rId4"/>
          <a:stretch>
            <a:fillRect/>
          </a:stretch>
        </p:blipFill>
        <p:spPr>
          <a:xfrm>
            <a:off x="129540" y="5439410"/>
            <a:ext cx="11932920" cy="1065530"/>
          </a:xfrm>
          <a:prstGeom prst="rect">
            <a:avLst/>
          </a:prstGeom>
        </p:spPr>
      </p:pic>
      <p:sp>
        <p:nvSpPr>
          <p:cNvPr id="8" name="Текстовое поле 7"/>
          <p:cNvSpPr txBox="1"/>
          <p:nvPr/>
        </p:nvSpPr>
        <p:spPr>
          <a:xfrm>
            <a:off x="8093710" y="3562985"/>
            <a:ext cx="3571240" cy="1383665"/>
          </a:xfrm>
          <a:prstGeom prst="rect">
            <a:avLst/>
          </a:prstGeom>
          <a:noFill/>
        </p:spPr>
        <p:txBody>
          <a:bodyPr wrap="square" rtlCol="0" anchor="t">
            <a:spAutoFit/>
          </a:bodyPr>
          <a:lstStyle/>
          <a:p>
            <a:pPr algn="just"/>
            <a:r>
              <a:rPr lang="ru-RU" altLang="en-US" sz="1200"/>
              <a:t>Sirunyan A. M. et al. (CMS Collab.). Search for Dark Matter Produced in</a:t>
            </a:r>
            <a:r>
              <a:rPr lang="en-US" altLang="ru-RU" sz="1200"/>
              <a:t> </a:t>
            </a:r>
            <a:r>
              <a:rPr lang="ru-RU" altLang="en-US" sz="1200"/>
              <a:t>Association</a:t>
            </a:r>
            <a:r>
              <a:rPr lang="en-US" altLang="ru-RU" sz="1200"/>
              <a:t> </a:t>
            </a:r>
            <a:r>
              <a:rPr lang="ru-RU" altLang="en-US" sz="1200"/>
              <a:t>with a Leptonically Decaying Z Boson in Proton–Proton Collisions</a:t>
            </a:r>
            <a:r>
              <a:rPr lang="en-US" altLang="ru-RU" sz="1200"/>
              <a:t> </a:t>
            </a:r>
            <a:r>
              <a:rPr lang="ru-RU" altLang="en-US" sz="1200"/>
              <a:t>at s = 13 TeV // Eur. Phys. J. C. 2021. V. 81. P. 13; Erratum: Eur. Phys. J.</a:t>
            </a:r>
          </a:p>
          <a:p>
            <a:pPr algn="just"/>
            <a:r>
              <a:rPr lang="ru-RU" altLang="en-US" sz="1200"/>
              <a:t>C. 2021. V. 81. P. 333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900" y="211138"/>
            <a:ext cx="10972800" cy="1143000"/>
          </a:xfrm>
        </p:spPr>
        <p:txBody>
          <a:bodyPr/>
          <a:lstStyle/>
          <a:p>
            <a:r>
              <a:rPr lang="en-US" altLang="ru-RU">
                <a:ln w="22225">
                  <a:solidFill>
                    <a:schemeClr val="accent2"/>
                  </a:solidFill>
                  <a:prstDash val="solid"/>
                </a:ln>
                <a:solidFill>
                  <a:schemeClr val="accent2">
                    <a:lumMod val="40000"/>
                    <a:lumOff val="60000"/>
                  </a:schemeClr>
                </a:solidFill>
                <a:effectLst/>
                <a:sym typeface="+mn-ea"/>
              </a:rPr>
              <a:t>Dark matter observations at CEPC </a:t>
            </a:r>
            <a:r>
              <a:rPr lang="en-US" altLang="ru-RU">
                <a:ln w="22225">
                  <a:solidFill>
                    <a:schemeClr val="accent2"/>
                  </a:solidFill>
                  <a:prstDash val="solid"/>
                </a:ln>
                <a:solidFill>
                  <a:schemeClr val="accent2">
                    <a:lumMod val="40000"/>
                    <a:lumOff val="60000"/>
                  </a:schemeClr>
                </a:solidFill>
                <a:effectLst/>
              </a:rPr>
              <a:t/>
            </a:r>
            <a:br>
              <a:rPr lang="en-US" altLang="ru-RU">
                <a:ln w="22225">
                  <a:solidFill>
                    <a:schemeClr val="accent2"/>
                  </a:solidFill>
                  <a:prstDash val="solid"/>
                </a:ln>
                <a:solidFill>
                  <a:schemeClr val="accent2">
                    <a:lumMod val="40000"/>
                    <a:lumOff val="60000"/>
                  </a:schemeClr>
                </a:solidFill>
                <a:effectLst/>
              </a:rPr>
            </a:br>
            <a:endParaRPr lang="ru-RU" altLang="en-US"/>
          </a:p>
        </p:txBody>
      </p:sp>
      <p:sp>
        <p:nvSpPr>
          <p:cNvPr id="7" name="Текстовое поле 6"/>
          <p:cNvSpPr txBox="1"/>
          <p:nvPr/>
        </p:nvSpPr>
        <p:spPr>
          <a:xfrm>
            <a:off x="609600" y="857250"/>
            <a:ext cx="7136765" cy="829945"/>
          </a:xfrm>
          <a:prstGeom prst="rect">
            <a:avLst/>
          </a:prstGeom>
          <a:noFill/>
        </p:spPr>
        <p:txBody>
          <a:bodyPr wrap="square" rtlCol="0">
            <a:spAutoFit/>
          </a:bodyPr>
          <a:lstStyle/>
          <a:p>
            <a:r>
              <a:rPr lang="en-US" altLang="ru-RU" sz="2400"/>
              <a:t>Simplified Dark matter models:</a:t>
            </a:r>
          </a:p>
          <a:p>
            <a:r>
              <a:rPr lang="en-US" altLang="ru-RU" sz="2400">
                <a:solidFill>
                  <a:schemeClr val="accent1"/>
                </a:solidFill>
                <a:effectLst>
                  <a:outerShdw blurRad="38100" dist="25400" dir="5400000" algn="ctr" rotWithShape="0">
                    <a:srgbClr val="6E747A">
                      <a:alpha val="43000"/>
                    </a:srgbClr>
                  </a:outerShdw>
                </a:effectLst>
              </a:rPr>
              <a:t>- Scalar/Fermion/Vector portals</a:t>
            </a:r>
          </a:p>
        </p:txBody>
      </p:sp>
      <p:pic>
        <p:nvPicPr>
          <p:cNvPr id="11" name="Замещающее содержимое 10"/>
          <p:cNvPicPr>
            <a:picLocks noGrp="1" noChangeAspect="1"/>
          </p:cNvPicPr>
          <p:nvPr>
            <p:ph idx="1"/>
          </p:nvPr>
        </p:nvPicPr>
        <p:blipFill>
          <a:blip r:embed="rId3"/>
          <a:stretch>
            <a:fillRect/>
          </a:stretch>
        </p:blipFill>
        <p:spPr>
          <a:xfrm>
            <a:off x="965200" y="1591310"/>
            <a:ext cx="10313670" cy="3298190"/>
          </a:xfrm>
          <a:prstGeom prst="rect">
            <a:avLst/>
          </a:prstGeom>
        </p:spPr>
      </p:pic>
      <p:sp>
        <p:nvSpPr>
          <p:cNvPr id="13" name="Текстовое поле 12"/>
          <p:cNvSpPr txBox="1"/>
          <p:nvPr/>
        </p:nvSpPr>
        <p:spPr>
          <a:xfrm>
            <a:off x="6322060" y="1042035"/>
            <a:ext cx="6182360" cy="645160"/>
          </a:xfrm>
          <a:prstGeom prst="rect">
            <a:avLst/>
          </a:prstGeom>
          <a:noFill/>
        </p:spPr>
        <p:txBody>
          <a:bodyPr wrap="square" rtlCol="0" anchor="t">
            <a:spAutoFit/>
          </a:bodyPr>
          <a:lstStyle/>
          <a:p>
            <a:r>
              <a:rPr lang="en-US" altLang="ru-RU">
                <a:sym typeface="+mn-ea"/>
              </a:rPr>
              <a:t>Ref. New Physics Search at the CEPC: a General Perspective, 67-88, arXiv:2505.24810v2 </a:t>
            </a:r>
            <a:endParaRPr lang="ru-RU" altLang="en-US"/>
          </a:p>
        </p:txBody>
      </p:sp>
      <p:sp>
        <p:nvSpPr>
          <p:cNvPr id="14" name="Текстовое поле 13"/>
          <p:cNvSpPr txBox="1"/>
          <p:nvPr/>
        </p:nvSpPr>
        <p:spPr>
          <a:xfrm>
            <a:off x="100965" y="5126355"/>
            <a:ext cx="12090400" cy="1753235"/>
          </a:xfrm>
          <a:prstGeom prst="rect">
            <a:avLst/>
          </a:prstGeom>
          <a:noFill/>
        </p:spPr>
        <p:txBody>
          <a:bodyPr wrap="square" rtlCol="0" anchor="t">
            <a:spAutoFit/>
          </a:bodyPr>
          <a:lstStyle/>
          <a:p>
            <a:pPr algn="just"/>
            <a:r>
              <a:rPr lang="en-US" altLang="ru-RU" sz="1400"/>
              <a:t>	</a:t>
            </a:r>
            <a:r>
              <a:rPr lang="ru-RU" altLang="en-US"/>
              <a:t>TABLE : Recent results from the CEPC study on dark sector signals. The first column</a:t>
            </a:r>
            <a:r>
              <a:rPr lang="en-US" altLang="ru-RU"/>
              <a:t> </a:t>
            </a:r>
            <a:r>
              <a:rPr lang="ru-RU" altLang="en-US"/>
              <a:t>lists the signal signatures, the second column presents the corresponding relevant</a:t>
            </a:r>
            <a:r>
              <a:rPr lang="en-US" altLang="ru-RU"/>
              <a:t> </a:t>
            </a:r>
            <a:r>
              <a:rPr lang="ru-RU" altLang="en-US"/>
              <a:t>operators, the third and fourth columns provide the center-of-mass energy and the</a:t>
            </a:r>
            <a:r>
              <a:rPr lang="en-US" altLang="ru-RU"/>
              <a:t> </a:t>
            </a:r>
            <a:r>
              <a:rPr lang="ru-RU" altLang="en-US"/>
              <a:t>integrated luminosity. The fifth column presents the sensitivity to the coupling,suppression scale, or branching ratios at the CEPC. Where relevant HL-LHC sensitivities</a:t>
            </a:r>
            <a:r>
              <a:rPr lang="en-US" altLang="ru-RU"/>
              <a:t> </a:t>
            </a:r>
            <a:r>
              <a:rPr lang="ru-RU" altLang="en-US"/>
              <a:t>are available, they are shown in parentheses or with Null meaning HL-LHC constraints do</a:t>
            </a:r>
            <a:r>
              <a:rPr lang="en-US" altLang="ru-RU"/>
              <a:t> </a:t>
            </a:r>
            <a:r>
              <a:rPr lang="ru-RU" altLang="en-US"/>
              <a:t>not apply. </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2537</TotalTime>
  <Words>4815</Words>
  <Application>Microsoft Office PowerPoint</Application>
  <PresentationFormat>Произвольный</PresentationFormat>
  <Paragraphs>262</Paragraphs>
  <Slides>22</Slides>
  <Notes>22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Default Design</vt:lpstr>
      <vt:lpstr>Equation</vt:lpstr>
      <vt:lpstr>Презентация PowerPoint</vt:lpstr>
      <vt:lpstr>Презентация PowerPoint</vt:lpstr>
      <vt:lpstr>Презентация PowerPoint</vt:lpstr>
      <vt:lpstr>Презентация PowerPoint</vt:lpstr>
      <vt:lpstr>2HDM (Two Higgs Doublet Model)</vt:lpstr>
      <vt:lpstr>2HDM+a Model</vt:lpstr>
      <vt:lpstr>Презентация PowerPoint</vt:lpstr>
      <vt:lpstr>Results of CMS observations </vt:lpstr>
      <vt:lpstr>Dark matter observations at CEPC  </vt:lpstr>
      <vt:lpstr>Презентация PowerPoint</vt:lpstr>
      <vt:lpstr>Results of the calculation of the total cross section for the processes </vt:lpstr>
      <vt:lpstr>Results of the calculation of the total cross section for the processes </vt:lpstr>
      <vt:lpstr>Summary </vt:lpstr>
      <vt:lpstr>Results of the calculation of the total cross section for the processes </vt:lpstr>
      <vt:lpstr>Results of the calculation of the total cross section for the processes </vt:lpstr>
      <vt:lpstr>Summary </vt:lpstr>
      <vt:lpstr>Sumarry </vt:lpstr>
      <vt:lpstr>Sumarry </vt:lpstr>
      <vt:lpstr>Sumarry </vt:lpstr>
      <vt:lpstr>Akcnowledgements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2HDM model </dc:title>
  <dc:creator>Asus</dc:creator>
  <cp:lastModifiedBy>Yuri Kulchitsky</cp:lastModifiedBy>
  <cp:revision>38</cp:revision>
  <dcterms:created xsi:type="dcterms:W3CDTF">2026-05-09T09:32:05Z</dcterms:created>
  <dcterms:modified xsi:type="dcterms:W3CDTF">2026-05-11T05:18:53Z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1049-11.1.0.11723</vt:lpwstr>
  </property>
</Properties>
</file>