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4"/>
  </p:notesMasterIdLst>
  <p:sldIdLst>
    <p:sldId id="256" r:id="rId3"/>
    <p:sldId id="258" r:id="rId4"/>
    <p:sldId id="575" r:id="rId5"/>
    <p:sldId id="577" r:id="rId6"/>
    <p:sldId id="583" r:id="rId7"/>
    <p:sldId id="578" r:id="rId8"/>
    <p:sldId id="579" r:id="rId9"/>
    <p:sldId id="580" r:id="rId10"/>
    <p:sldId id="581" r:id="rId11"/>
    <p:sldId id="582" r:id="rId12"/>
    <p:sldId id="584" r:id="rId13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  <a:srgbClr val="FF5050"/>
    <a:srgbClr val="FFFFFF"/>
    <a:srgbClr val="66A3FF"/>
    <a:srgbClr val="ED7D31"/>
    <a:srgbClr val="4830F6"/>
    <a:srgbClr val="70AD47"/>
    <a:srgbClr val="D5FDE4"/>
    <a:srgbClr val="3996C8"/>
    <a:srgbClr val="9A938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27102A9-8310-4765-A935-A1911B00CA55}" styleName="浅色样式 1 - 强调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浅色样式 1 - 强调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87" autoAdjust="0"/>
    <p:restoredTop sz="75031" autoAdjust="0"/>
  </p:normalViewPr>
  <p:slideViewPr>
    <p:cSldViewPr snapToGrid="0">
      <p:cViewPr varScale="1">
        <p:scale>
          <a:sx n="92" d="100"/>
          <a:sy n="92" d="100"/>
        </p:scale>
        <p:origin x="486" y="6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9C2D62-3473-411C-A454-CB31289FF3C8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B76BB1-9216-4536-BA88-B27A901B93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8830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B76BB1-9216-4536-BA88-B27A901B936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0743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B76BB1-9216-4536-BA88-B27A901B936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29439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B76BB1-9216-4536-BA88-B27A901B936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48594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B76BB1-9216-4536-BA88-B27A901B936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61582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B76BB1-9216-4536-BA88-B27A901B936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33735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B76BB1-9216-4536-BA88-B27A901B936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25000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B76BB1-9216-4536-BA88-B27A901B936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14697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B76BB1-9216-4536-BA88-B27A901B936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3662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B76BB1-9216-4536-BA88-B27A901B936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372994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B76BB1-9216-4536-BA88-B27A901B936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446614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3B76BB1-9216-4536-BA88-B27A901B936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1593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1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634" y="1042989"/>
            <a:ext cx="8173759" cy="3044351"/>
          </a:xfrm>
          <a:prstGeom prst="rect">
            <a:avLst/>
          </a:prstGeom>
          <a:effectLst>
            <a:softEdge rad="152400"/>
          </a:effectLst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3375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56266-F4ED-4C47-A038-D0F0DE93CDD7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D402F-33FD-4399-AC7A-855BECEF9D8C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432" y="77711"/>
            <a:ext cx="2676819" cy="54277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1855595" y="113143"/>
            <a:ext cx="1598515" cy="334707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rgbClr val="000000">
                <a:alpha val="38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1575" dirty="0">
                <a:solidFill>
                  <a:srgbClr val="3F99C7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中国散裂中子源</a:t>
            </a:r>
          </a:p>
        </p:txBody>
      </p:sp>
      <p:pic>
        <p:nvPicPr>
          <p:cNvPr id="10" name="图片 9"/>
          <p:cNvPicPr>
            <a:picLocks noChangeAspect="1"/>
          </p:cNvPicPr>
          <p:nvPr userDrawn="1"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1454" y="4214981"/>
            <a:ext cx="1839686" cy="92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312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64319" y="116206"/>
            <a:ext cx="6800850" cy="459158"/>
          </a:xfrm>
        </p:spPr>
        <p:txBody>
          <a:bodyPr>
            <a:normAutofit/>
          </a:bodyPr>
          <a:lstStyle>
            <a:lvl1pPr>
              <a:defRPr sz="2100"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4319" y="779570"/>
            <a:ext cx="8565356" cy="3987693"/>
          </a:xfrm>
        </p:spPr>
        <p:txBody>
          <a:bodyPr/>
          <a:lstStyle>
            <a:lvl1pPr>
              <a:defRPr>
                <a:latin typeface="+mj-ea"/>
                <a:ea typeface="+mj-ea"/>
              </a:defRPr>
            </a:lvl1pPr>
            <a:lvl2pPr>
              <a:defRPr>
                <a:latin typeface="+mj-ea"/>
                <a:ea typeface="+mj-ea"/>
              </a:defRPr>
            </a:lvl2pPr>
            <a:lvl3pPr>
              <a:defRPr>
                <a:latin typeface="+mj-ea"/>
                <a:ea typeface="+mj-ea"/>
              </a:defRPr>
            </a:lvl3pPr>
            <a:lvl4pPr>
              <a:defRPr>
                <a:latin typeface="+mj-ea"/>
                <a:ea typeface="+mj-ea"/>
              </a:defRPr>
            </a:lvl4pPr>
            <a:lvl5pPr>
              <a:defRPr>
                <a:latin typeface="+mj-ea"/>
                <a:ea typeface="+mj-ea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D402F-33FD-4399-AC7A-855BECEF9D8C}" type="slidenum">
              <a:rPr lang="zh-CN" altLang="en-US" smtClean="0"/>
              <a:t>‹#›</a:t>
            </a:fld>
            <a:endParaRPr lang="zh-CN" altLang="en-US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3" y="525563"/>
            <a:ext cx="9144001" cy="0"/>
          </a:xfrm>
          <a:prstGeom prst="line">
            <a:avLst/>
          </a:prstGeom>
          <a:ln w="254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8519" y="116207"/>
            <a:ext cx="1825485" cy="37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41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282306"/>
            <a:ext cx="7886700" cy="2139553"/>
          </a:xfrm>
        </p:spPr>
        <p:txBody>
          <a:bodyPr anchor="b"/>
          <a:lstStyle>
            <a:lvl1pPr>
              <a:defRPr sz="3375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3442099"/>
            <a:ext cx="7886700" cy="1125140"/>
          </a:xfrm>
        </p:spPr>
        <p:txBody>
          <a:bodyPr/>
          <a:lstStyle>
            <a:lvl1pPr marL="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1pPr>
            <a:lvl2pPr marL="257175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5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7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5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22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40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56266-F4ED-4C47-A038-D0F0DE93CDD7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D402F-33FD-4399-AC7A-855BECEF9D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9690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56266-F4ED-4C47-A038-D0F0DE93CDD7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D402F-33FD-4399-AC7A-855BECEF9D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11483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6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3" y="1260872"/>
            <a:ext cx="3887391" cy="617934"/>
          </a:xfrm>
        </p:spPr>
        <p:txBody>
          <a:bodyPr anchor="b"/>
          <a:lstStyle>
            <a:lvl1pPr marL="0" indent="0">
              <a:buNone/>
              <a:defRPr sz="1350" b="1"/>
            </a:lvl1pPr>
            <a:lvl2pPr marL="257175" indent="0">
              <a:buNone/>
              <a:defRPr sz="1125" b="1"/>
            </a:lvl2pPr>
            <a:lvl3pPr marL="514350" indent="0">
              <a:buNone/>
              <a:defRPr sz="1013" b="1"/>
            </a:lvl3pPr>
            <a:lvl4pPr marL="771525" indent="0">
              <a:buNone/>
              <a:defRPr sz="900" b="1"/>
            </a:lvl4pPr>
            <a:lvl5pPr marL="1028700" indent="0">
              <a:buNone/>
              <a:defRPr sz="900" b="1"/>
            </a:lvl5pPr>
            <a:lvl6pPr marL="1285875" indent="0">
              <a:buNone/>
              <a:defRPr sz="900" b="1"/>
            </a:lvl6pPr>
            <a:lvl7pPr marL="1543050" indent="0">
              <a:buNone/>
              <a:defRPr sz="900" b="1"/>
            </a:lvl7pPr>
            <a:lvl8pPr marL="1800225" indent="0">
              <a:buNone/>
              <a:defRPr sz="900" b="1"/>
            </a:lvl8pPr>
            <a:lvl9pPr marL="2057400" indent="0">
              <a:buNone/>
              <a:defRPr sz="9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3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56266-F4ED-4C47-A038-D0F0DE93CDD7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D402F-33FD-4399-AC7A-855BECEF9D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48093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56266-F4ED-4C47-A038-D0F0DE93CDD7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D402F-33FD-4399-AC7A-855BECEF9D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7280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56266-F4ED-4C47-A038-D0F0DE93CDD7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D402F-33FD-4399-AC7A-855BECEF9D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8587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56266-F4ED-4C47-A038-D0F0DE93CDD7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D402F-33FD-4399-AC7A-855BECEF9D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42181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740571"/>
            <a:ext cx="4629150" cy="3655219"/>
          </a:xfrm>
        </p:spPr>
        <p:txBody>
          <a:bodyPr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1"/>
            <a:ext cx="2949178" cy="2858691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56266-F4ED-4C47-A038-D0F0DE93CDD7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D402F-33FD-4399-AC7A-855BECEF9D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810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56266-F4ED-4C47-A038-D0F0DE93CDD7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D402F-33FD-4399-AC7A-855BECEF9D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367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6" y="273845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3" y="273845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56266-F4ED-4C47-A038-D0F0DE93CDD7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3D402F-33FD-4399-AC7A-855BECEF9D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3768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087DDE7-F60E-49C4-A0B3-971567450C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809F60FE-C3C5-4B42-8B19-C3B218F081B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4E71174-F9A8-4E3A-AFA6-BAAFE56B03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8E728-B3BB-40CE-8A67-DDCD19050DD9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53A3C1F-A272-46AF-B52C-927B75F32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906D040-7A4B-4220-BA98-07A4F9A3F3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6A480-54B1-448C-A9F8-77E6FDF7F1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72835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9CA8F0-4B3A-40CD-B577-D84026B9EB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F544D5C-00AA-4A46-B6D4-24CAA23931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CFFB57C-E041-4FFC-BA2C-106FE583A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8E728-B3BB-40CE-8A67-DDCD19050DD9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8CF5172-5351-41AD-8C2E-9099C7B64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7B01A4F-C81A-44A3-AF02-D390E98BC2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6A480-54B1-448C-A9F8-77E6FDF7F1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66121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C4BDF20-8559-422A-9EE7-2AD31DF15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7FAFB2E-5EAC-4624-9918-E2E54711FC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719C381-C878-49B1-A1B4-B148CFEBE2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8E728-B3BB-40CE-8A67-DDCD19050DD9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0381190-0F85-4F5F-8C90-E2FF76FA0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E2E3C27-634A-4ECD-880C-8E093F94C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6A480-54B1-448C-A9F8-77E6FDF7F1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91667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4173D82-CAB8-4123-B587-9D32B79D1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4C435F9-64EB-47D4-886A-5609BE583D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117850F-63EE-4814-A509-A02F68300D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4872FF4-5125-4D00-8EEE-8225CDA5B9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8E728-B3BB-40CE-8A67-DDCD19050DD9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2D01B93-8BD2-45C1-9823-4D132C6FD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A891E0C-B037-46BE-ACAE-00CCE7D91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6A480-54B1-448C-A9F8-77E6FDF7F1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30822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4F8317-4A55-48B8-9992-3800062E1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D2557D2-FE5A-40EF-8CCC-AEA4A561D3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C4FAC38-37B3-44C6-ACEB-4405B4A6FE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12EBF8A-371A-42B4-89C7-A03E613F0D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47258A10-67F8-4B29-9404-F83E57AE9B4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ED2D57C3-5A06-443F-AC6F-CAAB6FDF6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8E728-B3BB-40CE-8A67-DDCD19050DD9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2F8CF81-0719-403A-A4FD-1E6EAABDE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6C57C74-EB3F-4207-8FBE-E380AE898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6A480-54B1-448C-A9F8-77E6FDF7F1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031961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4946A87-D513-4BD2-A5C7-64916F1E82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08B35BB-0A07-4C94-8A38-30E74D59E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8E728-B3BB-40CE-8A67-DDCD19050DD9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4461C3E-73D3-4F8A-9445-99DAEBF45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72F9DB9A-F706-4007-8E9E-2A85DE274D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6A480-54B1-448C-A9F8-77E6FDF7F1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78743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915CFEF-8FA5-46D8-A4EA-C0B6D3875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8E728-B3BB-40CE-8A67-DDCD19050DD9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1046DE4-65A7-4788-A4E2-9523D451A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E032B7-AD30-42BC-892C-13F9F6EA5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6A480-54B1-448C-A9F8-77E6FDF7F1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99039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F4B41B-8C41-45D0-9A30-1603DB01D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0BA610E-88E1-4C6A-8F3E-62B28A83FC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86F84DB-CAC3-49DE-8289-1F09093BAC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6CD4711-5585-4027-B7EF-8C617B0087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8E728-B3BB-40CE-8A67-DDCD19050DD9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C21A76D-A6C8-4AE0-A6F8-BE337902C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75869A1-4E85-42D9-94C7-AA49D741D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6A480-54B1-448C-A9F8-77E6FDF7F1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147802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9FCCA0-A7E9-49AE-8851-DC8B6F311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9FCA8AED-E228-492A-88A0-0BFA7BF16F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CA01E96-58E6-4936-B875-9C791DF37C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5E60E84-32D9-4FD2-9821-78EF4C592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8E728-B3BB-40CE-8A67-DDCD19050DD9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3F2E13D-D29F-4E11-AA23-85EBB11AA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FD9A8E5-1324-49E8-8FDE-4990435FC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6A480-54B1-448C-A9F8-77E6FDF7F1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16336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AA493E6-DB22-496D-9938-F24EC98E42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26330816-BE17-4A04-A0A3-1EE0D2ABDE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E08E224-B009-435A-B027-2D9146820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8E728-B3BB-40CE-8A67-DDCD19050DD9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A26F646-2517-49DA-968E-8F233E7D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A686DBC-4B77-426A-9C93-19C17599A8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6A480-54B1-448C-A9F8-77E6FDF7F1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88246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2A38888-FFF4-4B77-ACD0-FF6FF322389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286A132-0338-42D4-B88C-8C31C38F80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5FD16DA-514B-41D7-A998-E20F7DCEA6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C8E728-B3BB-40CE-8A67-DDCD19050DD9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BA81B1B-F502-4F29-BF5A-AC5D40595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29EDC0B-7D24-4B54-A82D-FD464DCDE6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C6A480-54B1-448C-A9F8-77E6FDF7F1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1299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6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D56266-F4ED-4C47-A038-D0F0DE93CDD7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4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3D402F-33FD-4399-AC7A-855BECEF9D8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0810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tx1"/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125" kern="1200">
          <a:solidFill>
            <a:schemeClr val="tx1"/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92390483-E183-4237-A5A2-77271F187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7D89455-8CF6-44B6-877A-744BF337C2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D8ED760-560F-4170-BAE7-14FEDDD8D9B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C8E728-B3BB-40CE-8A67-DDCD19050DD9}" type="datetimeFigureOut">
              <a:rPr lang="zh-CN" altLang="en-US" smtClean="0"/>
              <a:t>2026/10/28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FB65733-D184-4A33-B46D-FF33EF2156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675BC8B-5AE9-4527-A7FF-09845C8EE36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4C6A480-54B1-448C-A9F8-77E6FDF7F1D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4821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02673" y="1174173"/>
            <a:ext cx="7928263" cy="1266892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en-US" altLang="zh-CN" b="1" i="0" dirty="0">
                <a:effectLst/>
                <a:latin typeface="Roboto Light" panose="020B0604020202020204" pitchFamily="2" charset="0"/>
              </a:rPr>
              <a:t>Retrofitting CSNS Utility Controls: Transition from Commercial SCADA to EPICS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467591" y="3470565"/>
            <a:ext cx="8063345" cy="1350822"/>
          </a:xfrm>
        </p:spPr>
        <p:txBody>
          <a:bodyPr>
            <a:normAutofit/>
          </a:bodyPr>
          <a:lstStyle/>
          <a:p>
            <a:r>
              <a:rPr lang="en-US" altLang="zh-CN" sz="2100" dirty="0"/>
              <a:t>Shaoxing</a:t>
            </a:r>
            <a:r>
              <a:rPr lang="zh-CN" altLang="en-US" sz="2100" dirty="0"/>
              <a:t> </a:t>
            </a:r>
            <a:r>
              <a:rPr lang="en-US" altLang="zh-CN" sz="2100" dirty="0"/>
              <a:t>Liang</a:t>
            </a:r>
          </a:p>
          <a:p>
            <a:r>
              <a:rPr lang="en-US" altLang="zh-CN" sz="2100" dirty="0"/>
              <a:t>China Spallation Neutron Source, Institute of High Energy Physics, CAS</a:t>
            </a:r>
          </a:p>
          <a:p>
            <a:fld id="{A61AD243-C2C9-4C92-8F90-FB62F17A7A32}" type="datetime1">
              <a:rPr lang="zh-CN" altLang="zh-CN" sz="1575"/>
              <a:t>2026/10/28</a:t>
            </a:fld>
            <a:endParaRPr lang="zh-CN" altLang="en-US" sz="1575" dirty="0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0DD7F699-268D-403B-81FF-5D8A058493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6206" y="8727"/>
            <a:ext cx="1366539" cy="860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953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057"/>
    </mc:Choice>
    <mc:Fallback xmlns="">
      <p:transition spd="slow" advTm="22057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014512A8-913E-41F9-AB75-DBC787BDB95F}"/>
              </a:ext>
            </a:extLst>
          </p:cNvPr>
          <p:cNvSpPr txBox="1">
            <a:spLocks/>
          </p:cNvSpPr>
          <p:nvPr/>
        </p:nvSpPr>
        <p:spPr>
          <a:xfrm>
            <a:off x="264319" y="-1018"/>
            <a:ext cx="8487796" cy="84689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lightning talk presents the utility control system migration project at the China Spallation Neutron Source (CSNS)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副标题 2">
            <a:extLst>
              <a:ext uri="{FF2B5EF4-FFF2-40B4-BE49-F238E27FC236}">
                <a16:creationId xmlns:a16="http://schemas.microsoft.com/office/drawing/2014/main" id="{F542245A-FAE7-46B5-A4AB-20A10C939C72}"/>
              </a:ext>
            </a:extLst>
          </p:cNvPr>
          <p:cNvSpPr txBox="1">
            <a:spLocks/>
          </p:cNvSpPr>
          <p:nvPr/>
        </p:nvSpPr>
        <p:spPr>
          <a:xfrm>
            <a:off x="5213268" y="1881767"/>
            <a:ext cx="3930731" cy="689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b="1" dirty="0"/>
              <a:t>Originally monitored and controlled by commercial SCADA platforms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4" name="图片 23">
            <a:extLst>
              <a:ext uri="{FF2B5EF4-FFF2-40B4-BE49-F238E27FC236}">
                <a16:creationId xmlns:a16="http://schemas.microsoft.com/office/drawing/2014/main" id="{DDE4A050-ECDE-4F11-9F8C-FCF0CF7CAD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3" y="1524259"/>
            <a:ext cx="4715438" cy="3547521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id="{0AD351BA-F455-4333-A651-7FCA7852C00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1769" y="2692316"/>
            <a:ext cx="1497306" cy="878267"/>
          </a:xfrm>
          <a:prstGeom prst="rect">
            <a:avLst/>
          </a:prstGeom>
        </p:spPr>
      </p:pic>
      <p:pic>
        <p:nvPicPr>
          <p:cNvPr id="30" name="图片 29">
            <a:extLst>
              <a:ext uri="{FF2B5EF4-FFF2-40B4-BE49-F238E27FC236}">
                <a16:creationId xmlns:a16="http://schemas.microsoft.com/office/drawing/2014/main" id="{55E52F54-496C-44B6-B44D-CA124945B20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3974" y="2683158"/>
            <a:ext cx="1497306" cy="924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891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963"/>
    </mc:Choice>
    <mc:Fallback xmlns="">
      <p:transition spd="slow" advTm="40963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014512A8-913E-41F9-AB75-DBC787BDB95F}"/>
              </a:ext>
            </a:extLst>
          </p:cNvPr>
          <p:cNvSpPr txBox="1">
            <a:spLocks/>
          </p:cNvSpPr>
          <p:nvPr/>
        </p:nvSpPr>
        <p:spPr>
          <a:xfrm>
            <a:off x="264319" y="-1018"/>
            <a:ext cx="8487796" cy="84689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lightning talk presents the utility control system migration project at the China Spallation Neutron Source (CSNS)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副标题 2">
            <a:extLst>
              <a:ext uri="{FF2B5EF4-FFF2-40B4-BE49-F238E27FC236}">
                <a16:creationId xmlns:a16="http://schemas.microsoft.com/office/drawing/2014/main" id="{F542245A-FAE7-46B5-A4AB-20A10C939C72}"/>
              </a:ext>
            </a:extLst>
          </p:cNvPr>
          <p:cNvSpPr txBox="1">
            <a:spLocks/>
          </p:cNvSpPr>
          <p:nvPr/>
        </p:nvSpPr>
        <p:spPr>
          <a:xfrm>
            <a:off x="4951529" y="2707234"/>
            <a:ext cx="2481942" cy="5694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400" b="1" dirty="0"/>
              <a:t>it brings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副标题 2">
            <a:extLst>
              <a:ext uri="{FF2B5EF4-FFF2-40B4-BE49-F238E27FC236}">
                <a16:creationId xmlns:a16="http://schemas.microsoft.com/office/drawing/2014/main" id="{926D6DAE-F480-4CF6-8580-9250D7D70B5A}"/>
              </a:ext>
            </a:extLst>
          </p:cNvPr>
          <p:cNvSpPr txBox="1">
            <a:spLocks/>
          </p:cNvSpPr>
          <p:nvPr/>
        </p:nvSpPr>
        <p:spPr>
          <a:xfrm>
            <a:off x="318653" y="1299270"/>
            <a:ext cx="4324598" cy="68998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2400" b="1" dirty="0"/>
              <a:t>Although commercial SCADA</a:t>
            </a:r>
            <a:endParaRPr lang="zh-CN" altLang="en-US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C5201E52-BF5A-424D-8460-BE26FCBB31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89092"/>
            <a:ext cx="5011387" cy="2107613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F8689688-D87B-4618-85DD-7A35F225A1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847" y="1038013"/>
            <a:ext cx="1822650" cy="3796730"/>
          </a:xfrm>
          <a:prstGeom prst="rect">
            <a:avLst/>
          </a:prstGeom>
        </p:spPr>
      </p:pic>
      <p:sp>
        <p:nvSpPr>
          <p:cNvPr id="10" name="左大括号 9">
            <a:extLst>
              <a:ext uri="{FF2B5EF4-FFF2-40B4-BE49-F238E27FC236}">
                <a16:creationId xmlns:a16="http://schemas.microsoft.com/office/drawing/2014/main" id="{DE989E52-534F-463F-BC3E-D79FF9B31CB8}"/>
              </a:ext>
            </a:extLst>
          </p:cNvPr>
          <p:cNvSpPr/>
          <p:nvPr/>
        </p:nvSpPr>
        <p:spPr>
          <a:xfrm>
            <a:off x="6780814" y="1353792"/>
            <a:ext cx="391886" cy="3218213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左大括号 10">
            <a:extLst>
              <a:ext uri="{FF2B5EF4-FFF2-40B4-BE49-F238E27FC236}">
                <a16:creationId xmlns:a16="http://schemas.microsoft.com/office/drawing/2014/main" id="{DD0D91CD-E462-4C0D-8DF9-660B876829B5}"/>
              </a:ext>
            </a:extLst>
          </p:cNvPr>
          <p:cNvSpPr/>
          <p:nvPr/>
        </p:nvSpPr>
        <p:spPr>
          <a:xfrm rot="5400000">
            <a:off x="2030681" y="527375"/>
            <a:ext cx="807519" cy="3082725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3460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799"/>
    </mc:Choice>
    <mc:Fallback xmlns="">
      <p:transition spd="slow" advTm="21799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E4C7D52F-52C1-4418-BBAF-2B1FAF6E46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2634" y="824828"/>
            <a:ext cx="4260112" cy="1029843"/>
          </a:xfrm>
          <a:prstGeom prst="rect">
            <a:avLst/>
          </a:prstGeom>
        </p:spPr>
      </p:pic>
      <p:sp>
        <p:nvSpPr>
          <p:cNvPr id="4" name="标题 1">
            <a:extLst>
              <a:ext uri="{FF2B5EF4-FFF2-40B4-BE49-F238E27FC236}">
                <a16:creationId xmlns:a16="http://schemas.microsoft.com/office/drawing/2014/main" id="{014512A8-913E-41F9-AB75-DBC787BDB95F}"/>
              </a:ext>
            </a:extLst>
          </p:cNvPr>
          <p:cNvSpPr txBox="1">
            <a:spLocks/>
          </p:cNvSpPr>
          <p:nvPr/>
        </p:nvSpPr>
        <p:spPr>
          <a:xfrm>
            <a:off x="264319" y="-1018"/>
            <a:ext cx="8487796" cy="84689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lightning talk presents the utility control system migration project at the China Spallation Neutron Source (CSNS)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副标题 2">
            <a:extLst>
              <a:ext uri="{FF2B5EF4-FFF2-40B4-BE49-F238E27FC236}">
                <a16:creationId xmlns:a16="http://schemas.microsoft.com/office/drawing/2014/main" id="{926D6DAE-F480-4CF6-8580-9250D7D70B5A}"/>
              </a:ext>
            </a:extLst>
          </p:cNvPr>
          <p:cNvSpPr txBox="1">
            <a:spLocks/>
          </p:cNvSpPr>
          <p:nvPr/>
        </p:nvSpPr>
        <p:spPr>
          <a:xfrm>
            <a:off x="-380007" y="1762884"/>
            <a:ext cx="5011387" cy="12356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b="1" dirty="0"/>
              <a:t>The growing number of subsystems and projects makes unified management challenging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41D3B0D7-092D-45FF-A2C8-06D5DE8414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92" y="2727483"/>
            <a:ext cx="4027081" cy="1460665"/>
          </a:xfrm>
          <a:prstGeom prst="rect">
            <a:avLst/>
          </a:prstGeom>
        </p:spPr>
      </p:pic>
      <p:sp>
        <p:nvSpPr>
          <p:cNvPr id="12" name="副标题 2">
            <a:extLst>
              <a:ext uri="{FF2B5EF4-FFF2-40B4-BE49-F238E27FC236}">
                <a16:creationId xmlns:a16="http://schemas.microsoft.com/office/drawing/2014/main" id="{7A33CC95-F748-4C2E-914E-4D5C460F5D9C}"/>
              </a:ext>
            </a:extLst>
          </p:cNvPr>
          <p:cNvSpPr txBox="1">
            <a:spLocks/>
          </p:cNvSpPr>
          <p:nvPr/>
        </p:nvSpPr>
        <p:spPr>
          <a:xfrm>
            <a:off x="11873" y="4351492"/>
            <a:ext cx="3944587" cy="2917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1200" b="1" dirty="0"/>
              <a:t>BNCT01</a:t>
            </a:r>
            <a:r>
              <a:rPr lang="zh-CN" altLang="en-US" sz="1200" dirty="0"/>
              <a:t>：</a:t>
            </a:r>
            <a:r>
              <a:rPr lang="en-US" altLang="zh-CN" sz="1200" dirty="0"/>
              <a:t>Boron Neutron Capture Therapy Facility 01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副标题 2">
            <a:extLst>
              <a:ext uri="{FF2B5EF4-FFF2-40B4-BE49-F238E27FC236}">
                <a16:creationId xmlns:a16="http://schemas.microsoft.com/office/drawing/2014/main" id="{1508C689-4384-4178-8440-AD7CDA190FA9}"/>
              </a:ext>
            </a:extLst>
          </p:cNvPr>
          <p:cNvSpPr txBox="1">
            <a:spLocks/>
          </p:cNvSpPr>
          <p:nvPr/>
        </p:nvSpPr>
        <p:spPr>
          <a:xfrm>
            <a:off x="9897" y="4670147"/>
            <a:ext cx="4372101" cy="29176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1200" b="1" dirty="0"/>
              <a:t>SAPS_TP</a:t>
            </a:r>
            <a:r>
              <a:rPr lang="zh-CN" altLang="en-US" sz="1200" dirty="0"/>
              <a:t>：</a:t>
            </a:r>
            <a:r>
              <a:rPr lang="en-US" altLang="zh-CN" sz="1200" dirty="0"/>
              <a:t>Southern Advanced Photon Source Test Platform</a:t>
            </a: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5D78698C-B82E-428B-950B-CBAAB7EE821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30649" y="2748533"/>
            <a:ext cx="3718323" cy="2127881"/>
          </a:xfrm>
          <a:prstGeom prst="rect">
            <a:avLst/>
          </a:prstGeom>
        </p:spPr>
      </p:pic>
      <p:sp>
        <p:nvSpPr>
          <p:cNvPr id="16" name="副标题 2">
            <a:extLst>
              <a:ext uri="{FF2B5EF4-FFF2-40B4-BE49-F238E27FC236}">
                <a16:creationId xmlns:a16="http://schemas.microsoft.com/office/drawing/2014/main" id="{02E4EABF-2ACD-480D-85FA-841AE05AC11F}"/>
              </a:ext>
            </a:extLst>
          </p:cNvPr>
          <p:cNvSpPr txBox="1">
            <a:spLocks/>
          </p:cNvSpPr>
          <p:nvPr/>
        </p:nvSpPr>
        <p:spPr>
          <a:xfrm>
            <a:off x="4714508" y="1750776"/>
            <a:ext cx="4429492" cy="10298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b="1" dirty="0"/>
              <a:t>To achieve a unified utility control system, we will implement the EPICS distributed control system in phases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76DEF268-FBB1-4C6D-9321-214AA6ECB10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8" y="964096"/>
            <a:ext cx="4372100" cy="662826"/>
          </a:xfrm>
          <a:prstGeom prst="rect">
            <a:avLst/>
          </a:prstGeom>
        </p:spPr>
      </p:pic>
      <p:cxnSp>
        <p:nvCxnSpPr>
          <p:cNvPr id="10" name="直接连接符 9">
            <a:extLst>
              <a:ext uri="{FF2B5EF4-FFF2-40B4-BE49-F238E27FC236}">
                <a16:creationId xmlns:a16="http://schemas.microsoft.com/office/drawing/2014/main" id="{D8748E34-5A61-4A16-9095-12D6BB5DE8D1}"/>
              </a:ext>
            </a:extLst>
          </p:cNvPr>
          <p:cNvCxnSpPr/>
          <p:nvPr/>
        </p:nvCxnSpPr>
        <p:spPr>
          <a:xfrm>
            <a:off x="4631380" y="964096"/>
            <a:ext cx="0" cy="391231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08537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80"/>
    </mc:Choice>
    <mc:Fallback xmlns="">
      <p:transition spd="slow" advTm="1518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014512A8-913E-41F9-AB75-DBC787BDB95F}"/>
              </a:ext>
            </a:extLst>
          </p:cNvPr>
          <p:cNvSpPr txBox="1">
            <a:spLocks/>
          </p:cNvSpPr>
          <p:nvPr/>
        </p:nvSpPr>
        <p:spPr>
          <a:xfrm>
            <a:off x="264319" y="-1018"/>
            <a:ext cx="8487796" cy="84689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lightning talk presents the utility control system migration project at the China Spallation Neutron Source (CSNS)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BF0D781-6A6A-4B17-A56E-CD622083B6B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4286" y="1290917"/>
            <a:ext cx="4767829" cy="3092824"/>
          </a:xfrm>
          <a:prstGeom prst="rect">
            <a:avLst/>
          </a:prstGeom>
        </p:spPr>
      </p:pic>
      <p:sp>
        <p:nvSpPr>
          <p:cNvPr id="17" name="副标题 2">
            <a:extLst>
              <a:ext uri="{FF2B5EF4-FFF2-40B4-BE49-F238E27FC236}">
                <a16:creationId xmlns:a16="http://schemas.microsoft.com/office/drawing/2014/main" id="{E5660A18-D0A9-47C2-861A-4B5B3EBD3C02}"/>
              </a:ext>
            </a:extLst>
          </p:cNvPr>
          <p:cNvSpPr txBox="1">
            <a:spLocks/>
          </p:cNvSpPr>
          <p:nvPr/>
        </p:nvSpPr>
        <p:spPr>
          <a:xfrm>
            <a:off x="5541664" y="4499788"/>
            <a:ext cx="2441807" cy="2441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1200" b="1" dirty="0"/>
              <a:t>EPICS Architecture Diagram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副标题 2">
            <a:extLst>
              <a:ext uri="{FF2B5EF4-FFF2-40B4-BE49-F238E27FC236}">
                <a16:creationId xmlns:a16="http://schemas.microsoft.com/office/drawing/2014/main" id="{E414FBA6-FA8F-4E46-B5AD-1151167473A5}"/>
              </a:ext>
            </a:extLst>
          </p:cNvPr>
          <p:cNvSpPr txBox="1">
            <a:spLocks/>
          </p:cNvSpPr>
          <p:nvPr/>
        </p:nvSpPr>
        <p:spPr>
          <a:xfrm>
            <a:off x="0" y="1406965"/>
            <a:ext cx="4294208" cy="30928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b="1" dirty="0"/>
              <a:t>The EPICS system upgrade comprises four modules: </a:t>
            </a:r>
          </a:p>
          <a:p>
            <a:pPr algn="l">
              <a:lnSpc>
                <a:spcPct val="100000"/>
              </a:lnSpc>
            </a:pPr>
            <a:endParaRPr lang="en-US" altLang="zh-CN" b="1" dirty="0"/>
          </a:p>
          <a:p>
            <a:pPr algn="l">
              <a:lnSpc>
                <a:spcPct val="100000"/>
              </a:lnSpc>
            </a:pPr>
            <a:r>
              <a:rPr lang="en-US" altLang="zh-CN" b="1" dirty="0"/>
              <a:t>1.PLC-EPICS IOC Integration, </a:t>
            </a:r>
          </a:p>
          <a:p>
            <a:pPr algn="l">
              <a:lnSpc>
                <a:spcPct val="100000"/>
              </a:lnSpc>
            </a:pPr>
            <a:r>
              <a:rPr lang="en-US" altLang="zh-CN" b="1" dirty="0"/>
              <a:t>2.Data Archiving, </a:t>
            </a:r>
          </a:p>
          <a:p>
            <a:pPr algn="l">
              <a:lnSpc>
                <a:spcPct val="100000"/>
              </a:lnSpc>
            </a:pPr>
            <a:r>
              <a:rPr lang="en-US" altLang="zh-CN" b="1" dirty="0"/>
              <a:t>3.Phoebus-based HMI Reconstruction, </a:t>
            </a:r>
          </a:p>
          <a:p>
            <a:pPr algn="l">
              <a:lnSpc>
                <a:spcPct val="100000"/>
              </a:lnSpc>
            </a:pPr>
            <a:r>
              <a:rPr lang="en-US" altLang="zh-CN" b="1" dirty="0"/>
              <a:t>4.and Alarm Management System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62068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80"/>
    </mc:Choice>
    <mc:Fallback xmlns="">
      <p:transition spd="slow" advTm="1518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014512A8-913E-41F9-AB75-DBC787BDB95F}"/>
              </a:ext>
            </a:extLst>
          </p:cNvPr>
          <p:cNvSpPr txBox="1">
            <a:spLocks/>
          </p:cNvSpPr>
          <p:nvPr/>
        </p:nvSpPr>
        <p:spPr>
          <a:xfrm>
            <a:off x="264319" y="-1018"/>
            <a:ext cx="8487796" cy="84689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lightning talk presents the utility control system migration project at the China Spallation Neutron Source (CSNS)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表格 6">
            <a:extLst>
              <a:ext uri="{FF2B5EF4-FFF2-40B4-BE49-F238E27FC236}">
                <a16:creationId xmlns:a16="http://schemas.microsoft.com/office/drawing/2014/main" id="{D0E6D372-2D8C-4E39-8836-4218C8B515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7006269"/>
              </p:ext>
            </p:extLst>
          </p:nvPr>
        </p:nvGraphicFramePr>
        <p:xfrm>
          <a:off x="506558" y="1960666"/>
          <a:ext cx="8023983" cy="1187831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1085856">
                  <a:extLst>
                    <a:ext uri="{9D8B030D-6E8A-4147-A177-3AD203B41FA5}">
                      <a16:colId xmlns:a16="http://schemas.microsoft.com/office/drawing/2014/main" val="104895559"/>
                    </a:ext>
                  </a:extLst>
                </a:gridCol>
                <a:gridCol w="1236467">
                  <a:extLst>
                    <a:ext uri="{9D8B030D-6E8A-4147-A177-3AD203B41FA5}">
                      <a16:colId xmlns:a16="http://schemas.microsoft.com/office/drawing/2014/main" val="4555167"/>
                    </a:ext>
                  </a:extLst>
                </a:gridCol>
                <a:gridCol w="4026726">
                  <a:extLst>
                    <a:ext uri="{9D8B030D-6E8A-4147-A177-3AD203B41FA5}">
                      <a16:colId xmlns:a16="http://schemas.microsoft.com/office/drawing/2014/main" val="3564747392"/>
                    </a:ext>
                  </a:extLst>
                </a:gridCol>
                <a:gridCol w="1674934">
                  <a:extLst>
                    <a:ext uri="{9D8B030D-6E8A-4147-A177-3AD203B41FA5}">
                      <a16:colId xmlns:a16="http://schemas.microsoft.com/office/drawing/2014/main" val="2831881812"/>
                    </a:ext>
                  </a:extLst>
                </a:gridCol>
              </a:tblGrid>
              <a:tr h="216225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Name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Cambria Math" panose="02040503050406030204" pitchFamily="18" charset="0"/>
                        </a:rPr>
                        <a:t>Version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Cambria Math" panose="02040503050406030204" pitchFamily="18" charset="0"/>
                        </a:rPr>
                        <a:t>Purpose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Cambria Math" panose="02040503050406030204" pitchFamily="18" charset="0"/>
                        </a:rPr>
                        <a:t>Status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46817151"/>
                  </a:ext>
                </a:extLst>
              </a:tr>
              <a:tr h="216225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b="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EPICS Base</a:t>
                      </a:r>
                      <a:endParaRPr lang="zh-CN" sz="1400" b="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7.0.8.1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Cambria Math" panose="02040503050406030204" pitchFamily="18" charset="0"/>
                        </a:rPr>
                        <a:t>EPICS Core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dirty="0"/>
                        <a:t>Deployed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27399187"/>
                  </a:ext>
                </a:extLst>
              </a:tr>
              <a:tr h="216225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676910" algn="l"/>
                        </a:tabLst>
                      </a:pPr>
                      <a:r>
                        <a:rPr lang="en-US" sz="1400" b="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ASYN</a:t>
                      </a:r>
                      <a:endParaRPr lang="zh-CN" sz="1400" b="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4-38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Cambria Math" panose="02040503050406030204" pitchFamily="18" charset="0"/>
                        </a:rPr>
                        <a:t>Asynchronous communication driver support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dirty="0"/>
                        <a:t>Deployed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604969045"/>
                  </a:ext>
                </a:extLst>
              </a:tr>
              <a:tr h="216225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b="0" kern="10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modbus</a:t>
                      </a:r>
                      <a:endParaRPr lang="zh-CN" sz="1400" b="0" kern="10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R2-11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Cambria Math" panose="02040503050406030204" pitchFamily="18" charset="0"/>
                        </a:rPr>
                        <a:t>Modbus protocol, such as </a:t>
                      </a:r>
                      <a:r>
                        <a:rPr lang="en-US" altLang="zh-CN" sz="1400" kern="100" dirty="0" err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Cambria Math" panose="02040503050406030204" pitchFamily="18" charset="0"/>
                        </a:rPr>
                        <a:t>Inovance</a:t>
                      </a: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Cambria Math" panose="02040503050406030204" pitchFamily="18" charset="0"/>
                        </a:rPr>
                        <a:t> PLC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dirty="0"/>
                        <a:t>Deployed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274309538"/>
                  </a:ext>
                </a:extLst>
              </a:tr>
              <a:tr h="216225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b="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s7nodave</a:t>
                      </a:r>
                      <a:endParaRPr lang="zh-CN" sz="1400" b="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3.0.2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Cambria Math" panose="02040503050406030204" pitchFamily="18" charset="0"/>
                        </a:rPr>
                        <a:t>Siemens PLC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dirty="0"/>
                        <a:t>Deployed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291424663"/>
                  </a:ext>
                </a:extLst>
              </a:tr>
            </a:tbl>
          </a:graphicData>
        </a:graphic>
      </p:graphicFrame>
      <p:sp>
        <p:nvSpPr>
          <p:cNvPr id="14" name="副标题 2">
            <a:extLst>
              <a:ext uri="{FF2B5EF4-FFF2-40B4-BE49-F238E27FC236}">
                <a16:creationId xmlns:a16="http://schemas.microsoft.com/office/drawing/2014/main" id="{2582268C-C3B1-4BD3-95BE-522EE065A5B2}"/>
              </a:ext>
            </a:extLst>
          </p:cNvPr>
          <p:cNvSpPr txBox="1">
            <a:spLocks/>
          </p:cNvSpPr>
          <p:nvPr/>
        </p:nvSpPr>
        <p:spPr>
          <a:xfrm>
            <a:off x="306719" y="1557589"/>
            <a:ext cx="3590587" cy="3804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1600" b="1" dirty="0"/>
              <a:t>Common Device Support Modules :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副标题 2">
            <a:extLst>
              <a:ext uri="{FF2B5EF4-FFF2-40B4-BE49-F238E27FC236}">
                <a16:creationId xmlns:a16="http://schemas.microsoft.com/office/drawing/2014/main" id="{39F7B118-670A-498F-BDA5-9F1CA0E4D568}"/>
              </a:ext>
            </a:extLst>
          </p:cNvPr>
          <p:cNvSpPr txBox="1">
            <a:spLocks/>
          </p:cNvSpPr>
          <p:nvPr/>
        </p:nvSpPr>
        <p:spPr>
          <a:xfrm>
            <a:off x="366515" y="4420850"/>
            <a:ext cx="7573718" cy="3804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1600" b="1" dirty="0">
                <a:solidFill>
                  <a:srgbClr val="FF0000"/>
                </a:solidFill>
              </a:rPr>
              <a:t>Additional extended functions will be further deployed and refined in the future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C55EB3DE-9008-4B25-B6D2-E263270BC01E}"/>
              </a:ext>
            </a:extLst>
          </p:cNvPr>
          <p:cNvSpPr/>
          <p:nvPr/>
        </p:nvSpPr>
        <p:spPr>
          <a:xfrm>
            <a:off x="351295" y="840237"/>
            <a:ext cx="2963119" cy="6826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PLC-EPICS IOC Integration</a:t>
            </a:r>
            <a:endParaRPr lang="zh-CN" altLang="en-US" dirty="0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1740463-04E9-4540-BAF3-919108D0F77C}"/>
              </a:ext>
            </a:extLst>
          </p:cNvPr>
          <p:cNvSpPr/>
          <p:nvPr/>
        </p:nvSpPr>
        <p:spPr>
          <a:xfrm>
            <a:off x="19544" y="950717"/>
            <a:ext cx="36260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2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1</a:t>
            </a:r>
            <a:endParaRPr lang="zh-CN" altLang="en-US" sz="2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9" name="副标题 2">
            <a:extLst>
              <a:ext uri="{FF2B5EF4-FFF2-40B4-BE49-F238E27FC236}">
                <a16:creationId xmlns:a16="http://schemas.microsoft.com/office/drawing/2014/main" id="{70F001F8-5892-4E94-BA20-80DF9EB335EF}"/>
              </a:ext>
            </a:extLst>
          </p:cNvPr>
          <p:cNvSpPr txBox="1">
            <a:spLocks/>
          </p:cNvSpPr>
          <p:nvPr/>
        </p:nvSpPr>
        <p:spPr>
          <a:xfrm>
            <a:off x="264319" y="3704912"/>
            <a:ext cx="4444823" cy="3804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1600" b="1" dirty="0">
                <a:solidFill>
                  <a:srgbClr val="FF0000"/>
                </a:solidFill>
              </a:rPr>
              <a:t>Current Operation Status: Good, no errors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04414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2287"/>
    </mc:Choice>
    <mc:Fallback xmlns="">
      <p:transition spd="slow" advTm="52287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014512A8-913E-41F9-AB75-DBC787BDB95F}"/>
              </a:ext>
            </a:extLst>
          </p:cNvPr>
          <p:cNvSpPr txBox="1">
            <a:spLocks/>
          </p:cNvSpPr>
          <p:nvPr/>
        </p:nvSpPr>
        <p:spPr>
          <a:xfrm>
            <a:off x="264319" y="-1018"/>
            <a:ext cx="8487796" cy="84689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lightning talk presents the utility control system migration project at the China Spallation Neutron Source (CSNS)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06AEBAB6-2D6F-4586-B049-BFE65D0A536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1440778"/>
              </p:ext>
            </p:extLst>
          </p:nvPr>
        </p:nvGraphicFramePr>
        <p:xfrm>
          <a:off x="506558" y="2310294"/>
          <a:ext cx="5338430" cy="711073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1614686">
                  <a:extLst>
                    <a:ext uri="{9D8B030D-6E8A-4147-A177-3AD203B41FA5}">
                      <a16:colId xmlns:a16="http://schemas.microsoft.com/office/drawing/2014/main" val="104895559"/>
                    </a:ext>
                  </a:extLst>
                </a:gridCol>
                <a:gridCol w="1486830">
                  <a:extLst>
                    <a:ext uri="{9D8B030D-6E8A-4147-A177-3AD203B41FA5}">
                      <a16:colId xmlns:a16="http://schemas.microsoft.com/office/drawing/2014/main" val="4555167"/>
                    </a:ext>
                  </a:extLst>
                </a:gridCol>
                <a:gridCol w="2236914">
                  <a:extLst>
                    <a:ext uri="{9D8B030D-6E8A-4147-A177-3AD203B41FA5}">
                      <a16:colId xmlns:a16="http://schemas.microsoft.com/office/drawing/2014/main" val="2831881812"/>
                    </a:ext>
                  </a:extLst>
                </a:gridCol>
              </a:tblGrid>
              <a:tr h="216225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Name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Cambria Math" panose="02040503050406030204" pitchFamily="18" charset="0"/>
                        </a:rPr>
                        <a:t>Version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Cambria Math" panose="02040503050406030204" pitchFamily="18" charset="0"/>
                        </a:rPr>
                        <a:t>Status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46817151"/>
                  </a:ext>
                </a:extLst>
              </a:tr>
              <a:tr h="216225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b="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Apache-tomcat</a:t>
                      </a:r>
                      <a:endParaRPr lang="zh-CN" sz="1400" b="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Cambria Math" panose="02040503050406030204" pitchFamily="18" charset="0"/>
                        </a:rPr>
                        <a:t>9.0.120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dirty="0"/>
                        <a:t>Deployed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27399187"/>
                  </a:ext>
                </a:extLst>
              </a:tr>
              <a:tr h="216225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676910" algn="l"/>
                        </a:tabLst>
                      </a:pPr>
                      <a:r>
                        <a:rPr lang="en-US" altLang="zh-CN" sz="1400" b="0" kern="100" dirty="0" err="1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Archappl</a:t>
                      </a:r>
                      <a:endParaRPr lang="zh-CN" sz="1400" b="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Cambria Math" panose="02040503050406030204" pitchFamily="18" charset="0"/>
                        </a:rPr>
                        <a:t>V2.0.10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dirty="0"/>
                        <a:t>Deployed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604969045"/>
                  </a:ext>
                </a:extLst>
              </a:tr>
            </a:tbl>
          </a:graphicData>
        </a:graphic>
      </p:graphicFrame>
      <p:sp>
        <p:nvSpPr>
          <p:cNvPr id="8" name="副标题 2">
            <a:extLst>
              <a:ext uri="{FF2B5EF4-FFF2-40B4-BE49-F238E27FC236}">
                <a16:creationId xmlns:a16="http://schemas.microsoft.com/office/drawing/2014/main" id="{05CDAB93-3BCA-42E2-A660-32FAD49B3CEB}"/>
              </a:ext>
            </a:extLst>
          </p:cNvPr>
          <p:cNvSpPr txBox="1">
            <a:spLocks/>
          </p:cNvSpPr>
          <p:nvPr/>
        </p:nvSpPr>
        <p:spPr>
          <a:xfrm>
            <a:off x="167819" y="1907217"/>
            <a:ext cx="5249129" cy="3804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1600" b="1" dirty="0"/>
              <a:t>Implemented based on EPICS Archiver Appliance: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A46D5C5F-405B-48B3-AC52-84B7B1161756}"/>
              </a:ext>
            </a:extLst>
          </p:cNvPr>
          <p:cNvSpPr/>
          <p:nvPr/>
        </p:nvSpPr>
        <p:spPr>
          <a:xfrm>
            <a:off x="339714" y="1189865"/>
            <a:ext cx="2963119" cy="6826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Data Archiving</a:t>
            </a:r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B0CB18A-E473-44F5-B33E-A4E3340243E5}"/>
              </a:ext>
            </a:extLst>
          </p:cNvPr>
          <p:cNvSpPr/>
          <p:nvPr/>
        </p:nvSpPr>
        <p:spPr>
          <a:xfrm>
            <a:off x="7963" y="1300345"/>
            <a:ext cx="36260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2</a:t>
            </a:r>
            <a:endParaRPr lang="zh-CN" altLang="en-US" sz="2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13" name="副标题 2">
            <a:extLst>
              <a:ext uri="{FF2B5EF4-FFF2-40B4-BE49-F238E27FC236}">
                <a16:creationId xmlns:a16="http://schemas.microsoft.com/office/drawing/2014/main" id="{D462F79E-D55F-4538-8193-98EB6184EF8C}"/>
              </a:ext>
            </a:extLst>
          </p:cNvPr>
          <p:cNvSpPr txBox="1">
            <a:spLocks/>
          </p:cNvSpPr>
          <p:nvPr/>
        </p:nvSpPr>
        <p:spPr>
          <a:xfrm>
            <a:off x="366515" y="4420850"/>
            <a:ext cx="7573718" cy="3804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1600" b="1" dirty="0">
                <a:solidFill>
                  <a:srgbClr val="FF0000"/>
                </a:solidFill>
              </a:rPr>
              <a:t>Additional extended functions will be further deployed and refined in the future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副标题 2">
            <a:extLst>
              <a:ext uri="{FF2B5EF4-FFF2-40B4-BE49-F238E27FC236}">
                <a16:creationId xmlns:a16="http://schemas.microsoft.com/office/drawing/2014/main" id="{8C95BDDF-FC98-4106-911A-7CE53F30FCE3}"/>
              </a:ext>
            </a:extLst>
          </p:cNvPr>
          <p:cNvSpPr txBox="1">
            <a:spLocks/>
          </p:cNvSpPr>
          <p:nvPr/>
        </p:nvSpPr>
        <p:spPr>
          <a:xfrm>
            <a:off x="264319" y="3704912"/>
            <a:ext cx="4444823" cy="3804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1600" b="1" dirty="0">
                <a:solidFill>
                  <a:srgbClr val="FF0000"/>
                </a:solidFill>
              </a:rPr>
              <a:t>Current Operation Status: Good, no errors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188DFBDB-787F-4B7E-B8E0-C41CAFD82D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5421" y="1181326"/>
            <a:ext cx="3702368" cy="2350768"/>
          </a:xfrm>
          <a:prstGeom prst="rect">
            <a:avLst/>
          </a:prstGeom>
        </p:spPr>
      </p:pic>
      <p:sp>
        <p:nvSpPr>
          <p:cNvPr id="15" name="副标题 2">
            <a:extLst>
              <a:ext uri="{FF2B5EF4-FFF2-40B4-BE49-F238E27FC236}">
                <a16:creationId xmlns:a16="http://schemas.microsoft.com/office/drawing/2014/main" id="{EA488E1D-8564-4E4A-8B43-8D1B5DC18511}"/>
              </a:ext>
            </a:extLst>
          </p:cNvPr>
          <p:cNvSpPr txBox="1">
            <a:spLocks/>
          </p:cNvSpPr>
          <p:nvPr/>
        </p:nvSpPr>
        <p:spPr>
          <a:xfrm>
            <a:off x="5416948" y="3594351"/>
            <a:ext cx="3727052" cy="2441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1200" b="1" dirty="0"/>
              <a:t>Archiver Appliance Management Interface in Use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60107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271"/>
    </mc:Choice>
    <mc:Fallback xmlns="">
      <p:transition spd="slow" advTm="37271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014512A8-913E-41F9-AB75-DBC787BDB95F}"/>
              </a:ext>
            </a:extLst>
          </p:cNvPr>
          <p:cNvSpPr txBox="1">
            <a:spLocks/>
          </p:cNvSpPr>
          <p:nvPr/>
        </p:nvSpPr>
        <p:spPr>
          <a:xfrm>
            <a:off x="264319" y="-1018"/>
            <a:ext cx="8487796" cy="84689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lightning talk presents the utility control system migration project at the China Spallation Neutron Source (CSNS)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90C04F0D-8DAA-407B-BCD9-DBB197AB7EC0}"/>
              </a:ext>
            </a:extLst>
          </p:cNvPr>
          <p:cNvSpPr/>
          <p:nvPr/>
        </p:nvSpPr>
        <p:spPr>
          <a:xfrm>
            <a:off x="328134" y="1189865"/>
            <a:ext cx="2634976" cy="6826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Phoebus-based HMI Reconstruction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D56858EB-E243-492C-B86F-D3901E51AA57}"/>
              </a:ext>
            </a:extLst>
          </p:cNvPr>
          <p:cNvSpPr/>
          <p:nvPr/>
        </p:nvSpPr>
        <p:spPr>
          <a:xfrm>
            <a:off x="-3618" y="1300345"/>
            <a:ext cx="36260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3</a:t>
            </a:r>
            <a:endParaRPr lang="zh-CN" altLang="en-US" sz="2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9" name="表格 8">
            <a:extLst>
              <a:ext uri="{FF2B5EF4-FFF2-40B4-BE49-F238E27FC236}">
                <a16:creationId xmlns:a16="http://schemas.microsoft.com/office/drawing/2014/main" id="{E527C9D0-A4C2-4760-98B3-EC47DFCCA5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89208381"/>
              </p:ext>
            </p:extLst>
          </p:nvPr>
        </p:nvGraphicFramePr>
        <p:xfrm>
          <a:off x="506558" y="2310294"/>
          <a:ext cx="5940542" cy="472694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1796804">
                  <a:extLst>
                    <a:ext uri="{9D8B030D-6E8A-4147-A177-3AD203B41FA5}">
                      <a16:colId xmlns:a16="http://schemas.microsoft.com/office/drawing/2014/main" val="104895559"/>
                    </a:ext>
                  </a:extLst>
                </a:gridCol>
                <a:gridCol w="1967696">
                  <a:extLst>
                    <a:ext uri="{9D8B030D-6E8A-4147-A177-3AD203B41FA5}">
                      <a16:colId xmlns:a16="http://schemas.microsoft.com/office/drawing/2014/main" val="4555167"/>
                    </a:ext>
                  </a:extLst>
                </a:gridCol>
                <a:gridCol w="2176042">
                  <a:extLst>
                    <a:ext uri="{9D8B030D-6E8A-4147-A177-3AD203B41FA5}">
                      <a16:colId xmlns:a16="http://schemas.microsoft.com/office/drawing/2014/main" val="2831881812"/>
                    </a:ext>
                  </a:extLst>
                </a:gridCol>
              </a:tblGrid>
              <a:tr h="216225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Name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Cambria Math" panose="02040503050406030204" pitchFamily="18" charset="0"/>
                        </a:rPr>
                        <a:t>Version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Cambria Math" panose="02040503050406030204" pitchFamily="18" charset="0"/>
                        </a:rPr>
                        <a:t>Status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46817151"/>
                  </a:ext>
                </a:extLst>
              </a:tr>
              <a:tr h="216225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b="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Phoebus</a:t>
                      </a:r>
                      <a:endParaRPr lang="zh-CN" sz="1400" b="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Cambria Math" panose="02040503050406030204" pitchFamily="18" charset="0"/>
                        </a:rPr>
                        <a:t>4.7.4-SNAPSHOT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dirty="0"/>
                        <a:t>Deploying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27399187"/>
                  </a:ext>
                </a:extLst>
              </a:tr>
            </a:tbl>
          </a:graphicData>
        </a:graphic>
      </p:graphicFrame>
      <p:sp>
        <p:nvSpPr>
          <p:cNvPr id="10" name="副标题 2">
            <a:extLst>
              <a:ext uri="{FF2B5EF4-FFF2-40B4-BE49-F238E27FC236}">
                <a16:creationId xmlns:a16="http://schemas.microsoft.com/office/drawing/2014/main" id="{5E41AAA4-8EAC-451B-9854-D1AE24BA7E8D}"/>
              </a:ext>
            </a:extLst>
          </p:cNvPr>
          <p:cNvSpPr txBox="1">
            <a:spLocks/>
          </p:cNvSpPr>
          <p:nvPr/>
        </p:nvSpPr>
        <p:spPr>
          <a:xfrm>
            <a:off x="428270" y="1907217"/>
            <a:ext cx="4039561" cy="3804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1600" b="1" dirty="0"/>
              <a:t>Proposed Version of CS-Studio Phoebus :</a:t>
            </a:r>
            <a:endParaRPr lang="zh-CN" altLang="en-US" sz="16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308ABAF-EA76-4E37-8735-5EFF21336A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675" y="1016941"/>
            <a:ext cx="3060524" cy="1761623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300A57D0-D216-4686-B8E3-961A405597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4675" y="3185628"/>
            <a:ext cx="3128681" cy="1544467"/>
          </a:xfrm>
          <a:prstGeom prst="rect">
            <a:avLst/>
          </a:prstGeom>
        </p:spPr>
      </p:pic>
      <p:sp>
        <p:nvSpPr>
          <p:cNvPr id="15" name="副标题 2">
            <a:extLst>
              <a:ext uri="{FF2B5EF4-FFF2-40B4-BE49-F238E27FC236}">
                <a16:creationId xmlns:a16="http://schemas.microsoft.com/office/drawing/2014/main" id="{DE97C85E-C02C-4369-9005-E656BF434E71}"/>
              </a:ext>
            </a:extLst>
          </p:cNvPr>
          <p:cNvSpPr txBox="1">
            <a:spLocks/>
          </p:cNvSpPr>
          <p:nvPr/>
        </p:nvSpPr>
        <p:spPr>
          <a:xfrm>
            <a:off x="6411240" y="2778564"/>
            <a:ext cx="2441807" cy="2441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1200" b="1" dirty="0"/>
              <a:t>Historical Trend Interface in Use 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副标题 2">
            <a:extLst>
              <a:ext uri="{FF2B5EF4-FFF2-40B4-BE49-F238E27FC236}">
                <a16:creationId xmlns:a16="http://schemas.microsoft.com/office/drawing/2014/main" id="{98DCE6B3-06C5-4AC0-9CEA-A5B5F3413E47}"/>
              </a:ext>
            </a:extLst>
          </p:cNvPr>
          <p:cNvSpPr txBox="1">
            <a:spLocks/>
          </p:cNvSpPr>
          <p:nvPr/>
        </p:nvSpPr>
        <p:spPr>
          <a:xfrm>
            <a:off x="6447100" y="4758047"/>
            <a:ext cx="2441807" cy="2441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1200" b="1" dirty="0"/>
              <a:t>Process Flow Interface in Use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副标题 2">
            <a:extLst>
              <a:ext uri="{FF2B5EF4-FFF2-40B4-BE49-F238E27FC236}">
                <a16:creationId xmlns:a16="http://schemas.microsoft.com/office/drawing/2014/main" id="{6E2BA894-644B-4AE8-911C-13AE2A09EF0E}"/>
              </a:ext>
            </a:extLst>
          </p:cNvPr>
          <p:cNvSpPr txBox="1">
            <a:spLocks/>
          </p:cNvSpPr>
          <p:nvPr/>
        </p:nvSpPr>
        <p:spPr>
          <a:xfrm>
            <a:off x="264319" y="3704912"/>
            <a:ext cx="5437234" cy="3804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1600" b="1" dirty="0">
                <a:solidFill>
                  <a:srgbClr val="FF0000"/>
                </a:solidFill>
              </a:rPr>
              <a:t>Progress: Basic features under ongoing development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3710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7887"/>
    </mc:Choice>
    <mc:Fallback xmlns="">
      <p:transition spd="slow" advTm="27887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014512A8-913E-41F9-AB75-DBC787BDB95F}"/>
              </a:ext>
            </a:extLst>
          </p:cNvPr>
          <p:cNvSpPr txBox="1">
            <a:spLocks/>
          </p:cNvSpPr>
          <p:nvPr/>
        </p:nvSpPr>
        <p:spPr>
          <a:xfrm>
            <a:off x="264319" y="-1018"/>
            <a:ext cx="8487796" cy="84689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lightning talk presents the utility control system migration project at the China Spallation Neutron Source (CSNS)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8D5B5B82-A795-4057-B0AC-EB76E9400163}"/>
              </a:ext>
            </a:extLst>
          </p:cNvPr>
          <p:cNvSpPr/>
          <p:nvPr/>
        </p:nvSpPr>
        <p:spPr>
          <a:xfrm>
            <a:off x="339717" y="1189865"/>
            <a:ext cx="2963119" cy="68262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Alarm Management System</a:t>
            </a:r>
            <a:endParaRPr lang="zh-CN" altLang="en-US" dirty="0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3EAC3B6F-8166-46EA-B56F-3192CE6E0FE4}"/>
              </a:ext>
            </a:extLst>
          </p:cNvPr>
          <p:cNvSpPr/>
          <p:nvPr/>
        </p:nvSpPr>
        <p:spPr>
          <a:xfrm>
            <a:off x="7966" y="1300345"/>
            <a:ext cx="36260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CN" sz="2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4</a:t>
            </a:r>
            <a:endParaRPr lang="zh-CN" altLang="en-US" sz="2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graphicFrame>
        <p:nvGraphicFramePr>
          <p:cNvPr id="10" name="表格 9">
            <a:extLst>
              <a:ext uri="{FF2B5EF4-FFF2-40B4-BE49-F238E27FC236}">
                <a16:creationId xmlns:a16="http://schemas.microsoft.com/office/drawing/2014/main" id="{D9CDAC00-DC9C-4928-9F17-D016E3BA0DC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2099746"/>
              </p:ext>
            </p:extLst>
          </p:nvPr>
        </p:nvGraphicFramePr>
        <p:xfrm>
          <a:off x="506558" y="1960666"/>
          <a:ext cx="8324926" cy="1422146"/>
        </p:xfrm>
        <a:graphic>
          <a:graphicData uri="http://schemas.openxmlformats.org/drawingml/2006/table">
            <a:tbl>
              <a:tblPr firstRow="1" firstCol="1" bandRow="1">
                <a:tableStyleId>{C083E6E3-FA7D-4D7B-A595-EF9225AFEA82}</a:tableStyleId>
              </a:tblPr>
              <a:tblGrid>
                <a:gridCol w="1356966">
                  <a:extLst>
                    <a:ext uri="{9D8B030D-6E8A-4147-A177-3AD203B41FA5}">
                      <a16:colId xmlns:a16="http://schemas.microsoft.com/office/drawing/2014/main" val="104895559"/>
                    </a:ext>
                  </a:extLst>
                </a:gridCol>
                <a:gridCol w="965357">
                  <a:extLst>
                    <a:ext uri="{9D8B030D-6E8A-4147-A177-3AD203B41FA5}">
                      <a16:colId xmlns:a16="http://schemas.microsoft.com/office/drawing/2014/main" val="4555167"/>
                    </a:ext>
                  </a:extLst>
                </a:gridCol>
                <a:gridCol w="4532618">
                  <a:extLst>
                    <a:ext uri="{9D8B030D-6E8A-4147-A177-3AD203B41FA5}">
                      <a16:colId xmlns:a16="http://schemas.microsoft.com/office/drawing/2014/main" val="3564747392"/>
                    </a:ext>
                  </a:extLst>
                </a:gridCol>
                <a:gridCol w="1469985">
                  <a:extLst>
                    <a:ext uri="{9D8B030D-6E8A-4147-A177-3AD203B41FA5}">
                      <a16:colId xmlns:a16="http://schemas.microsoft.com/office/drawing/2014/main" val="2831881812"/>
                    </a:ext>
                  </a:extLst>
                </a:gridCol>
              </a:tblGrid>
              <a:tr h="216225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Name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Cambria Math" panose="02040503050406030204" pitchFamily="18" charset="0"/>
                        </a:rPr>
                        <a:t>Version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Cambria Math" panose="02040503050406030204" pitchFamily="18" charset="0"/>
                        </a:rPr>
                        <a:t>Purpose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Cambria Math" panose="02040503050406030204" pitchFamily="18" charset="0"/>
                        </a:rPr>
                        <a:t>Status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46817151"/>
                  </a:ext>
                </a:extLst>
              </a:tr>
              <a:tr h="216225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b="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Zookeeper</a:t>
                      </a:r>
                      <a:endParaRPr lang="zh-CN" sz="1400" b="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Cambria Math" panose="02040503050406030204" pitchFamily="18" charset="0"/>
                        </a:rPr>
                        <a:t>3.8.4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Cambria Math" panose="02040503050406030204" pitchFamily="18" charset="0"/>
                        </a:rPr>
                        <a:t>Cluster coordination &amp; service discovery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dirty="0"/>
                        <a:t>Deployed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27399187"/>
                  </a:ext>
                </a:extLst>
              </a:tr>
              <a:tr h="216225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676910" algn="l"/>
                        </a:tabLst>
                      </a:pPr>
                      <a:r>
                        <a:rPr lang="en-US" altLang="zh-CN" sz="1400" b="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Apache Kafka</a:t>
                      </a:r>
                      <a:endParaRPr lang="zh-CN" sz="1400" b="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Cambria Math" panose="02040503050406030204" pitchFamily="18" charset="0"/>
                        </a:rPr>
                        <a:t>2.13-3.5.1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Cambria Math" panose="02040503050406030204" pitchFamily="18" charset="0"/>
                        </a:rPr>
                        <a:t>Alarm message streaming &amp; buffering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dirty="0"/>
                        <a:t>Deployed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2604969045"/>
                  </a:ext>
                </a:extLst>
              </a:tr>
              <a:tr h="216225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b="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Elasticsearch</a:t>
                      </a:r>
                      <a:endParaRPr lang="zh-CN" sz="1400" b="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Cambria Math" panose="02040503050406030204" pitchFamily="18" charset="0"/>
                        </a:rPr>
                        <a:t>8.11.0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Cambria Math" panose="02040503050406030204" pitchFamily="18" charset="0"/>
                        </a:rPr>
                        <a:t>Store &amp; query historical alarm records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dirty="0"/>
                        <a:t>Deployed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1274309538"/>
                  </a:ext>
                </a:extLst>
              </a:tr>
              <a:tr h="216225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b="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Alarm Server</a:t>
                      </a:r>
                      <a:endParaRPr lang="zh-CN" sz="1400" b="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Cambria Math" panose="02040503050406030204" pitchFamily="18" charset="0"/>
                        </a:rPr>
                        <a:t>5.0.5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Cambria Math" panose="02040503050406030204" pitchFamily="18" charset="0"/>
                        </a:rPr>
                        <a:t>Monitor EPICS PVs, manage active alarms &amp; ack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dirty="0"/>
                        <a:t>Deployed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4291424663"/>
                  </a:ext>
                </a:extLst>
              </a:tr>
              <a:tr h="216225"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b="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Alarm Logger</a:t>
                      </a:r>
                      <a:endParaRPr lang="zh-CN" sz="1400" b="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Cambria Math" panose="02040503050406030204" pitchFamily="18" charset="0"/>
                        </a:rPr>
                        <a:t>5.0.5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Cambria Math" panose="02040503050406030204" pitchFamily="18" charset="0"/>
                        </a:rPr>
                        <a:t>Consume alarm stream and persist logs</a:t>
                      </a:r>
                      <a:endParaRPr lang="zh-CN" sz="1400" kern="100" dirty="0">
                        <a:effectLst/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Cambria Math" panose="02040503050406030204" pitchFamily="18" charset="0"/>
                      </a:endParaRPr>
                    </a:p>
                  </a:txBody>
                  <a:tcPr marL="51435" marR="51435" marT="0" marB="0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en-US" altLang="zh-CN" sz="1400" kern="100" dirty="0">
                          <a:effectLst/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Cambria Math" panose="02040503050406030204" pitchFamily="18" charset="0"/>
                        </a:rPr>
                        <a:t>Deployed</a:t>
                      </a:r>
                    </a:p>
                  </a:txBody>
                  <a:tcPr marL="51435" marR="51435" marT="0" marB="0"/>
                </a:tc>
                <a:extLst>
                  <a:ext uri="{0D108BD9-81ED-4DB2-BD59-A6C34878D82A}">
                    <a16:rowId xmlns:a16="http://schemas.microsoft.com/office/drawing/2014/main" val="806242937"/>
                  </a:ext>
                </a:extLst>
              </a:tr>
            </a:tbl>
          </a:graphicData>
        </a:graphic>
      </p:graphicFrame>
      <p:sp>
        <p:nvSpPr>
          <p:cNvPr id="11" name="副标题 2">
            <a:extLst>
              <a:ext uri="{FF2B5EF4-FFF2-40B4-BE49-F238E27FC236}">
                <a16:creationId xmlns:a16="http://schemas.microsoft.com/office/drawing/2014/main" id="{C52310C1-3A02-42C7-B12C-6118944628B0}"/>
              </a:ext>
            </a:extLst>
          </p:cNvPr>
          <p:cNvSpPr txBox="1">
            <a:spLocks/>
          </p:cNvSpPr>
          <p:nvPr/>
        </p:nvSpPr>
        <p:spPr>
          <a:xfrm>
            <a:off x="264319" y="3704912"/>
            <a:ext cx="5437234" cy="3804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1600" b="1" dirty="0">
                <a:solidFill>
                  <a:srgbClr val="FF0000"/>
                </a:solidFill>
              </a:rPr>
              <a:t>Progress: Basic features under ongoing development</a:t>
            </a:r>
            <a:endParaRPr lang="zh-CN" altLang="en-US" sz="16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E2C5F6E9-0FEE-488C-BDEB-DD3910C7CD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895" y="3397617"/>
            <a:ext cx="2686150" cy="1557618"/>
          </a:xfrm>
          <a:prstGeom prst="rect">
            <a:avLst/>
          </a:prstGeom>
        </p:spPr>
      </p:pic>
      <p:sp>
        <p:nvSpPr>
          <p:cNvPr id="12" name="副标题 2">
            <a:extLst>
              <a:ext uri="{FF2B5EF4-FFF2-40B4-BE49-F238E27FC236}">
                <a16:creationId xmlns:a16="http://schemas.microsoft.com/office/drawing/2014/main" id="{B6EB9B61-A43B-4C76-81E9-8EB38111253C}"/>
              </a:ext>
            </a:extLst>
          </p:cNvPr>
          <p:cNvSpPr txBox="1">
            <a:spLocks/>
          </p:cNvSpPr>
          <p:nvPr/>
        </p:nvSpPr>
        <p:spPr>
          <a:xfrm>
            <a:off x="6447100" y="4910452"/>
            <a:ext cx="2686150" cy="2441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altLang="zh-CN" sz="1200" b="1" dirty="0"/>
              <a:t>Historical Alarm Test Screen in Use</a:t>
            </a:r>
            <a:endParaRPr lang="zh-CN" altLang="en-US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65213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84"/>
    </mc:Choice>
    <mc:Fallback xmlns="">
      <p:transition spd="slow" advTm="1184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014512A8-913E-41F9-AB75-DBC787BDB95F}"/>
              </a:ext>
            </a:extLst>
          </p:cNvPr>
          <p:cNvSpPr txBox="1">
            <a:spLocks/>
          </p:cNvSpPr>
          <p:nvPr/>
        </p:nvSpPr>
        <p:spPr>
          <a:xfrm>
            <a:off x="264319" y="-1018"/>
            <a:ext cx="8487796" cy="84689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lightning talk presents the utility control system migration project at the China Spallation Neutron Source (CSNS)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副标题 2">
            <a:extLst>
              <a:ext uri="{FF2B5EF4-FFF2-40B4-BE49-F238E27FC236}">
                <a16:creationId xmlns:a16="http://schemas.microsoft.com/office/drawing/2014/main" id="{AA4519AA-D0A3-4C93-8D51-E00DC10A777D}"/>
              </a:ext>
            </a:extLst>
          </p:cNvPr>
          <p:cNvSpPr txBox="1">
            <a:spLocks/>
          </p:cNvSpPr>
          <p:nvPr/>
        </p:nvSpPr>
        <p:spPr>
          <a:xfrm>
            <a:off x="65101" y="4192935"/>
            <a:ext cx="9159922" cy="10388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b="1" dirty="0"/>
              <a:t>The migration is carried out without interruption to equipment operation. Commercial SCADA and EPICS run in parallel, while O&amp;M staff get familiar with the new workflow.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74A84E71-34D2-46BE-BFBC-1FB53D255C9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2571"/>
            <a:ext cx="3012141" cy="812556"/>
          </a:xfrm>
          <a:prstGeom prst="rect">
            <a:avLst/>
          </a:prstGeom>
        </p:spPr>
      </p:pic>
      <p:sp>
        <p:nvSpPr>
          <p:cNvPr id="13" name="副标题 2">
            <a:extLst>
              <a:ext uri="{FF2B5EF4-FFF2-40B4-BE49-F238E27FC236}">
                <a16:creationId xmlns:a16="http://schemas.microsoft.com/office/drawing/2014/main" id="{102048CA-F7A0-4114-AF40-37EC3E56F8F3}"/>
              </a:ext>
            </a:extLst>
          </p:cNvPr>
          <p:cNvSpPr txBox="1">
            <a:spLocks/>
          </p:cNvSpPr>
          <p:nvPr/>
        </p:nvSpPr>
        <p:spPr>
          <a:xfrm>
            <a:off x="197224" y="1790317"/>
            <a:ext cx="9027799" cy="94194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b="1" dirty="0"/>
              <a:t>The basic functions of data acquisition, data archiving, data query and operational alarm have been initially implemented. Extended features and further improvements will be developed on this basis.</a:t>
            </a:r>
            <a:endParaRPr lang="zh-CN" altLang="en-US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6ADDF065-0239-4566-B450-22B33B1BABA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5" y="3281752"/>
            <a:ext cx="3004915" cy="94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28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5"/>
    </mc:Choice>
    <mc:Fallback xmlns="">
      <p:transition spd="slow" advTm="1375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>
            <a:extLst>
              <a:ext uri="{FF2B5EF4-FFF2-40B4-BE49-F238E27FC236}">
                <a16:creationId xmlns:a16="http://schemas.microsoft.com/office/drawing/2014/main" id="{014512A8-913E-41F9-AB75-DBC787BDB95F}"/>
              </a:ext>
            </a:extLst>
          </p:cNvPr>
          <p:cNvSpPr txBox="1">
            <a:spLocks/>
          </p:cNvSpPr>
          <p:nvPr/>
        </p:nvSpPr>
        <p:spPr>
          <a:xfrm>
            <a:off x="264319" y="-1018"/>
            <a:ext cx="8487796" cy="84689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47500" lnSpcReduction="20000"/>
          </a:bodyPr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This lightning talk presents the utility control system migration project at the China Spallation Neutron Source (CSNS)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副标题 2">
            <a:extLst>
              <a:ext uri="{FF2B5EF4-FFF2-40B4-BE49-F238E27FC236}">
                <a16:creationId xmlns:a16="http://schemas.microsoft.com/office/drawing/2014/main" id="{102048CA-F7A0-4114-AF40-37EC3E56F8F3}"/>
              </a:ext>
            </a:extLst>
          </p:cNvPr>
          <p:cNvSpPr txBox="1">
            <a:spLocks/>
          </p:cNvSpPr>
          <p:nvPr/>
        </p:nvSpPr>
        <p:spPr>
          <a:xfrm>
            <a:off x="2118167" y="1813464"/>
            <a:ext cx="5706320" cy="21682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en-US" altLang="zh-CN" sz="3200" dirty="0"/>
              <a:t>That’s all for my introduction. </a:t>
            </a:r>
          </a:p>
          <a:p>
            <a:pPr algn="l">
              <a:lnSpc>
                <a:spcPct val="100000"/>
              </a:lnSpc>
            </a:pPr>
            <a:r>
              <a:rPr lang="en-US" altLang="zh-CN" sz="6000" b="1" dirty="0"/>
              <a:t>Thank you!</a:t>
            </a:r>
            <a:endParaRPr lang="zh-CN" altLang="en-US" sz="60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7385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5"/>
    </mc:Choice>
    <mc:Fallback xmlns="">
      <p:transition spd="slow" advTm="1375"/>
    </mc:Fallback>
  </mc:AlternateContent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 Black-Arial">
      <a:majorFont>
        <a:latin typeface="Arial Black" panose="020B0A04020102020204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设计模板1" id="{EED05EBB-243A-4397-86A4-B5B5A267E426}" vid="{B3533151-B554-48B6-AC8C-2723185BE4A7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24404</TotalTime>
  <Words>602</Words>
  <Application>Microsoft Office PowerPoint</Application>
  <PresentationFormat>全屏显示(16:9)</PresentationFormat>
  <Paragraphs>123</Paragraphs>
  <Slides>11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11</vt:i4>
      </vt:variant>
    </vt:vector>
  </HeadingPairs>
  <TitlesOfParts>
    <vt:vector size="21" baseType="lpstr">
      <vt:lpstr>等线</vt:lpstr>
      <vt:lpstr>等线 Light</vt:lpstr>
      <vt:lpstr>华文行楷</vt:lpstr>
      <vt:lpstr>微软雅黑</vt:lpstr>
      <vt:lpstr>Arial</vt:lpstr>
      <vt:lpstr>Arial Black</vt:lpstr>
      <vt:lpstr>Roboto Light</vt:lpstr>
      <vt:lpstr>Times New Roman</vt:lpstr>
      <vt:lpstr>Office 主题</vt:lpstr>
      <vt:lpstr>Office 主题​​</vt:lpstr>
      <vt:lpstr>Retrofitting CSNS Utility Controls: Transition from Commercial SCADA to EPICS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unknown</dc:creator>
  <cp:lastModifiedBy>DELL</cp:lastModifiedBy>
  <cp:revision>1323</cp:revision>
  <dcterms:created xsi:type="dcterms:W3CDTF">2019-07-17T14:14:43Z</dcterms:created>
  <dcterms:modified xsi:type="dcterms:W3CDTF">2026-10-28T04:29:03Z</dcterms:modified>
</cp:coreProperties>
</file>