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3" r:id="rId4"/>
    <p:sldId id="265" r:id="rId5"/>
    <p:sldId id="266" r:id="rId6"/>
    <p:sldId id="267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keyan\&#31185;&#30740;&#20219;&#21153;\160908_&#27491;&#26679;Ladder&#30340;&#27979;&#37327;\&#23454;&#39564;&#25968;&#25454;\171027_&#27979;&#35797;&#30005;&#38459;&#30005;&#2796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/>
              <a:t>DAMPE</a:t>
            </a:r>
            <a:r>
              <a:rPr lang="zh-CN" altLang="en-US" dirty="0"/>
              <a:t>的</a:t>
            </a:r>
            <a:r>
              <a:rPr lang="en-US" dirty="0"/>
              <a:t>2</a:t>
            </a:r>
            <a:r>
              <a:rPr lang="zh-CN" dirty="0"/>
              <a:t>根</a:t>
            </a:r>
            <a:r>
              <a:rPr lang="en-US" dirty="0"/>
              <a:t>AC</a:t>
            </a:r>
            <a:r>
              <a:rPr lang="zh-CN" dirty="0"/>
              <a:t>条</a:t>
            </a:r>
            <a:r>
              <a:rPr lang="zh-CN" altLang="en-US" dirty="0"/>
              <a:t>串联</a:t>
            </a:r>
            <a:r>
              <a:rPr lang="zh-CN" dirty="0"/>
              <a:t>的</a:t>
            </a:r>
            <a:r>
              <a:rPr lang="en-US" dirty="0"/>
              <a:t>I-V</a:t>
            </a:r>
            <a:r>
              <a:rPr lang="zh-CN" dirty="0"/>
              <a:t>曲线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1"/>
            <c:trendlineLbl>
              <c:numFmt formatCode="General" sourceLinked="0"/>
            </c:trendlineLbl>
          </c:trendline>
          <c:xVal>
            <c:numRef>
              <c:f>AC条电阻!$A$3:$A$23</c:f>
              <c:numCache>
                <c:formatCode>General</c:formatCode>
                <c:ptCount val="21"/>
                <c:pt idx="0">
                  <c:v>-0.1</c:v>
                </c:pt>
                <c:pt idx="1">
                  <c:v>-0.09</c:v>
                </c:pt>
                <c:pt idx="2">
                  <c:v>-0.08</c:v>
                </c:pt>
                <c:pt idx="3">
                  <c:v>-7.0000000000000007E-2</c:v>
                </c:pt>
                <c:pt idx="4">
                  <c:v>-0.06</c:v>
                </c:pt>
                <c:pt idx="5">
                  <c:v>-0.05</c:v>
                </c:pt>
                <c:pt idx="6">
                  <c:v>-0.04</c:v>
                </c:pt>
                <c:pt idx="7">
                  <c:v>-0.03</c:v>
                </c:pt>
                <c:pt idx="8">
                  <c:v>-0.02</c:v>
                </c:pt>
                <c:pt idx="9">
                  <c:v>-0.01</c:v>
                </c:pt>
                <c:pt idx="10" formatCode="0.00E+00">
                  <c:v>0</c:v>
                </c:pt>
                <c:pt idx="11">
                  <c:v>0.01</c:v>
                </c:pt>
                <c:pt idx="12">
                  <c:v>0.02</c:v>
                </c:pt>
                <c:pt idx="13">
                  <c:v>0.03</c:v>
                </c:pt>
                <c:pt idx="14">
                  <c:v>0.04</c:v>
                </c:pt>
                <c:pt idx="15">
                  <c:v>0.05</c:v>
                </c:pt>
                <c:pt idx="16">
                  <c:v>0.06</c:v>
                </c:pt>
                <c:pt idx="17">
                  <c:v>7.0000000000000007E-2</c:v>
                </c:pt>
                <c:pt idx="18">
                  <c:v>0.08</c:v>
                </c:pt>
                <c:pt idx="19">
                  <c:v>0.09</c:v>
                </c:pt>
                <c:pt idx="20">
                  <c:v>0.1</c:v>
                </c:pt>
              </c:numCache>
            </c:numRef>
          </c:xVal>
          <c:yVal>
            <c:numRef>
              <c:f>AC条电阻!$B$3:$B$23</c:f>
              <c:numCache>
                <c:formatCode>0.00E+00</c:formatCode>
                <c:ptCount val="21"/>
                <c:pt idx="0">
                  <c:v>-1.56318E-3</c:v>
                </c:pt>
                <c:pt idx="1">
                  <c:v>-1.4069200000000001E-3</c:v>
                </c:pt>
                <c:pt idx="2">
                  <c:v>-1.2507600000000001E-3</c:v>
                </c:pt>
                <c:pt idx="3">
                  <c:v>-1.0940699999999999E-3</c:v>
                </c:pt>
                <c:pt idx="4">
                  <c:v>-9.3705800000000005E-4</c:v>
                </c:pt>
                <c:pt idx="5">
                  <c:v>-7.8139599999999996E-4</c:v>
                </c:pt>
                <c:pt idx="6">
                  <c:v>-6.2491800000000002E-4</c:v>
                </c:pt>
                <c:pt idx="7">
                  <c:v>-4.6847600000000001E-4</c:v>
                </c:pt>
                <c:pt idx="8">
                  <c:v>-3.1285500000000001E-4</c:v>
                </c:pt>
                <c:pt idx="9">
                  <c:v>-1.56083E-4</c:v>
                </c:pt>
                <c:pt idx="10">
                  <c:v>-5.1100799999999999E-6</c:v>
                </c:pt>
                <c:pt idx="11">
                  <c:v>1.5105000000000001E-4</c:v>
                </c:pt>
                <c:pt idx="12">
                  <c:v>3.0784900000000001E-4</c:v>
                </c:pt>
                <c:pt idx="13">
                  <c:v>4.6343699999999997E-4</c:v>
                </c:pt>
                <c:pt idx="14">
                  <c:v>6.2001299999999999E-4</c:v>
                </c:pt>
                <c:pt idx="15">
                  <c:v>7.7664400000000005E-4</c:v>
                </c:pt>
                <c:pt idx="16">
                  <c:v>9.32317E-4</c:v>
                </c:pt>
                <c:pt idx="17">
                  <c:v>1.0891500000000001E-3</c:v>
                </c:pt>
                <c:pt idx="18">
                  <c:v>1.24577E-3</c:v>
                </c:pt>
                <c:pt idx="19">
                  <c:v>1.4019200000000001E-3</c:v>
                </c:pt>
                <c:pt idx="20">
                  <c:v>1.5582599999999999E-3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FB3-4EC4-B4ED-F95FCC66E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374080"/>
        <c:axId val="151379968"/>
      </c:scatterChart>
      <c:valAx>
        <c:axId val="151374080"/>
        <c:scaling>
          <c:orientation val="minMax"/>
          <c:max val="0.1"/>
          <c:min val="-0.1"/>
        </c:scaling>
        <c:delete val="0"/>
        <c:axPos val="b"/>
        <c:numFmt formatCode="General" sourceLinked="0"/>
        <c:majorTickMark val="out"/>
        <c:minorTickMark val="none"/>
        <c:tickLblPos val="nextTo"/>
        <c:crossAx val="151379968"/>
        <c:crosses val="autoZero"/>
        <c:crossBetween val="midCat"/>
      </c:valAx>
      <c:valAx>
        <c:axId val="151379968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51374080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D2162-4317-4FE2-9B81-C2CB8019595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00B6E044-E705-4201-A02A-27BB3FFEDB1E}">
      <dgm:prSet phldrT="[文本]"/>
      <dgm:spPr/>
      <dgm:t>
        <a:bodyPr/>
        <a:lstStyle/>
        <a:p>
          <a:r>
            <a:rPr lang="en-US" altLang="zh-CN" dirty="0"/>
            <a:t>P</a:t>
          </a:r>
          <a:r>
            <a:rPr lang="zh-CN" altLang="en-US" dirty="0"/>
            <a:t>型</a:t>
          </a:r>
          <a:r>
            <a:rPr lang="en-US" altLang="zh-CN" dirty="0"/>
            <a:t>Ladder</a:t>
          </a:r>
          <a:endParaRPr lang="zh-CN" altLang="en-US" dirty="0"/>
        </a:p>
      </dgm:t>
    </dgm:pt>
    <dgm:pt modelId="{3E0AAB4C-1916-4767-AA9C-9592A25C697C}" type="parTrans" cxnId="{1F9E5E53-D4FC-41BC-909C-51ACCC55866C}">
      <dgm:prSet/>
      <dgm:spPr/>
      <dgm:t>
        <a:bodyPr/>
        <a:lstStyle/>
        <a:p>
          <a:endParaRPr lang="zh-CN" altLang="en-US"/>
        </a:p>
      </dgm:t>
    </dgm:pt>
    <dgm:pt modelId="{48212979-5ED5-46D4-8581-1261987A89ED}" type="sibTrans" cxnId="{1F9E5E53-D4FC-41BC-909C-51ACCC55866C}">
      <dgm:prSet/>
      <dgm:spPr/>
      <dgm:t>
        <a:bodyPr/>
        <a:lstStyle/>
        <a:p>
          <a:endParaRPr lang="zh-CN" altLang="en-US"/>
        </a:p>
      </dgm:t>
    </dgm:pt>
    <dgm:pt modelId="{206A262A-C34B-4AB1-9E43-04AB58A121CC}">
      <dgm:prSet phldrT="[文本]"/>
      <dgm:spPr/>
      <dgm:t>
        <a:bodyPr/>
        <a:lstStyle/>
        <a:p>
          <a:r>
            <a:rPr lang="zh-CN" altLang="en-US" dirty="0"/>
            <a:t>硅的体电容</a:t>
          </a:r>
          <a:r>
            <a:rPr lang="en-US" altLang="zh-CN" dirty="0" err="1"/>
            <a:t>Cb</a:t>
          </a:r>
          <a:r>
            <a:rPr lang="zh-CN" altLang="en-US" dirty="0"/>
            <a:t>、硅的相邻条间电容</a:t>
          </a:r>
          <a:r>
            <a:rPr lang="en-US" altLang="zh-CN" dirty="0"/>
            <a:t>Ci</a:t>
          </a:r>
          <a:endParaRPr lang="zh-CN" altLang="en-US" dirty="0"/>
        </a:p>
      </dgm:t>
    </dgm:pt>
    <dgm:pt modelId="{019397F3-606D-4731-9CC2-6B3CB03C7C63}" type="parTrans" cxnId="{A939B336-6C7E-4D8F-B0C8-96C04FF72FC6}">
      <dgm:prSet/>
      <dgm:spPr/>
      <dgm:t>
        <a:bodyPr/>
        <a:lstStyle/>
        <a:p>
          <a:endParaRPr lang="zh-CN" altLang="en-US"/>
        </a:p>
      </dgm:t>
    </dgm:pt>
    <dgm:pt modelId="{F97ED13A-C924-4D2E-BC4E-968A28330122}" type="sibTrans" cxnId="{A939B336-6C7E-4D8F-B0C8-96C04FF72FC6}">
      <dgm:prSet/>
      <dgm:spPr/>
      <dgm:t>
        <a:bodyPr/>
        <a:lstStyle/>
        <a:p>
          <a:endParaRPr lang="zh-CN" altLang="en-US"/>
        </a:p>
      </dgm:t>
    </dgm:pt>
    <dgm:pt modelId="{FD773E5B-23CC-4089-9110-2B91ACAD2A38}">
      <dgm:prSet phldrT="[文本]"/>
      <dgm:spPr/>
      <dgm:t>
        <a:bodyPr/>
        <a:lstStyle/>
        <a:p>
          <a:r>
            <a:rPr lang="en-US" altLang="zh-CN" dirty="0"/>
            <a:t>Z</a:t>
          </a:r>
          <a:r>
            <a:rPr lang="zh-CN" altLang="en-US" dirty="0"/>
            <a:t>型</a:t>
          </a:r>
          <a:r>
            <a:rPr lang="en-US" altLang="zh-CN" dirty="0"/>
            <a:t>Ladder</a:t>
          </a:r>
          <a:endParaRPr lang="zh-CN" altLang="en-US" dirty="0"/>
        </a:p>
      </dgm:t>
    </dgm:pt>
    <dgm:pt modelId="{31704E86-ECC6-4A8B-BCE5-CF812094D59C}" type="parTrans" cxnId="{A66274D0-7385-474B-90EB-7C6CF68F9FB1}">
      <dgm:prSet/>
      <dgm:spPr/>
      <dgm:t>
        <a:bodyPr/>
        <a:lstStyle/>
        <a:p>
          <a:endParaRPr lang="zh-CN" altLang="en-US"/>
        </a:p>
      </dgm:t>
    </dgm:pt>
    <dgm:pt modelId="{730FC3C5-170A-469F-B258-D49F67C06B70}" type="sibTrans" cxnId="{A66274D0-7385-474B-90EB-7C6CF68F9FB1}">
      <dgm:prSet/>
      <dgm:spPr/>
      <dgm:t>
        <a:bodyPr/>
        <a:lstStyle/>
        <a:p>
          <a:endParaRPr lang="zh-CN" altLang="en-US"/>
        </a:p>
      </dgm:t>
    </dgm:pt>
    <dgm:pt modelId="{EDA92179-8BBE-45E6-9520-68F8314F0DD2}">
      <dgm:prSet phldrT="[文本]"/>
      <dgm:spPr/>
      <dgm:t>
        <a:bodyPr/>
        <a:lstStyle/>
        <a:p>
          <a:r>
            <a:rPr lang="zh-CN" altLang="en-US" dirty="0"/>
            <a:t>硅的体电容</a:t>
          </a:r>
          <a:r>
            <a:rPr lang="en-US" altLang="zh-CN" dirty="0" err="1"/>
            <a:t>Cb</a:t>
          </a:r>
          <a:r>
            <a:rPr lang="zh-CN" altLang="en-US" dirty="0"/>
            <a:t>、硅</a:t>
          </a:r>
          <a:r>
            <a:rPr lang="en-US" altLang="zh-CN" dirty="0"/>
            <a:t>+Z</a:t>
          </a:r>
          <a:r>
            <a:rPr lang="zh-CN" altLang="en-US" dirty="0"/>
            <a:t>型柔性板的相邻条间电容</a:t>
          </a:r>
          <a:r>
            <a:rPr lang="en-US" altLang="zh-CN" dirty="0"/>
            <a:t>Ci</a:t>
          </a:r>
          <a:endParaRPr lang="zh-CN" altLang="en-US" dirty="0"/>
        </a:p>
      </dgm:t>
    </dgm:pt>
    <dgm:pt modelId="{C856E5F2-9093-4FD6-9455-CA66E2A00803}" type="parTrans" cxnId="{F729BB99-D0A7-480C-843C-C9DE0135A531}">
      <dgm:prSet/>
      <dgm:spPr/>
      <dgm:t>
        <a:bodyPr/>
        <a:lstStyle/>
        <a:p>
          <a:endParaRPr lang="zh-CN" altLang="en-US"/>
        </a:p>
      </dgm:t>
    </dgm:pt>
    <dgm:pt modelId="{3BE7B25C-7B96-4E6D-A93B-BC75730100AD}" type="sibTrans" cxnId="{F729BB99-D0A7-480C-843C-C9DE0135A531}">
      <dgm:prSet/>
      <dgm:spPr/>
      <dgm:t>
        <a:bodyPr/>
        <a:lstStyle/>
        <a:p>
          <a:endParaRPr lang="zh-CN" altLang="en-US"/>
        </a:p>
      </dgm:t>
    </dgm:pt>
    <dgm:pt modelId="{42D7F3E6-E568-49D3-B818-8C507A490C03}" type="pres">
      <dgm:prSet presAssocID="{072D2162-4317-4FE2-9B81-C2CB80195952}" presName="linear" presStyleCnt="0">
        <dgm:presLayoutVars>
          <dgm:animLvl val="lvl"/>
          <dgm:resizeHandles val="exact"/>
        </dgm:presLayoutVars>
      </dgm:prSet>
      <dgm:spPr/>
    </dgm:pt>
    <dgm:pt modelId="{105B7027-1965-4240-B6D2-D8651A5216FD}" type="pres">
      <dgm:prSet presAssocID="{00B6E044-E705-4201-A02A-27BB3FFEDB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A6702D-55FE-4F8A-8B2E-ACE134DB6905}" type="pres">
      <dgm:prSet presAssocID="{00B6E044-E705-4201-A02A-27BB3FFEDB1E}" presName="childText" presStyleLbl="revTx" presStyleIdx="0" presStyleCnt="2">
        <dgm:presLayoutVars>
          <dgm:bulletEnabled val="1"/>
        </dgm:presLayoutVars>
      </dgm:prSet>
      <dgm:spPr/>
    </dgm:pt>
    <dgm:pt modelId="{3E6D925C-3896-45E2-B08E-3B12E2C6E672}" type="pres">
      <dgm:prSet presAssocID="{FD773E5B-23CC-4089-9110-2B91ACAD2A3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0298FB-E97E-46D9-9E63-043E59FEF042}" type="pres">
      <dgm:prSet presAssocID="{FD773E5B-23CC-4089-9110-2B91ACAD2A3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939B336-6C7E-4D8F-B0C8-96C04FF72FC6}" srcId="{00B6E044-E705-4201-A02A-27BB3FFEDB1E}" destId="{206A262A-C34B-4AB1-9E43-04AB58A121CC}" srcOrd="0" destOrd="0" parTransId="{019397F3-606D-4731-9CC2-6B3CB03C7C63}" sibTransId="{F97ED13A-C924-4D2E-BC4E-968A28330122}"/>
    <dgm:cxn modelId="{04104537-AFA3-4652-8E27-A0D317DF6792}" type="presOf" srcId="{EDA92179-8BBE-45E6-9520-68F8314F0DD2}" destId="{FF0298FB-E97E-46D9-9E63-043E59FEF042}" srcOrd="0" destOrd="0" presId="urn:microsoft.com/office/officeart/2005/8/layout/vList2"/>
    <dgm:cxn modelId="{B0299747-E2C5-418E-944D-5B47709BCF0D}" type="presOf" srcId="{072D2162-4317-4FE2-9B81-C2CB80195952}" destId="{42D7F3E6-E568-49D3-B818-8C507A490C03}" srcOrd="0" destOrd="0" presId="urn:microsoft.com/office/officeart/2005/8/layout/vList2"/>
    <dgm:cxn modelId="{1F9E5E53-D4FC-41BC-909C-51ACCC55866C}" srcId="{072D2162-4317-4FE2-9B81-C2CB80195952}" destId="{00B6E044-E705-4201-A02A-27BB3FFEDB1E}" srcOrd="0" destOrd="0" parTransId="{3E0AAB4C-1916-4767-AA9C-9592A25C697C}" sibTransId="{48212979-5ED5-46D4-8581-1261987A89ED}"/>
    <dgm:cxn modelId="{544E1F91-02C7-4C77-AD0E-26B353E5D293}" type="presOf" srcId="{00B6E044-E705-4201-A02A-27BB3FFEDB1E}" destId="{105B7027-1965-4240-B6D2-D8651A5216FD}" srcOrd="0" destOrd="0" presId="urn:microsoft.com/office/officeart/2005/8/layout/vList2"/>
    <dgm:cxn modelId="{F729BB99-D0A7-480C-843C-C9DE0135A531}" srcId="{FD773E5B-23CC-4089-9110-2B91ACAD2A38}" destId="{EDA92179-8BBE-45E6-9520-68F8314F0DD2}" srcOrd="0" destOrd="0" parTransId="{C856E5F2-9093-4FD6-9455-CA66E2A00803}" sibTransId="{3BE7B25C-7B96-4E6D-A93B-BC75730100AD}"/>
    <dgm:cxn modelId="{A66274D0-7385-474B-90EB-7C6CF68F9FB1}" srcId="{072D2162-4317-4FE2-9B81-C2CB80195952}" destId="{FD773E5B-23CC-4089-9110-2B91ACAD2A38}" srcOrd="1" destOrd="0" parTransId="{31704E86-ECC6-4A8B-BCE5-CF812094D59C}" sibTransId="{730FC3C5-170A-469F-B258-D49F67C06B70}"/>
    <dgm:cxn modelId="{2CF964F0-448E-4AD6-8074-C95122E9527A}" type="presOf" srcId="{FD773E5B-23CC-4089-9110-2B91ACAD2A38}" destId="{3E6D925C-3896-45E2-B08E-3B12E2C6E672}" srcOrd="0" destOrd="0" presId="urn:microsoft.com/office/officeart/2005/8/layout/vList2"/>
    <dgm:cxn modelId="{803E50F4-767B-44D4-AD81-5E3D97FC1826}" type="presOf" srcId="{206A262A-C34B-4AB1-9E43-04AB58A121CC}" destId="{74A6702D-55FE-4F8A-8B2E-ACE134DB6905}" srcOrd="0" destOrd="0" presId="urn:microsoft.com/office/officeart/2005/8/layout/vList2"/>
    <dgm:cxn modelId="{EEFE5384-BFC5-48D8-8EB2-41EA1B894B0D}" type="presParOf" srcId="{42D7F3E6-E568-49D3-B818-8C507A490C03}" destId="{105B7027-1965-4240-B6D2-D8651A5216FD}" srcOrd="0" destOrd="0" presId="urn:microsoft.com/office/officeart/2005/8/layout/vList2"/>
    <dgm:cxn modelId="{C2DCAF85-8E75-47B6-B11F-1ADDB61B5EE0}" type="presParOf" srcId="{42D7F3E6-E568-49D3-B818-8C507A490C03}" destId="{74A6702D-55FE-4F8A-8B2E-ACE134DB6905}" srcOrd="1" destOrd="0" presId="urn:microsoft.com/office/officeart/2005/8/layout/vList2"/>
    <dgm:cxn modelId="{9E798293-763F-4945-9ADA-81CCB41DF70B}" type="presParOf" srcId="{42D7F3E6-E568-49D3-B818-8C507A490C03}" destId="{3E6D925C-3896-45E2-B08E-3B12E2C6E672}" srcOrd="2" destOrd="0" presId="urn:microsoft.com/office/officeart/2005/8/layout/vList2"/>
    <dgm:cxn modelId="{EB1D78B6-B4C2-4FF3-A979-8AA7C23A7779}" type="presParOf" srcId="{42D7F3E6-E568-49D3-B818-8C507A490C03}" destId="{FF0298FB-E97E-46D9-9E63-043E59FEF04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B7027-1965-4240-B6D2-D8651A5216FD}">
      <dsp:nvSpPr>
        <dsp:cNvPr id="0" name=""/>
        <dsp:cNvSpPr/>
      </dsp:nvSpPr>
      <dsp:spPr>
        <a:xfrm>
          <a:off x="0" y="35419"/>
          <a:ext cx="7026111" cy="605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P</a:t>
          </a:r>
          <a:r>
            <a:rPr lang="zh-CN" altLang="en-US" sz="2300" kern="1200" dirty="0"/>
            <a:t>型</a:t>
          </a:r>
          <a:r>
            <a:rPr lang="en-US" altLang="zh-CN" sz="2300" kern="1200" dirty="0"/>
            <a:t>Ladder</a:t>
          </a:r>
          <a:endParaRPr lang="zh-CN" altLang="en-US" sz="2300" kern="1200" dirty="0"/>
        </a:p>
      </dsp:txBody>
      <dsp:txXfrm>
        <a:off x="29557" y="64976"/>
        <a:ext cx="6966997" cy="546360"/>
      </dsp:txXfrm>
    </dsp:sp>
    <dsp:sp modelId="{74A6702D-55FE-4F8A-8B2E-ACE134DB6905}">
      <dsp:nvSpPr>
        <dsp:cNvPr id="0" name=""/>
        <dsp:cNvSpPr/>
      </dsp:nvSpPr>
      <dsp:spPr>
        <a:xfrm>
          <a:off x="0" y="640894"/>
          <a:ext cx="7026111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7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800" kern="1200" dirty="0"/>
            <a:t>硅的体电容</a:t>
          </a:r>
          <a:r>
            <a:rPr lang="en-US" altLang="zh-CN" sz="1800" kern="1200" dirty="0" err="1"/>
            <a:t>Cb</a:t>
          </a:r>
          <a:r>
            <a:rPr lang="zh-CN" altLang="en-US" sz="1800" kern="1200" dirty="0"/>
            <a:t>、硅的相邻条间电容</a:t>
          </a:r>
          <a:r>
            <a:rPr lang="en-US" altLang="zh-CN" sz="1800" kern="1200" dirty="0"/>
            <a:t>Ci</a:t>
          </a:r>
          <a:endParaRPr lang="zh-CN" altLang="en-US" sz="1800" kern="1200" dirty="0"/>
        </a:p>
      </dsp:txBody>
      <dsp:txXfrm>
        <a:off x="0" y="640894"/>
        <a:ext cx="7026111" cy="380880"/>
      </dsp:txXfrm>
    </dsp:sp>
    <dsp:sp modelId="{3E6D925C-3896-45E2-B08E-3B12E2C6E672}">
      <dsp:nvSpPr>
        <dsp:cNvPr id="0" name=""/>
        <dsp:cNvSpPr/>
      </dsp:nvSpPr>
      <dsp:spPr>
        <a:xfrm>
          <a:off x="0" y="1021774"/>
          <a:ext cx="7026111" cy="605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Z</a:t>
          </a:r>
          <a:r>
            <a:rPr lang="zh-CN" altLang="en-US" sz="2300" kern="1200" dirty="0"/>
            <a:t>型</a:t>
          </a:r>
          <a:r>
            <a:rPr lang="en-US" altLang="zh-CN" sz="2300" kern="1200" dirty="0"/>
            <a:t>Ladder</a:t>
          </a:r>
          <a:endParaRPr lang="zh-CN" altLang="en-US" sz="2300" kern="1200" dirty="0"/>
        </a:p>
      </dsp:txBody>
      <dsp:txXfrm>
        <a:off x="29557" y="1051331"/>
        <a:ext cx="6966997" cy="546360"/>
      </dsp:txXfrm>
    </dsp:sp>
    <dsp:sp modelId="{FF0298FB-E97E-46D9-9E63-043E59FEF042}">
      <dsp:nvSpPr>
        <dsp:cNvPr id="0" name=""/>
        <dsp:cNvSpPr/>
      </dsp:nvSpPr>
      <dsp:spPr>
        <a:xfrm>
          <a:off x="0" y="1627249"/>
          <a:ext cx="7026111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7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800" kern="1200" dirty="0"/>
            <a:t>硅的体电容</a:t>
          </a:r>
          <a:r>
            <a:rPr lang="en-US" altLang="zh-CN" sz="1800" kern="1200" dirty="0" err="1"/>
            <a:t>Cb</a:t>
          </a:r>
          <a:r>
            <a:rPr lang="zh-CN" altLang="en-US" sz="1800" kern="1200" dirty="0"/>
            <a:t>、硅</a:t>
          </a:r>
          <a:r>
            <a:rPr lang="en-US" altLang="zh-CN" sz="1800" kern="1200" dirty="0"/>
            <a:t>+Z</a:t>
          </a:r>
          <a:r>
            <a:rPr lang="zh-CN" altLang="en-US" sz="1800" kern="1200" dirty="0"/>
            <a:t>型柔性板的相邻条间电容</a:t>
          </a:r>
          <a:r>
            <a:rPr lang="en-US" altLang="zh-CN" sz="1800" kern="1200" dirty="0"/>
            <a:t>Ci</a:t>
          </a:r>
          <a:endParaRPr lang="zh-CN" altLang="en-US" sz="1800" kern="1200" dirty="0"/>
        </a:p>
      </dsp:txBody>
      <dsp:txXfrm>
        <a:off x="0" y="1627249"/>
        <a:ext cx="7026111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4DDFF-E194-4CB6-919D-EE23C59EC827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0FB80-0262-4FA7-B6C0-9E502D121D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16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71BE26-6D32-4EFC-9226-248A591F3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9C7DC9-E1D4-4064-88EE-448BD57EB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2DAA36-F14B-449B-9C1C-8BF6202E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93F572-DA9F-4A3A-B184-A20533D0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1CFB5A-FD0E-4305-9691-383E2C2A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4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AF8FA-332A-4DE7-884E-BE3CBF8F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6E9EE9-2D64-4ADE-B4C7-AEA9378AF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7DD256-2978-45BB-BAF1-4B213A17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14FFB3-09E8-481E-8D50-964681A4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DDFB4E-44FD-440B-991D-854FD355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23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522E7F9-E788-46B4-8344-8EC5C5A85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7548FB-EA9F-4C9B-AB5D-CE0B5B802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7A074A-BE8C-4324-B26B-8AD5F3BC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0E3EBF-90BE-49B9-B252-1BBC7343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E917C7-27AD-4F45-9AEC-8105506F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58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9658D-7196-496D-BCE4-999F6F58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B5F66A-702E-46AE-956E-D90D6B562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7BB5E1-8D07-41A6-B8B2-6BBC15B4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0037BA-ECAE-4B88-B333-48378764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743A23-62F8-4248-8F43-6AF90EED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69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C8E878-F299-4B3E-84A8-F1EE256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CFE8C-9BAF-4CAD-BE71-DB017F56D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51D97D-B516-487C-A9B4-FE392016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5037F-26B9-4153-AA08-734427A1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28DED-B03E-49BF-96E1-8D6AD063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96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159A4-2DEA-4DF3-8007-D0FC0C6F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922516-CD33-4413-8585-262DBE9E1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2EA52C-A558-433A-BF2E-86974E8A7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551AB4-7BF3-430F-853A-15647D84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5BD114-7E09-49C0-9513-8F419FA7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8627EE-5575-416C-B5FA-BBE6CA49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7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399B-CBD2-473F-A145-F73641F7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5E321A-27F8-4D67-B251-A76477307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8E4BA5-43C0-4E7D-ACC3-E6E845D9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6F067A-D904-4BF4-B16C-F88D106EE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D8B389-E29F-4740-B434-33EFF6A56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B1B321-F6D2-430F-8911-C8AFB7ED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3215DF-C397-498E-80F2-DE33B12B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F1658A9-7AAC-4994-9E1F-FF64FA54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8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96DA0-7289-4661-A168-2187FE7A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149CED-BE20-4980-8B43-590ABB0F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DD1CDD-EE01-432A-9D1A-4B0740AC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1FA28B-E332-406E-B386-CD8C6936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66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94ACC9-DE86-4309-B72F-45A80559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593A06-D63A-4BD9-9C59-5D59B4D1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D1FFAA-F483-477B-9327-B85B5530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94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740185-B838-4B21-BE4C-7F8CD852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46658B-B13C-4A09-9B67-F51C88BE4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9269DB-2C06-4A71-B876-92624D599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F0906A-3A91-4AD9-A947-A01DB5A9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40D827-9F4E-4345-A75A-04BF8D6E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9C55E4-9173-4BE4-8539-BC263FD9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9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12957-2537-4976-A5FA-ECB5F544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916B7F5-BD8E-407C-9F4B-5895BB408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D2AC21-24EB-4507-839C-E08D0BC93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AFE605-47CF-4471-9AAA-3E7817C1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0C8B4A-A981-45B9-ABE8-DDEDFAA4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A802CC-EE9F-4D91-A98E-777366AC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95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F83BD53-6A8B-4DBA-BD1E-5DF0DFCB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0B4B6E-3EED-4868-9B1A-DCA4E2BE8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F88E60-F3EE-492C-A34A-A49531801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1F1F-BF76-4D13-BADA-9A8B5C3B4A52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66DD62-2EE9-413B-8AE4-02EFBA6F9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A2F7F6-A4B3-424C-88E2-587E8BC13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9FAD-7EDA-4575-AC9C-C432FB4990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59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57297"/>
            <a:ext cx="12192000" cy="31690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305" y="2560710"/>
            <a:ext cx="121373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Z</a:t>
            </a:r>
            <a:r>
              <a:rPr lang="zh-CN" altLang="en-US" sz="4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型</a:t>
            </a:r>
            <a:r>
              <a:rPr lang="en-US" altLang="zh-CN" sz="4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Ladder </a:t>
            </a:r>
            <a:r>
              <a:rPr lang="zh-CN" altLang="en-US" sz="4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噪声分析</a:t>
            </a:r>
            <a:endParaRPr lang="en-US" altLang="zh-CN" sz="4800" b="1" spc="600" dirty="0">
              <a:solidFill>
                <a:schemeClr val="bg1"/>
              </a:solidFill>
              <a:latin typeface="+mj-ea"/>
              <a:ea typeface="+mj-ea"/>
              <a:cs typeface="Times New Roman" panose="02020603050405020304" charset="0"/>
            </a:endParaRPr>
          </a:p>
          <a:p>
            <a:pPr algn="ctr"/>
            <a:endParaRPr lang="en-US" altLang="zh-CN" sz="2800" b="1" spc="600" dirty="0">
              <a:solidFill>
                <a:schemeClr val="bg1"/>
              </a:solidFill>
              <a:latin typeface="+mj-ea"/>
              <a:ea typeface="+mj-ea"/>
              <a:cs typeface="Times New Roman" panose="02020603050405020304" charset="0"/>
            </a:endParaRPr>
          </a:p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乔锐 李洪沂 唐远平</a:t>
            </a:r>
            <a:endParaRPr lang="en-US" altLang="zh-CN" sz="2800" b="1" spc="600" dirty="0">
              <a:solidFill>
                <a:schemeClr val="bg1"/>
              </a:solidFill>
              <a:latin typeface="+mj-ea"/>
              <a:ea typeface="+mj-ea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13247" y="5373370"/>
            <a:ext cx="300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2026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年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5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月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08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日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Step1-ASIC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噪声贡献反推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3B2C407-19DA-42F8-B26B-A23376A62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97" y="1221511"/>
            <a:ext cx="6559550" cy="48864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862F50-E9FC-4EA6-99C4-5579F63A5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97" y="1221511"/>
            <a:ext cx="6559549" cy="48864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29F968-2005-4DB7-8F44-A5A7ACB33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96" y="1221511"/>
            <a:ext cx="6559550" cy="48864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867CBF6-F1CB-421F-81D2-622C4435A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96" y="1221510"/>
            <a:ext cx="6559550" cy="48864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EF9959E-568E-460C-BAC0-4BA4634FE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95" y="1221511"/>
            <a:ext cx="6559548" cy="48864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7DC177F-4C93-4EC1-BB14-4BD19F58D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96" y="1221509"/>
            <a:ext cx="6559547" cy="488641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2F40221-4B00-493B-8037-960F9931B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96" y="1221509"/>
            <a:ext cx="6559547" cy="48864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F1139B3-66F5-444F-A52A-FEA8D7D39C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91" y="1221506"/>
            <a:ext cx="6559546" cy="488641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FCDC5BC-2BC7-40B0-984D-2236B1848F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92" y="1221506"/>
            <a:ext cx="6559545" cy="488641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A43D9513-A556-402A-9DB1-B34697FB18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74" y="937240"/>
            <a:ext cx="8701451" cy="57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Step2-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剔除异常点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F10C2CF3-C9DD-470C-8735-AF073B271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08" y="1154609"/>
            <a:ext cx="7211583" cy="53766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0AAF91-26A7-4677-A2BF-012C58740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08" y="1154609"/>
            <a:ext cx="7217679" cy="53766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6CD468-AC2A-467B-9F52-DA259F15A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12" y="1154609"/>
            <a:ext cx="7217679" cy="53766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9371B8-AB12-4CA0-B909-90A9684F1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4" y="1154608"/>
            <a:ext cx="7217679" cy="537668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578F6-676B-4EE0-91C4-EC61A4E486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16" y="1154608"/>
            <a:ext cx="7217679" cy="53766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A1E9484-0534-4F1D-A66C-31CEC366D0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4" y="1154608"/>
            <a:ext cx="7217679" cy="537668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E04A86A-507D-4531-A14B-47ED9D6D1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4" y="1154608"/>
            <a:ext cx="7217679" cy="537668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6176372-FB9F-44B2-95DA-A4A7611B4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4" y="1154607"/>
            <a:ext cx="7217679" cy="537668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31C1A25-B1BA-4ACE-82F6-001DA924CD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4" y="1154606"/>
            <a:ext cx="7217679" cy="537668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F2A5ACB-BD76-4FD7-9DFC-B2483CC8C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18" y="834161"/>
            <a:ext cx="9100764" cy="602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Step2-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异常点剔除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3E8A04E-FA7C-492C-BBB1-318BFB929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6" y="910771"/>
            <a:ext cx="8282556" cy="58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Step3-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扩大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型板电容值范围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FC1F8A67-AB67-4BB0-AF78-12CA3C5B4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33" y="1148513"/>
            <a:ext cx="7208535" cy="538277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42E2AC9-0A50-4AEB-9358-3B13DCF3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88" y="1148512"/>
            <a:ext cx="7217679" cy="53827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17D3740-08E7-466B-A463-1E092F098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33" y="1148512"/>
            <a:ext cx="7217679" cy="538277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F07A606-37E5-4B9A-88BE-F6D72C241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32" y="1148511"/>
            <a:ext cx="7217679" cy="538277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8410053-0D9B-46C8-8CA6-A1EA209C5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31" y="1148511"/>
            <a:ext cx="7217679" cy="538277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86B48CB-62E8-4B80-8612-6C72E97A1F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30" y="1148511"/>
            <a:ext cx="7217679" cy="53827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53275B5-C737-487A-A83C-11776B2A48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29" y="1148511"/>
            <a:ext cx="7217679" cy="538277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EBF8D1D-ED60-4C8F-956E-68CB6C61C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28" y="1148510"/>
            <a:ext cx="7217679" cy="538277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3E3B39-17FB-4228-92F8-04B80034B5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23" y="1148508"/>
            <a:ext cx="7217679" cy="538277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E9ADAD1D-6D11-4203-9F7D-1CD8C25AC8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13" y="1148508"/>
            <a:ext cx="7217679" cy="53827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52B8277F-0A82-4B77-9DDD-C49FA80E33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03" y="1148508"/>
            <a:ext cx="7217679" cy="5382779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E12BCA3F-C2C3-4F79-B4FC-99AD4BB0A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93" y="1148508"/>
            <a:ext cx="7217679" cy="5382779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7E6F3DBB-B332-4C54-96B5-8BB8019F92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83" y="1148508"/>
            <a:ext cx="7217679" cy="5382779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125D4467-E24E-42AE-BC08-876324EAB5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78" y="1148504"/>
            <a:ext cx="7211583" cy="538277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640F7E9-8E92-4152-A59E-2BAC2CB882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8" y="1148504"/>
            <a:ext cx="7217679" cy="5382779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5AD6391B-0593-4E82-910E-F451EBF5F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57" y="834161"/>
            <a:ext cx="8508086" cy="602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总结</a:t>
              </a:r>
            </a:p>
          </p:txBody>
        </p:sp>
      </p:grpSp>
      <p:sp>
        <p:nvSpPr>
          <p:cNvPr id="17" name="内容占位符 5">
            <a:extLst>
              <a:ext uri="{FF2B5EF4-FFF2-40B4-BE49-F238E27FC236}">
                <a16:creationId xmlns:a16="http://schemas.microsoft.com/office/drawing/2014/main" id="{49350A6A-BFB3-4F75-975A-4B71C2FAA30E}"/>
              </a:ext>
            </a:extLst>
          </p:cNvPr>
          <p:cNvSpPr txBox="1">
            <a:spLocks/>
          </p:cNvSpPr>
          <p:nvPr/>
        </p:nvSpPr>
        <p:spPr>
          <a:xfrm>
            <a:off x="308610" y="1087613"/>
            <a:ext cx="10972800" cy="468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、噪声计算公式中各部分数值仍需进一步实验确认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、电容计算公式仍需进一步修正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786B3F-2CCC-4710-9507-F2E9A22A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2" y="1495726"/>
            <a:ext cx="6438328" cy="2982612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9D897D4-B166-47D8-865B-C188C6E34580}"/>
                  </a:ext>
                </a:extLst>
              </p:cNvPr>
              <p:cNvSpPr txBox="1"/>
              <p:nvPr/>
            </p:nvSpPr>
            <p:spPr>
              <a:xfrm>
                <a:off x="2511457" y="5509840"/>
                <a:ext cx="50342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∥(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∥(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))</m:t>
                      </m:r>
                    </m:oMath>
                  </m:oMathPara>
                </a14:m>
                <a:endParaRPr lang="zh-CN" altLang="en-US" sz="2800" dirty="0">
                  <a:solidFill>
                    <a:srgbClr val="002060"/>
                  </a:solidFill>
                  <a:ea typeface="黑体" panose="0201060906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9D897D4-B166-47D8-865B-C188C6E34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457" y="5509840"/>
                <a:ext cx="503426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46A232B-4D34-4E9E-B525-CB547CEC3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044" y="3621792"/>
            <a:ext cx="3362366" cy="30590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317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前情回顾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——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平均扣共模噪声</a:t>
              </a:r>
            </a:p>
          </p:txBody>
        </p:sp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29ADA0E-B66E-4377-80A0-8922B727242B}"/>
              </a:ext>
            </a:extLst>
          </p:cNvPr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内容占位符 1">
            <a:extLst>
              <a:ext uri="{FF2B5EF4-FFF2-40B4-BE49-F238E27FC236}">
                <a16:creationId xmlns:a16="http://schemas.microsoft.com/office/drawing/2014/main" id="{7EA0090C-03CE-439E-9E17-FBE9D508A933}"/>
              </a:ext>
            </a:extLst>
          </p:cNvPr>
          <p:cNvSpPr txBox="1">
            <a:spLocks/>
          </p:cNvSpPr>
          <p:nvPr/>
        </p:nvSpPr>
        <p:spPr>
          <a:xfrm>
            <a:off x="166254" y="5563700"/>
            <a:ext cx="10598728" cy="9675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、噪声的上涨规律基本符合线性，说明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主要噪声源是电容贡献的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ASIC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噪声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型柔性板和硅片的贡献几乎相同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02D2EB5-FB1B-49DD-837A-AB8D22BFC625}"/>
              </a:ext>
            </a:extLst>
          </p:cNvPr>
          <p:cNvSpPr/>
          <p:nvPr/>
        </p:nvSpPr>
        <p:spPr>
          <a:xfrm>
            <a:off x="-1" y="4930743"/>
            <a:ext cx="57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平均扣共模噪声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(Y)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随硅片数量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的演化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BA1903B-14E8-4E60-8DC3-ADF92D57A310}"/>
              </a:ext>
            </a:extLst>
          </p:cNvPr>
          <p:cNvSpPr/>
          <p:nvPr/>
        </p:nvSpPr>
        <p:spPr>
          <a:xfrm>
            <a:off x="6431997" y="4930743"/>
            <a:ext cx="57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平均扣共模噪声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(Y)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型走线数量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的演化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76D22776-4481-47B2-B346-C072898013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89" y="1057993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1017F17-9A97-4B46-BD85-AD4AF9D6F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9765" y="1057993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197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内容占位符 3">
            <a:extLst>
              <a:ext uri="{FF2B5EF4-FFF2-40B4-BE49-F238E27FC236}">
                <a16:creationId xmlns:a16="http://schemas.microsoft.com/office/drawing/2014/main" id="{2B4B7CAD-1ED3-4E62-ABA8-95A3828A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66" y="1138714"/>
            <a:ext cx="6843801" cy="5576431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前情回顾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——Ladder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种噪声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C6D57B3A-8C08-477D-826D-2582336F500D}"/>
              </a:ext>
            </a:extLst>
          </p:cNvPr>
          <p:cNvSpPr/>
          <p:nvPr/>
        </p:nvSpPr>
        <p:spPr>
          <a:xfrm>
            <a:off x="239697" y="1138714"/>
            <a:ext cx="7084381" cy="24123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C7E1D8F-510F-47AB-AEEC-ECA3393DE546}"/>
              </a:ext>
            </a:extLst>
          </p:cNvPr>
          <p:cNvSpPr txBox="1"/>
          <p:nvPr/>
        </p:nvSpPr>
        <p:spPr>
          <a:xfrm>
            <a:off x="7918882" y="2175614"/>
            <a:ext cx="2954655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、整形器的峰值时间需要斟酌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B079116-CBFB-49A9-B988-4623ADA3FD9C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7324078" y="2344891"/>
            <a:ext cx="5948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9AC389FE-DE31-4DF7-A64E-8873931ED4BA}"/>
              </a:ext>
            </a:extLst>
          </p:cNvPr>
          <p:cNvSpPr/>
          <p:nvPr/>
        </p:nvSpPr>
        <p:spPr>
          <a:xfrm>
            <a:off x="239697" y="3684232"/>
            <a:ext cx="7084381" cy="1303845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5AD96D4-D3F4-4518-B0D7-07651F12B8FD}"/>
              </a:ext>
            </a:extLst>
          </p:cNvPr>
          <p:cNvSpPr txBox="1"/>
          <p:nvPr/>
        </p:nvSpPr>
        <p:spPr>
          <a:xfrm>
            <a:off x="7918882" y="3674434"/>
            <a:ext cx="418576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个问题：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、只有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DAMPE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的电阻数据，并推测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SCD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的电阻。暂无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型柔性板的电阻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、终端电容基于测试结果推算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55857DB-E4E9-433A-B480-678455FE69BF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7324078" y="4213043"/>
            <a:ext cx="594804" cy="123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B86B1609-6FA9-421E-B5FD-1ECD72B6B117}"/>
              </a:ext>
            </a:extLst>
          </p:cNvPr>
          <p:cNvSpPr/>
          <p:nvPr/>
        </p:nvSpPr>
        <p:spPr>
          <a:xfrm>
            <a:off x="239697" y="5107913"/>
            <a:ext cx="7084381" cy="1303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F8F4F75-A3FA-4BFE-8E37-AE9B56305F02}"/>
              </a:ext>
            </a:extLst>
          </p:cNvPr>
          <p:cNvSpPr txBox="1"/>
          <p:nvPr/>
        </p:nvSpPr>
        <p:spPr>
          <a:xfrm>
            <a:off x="7918882" y="5344336"/>
            <a:ext cx="418576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个问题：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、终端电容，问题同上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ASIC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噪声解决和常数不准确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31B5104-38A3-473B-94BC-3191618C3C28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 flipV="1">
            <a:off x="7324078" y="5759835"/>
            <a:ext cx="5948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2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2——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电阻</a:t>
              </a:r>
            </a:p>
          </p:txBody>
        </p:sp>
      </p:grpSp>
      <p:pic>
        <p:nvPicPr>
          <p:cNvPr id="25" name="Picture 2" descr="G:\keyan\科研任务\160908_正样Ladder的测量\实验图片\171027_测量电阻\AC条电阻\3根键合丝.jpg">
            <a:extLst>
              <a:ext uri="{FF2B5EF4-FFF2-40B4-BE49-F238E27FC236}">
                <a16:creationId xmlns:a16="http://schemas.microsoft.com/office/drawing/2014/main" id="{EF0EC0BE-7D77-4999-B671-9D35E89F9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5280" y="937240"/>
            <a:ext cx="3242586" cy="47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箭头: 右 28">
            <a:extLst>
              <a:ext uri="{FF2B5EF4-FFF2-40B4-BE49-F238E27FC236}">
                <a16:creationId xmlns:a16="http://schemas.microsoft.com/office/drawing/2014/main" id="{F2129C8A-EADC-4264-A2C0-B89B029F6B0B}"/>
              </a:ext>
            </a:extLst>
          </p:cNvPr>
          <p:cNvSpPr/>
          <p:nvPr/>
        </p:nvSpPr>
        <p:spPr>
          <a:xfrm>
            <a:off x="1960383" y="2558249"/>
            <a:ext cx="846190" cy="36213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567B37D5-A037-4E6C-9A5A-3160BB29CF3C}"/>
              </a:ext>
            </a:extLst>
          </p:cNvPr>
          <p:cNvSpPr/>
          <p:nvPr/>
        </p:nvSpPr>
        <p:spPr>
          <a:xfrm>
            <a:off x="1960383" y="3754993"/>
            <a:ext cx="846190" cy="36213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14E2288-19B6-4B5A-97D1-09CEC9333106}"/>
              </a:ext>
            </a:extLst>
          </p:cNvPr>
          <p:cNvSpPr txBox="1"/>
          <p:nvPr/>
        </p:nvSpPr>
        <p:spPr>
          <a:xfrm>
            <a:off x="102235" y="5788391"/>
            <a:ext cx="537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针对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DAMPE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硅微条，顾煜栋老师额外键合了跳线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（显微镜范围有限，无法直接测量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条的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端）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图表 31">
            <a:extLst>
              <a:ext uri="{FF2B5EF4-FFF2-40B4-BE49-F238E27FC236}">
                <a16:creationId xmlns:a16="http://schemas.microsoft.com/office/drawing/2014/main" id="{FD92E3C7-06DF-4224-90EC-D75D7E995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267861"/>
              </p:ext>
            </p:extLst>
          </p:nvPr>
        </p:nvGraphicFramePr>
        <p:xfrm>
          <a:off x="5712737" y="1091413"/>
          <a:ext cx="564062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文本框 32">
            <a:extLst>
              <a:ext uri="{FF2B5EF4-FFF2-40B4-BE49-F238E27FC236}">
                <a16:creationId xmlns:a16="http://schemas.microsoft.com/office/drawing/2014/main" id="{323161F2-2CF0-4801-890C-C659D70FA26A}"/>
              </a:ext>
            </a:extLst>
          </p:cNvPr>
          <p:cNvSpPr txBox="1"/>
          <p:nvPr/>
        </p:nvSpPr>
        <p:spPr>
          <a:xfrm>
            <a:off x="5712737" y="4613927"/>
            <a:ext cx="6479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一根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DAMPE AC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读出条的电阻约为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l-GR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由于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DAMPE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微条长度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9.6cm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、宽度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48um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，因此</a:t>
            </a:r>
            <a:r>
              <a:rPr lang="zh-CN" altLang="en-US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滨松的铝电极电阻率为</a:t>
            </a:r>
            <a:r>
              <a:rPr lang="en-US" altLang="zh-CN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l-GR" altLang="zh-CN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cm×um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SCD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铝电极宽度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100um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，因此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铝电阻率为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l-GR" altLang="zh-CN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型柔性板的铜走线实测厚度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0.5oz(17um)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、宽度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62um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，因此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铜电阻率为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0.16</a:t>
            </a:r>
            <a:r>
              <a:rPr lang="el-GR" altLang="zh-CN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，可以忽略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0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3——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电容</a:t>
              </a:r>
            </a:p>
          </p:txBody>
        </p:sp>
      </p:grpSp>
      <p:pic>
        <p:nvPicPr>
          <p:cNvPr id="12" name="图片 11" descr="8982be1e598e7d43570c8ef98b8339b9">
            <a:extLst>
              <a:ext uri="{FF2B5EF4-FFF2-40B4-BE49-F238E27FC236}">
                <a16:creationId xmlns:a16="http://schemas.microsoft.com/office/drawing/2014/main" id="{2A341DEF-674E-4F54-A893-D01A2F956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91364"/>
            <a:ext cx="3795617" cy="5064445"/>
          </a:xfrm>
          <a:prstGeom prst="rect">
            <a:avLst/>
          </a:prstGeom>
        </p:spPr>
      </p:pic>
      <p:pic>
        <p:nvPicPr>
          <p:cNvPr id="13" name="图片 12" descr="9f25590e75e698d3e2de1bd382499f33">
            <a:extLst>
              <a:ext uri="{FF2B5EF4-FFF2-40B4-BE49-F238E27FC236}">
                <a16:creationId xmlns:a16="http://schemas.microsoft.com/office/drawing/2014/main" id="{2001175E-F949-48B5-9028-6ED826D21E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6410295" y="677068"/>
            <a:ext cx="2702412" cy="333100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F4BA3D8-BF5E-47BD-A669-24EBBE7DD109}"/>
              </a:ext>
            </a:extLst>
          </p:cNvPr>
          <p:cNvSpPr txBox="1"/>
          <p:nvPr/>
        </p:nvSpPr>
        <p:spPr>
          <a:xfrm>
            <a:off x="440864" y="6250880"/>
            <a:ext cx="413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庞鲲鹏师兄探针实测硅微条的电容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1B9C7E-DDC6-4949-A2DE-0E43202485B6}"/>
              </a:ext>
            </a:extLst>
          </p:cNvPr>
          <p:cNvSpPr txBox="1"/>
          <p:nvPr/>
        </p:nvSpPr>
        <p:spPr>
          <a:xfrm>
            <a:off x="5442035" y="3742142"/>
            <a:ext cx="463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探针实测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型柔性板的电容；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OGP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实测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型走线宽度和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8514C619-DE06-4BDF-ADE0-DED30F37A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673116"/>
              </p:ext>
            </p:extLst>
          </p:nvPr>
        </p:nvGraphicFramePr>
        <p:xfrm>
          <a:off x="5165889" y="4546031"/>
          <a:ext cx="7026111" cy="204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334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3——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电容计算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B8B90AE0-AED8-438B-B6C6-5D59D5CA6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2" y="1375988"/>
            <a:ext cx="4819811" cy="4332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内容占位符 1">
            <a:extLst>
              <a:ext uri="{FF2B5EF4-FFF2-40B4-BE49-F238E27FC236}">
                <a16:creationId xmlns:a16="http://schemas.microsoft.com/office/drawing/2014/main" id="{764E304D-F35B-46E3-B329-5F43929460ED}"/>
              </a:ext>
            </a:extLst>
          </p:cNvPr>
          <p:cNvSpPr txBox="1">
            <a:spLocks/>
          </p:cNvSpPr>
          <p:nvPr/>
        </p:nvSpPr>
        <p:spPr>
          <a:xfrm>
            <a:off x="6507359" y="1375988"/>
            <a:ext cx="5075068" cy="28716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★文献没有列举终端电阻的计算方式。但一般默认是体电容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左右条间电容、即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+2C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l"/>
            <a:endParaRPr lang="en-US" altLang="zh-CN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★但对于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，为了增强电荷分配，因此耦合电容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较小，可能需要按照电容网络来推算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BA76A07-9A45-4509-B159-976C5AC29A13}"/>
              </a:ext>
            </a:extLst>
          </p:cNvPr>
          <p:cNvCxnSpPr/>
          <p:nvPr/>
        </p:nvCxnSpPr>
        <p:spPr>
          <a:xfrm flipH="1">
            <a:off x="1207363" y="3018408"/>
            <a:ext cx="292963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E2B93DF-71B7-4401-964F-2B8D0BABCEFA}"/>
              </a:ext>
            </a:extLst>
          </p:cNvPr>
          <p:cNvCxnSpPr>
            <a:cxnSpLocks/>
          </p:cNvCxnSpPr>
          <p:nvPr/>
        </p:nvCxnSpPr>
        <p:spPr>
          <a:xfrm flipH="1" flipV="1">
            <a:off x="2760956" y="1722268"/>
            <a:ext cx="1" cy="119848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55556B0-0739-4857-B1C8-83923B0EAE11}"/>
              </a:ext>
            </a:extLst>
          </p:cNvPr>
          <p:cNvCxnSpPr>
            <a:cxnSpLocks/>
          </p:cNvCxnSpPr>
          <p:nvPr/>
        </p:nvCxnSpPr>
        <p:spPr>
          <a:xfrm>
            <a:off x="2760956" y="3258105"/>
            <a:ext cx="0" cy="12961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E6F3416-79F7-44C1-8C8B-F0DFCA69B0A7}"/>
              </a:ext>
            </a:extLst>
          </p:cNvPr>
          <p:cNvCxnSpPr>
            <a:cxnSpLocks/>
          </p:cNvCxnSpPr>
          <p:nvPr/>
        </p:nvCxnSpPr>
        <p:spPr>
          <a:xfrm flipH="1">
            <a:off x="935471" y="1482348"/>
            <a:ext cx="1825485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ED62B47-F76A-4B71-AE1E-E03D982624EF}"/>
              </a:ext>
            </a:extLst>
          </p:cNvPr>
          <p:cNvCxnSpPr>
            <a:cxnSpLocks/>
          </p:cNvCxnSpPr>
          <p:nvPr/>
        </p:nvCxnSpPr>
        <p:spPr>
          <a:xfrm flipH="1">
            <a:off x="935471" y="4660829"/>
            <a:ext cx="1825485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160B406-CE47-485E-8523-958CEAC76EC3}"/>
              </a:ext>
            </a:extLst>
          </p:cNvPr>
          <p:cNvCxnSpPr>
            <a:cxnSpLocks/>
          </p:cNvCxnSpPr>
          <p:nvPr/>
        </p:nvCxnSpPr>
        <p:spPr>
          <a:xfrm>
            <a:off x="2831595" y="4660830"/>
            <a:ext cx="158832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F6748EC-A139-4620-A415-06D42418F784}"/>
              </a:ext>
            </a:extLst>
          </p:cNvPr>
          <p:cNvCxnSpPr>
            <a:cxnSpLocks/>
          </p:cNvCxnSpPr>
          <p:nvPr/>
        </p:nvCxnSpPr>
        <p:spPr>
          <a:xfrm>
            <a:off x="2831595" y="1482348"/>
            <a:ext cx="158832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0928AC-0988-416D-B245-B6A18BCAD201}"/>
                  </a:ext>
                </a:extLst>
              </p:cNvPr>
              <p:cNvSpPr txBox="1"/>
              <p:nvPr/>
            </p:nvSpPr>
            <p:spPr>
              <a:xfrm>
                <a:off x="6758896" y="5141251"/>
                <a:ext cx="50342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∥(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∥(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))</m:t>
                      </m:r>
                    </m:oMath>
                  </m:oMathPara>
                </a14:m>
                <a:endParaRPr lang="zh-CN" altLang="en-US" sz="2800" dirty="0">
                  <a:solidFill>
                    <a:srgbClr val="002060"/>
                  </a:solidFill>
                  <a:ea typeface="黑体" panose="0201060906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0928AC-0988-416D-B245-B6A18BCAD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896" y="5141251"/>
                <a:ext cx="503426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86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内容占位符 3">
            <a:extLst>
              <a:ext uri="{FF2B5EF4-FFF2-40B4-BE49-F238E27FC236}">
                <a16:creationId xmlns:a16="http://schemas.microsoft.com/office/drawing/2014/main" id="{2B4B7CAD-1ED3-4E62-ABA8-95A3828A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" y="937240"/>
            <a:ext cx="5667685" cy="4618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确认物理量数值</a:t>
              </a:r>
            </a:p>
          </p:txBody>
        </p:sp>
      </p:grp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50E2DA89-FA0F-484B-8717-58DCFC1DD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0785"/>
              </p:ext>
            </p:extLst>
          </p:nvPr>
        </p:nvGraphicFramePr>
        <p:xfrm>
          <a:off x="6096000" y="1203960"/>
          <a:ext cx="596188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8240">
                  <a:extLst>
                    <a:ext uri="{9D8B030D-6E8A-4147-A177-3AD203B41FA5}">
                      <a16:colId xmlns:a16="http://schemas.microsoft.com/office/drawing/2014/main" val="2010038690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1058587301"/>
                    </a:ext>
                  </a:extLst>
                </a:gridCol>
                <a:gridCol w="2852928">
                  <a:extLst>
                    <a:ext uri="{9D8B030D-6E8A-4147-A177-3AD203B41FA5}">
                      <a16:colId xmlns:a16="http://schemas.microsoft.com/office/drawing/2014/main" val="2499300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取值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来源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0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altLang="zh-CN" sz="1800" i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leak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​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新晶圆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I-V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实测结果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79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6.5 us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DAMPE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6.5us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​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Mohm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滨松测试数据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52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</a:t>
                      </a:r>
                      <a:r>
                        <a:rPr lang="el-GR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DAMPE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数据反推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6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1" dirty="0">
                          <a:effectLst/>
                        </a:rPr>
                        <a:t>C</a:t>
                      </a:r>
                      <a:r>
                        <a:rPr lang="en-US" altLang="zh-CN" sz="1200" b="1" i="1" dirty="0">
                          <a:effectLst/>
                        </a:rPr>
                        <a:t> </a:t>
                      </a:r>
                      <a:r>
                        <a:rPr lang="en-US" altLang="zh-CN" sz="1200" dirty="0">
                          <a:effectLst/>
                        </a:rPr>
                        <a:t>t</a:t>
                      </a:r>
                      <a:r>
                        <a:rPr lang="en-US" altLang="zh-CN" dirty="0"/>
                        <a:t>​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公式计算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416392"/>
                  </a:ext>
                </a:extLst>
              </a:tr>
            </a:tbl>
          </a:graphicData>
        </a:graphic>
      </p:graphicFrame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06B51821-E93F-44A9-AE8B-3CFC1155DED0}"/>
              </a:ext>
            </a:extLst>
          </p:cNvPr>
          <p:cNvCxnSpPr>
            <a:cxnSpLocks/>
          </p:cNvCxnSpPr>
          <p:nvPr/>
        </p:nvCxnSpPr>
        <p:spPr>
          <a:xfrm>
            <a:off x="6717792" y="3429000"/>
            <a:ext cx="365839" cy="41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内容占位符 1">
            <a:extLst>
              <a:ext uri="{FF2B5EF4-FFF2-40B4-BE49-F238E27FC236}">
                <a16:creationId xmlns:a16="http://schemas.microsoft.com/office/drawing/2014/main" id="{2BF78EA1-DECD-40E2-9C8B-35ACFB8816D1}"/>
              </a:ext>
            </a:extLst>
          </p:cNvPr>
          <p:cNvSpPr txBox="1">
            <a:spLocks/>
          </p:cNvSpPr>
          <p:nvPr/>
        </p:nvSpPr>
        <p:spPr>
          <a:xfrm>
            <a:off x="6096000" y="3841668"/>
            <a:ext cx="5345476" cy="9675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Cb:270pF               Cb:4.5915pF</a:t>
            </a: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Ci=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Ci_ssd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Ci_zflex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Ci_ssd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:5.888 pF </a:t>
            </a:r>
          </a:p>
        </p:txBody>
      </p:sp>
      <p:sp>
        <p:nvSpPr>
          <p:cNvPr id="29" name="内容占位符 1">
            <a:extLst>
              <a:ext uri="{FF2B5EF4-FFF2-40B4-BE49-F238E27FC236}">
                <a16:creationId xmlns:a16="http://schemas.microsoft.com/office/drawing/2014/main" id="{5DBC0EA6-44BE-459C-ABF0-96B635BCB538}"/>
              </a:ext>
            </a:extLst>
          </p:cNvPr>
          <p:cNvSpPr txBox="1">
            <a:spLocks/>
          </p:cNvSpPr>
          <p:nvPr/>
        </p:nvSpPr>
        <p:spPr>
          <a:xfrm>
            <a:off x="6096000" y="5099116"/>
            <a:ext cx="5345476" cy="1343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仿真结果：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7-8pF</a:t>
            </a:r>
          </a:p>
          <a:p>
            <a:pPr algn="l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Ci_zflex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实测结果：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6-10pF</a:t>
            </a:r>
          </a:p>
        </p:txBody>
      </p:sp>
    </p:spTree>
    <p:extLst>
      <p:ext uri="{BB962C8B-B14F-4D97-AF65-F5344CB8AC3E}">
        <p14:creationId xmlns:p14="http://schemas.microsoft.com/office/powerpoint/2010/main" val="141110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0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分析流程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2C4CB94-48F2-4F7B-99AF-2A3DEFCC45DE}"/>
              </a:ext>
            </a:extLst>
          </p:cNvPr>
          <p:cNvSpPr txBox="1"/>
          <p:nvPr/>
        </p:nvSpPr>
        <p:spPr>
          <a:xfrm>
            <a:off x="241233" y="1052439"/>
            <a:ext cx="359924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总噪声（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ADC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）实测已知</a:t>
            </a:r>
          </a:p>
        </p:txBody>
      </p:sp>
      <p:sp>
        <p:nvSpPr>
          <p:cNvPr id="12" name="下箭头 7">
            <a:extLst>
              <a:ext uri="{FF2B5EF4-FFF2-40B4-BE49-F238E27FC236}">
                <a16:creationId xmlns:a16="http://schemas.microsoft.com/office/drawing/2014/main" id="{37EB60CD-6B3C-4295-8C43-EDFA24325770}"/>
              </a:ext>
            </a:extLst>
          </p:cNvPr>
          <p:cNvSpPr/>
          <p:nvPr/>
        </p:nvSpPr>
        <p:spPr>
          <a:xfrm>
            <a:off x="466806" y="1586464"/>
            <a:ext cx="356235" cy="1272239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38CEF6-6F3F-4977-B153-274A92C2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33" y="1834868"/>
            <a:ext cx="7457285" cy="662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797A459-D990-4EBE-9FA9-6AD188CA1F91}"/>
              </a:ext>
            </a:extLst>
          </p:cNvPr>
          <p:cNvSpPr txBox="1"/>
          <p:nvPr/>
        </p:nvSpPr>
        <p:spPr>
          <a:xfrm>
            <a:off x="241233" y="3036235"/>
            <a:ext cx="58547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反推不同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Z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型板电容下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ASIC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噪声贡献</a:t>
            </a:r>
          </a:p>
        </p:txBody>
      </p:sp>
      <p:sp>
        <p:nvSpPr>
          <p:cNvPr id="17" name="下箭头 7">
            <a:extLst>
              <a:ext uri="{FF2B5EF4-FFF2-40B4-BE49-F238E27FC236}">
                <a16:creationId xmlns:a16="http://schemas.microsoft.com/office/drawing/2014/main" id="{ADC4A307-C875-4922-B136-A4777EDE545B}"/>
              </a:ext>
            </a:extLst>
          </p:cNvPr>
          <p:cNvSpPr/>
          <p:nvPr/>
        </p:nvSpPr>
        <p:spPr>
          <a:xfrm>
            <a:off x="466805" y="3675432"/>
            <a:ext cx="356235" cy="1272239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D49B074-9EB6-4D5E-AC02-201BC554EAE5}"/>
              </a:ext>
            </a:extLst>
          </p:cNvPr>
          <p:cNvSpPr txBox="1"/>
          <p:nvPr/>
        </p:nvSpPr>
        <p:spPr>
          <a:xfrm>
            <a:off x="928433" y="4009191"/>
            <a:ext cx="578935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拟合得到不同的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AISC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噪声计算公式参数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447EB34-7F84-4ADA-9688-DC7DB55A4CB0}"/>
              </a:ext>
            </a:extLst>
          </p:cNvPr>
          <p:cNvSpPr txBox="1"/>
          <p:nvPr/>
        </p:nvSpPr>
        <p:spPr>
          <a:xfrm>
            <a:off x="241233" y="5228129"/>
            <a:ext cx="578935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利用残差等方法对拟合结果进行分析评价</a:t>
            </a:r>
          </a:p>
        </p:txBody>
      </p:sp>
      <p:sp>
        <p:nvSpPr>
          <p:cNvPr id="20" name="下箭头 7">
            <a:extLst>
              <a:ext uri="{FF2B5EF4-FFF2-40B4-BE49-F238E27FC236}">
                <a16:creationId xmlns:a16="http://schemas.microsoft.com/office/drawing/2014/main" id="{CD20616F-294B-4099-A9AE-CCE7DE0578ED}"/>
              </a:ext>
            </a:extLst>
          </p:cNvPr>
          <p:cNvSpPr/>
          <p:nvPr/>
        </p:nvSpPr>
        <p:spPr>
          <a:xfrm rot="16200000">
            <a:off x="6974074" y="4493454"/>
            <a:ext cx="356235" cy="1981563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C644DD2-C50C-4CBA-8F54-85B0086ECC51}"/>
              </a:ext>
            </a:extLst>
          </p:cNvPr>
          <p:cNvSpPr txBox="1"/>
          <p:nvPr/>
        </p:nvSpPr>
        <p:spPr>
          <a:xfrm>
            <a:off x="8253563" y="5253403"/>
            <a:ext cx="332566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修正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ASIC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噪声计算公式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DB331E-0FDA-4811-95B4-38C826474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71" y="5715068"/>
            <a:ext cx="1705213" cy="457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9D9E7C-5935-4520-9A99-224155C9A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77" y="3055774"/>
            <a:ext cx="4735537" cy="1995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865D1E3E-4D15-4CEC-B5AD-6D3B9A4AB1CD}"/>
              </a:ext>
            </a:extLst>
          </p:cNvPr>
          <p:cNvSpPr/>
          <p:nvPr/>
        </p:nvSpPr>
        <p:spPr>
          <a:xfrm>
            <a:off x="7020191" y="4396971"/>
            <a:ext cx="1487356" cy="239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62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57922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-37459"/>
            <a:ext cx="12192000" cy="834161"/>
            <a:chOff x="0" y="0"/>
            <a:chExt cx="12192000" cy="834161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8341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8610" y="207010"/>
              <a:ext cx="6409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电子学增益系数的确定</a:t>
              </a: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82C37CB7-147B-4D25-A670-5E78D9EC2EAE}"/>
              </a:ext>
            </a:extLst>
          </p:cNvPr>
          <p:cNvGrpSpPr/>
          <p:nvPr/>
        </p:nvGrpSpPr>
        <p:grpSpPr>
          <a:xfrm>
            <a:off x="201328" y="2741294"/>
            <a:ext cx="7178040" cy="3808730"/>
            <a:chOff x="3859" y="3442"/>
            <a:chExt cx="11304" cy="5998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1F5458DA-C964-486F-9099-D8E28389CF82}"/>
                </a:ext>
              </a:extLst>
            </p:cNvPr>
            <p:cNvGrpSpPr/>
            <p:nvPr/>
          </p:nvGrpSpPr>
          <p:grpSpPr>
            <a:xfrm>
              <a:off x="3859" y="6177"/>
              <a:ext cx="11304" cy="3263"/>
              <a:chOff x="3785" y="3745"/>
              <a:chExt cx="11304" cy="3263"/>
            </a:xfrm>
          </p:grpSpPr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BEB939FA-B28A-4D38-8A8B-CCF1E9C6FD4E}"/>
                  </a:ext>
                </a:extLst>
              </p:cNvPr>
              <p:cNvSpPr/>
              <p:nvPr/>
            </p:nvSpPr>
            <p:spPr>
              <a:xfrm>
                <a:off x="3785" y="3792"/>
                <a:ext cx="11304" cy="321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id="{16E17B76-BE04-4335-8310-EDCB85B29881}"/>
                  </a:ext>
                </a:extLst>
              </p:cNvPr>
              <p:cNvGrpSpPr/>
              <p:nvPr/>
            </p:nvGrpSpPr>
            <p:grpSpPr>
              <a:xfrm>
                <a:off x="4115" y="3745"/>
                <a:ext cx="10140" cy="3007"/>
                <a:chOff x="2137" y="2611"/>
                <a:chExt cx="10140" cy="3007"/>
              </a:xfrm>
            </p:grpSpPr>
            <p:grpSp>
              <p:nvGrpSpPr>
                <p:cNvPr id="102" name="组合 101">
                  <a:extLst>
                    <a:ext uri="{FF2B5EF4-FFF2-40B4-BE49-F238E27FC236}">
                      <a16:creationId xmlns:a16="http://schemas.microsoft.com/office/drawing/2014/main" id="{1CE61C83-BBBC-41EA-BF89-50EC4C584655}"/>
                    </a:ext>
                  </a:extLst>
                </p:cNvPr>
                <p:cNvGrpSpPr/>
                <p:nvPr/>
              </p:nvGrpSpPr>
              <p:grpSpPr>
                <a:xfrm>
                  <a:off x="2137" y="3500"/>
                  <a:ext cx="8439" cy="2118"/>
                  <a:chOff x="2137" y="3500"/>
                  <a:chExt cx="8439" cy="2118"/>
                </a:xfrm>
              </p:grpSpPr>
              <p:sp>
                <p:nvSpPr>
                  <p:cNvPr id="127" name="矩形 126">
                    <a:extLst>
                      <a:ext uri="{FF2B5EF4-FFF2-40B4-BE49-F238E27FC236}">
                        <a16:creationId xmlns:a16="http://schemas.microsoft.com/office/drawing/2014/main" id="{C9A553F9-DD74-46A3-AF28-FD3435CA8C91}"/>
                      </a:ext>
                    </a:extLst>
                  </p:cNvPr>
                  <p:cNvSpPr/>
                  <p:nvPr/>
                </p:nvSpPr>
                <p:spPr>
                  <a:xfrm>
                    <a:off x="2137" y="3738"/>
                    <a:ext cx="8438" cy="1848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28" name="直接箭头连接符 127">
                    <a:extLst>
                      <a:ext uri="{FF2B5EF4-FFF2-40B4-BE49-F238E27FC236}">
                        <a16:creationId xmlns:a16="http://schemas.microsoft.com/office/drawing/2014/main" id="{349BDBA7-134D-474D-A5FC-8C5F43C06C7A}"/>
                      </a:ext>
                    </a:extLst>
                  </p:cNvPr>
                  <p:cNvCxnSpPr/>
                  <p:nvPr/>
                </p:nvCxnSpPr>
                <p:spPr>
                  <a:xfrm>
                    <a:off x="2480" y="3858"/>
                    <a:ext cx="7" cy="1658"/>
                  </a:xfrm>
                  <a:prstGeom prst="straightConnector1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ysDash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箭头连接符 128">
                    <a:extLst>
                      <a:ext uri="{FF2B5EF4-FFF2-40B4-BE49-F238E27FC236}">
                        <a16:creationId xmlns:a16="http://schemas.microsoft.com/office/drawing/2014/main" id="{56C8E5D1-CDDA-473F-B8D2-65FEB7F9D0D4}"/>
                      </a:ext>
                    </a:extLst>
                  </p:cNvPr>
                  <p:cNvCxnSpPr/>
                  <p:nvPr/>
                </p:nvCxnSpPr>
                <p:spPr>
                  <a:xfrm>
                    <a:off x="3990" y="3920"/>
                    <a:ext cx="7" cy="1658"/>
                  </a:xfrm>
                  <a:prstGeom prst="straightConnector1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ysDash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箭头连接符 129">
                    <a:extLst>
                      <a:ext uri="{FF2B5EF4-FFF2-40B4-BE49-F238E27FC236}">
                        <a16:creationId xmlns:a16="http://schemas.microsoft.com/office/drawing/2014/main" id="{461636B7-688B-4660-8D6C-D6F0CFA48EA5}"/>
                      </a:ext>
                    </a:extLst>
                  </p:cNvPr>
                  <p:cNvCxnSpPr/>
                  <p:nvPr/>
                </p:nvCxnSpPr>
                <p:spPr>
                  <a:xfrm>
                    <a:off x="5974" y="3920"/>
                    <a:ext cx="7" cy="1658"/>
                  </a:xfrm>
                  <a:prstGeom prst="straightConnector1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ysDash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箭头连接符 130">
                    <a:extLst>
                      <a:ext uri="{FF2B5EF4-FFF2-40B4-BE49-F238E27FC236}">
                        <a16:creationId xmlns:a16="http://schemas.microsoft.com/office/drawing/2014/main" id="{33ADA717-8D52-4A48-9E72-C82DAABC1D07}"/>
                      </a:ext>
                    </a:extLst>
                  </p:cNvPr>
                  <p:cNvCxnSpPr/>
                  <p:nvPr/>
                </p:nvCxnSpPr>
                <p:spPr>
                  <a:xfrm>
                    <a:off x="8052" y="3858"/>
                    <a:ext cx="7" cy="1658"/>
                  </a:xfrm>
                  <a:prstGeom prst="straightConnector1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ysDash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箭头连接符 131">
                    <a:extLst>
                      <a:ext uri="{FF2B5EF4-FFF2-40B4-BE49-F238E27FC236}">
                        <a16:creationId xmlns:a16="http://schemas.microsoft.com/office/drawing/2014/main" id="{3C9B739A-8EEC-4F0B-8EFB-E63DB125F80E}"/>
                      </a:ext>
                    </a:extLst>
                  </p:cNvPr>
                  <p:cNvCxnSpPr/>
                  <p:nvPr/>
                </p:nvCxnSpPr>
                <p:spPr>
                  <a:xfrm>
                    <a:off x="10164" y="3920"/>
                    <a:ext cx="7" cy="1658"/>
                  </a:xfrm>
                  <a:prstGeom prst="straightConnector1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ysDash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3" name="组合 132">
                    <a:extLst>
                      <a:ext uri="{FF2B5EF4-FFF2-40B4-BE49-F238E27FC236}">
                        <a16:creationId xmlns:a16="http://schemas.microsoft.com/office/drawing/2014/main" id="{69F894BB-A6B0-49B9-A4CC-D957EF51BEDE}"/>
                      </a:ext>
                    </a:extLst>
                  </p:cNvPr>
                  <p:cNvGrpSpPr/>
                  <p:nvPr/>
                </p:nvGrpSpPr>
                <p:grpSpPr>
                  <a:xfrm>
                    <a:off x="2137" y="3619"/>
                    <a:ext cx="8438" cy="530"/>
                    <a:chOff x="2137" y="3619"/>
                    <a:chExt cx="8438" cy="530"/>
                  </a:xfrm>
                </p:grpSpPr>
                <p:grpSp>
                  <p:nvGrpSpPr>
                    <p:cNvPr id="137" name="组合 136">
                      <a:extLst>
                        <a:ext uri="{FF2B5EF4-FFF2-40B4-BE49-F238E27FC236}">
                          <a16:creationId xmlns:a16="http://schemas.microsoft.com/office/drawing/2014/main" id="{9D9C4670-F3A0-4485-BFFA-167514A12F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7" y="3739"/>
                      <a:ext cx="8439" cy="410"/>
                      <a:chOff x="2241" y="3673"/>
                      <a:chExt cx="8439" cy="410"/>
                    </a:xfrm>
                  </p:grpSpPr>
                  <p:sp>
                    <p:nvSpPr>
                      <p:cNvPr id="158" name="椭圆 157">
                        <a:extLst>
                          <a:ext uri="{FF2B5EF4-FFF2-40B4-BE49-F238E27FC236}">
                            <a16:creationId xmlns:a16="http://schemas.microsoft.com/office/drawing/2014/main" id="{D46535AD-3172-4B74-B42A-ECE5526600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07" y="3673"/>
                        <a:ext cx="423" cy="410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59" name="椭圆 158">
                        <a:extLst>
                          <a:ext uri="{FF2B5EF4-FFF2-40B4-BE49-F238E27FC236}">
                            <a16:creationId xmlns:a16="http://schemas.microsoft.com/office/drawing/2014/main" id="{CAAA54CE-F769-42CD-B914-FB6442FC0C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86" y="3673"/>
                        <a:ext cx="423" cy="410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60" name="椭圆 159">
                        <a:extLst>
                          <a:ext uri="{FF2B5EF4-FFF2-40B4-BE49-F238E27FC236}">
                            <a16:creationId xmlns:a16="http://schemas.microsoft.com/office/drawing/2014/main" id="{0546C8BD-7FD9-4D60-A05D-86110020E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72" y="3673"/>
                        <a:ext cx="423" cy="410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61" name="椭圆 160">
                        <a:extLst>
                          <a:ext uri="{FF2B5EF4-FFF2-40B4-BE49-F238E27FC236}">
                            <a16:creationId xmlns:a16="http://schemas.microsoft.com/office/drawing/2014/main" id="{3D527ED1-33D8-4452-A538-562EEC8EE7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8" y="3673"/>
                        <a:ext cx="423" cy="410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62" name="椭圆 161">
                        <a:extLst>
                          <a:ext uri="{FF2B5EF4-FFF2-40B4-BE49-F238E27FC236}">
                            <a16:creationId xmlns:a16="http://schemas.microsoft.com/office/drawing/2014/main" id="{DEF54407-CBD7-41D5-A316-F1B5FB078A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24" y="3673"/>
                        <a:ext cx="423" cy="410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63" name="矩形 162">
                        <a:extLst>
                          <a:ext uri="{FF2B5EF4-FFF2-40B4-BE49-F238E27FC236}">
                            <a16:creationId xmlns:a16="http://schemas.microsoft.com/office/drawing/2014/main" id="{08A7CA79-C60B-49AF-ABE4-BC7BD8E08A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1" y="3673"/>
                        <a:ext cx="8439" cy="18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38" name="组合 137">
                      <a:extLst>
                        <a:ext uri="{FF2B5EF4-FFF2-40B4-BE49-F238E27FC236}">
                          <a16:creationId xmlns:a16="http://schemas.microsoft.com/office/drawing/2014/main" id="{B559FC1F-1538-4D9C-A3E8-500079E833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04" y="3619"/>
                      <a:ext cx="691" cy="238"/>
                      <a:chOff x="2455" y="3338"/>
                      <a:chExt cx="691" cy="238"/>
                    </a:xfrm>
                    <a:solidFill>
                      <a:schemeClr val="accent3"/>
                    </a:solidFill>
                  </p:grpSpPr>
                  <p:sp>
                    <p:nvSpPr>
                      <p:cNvPr id="155" name="矩形 154">
                        <a:extLst>
                          <a:ext uri="{FF2B5EF4-FFF2-40B4-BE49-F238E27FC236}">
                            <a16:creationId xmlns:a16="http://schemas.microsoft.com/office/drawing/2014/main" id="{1D71B981-96A6-41E3-89D2-EE612DB7F6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32" y="3458"/>
                        <a:ext cx="542" cy="119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56" name="矩形 155">
                        <a:extLst>
                          <a:ext uri="{FF2B5EF4-FFF2-40B4-BE49-F238E27FC236}">
                            <a16:creationId xmlns:a16="http://schemas.microsoft.com/office/drawing/2014/main" id="{BD38900E-3565-4826-A4C0-9219A88D65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6" y="3338"/>
                        <a:ext cx="120" cy="12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57" name="矩形 156">
                        <a:extLst>
                          <a:ext uri="{FF2B5EF4-FFF2-40B4-BE49-F238E27FC236}">
                            <a16:creationId xmlns:a16="http://schemas.microsoft.com/office/drawing/2014/main" id="{0AAFDEAF-563A-4649-9DD9-320EC0586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55" y="3338"/>
                        <a:ext cx="120" cy="12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39" name="组合 138">
                      <a:extLst>
                        <a:ext uri="{FF2B5EF4-FFF2-40B4-BE49-F238E27FC236}">
                          <a16:creationId xmlns:a16="http://schemas.microsoft.com/office/drawing/2014/main" id="{D432FE5A-C9E1-475B-B35C-F3CE0F36A6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94" y="3619"/>
                      <a:ext cx="691" cy="238"/>
                      <a:chOff x="2455" y="3338"/>
                      <a:chExt cx="691" cy="238"/>
                    </a:xfrm>
                    <a:solidFill>
                      <a:schemeClr val="accent3"/>
                    </a:solidFill>
                  </p:grpSpPr>
                  <p:sp>
                    <p:nvSpPr>
                      <p:cNvPr id="152" name="矩形 151">
                        <a:extLst>
                          <a:ext uri="{FF2B5EF4-FFF2-40B4-BE49-F238E27FC236}">
                            <a16:creationId xmlns:a16="http://schemas.microsoft.com/office/drawing/2014/main" id="{454C1752-075D-4952-811D-4287925B3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32" y="3458"/>
                        <a:ext cx="542" cy="119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53" name="矩形 152">
                        <a:extLst>
                          <a:ext uri="{FF2B5EF4-FFF2-40B4-BE49-F238E27FC236}">
                            <a16:creationId xmlns:a16="http://schemas.microsoft.com/office/drawing/2014/main" id="{399EA04A-FBBA-45E3-9D08-4F777FDDE5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6" y="3338"/>
                        <a:ext cx="120" cy="12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54" name="矩形 153">
                        <a:extLst>
                          <a:ext uri="{FF2B5EF4-FFF2-40B4-BE49-F238E27FC236}">
                            <a16:creationId xmlns:a16="http://schemas.microsoft.com/office/drawing/2014/main" id="{752EB29F-4B3C-49F7-AE68-F4C8A812D6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55" y="3338"/>
                        <a:ext cx="120" cy="12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0" name="组合 139">
                      <a:extLst>
                        <a:ext uri="{FF2B5EF4-FFF2-40B4-BE49-F238E27FC236}">
                          <a16:creationId xmlns:a16="http://schemas.microsoft.com/office/drawing/2014/main" id="{6C55757F-4CE6-4497-A054-DB393A84CA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84" y="3619"/>
                      <a:ext cx="691" cy="238"/>
                      <a:chOff x="2455" y="3338"/>
                      <a:chExt cx="691" cy="238"/>
                    </a:xfrm>
                    <a:solidFill>
                      <a:schemeClr val="accent3"/>
                    </a:solidFill>
                  </p:grpSpPr>
                  <p:sp>
                    <p:nvSpPr>
                      <p:cNvPr id="149" name="矩形 148">
                        <a:extLst>
                          <a:ext uri="{FF2B5EF4-FFF2-40B4-BE49-F238E27FC236}">
                            <a16:creationId xmlns:a16="http://schemas.microsoft.com/office/drawing/2014/main" id="{1812A527-1984-4A53-9891-B8C9D41B82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32" y="3458"/>
                        <a:ext cx="542" cy="119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50" name="矩形 149">
                        <a:extLst>
                          <a:ext uri="{FF2B5EF4-FFF2-40B4-BE49-F238E27FC236}">
                            <a16:creationId xmlns:a16="http://schemas.microsoft.com/office/drawing/2014/main" id="{B3D90AE6-D32F-457C-9651-9376D0E65C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6" y="3338"/>
                        <a:ext cx="120" cy="12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51" name="矩形 150">
                        <a:extLst>
                          <a:ext uri="{FF2B5EF4-FFF2-40B4-BE49-F238E27FC236}">
                            <a16:creationId xmlns:a16="http://schemas.microsoft.com/office/drawing/2014/main" id="{2F5DA439-2F08-42FC-8E13-A268685717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55" y="3338"/>
                        <a:ext cx="120" cy="12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1" name="组合 140">
                      <a:extLst>
                        <a:ext uri="{FF2B5EF4-FFF2-40B4-BE49-F238E27FC236}">
                          <a16:creationId xmlns:a16="http://schemas.microsoft.com/office/drawing/2014/main" id="{88636BD0-9A5B-4892-9E93-D2DE43DF41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46" y="3619"/>
                      <a:ext cx="691" cy="238"/>
                      <a:chOff x="2455" y="3338"/>
                      <a:chExt cx="691" cy="238"/>
                    </a:xfrm>
                    <a:solidFill>
                      <a:schemeClr val="accent3"/>
                    </a:solidFill>
                  </p:grpSpPr>
                  <p:sp>
                    <p:nvSpPr>
                      <p:cNvPr id="146" name="矩形 145">
                        <a:extLst>
                          <a:ext uri="{FF2B5EF4-FFF2-40B4-BE49-F238E27FC236}">
                            <a16:creationId xmlns:a16="http://schemas.microsoft.com/office/drawing/2014/main" id="{F1B96266-DD77-4122-BE6E-4FF553028B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32" y="3458"/>
                        <a:ext cx="542" cy="119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7" name="矩形 146">
                        <a:extLst>
                          <a:ext uri="{FF2B5EF4-FFF2-40B4-BE49-F238E27FC236}">
                            <a16:creationId xmlns:a16="http://schemas.microsoft.com/office/drawing/2014/main" id="{57AC1B12-CB28-485D-922A-DE58F21919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6" y="3338"/>
                        <a:ext cx="120" cy="12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8" name="矩形 147">
                        <a:extLst>
                          <a:ext uri="{FF2B5EF4-FFF2-40B4-BE49-F238E27FC236}">
                            <a16:creationId xmlns:a16="http://schemas.microsoft.com/office/drawing/2014/main" id="{D92B1004-2495-42E6-B413-211749B78A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55" y="3338"/>
                        <a:ext cx="120" cy="12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2" name="组合 141">
                      <a:extLst>
                        <a:ext uri="{FF2B5EF4-FFF2-40B4-BE49-F238E27FC236}">
                          <a16:creationId xmlns:a16="http://schemas.microsoft.com/office/drawing/2014/main" id="{F01F0D5A-2312-41F2-B867-5EE56715F9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08" y="3619"/>
                      <a:ext cx="691" cy="238"/>
                      <a:chOff x="2455" y="3338"/>
                      <a:chExt cx="691" cy="238"/>
                    </a:xfrm>
                    <a:solidFill>
                      <a:schemeClr val="accent3"/>
                    </a:solidFill>
                  </p:grpSpPr>
                  <p:sp>
                    <p:nvSpPr>
                      <p:cNvPr id="143" name="矩形 142">
                        <a:extLst>
                          <a:ext uri="{FF2B5EF4-FFF2-40B4-BE49-F238E27FC236}">
                            <a16:creationId xmlns:a16="http://schemas.microsoft.com/office/drawing/2014/main" id="{1544AEDC-8F02-47F2-9C40-11430CE3D1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32" y="3458"/>
                        <a:ext cx="542" cy="119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4" name="矩形 143">
                        <a:extLst>
                          <a:ext uri="{FF2B5EF4-FFF2-40B4-BE49-F238E27FC236}">
                            <a16:creationId xmlns:a16="http://schemas.microsoft.com/office/drawing/2014/main" id="{B2E9B6F4-CD0A-4B51-A6CF-618542AD4A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6" y="3338"/>
                        <a:ext cx="120" cy="12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5" name="矩形 144">
                        <a:extLst>
                          <a:ext uri="{FF2B5EF4-FFF2-40B4-BE49-F238E27FC236}">
                            <a16:creationId xmlns:a16="http://schemas.microsoft.com/office/drawing/2014/main" id="{59501418-8727-421B-91FF-4376D60D66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55" y="3338"/>
                        <a:ext cx="120" cy="12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34" name="矩形 133">
                    <a:extLst>
                      <a:ext uri="{FF2B5EF4-FFF2-40B4-BE49-F238E27FC236}">
                        <a16:creationId xmlns:a16="http://schemas.microsoft.com/office/drawing/2014/main" id="{DC5E2CBC-3C7A-4CCB-8C55-1B149A6DAC5D}"/>
                      </a:ext>
                    </a:extLst>
                  </p:cNvPr>
                  <p:cNvSpPr/>
                  <p:nvPr/>
                </p:nvSpPr>
                <p:spPr>
                  <a:xfrm>
                    <a:off x="2147" y="5498"/>
                    <a:ext cx="8429" cy="12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35" name="直接箭头连接符 134">
                    <a:extLst>
                      <a:ext uri="{FF2B5EF4-FFF2-40B4-BE49-F238E27FC236}">
                        <a16:creationId xmlns:a16="http://schemas.microsoft.com/office/drawing/2014/main" id="{F9883E6F-DFA7-4258-9520-BE0D95ED943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90" y="3500"/>
                    <a:ext cx="900" cy="1969"/>
                  </a:xfrm>
                  <a:prstGeom prst="straightConnector1">
                    <a:avLst/>
                  </a:prstGeom>
                  <a:ln w="28575" cap="sq" cmpd="sng">
                    <a:solidFill>
                      <a:srgbClr val="C00000"/>
                    </a:solidFill>
                    <a:prstDash val="sysDash"/>
                    <a:bevel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箭头连接符 135">
                    <a:extLst>
                      <a:ext uri="{FF2B5EF4-FFF2-40B4-BE49-F238E27FC236}">
                        <a16:creationId xmlns:a16="http://schemas.microsoft.com/office/drawing/2014/main" id="{72CADB6A-940F-4725-99CA-2832CA6CE2DF}"/>
                      </a:ext>
                    </a:extLst>
                  </p:cNvPr>
                  <p:cNvCxnSpPr>
                    <a:stCxn id="127" idx="1"/>
                    <a:endCxn id="127" idx="1"/>
                  </p:cNvCxnSpPr>
                  <p:nvPr/>
                </p:nvCxnSpPr>
                <p:spPr>
                  <a:xfrm>
                    <a:off x="2137" y="4662"/>
                    <a:ext cx="0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3" name="文本框 102">
                      <a:extLst>
                        <a:ext uri="{FF2B5EF4-FFF2-40B4-BE49-F238E27FC236}">
                          <a16:creationId xmlns:a16="http://schemas.microsoft.com/office/drawing/2014/main" id="{ED74B911-52C3-4D40-B316-F03B1845A5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5" y="4056"/>
                      <a:ext cx="607" cy="5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n-US" altLang="zh-CN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103" name="文本框 102">
                      <a:extLst>
                        <a:ext uri="{FF2B5EF4-FFF2-40B4-BE49-F238E27FC236}">
                          <a16:creationId xmlns:a16="http://schemas.microsoft.com/office/drawing/2014/main" id="{ED74B911-52C3-4D40-B316-F03B1845A5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5" y="4056"/>
                      <a:ext cx="607" cy="58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r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4" name="文本框 103">
                      <a:extLst>
                        <a:ext uri="{FF2B5EF4-FFF2-40B4-BE49-F238E27FC236}">
                          <a16:creationId xmlns:a16="http://schemas.microsoft.com/office/drawing/2014/main" id="{D873DAA6-D508-4429-8820-4C3B9EC1E7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70" y="3968"/>
                      <a:ext cx="607" cy="5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n-US" altLang="zh-CN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104" name="文本框 103">
                      <a:extLst>
                        <a:ext uri="{FF2B5EF4-FFF2-40B4-BE49-F238E27FC236}">
                          <a16:creationId xmlns:a16="http://schemas.microsoft.com/office/drawing/2014/main" id="{D873DAA6-D508-4429-8820-4C3B9EC1E7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70" y="3968"/>
                      <a:ext cx="607" cy="58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5" name="文本框 104">
                      <a:extLst>
                        <a:ext uri="{FF2B5EF4-FFF2-40B4-BE49-F238E27FC236}">
                          <a16:creationId xmlns:a16="http://schemas.microsoft.com/office/drawing/2014/main" id="{2159BCD3-8C1F-4B15-89FA-F23BF40CFD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35" y="4917"/>
                      <a:ext cx="1011" cy="5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  <m:t>++</m:t>
                                </m:r>
                              </m:sup>
                            </m:sSup>
                          </m:oMath>
                        </m:oMathPara>
                      </a14:m>
                      <a:endParaRPr lang="en-US" altLang="zh-CN" i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105" name="文本框 104">
                      <a:extLst>
                        <a:ext uri="{FF2B5EF4-FFF2-40B4-BE49-F238E27FC236}">
                          <a16:creationId xmlns:a16="http://schemas.microsoft.com/office/drawing/2014/main" id="{2159BCD3-8C1F-4B15-89FA-F23BF40CFD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5" y="4917"/>
                      <a:ext cx="1011" cy="58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6" name="文本框 105">
                      <a:extLst>
                        <a:ext uri="{FF2B5EF4-FFF2-40B4-BE49-F238E27FC236}">
                          <a16:creationId xmlns:a16="http://schemas.microsoft.com/office/drawing/2014/main" id="{94CE8C7E-CF0D-4973-B72A-62FC484AB7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90" y="4917"/>
                      <a:ext cx="1011" cy="5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+mn-ea"/>
                                    <a:cs typeface="Cambria Math" panose="02040503050406030204" charset="0"/>
                                  </a:rPr>
                                  <m:t>++</m:t>
                                </m:r>
                              </m:sup>
                            </m:sSup>
                          </m:oMath>
                        </m:oMathPara>
                      </a14:m>
                      <a:endParaRPr lang="en-US" altLang="zh-CN" i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106" name="文本框 105">
                      <a:extLst>
                        <a:ext uri="{FF2B5EF4-FFF2-40B4-BE49-F238E27FC236}">
                          <a16:creationId xmlns:a16="http://schemas.microsoft.com/office/drawing/2014/main" id="{94CE8C7E-CF0D-4973-B72A-62FC484AB7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90" y="4917"/>
                      <a:ext cx="1011" cy="58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7" name="直接连接符 106">
                  <a:extLst>
                    <a:ext uri="{FF2B5EF4-FFF2-40B4-BE49-F238E27FC236}">
                      <a16:creationId xmlns:a16="http://schemas.microsoft.com/office/drawing/2014/main" id="{DABCB891-B436-4903-987A-5B0BFB7B4024}"/>
                    </a:ext>
                  </a:extLst>
                </p:cNvPr>
                <p:cNvCxnSpPr/>
                <p:nvPr/>
              </p:nvCxnSpPr>
              <p:spPr>
                <a:xfrm>
                  <a:off x="2147" y="5530"/>
                  <a:ext cx="8429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6EC68F4C-ECE8-4FD2-90C7-E45B926CA366}"/>
                    </a:ext>
                  </a:extLst>
                </p:cNvPr>
                <p:cNvSpPr txBox="1"/>
                <p:nvPr/>
              </p:nvSpPr>
              <p:spPr>
                <a:xfrm>
                  <a:off x="6708" y="2788"/>
                  <a:ext cx="2573" cy="58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带电粒子</a:t>
                  </a:r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</a:t>
                  </a:r>
                  <a:r>
                    <a: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激光</a:t>
                  </a:r>
                </a:p>
              </p:txBody>
            </p:sp>
            <p:grpSp>
              <p:nvGrpSpPr>
                <p:cNvPr id="109" name="组合 108">
                  <a:extLst>
                    <a:ext uri="{FF2B5EF4-FFF2-40B4-BE49-F238E27FC236}">
                      <a16:creationId xmlns:a16="http://schemas.microsoft.com/office/drawing/2014/main" id="{4D51F369-469F-4B29-A909-92C82DDEC586}"/>
                    </a:ext>
                  </a:extLst>
                </p:cNvPr>
                <p:cNvGrpSpPr/>
                <p:nvPr/>
              </p:nvGrpSpPr>
              <p:grpSpPr>
                <a:xfrm>
                  <a:off x="6791" y="4625"/>
                  <a:ext cx="715" cy="582"/>
                  <a:chOff x="12649" y="3633"/>
                  <a:chExt cx="769" cy="719"/>
                </a:xfrm>
              </p:grpSpPr>
              <p:sp>
                <p:nvSpPr>
                  <p:cNvPr id="125" name="椭圆 124">
                    <a:extLst>
                      <a:ext uri="{FF2B5EF4-FFF2-40B4-BE49-F238E27FC236}">
                        <a16:creationId xmlns:a16="http://schemas.microsoft.com/office/drawing/2014/main" id="{52FDB6E4-8AAF-4C27-A8B3-AECA542D84D9}"/>
                      </a:ext>
                    </a:extLst>
                  </p:cNvPr>
                  <p:cNvSpPr/>
                  <p:nvPr/>
                </p:nvSpPr>
                <p:spPr>
                  <a:xfrm>
                    <a:off x="12718" y="3633"/>
                    <a:ext cx="562" cy="591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26" name="文本框 125">
                        <a:extLst>
                          <a:ext uri="{FF2B5EF4-FFF2-40B4-BE49-F238E27FC236}">
                            <a16:creationId xmlns:a16="http://schemas.microsoft.com/office/drawing/2014/main" id="{62B00888-2558-437E-A878-7EE12EBD01D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649" y="3633"/>
                        <a:ext cx="769" cy="7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pPr algn="l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>
                                      <a:latin typeface="+mn-ea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+mn-ea"/>
                                      <a:cs typeface="Cambria Math" panose="0204050305040603020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+mn-ea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26" name="文本框 125">
                        <a:extLst>
                          <a:ext uri="{FF2B5EF4-FFF2-40B4-BE49-F238E27FC236}">
                            <a16:creationId xmlns:a16="http://schemas.microsoft.com/office/drawing/2014/main" id="{62B00888-2558-437E-A878-7EE12EBD01D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649" y="3633"/>
                        <a:ext cx="769" cy="719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0" name="组合 109">
                  <a:extLst>
                    <a:ext uri="{FF2B5EF4-FFF2-40B4-BE49-F238E27FC236}">
                      <a16:creationId xmlns:a16="http://schemas.microsoft.com/office/drawing/2014/main" id="{88D80525-514C-4E2F-BBD5-7F8FD78CB675}"/>
                    </a:ext>
                  </a:extLst>
                </p:cNvPr>
                <p:cNvGrpSpPr/>
                <p:nvPr/>
              </p:nvGrpSpPr>
              <p:grpSpPr>
                <a:xfrm>
                  <a:off x="5993" y="4526"/>
                  <a:ext cx="715" cy="582"/>
                  <a:chOff x="14607" y="4047"/>
                  <a:chExt cx="715" cy="582"/>
                </a:xfrm>
              </p:grpSpPr>
              <p:sp>
                <p:nvSpPr>
                  <p:cNvPr id="123" name="椭圆 122">
                    <a:extLst>
                      <a:ext uri="{FF2B5EF4-FFF2-40B4-BE49-F238E27FC236}">
                        <a16:creationId xmlns:a16="http://schemas.microsoft.com/office/drawing/2014/main" id="{CA3219DA-BB72-4BE2-BC28-045B575331F0}"/>
                      </a:ext>
                    </a:extLst>
                  </p:cNvPr>
                  <p:cNvSpPr/>
                  <p:nvPr/>
                </p:nvSpPr>
                <p:spPr>
                  <a:xfrm>
                    <a:off x="14703" y="4047"/>
                    <a:ext cx="523" cy="479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24" name="文本框 123">
                        <a:extLst>
                          <a:ext uri="{FF2B5EF4-FFF2-40B4-BE49-F238E27FC236}">
                            <a16:creationId xmlns:a16="http://schemas.microsoft.com/office/drawing/2014/main" id="{5F59AB4F-537C-40E9-BF1C-DA094FBE7FF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607" y="4047"/>
                        <a:ext cx="715" cy="5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pPr algn="l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>
                                      <a:latin typeface="+mn-ea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+mn-ea"/>
                                      <a:cs typeface="Cambria Math" panose="02040503050406030204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+mn-ea"/>
                                      <a:cs typeface="Cambria Math" panose="02040503050406030204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24" name="文本框 123">
                        <a:extLst>
                          <a:ext uri="{FF2B5EF4-FFF2-40B4-BE49-F238E27FC236}">
                            <a16:creationId xmlns:a16="http://schemas.microsoft.com/office/drawing/2014/main" id="{5F59AB4F-537C-40E9-BF1C-DA094FBE7FF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607" y="4047"/>
                        <a:ext cx="715" cy="58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0388E307-972F-471D-9153-F509E30FBA69}"/>
                    </a:ext>
                  </a:extLst>
                </p:cNvPr>
                <p:cNvCxnSpPr/>
                <p:nvPr/>
              </p:nvCxnSpPr>
              <p:spPr>
                <a:xfrm flipH="1" flipV="1">
                  <a:off x="7378" y="4358"/>
                  <a:ext cx="17" cy="408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prstDash val="dashDot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4B3E9C69-46BF-493A-A1F9-D74CE5708947}"/>
                    </a:ext>
                  </a:extLst>
                </p:cNvPr>
                <p:cNvCxnSpPr/>
                <p:nvPr/>
              </p:nvCxnSpPr>
              <p:spPr>
                <a:xfrm flipH="1">
                  <a:off x="6375" y="5005"/>
                  <a:ext cx="2" cy="424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prstDash val="dashDot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C0E90B9C-41FF-4ADE-8958-C802D422D161}"/>
                    </a:ext>
                  </a:extLst>
                </p:cNvPr>
                <p:cNvSpPr txBox="1"/>
                <p:nvPr/>
              </p:nvSpPr>
              <p:spPr>
                <a:xfrm>
                  <a:off x="8122" y="4496"/>
                  <a:ext cx="1025" cy="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电场</a:t>
                  </a:r>
                </a:p>
              </p:txBody>
            </p:sp>
            <p:sp>
              <p:nvSpPr>
                <p:cNvPr id="114" name="文本框 113">
                  <a:extLst>
                    <a:ext uri="{FF2B5EF4-FFF2-40B4-BE49-F238E27FC236}">
                      <a16:creationId xmlns:a16="http://schemas.microsoft.com/office/drawing/2014/main" id="{E1FB17AE-25E7-4F11-B05E-0531EF03DF3D}"/>
                    </a:ext>
                  </a:extLst>
                </p:cNvPr>
                <p:cNvSpPr txBox="1"/>
                <p:nvPr/>
              </p:nvSpPr>
              <p:spPr>
                <a:xfrm>
                  <a:off x="3481" y="2611"/>
                  <a:ext cx="1818" cy="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读出条</a:t>
                  </a:r>
                </a:p>
              </p:txBody>
            </p:sp>
            <p:cxnSp>
              <p:nvCxnSpPr>
                <p:cNvPr id="115" name="直接箭头连接符 114">
                  <a:extLst>
                    <a:ext uri="{FF2B5EF4-FFF2-40B4-BE49-F238E27FC236}">
                      <a16:creationId xmlns:a16="http://schemas.microsoft.com/office/drawing/2014/main" id="{0D79738E-ABC1-44A3-9121-75B823BD41F0}"/>
                    </a:ext>
                  </a:extLst>
                </p:cNvPr>
                <p:cNvCxnSpPr>
                  <a:stCxn id="114" idx="2"/>
                </p:cNvCxnSpPr>
                <p:nvPr/>
              </p:nvCxnSpPr>
              <p:spPr>
                <a:xfrm flipH="1">
                  <a:off x="2564" y="3193"/>
                  <a:ext cx="1826" cy="36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箭头连接符 115">
                  <a:extLst>
                    <a:ext uri="{FF2B5EF4-FFF2-40B4-BE49-F238E27FC236}">
                      <a16:creationId xmlns:a16="http://schemas.microsoft.com/office/drawing/2014/main" id="{E9270DA7-077E-4D9F-8637-87DC6C7CDF7D}"/>
                    </a:ext>
                  </a:extLst>
                </p:cNvPr>
                <p:cNvCxnSpPr>
                  <a:stCxn id="114" idx="2"/>
                </p:cNvCxnSpPr>
                <p:nvPr/>
              </p:nvCxnSpPr>
              <p:spPr>
                <a:xfrm>
                  <a:off x="4390" y="3193"/>
                  <a:ext cx="1507" cy="35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箭头连接符 116">
                  <a:extLst>
                    <a:ext uri="{FF2B5EF4-FFF2-40B4-BE49-F238E27FC236}">
                      <a16:creationId xmlns:a16="http://schemas.microsoft.com/office/drawing/2014/main" id="{0EB03B77-660E-4229-9BA3-29DE48401C25}"/>
                    </a:ext>
                  </a:extLst>
                </p:cNvPr>
                <p:cNvCxnSpPr/>
                <p:nvPr/>
              </p:nvCxnSpPr>
              <p:spPr>
                <a:xfrm flipH="1">
                  <a:off x="4084" y="3180"/>
                  <a:ext cx="297" cy="40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8" name="文本框 117">
                      <a:extLst>
                        <a:ext uri="{FF2B5EF4-FFF2-40B4-BE49-F238E27FC236}">
                          <a16:creationId xmlns:a16="http://schemas.microsoft.com/office/drawing/2014/main" id="{E8E8AEEF-D700-4AF5-9E6C-1388289774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8" y="4496"/>
                      <a:ext cx="1499" cy="5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>
                                <a:latin typeface="+mn-ea"/>
                                <a:cs typeface="Cambria Math" panose="02040503050406030204" charset="0"/>
                              </a:rPr>
                              <m:t>320</m:t>
                            </m:r>
                            <m:r>
                              <a:rPr lang="en-US" altLang="zh-CN" i="1">
                                <a:latin typeface="+mn-ea"/>
                                <a:cs typeface="Cambria Math" panose="02040503050406030204" charset="0"/>
                              </a:rPr>
                              <m:t>𝜇</m:t>
                            </m:r>
                            <m:r>
                              <a:rPr lang="en-US" altLang="zh-CN" i="1">
                                <a:latin typeface="+mn-ea"/>
                                <a:cs typeface="Cambria Math" panose="02040503050406030204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altLang="zh-CN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118" name="文本框 117">
                      <a:extLst>
                        <a:ext uri="{FF2B5EF4-FFF2-40B4-BE49-F238E27FC236}">
                          <a16:creationId xmlns:a16="http://schemas.microsoft.com/office/drawing/2014/main" id="{E8E8AEEF-D700-4AF5-9E6C-1388289774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78" y="4496"/>
                      <a:ext cx="1499" cy="58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98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9" name="右大括号 118">
                  <a:extLst>
                    <a:ext uri="{FF2B5EF4-FFF2-40B4-BE49-F238E27FC236}">
                      <a16:creationId xmlns:a16="http://schemas.microsoft.com/office/drawing/2014/main" id="{40AD8E72-ED8F-4B91-A182-51DEA873955A}"/>
                    </a:ext>
                  </a:extLst>
                </p:cNvPr>
                <p:cNvSpPr/>
                <p:nvPr/>
              </p:nvSpPr>
              <p:spPr>
                <a:xfrm>
                  <a:off x="10587" y="3959"/>
                  <a:ext cx="132" cy="1549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92CA0EC1-94EA-406E-B3DB-0FC1178921E4}"/>
                    </a:ext>
                  </a:extLst>
                </p:cNvPr>
                <p:cNvSpPr txBox="1"/>
                <p:nvPr/>
              </p:nvSpPr>
              <p:spPr>
                <a:xfrm>
                  <a:off x="4381" y="4425"/>
                  <a:ext cx="1381" cy="58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耗尽区</a:t>
                  </a:r>
                </a:p>
              </p:txBody>
            </p:sp>
            <p:cxnSp>
              <p:nvCxnSpPr>
                <p:cNvPr id="121" name="直接箭头连接符 120">
                  <a:extLst>
                    <a:ext uri="{FF2B5EF4-FFF2-40B4-BE49-F238E27FC236}">
                      <a16:creationId xmlns:a16="http://schemas.microsoft.com/office/drawing/2014/main" id="{16714ED9-0A68-47D6-9738-845591A33AAD}"/>
                    </a:ext>
                  </a:extLst>
                </p:cNvPr>
                <p:cNvCxnSpPr>
                  <a:stCxn id="120" idx="0"/>
                </p:cNvCxnSpPr>
                <p:nvPr/>
              </p:nvCxnSpPr>
              <p:spPr>
                <a:xfrm flipH="1" flipV="1">
                  <a:off x="5057" y="3936"/>
                  <a:ext cx="15" cy="4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箭头连接符 121">
                  <a:extLst>
                    <a:ext uri="{FF2B5EF4-FFF2-40B4-BE49-F238E27FC236}">
                      <a16:creationId xmlns:a16="http://schemas.microsoft.com/office/drawing/2014/main" id="{E8D6C4DF-7556-4FCC-9A69-174E8593692E}"/>
                    </a:ext>
                  </a:extLst>
                </p:cNvPr>
                <p:cNvCxnSpPr>
                  <a:stCxn id="120" idx="2"/>
                </p:cNvCxnSpPr>
                <p:nvPr/>
              </p:nvCxnSpPr>
              <p:spPr>
                <a:xfrm>
                  <a:off x="5072" y="5007"/>
                  <a:ext cx="7" cy="48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E8CEC32F-BA8E-45E1-B5A8-35F979F1B852}"/>
                </a:ext>
              </a:extLst>
            </p:cNvPr>
            <p:cNvSpPr/>
            <p:nvPr/>
          </p:nvSpPr>
          <p:spPr>
            <a:xfrm>
              <a:off x="6676" y="4790"/>
              <a:ext cx="2754" cy="8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电子学</a:t>
              </a:r>
              <a:endParaRPr lang="en-US" altLang="zh-C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60CAA8E5-E449-4C9E-AE41-83D422FE0999}"/>
                </a:ext>
              </a:extLst>
            </p:cNvPr>
            <p:cNvCxnSpPr>
              <a:stCxn id="149" idx="0"/>
              <a:endCxn id="95" idx="2"/>
            </p:cNvCxnSpPr>
            <p:nvPr/>
          </p:nvCxnSpPr>
          <p:spPr>
            <a:xfrm flipH="1" flipV="1">
              <a:off x="8053" y="5644"/>
              <a:ext cx="31" cy="1661"/>
            </a:xfrm>
            <a:prstGeom prst="line">
              <a:avLst/>
            </a:prstGeom>
            <a:ln w="31750" cap="rnd">
              <a:solidFill>
                <a:srgbClr val="C00000"/>
              </a:solidFill>
              <a:prstDash val="sysDot"/>
              <a:round/>
              <a:headEnd type="none"/>
              <a:tailEnd type="arrow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4C800095-2E9F-4B77-805F-3DB8C089F214}"/>
                </a:ext>
              </a:extLst>
            </p:cNvPr>
            <p:cNvCxnSpPr>
              <a:cxnSpLocks/>
              <a:stCxn id="95" idx="0"/>
            </p:cNvCxnSpPr>
            <p:nvPr/>
          </p:nvCxnSpPr>
          <p:spPr>
            <a:xfrm flipH="1" flipV="1">
              <a:off x="7949" y="4034"/>
              <a:ext cx="104" cy="756"/>
            </a:xfrm>
            <a:prstGeom prst="straightConnector1">
              <a:avLst/>
            </a:prstGeom>
            <a:ln w="31750" cap="rnd">
              <a:solidFill>
                <a:srgbClr val="C00000"/>
              </a:solidFill>
              <a:prstDash val="sysDot"/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87F408CE-1A9A-48B3-80D2-9F9D6889C8F2}"/>
                </a:ext>
              </a:extLst>
            </p:cNvPr>
            <p:cNvSpPr/>
            <p:nvPr/>
          </p:nvSpPr>
          <p:spPr>
            <a:xfrm>
              <a:off x="7097" y="3442"/>
              <a:ext cx="1746" cy="592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ADC</a:t>
              </a: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A4229E4D-9C55-4F66-B91D-6C57CEF8671C}"/>
                </a:ext>
              </a:extLst>
            </p:cNvPr>
            <p:cNvSpPr/>
            <p:nvPr/>
          </p:nvSpPr>
          <p:spPr>
            <a:xfrm>
              <a:off x="7097" y="6078"/>
              <a:ext cx="1746" cy="855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电荷量（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fc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</a:p>
          </p:txBody>
        </p:sp>
      </p:grpSp>
      <p:pic>
        <p:nvPicPr>
          <p:cNvPr id="164" name="图片 163" descr="LA_500pF_MPV_Comparison">
            <a:extLst>
              <a:ext uri="{FF2B5EF4-FFF2-40B4-BE49-F238E27FC236}">
                <a16:creationId xmlns:a16="http://schemas.microsoft.com/office/drawing/2014/main" id="{3D078BFB-7C7F-405E-8FE1-3BA0A33CEB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0915" y="1494154"/>
            <a:ext cx="4263390" cy="3176905"/>
          </a:xfrm>
          <a:prstGeom prst="rect">
            <a:avLst/>
          </a:prstGeom>
        </p:spPr>
      </p:pic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7D7D1465-622C-4E38-9819-7BC2624CEAF9}"/>
              </a:ext>
            </a:extLst>
          </p:cNvPr>
          <p:cNvGrpSpPr/>
          <p:nvPr/>
        </p:nvGrpSpPr>
        <p:grpSpPr>
          <a:xfrm>
            <a:off x="550210" y="1494154"/>
            <a:ext cx="7106920" cy="993140"/>
            <a:chOff x="7106" y="2849"/>
            <a:chExt cx="11192" cy="1564"/>
          </a:xfrm>
        </p:grpSpPr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E6549489-56DC-4806-9E95-3F1B87CEBB80}"/>
                </a:ext>
              </a:extLst>
            </p:cNvPr>
            <p:cNvSpPr txBox="1"/>
            <p:nvPr/>
          </p:nvSpPr>
          <p:spPr>
            <a:xfrm>
              <a:off x="7106" y="3831"/>
              <a:ext cx="5645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G4</a:t>
              </a:r>
              <a:r>
                <a: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模拟：</a:t>
              </a: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电荷量（</a:t>
              </a:r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fc</a:t>
              </a:r>
              <a:r>
                <a: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= </a:t>
              </a:r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ADC</a:t>
              </a:r>
            </a:p>
          </p:txBody>
        </p:sp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1A9E32A2-555C-46ED-BDBB-A82CFA3B13AC}"/>
                </a:ext>
              </a:extLst>
            </p:cNvPr>
            <p:cNvSpPr txBox="1"/>
            <p:nvPr/>
          </p:nvSpPr>
          <p:spPr>
            <a:xfrm>
              <a:off x="9307" y="2849"/>
              <a:ext cx="1931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k=11.8</a:t>
              </a:r>
            </a:p>
          </p:txBody>
        </p:sp>
        <p:cxnSp>
          <p:nvCxnSpPr>
            <p:cNvPr id="168" name="直接箭头连接符 167">
              <a:extLst>
                <a:ext uri="{FF2B5EF4-FFF2-40B4-BE49-F238E27FC236}">
                  <a16:creationId xmlns:a16="http://schemas.microsoft.com/office/drawing/2014/main" id="{1731AEE0-48FB-4943-A2C7-E9849184C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5" y="3345"/>
              <a:ext cx="717" cy="6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箭头连接符 168">
              <a:extLst>
                <a:ext uri="{FF2B5EF4-FFF2-40B4-BE49-F238E27FC236}">
                  <a16:creationId xmlns:a16="http://schemas.microsoft.com/office/drawing/2014/main" id="{0E603E60-8B76-4539-B859-C197AEB2B3AC}"/>
                </a:ext>
              </a:extLst>
            </p:cNvPr>
            <p:cNvCxnSpPr/>
            <p:nvPr/>
          </p:nvCxnSpPr>
          <p:spPr>
            <a:xfrm flipV="1">
              <a:off x="10591" y="3411"/>
              <a:ext cx="1093" cy="5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70" name="文本框 169">
              <a:extLst>
                <a:ext uri="{FF2B5EF4-FFF2-40B4-BE49-F238E27FC236}">
                  <a16:creationId xmlns:a16="http://schemas.microsoft.com/office/drawing/2014/main" id="{6A19ED39-4470-43AF-8621-4BC2AF3681D9}"/>
                </a:ext>
              </a:extLst>
            </p:cNvPr>
            <p:cNvSpPr txBox="1"/>
            <p:nvPr/>
          </p:nvSpPr>
          <p:spPr>
            <a:xfrm>
              <a:off x="11361" y="2949"/>
              <a:ext cx="6937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G4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模拟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150Gev/n 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粒子击入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320μm 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硅</a:t>
              </a:r>
            </a:p>
          </p:txBody>
        </p:sp>
      </p:grpSp>
      <p:sp>
        <p:nvSpPr>
          <p:cNvPr id="171" name="文本框 170">
            <a:extLst>
              <a:ext uri="{FF2B5EF4-FFF2-40B4-BE49-F238E27FC236}">
                <a16:creationId xmlns:a16="http://schemas.microsoft.com/office/drawing/2014/main" id="{EC423FC1-438F-4F73-B614-F9BB33550EF7}"/>
              </a:ext>
            </a:extLst>
          </p:cNvPr>
          <p:cNvSpPr txBox="1"/>
          <p:nvPr/>
        </p:nvSpPr>
        <p:spPr>
          <a:xfrm>
            <a:off x="4231940" y="2400299"/>
            <a:ext cx="267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G4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模拟数据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与实际</a:t>
            </a: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束流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电子学读出对比</a:t>
            </a:r>
          </a:p>
        </p:txBody>
      </p:sp>
      <p:sp>
        <p:nvSpPr>
          <p:cNvPr id="172" name="右大括号 171">
            <a:extLst>
              <a:ext uri="{FF2B5EF4-FFF2-40B4-BE49-F238E27FC236}">
                <a16:creationId xmlns:a16="http://schemas.microsoft.com/office/drawing/2014/main" id="{BDCA1390-8E6C-490D-B3DC-CE8BAA8C3F5A}"/>
              </a:ext>
            </a:extLst>
          </p:cNvPr>
          <p:cNvSpPr/>
          <p:nvPr/>
        </p:nvSpPr>
        <p:spPr>
          <a:xfrm>
            <a:off x="3954445" y="2284094"/>
            <a:ext cx="75565" cy="6007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右箭头 93">
            <a:extLst>
              <a:ext uri="{FF2B5EF4-FFF2-40B4-BE49-F238E27FC236}">
                <a16:creationId xmlns:a16="http://schemas.microsoft.com/office/drawing/2014/main" id="{0FD4956A-6190-42F0-BF2D-942A8981FD0E}"/>
              </a:ext>
            </a:extLst>
          </p:cNvPr>
          <p:cNvSpPr/>
          <p:nvPr/>
        </p:nvSpPr>
        <p:spPr>
          <a:xfrm>
            <a:off x="6462060" y="2720974"/>
            <a:ext cx="103759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4210E33A-1A8A-4CCD-81F1-EFE5AEA58987}"/>
              </a:ext>
            </a:extLst>
          </p:cNvPr>
          <p:cNvSpPr txBox="1"/>
          <p:nvPr/>
        </p:nvSpPr>
        <p:spPr>
          <a:xfrm>
            <a:off x="7437120" y="4950460"/>
            <a:ext cx="470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结果表明电子学的增益系数为</a:t>
            </a:r>
            <a:r>
              <a:rPr lang="en-US" altLang="zh-CN" sz="2400" b="1" dirty="0">
                <a:solidFill>
                  <a:srgbClr val="FF0000"/>
                </a:solidFill>
              </a:rPr>
              <a:t>11.8</a:t>
            </a:r>
          </a:p>
        </p:txBody>
      </p:sp>
    </p:spTree>
    <p:extLst>
      <p:ext uri="{BB962C8B-B14F-4D97-AF65-F5344CB8AC3E}">
        <p14:creationId xmlns:p14="http://schemas.microsoft.com/office/powerpoint/2010/main" val="251606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686</Words>
  <Application>Microsoft Office PowerPoint</Application>
  <PresentationFormat>宽屏</PresentationFormat>
  <Paragraphs>116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Win11</dc:creator>
  <cp:lastModifiedBy>Win11</cp:lastModifiedBy>
  <cp:revision>22</cp:revision>
  <dcterms:created xsi:type="dcterms:W3CDTF">2026-05-07T11:50:45Z</dcterms:created>
  <dcterms:modified xsi:type="dcterms:W3CDTF">2026-05-08T00:59:43Z</dcterms:modified>
</cp:coreProperties>
</file>