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7"/>
  </p:notesMasterIdLst>
  <p:sldIdLst>
    <p:sldId id="335" r:id="rId3"/>
    <p:sldId id="288" r:id="rId4"/>
    <p:sldId id="346" r:id="rId5"/>
    <p:sldId id="336" r:id="rId6"/>
    <p:sldId id="337" r:id="rId7"/>
    <p:sldId id="338" r:id="rId8"/>
    <p:sldId id="339" r:id="rId9"/>
    <p:sldId id="341" r:id="rId10"/>
    <p:sldId id="342" r:id="rId11"/>
    <p:sldId id="344" r:id="rId12"/>
    <p:sldId id="345" r:id="rId13"/>
    <p:sldId id="329" r:id="rId14"/>
    <p:sldId id="332" r:id="rId15"/>
    <p:sldId id="34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0" autoAdjust="0"/>
    <p:restoredTop sz="77951" autoAdjust="0"/>
  </p:normalViewPr>
  <p:slideViewPr>
    <p:cSldViewPr snapToGrid="0">
      <p:cViewPr varScale="1">
        <p:scale>
          <a:sx n="77" d="100"/>
          <a:sy n="77" d="100"/>
        </p:scale>
        <p:origin x="444" y="56"/>
      </p:cViewPr>
      <p:guideLst/>
    </p:cSldViewPr>
  </p:slideViewPr>
  <p:notesTextViewPr>
    <p:cViewPr>
      <p:scale>
        <a:sx n="1" d="1"/>
        <a:sy n="1" d="1"/>
      </p:scale>
      <p:origin x="0" y="-67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14C34-0D2E-441A-BD7A-0848FE3B9BBA}" type="datetimeFigureOut">
              <a:rPr lang="zh-CN" altLang="en-US" smtClean="0"/>
              <a:t>2026/5/14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DAC08-096D-4168-BD06-0988465F45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Aft>
                <a:spcPts val="600"/>
              </a:spcAft>
            </a:pPr>
            <a:r>
              <a:rPr lang="en-US" altLang="zh-CN" dirty="0"/>
              <a:t>Good morning, everyone my name is fanjiaqi ,Today, I will give a brief introduction to </a:t>
            </a:r>
            <a:r>
              <a:rPr lang="en-US" altLang="zh-CN" dirty="0">
                <a:latin typeface="+mj-lt"/>
                <a:ea typeface="+mj-ea"/>
                <a:cs typeface="+mj-cs"/>
                <a:sym typeface="+mn-ea"/>
              </a:rPr>
              <a:t>Luminosity Measurement Requirements at BEPCII</a:t>
            </a:r>
            <a:endParaRPr lang="zh-CN" altLang="en-US" dirty="0"/>
          </a:p>
        </p:txBody>
      </p:sp>
      <p:sp>
        <p:nvSpPr>
          <p:cNvPr id="4" name="灯片编号占位符 3"/>
          <p:cNvSpPr>
            <a:spLocks noGrp="1"/>
          </p:cNvSpPr>
          <p:nvPr>
            <p:ph type="sldNum" sz="quarter" idx="5"/>
          </p:nvPr>
        </p:nvSpPr>
        <p:spPr/>
        <p:txBody>
          <a:bodyPr/>
          <a:lstStyle/>
          <a:p>
            <a:fld id="{EDEDAC08-096D-4168-BD06-0988465F45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To enable optimization at lower frequencies, we can increase the step size, just as shown in this plot.</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However, a larger step size obviously leads to **more luminosity loss**.</a:t>
            </a:r>
          </a:p>
        </p:txBody>
      </p:sp>
      <p:sp>
        <p:nvSpPr>
          <p:cNvPr id="4" name="灯片编号占位符 3"/>
          <p:cNvSpPr>
            <a:spLocks noGrp="1"/>
          </p:cNvSpPr>
          <p:nvPr>
            <p:ph type="sldNum" sz="quarter" idx="5"/>
          </p:nvPr>
        </p:nvSpPr>
        <p:spPr/>
        <p:txBody>
          <a:bodyPr/>
          <a:lstStyle/>
          <a:p>
            <a:fld id="{EDEDAC08-096D-4168-BD06-0988465F45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overall workflow of luminosity feedback is as follows: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First, we determine the minimum step size according to the luminosity measurement noise.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Next, we calculate the required adjustment frequency based on the number of knobs and their typical drift amplitude.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If the minimum frequency is achievable under the current system, the luminosity feedback can run properly.</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But if the required frequency cannot be reached, we have to increase the step size to reduce the demand on adjustment frequency.</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However, a larger step size leads to greater luminosity loss, and this loss is **proportional to the square of the step size**.</a:t>
            </a:r>
          </a:p>
        </p:txBody>
      </p:sp>
      <p:sp>
        <p:nvSpPr>
          <p:cNvPr id="4" name="灯片编号占位符 3"/>
          <p:cNvSpPr>
            <a:spLocks noGrp="1"/>
          </p:cNvSpPr>
          <p:nvPr>
            <p:ph type="sldNum" sz="quarter" idx="5"/>
          </p:nvPr>
        </p:nvSpPr>
        <p:spPr/>
        <p:txBody>
          <a:bodyPr/>
          <a:lstStyle/>
          <a:p>
            <a:fld id="{EDEDAC08-096D-4168-BD06-0988465F45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a summary of  the current state of BEPCII slow luminosity feedback.</a:t>
            </a:r>
          </a:p>
          <a:p>
            <a:r>
              <a:rPr lang="en-US" altLang="zh-CN" dirty="0"/>
              <a:t>The SAL suffers from relatively high noise, resulting in a large adjustment step size.</a:t>
            </a:r>
          </a:p>
          <a:p>
            <a:r>
              <a:rPr lang="en-US" altLang="zh-CN" dirty="0"/>
              <a:t>With large step sizes, The adjustment frequency still has sufficient margin, allowing more knobs to be adjusted simultaneously. Currently, we estimate that up to seven knobs can be adjusted at the same time.</a:t>
            </a:r>
          </a:p>
          <a:p>
            <a:r>
              <a:rPr lang="en-US" altLang="zh-CN" dirty="0"/>
              <a:t>And In actual operation, luminosity is sampled multiple times and averaged to suppress measurement noise, although this will reduces the adjustment frequency.</a:t>
            </a:r>
          </a:p>
          <a:p>
            <a:r>
              <a:rPr lang="en-US" altLang="zh-CN" dirty="0"/>
              <a:t>To achieve better performance, we need:Faster response and </a:t>
            </a:r>
            <a:r>
              <a:rPr lang="en-US" altLang="zh-CN" dirty="0">
                <a:sym typeface="+mn-ea"/>
              </a:rPr>
              <a:t>More stable luminosity measurement.</a:t>
            </a:r>
          </a:p>
          <a:p>
            <a:r>
              <a:rPr lang="en-US" altLang="zh-CN" dirty="0"/>
              <a:t>to enable smaller action steps and more control knobs.All these will lead to higher luminosity.</a:t>
            </a:r>
          </a:p>
          <a:p>
            <a:r>
              <a:rPr lang="en-US" altLang="zh-CN" dirty="0"/>
              <a:t>If we reduce lunimosity  noise to 1%,  the step size can be reduce to 1/3 of the current value, the loss rate becomes 1/9, finally leading </a:t>
            </a:r>
            <a:r>
              <a:rPr lang="en-US" altLang="zh-CN"/>
              <a:t>to at least </a:t>
            </a:r>
            <a:r>
              <a:rPr lang="en-US" altLang="zh-CN" dirty="0"/>
              <a:t>1.5% luminosity improvement.</a:t>
            </a:r>
          </a:p>
          <a:p>
            <a:r>
              <a:rPr lang="en-US" altLang="zh-CN" dirty="0"/>
              <a:t>Adjusting more knobs can also bring considerable luminosity gain.</a:t>
            </a:r>
          </a:p>
          <a:p>
            <a:r>
              <a:rPr lang="en-US" altLang="zh-CN" dirty="0"/>
              <a:t>To simultaneously tune the offset, tune, and coupling knobs, we need a total of 9 knobs.</a:t>
            </a:r>
          </a:p>
          <a:p>
            <a:r>
              <a:rPr lang="en-US" altLang="zh-CN" dirty="0"/>
              <a:t>With the precision of 1%, the required adjustment frequency is expected to be below 1 Hz. Considering the magnet power supply settling time, the luminosity signal update frequency may need to reach 5–10 Hz to meet the luminosity measurement needs.</a:t>
            </a:r>
          </a:p>
          <a:p>
            <a:endParaRPr lang="en-US" altLang="zh-CN" dirty="0"/>
          </a:p>
        </p:txBody>
      </p:sp>
      <p:sp>
        <p:nvSpPr>
          <p:cNvPr id="4" name="灯片编号占位符 3"/>
          <p:cNvSpPr>
            <a:spLocks noGrp="1"/>
          </p:cNvSpPr>
          <p:nvPr>
            <p:ph type="sldNum" sz="quarter" idx="5"/>
          </p:nvPr>
        </p:nvSpPr>
        <p:spPr/>
        <p:txBody>
          <a:bodyPr/>
          <a:lstStyle/>
          <a:p>
            <a:fld id="{EDEDAC08-096D-4168-BD06-0988465F45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That’s all for my presentation.Thanks for your attention!</a:t>
            </a: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EDEDAC08-096D-4168-BD06-0988465F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5"/>
          </p:nvPr>
        </p:nvSpPr>
        <p:spPr/>
        <p:txBody>
          <a:bodyPr/>
          <a:lstStyle/>
          <a:p>
            <a:fld id="{EDEDAC08-096D-4168-BD06-0988465F45BD}"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First, let’s start with the BEPCII slow luminosity feedback system.The core method we use is  slow dither search method,.It works by adjusting multiple control knobs one by one with fixed step sizes.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figure shows how the dither method works in the one-dimensional case.The orange line is the optimal knob setting, which varies over time.The blue line is the optimal value found by the dither algorithm.</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control knobs could be:Offset knobs, which control the IP orbit;Tune knobs;Coupling knobs;and any other adjustable parameters that affect luminosity.</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And our target is to optimize luminosity, which is measured by small-angle detectors, called small-angle luminosity.</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Dither search is essentially a luminosity-based numerical optimization algorithm.Although its optimization efficiency is relatively low, it causes very little luminosity loss during the optimization process.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Therefore, it is well-suited for the continuous optimization requirements of BEPCII, which operates in decay mode.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And in this mode many parameters will gradually drift from their optimal positions as the beam current decays.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5"/>
          </p:nvPr>
        </p:nvSpPr>
        <p:spPr/>
        <p:txBody>
          <a:bodyPr/>
          <a:lstStyle/>
          <a:p>
            <a:fld id="{EDEDAC08-096D-4168-BD06-0988465F45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To further improve optimization performance, we propose a reinforcement learning method.We train a reinforcement learning agent based on the dither search method to achieve intelligent adjustment, aiming to improve optimization efficiency.</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picture shows the reinforcement learning scheme.The agent interacts with the environment, takes actions based on the observed state, and learns the optimal policy through rewards.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After training, the RL agent can achieve more efficient optimization than the dither search method.</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Notably, the training of reinforcement learning also relies on historical data from the dither search method.So, how to improve the performance of dither optimization is the key question we focus on today.</a:t>
            </a:r>
          </a:p>
        </p:txBody>
      </p:sp>
      <p:sp>
        <p:nvSpPr>
          <p:cNvPr id="4" name="灯片编号占位符 3"/>
          <p:cNvSpPr>
            <a:spLocks noGrp="1"/>
          </p:cNvSpPr>
          <p:nvPr>
            <p:ph type="sldNum" sz="quarter" idx="5"/>
          </p:nvPr>
        </p:nvSpPr>
        <p:spPr/>
        <p:txBody>
          <a:bodyPr/>
          <a:lstStyle/>
          <a:p>
            <a:fld id="{EDEDAC08-096D-4168-BD06-0988465F45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Now let’s discuss the main limitations of the current slow luminosity feedback for BEPCII.</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There are two key issues: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**Response speed**, or knob adjustment frequency;</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and **luminosity measurement precision**.</a:t>
            </a:r>
          </a:p>
        </p:txBody>
      </p:sp>
      <p:sp>
        <p:nvSpPr>
          <p:cNvPr id="4" name="灯片编号占位符 3"/>
          <p:cNvSpPr>
            <a:spLocks noGrp="1"/>
          </p:cNvSpPr>
          <p:nvPr>
            <p:ph type="sldNum" sz="quarter" idx="5"/>
          </p:nvPr>
        </p:nvSpPr>
        <p:spPr/>
        <p:txBody>
          <a:bodyPr/>
          <a:lstStyle/>
          <a:p>
            <a:fld id="{EDEDAC08-096D-4168-BD06-0988465F45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First, response speed.Response speed refers to the time from knob adjustment to receiving luminosity signal feedback.It includes two main time-consuming parts:the magnet power supply settling time and the luminosity signal update time.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Under current settings, the magnet power supply settling time costs about 1.5 seconds.This setting is mainly adopted for safety considerations and can be further reduced.</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SAL updates approximately every 1.5 seconds.Under this condition, the measured luminosity response time costs about 2.5 seconds.The fastest achievable rate now is 4 seconds per step.</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5"/>
          </p:nvPr>
        </p:nvSpPr>
        <p:spPr/>
        <p:txBody>
          <a:bodyPr/>
          <a:lstStyle/>
          <a:p>
            <a:fld id="{EDEDAC08-096D-4168-BD06-0988465F45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Second is luminosity precision.</a:t>
            </a:r>
          </a:p>
        </p:txBody>
      </p:sp>
      <p:sp>
        <p:nvSpPr>
          <p:cNvPr id="4" name="灯片编号占位符 3"/>
          <p:cNvSpPr>
            <a:spLocks noGrp="1"/>
          </p:cNvSpPr>
          <p:nvPr>
            <p:ph type="sldNum" sz="quarter" idx="5"/>
          </p:nvPr>
        </p:nvSpPr>
        <p:spPr/>
        <p:txBody>
          <a:bodyPr/>
          <a:lstStyle/>
          <a:p>
            <a:fld id="{EDEDAC08-096D-4168-BD06-0988465F45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second is luminosity precision.</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It depends on the accuracy and stability of the SAL measurement signal.</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plot shows the measured SAL values.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current meaurement noise level of SAL is greater than 3%.</a:t>
            </a:r>
          </a:p>
        </p:txBody>
      </p:sp>
      <p:sp>
        <p:nvSpPr>
          <p:cNvPr id="4" name="灯片编号占位符 3"/>
          <p:cNvSpPr>
            <a:spLocks noGrp="1"/>
          </p:cNvSpPr>
          <p:nvPr>
            <p:ph type="sldNum" sz="quarter" idx="5"/>
          </p:nvPr>
        </p:nvSpPr>
        <p:spPr/>
        <p:txBody>
          <a:bodyPr/>
          <a:lstStyle/>
          <a:p>
            <a:fld id="{EDEDAC08-096D-4168-BD06-0988465F45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These limitations directly affect the efficiency of dither optimization.</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optimization efficiency also depends on two parameters:*knob adjustment step size**and**knob adjustment frequency**</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Luminosity maurement noise determines the minimum usable step size.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Because the luminosity change caused by adjustment must be large enough to avoid being overwhelmed by measurement noise.</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 smaller step size leads to smaller luminosity loss during optimization.</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In an ideal noise‑free case, when the relative luminosity change ratio is denoted as **r=ΔL/L**, which must be higher than the noise level.</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total luminosity loss is at least half of this ratio</a:t>
            </a:r>
          </a:p>
        </p:txBody>
      </p:sp>
      <p:sp>
        <p:nvSpPr>
          <p:cNvPr id="4" name="灯片编号占位符 3"/>
          <p:cNvSpPr>
            <a:spLocks noGrp="1"/>
          </p:cNvSpPr>
          <p:nvPr>
            <p:ph type="sldNum" sz="quarter" idx="5"/>
          </p:nvPr>
        </p:nvSpPr>
        <p:spPr/>
        <p:txBody>
          <a:bodyPr/>
          <a:lstStyle/>
          <a:p>
            <a:fld id="{EDEDAC08-096D-4168-BD06-0988465F45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When the adjustment step size is fixed, the knob adjustment frequency must be high enough to track changes in the optimal knob settings.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We can understand this with a clear rule:If N knobs drift a total of S steps per unit time, the adjustment frequency must be at least N times S hertz to follow the drift in real time.If the frequency is lower than this threshold, real-time optimization is simply not possible.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In practice, we also face wrong adjustments caused by various real-world factors.So the actually required frequency is usually at least twice the theoretical minimum frequency.</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If this required frequency cannot be achieved, we have no choice but to further increase the step size to compensate.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picture shows the optimization performance at different frequencies with a fixed step size of 0.01. we can see: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Only when the frequency equals 1 Hz can we fully achieve stable and ideal optimization.Lower frequencies clearly lag behind and cannot keep up.</a:t>
            </a:r>
          </a:p>
        </p:txBody>
      </p:sp>
      <p:sp>
        <p:nvSpPr>
          <p:cNvPr id="4" name="灯片编号占位符 3"/>
          <p:cNvSpPr>
            <a:spLocks noGrp="1"/>
          </p:cNvSpPr>
          <p:nvPr>
            <p:ph type="sldNum" sz="quarter" idx="5"/>
          </p:nvPr>
        </p:nvSpPr>
        <p:spPr/>
        <p:txBody>
          <a:bodyPr/>
          <a:lstStyle/>
          <a:p>
            <a:fld id="{EDEDAC08-096D-4168-BD06-0988465F45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4D6DFD2-B131-47F4-8883-3F4F41EBD22C}" type="datetime1">
              <a:rPr lang="zh-CN" altLang="en-US" smtClean="0"/>
              <a:t>2026/5/14</a:t>
            </a:fld>
            <a:endParaRPr lang="zh-CN" altLang="en-US"/>
          </a:p>
        </p:txBody>
      </p:sp>
      <p:sp>
        <p:nvSpPr>
          <p:cNvPr id="5" name="Footer Placeholder 4"/>
          <p:cNvSpPr>
            <a:spLocks noGrp="1"/>
          </p:cNvSpPr>
          <p:nvPr>
            <p:ph type="ftr" sz="quarter" idx="11"/>
          </p:nvPr>
        </p:nvSpPr>
        <p:spPr/>
        <p:txBody>
          <a:bodyPr/>
          <a:lstStyle/>
          <a:p>
            <a:r>
              <a:rPr lang="en-US" altLang="zh-CN"/>
              <a:t>Jiaqi Fan, Institute of High Energy Physics(IHEP)</a:t>
            </a:r>
            <a:endParaRPr lang="zh-CN" altLang="en-US"/>
          </a:p>
        </p:txBody>
      </p:sp>
      <p:sp>
        <p:nvSpPr>
          <p:cNvPr id="6" name="Slide Number Placeholder 5"/>
          <p:cNvSpPr>
            <a:spLocks noGrp="1"/>
          </p:cNvSpPr>
          <p:nvPr>
            <p:ph type="sldNum" sz="quarter" idx="12"/>
          </p:nvPr>
        </p:nvSpPr>
        <p:spPr/>
        <p:txBody>
          <a:bodyPr/>
          <a:lstStyle/>
          <a:p>
            <a:fld id="{608C80BB-7A26-49DC-9499-BD9798AF473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D813CA7-1811-47E9-B482-1BBAD4C2F446}" type="datetime1">
              <a:rPr lang="zh-CN" altLang="en-US" smtClean="0"/>
              <a:t>2026/5/14</a:t>
            </a:fld>
            <a:endParaRPr lang="zh-CN" altLang="en-US"/>
          </a:p>
        </p:txBody>
      </p:sp>
      <p:sp>
        <p:nvSpPr>
          <p:cNvPr id="5" name="Footer Placeholder 4"/>
          <p:cNvSpPr>
            <a:spLocks noGrp="1"/>
          </p:cNvSpPr>
          <p:nvPr>
            <p:ph type="ftr" sz="quarter" idx="11"/>
          </p:nvPr>
        </p:nvSpPr>
        <p:spPr/>
        <p:txBody>
          <a:bodyPr/>
          <a:lstStyle/>
          <a:p>
            <a:r>
              <a:rPr lang="en-US" altLang="zh-CN"/>
              <a:t>Jiaqi Fan, Institute of High Energy Physics(IHEP)</a:t>
            </a:r>
            <a:endParaRPr lang="zh-CN" altLang="en-US"/>
          </a:p>
        </p:txBody>
      </p:sp>
      <p:sp>
        <p:nvSpPr>
          <p:cNvPr id="6" name="Slide Number Placeholder 5"/>
          <p:cNvSpPr>
            <a:spLocks noGrp="1"/>
          </p:cNvSpPr>
          <p:nvPr>
            <p:ph type="sldNum" sz="quarter" idx="12"/>
          </p:nvPr>
        </p:nvSpPr>
        <p:spPr/>
        <p:txBody>
          <a:bodyPr/>
          <a:lstStyle/>
          <a:p>
            <a:fld id="{608C80BB-7A26-49DC-9499-BD9798AF473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5740A4C-8F31-4E16-BBB1-1AF86A42DC4D}" type="datetime1">
              <a:rPr lang="zh-CN" altLang="en-US" smtClean="0"/>
              <a:t>2026/5/14</a:t>
            </a:fld>
            <a:endParaRPr lang="zh-CN" altLang="en-US"/>
          </a:p>
        </p:txBody>
      </p:sp>
      <p:sp>
        <p:nvSpPr>
          <p:cNvPr id="5" name="Footer Placeholder 4"/>
          <p:cNvSpPr>
            <a:spLocks noGrp="1"/>
          </p:cNvSpPr>
          <p:nvPr>
            <p:ph type="ftr" sz="quarter" idx="11"/>
          </p:nvPr>
        </p:nvSpPr>
        <p:spPr/>
        <p:txBody>
          <a:bodyPr/>
          <a:lstStyle/>
          <a:p>
            <a:r>
              <a:rPr lang="en-US" altLang="zh-CN"/>
              <a:t>Jiaqi Fan, Institute of High Energy Physics(IHEP)</a:t>
            </a:r>
            <a:endParaRPr lang="zh-CN" altLang="en-US"/>
          </a:p>
        </p:txBody>
      </p:sp>
      <p:sp>
        <p:nvSpPr>
          <p:cNvPr id="6" name="Slide Number Placeholder 5"/>
          <p:cNvSpPr>
            <a:spLocks noGrp="1"/>
          </p:cNvSpPr>
          <p:nvPr>
            <p:ph type="sldNum" sz="quarter" idx="12"/>
          </p:nvPr>
        </p:nvSpPr>
        <p:spPr/>
        <p:txBody>
          <a:bodyPr/>
          <a:lstStyle/>
          <a:p>
            <a:fld id="{608C80BB-7A26-49DC-9499-BD9798AF473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35D535-A089-458B-B34B-5C15D2289FE6}" type="datetimeFigureOut">
              <a:rPr lang="zh-CN" altLang="en-US" smtClean="0"/>
              <a:t>2026/5/14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6E3A4-E4D0-42A5-A440-98C39EF90D8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635D535-A089-458B-B34B-5C15D2289FE6}" type="datetimeFigureOut">
              <a:rPr lang="zh-CN" altLang="en-US" smtClean="0"/>
              <a:t>2026/5/14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6E3A4-E4D0-42A5-A440-98C39EF90D8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635D535-A089-458B-B34B-5C15D2289FE6}" type="datetimeFigureOut">
              <a:rPr lang="zh-CN" altLang="en-US" smtClean="0"/>
              <a:t>2026/5/14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6E3A4-E4D0-42A5-A440-98C39EF90D8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635D535-A089-458B-B34B-5C15D2289FE6}" type="datetimeFigureOut">
              <a:rPr lang="zh-CN" altLang="en-US" smtClean="0"/>
              <a:t>2026/5/14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C6E3A4-E4D0-42A5-A440-98C39EF90D8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635D535-A089-458B-B34B-5C15D2289FE6}" type="datetimeFigureOut">
              <a:rPr lang="zh-CN" altLang="en-US" smtClean="0"/>
              <a:t>2026/5/14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C6E3A4-E4D0-42A5-A440-98C39EF90D8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35D535-A089-458B-B34B-5C15D2289FE6}" type="datetimeFigureOut">
              <a:rPr lang="zh-CN" altLang="en-US" smtClean="0"/>
              <a:t>2026/5/14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C6E3A4-E4D0-42A5-A440-98C39EF90D8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35D535-A089-458B-B34B-5C15D2289FE6}" type="datetimeFigureOut">
              <a:rPr lang="zh-CN" altLang="en-US" smtClean="0"/>
              <a:t>2026/5/14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C6E3A4-E4D0-42A5-A440-98C39EF90D8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35D535-A089-458B-B34B-5C15D2289FE6}" type="datetimeFigureOut">
              <a:rPr lang="zh-CN" altLang="en-US" smtClean="0"/>
              <a:t>2026/5/14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C6E3A4-E4D0-42A5-A440-98C39EF90D8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E77A336-4218-4697-BA6A-C3BE10CCCB49}" type="datetime1">
              <a:rPr lang="zh-CN" altLang="en-US" smtClean="0"/>
              <a:t>2026/5/14</a:t>
            </a:fld>
            <a:endParaRPr lang="zh-CN" altLang="en-US"/>
          </a:p>
        </p:txBody>
      </p:sp>
      <p:sp>
        <p:nvSpPr>
          <p:cNvPr id="5" name="Footer Placeholder 4"/>
          <p:cNvSpPr>
            <a:spLocks noGrp="1"/>
          </p:cNvSpPr>
          <p:nvPr>
            <p:ph type="ftr" sz="quarter" idx="11"/>
          </p:nvPr>
        </p:nvSpPr>
        <p:spPr/>
        <p:txBody>
          <a:bodyPr/>
          <a:lstStyle/>
          <a:p>
            <a:r>
              <a:rPr lang="en-US" altLang="zh-CN"/>
              <a:t>Jiaqi Fan, Institute of High Energy Physics(IHEP)</a:t>
            </a:r>
            <a:endParaRPr lang="zh-CN" altLang="en-US"/>
          </a:p>
        </p:txBody>
      </p:sp>
      <p:sp>
        <p:nvSpPr>
          <p:cNvPr id="6" name="Slide Number Placeholder 5"/>
          <p:cNvSpPr>
            <a:spLocks noGrp="1"/>
          </p:cNvSpPr>
          <p:nvPr>
            <p:ph type="sldNum" sz="quarter" idx="12"/>
          </p:nvPr>
        </p:nvSpPr>
        <p:spPr/>
        <p:txBody>
          <a:bodyPr/>
          <a:lstStyle/>
          <a:p>
            <a:fld id="{608C80BB-7A26-49DC-9499-BD9798AF473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35D535-A089-458B-B34B-5C15D2289FE6}" type="datetimeFigureOut">
              <a:rPr lang="zh-CN" altLang="en-US" smtClean="0"/>
              <a:t>2026/5/14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C6E3A4-E4D0-42A5-A440-98C39EF90D8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635D535-A089-458B-B34B-5C15D2289FE6}" type="datetimeFigureOut">
              <a:rPr lang="zh-CN" altLang="en-US" smtClean="0"/>
              <a:t>2026/5/14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6E3A4-E4D0-42A5-A440-98C39EF90D8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635D535-A089-458B-B34B-5C15D2289FE6}" type="datetimeFigureOut">
              <a:rPr lang="zh-CN" altLang="en-US" smtClean="0"/>
              <a:t>2026/5/14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6E3A4-E4D0-42A5-A440-98C39EF90D8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4D7F906-94F5-4D47-A479-03212C91EB01}" type="datetime1">
              <a:rPr lang="zh-CN" altLang="en-US" smtClean="0"/>
              <a:t>2026/5/14</a:t>
            </a:fld>
            <a:endParaRPr lang="zh-CN" altLang="en-US"/>
          </a:p>
        </p:txBody>
      </p:sp>
      <p:sp>
        <p:nvSpPr>
          <p:cNvPr id="5" name="Footer Placeholder 4"/>
          <p:cNvSpPr>
            <a:spLocks noGrp="1"/>
          </p:cNvSpPr>
          <p:nvPr>
            <p:ph type="ftr" sz="quarter" idx="11"/>
          </p:nvPr>
        </p:nvSpPr>
        <p:spPr/>
        <p:txBody>
          <a:bodyPr/>
          <a:lstStyle/>
          <a:p>
            <a:r>
              <a:rPr lang="en-US" altLang="zh-CN"/>
              <a:t>Jiaqi Fan, Institute of High Energy Physics(IHEP)</a:t>
            </a:r>
            <a:endParaRPr lang="zh-CN" altLang="en-US"/>
          </a:p>
        </p:txBody>
      </p:sp>
      <p:sp>
        <p:nvSpPr>
          <p:cNvPr id="6" name="Slide Number Placeholder 5"/>
          <p:cNvSpPr>
            <a:spLocks noGrp="1"/>
          </p:cNvSpPr>
          <p:nvPr>
            <p:ph type="sldNum" sz="quarter" idx="12"/>
          </p:nvPr>
        </p:nvSpPr>
        <p:spPr/>
        <p:txBody>
          <a:bodyPr/>
          <a:lstStyle/>
          <a:p>
            <a:fld id="{608C80BB-7A26-49DC-9499-BD9798AF473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10B3A65B-4876-48E9-B101-0E0B8F87B063}" type="datetime1">
              <a:rPr lang="zh-CN" altLang="en-US" smtClean="0"/>
              <a:t>2026/5/14</a:t>
            </a:fld>
            <a:endParaRPr lang="zh-CN" altLang="en-US"/>
          </a:p>
        </p:txBody>
      </p:sp>
      <p:sp>
        <p:nvSpPr>
          <p:cNvPr id="6" name="Footer Placeholder 5"/>
          <p:cNvSpPr>
            <a:spLocks noGrp="1"/>
          </p:cNvSpPr>
          <p:nvPr>
            <p:ph type="ftr" sz="quarter" idx="11"/>
          </p:nvPr>
        </p:nvSpPr>
        <p:spPr/>
        <p:txBody>
          <a:bodyPr/>
          <a:lstStyle/>
          <a:p>
            <a:r>
              <a:rPr lang="en-US" altLang="zh-CN"/>
              <a:t>Jiaqi Fan, Institute of High Energy Physics(IHEP)</a:t>
            </a:r>
            <a:endParaRPr lang="zh-CN" altLang="en-US"/>
          </a:p>
        </p:txBody>
      </p:sp>
      <p:sp>
        <p:nvSpPr>
          <p:cNvPr id="7" name="Slide Number Placeholder 6"/>
          <p:cNvSpPr>
            <a:spLocks noGrp="1"/>
          </p:cNvSpPr>
          <p:nvPr>
            <p:ph type="sldNum" sz="quarter" idx="12"/>
          </p:nvPr>
        </p:nvSpPr>
        <p:spPr/>
        <p:txBody>
          <a:bodyPr/>
          <a:lstStyle/>
          <a:p>
            <a:fld id="{608C80BB-7A26-49DC-9499-BD9798AF473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E9F7462-F78E-4372-BD69-90353FCAC616}" type="datetime1">
              <a:rPr lang="zh-CN" altLang="en-US" smtClean="0"/>
              <a:t>2026/5/14</a:t>
            </a:fld>
            <a:endParaRPr lang="zh-CN" altLang="en-US"/>
          </a:p>
        </p:txBody>
      </p:sp>
      <p:sp>
        <p:nvSpPr>
          <p:cNvPr id="8" name="Footer Placeholder 7"/>
          <p:cNvSpPr>
            <a:spLocks noGrp="1"/>
          </p:cNvSpPr>
          <p:nvPr>
            <p:ph type="ftr" sz="quarter" idx="11"/>
          </p:nvPr>
        </p:nvSpPr>
        <p:spPr/>
        <p:txBody>
          <a:bodyPr/>
          <a:lstStyle/>
          <a:p>
            <a:r>
              <a:rPr lang="en-US" altLang="zh-CN"/>
              <a:t>Jiaqi Fan, Institute of High Energy Physics(IHEP)</a:t>
            </a:r>
            <a:endParaRPr lang="zh-CN" altLang="en-US"/>
          </a:p>
        </p:txBody>
      </p:sp>
      <p:sp>
        <p:nvSpPr>
          <p:cNvPr id="9" name="Slide Number Placeholder 8"/>
          <p:cNvSpPr>
            <a:spLocks noGrp="1"/>
          </p:cNvSpPr>
          <p:nvPr>
            <p:ph type="sldNum" sz="quarter" idx="12"/>
          </p:nvPr>
        </p:nvSpPr>
        <p:spPr/>
        <p:txBody>
          <a:bodyPr/>
          <a:lstStyle/>
          <a:p>
            <a:fld id="{608C80BB-7A26-49DC-9499-BD9798AF473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C955119-FB66-4BA9-9B8D-44F74C11A104}" type="datetime1">
              <a:rPr lang="zh-CN" altLang="en-US" smtClean="0"/>
              <a:t>2026/5/14</a:t>
            </a:fld>
            <a:endParaRPr lang="zh-CN" altLang="en-US"/>
          </a:p>
        </p:txBody>
      </p:sp>
      <p:sp>
        <p:nvSpPr>
          <p:cNvPr id="4" name="Footer Placeholder 3"/>
          <p:cNvSpPr>
            <a:spLocks noGrp="1"/>
          </p:cNvSpPr>
          <p:nvPr>
            <p:ph type="ftr" sz="quarter" idx="11"/>
          </p:nvPr>
        </p:nvSpPr>
        <p:spPr/>
        <p:txBody>
          <a:bodyPr/>
          <a:lstStyle/>
          <a:p>
            <a:r>
              <a:rPr lang="en-US" altLang="zh-CN"/>
              <a:t>Jiaqi Fan, Institute of High Energy Physics(IHEP)</a:t>
            </a:r>
            <a:endParaRPr lang="zh-CN" altLang="en-US"/>
          </a:p>
        </p:txBody>
      </p:sp>
      <p:sp>
        <p:nvSpPr>
          <p:cNvPr id="5" name="Slide Number Placeholder 4"/>
          <p:cNvSpPr>
            <a:spLocks noGrp="1"/>
          </p:cNvSpPr>
          <p:nvPr>
            <p:ph type="sldNum" sz="quarter" idx="12"/>
          </p:nvPr>
        </p:nvSpPr>
        <p:spPr/>
        <p:txBody>
          <a:bodyPr/>
          <a:lstStyle/>
          <a:p>
            <a:fld id="{608C80BB-7A26-49DC-9499-BD9798AF473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497B9-D547-4511-AB4D-AF5A34EAF3F1}" type="datetime1">
              <a:rPr lang="zh-CN" altLang="en-US" smtClean="0"/>
              <a:t>2026/5/14</a:t>
            </a:fld>
            <a:endParaRPr lang="zh-CN" altLang="en-US"/>
          </a:p>
        </p:txBody>
      </p:sp>
      <p:sp>
        <p:nvSpPr>
          <p:cNvPr id="3" name="Footer Placeholder 2"/>
          <p:cNvSpPr>
            <a:spLocks noGrp="1"/>
          </p:cNvSpPr>
          <p:nvPr>
            <p:ph type="ftr" sz="quarter" idx="11"/>
          </p:nvPr>
        </p:nvSpPr>
        <p:spPr/>
        <p:txBody>
          <a:bodyPr/>
          <a:lstStyle/>
          <a:p>
            <a:r>
              <a:rPr lang="en-US" altLang="zh-CN"/>
              <a:t>Jiaqi Fan, Institute of High Energy Physics(IHEP)</a:t>
            </a:r>
            <a:endParaRPr lang="zh-CN" altLang="en-US"/>
          </a:p>
        </p:txBody>
      </p:sp>
      <p:sp>
        <p:nvSpPr>
          <p:cNvPr id="4" name="Slide Number Placeholder 3"/>
          <p:cNvSpPr>
            <a:spLocks noGrp="1"/>
          </p:cNvSpPr>
          <p:nvPr>
            <p:ph type="sldNum" sz="quarter" idx="12"/>
          </p:nvPr>
        </p:nvSpPr>
        <p:spPr/>
        <p:txBody>
          <a:bodyPr/>
          <a:lstStyle/>
          <a:p>
            <a:fld id="{608C80BB-7A26-49DC-9499-BD9798AF473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94B5D20-8BFB-433B-9CC1-428CCF061411}" type="datetime1">
              <a:rPr lang="zh-CN" altLang="en-US" smtClean="0"/>
              <a:t>2026/5/14</a:t>
            </a:fld>
            <a:endParaRPr lang="zh-CN" altLang="en-US"/>
          </a:p>
        </p:txBody>
      </p:sp>
      <p:sp>
        <p:nvSpPr>
          <p:cNvPr id="6" name="Footer Placeholder 5"/>
          <p:cNvSpPr>
            <a:spLocks noGrp="1"/>
          </p:cNvSpPr>
          <p:nvPr>
            <p:ph type="ftr" sz="quarter" idx="11"/>
          </p:nvPr>
        </p:nvSpPr>
        <p:spPr/>
        <p:txBody>
          <a:bodyPr/>
          <a:lstStyle/>
          <a:p>
            <a:r>
              <a:rPr lang="en-US" altLang="zh-CN"/>
              <a:t>Jiaqi Fan, Institute of High Energy Physics(IHEP)</a:t>
            </a:r>
            <a:endParaRPr lang="zh-CN" altLang="en-US"/>
          </a:p>
        </p:txBody>
      </p:sp>
      <p:sp>
        <p:nvSpPr>
          <p:cNvPr id="7" name="Slide Number Placeholder 6"/>
          <p:cNvSpPr>
            <a:spLocks noGrp="1"/>
          </p:cNvSpPr>
          <p:nvPr>
            <p:ph type="sldNum" sz="quarter" idx="12"/>
          </p:nvPr>
        </p:nvSpPr>
        <p:spPr/>
        <p:txBody>
          <a:bodyPr/>
          <a:lstStyle/>
          <a:p>
            <a:fld id="{608C80BB-7A26-49DC-9499-BD9798AF473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BBBA8A-373B-46A2-9EA8-EE5CD5949A00}" type="datetime1">
              <a:rPr lang="zh-CN" altLang="en-US" smtClean="0"/>
              <a:t>2026/5/14</a:t>
            </a:fld>
            <a:endParaRPr lang="zh-CN" altLang="en-US"/>
          </a:p>
        </p:txBody>
      </p:sp>
      <p:sp>
        <p:nvSpPr>
          <p:cNvPr id="6" name="Footer Placeholder 5"/>
          <p:cNvSpPr>
            <a:spLocks noGrp="1"/>
          </p:cNvSpPr>
          <p:nvPr>
            <p:ph type="ftr" sz="quarter" idx="11"/>
          </p:nvPr>
        </p:nvSpPr>
        <p:spPr/>
        <p:txBody>
          <a:bodyPr/>
          <a:lstStyle/>
          <a:p>
            <a:r>
              <a:rPr lang="en-US" altLang="zh-CN"/>
              <a:t>Jiaqi Fan, Institute of High Energy Physics(IHEP)</a:t>
            </a:r>
            <a:endParaRPr lang="zh-CN" altLang="en-US"/>
          </a:p>
        </p:txBody>
      </p:sp>
      <p:sp>
        <p:nvSpPr>
          <p:cNvPr id="7" name="Slide Number Placeholder 6"/>
          <p:cNvSpPr>
            <a:spLocks noGrp="1"/>
          </p:cNvSpPr>
          <p:nvPr>
            <p:ph type="sldNum" sz="quarter" idx="12"/>
          </p:nvPr>
        </p:nvSpPr>
        <p:spPr/>
        <p:txBody>
          <a:bodyPr/>
          <a:lstStyle/>
          <a:p>
            <a:fld id="{608C80BB-7A26-49DC-9499-BD9798AF473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C95AE-E437-4ABE-96F7-E813753577F5}" type="datetime1">
              <a:rPr lang="zh-CN" altLang="en-US" smtClean="0"/>
              <a:t>2026/5/14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Jiaqi Fan, Institute of High Energy Physics(IHEP)</a:t>
            </a: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C80BB-7A26-49DC-9499-BD9798AF47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5D535-A089-458B-B34B-5C15D2289FE6}" type="datetimeFigureOut">
              <a:rPr lang="zh-CN" altLang="en-US" smtClean="0"/>
              <a:t>2026/5/14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6E3A4-E4D0-42A5-A440-98C39EF90D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Freeform: Shape 34"/>
          <p:cNvSpPr>
            <a:spLocks noGrp="1" noRot="1" noChangeAspect="1" noMove="1" noResize="1" noEditPoints="1" noAdjustHandles="1" noChangeArrowheads="1" noChangeShapeType="1" noTextEdit="1"/>
          </p:cNvSpPr>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36"/>
          <p:cNvSpPr>
            <a:spLocks noGrp="1" noRot="1" noChangeAspect="1" noMove="1" noResize="1" noEditPoints="1" noAdjustHandles="1" noChangeArrowheads="1" noChangeShapeType="1" noTextEdit="1"/>
          </p:cNvSpPr>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utoShape 2"/>
          <p:cNvSpPr txBox="1">
            <a:spLocks noChangeAspect="1" noChangeArrowheads="1"/>
          </p:cNvSpPr>
          <p:nvPr/>
        </p:nvSpPr>
        <p:spPr bwMode="auto">
          <a:xfrm>
            <a:off x="1599066" y="1569711"/>
            <a:ext cx="9144000" cy="2764028"/>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 anchorCtr="0" compatLnSpc="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altLang="zh-CN" sz="6100" kern="1200" dirty="0">
                <a:solidFill>
                  <a:schemeClr val="tx1"/>
                </a:solidFill>
                <a:latin typeface="+mj-lt"/>
                <a:ea typeface="+mj-ea"/>
                <a:cs typeface="+mj-cs"/>
              </a:rPr>
              <a:t>Luminosity Measurement Requirements at BEPCII</a:t>
            </a:r>
          </a:p>
        </p:txBody>
      </p:sp>
      <p:sp>
        <p:nvSpPr>
          <p:cNvPr id="39" name="Rectangle 38"/>
          <p:cNvSpPr>
            <a:spLocks noGrp="1" noRot="1" noChangeAspect="1" noMove="1" noResize="1" noEditPoints="1" noAdjustHandles="1" noChangeArrowheads="1" noChangeShapeType="1" noTextEdit="1"/>
          </p:cNvSpPr>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图片 6"/>
          <p:cNvPicPr>
            <a:picLocks noChangeAspect="1"/>
          </p:cNvPicPr>
          <p:nvPr/>
        </p:nvPicPr>
        <p:blipFill>
          <a:blip r:embed="rId3"/>
          <a:stretch>
            <a:fillRect/>
          </a:stretch>
        </p:blipFill>
        <p:spPr>
          <a:xfrm>
            <a:off x="3865622" y="218502"/>
            <a:ext cx="4788505" cy="1005586"/>
          </a:xfrm>
          <a:prstGeom prst="rect">
            <a:avLst/>
          </a:prstGeom>
        </p:spPr>
      </p:pic>
      <p:pic>
        <p:nvPicPr>
          <p:cNvPr id="8" name="Picture 8" descr="中科院高能物理研究所教育处"/>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47092" y="215141"/>
            <a:ext cx="1302321" cy="737332"/>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4252300" y="5552218"/>
            <a:ext cx="4958966" cy="831441"/>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altLang="zh-CN" sz="2000" dirty="0"/>
              <a:t>Jiaqi Fan &amp; Jiuqing Wang</a:t>
            </a:r>
          </a:p>
          <a:p>
            <a:pPr indent="-228600" defTabSz="914400">
              <a:lnSpc>
                <a:spcPct val="90000"/>
              </a:lnSpc>
              <a:spcAft>
                <a:spcPts val="600"/>
              </a:spcAft>
              <a:buFont typeface="Arial" panose="020B0604020202020204" pitchFamily="34" charset="0"/>
              <a:buChar char="•"/>
            </a:pPr>
            <a:r>
              <a:rPr lang="en-US" altLang="zh-CN" sz="2000" dirty="0"/>
              <a:t>14/05/2026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905510" y="2904490"/>
            <a:ext cx="7331075" cy="3615055"/>
          </a:xfrm>
          <a:prstGeom prst="rect">
            <a:avLst/>
          </a:prstGeom>
        </p:spPr>
      </p:pic>
      <p:sp>
        <p:nvSpPr>
          <p:cNvPr id="9" name="页脚占位符 8"/>
          <p:cNvSpPr>
            <a:spLocks noGrp="1"/>
          </p:cNvSpPr>
          <p:nvPr>
            <p:ph type="ftr" sz="quarter" idx="11"/>
          </p:nvPr>
        </p:nvSpPr>
        <p:spPr>
          <a:xfrm>
            <a:off x="7940343" y="6492875"/>
            <a:ext cx="4114800" cy="365125"/>
          </a:xfrm>
        </p:spPr>
        <p:txBody>
          <a:bodyPr/>
          <a:lstStyle/>
          <a:p>
            <a:r>
              <a:rPr lang="en-US" altLang="zh-CN" dirty="0"/>
              <a:t>Jiaqi Fan, Institute of High Energy Physics(IHEP)</a:t>
            </a:r>
            <a:endParaRPr lang="zh-CN" altLang="en-US" dirty="0"/>
          </a:p>
        </p:txBody>
      </p:sp>
      <p:sp>
        <p:nvSpPr>
          <p:cNvPr id="10" name="灯片编号占位符 9"/>
          <p:cNvSpPr>
            <a:spLocks noGrp="1"/>
          </p:cNvSpPr>
          <p:nvPr>
            <p:ph type="sldNum" sz="quarter" idx="12"/>
          </p:nvPr>
        </p:nvSpPr>
        <p:spPr>
          <a:xfrm>
            <a:off x="9448800" y="6492875"/>
            <a:ext cx="2743200" cy="365125"/>
          </a:xfrm>
        </p:spPr>
        <p:txBody>
          <a:bodyPr/>
          <a:lstStyle/>
          <a:p>
            <a:fld id="{608C80BB-7A26-49DC-9499-BD9798AF4734}" type="slidenum">
              <a:rPr lang="zh-CN" altLang="en-US" smtClean="0"/>
              <a:t>10</a:t>
            </a:fld>
            <a:endParaRPr lang="zh-CN" altLang="en-US" dirty="0"/>
          </a:p>
        </p:txBody>
      </p:sp>
      <p:pic>
        <p:nvPicPr>
          <p:cNvPr id="2" name="Picture 8" descr="中科院高能物理研究所教育处"/>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p:cNvSpPr txBox="1"/>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000" dirty="0"/>
              <a:t>Limitations </a:t>
            </a:r>
          </a:p>
        </p:txBody>
      </p:sp>
      <p:sp>
        <p:nvSpPr>
          <p:cNvPr id="8" name="文本框 7"/>
          <p:cNvSpPr txBox="1"/>
          <p:nvPr/>
        </p:nvSpPr>
        <p:spPr>
          <a:xfrm>
            <a:off x="1771650" y="6492875"/>
            <a:ext cx="5488940" cy="275590"/>
          </a:xfrm>
          <a:prstGeom prst="rect">
            <a:avLst/>
          </a:prstGeom>
          <a:noFill/>
        </p:spPr>
        <p:txBody>
          <a:bodyPr wrap="square" rtlCol="0" anchor="t">
            <a:spAutoFit/>
          </a:bodyPr>
          <a:lstStyle/>
          <a:p>
            <a:pPr marL="0" indent="0">
              <a:lnSpc>
                <a:spcPts val="1440"/>
              </a:lnSpc>
              <a:spcBef>
                <a:spcPct val="0"/>
              </a:spcBef>
              <a:spcAft>
                <a:spcPct val="0"/>
              </a:spcAft>
            </a:pPr>
            <a:r>
              <a:rPr lang="en-US" altLang="zh-CN" sz="1200">
                <a:solidFill>
                  <a:srgbClr val="000000"/>
                </a:solidFill>
                <a:latin typeface="Arial" panose="020B0604020202020204" pitchFamily="34" charset="0"/>
                <a:cs typeface="Arial" panose="020B0604020202020204" pitchFamily="34" charset="0"/>
                <a:sym typeface="+mn-ea"/>
              </a:rPr>
              <a:t>Optimization performance at different frequencies with matched step size</a:t>
            </a:r>
          </a:p>
        </p:txBody>
      </p:sp>
      <mc:AlternateContent xmlns:mc="http://schemas.openxmlformats.org/markup-compatibility/2006">
        <mc:Choice xmlns:a14="http://schemas.microsoft.com/office/drawing/2010/main" Requires="a14">
          <p:sp>
            <p:nvSpPr>
              <p:cNvPr id="6" name="文本框 5"/>
              <p:cNvSpPr txBox="1"/>
              <p:nvPr/>
            </p:nvSpPr>
            <p:spPr>
              <a:xfrm>
                <a:off x="319110" y="884555"/>
                <a:ext cx="11247120" cy="2030095"/>
              </a:xfrm>
              <a:prstGeom prst="rect">
                <a:avLst/>
              </a:prstGeom>
              <a:noFill/>
            </p:spPr>
            <p:txBody>
              <a:bodyPr wrap="square" rtlCol="0">
                <a:spAutoFit/>
              </a:bodyPr>
              <a:lstStyle/>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At a fixed adjustment step size, the knob adjustment frequency must be sufficient to track variations in the optimal knob setting.</a:t>
                </a:r>
              </a:p>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If </a:t>
                </a:r>
                <a14:m>
                  <m:oMath xmlns:m="http://schemas.openxmlformats.org/officeDocument/2006/math">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𝑁</m:t>
                    </m:r>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 </m:t>
                    </m:r>
                  </m:oMath>
                </a14:m>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knobs drift a total of </a:t>
                </a:r>
                <a14:m>
                  <m:oMath xmlns:m="http://schemas.openxmlformats.org/officeDocument/2006/math">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𝑆</m:t>
                    </m:r>
                  </m:oMath>
                </a14:m>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 steps per unit time, the adjustment frequency should be at least </a:t>
                </a:r>
                <a14:m>
                  <m:oMath xmlns:m="http://schemas.openxmlformats.org/officeDocument/2006/math">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𝑁</m:t>
                    </m:r>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m:t>
                    </m:r>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𝑆</m:t>
                    </m:r>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 </m:t>
                    </m:r>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𝐻𝑧</m:t>
                    </m:r>
                  </m:oMath>
                </a14:m>
                <a:endPar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endParaRPr>
              </a:p>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Otherwise, real-time optimization cannot be achieved.</a:t>
                </a:r>
              </a:p>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The actual required frequency is typically twice the minimum frequency to compensate for erroneous adjustments caused by various practical operational factors.</a:t>
                </a:r>
              </a:p>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If the adjustment frequency cannot meet the requirement, the step size needs to be further increased.</a:t>
                </a:r>
              </a:p>
            </p:txBody>
          </p:sp>
        </mc:Choice>
        <mc:Fallback>
          <p:sp>
            <p:nvSpPr>
              <p:cNvPr id="6" name="文本框 5"/>
              <p:cNvSpPr txBox="1">
                <a:spLocks noRot="1" noChangeAspect="1" noMove="1" noResize="1" noEditPoints="1" noAdjustHandles="1" noChangeArrowheads="1" noChangeShapeType="1" noTextEdit="1"/>
              </p:cNvSpPr>
              <p:nvPr/>
            </p:nvSpPr>
            <p:spPr>
              <a:xfrm>
                <a:off x="319110" y="884555"/>
                <a:ext cx="11247120" cy="2030095"/>
              </a:xfrm>
              <a:prstGeom prst="rect">
                <a:avLst/>
              </a:prstGeom>
              <a:blipFill>
                <a:blip r:embed="rId6"/>
                <a:stretch>
                  <a:fillRect l="-325" t="-1502" r="-542" b="-3904"/>
                </a:stretch>
              </a:blipFill>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a:xfrm>
            <a:off x="7940343" y="6492875"/>
            <a:ext cx="4114800" cy="365125"/>
          </a:xfrm>
        </p:spPr>
        <p:txBody>
          <a:bodyPr/>
          <a:lstStyle/>
          <a:p>
            <a:r>
              <a:rPr lang="en-US" altLang="zh-CN" dirty="0"/>
              <a:t>Jiaqi Fan, Institute of High Energy Physics(IHEP)</a:t>
            </a:r>
            <a:endParaRPr lang="zh-CN" altLang="en-US" dirty="0"/>
          </a:p>
        </p:txBody>
      </p:sp>
      <p:sp>
        <p:nvSpPr>
          <p:cNvPr id="10" name="灯片编号占位符 9"/>
          <p:cNvSpPr>
            <a:spLocks noGrp="1"/>
          </p:cNvSpPr>
          <p:nvPr>
            <p:ph type="sldNum" sz="quarter" idx="12"/>
          </p:nvPr>
        </p:nvSpPr>
        <p:spPr>
          <a:xfrm>
            <a:off x="9448800" y="6492875"/>
            <a:ext cx="2743200" cy="365125"/>
          </a:xfrm>
        </p:spPr>
        <p:txBody>
          <a:bodyPr/>
          <a:lstStyle/>
          <a:p>
            <a:fld id="{608C80BB-7A26-49DC-9499-BD9798AF4734}" type="slidenum">
              <a:rPr lang="zh-CN" altLang="en-US" smtClean="0"/>
              <a:t>11</a:t>
            </a:fld>
            <a:endParaRPr lang="zh-CN" altLang="en-US" dirty="0"/>
          </a:p>
        </p:txBody>
      </p:sp>
      <p:pic>
        <p:nvPicPr>
          <p:cNvPr id="2" name="Picture 8" descr="中科院高能物理研究所教育处"/>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p:cNvSpPr txBox="1"/>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000" dirty="0"/>
              <a:t>Limitations </a:t>
            </a:r>
          </a:p>
        </p:txBody>
      </p:sp>
      <p:sp>
        <p:nvSpPr>
          <p:cNvPr id="16" name="文本框 15"/>
          <p:cNvSpPr txBox="1"/>
          <p:nvPr/>
        </p:nvSpPr>
        <p:spPr>
          <a:xfrm>
            <a:off x="281940" y="884555"/>
            <a:ext cx="11910060" cy="1753235"/>
          </a:xfrm>
          <a:prstGeom prst="rect">
            <a:avLst/>
          </a:prstGeom>
          <a:noFill/>
        </p:spPr>
        <p:txBody>
          <a:bodyPr wrap="square" rtlCol="0">
            <a:spAutoFit/>
          </a:bodyPr>
          <a:lstStyle/>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Overall workflow: </a:t>
            </a:r>
          </a:p>
          <a:p>
            <a:pPr marL="800100" lvl="1"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Determine the minimum step size according to the luminosity noise</a:t>
            </a:r>
          </a:p>
          <a:p>
            <a:pPr marL="800100" lvl="1"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D</a:t>
            </a:r>
            <a:r>
              <a:rPr lang="en-US" altLang="zh-CN" noProof="0" dirty="0">
                <a:ln>
                  <a:noFill/>
                </a:ln>
                <a:effectLst/>
                <a:uLnTx/>
                <a:uFillTx/>
                <a:latin typeface="Arial" panose="020B0604020202020204" pitchFamily="34" charset="0"/>
                <a:ea typeface="等线" panose="02010600030101010101" pitchFamily="2" charset="-122"/>
                <a:cs typeface="Arial" panose="020B0604020202020204" pitchFamily="34" charset="0"/>
                <a:sym typeface="+mn-ea"/>
              </a:rPr>
              <a:t>etermine</a:t>
            </a: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 the minimum adjustment frequency based on the number of knobs and their drift amplitude.</a:t>
            </a:r>
          </a:p>
          <a:p>
            <a:pPr marL="800100" lvl="1"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If the minimum frequency is achievable, will be OK to perform luminosity feedback</a:t>
            </a:r>
          </a:p>
          <a:p>
            <a:pPr marL="800100" lvl="1"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If not, then increase the step size to reduce the required frequency. (A larger step size leads to greater luminosity loss, proportional to the square of the step size.)</a:t>
            </a:r>
          </a:p>
        </p:txBody>
      </p:sp>
      <p:pic>
        <p:nvPicPr>
          <p:cNvPr id="4" name="图片 3"/>
          <p:cNvPicPr>
            <a:picLocks noChangeAspect="1"/>
          </p:cNvPicPr>
          <p:nvPr/>
        </p:nvPicPr>
        <p:blipFill>
          <a:blip r:embed="rId5"/>
          <a:srcRect t="1814" b="1491"/>
          <a:stretch>
            <a:fillRect/>
          </a:stretch>
        </p:blipFill>
        <p:spPr>
          <a:xfrm>
            <a:off x="952500" y="2839085"/>
            <a:ext cx="4979670" cy="3585210"/>
          </a:xfrm>
          <a:prstGeom prst="rect">
            <a:avLst/>
          </a:prstGeom>
        </p:spPr>
      </p:pic>
      <p:sp>
        <p:nvSpPr>
          <p:cNvPr id="5" name="文本框 4"/>
          <p:cNvSpPr txBox="1"/>
          <p:nvPr/>
        </p:nvSpPr>
        <p:spPr>
          <a:xfrm>
            <a:off x="8343265" y="4580890"/>
            <a:ext cx="4064000" cy="368300"/>
          </a:xfrm>
          <a:prstGeom prst="rect">
            <a:avLst/>
          </a:prstGeom>
          <a:noFill/>
        </p:spPr>
        <p:txBody>
          <a:bodyPr wrap="square" rtlCol="0">
            <a:spAutoFit/>
          </a:bodyPr>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中科院高能物理研究所教育处"/>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p:cNvSpPr txBox="1"/>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000" dirty="0"/>
              <a:t>Summary</a:t>
            </a:r>
          </a:p>
        </p:txBody>
      </p:sp>
      <p:sp>
        <p:nvSpPr>
          <p:cNvPr id="9" name="文本框 8"/>
          <p:cNvSpPr txBox="1"/>
          <p:nvPr/>
        </p:nvSpPr>
        <p:spPr>
          <a:xfrm>
            <a:off x="511810" y="959485"/>
            <a:ext cx="10958830" cy="3107690"/>
          </a:xfrm>
          <a:prstGeom prst="rect">
            <a:avLst/>
          </a:prstGeom>
          <a:noFill/>
        </p:spPr>
        <p:txBody>
          <a:bodyPr wrap="square">
            <a:spAutoFit/>
          </a:bodyPr>
          <a:lstStyle/>
          <a:p>
            <a:r>
              <a:rPr lang="en-US" altLang="zh-CN" sz="2400" dirty="0"/>
              <a:t>BEPCII slow luminosity feedback current state: </a:t>
            </a:r>
          </a:p>
          <a:p>
            <a:pPr marL="342900" indent="-342900">
              <a:buFont typeface="Arial" panose="020B0604020202020204" pitchFamily="34" charset="0"/>
              <a:buChar char="•"/>
            </a:pPr>
            <a:r>
              <a:rPr lang="en-US" altLang="zh-CN" sz="2400" dirty="0"/>
              <a:t>The SAL suffers from relatively high noise, resulting in a large step size</a:t>
            </a:r>
          </a:p>
          <a:p>
            <a:pPr marL="342900" indent="-342900">
              <a:buFont typeface="Arial" panose="020B0604020202020204" pitchFamily="34" charset="0"/>
              <a:buChar char="•"/>
            </a:pPr>
            <a:r>
              <a:rPr lang="en-US" altLang="zh-CN" sz="2400" dirty="0"/>
              <a:t>The adjustment frequency still has sufficient margin. This allows more knobs to be adjusted simultaneously. (Currently, it is estimated that a maximum of seven knobs can be adjusted simultaneously.)</a:t>
            </a:r>
          </a:p>
          <a:p>
            <a:pPr marL="342900" indent="-342900">
              <a:buFont typeface="Arial" panose="020B0604020202020204" pitchFamily="34" charset="0"/>
              <a:buChar char="•"/>
            </a:pPr>
            <a:r>
              <a:rPr lang="en-US" altLang="zh-CN" sz="2400" dirty="0"/>
              <a:t>In actual operation, luminosity is sampled multiple times and averaged to suppress noise. (while reducing the adjustment frequency) </a:t>
            </a:r>
          </a:p>
          <a:p>
            <a:pPr indent="0">
              <a:buFont typeface="Arial" panose="020B0604020202020204" pitchFamily="34" charset="0"/>
              <a:buNone/>
            </a:pPr>
            <a:r>
              <a:rPr lang="en-US" altLang="zh-CN" sz="2800" b="1" dirty="0"/>
              <a:t>Requiremnets:</a:t>
            </a:r>
          </a:p>
        </p:txBody>
      </p:sp>
      <p:sp>
        <p:nvSpPr>
          <p:cNvPr id="5" name="文本框 4"/>
          <p:cNvSpPr txBox="1"/>
          <p:nvPr/>
        </p:nvSpPr>
        <p:spPr>
          <a:xfrm>
            <a:off x="770255" y="5636260"/>
            <a:ext cx="2421255" cy="460375"/>
          </a:xfrm>
          <a:prstGeom prst="rect">
            <a:avLst/>
          </a:prstGeom>
          <a:solidFill>
            <a:srgbClr val="92D050"/>
          </a:solidFill>
          <a:ln>
            <a:solidFill>
              <a:schemeClr val="tx1"/>
            </a:solidFill>
          </a:ln>
        </p:spPr>
        <p:txBody>
          <a:bodyPr wrap="square">
            <a:spAutoFit/>
          </a:bodyPr>
          <a:lstStyle/>
          <a:p>
            <a:r>
              <a:rPr lang="en-US" altLang="zh-CN" sz="2400" dirty="0"/>
              <a:t>Faster response</a:t>
            </a:r>
            <a:endParaRPr lang="zh-CN" altLang="en-US" sz="2400" dirty="0"/>
          </a:p>
        </p:txBody>
      </p:sp>
      <p:sp>
        <p:nvSpPr>
          <p:cNvPr id="19" name="文本框 18"/>
          <p:cNvSpPr txBox="1"/>
          <p:nvPr/>
        </p:nvSpPr>
        <p:spPr>
          <a:xfrm>
            <a:off x="4045585" y="4628515"/>
            <a:ext cx="2629535" cy="460375"/>
          </a:xfrm>
          <a:prstGeom prst="rect">
            <a:avLst/>
          </a:prstGeom>
          <a:noFill/>
          <a:ln>
            <a:solidFill>
              <a:schemeClr val="tx1"/>
            </a:solidFill>
          </a:ln>
        </p:spPr>
        <p:txBody>
          <a:bodyPr wrap="square">
            <a:spAutoFit/>
          </a:bodyPr>
          <a:lstStyle/>
          <a:p>
            <a:r>
              <a:rPr lang="en-US" altLang="zh-CN" sz="2400" dirty="0"/>
              <a:t> Smaller action step </a:t>
            </a:r>
            <a:endParaRPr lang="zh-CN" altLang="en-US" sz="2400" dirty="0"/>
          </a:p>
        </p:txBody>
      </p:sp>
      <p:sp>
        <p:nvSpPr>
          <p:cNvPr id="8" name="文本框 7"/>
          <p:cNvSpPr txBox="1"/>
          <p:nvPr/>
        </p:nvSpPr>
        <p:spPr>
          <a:xfrm>
            <a:off x="769620" y="4628515"/>
            <a:ext cx="2421890" cy="460375"/>
          </a:xfrm>
          <a:prstGeom prst="rect">
            <a:avLst/>
          </a:prstGeom>
          <a:solidFill>
            <a:srgbClr val="92D050"/>
          </a:solidFill>
          <a:ln>
            <a:solidFill>
              <a:schemeClr val="tx1"/>
            </a:solidFill>
          </a:ln>
        </p:spPr>
        <p:txBody>
          <a:bodyPr wrap="square">
            <a:spAutoFit/>
          </a:bodyPr>
          <a:lstStyle/>
          <a:p>
            <a:r>
              <a:rPr lang="en-US" altLang="zh-CN" sz="2400" dirty="0"/>
              <a:t>Stable Luminosity</a:t>
            </a:r>
            <a:endParaRPr lang="zh-CN" altLang="en-US" sz="2400" dirty="0"/>
          </a:p>
        </p:txBody>
      </p:sp>
      <p:sp>
        <p:nvSpPr>
          <p:cNvPr id="10" name="文本框 9"/>
          <p:cNvSpPr txBox="1"/>
          <p:nvPr/>
        </p:nvSpPr>
        <p:spPr>
          <a:xfrm>
            <a:off x="4045585" y="5569585"/>
            <a:ext cx="2630170" cy="460375"/>
          </a:xfrm>
          <a:prstGeom prst="rect">
            <a:avLst/>
          </a:prstGeom>
          <a:noFill/>
          <a:ln>
            <a:solidFill>
              <a:schemeClr val="tx1"/>
            </a:solidFill>
          </a:ln>
        </p:spPr>
        <p:txBody>
          <a:bodyPr wrap="square">
            <a:spAutoFit/>
          </a:bodyPr>
          <a:lstStyle/>
          <a:p>
            <a:r>
              <a:rPr lang="en-US" altLang="zh-CN" sz="2400" dirty="0"/>
              <a:t>More control knobs</a:t>
            </a:r>
            <a:endParaRPr lang="zh-CN" altLang="en-US" sz="2400" dirty="0"/>
          </a:p>
        </p:txBody>
      </p:sp>
      <p:sp>
        <p:nvSpPr>
          <p:cNvPr id="32" name="文本框 31"/>
          <p:cNvSpPr txBox="1"/>
          <p:nvPr/>
        </p:nvSpPr>
        <p:spPr>
          <a:xfrm>
            <a:off x="7803357" y="5077938"/>
            <a:ext cx="2495071" cy="461665"/>
          </a:xfrm>
          <a:prstGeom prst="rect">
            <a:avLst/>
          </a:prstGeom>
          <a:solidFill>
            <a:srgbClr val="92D050"/>
          </a:solidFill>
        </p:spPr>
        <p:txBody>
          <a:bodyPr wrap="square">
            <a:spAutoFit/>
          </a:bodyPr>
          <a:lstStyle/>
          <a:p>
            <a:r>
              <a:rPr lang="en-US" altLang="zh-CN" sz="2400" dirty="0"/>
              <a:t>Higher luminosity </a:t>
            </a:r>
            <a:endParaRPr lang="zh-CN" altLang="en-US" sz="2400" dirty="0"/>
          </a:p>
        </p:txBody>
      </p:sp>
      <p:sp>
        <p:nvSpPr>
          <p:cNvPr id="15" name="右大括号 14"/>
          <p:cNvSpPr/>
          <p:nvPr/>
        </p:nvSpPr>
        <p:spPr>
          <a:xfrm>
            <a:off x="3314700" y="4782185"/>
            <a:ext cx="514350" cy="1163320"/>
          </a:xfrm>
          <a:prstGeom prst="righ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6" name="右大括号 15"/>
          <p:cNvSpPr/>
          <p:nvPr/>
        </p:nvSpPr>
        <p:spPr>
          <a:xfrm>
            <a:off x="6974840" y="4782185"/>
            <a:ext cx="514350" cy="1163320"/>
          </a:xfrm>
          <a:prstGeom prst="righ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7" name="文本框 16"/>
          <p:cNvSpPr txBox="1"/>
          <p:nvPr/>
        </p:nvSpPr>
        <p:spPr>
          <a:xfrm>
            <a:off x="929005" y="4170680"/>
            <a:ext cx="2143760" cy="368300"/>
          </a:xfrm>
          <a:prstGeom prst="rect">
            <a:avLst/>
          </a:prstGeom>
          <a:noFill/>
        </p:spPr>
        <p:txBody>
          <a:bodyPr wrap="square" rtlCol="0">
            <a:spAutoFit/>
          </a:bodyPr>
          <a:lstStyle/>
          <a:p>
            <a:r>
              <a:rPr lang="en-US" altLang="zh-CN"/>
              <a:t>3%---&gt;1%</a:t>
            </a:r>
            <a:endParaRPr lang="zh-CN" altLang="en-US"/>
          </a:p>
        </p:txBody>
      </p:sp>
      <p:sp>
        <p:nvSpPr>
          <p:cNvPr id="20" name="文本框 19"/>
          <p:cNvSpPr txBox="1"/>
          <p:nvPr/>
        </p:nvSpPr>
        <p:spPr>
          <a:xfrm>
            <a:off x="768985" y="6162040"/>
            <a:ext cx="3383915" cy="368300"/>
          </a:xfrm>
          <a:prstGeom prst="rect">
            <a:avLst/>
          </a:prstGeom>
          <a:noFill/>
        </p:spPr>
        <p:txBody>
          <a:bodyPr wrap="square" rtlCol="0">
            <a:spAutoFit/>
          </a:bodyPr>
          <a:lstStyle/>
          <a:p>
            <a:r>
              <a:rPr lang="en-US" altLang="zh-CN"/>
              <a:t>Lum : 5~10Hz &lt;------- 1 Hz  &lt;--------</a:t>
            </a:r>
          </a:p>
        </p:txBody>
      </p:sp>
      <p:sp>
        <p:nvSpPr>
          <p:cNvPr id="7" name="文本框 6"/>
          <p:cNvSpPr txBox="1"/>
          <p:nvPr/>
        </p:nvSpPr>
        <p:spPr>
          <a:xfrm>
            <a:off x="4045585" y="4127500"/>
            <a:ext cx="6865620" cy="368300"/>
          </a:xfrm>
          <a:prstGeom prst="rect">
            <a:avLst/>
          </a:prstGeom>
          <a:noFill/>
        </p:spPr>
        <p:txBody>
          <a:bodyPr wrap="square" rtlCol="0">
            <a:spAutoFit/>
          </a:bodyPr>
          <a:lstStyle/>
          <a:p>
            <a:r>
              <a:rPr lang="en-US" altLang="zh-CN"/>
              <a:t>1/3  step size ---&gt; 1/9 loss rate ---&gt; 1.5% luminosity imporvement </a:t>
            </a:r>
          </a:p>
        </p:txBody>
      </p:sp>
      <p:sp>
        <p:nvSpPr>
          <p:cNvPr id="4" name="文本框 3"/>
          <p:cNvSpPr txBox="1"/>
          <p:nvPr/>
        </p:nvSpPr>
        <p:spPr>
          <a:xfrm>
            <a:off x="4045585" y="6162040"/>
            <a:ext cx="3514725" cy="368300"/>
          </a:xfrm>
          <a:prstGeom prst="rect">
            <a:avLst/>
          </a:prstGeom>
          <a:noFill/>
        </p:spPr>
        <p:txBody>
          <a:bodyPr wrap="square" rtlCol="0">
            <a:spAutoFit/>
          </a:bodyPr>
          <a:lstStyle/>
          <a:p>
            <a:r>
              <a:rPr lang="en-US" altLang="zh-CN"/>
              <a:t>9 dims (offset</a:t>
            </a:r>
            <a:r>
              <a:rPr lang="zh-CN" altLang="en-US"/>
              <a:t>、</a:t>
            </a:r>
            <a:r>
              <a:rPr lang="en-US" altLang="zh-CN"/>
              <a:t>tune</a:t>
            </a:r>
            <a:r>
              <a:rPr lang="zh-CN" altLang="en-US"/>
              <a:t>、</a:t>
            </a:r>
            <a:r>
              <a:rPr lang="en-US" altLang="zh-CN"/>
              <a:t>coupling</a:t>
            </a:r>
            <a:r>
              <a:rPr lang="zh-CN" altLang="en-US"/>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pitchFamily="2" charset="-122"/>
              <a:ea typeface="+mn-ea"/>
              <a:cs typeface="+mn-cs"/>
            </a:endParaRPr>
          </a:p>
        </p:txBody>
      </p:sp>
      <p:sp useBgFill="1">
        <p:nvSpPr>
          <p:cNvPr id="35" name="Freeform: Shape 34"/>
          <p:cNvSpPr>
            <a:spLocks noGrp="1" noRot="1" noChangeAspect="1" noMove="1" noResize="1" noEditPoints="1" noAdjustHandles="1" noChangeArrowheads="1" noChangeShapeType="1" noTextEdit="1"/>
          </p:cNvSpPr>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36"/>
          <p:cNvSpPr>
            <a:spLocks noGrp="1" noRot="1" noChangeAspect="1" noMove="1" noResize="1" noEditPoints="1" noAdjustHandles="1" noChangeArrowheads="1" noChangeShapeType="1" noTextEdit="1"/>
          </p:cNvSpPr>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a:spLocks noGrp="1" noRot="1" noChangeAspect="1" noMove="1" noResize="1" noEditPoints="1" noAdjustHandles="1" noChangeArrowheads="1" noChangeShapeType="1" noTextEdit="1"/>
          </p:cNvSpPr>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图片 6"/>
          <p:cNvPicPr>
            <a:picLocks noChangeAspect="1"/>
          </p:cNvPicPr>
          <p:nvPr/>
        </p:nvPicPr>
        <p:blipFill>
          <a:blip r:embed="rId3"/>
          <a:stretch>
            <a:fillRect/>
          </a:stretch>
        </p:blipFill>
        <p:spPr>
          <a:xfrm>
            <a:off x="3865622" y="218502"/>
            <a:ext cx="4788505" cy="1005586"/>
          </a:xfrm>
          <a:prstGeom prst="rect">
            <a:avLst/>
          </a:prstGeom>
        </p:spPr>
      </p:pic>
      <p:pic>
        <p:nvPicPr>
          <p:cNvPr id="8" name="Picture 8" descr="中科院高能物理研究所教育处"/>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47092" y="215141"/>
            <a:ext cx="1302321" cy="73733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506685" y="2749084"/>
            <a:ext cx="3178629" cy="769441"/>
          </a:xfrm>
          <a:prstGeom prst="rect">
            <a:avLst/>
          </a:prstGeom>
          <a:noFill/>
        </p:spPr>
        <p:txBody>
          <a:bodyPr wrap="square" rtlCol="0">
            <a:spAutoFit/>
          </a:bodyPr>
          <a:lstStyle/>
          <a:p>
            <a:r>
              <a:rPr lang="en-US" altLang="zh-CN" sz="4400" dirty="0"/>
              <a:t>Thank you! </a:t>
            </a:r>
            <a:endParaRPr lang="zh-CN" altLang="en-US"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a:xfrm>
            <a:off x="7940343" y="6492875"/>
            <a:ext cx="4114800" cy="365125"/>
          </a:xfrm>
        </p:spPr>
        <p:txBody>
          <a:bodyPr/>
          <a:lstStyle/>
          <a:p>
            <a:r>
              <a:rPr lang="en-US" altLang="zh-CN" dirty="0"/>
              <a:t>Jiaqi Fan, Institute of High Energy Physics(IHEP)</a:t>
            </a:r>
            <a:endParaRPr lang="zh-CN" altLang="en-US" dirty="0"/>
          </a:p>
        </p:txBody>
      </p:sp>
      <p:sp>
        <p:nvSpPr>
          <p:cNvPr id="10" name="灯片编号占位符 9"/>
          <p:cNvSpPr>
            <a:spLocks noGrp="1"/>
          </p:cNvSpPr>
          <p:nvPr>
            <p:ph type="sldNum" sz="quarter" idx="12"/>
          </p:nvPr>
        </p:nvSpPr>
        <p:spPr>
          <a:xfrm>
            <a:off x="9448800" y="6492875"/>
            <a:ext cx="2743200" cy="365125"/>
          </a:xfrm>
        </p:spPr>
        <p:txBody>
          <a:bodyPr/>
          <a:lstStyle/>
          <a:p>
            <a:fld id="{608C80BB-7A26-49DC-9499-BD9798AF4734}" type="slidenum">
              <a:rPr lang="zh-CN" altLang="en-US" smtClean="0"/>
              <a:t>14</a:t>
            </a:fld>
            <a:endParaRPr lang="zh-CN" altLang="en-US" dirty="0"/>
          </a:p>
        </p:txBody>
      </p:sp>
      <p:pic>
        <p:nvPicPr>
          <p:cNvPr id="2" name="Picture 8" descr="中科院高能物理研究所教育处"/>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p:cNvSpPr txBox="1"/>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000" dirty="0"/>
              <a:t>Limitations </a:t>
            </a:r>
          </a:p>
        </p:txBody>
      </p:sp>
      <p:sp>
        <p:nvSpPr>
          <p:cNvPr id="16" name="文本框 15"/>
          <p:cNvSpPr txBox="1"/>
          <p:nvPr/>
        </p:nvSpPr>
        <p:spPr>
          <a:xfrm>
            <a:off x="282037" y="884694"/>
            <a:ext cx="11112104" cy="1198880"/>
          </a:xfrm>
          <a:prstGeom prst="rect">
            <a:avLst/>
          </a:prstGeom>
          <a:noFill/>
        </p:spPr>
        <p:txBody>
          <a:bodyPr wrap="square" rtlCol="0">
            <a:spAutoFit/>
          </a:bodyPr>
          <a:lstStyle/>
          <a:p>
            <a:pPr marL="342900" lvl="0"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Main limitations of the slow luminosity feedback for BEPCII</a:t>
            </a:r>
          </a:p>
          <a:p>
            <a:pPr marL="800100" lvl="1"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responce speed (operation frequency)</a:t>
            </a:r>
          </a:p>
          <a:p>
            <a:pPr marL="800100" lvl="1"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luminosity precision</a:t>
            </a:r>
          </a:p>
        </p:txBody>
      </p:sp>
      <p:sp>
        <p:nvSpPr>
          <p:cNvPr id="5" name="文本框 4"/>
          <p:cNvSpPr txBox="1"/>
          <p:nvPr/>
        </p:nvSpPr>
        <p:spPr>
          <a:xfrm>
            <a:off x="372745" y="2009775"/>
            <a:ext cx="10614660" cy="706755"/>
          </a:xfrm>
          <a:prstGeom prst="rect">
            <a:avLst/>
          </a:prstGeom>
          <a:noFill/>
        </p:spPr>
        <p:txBody>
          <a:bodyPr wrap="square" rtlCol="0" anchor="t">
            <a:spAutoFit/>
          </a:bodyPr>
          <a:lstStyle/>
          <a:p>
            <a:pPr marL="0" lvl="0" indent="0" algn="l" defTabSz="457200" rtl="0" eaLnBrk="1" latinLnBrk="0" hangingPunct="1">
              <a:lnSpc>
                <a:spcPct val="100000"/>
              </a:lnSpc>
              <a:buFont typeface="Arial" panose="020B0604020202020204" pitchFamily="34" charset="0"/>
              <a:buNone/>
            </a:pPr>
            <a:r>
              <a:rPr lang="en-US" altLang="zh-CN" sz="200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sym typeface="+mn-ea"/>
              </a:rPr>
              <a:t>luminosity precision</a:t>
            </a:r>
          </a:p>
          <a:p>
            <a:pPr marL="342900" lvl="0" indent="-342900" algn="l" defTabSz="457200" rtl="0" eaLnBrk="1" latinLnBrk="0" hangingPunct="1">
              <a:lnSpc>
                <a:spcPct val="100000"/>
              </a:lnSpc>
              <a:buFont typeface="Arial" panose="020B0604020202020204" pitchFamily="34" charset="0"/>
              <a:buChar char="•"/>
            </a:pPr>
            <a:r>
              <a:rPr lang="en-US" altLang="zh-CN" sz="200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sym typeface="+mn-ea"/>
              </a:rPr>
              <a:t>Another point worthy of attention: the consistency between SAL and end-cap luminosity.</a:t>
            </a:r>
          </a:p>
        </p:txBody>
      </p:sp>
      <p:sp>
        <p:nvSpPr>
          <p:cNvPr id="4" name="文本框 3"/>
          <p:cNvSpPr txBox="1"/>
          <p:nvPr/>
        </p:nvSpPr>
        <p:spPr>
          <a:xfrm>
            <a:off x="1464945" y="6155055"/>
            <a:ext cx="4585335" cy="460375"/>
          </a:xfrm>
          <a:prstGeom prst="rect">
            <a:avLst/>
          </a:prstGeom>
        </p:spPr>
        <p:txBody>
          <a:bodyPr wrap="square">
            <a:spAutoFit/>
          </a:bodyPr>
          <a:lstStyle/>
          <a:p>
            <a:pPr marL="0" indent="0">
              <a:lnSpc>
                <a:spcPts val="1440"/>
              </a:lnSpc>
              <a:spcBef>
                <a:spcPct val="0"/>
              </a:spcBef>
              <a:spcAft>
                <a:spcPct val="0"/>
              </a:spcAft>
            </a:pPr>
            <a:r>
              <a:rPr lang="en-US" altLang="zh-CN" sz="1200">
                <a:solidFill>
                  <a:srgbClr val="000000"/>
                </a:solidFill>
                <a:latin typeface="Arial" panose="020B0604020202020204" pitchFamily="34" charset="0"/>
                <a:cs typeface="Arial" panose="020B0604020202020204" pitchFamily="34" charset="0"/>
              </a:rPr>
              <a:t>Scatter plot of integrated luminosity and small-angle integrated luminosity for multiple runs. </a:t>
            </a:r>
          </a:p>
        </p:txBody>
      </p:sp>
      <p:pic>
        <p:nvPicPr>
          <p:cNvPr id="18" name="图片 17"/>
          <p:cNvPicPr>
            <a:picLocks noChangeAspect="1"/>
          </p:cNvPicPr>
          <p:nvPr/>
        </p:nvPicPr>
        <p:blipFill>
          <a:blip r:embed="rId5"/>
          <a:stretch>
            <a:fillRect/>
          </a:stretch>
        </p:blipFill>
        <p:spPr>
          <a:xfrm>
            <a:off x="1005205" y="2601595"/>
            <a:ext cx="4547235" cy="3553460"/>
          </a:xfrm>
          <a:prstGeom prst="rect">
            <a:avLst/>
          </a:prstGeom>
        </p:spPr>
      </p:pic>
      <p:sp>
        <p:nvSpPr>
          <p:cNvPr id="19" name="文本框 18"/>
          <p:cNvSpPr txBox="1"/>
          <p:nvPr/>
        </p:nvSpPr>
        <p:spPr>
          <a:xfrm>
            <a:off x="5969000" y="3090545"/>
            <a:ext cx="5525135" cy="1568450"/>
          </a:xfrm>
          <a:prstGeom prst="rect">
            <a:avLst/>
          </a:prstGeom>
          <a:noFill/>
        </p:spPr>
        <p:txBody>
          <a:bodyPr wrap="square" rtlCol="0" anchor="t">
            <a:spAutoFit/>
          </a:bodyPr>
          <a:lstStyle/>
          <a:p>
            <a:pPr marL="285750" indent="-285750">
              <a:lnSpc>
                <a:spcPts val="1440"/>
              </a:lnSpc>
              <a:spcBef>
                <a:spcPct val="0"/>
              </a:spcBef>
              <a:spcAft>
                <a:spcPct val="0"/>
              </a:spcAft>
              <a:buFont typeface="Arial" panose="020B0604020202020204" pitchFamily="34" charset="0"/>
              <a:buChar char="•"/>
            </a:pPr>
            <a:r>
              <a:rPr lang="en-US" altLang="zh-CN" sz="1600">
                <a:solidFill>
                  <a:srgbClr val="000000"/>
                </a:solidFill>
                <a:latin typeface="Arial" panose="020B0604020202020204" pitchFamily="34" charset="0"/>
                <a:cs typeface="Arial" panose="020B0604020202020204" pitchFamily="34" charset="0"/>
                <a:sym typeface="+mn-ea"/>
              </a:rPr>
              <a:t>The horizontal axis represents integrated luminosity of BESIII, and the vertical axis denotes integrated small-angle luminosity. </a:t>
            </a:r>
          </a:p>
          <a:p>
            <a:pPr marL="285750" indent="-285750">
              <a:lnSpc>
                <a:spcPts val="1440"/>
              </a:lnSpc>
              <a:spcBef>
                <a:spcPct val="0"/>
              </a:spcBef>
              <a:spcAft>
                <a:spcPct val="0"/>
              </a:spcAft>
              <a:buFont typeface="Arial" panose="020B0604020202020204" pitchFamily="34" charset="0"/>
              <a:buChar char="•"/>
            </a:pPr>
            <a:r>
              <a:rPr lang="en-US" altLang="zh-CN" sz="1600">
                <a:solidFill>
                  <a:srgbClr val="000000"/>
                </a:solidFill>
                <a:latin typeface="Arial" panose="020B0604020202020204" pitchFamily="34" charset="0"/>
                <a:cs typeface="Arial" panose="020B0604020202020204" pitchFamily="34" charset="0"/>
                <a:sym typeface="+mn-ea"/>
              </a:rPr>
              <a:t>These points should lie on a straight line.</a:t>
            </a:r>
          </a:p>
          <a:p>
            <a:pPr marL="285750" indent="-285750">
              <a:lnSpc>
                <a:spcPts val="1440"/>
              </a:lnSpc>
              <a:spcBef>
                <a:spcPct val="0"/>
              </a:spcBef>
              <a:spcAft>
                <a:spcPct val="0"/>
              </a:spcAft>
              <a:buFont typeface="Arial" panose="020B0604020202020204" pitchFamily="34" charset="0"/>
              <a:buChar char="•"/>
            </a:pPr>
            <a:r>
              <a:rPr lang="en-US" altLang="zh-CN" sz="1600">
                <a:solidFill>
                  <a:srgbClr val="000000"/>
                </a:solidFill>
                <a:latin typeface="Arial" panose="020B0604020202020204" pitchFamily="34" charset="0"/>
                <a:cs typeface="Arial" panose="020B0604020202020204" pitchFamily="34" charset="0"/>
                <a:sym typeface="+mn-ea"/>
              </a:rPr>
              <a:t>Whether the fast luminosity detector can be consistent with the slow luminosity detector may be a noteworthy issue, yet it is not critical for luminosity optimization within a single run.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a:xfrm>
            <a:off x="7940343" y="6492875"/>
            <a:ext cx="4114800" cy="365125"/>
          </a:xfrm>
        </p:spPr>
        <p:txBody>
          <a:bodyPr/>
          <a:lstStyle/>
          <a:p>
            <a:r>
              <a:rPr lang="en-US" altLang="zh-CN" dirty="0"/>
              <a:t>Jiaqi Fan, Institute of High Energy Physics(IHEP)</a:t>
            </a:r>
            <a:endParaRPr lang="zh-CN" altLang="en-US" dirty="0"/>
          </a:p>
        </p:txBody>
      </p:sp>
      <p:sp>
        <p:nvSpPr>
          <p:cNvPr id="10" name="灯片编号占位符 9"/>
          <p:cNvSpPr>
            <a:spLocks noGrp="1"/>
          </p:cNvSpPr>
          <p:nvPr>
            <p:ph type="sldNum" sz="quarter" idx="12"/>
          </p:nvPr>
        </p:nvSpPr>
        <p:spPr>
          <a:xfrm>
            <a:off x="9448800" y="6492875"/>
            <a:ext cx="2743200" cy="365125"/>
          </a:xfrm>
        </p:spPr>
        <p:txBody>
          <a:bodyPr/>
          <a:lstStyle/>
          <a:p>
            <a:fld id="{608C80BB-7A26-49DC-9499-BD9798AF4734}" type="slidenum">
              <a:rPr lang="zh-CN" altLang="en-US" smtClean="0"/>
              <a:t>2</a:t>
            </a:fld>
            <a:endParaRPr lang="zh-CN" altLang="en-US" dirty="0"/>
          </a:p>
        </p:txBody>
      </p:sp>
      <p:pic>
        <p:nvPicPr>
          <p:cNvPr id="2" name="Picture 8" descr="中科院高能物理研究所教育处"/>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p:cNvSpPr txBox="1"/>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zh-CN" sz="4000" dirty="0"/>
              <a:t>Introduction</a:t>
            </a:r>
            <a:endParaRPr lang="en-US" altLang="zh-CN" sz="4000" dirty="0"/>
          </a:p>
        </p:txBody>
      </p:sp>
      <p:sp>
        <p:nvSpPr>
          <p:cNvPr id="16" name="文本框 15"/>
          <p:cNvSpPr txBox="1"/>
          <p:nvPr/>
        </p:nvSpPr>
        <p:spPr>
          <a:xfrm>
            <a:off x="281940" y="884555"/>
            <a:ext cx="11349990" cy="2122805"/>
          </a:xfrm>
          <a:prstGeom prst="rect">
            <a:avLst/>
          </a:prstGeom>
          <a:noFill/>
        </p:spPr>
        <p:txBody>
          <a:bodyPr wrap="square" rtlCol="0">
            <a:spAutoFit/>
          </a:bodyPr>
          <a:lstStyle/>
          <a:p>
            <a:pPr marL="342900" lvl="0" indent="-342900" algn="l" defTabSz="457200" rtl="0" eaLnBrk="1" latinLnBrk="0" hangingPunct="1">
              <a:lnSpc>
                <a:spcPct val="100000"/>
              </a:lnSpc>
              <a:buFont typeface="Arial" panose="020B0604020202020204" pitchFamily="34" charset="0"/>
              <a:buChar char="•"/>
            </a:pPr>
            <a:r>
              <a:rPr lang="en-US" altLang="zh-CN" sz="2400" dirty="0">
                <a:latin typeface="Arial" panose="020B0604020202020204" pitchFamily="34" charset="0"/>
                <a:cs typeface="Arial" panose="020B0604020202020204" pitchFamily="34" charset="0"/>
                <a:sym typeface="+mn-ea"/>
              </a:rPr>
              <a:t>BEPCII slow luminosity feedback</a:t>
            </a:r>
          </a:p>
          <a:p>
            <a:pPr marL="800100" lvl="1"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slow dither search method (Dither optimization): Adjust control knobs one by one with fixed step sizes).</a:t>
            </a:r>
          </a:p>
          <a:p>
            <a:pPr marL="800100" lvl="1"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knobs : offset knobs(control IP orbit</a:t>
            </a: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a:t>
            </a:r>
            <a:r>
              <a:rPr kumimoji="0" lang="en-US" altLang="zh-CN"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tune knobs</a:t>
            </a: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a:t>
            </a:r>
            <a:r>
              <a:rPr kumimoji="0" lang="en-US" altLang="zh-CN"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coulping knobs……</a:t>
            </a:r>
          </a:p>
          <a:p>
            <a:pPr marL="800100" lvl="1"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target : </a:t>
            </a:r>
            <a:r>
              <a:rPr kumimoji="0" lang="en-US" altLang="zh-CN"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small-angle luminosity(SAL)</a:t>
            </a:r>
          </a:p>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It is essentially a luminosity-based numerical optimization algorithm. Although its optimization efficiency is relatively low, it causes little luminosity loss during the optimization process, making it well-suited for the continuous optimization requirements of BEPCII (operate in ‘decay’ model).</a:t>
            </a:r>
          </a:p>
        </p:txBody>
      </p:sp>
      <mc:AlternateContent xmlns:mc="http://schemas.openxmlformats.org/markup-compatibility/2006" xmlns:a14="http://schemas.microsoft.com/office/drawing/2010/main">
        <mc:Choice Requires="a14">
          <p:sp>
            <p:nvSpPr>
              <p:cNvPr id="6" name="文本框 5"/>
              <p:cNvSpPr txBox="1"/>
              <p:nvPr/>
            </p:nvSpPr>
            <p:spPr>
              <a:xfrm>
                <a:off x="551139" y="3116295"/>
                <a:ext cx="6027263" cy="311785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l">
                  <a:lnSpc>
                    <a:spcPts val="1600"/>
                  </a:lnSpc>
                  <a:spcBef>
                    <a:spcPts val="300"/>
                  </a:spcBef>
                  <a:spcAft>
                    <a:spcPts val="300"/>
                  </a:spcAft>
                </a:pPr>
                <a:r>
                  <a:rPr lang="en-US" altLang="zh-CN" sz="1600" kern="100" dirty="0">
                    <a:effectLst/>
                    <a:latin typeface="+mn-ea"/>
                    <a:cs typeface="Times New Roman" panose="02020603050405020304" pitchFamily="18" charset="0"/>
                  </a:rPr>
                  <a:t>Dithering Search algorithm</a:t>
                </a:r>
                <a:endParaRPr lang="zh-CN" altLang="zh-CN" sz="1600" kern="100" dirty="0">
                  <a:effectLst/>
                  <a:latin typeface="+mn-ea"/>
                  <a:cs typeface="Times New Roman" panose="02020603050405020304" pitchFamily="18" charset="0"/>
                </a:endParaRPr>
              </a:p>
              <a:p>
                <a:pPr algn="l">
                  <a:lnSpc>
                    <a:spcPts val="1600"/>
                  </a:lnSpc>
                  <a:spcBef>
                    <a:spcPts val="300"/>
                  </a:spcBef>
                  <a:spcAft>
                    <a:spcPts val="300"/>
                  </a:spcAft>
                </a:pPr>
                <a:r>
                  <a:rPr lang="en-US" altLang="zh-CN" sz="1600" b="1" kern="100" dirty="0">
                    <a:effectLst/>
                    <a:latin typeface="+mn-ea"/>
                    <a:cs typeface="Times New Roman" panose="02020603050405020304" pitchFamily="18" charset="0"/>
                  </a:rPr>
                  <a:t>For</a:t>
                </a:r>
                <a:r>
                  <a:rPr lang="en-US" altLang="zh-CN" sz="1600" kern="100" dirty="0">
                    <a:effectLst/>
                    <a:latin typeface="+mn-ea"/>
                    <a:cs typeface="Times New Roman" panose="02020603050405020304" pitchFamily="18" charset="0"/>
                  </a:rPr>
                  <a:t> </a:t>
                </a:r>
                <a14:m>
                  <m:oMath xmlns:m="http://schemas.openxmlformats.org/officeDocument/2006/math">
                    <m:r>
                      <a:rPr lang="en-US" altLang="zh-CN" sz="1600" b="0" i="1" kern="100" dirty="0" smtClean="0">
                        <a:effectLst/>
                        <a:latin typeface="Cambria Math" panose="02040503050406030204" pitchFamily="18" charset="0"/>
                        <a:cs typeface="Times New Roman" panose="02020603050405020304" pitchFamily="18" charset="0"/>
                      </a:rPr>
                      <m:t>𝑡</m:t>
                    </m:r>
                    <m:r>
                      <a:rPr lang="en-US" altLang="zh-CN" sz="1600" b="0" i="1" kern="100" dirty="0" smtClean="0">
                        <a:effectLst/>
                        <a:latin typeface="Cambria Math" panose="02040503050406030204" pitchFamily="18" charset="0"/>
                        <a:cs typeface="Times New Roman" panose="02020603050405020304" pitchFamily="18" charset="0"/>
                      </a:rPr>
                      <m:t>=1, </m:t>
                    </m:r>
                    <m:r>
                      <a:rPr lang="en-US" altLang="zh-CN" sz="1600" b="0" i="1" kern="100" dirty="0" smtClean="0">
                        <a:effectLst/>
                        <a:latin typeface="Cambria Math" panose="02040503050406030204" pitchFamily="18" charset="0"/>
                        <a:cs typeface="Times New Roman" panose="02020603050405020304" pitchFamily="18" charset="0"/>
                      </a:rPr>
                      <m:t>𝑇</m:t>
                    </m:r>
                    <m:r>
                      <a:rPr lang="en-US" altLang="zh-CN" sz="1600" b="0" i="1" kern="100" dirty="0" smtClean="0">
                        <a:effectLst/>
                        <a:latin typeface="Cambria Math" panose="02040503050406030204" pitchFamily="18" charset="0"/>
                        <a:cs typeface="Times New Roman" panose="02020603050405020304" pitchFamily="18" charset="0"/>
                      </a:rPr>
                      <m:t>  </m:t>
                    </m:r>
                  </m:oMath>
                </a14:m>
                <a:r>
                  <a:rPr lang="en-US" altLang="zh-CN" sz="1600" b="1" kern="100" dirty="0">
                    <a:effectLst/>
                    <a:latin typeface="+mn-ea"/>
                    <a:cs typeface="Times New Roman" panose="02020603050405020304" pitchFamily="18" charset="0"/>
                  </a:rPr>
                  <a:t>do</a:t>
                </a:r>
                <a:endParaRPr lang="zh-CN" altLang="zh-CN" sz="1600" b="1" kern="100" dirty="0">
                  <a:effectLst/>
                  <a:latin typeface="+mn-ea"/>
                  <a:cs typeface="Times New Roman" panose="02020603050405020304" pitchFamily="18" charset="0"/>
                </a:endParaRPr>
              </a:p>
              <a:p>
                <a:pPr algn="l">
                  <a:lnSpc>
                    <a:spcPts val="1600"/>
                  </a:lnSpc>
                  <a:spcBef>
                    <a:spcPts val="300"/>
                  </a:spcBef>
                  <a:spcAft>
                    <a:spcPts val="300"/>
                  </a:spcAft>
                </a:pPr>
                <a:r>
                  <a:rPr lang="en-US" altLang="zh-CN" sz="1600" kern="100" dirty="0">
                    <a:effectLst/>
                    <a:latin typeface="+mn-ea"/>
                    <a:cs typeface="Times New Roman" panose="02020603050405020304" pitchFamily="18" charset="0"/>
                  </a:rPr>
                  <a:t>        Initialize activate dimension pointer </a:t>
                </a:r>
                <a14:m>
                  <m:oMath xmlns:m="http://schemas.openxmlformats.org/officeDocument/2006/math">
                    <m:r>
                      <a:rPr lang="en-US" altLang="zh-CN" sz="1600" i="1" kern="100" dirty="0" smtClean="0">
                        <a:effectLst/>
                        <a:latin typeface="Cambria Math" panose="02040503050406030204" pitchFamily="18" charset="0"/>
                        <a:cs typeface="Times New Roman" panose="02020603050405020304" pitchFamily="18" charset="0"/>
                      </a:rPr>
                      <m:t>𝑑</m:t>
                    </m:r>
                    <m:r>
                      <a:rPr lang="en-US" altLang="zh-CN" sz="1600" i="1" kern="100" dirty="0" smtClean="0">
                        <a:effectLst/>
                        <a:latin typeface="Cambria Math" panose="02040503050406030204" pitchFamily="18" charset="0"/>
                        <a:cs typeface="Times New Roman" panose="02020603050405020304" pitchFamily="18" charset="0"/>
                      </a:rPr>
                      <m:t>=0</m:t>
                    </m:r>
                  </m:oMath>
                </a14:m>
                <a:endParaRPr lang="zh-CN" altLang="zh-CN" sz="1600" kern="100" dirty="0">
                  <a:effectLst/>
                  <a:latin typeface="+mn-ea"/>
                  <a:cs typeface="Times New Roman" panose="02020603050405020304" pitchFamily="18" charset="0"/>
                </a:endParaRPr>
              </a:p>
              <a:p>
                <a:pPr algn="l">
                  <a:lnSpc>
                    <a:spcPts val="1600"/>
                  </a:lnSpc>
                  <a:spcBef>
                    <a:spcPts val="300"/>
                  </a:spcBef>
                  <a:spcAft>
                    <a:spcPts val="300"/>
                  </a:spcAft>
                </a:pPr>
                <a:r>
                  <a:rPr lang="en-US" altLang="zh-CN" sz="1600" kern="100" dirty="0">
                    <a:latin typeface="+mn-ea"/>
                    <a:cs typeface="Times New Roman" panose="02020603050405020304" pitchFamily="18" charset="0"/>
                  </a:rPr>
                  <a:t>        </a:t>
                </a:r>
                <a:r>
                  <a:rPr lang="en-US" altLang="zh-CN" sz="1600" kern="100" dirty="0">
                    <a:effectLst/>
                    <a:latin typeface="+mn-ea"/>
                    <a:cs typeface="Times New Roman" panose="02020603050405020304" pitchFamily="18" charset="0"/>
                  </a:rPr>
                  <a:t>Set </a:t>
                </a:r>
                <a14:m>
                  <m:oMath xmlns:m="http://schemas.openxmlformats.org/officeDocument/2006/math">
                    <m:r>
                      <a:rPr lang="en-US" altLang="zh-CN" sz="1600" i="1" kern="100" dirty="0" smtClean="0">
                        <a:effectLst/>
                        <a:latin typeface="Cambria Math" panose="02040503050406030204" pitchFamily="18" charset="0"/>
                        <a:cs typeface="Times New Roman" panose="02020603050405020304" pitchFamily="18" charset="0"/>
                      </a:rPr>
                      <m:t>𝐴</m:t>
                    </m:r>
                    <m:d>
                      <m:dPr>
                        <m:begChr m:val="["/>
                        <m:endChr m:val="]"/>
                        <m:ctrlPr>
                          <a:rPr lang="en-US" altLang="zh-CN" sz="1600" b="0" i="1" kern="100" dirty="0" smtClean="0">
                            <a:effectLst/>
                            <a:latin typeface="Cambria Math" panose="02040503050406030204" pitchFamily="18" charset="0"/>
                            <a:cs typeface="Times New Roman" panose="02020603050405020304" pitchFamily="18" charset="0"/>
                          </a:rPr>
                        </m:ctrlPr>
                      </m:dPr>
                      <m:e>
                        <m:r>
                          <a:rPr lang="en-US" altLang="zh-CN" sz="1600" b="0" i="1" kern="100" dirty="0" smtClean="0">
                            <a:effectLst/>
                            <a:latin typeface="Cambria Math" panose="02040503050406030204" pitchFamily="18" charset="0"/>
                            <a:cs typeface="Times New Roman" panose="02020603050405020304" pitchFamily="18" charset="0"/>
                          </a:rPr>
                          <m:t>𝑑</m:t>
                        </m:r>
                      </m:e>
                    </m:d>
                    <m:r>
                      <a:rPr lang="en-US" altLang="zh-CN" sz="1600" b="0" i="1" kern="100" dirty="0" smtClean="0">
                        <a:effectLst/>
                        <a:latin typeface="Cambria Math" panose="02040503050406030204" pitchFamily="18" charset="0"/>
                        <a:cs typeface="Times New Roman" panose="02020603050405020304" pitchFamily="18" charset="0"/>
                      </a:rPr>
                      <m:t>=</m:t>
                    </m:r>
                    <m:r>
                      <a:rPr lang="en-US" altLang="zh-CN" sz="1600" b="0" i="1" kern="100" dirty="0" smtClean="0">
                        <a:effectLst/>
                        <a:latin typeface="Cambria Math" panose="02040503050406030204" pitchFamily="18" charset="0"/>
                        <a:cs typeface="Times New Roman" panose="02020603050405020304" pitchFamily="18" charset="0"/>
                      </a:rPr>
                      <m:t>𝐴</m:t>
                    </m:r>
                    <m:d>
                      <m:dPr>
                        <m:begChr m:val="["/>
                        <m:endChr m:val="]"/>
                        <m:ctrlPr>
                          <a:rPr lang="en-US" altLang="zh-CN" sz="1600" b="0" i="1" kern="100" dirty="0" smtClean="0">
                            <a:effectLst/>
                            <a:latin typeface="Cambria Math" panose="02040503050406030204" pitchFamily="18" charset="0"/>
                            <a:cs typeface="Times New Roman" panose="02020603050405020304" pitchFamily="18" charset="0"/>
                          </a:rPr>
                        </m:ctrlPr>
                      </m:dPr>
                      <m:e>
                        <m:r>
                          <a:rPr lang="en-US" altLang="zh-CN" sz="1600" b="0" i="1" kern="100" dirty="0" smtClean="0">
                            <a:effectLst/>
                            <a:latin typeface="Cambria Math" panose="02040503050406030204" pitchFamily="18" charset="0"/>
                            <a:cs typeface="Times New Roman" panose="02020603050405020304" pitchFamily="18" charset="0"/>
                          </a:rPr>
                          <m:t>𝑑</m:t>
                        </m:r>
                      </m:e>
                    </m:d>
                    <m:r>
                      <a:rPr lang="en-US" altLang="zh-CN" sz="1600" b="0" i="1" kern="100" dirty="0" smtClean="0">
                        <a:effectLst/>
                        <a:latin typeface="Cambria Math" panose="02040503050406030204" pitchFamily="18" charset="0"/>
                        <a:cs typeface="Times New Roman" panose="02020603050405020304" pitchFamily="18" charset="0"/>
                      </a:rPr>
                      <m:t>+</m:t>
                    </m:r>
                    <m:r>
                      <a:rPr lang="en-US" altLang="zh-CN" sz="1600" b="0" i="1" kern="100" dirty="0" smtClean="0">
                        <a:effectLst/>
                        <a:latin typeface="Cambria Math" panose="02040503050406030204" pitchFamily="18" charset="0"/>
                        <a:cs typeface="Times New Roman" panose="02020603050405020304" pitchFamily="18" charset="0"/>
                      </a:rPr>
                      <m:t>𝑀</m:t>
                    </m:r>
                    <m:d>
                      <m:dPr>
                        <m:begChr m:val="["/>
                        <m:endChr m:val="]"/>
                        <m:ctrlPr>
                          <a:rPr lang="en-US" altLang="zh-CN" sz="1600" b="0" i="1" kern="100" dirty="0" smtClean="0">
                            <a:effectLst/>
                            <a:latin typeface="Cambria Math" panose="02040503050406030204" pitchFamily="18" charset="0"/>
                            <a:cs typeface="Times New Roman" panose="02020603050405020304" pitchFamily="18" charset="0"/>
                          </a:rPr>
                        </m:ctrlPr>
                      </m:dPr>
                      <m:e>
                        <m:r>
                          <a:rPr lang="en-US" altLang="zh-CN" sz="1600" b="0" i="1" kern="100" dirty="0" smtClean="0">
                            <a:effectLst/>
                            <a:latin typeface="Cambria Math" panose="02040503050406030204" pitchFamily="18" charset="0"/>
                            <a:cs typeface="Times New Roman" panose="02020603050405020304" pitchFamily="18" charset="0"/>
                          </a:rPr>
                          <m:t>𝑑</m:t>
                        </m:r>
                      </m:e>
                    </m:d>
                  </m:oMath>
                </a14:m>
                <a:r>
                  <a:rPr lang="en-US" altLang="zh-CN" sz="1600" kern="100" dirty="0">
                    <a:effectLst/>
                    <a:latin typeface="+mn-ea"/>
                    <a:cs typeface="Times New Roman" panose="02020603050405020304" pitchFamily="18" charset="0"/>
                  </a:rPr>
                  <a:t>         </a:t>
                </a:r>
                <a:r>
                  <a:rPr lang="en-US" altLang="zh-CN" sz="1600" kern="100" dirty="0">
                    <a:solidFill>
                      <a:schemeClr val="accent1"/>
                    </a:solidFill>
                    <a:effectLst/>
                    <a:latin typeface="+mn-ea"/>
                    <a:cs typeface="Times New Roman" panose="02020603050405020304" pitchFamily="18" charset="0"/>
                  </a:rPr>
                  <a:t>#run a step on dimension d</a:t>
                </a:r>
                <a:endParaRPr lang="zh-CN" altLang="zh-CN" sz="1600" kern="100" dirty="0">
                  <a:solidFill>
                    <a:schemeClr val="accent1"/>
                  </a:solidFill>
                  <a:effectLst/>
                  <a:latin typeface="+mn-ea"/>
                  <a:cs typeface="Times New Roman" panose="02020603050405020304" pitchFamily="18" charset="0"/>
                </a:endParaRPr>
              </a:p>
              <a:p>
                <a:pPr algn="l">
                  <a:lnSpc>
                    <a:spcPts val="1600"/>
                  </a:lnSpc>
                  <a:spcBef>
                    <a:spcPts val="300"/>
                  </a:spcBef>
                  <a:spcAft>
                    <a:spcPts val="300"/>
                  </a:spcAft>
                </a:pPr>
                <a:r>
                  <a:rPr lang="en-US" altLang="zh-CN" sz="1600" kern="100" dirty="0">
                    <a:latin typeface="+mn-ea"/>
                    <a:cs typeface="Times New Roman" panose="02020603050405020304" pitchFamily="18" charset="0"/>
                  </a:rPr>
                  <a:t>        </a:t>
                </a:r>
                <a:r>
                  <a:rPr lang="en-US" altLang="zh-CN" sz="1600" kern="100" dirty="0">
                    <a:effectLst/>
                    <a:latin typeface="+mn-ea"/>
                    <a:cs typeface="Times New Roman" panose="02020603050405020304" pitchFamily="18" charset="0"/>
                  </a:rPr>
                  <a:t>Execute action </a:t>
                </a:r>
                <a14:m>
                  <m:oMath xmlns:m="http://schemas.openxmlformats.org/officeDocument/2006/math">
                    <m:r>
                      <a:rPr lang="en-US" altLang="zh-CN" sz="1600" i="1" kern="100" dirty="0" smtClean="0">
                        <a:effectLst/>
                        <a:latin typeface="Cambria Math" panose="02040503050406030204" pitchFamily="18" charset="0"/>
                        <a:cs typeface="Times New Roman" panose="02020603050405020304" pitchFamily="18" charset="0"/>
                      </a:rPr>
                      <m:t>𝐴</m:t>
                    </m:r>
                  </m:oMath>
                </a14:m>
                <a:r>
                  <a:rPr lang="en-US" altLang="zh-CN" sz="1600" kern="100" dirty="0">
                    <a:effectLst/>
                    <a:latin typeface="+mn-ea"/>
                    <a:cs typeface="Times New Roman" panose="02020603050405020304" pitchFamily="18" charset="0"/>
                  </a:rPr>
                  <a:t> and observe reward </a:t>
                </a:r>
                <a14:m>
                  <m:oMath xmlns:m="http://schemas.openxmlformats.org/officeDocument/2006/math">
                    <m:sSub>
                      <m:sSubPr>
                        <m:ctrlPr>
                          <a:rPr lang="en-US" altLang="zh-CN" sz="1600" i="1" kern="100" dirty="0" smtClean="0">
                            <a:effectLst/>
                            <a:latin typeface="Cambria Math" panose="02040503050406030204" pitchFamily="18" charset="0"/>
                            <a:cs typeface="Times New Roman" panose="02020603050405020304" pitchFamily="18" charset="0"/>
                          </a:rPr>
                        </m:ctrlPr>
                      </m:sSubPr>
                      <m:e>
                        <m:r>
                          <a:rPr lang="en-US" altLang="zh-CN" sz="1600" i="1" kern="100" dirty="0" smtClean="0">
                            <a:effectLst/>
                            <a:latin typeface="Cambria Math" panose="02040503050406030204" pitchFamily="18" charset="0"/>
                            <a:cs typeface="Times New Roman" panose="02020603050405020304" pitchFamily="18" charset="0"/>
                          </a:rPr>
                          <m:t>𝑅</m:t>
                        </m:r>
                      </m:e>
                      <m:sub>
                        <m:r>
                          <a:rPr lang="en-US" altLang="zh-CN" sz="1600" i="1" kern="100" dirty="0" smtClean="0">
                            <a:effectLst/>
                            <a:latin typeface="Cambria Math" panose="02040503050406030204" pitchFamily="18" charset="0"/>
                            <a:cs typeface="Times New Roman" panose="02020603050405020304" pitchFamily="18" charset="0"/>
                          </a:rPr>
                          <m:t>𝑡</m:t>
                        </m:r>
                      </m:sub>
                    </m:sSub>
                    <m:r>
                      <a:rPr lang="en-US" altLang="zh-CN" sz="1600" i="1" kern="100" dirty="0" smtClean="0">
                        <a:effectLst/>
                        <a:latin typeface="Cambria Math" panose="02040503050406030204" pitchFamily="18" charset="0"/>
                        <a:cs typeface="Times New Roman" panose="02020603050405020304" pitchFamily="18" charset="0"/>
                      </a:rPr>
                      <m:t> </m:t>
                    </m:r>
                  </m:oMath>
                </a14:m>
                <a:r>
                  <a:rPr lang="en-US" altLang="zh-CN" sz="1600" kern="100" dirty="0">
                    <a:effectLst/>
                    <a:latin typeface="+mn-ea"/>
                    <a:cs typeface="Times New Roman" panose="02020603050405020304" pitchFamily="18" charset="0"/>
                  </a:rPr>
                  <a:t>and new state </a:t>
                </a:r>
                <a14:m>
                  <m:oMath xmlns:m="http://schemas.openxmlformats.org/officeDocument/2006/math">
                    <m:sSub>
                      <m:sSubPr>
                        <m:ctrlPr>
                          <a:rPr lang="en-US" altLang="zh-CN" sz="1600" i="1" kern="100" dirty="0" smtClean="0">
                            <a:effectLst/>
                            <a:latin typeface="Cambria Math" panose="02040503050406030204" pitchFamily="18" charset="0"/>
                            <a:cs typeface="Times New Roman" panose="02020603050405020304" pitchFamily="18" charset="0"/>
                          </a:rPr>
                        </m:ctrlPr>
                      </m:sSubPr>
                      <m:e>
                        <m:r>
                          <a:rPr lang="en-US" altLang="zh-CN" sz="1600" i="1" kern="100" dirty="0" smtClean="0">
                            <a:effectLst/>
                            <a:latin typeface="Cambria Math" panose="02040503050406030204" pitchFamily="18" charset="0"/>
                            <a:cs typeface="Times New Roman" panose="02020603050405020304" pitchFamily="18" charset="0"/>
                          </a:rPr>
                          <m:t>𝑠</m:t>
                        </m:r>
                      </m:e>
                      <m:sub>
                        <m:r>
                          <a:rPr lang="en-US" altLang="zh-CN" sz="1600" b="0" i="1" kern="100" dirty="0" smtClean="0">
                            <a:effectLst/>
                            <a:latin typeface="Cambria Math" panose="02040503050406030204" pitchFamily="18" charset="0"/>
                            <a:cs typeface="Times New Roman" panose="02020603050405020304" pitchFamily="18" charset="0"/>
                          </a:rPr>
                          <m:t>𝑡</m:t>
                        </m:r>
                        <m:r>
                          <a:rPr lang="en-US" altLang="zh-CN" sz="1600" b="0" i="1" kern="100" dirty="0" smtClean="0">
                            <a:effectLst/>
                            <a:latin typeface="Cambria Math" panose="02040503050406030204" pitchFamily="18" charset="0"/>
                            <a:cs typeface="Times New Roman" panose="02020603050405020304" pitchFamily="18" charset="0"/>
                          </a:rPr>
                          <m:t>+1</m:t>
                        </m:r>
                      </m:sub>
                    </m:sSub>
                  </m:oMath>
                </a14:m>
                <a:endParaRPr lang="en-US" altLang="zh-CN" sz="1600" kern="100" dirty="0">
                  <a:effectLst/>
                  <a:latin typeface="+mn-ea"/>
                  <a:cs typeface="Times New Roman" panose="02020603050405020304" pitchFamily="18" charset="0"/>
                </a:endParaRPr>
              </a:p>
              <a:p>
                <a:pPr algn="l">
                  <a:lnSpc>
                    <a:spcPts val="1600"/>
                  </a:lnSpc>
                  <a:spcBef>
                    <a:spcPts val="300"/>
                  </a:spcBef>
                  <a:spcAft>
                    <a:spcPts val="300"/>
                  </a:spcAft>
                </a:pPr>
                <a:r>
                  <a:rPr lang="en-US" altLang="zh-CN" sz="1600" kern="100" dirty="0">
                    <a:latin typeface="+mn-ea"/>
                    <a:cs typeface="Times New Roman" panose="02020603050405020304" pitchFamily="18" charset="0"/>
                  </a:rPr>
                  <a:t>    </a:t>
                </a:r>
                <a:r>
                  <a:rPr lang="en-US" altLang="zh-CN" sz="1600" kern="100" dirty="0">
                    <a:effectLst/>
                    <a:latin typeface="+mn-ea"/>
                    <a:cs typeface="Times New Roman" panose="02020603050405020304" pitchFamily="18" charset="0"/>
                  </a:rPr>
                  <a:t>    	    </a:t>
                </a:r>
                <a:r>
                  <a:rPr lang="en-US" altLang="zh-CN" sz="1600" b="1" kern="100" dirty="0">
                    <a:effectLst/>
                    <a:latin typeface="+mn-ea"/>
                    <a:cs typeface="Times New Roman" panose="02020603050405020304" pitchFamily="18" charset="0"/>
                  </a:rPr>
                  <a:t>If</a:t>
                </a:r>
                <a:r>
                  <a:rPr lang="en-US" altLang="zh-CN" sz="1600" kern="100" dirty="0">
                    <a:effectLst/>
                    <a:latin typeface="+mn-ea"/>
                    <a:cs typeface="Times New Roman" panose="02020603050405020304" pitchFamily="18" charset="0"/>
                  </a:rPr>
                  <a:t> </a:t>
                </a:r>
                <a14:m>
                  <m:oMath xmlns:m="http://schemas.openxmlformats.org/officeDocument/2006/math">
                    <m:sSub>
                      <m:sSubPr>
                        <m:ctrlPr>
                          <a:rPr lang="en-US" altLang="zh-CN" sz="1600" i="1" kern="100" dirty="0" smtClean="0">
                            <a:effectLst/>
                            <a:latin typeface="Cambria Math" panose="02040503050406030204" pitchFamily="18" charset="0"/>
                            <a:cs typeface="Times New Roman" panose="02020603050405020304" pitchFamily="18" charset="0"/>
                          </a:rPr>
                        </m:ctrlPr>
                      </m:sSubPr>
                      <m:e>
                        <m:r>
                          <a:rPr lang="en-US" altLang="zh-CN" sz="1600" i="1" kern="100" dirty="0" smtClean="0">
                            <a:effectLst/>
                            <a:latin typeface="Cambria Math" panose="02040503050406030204" pitchFamily="18" charset="0"/>
                            <a:cs typeface="Times New Roman" panose="02020603050405020304" pitchFamily="18" charset="0"/>
                          </a:rPr>
                          <m:t>𝑅</m:t>
                        </m:r>
                      </m:e>
                      <m:sub>
                        <m:r>
                          <a:rPr lang="en-US" altLang="zh-CN" sz="1600" i="1" kern="100" dirty="0" smtClean="0">
                            <a:effectLst/>
                            <a:latin typeface="Cambria Math" panose="02040503050406030204" pitchFamily="18" charset="0"/>
                            <a:cs typeface="Times New Roman" panose="02020603050405020304" pitchFamily="18" charset="0"/>
                          </a:rPr>
                          <m:t>𝑡</m:t>
                        </m:r>
                      </m:sub>
                    </m:sSub>
                    <m:r>
                      <a:rPr lang="en-US" altLang="zh-CN" sz="1600" i="1" kern="100" dirty="0" smtClean="0">
                        <a:effectLst/>
                        <a:latin typeface="Cambria Math" panose="02040503050406030204" pitchFamily="18" charset="0"/>
                        <a:cs typeface="Times New Roman" panose="02020603050405020304" pitchFamily="18" charset="0"/>
                      </a:rPr>
                      <m:t>&lt;</m:t>
                    </m:r>
                    <m:sSub>
                      <m:sSubPr>
                        <m:ctrlPr>
                          <a:rPr lang="en-US" altLang="zh-CN" sz="1600" i="1" kern="100" dirty="0" smtClean="0">
                            <a:effectLst/>
                            <a:latin typeface="Cambria Math" panose="02040503050406030204" pitchFamily="18" charset="0"/>
                            <a:cs typeface="Times New Roman" panose="02020603050405020304" pitchFamily="18" charset="0"/>
                          </a:rPr>
                        </m:ctrlPr>
                      </m:sSubPr>
                      <m:e>
                        <m:r>
                          <a:rPr lang="en-US" altLang="zh-CN" sz="1600" i="1" kern="100" dirty="0" smtClean="0">
                            <a:effectLst/>
                            <a:latin typeface="Cambria Math" panose="02040503050406030204" pitchFamily="18" charset="0"/>
                            <a:cs typeface="Times New Roman" panose="02020603050405020304" pitchFamily="18" charset="0"/>
                          </a:rPr>
                          <m:t>𝑅</m:t>
                        </m:r>
                      </m:e>
                      <m:sub>
                        <m:r>
                          <a:rPr lang="en-US" altLang="zh-CN" sz="1600" i="1" kern="100" dirty="0" smtClean="0">
                            <a:effectLst/>
                            <a:latin typeface="Cambria Math" panose="02040503050406030204" pitchFamily="18" charset="0"/>
                            <a:cs typeface="Times New Roman" panose="02020603050405020304" pitchFamily="18" charset="0"/>
                          </a:rPr>
                          <m:t>0</m:t>
                        </m:r>
                      </m:sub>
                    </m:sSub>
                  </m:oMath>
                </a14:m>
                <a:r>
                  <a:rPr lang="en-US" altLang="zh-CN" sz="1600" kern="100" dirty="0">
                    <a:effectLst/>
                    <a:latin typeface="+mn-ea"/>
                    <a:cs typeface="Times New Roman" panose="02020603050405020304" pitchFamily="18" charset="0"/>
                  </a:rPr>
                  <a:t> </a:t>
                </a:r>
                <a:r>
                  <a:rPr lang="en-US" altLang="zh-CN" sz="1600" b="1" kern="100" dirty="0">
                    <a:effectLst/>
                    <a:latin typeface="+mn-ea"/>
                    <a:cs typeface="Times New Roman" panose="02020603050405020304" pitchFamily="18" charset="0"/>
                  </a:rPr>
                  <a:t>do        </a:t>
                </a:r>
                <a:r>
                  <a:rPr lang="en-US" altLang="zh-CN" sz="1600" kern="100" dirty="0">
                    <a:solidFill>
                      <a:schemeClr val="accent1"/>
                    </a:solidFill>
                    <a:latin typeface="+mn-ea"/>
                    <a:cs typeface="Times New Roman" panose="02020603050405020304" pitchFamily="18" charset="0"/>
                  </a:rPr>
                  <a:t>#If target falls, turn around and continue</a:t>
                </a:r>
                <a:endParaRPr lang="zh-CN" altLang="zh-CN" sz="1600" b="1" kern="100" dirty="0">
                  <a:effectLst/>
                  <a:latin typeface="+mn-ea"/>
                  <a:cs typeface="Times New Roman" panose="02020603050405020304" pitchFamily="18" charset="0"/>
                </a:endParaRPr>
              </a:p>
              <a:p>
                <a:pPr algn="l">
                  <a:lnSpc>
                    <a:spcPts val="1600"/>
                  </a:lnSpc>
                  <a:spcBef>
                    <a:spcPts val="300"/>
                  </a:spcBef>
                  <a:spcAft>
                    <a:spcPts val="300"/>
                  </a:spcAft>
                </a:pPr>
                <a:r>
                  <a:rPr lang="en-US" altLang="zh-CN" sz="1600" kern="100" dirty="0">
                    <a:effectLst/>
                    <a:latin typeface="+mn-ea"/>
                    <a:cs typeface="Times New Roman" panose="02020603050405020304" pitchFamily="18" charset="0"/>
                  </a:rPr>
                  <a:t>	            </a:t>
                </a:r>
                <a14:m>
                  <m:oMath xmlns:m="http://schemas.openxmlformats.org/officeDocument/2006/math">
                    <m:r>
                      <a:rPr lang="en-US" altLang="zh-CN" sz="1600" i="1" kern="100" dirty="0" smtClean="0">
                        <a:effectLst/>
                        <a:latin typeface="Cambria Math" panose="02040503050406030204" pitchFamily="18" charset="0"/>
                        <a:cs typeface="Times New Roman" panose="02020603050405020304" pitchFamily="18" charset="0"/>
                      </a:rPr>
                      <m:t>𝑀</m:t>
                    </m:r>
                    <m:d>
                      <m:dPr>
                        <m:begChr m:val="["/>
                        <m:endChr m:val="]"/>
                        <m:ctrlPr>
                          <a:rPr lang="en-US" altLang="zh-CN" sz="1600" b="0" i="1" kern="100" dirty="0" smtClean="0">
                            <a:effectLst/>
                            <a:latin typeface="Cambria Math" panose="02040503050406030204" pitchFamily="18" charset="0"/>
                            <a:cs typeface="Times New Roman" panose="02020603050405020304" pitchFamily="18" charset="0"/>
                          </a:rPr>
                        </m:ctrlPr>
                      </m:dPr>
                      <m:e>
                        <m:r>
                          <a:rPr lang="en-US" altLang="zh-CN" sz="1600" b="0" i="1" kern="100" dirty="0" smtClean="0">
                            <a:effectLst/>
                            <a:latin typeface="Cambria Math" panose="02040503050406030204" pitchFamily="18" charset="0"/>
                            <a:cs typeface="Times New Roman" panose="02020603050405020304" pitchFamily="18" charset="0"/>
                          </a:rPr>
                          <m:t>𝑑</m:t>
                        </m:r>
                      </m:e>
                    </m:d>
                    <m:r>
                      <a:rPr lang="en-US" altLang="zh-CN" sz="1600" b="0" i="1" kern="100" dirty="0" smtClean="0">
                        <a:effectLst/>
                        <a:latin typeface="Cambria Math" panose="02040503050406030204" pitchFamily="18" charset="0"/>
                        <a:cs typeface="Times New Roman" panose="02020603050405020304" pitchFamily="18" charset="0"/>
                      </a:rPr>
                      <m:t>=−</m:t>
                    </m:r>
                    <m:r>
                      <a:rPr lang="en-US" altLang="zh-CN" sz="1600" b="0" i="1" kern="100" dirty="0" smtClean="0">
                        <a:effectLst/>
                        <a:latin typeface="Cambria Math" panose="02040503050406030204" pitchFamily="18" charset="0"/>
                        <a:cs typeface="Times New Roman" panose="02020603050405020304" pitchFamily="18" charset="0"/>
                      </a:rPr>
                      <m:t>𝑀</m:t>
                    </m:r>
                    <m:r>
                      <a:rPr lang="en-US" altLang="zh-CN" sz="1600" b="0" i="1" kern="100" dirty="0" smtClean="0">
                        <a:effectLst/>
                        <a:latin typeface="Cambria Math" panose="02040503050406030204" pitchFamily="18" charset="0"/>
                        <a:cs typeface="Times New Roman" panose="02020603050405020304" pitchFamily="18" charset="0"/>
                      </a:rPr>
                      <m:t>[</m:t>
                    </m:r>
                    <m:r>
                      <a:rPr lang="en-US" altLang="zh-CN" sz="1600" b="0" i="1" kern="100" dirty="0" smtClean="0">
                        <a:effectLst/>
                        <a:latin typeface="Cambria Math" panose="02040503050406030204" pitchFamily="18" charset="0"/>
                        <a:cs typeface="Times New Roman" panose="02020603050405020304" pitchFamily="18" charset="0"/>
                      </a:rPr>
                      <m:t>𝑑</m:t>
                    </m:r>
                    <m:r>
                      <a:rPr lang="en-US" altLang="zh-CN" sz="1600" b="0" i="1" kern="100" dirty="0" smtClean="0">
                        <a:effectLst/>
                        <a:latin typeface="Cambria Math" panose="02040503050406030204" pitchFamily="18" charset="0"/>
                        <a:cs typeface="Times New Roman" panose="02020603050405020304" pitchFamily="18" charset="0"/>
                      </a:rPr>
                      <m:t>]</m:t>
                    </m:r>
                  </m:oMath>
                </a14:m>
                <a:endParaRPr lang="zh-CN" altLang="zh-CN" sz="1600" kern="100" dirty="0">
                  <a:effectLst/>
                  <a:latin typeface="+mn-ea"/>
                  <a:cs typeface="Times New Roman" panose="02020603050405020304" pitchFamily="18" charset="0"/>
                </a:endParaRPr>
              </a:p>
              <a:p>
                <a:pPr algn="l">
                  <a:lnSpc>
                    <a:spcPts val="1600"/>
                  </a:lnSpc>
                  <a:spcBef>
                    <a:spcPts val="300"/>
                  </a:spcBef>
                  <a:spcAft>
                    <a:spcPts val="300"/>
                  </a:spcAft>
                </a:pPr>
                <a:r>
                  <a:rPr lang="en-US" altLang="zh-CN" sz="1600" kern="100" dirty="0">
                    <a:effectLst/>
                    <a:latin typeface="+mn-ea"/>
                    <a:cs typeface="Times New Roman" panose="02020603050405020304" pitchFamily="18" charset="0"/>
                  </a:rPr>
                  <a:t>	    </a:t>
                </a:r>
                <a:r>
                  <a:rPr lang="en-US" altLang="zh-CN" sz="1600" b="1" kern="100" dirty="0">
                    <a:effectLst/>
                    <a:latin typeface="+mn-ea"/>
                    <a:cs typeface="Times New Roman" panose="02020603050405020304" pitchFamily="18" charset="0"/>
                  </a:rPr>
                  <a:t>Else do       </a:t>
                </a:r>
                <a:r>
                  <a:rPr lang="en-US" altLang="zh-CN" sz="1600" kern="100" dirty="0">
                    <a:solidFill>
                      <a:schemeClr val="accent1"/>
                    </a:solidFill>
                    <a:latin typeface="+mn-ea"/>
                    <a:cs typeface="Times New Roman" panose="02020603050405020304" pitchFamily="18" charset="0"/>
                  </a:rPr>
                  <a:t>#If target improve, jump to another dimension</a:t>
                </a:r>
                <a:endParaRPr lang="zh-CN" altLang="zh-CN" sz="1600" b="1" kern="100" dirty="0">
                  <a:effectLst/>
                  <a:latin typeface="+mn-ea"/>
                  <a:cs typeface="Times New Roman" panose="02020603050405020304" pitchFamily="18" charset="0"/>
                </a:endParaRPr>
              </a:p>
              <a:p>
                <a:pPr algn="l">
                  <a:lnSpc>
                    <a:spcPts val="1600"/>
                  </a:lnSpc>
                  <a:spcBef>
                    <a:spcPts val="300"/>
                  </a:spcBef>
                  <a:spcAft>
                    <a:spcPts val="300"/>
                  </a:spcAft>
                </a:pPr>
                <a:r>
                  <a:rPr lang="en-US" altLang="zh-CN" sz="1600" kern="100" dirty="0">
                    <a:effectLst/>
                    <a:latin typeface="+mn-ea"/>
                    <a:cs typeface="Times New Roman" panose="02020603050405020304" pitchFamily="18" charset="0"/>
                  </a:rPr>
                  <a:t>                    d=d+1</a:t>
                </a:r>
                <a:endParaRPr lang="en-US" altLang="zh-CN" sz="1600" kern="100" dirty="0">
                  <a:latin typeface="+mn-ea"/>
                  <a:cs typeface="Times New Roman" panose="02020603050405020304" pitchFamily="18" charset="0"/>
                </a:endParaRPr>
              </a:p>
              <a:p>
                <a:pPr algn="l">
                  <a:lnSpc>
                    <a:spcPts val="1600"/>
                  </a:lnSpc>
                  <a:spcBef>
                    <a:spcPts val="300"/>
                  </a:spcBef>
                  <a:spcAft>
                    <a:spcPts val="300"/>
                  </a:spcAft>
                </a:pPr>
                <a:r>
                  <a:rPr lang="en-US" altLang="zh-CN" sz="1600" b="1" kern="100" dirty="0">
                    <a:effectLst/>
                    <a:latin typeface="+mn-ea"/>
                    <a:cs typeface="Times New Roman" panose="02020603050405020304" pitchFamily="18" charset="0"/>
                  </a:rPr>
                  <a:t>            End If</a:t>
                </a:r>
                <a:endParaRPr lang="zh-CN" altLang="zh-CN" sz="1600" b="1" kern="100" dirty="0">
                  <a:effectLst/>
                  <a:latin typeface="+mn-ea"/>
                  <a:cs typeface="Times New Roman" panose="02020603050405020304" pitchFamily="18" charset="0"/>
                </a:endParaRPr>
              </a:p>
              <a:p>
                <a:pPr algn="l">
                  <a:lnSpc>
                    <a:spcPts val="1600"/>
                  </a:lnSpc>
                  <a:spcBef>
                    <a:spcPts val="300"/>
                  </a:spcBef>
                  <a:spcAft>
                    <a:spcPts val="300"/>
                  </a:spcAft>
                </a:pPr>
                <a:r>
                  <a:rPr lang="en-US" altLang="zh-CN" sz="1600" b="1" kern="100" dirty="0">
                    <a:effectLst/>
                    <a:latin typeface="+mn-ea"/>
                    <a:cs typeface="Times New Roman" panose="02020603050405020304" pitchFamily="18" charset="0"/>
                  </a:rPr>
                  <a:t>End For</a:t>
                </a:r>
                <a:endParaRPr lang="zh-CN" altLang="zh-CN" sz="1600" b="1" kern="100" dirty="0">
                  <a:effectLst/>
                  <a:latin typeface="+mn-ea"/>
                  <a:cs typeface="Times New Roman" panose="020206030504050203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551139" y="3116295"/>
                <a:ext cx="6027263" cy="3117850"/>
              </a:xfrm>
              <a:prstGeom prst="rect">
                <a:avLst/>
              </a:prstGeom>
              <a:blipFill rotWithShape="1">
                <a:blip r:embed="rId6"/>
                <a:stretch>
                  <a:fillRect l="-115" t="-215" r="-98" b="-19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pic>
        <p:nvPicPr>
          <p:cNvPr id="7" name="图片 6"/>
          <p:cNvPicPr>
            <a:picLocks noChangeAspect="1"/>
          </p:cNvPicPr>
          <p:nvPr>
            <p:custDataLst>
              <p:tags r:id="rId1"/>
            </p:custDataLst>
          </p:nvPr>
        </p:nvPicPr>
        <p:blipFill>
          <a:blip r:embed="rId7"/>
          <a:stretch>
            <a:fillRect/>
          </a:stretch>
        </p:blipFill>
        <p:spPr>
          <a:xfrm>
            <a:off x="7308850" y="2947035"/>
            <a:ext cx="3520440" cy="2758440"/>
          </a:xfrm>
          <a:prstGeom prst="rect">
            <a:avLst/>
          </a:prstGeom>
        </p:spPr>
      </p:pic>
      <p:sp>
        <p:nvSpPr>
          <p:cNvPr id="12" name="文本框 11"/>
          <p:cNvSpPr txBox="1"/>
          <p:nvPr/>
        </p:nvSpPr>
        <p:spPr>
          <a:xfrm>
            <a:off x="7308850" y="5705475"/>
            <a:ext cx="4254500" cy="787400"/>
          </a:xfrm>
          <a:prstGeom prst="rect">
            <a:avLst/>
          </a:prstGeom>
          <a:noFill/>
        </p:spPr>
        <p:txBody>
          <a:bodyPr wrap="square" rtlCol="0" anchor="t">
            <a:noAutofit/>
          </a:bodyPr>
          <a:lstStyle/>
          <a:p>
            <a:r>
              <a:rPr lang="en-US" altLang="zh-CN" sz="1200" noProof="0" dirty="0">
                <a:ln>
                  <a:noFill/>
                </a:ln>
                <a:effectLst/>
                <a:uLnTx/>
                <a:uFillTx/>
                <a:latin typeface="Arial" panose="020B0604020202020204" pitchFamily="34" charset="0"/>
                <a:ea typeface="等线" panose="02010600030101010101" pitchFamily="2" charset="-122"/>
                <a:cs typeface="Arial" panose="020B0604020202020204" pitchFamily="34" charset="0"/>
                <a:sym typeface="+mn-ea"/>
              </a:rPr>
              <a:t>Schematic of dither method in the one-dimensional case. The orange line denotes the optimal knob setting, which varies over time; the blue line represents the optimal setting found by dither algorithm.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a:xfrm>
            <a:off x="7940343" y="6492875"/>
            <a:ext cx="4114800" cy="365125"/>
          </a:xfrm>
        </p:spPr>
        <p:txBody>
          <a:bodyPr/>
          <a:lstStyle/>
          <a:p>
            <a:r>
              <a:rPr lang="en-US" altLang="zh-CN" dirty="0"/>
              <a:t>Jiaqi Fan, Institute of High Energy Physics(IHEP)</a:t>
            </a:r>
            <a:endParaRPr lang="zh-CN" altLang="en-US" dirty="0"/>
          </a:p>
        </p:txBody>
      </p:sp>
      <p:sp>
        <p:nvSpPr>
          <p:cNvPr id="10" name="灯片编号占位符 9"/>
          <p:cNvSpPr>
            <a:spLocks noGrp="1"/>
          </p:cNvSpPr>
          <p:nvPr>
            <p:ph type="sldNum" sz="quarter" idx="12"/>
          </p:nvPr>
        </p:nvSpPr>
        <p:spPr>
          <a:xfrm>
            <a:off x="9448800" y="6492875"/>
            <a:ext cx="2743200" cy="365125"/>
          </a:xfrm>
        </p:spPr>
        <p:txBody>
          <a:bodyPr/>
          <a:lstStyle/>
          <a:p>
            <a:fld id="{608C80BB-7A26-49DC-9499-BD9798AF4734}" type="slidenum">
              <a:rPr lang="zh-CN" altLang="en-US" smtClean="0"/>
              <a:t>3</a:t>
            </a:fld>
            <a:endParaRPr lang="zh-CN" altLang="en-US" dirty="0"/>
          </a:p>
        </p:txBody>
      </p:sp>
      <p:pic>
        <p:nvPicPr>
          <p:cNvPr id="2" name="Picture 8" descr="中科院高能物理研究所教育处"/>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p:cNvSpPr txBox="1"/>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zh-CN" sz="4000" dirty="0"/>
              <a:t>Introduction</a:t>
            </a:r>
            <a:endParaRPr lang="en-US" altLang="zh-CN" sz="4000" dirty="0"/>
          </a:p>
        </p:txBody>
      </p:sp>
      <p:sp>
        <p:nvSpPr>
          <p:cNvPr id="16" name="文本框 15"/>
          <p:cNvSpPr txBox="1"/>
          <p:nvPr/>
        </p:nvSpPr>
        <p:spPr>
          <a:xfrm>
            <a:off x="282037" y="884694"/>
            <a:ext cx="11112104" cy="2399665"/>
          </a:xfrm>
          <a:prstGeom prst="rect">
            <a:avLst/>
          </a:prstGeom>
          <a:noFill/>
        </p:spPr>
        <p:txBody>
          <a:bodyPr wrap="square" rtlCol="0">
            <a:spAutoFit/>
          </a:bodyPr>
          <a:lstStyle/>
          <a:p>
            <a:pPr marL="342900" lvl="0" indent="-342900" algn="l" defTabSz="457200" rtl="0" eaLnBrk="1" latinLnBrk="0" hangingPunct="1">
              <a:lnSpc>
                <a:spcPct val="100000"/>
              </a:lnSpc>
              <a:buFont typeface="Arial" panose="020B0604020202020204" pitchFamily="34" charset="0"/>
              <a:buChar char="•"/>
            </a:pPr>
            <a:r>
              <a:rPr lang="en-US" altLang="zh-CN" sz="2400" dirty="0">
                <a:latin typeface="Arial" panose="020B0604020202020204" pitchFamily="34" charset="0"/>
                <a:cs typeface="Arial" panose="020B0604020202020204" pitchFamily="34" charset="0"/>
                <a:sym typeface="+mn-ea"/>
              </a:rPr>
              <a:t>BEPCII slow luminosity feedback</a:t>
            </a:r>
          </a:p>
          <a:p>
            <a:pPr marL="800100" lvl="1"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slow dither search method (Adjust multiple control knobs one by one with fixed step sizes).</a:t>
            </a:r>
          </a:p>
          <a:p>
            <a:pPr marL="800100" lvl="1" indent="-342900" algn="l" defTabSz="457200" rtl="0" eaLnBrk="1" latinLnBrk="0" hangingPunct="1">
              <a:lnSpc>
                <a:spcPct val="100000"/>
              </a:lnSpc>
              <a:buFont typeface="Arial" panose="020B0604020202020204" pitchFamily="34" charset="0"/>
              <a:buChar char="•"/>
            </a:pPr>
            <a:r>
              <a:rPr lang="en-US" altLang="zh-CN" noProof="0" dirty="0">
                <a:ln>
                  <a:noFill/>
                </a:ln>
                <a:effectLst/>
                <a:uLnTx/>
                <a:uFillTx/>
                <a:latin typeface="Arial" panose="020B0604020202020204" pitchFamily="34" charset="0"/>
                <a:ea typeface="等线" panose="02010600030101010101" pitchFamily="2" charset="-122"/>
                <a:cs typeface="Arial" panose="020B0604020202020204" pitchFamily="34" charset="0"/>
                <a:sym typeface="+mn-ea"/>
              </a:rPr>
              <a:t>Reinforcement Learning</a:t>
            </a: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 method: Train a RL agent based on dither search to achieve intelligent adjustment. (aim to improve optimization efficiency)</a:t>
            </a:r>
          </a:p>
          <a:p>
            <a:pPr marL="342900" lvl="0" indent="-342900" algn="l" defTabSz="457200" rtl="0" eaLnBrk="1" latinLnBrk="0" hangingPunct="1">
              <a:lnSpc>
                <a:spcPct val="100000"/>
              </a:lnSpc>
              <a:buFont typeface="Arial" panose="020B0604020202020204" pitchFamily="34" charset="0"/>
              <a:buChar char="•"/>
            </a:pPr>
            <a:endPar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endParaRPr>
          </a:p>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The training of reinforcement learning also relies on history</a:t>
            </a:r>
          </a:p>
          <a:p>
            <a:pPr lvl="0" indent="0" algn="l" defTabSz="457200" rtl="0" eaLnBrk="1" latinLnBrk="0" hangingPunct="1">
              <a:lnSpc>
                <a:spcPct val="100000"/>
              </a:lnSpc>
              <a:buFont typeface="Arial" panose="020B0604020202020204" pitchFamily="34" charset="0"/>
              <a:buNone/>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     data from dither search method. </a:t>
            </a:r>
          </a:p>
          <a:p>
            <a:pPr marL="285750" lvl="0" indent="-28575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 How to improving the performance of dither optimization.</a:t>
            </a:r>
          </a:p>
        </p:txBody>
      </p:sp>
      <p:pic>
        <p:nvPicPr>
          <p:cNvPr id="8" name="图片 7"/>
          <p:cNvPicPr>
            <a:picLocks noChangeAspect="1"/>
          </p:cNvPicPr>
          <p:nvPr/>
        </p:nvPicPr>
        <p:blipFill>
          <a:blip r:embed="rId5"/>
          <a:stretch>
            <a:fillRect/>
          </a:stretch>
        </p:blipFill>
        <p:spPr>
          <a:xfrm>
            <a:off x="6774815" y="2044065"/>
            <a:ext cx="4816475" cy="4280535"/>
          </a:xfrm>
          <a:prstGeom prst="rect">
            <a:avLst/>
          </a:prstGeom>
        </p:spPr>
      </p:pic>
      <p:pic>
        <p:nvPicPr>
          <p:cNvPr id="80" name="图片 79"/>
          <p:cNvPicPr>
            <a:picLocks noChangeAspect="1"/>
          </p:cNvPicPr>
          <p:nvPr/>
        </p:nvPicPr>
        <p:blipFill>
          <a:blip r:embed="rId6"/>
          <a:stretch>
            <a:fillRect/>
          </a:stretch>
        </p:blipFill>
        <p:spPr>
          <a:xfrm>
            <a:off x="910590" y="3855720"/>
            <a:ext cx="4952365" cy="1874520"/>
          </a:xfrm>
          <a:prstGeom prst="rect">
            <a:avLst/>
          </a:prstGeom>
        </p:spPr>
      </p:pic>
      <p:sp>
        <p:nvSpPr>
          <p:cNvPr id="5" name="文本框 4"/>
          <p:cNvSpPr txBox="1"/>
          <p:nvPr/>
        </p:nvSpPr>
        <p:spPr>
          <a:xfrm>
            <a:off x="2099310" y="5815330"/>
            <a:ext cx="2921000" cy="337185"/>
          </a:xfrm>
          <a:prstGeom prst="rect">
            <a:avLst/>
          </a:prstGeom>
        </p:spPr>
        <p:txBody>
          <a:bodyPr wrap="square">
            <a:spAutoFit/>
          </a:bodyPr>
          <a:lstStyle/>
          <a:p>
            <a:r>
              <a:rPr lang="en-US" altLang="zh-CN" sz="1600"/>
              <a:t>Reinforcement learning scheme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a:xfrm>
            <a:off x="7940343" y="6492875"/>
            <a:ext cx="4114800" cy="365125"/>
          </a:xfrm>
        </p:spPr>
        <p:txBody>
          <a:bodyPr/>
          <a:lstStyle/>
          <a:p>
            <a:r>
              <a:rPr lang="en-US" altLang="zh-CN" dirty="0"/>
              <a:t>Jiaqi Fan, Institute of High Energy Physics(IHEP)</a:t>
            </a:r>
            <a:endParaRPr lang="zh-CN" altLang="en-US" dirty="0"/>
          </a:p>
        </p:txBody>
      </p:sp>
      <p:sp>
        <p:nvSpPr>
          <p:cNvPr id="10" name="灯片编号占位符 9"/>
          <p:cNvSpPr>
            <a:spLocks noGrp="1"/>
          </p:cNvSpPr>
          <p:nvPr>
            <p:ph type="sldNum" sz="quarter" idx="12"/>
          </p:nvPr>
        </p:nvSpPr>
        <p:spPr>
          <a:xfrm>
            <a:off x="9448800" y="6492875"/>
            <a:ext cx="2743200" cy="365125"/>
          </a:xfrm>
        </p:spPr>
        <p:txBody>
          <a:bodyPr/>
          <a:lstStyle/>
          <a:p>
            <a:fld id="{608C80BB-7A26-49DC-9499-BD9798AF4734}" type="slidenum">
              <a:rPr lang="zh-CN" altLang="en-US" smtClean="0"/>
              <a:t>4</a:t>
            </a:fld>
            <a:endParaRPr lang="zh-CN" altLang="en-US" dirty="0"/>
          </a:p>
        </p:txBody>
      </p:sp>
      <p:pic>
        <p:nvPicPr>
          <p:cNvPr id="2" name="Picture 8" descr="中科院高能物理研究所教育处"/>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p:cNvSpPr txBox="1"/>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000" dirty="0"/>
              <a:t>Limitations </a:t>
            </a:r>
          </a:p>
        </p:txBody>
      </p:sp>
      <p:sp>
        <p:nvSpPr>
          <p:cNvPr id="16" name="文本框 15"/>
          <p:cNvSpPr txBox="1"/>
          <p:nvPr/>
        </p:nvSpPr>
        <p:spPr>
          <a:xfrm>
            <a:off x="282037" y="884694"/>
            <a:ext cx="11112104" cy="1198880"/>
          </a:xfrm>
          <a:prstGeom prst="rect">
            <a:avLst/>
          </a:prstGeom>
          <a:noFill/>
        </p:spPr>
        <p:txBody>
          <a:bodyPr wrap="square" rtlCol="0">
            <a:spAutoFit/>
          </a:bodyPr>
          <a:lstStyle/>
          <a:p>
            <a:pPr marL="342900" lvl="0"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Main limitations of the slow luminosity feedback for BEPCII</a:t>
            </a:r>
          </a:p>
          <a:p>
            <a:pPr marL="800100" lvl="1"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responce speed (operation frequency)</a:t>
            </a:r>
          </a:p>
          <a:p>
            <a:pPr marL="800100" lvl="1" indent="-342900" algn="l" defTabSz="457200" rtl="0" eaLnBrk="1" latinLnBrk="0" hangingPunct="1">
              <a:lnSpc>
                <a:spcPct val="100000"/>
              </a:lnSpc>
              <a:buFont typeface="Arial" panose="020B0604020202020204" pitchFamily="34" charset="0"/>
              <a:buChar char="•"/>
            </a:pPr>
            <a:r>
              <a:rPr lang="en-US" altLang="zh-CN" sz="2400" dirty="0">
                <a:latin typeface="Arial" panose="020B0604020202020204" pitchFamily="34" charset="0"/>
                <a:ea typeface="等线" panose="02010600030101010101" pitchFamily="2" charset="-122"/>
                <a:cs typeface="Arial" panose="020B0604020202020204" pitchFamily="34" charset="0"/>
              </a:rPr>
              <a:t>luminosity</a:t>
            </a: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 precision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a:xfrm>
            <a:off x="7940343" y="6492875"/>
            <a:ext cx="4114800" cy="365125"/>
          </a:xfrm>
        </p:spPr>
        <p:txBody>
          <a:bodyPr/>
          <a:lstStyle/>
          <a:p>
            <a:r>
              <a:rPr lang="en-US" altLang="zh-CN" dirty="0"/>
              <a:t>Jiaqi Fan, Institute of High Energy Physics(IHEP)</a:t>
            </a:r>
            <a:endParaRPr lang="zh-CN" altLang="en-US" dirty="0"/>
          </a:p>
        </p:txBody>
      </p:sp>
      <p:sp>
        <p:nvSpPr>
          <p:cNvPr id="10" name="灯片编号占位符 9"/>
          <p:cNvSpPr>
            <a:spLocks noGrp="1"/>
          </p:cNvSpPr>
          <p:nvPr>
            <p:ph type="sldNum" sz="quarter" idx="12"/>
          </p:nvPr>
        </p:nvSpPr>
        <p:spPr>
          <a:xfrm>
            <a:off x="9448800" y="6492875"/>
            <a:ext cx="2743200" cy="365125"/>
          </a:xfrm>
        </p:spPr>
        <p:txBody>
          <a:bodyPr/>
          <a:lstStyle/>
          <a:p>
            <a:fld id="{608C80BB-7A26-49DC-9499-BD9798AF4734}" type="slidenum">
              <a:rPr lang="zh-CN" altLang="en-US" smtClean="0"/>
              <a:t>5</a:t>
            </a:fld>
            <a:endParaRPr lang="zh-CN" altLang="en-US" dirty="0"/>
          </a:p>
        </p:txBody>
      </p:sp>
      <p:pic>
        <p:nvPicPr>
          <p:cNvPr id="2" name="Picture 8" descr="中科院高能物理研究所教育处"/>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p:cNvSpPr txBox="1"/>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000" dirty="0"/>
              <a:t>Limitations </a:t>
            </a:r>
          </a:p>
        </p:txBody>
      </p:sp>
      <p:sp>
        <p:nvSpPr>
          <p:cNvPr id="16" name="文本框 15"/>
          <p:cNvSpPr txBox="1"/>
          <p:nvPr/>
        </p:nvSpPr>
        <p:spPr>
          <a:xfrm>
            <a:off x="282037" y="884694"/>
            <a:ext cx="11112104" cy="1198880"/>
          </a:xfrm>
          <a:prstGeom prst="rect">
            <a:avLst/>
          </a:prstGeom>
          <a:noFill/>
        </p:spPr>
        <p:txBody>
          <a:bodyPr wrap="square" rtlCol="0">
            <a:spAutoFit/>
          </a:bodyPr>
          <a:lstStyle/>
          <a:p>
            <a:pPr marL="342900" lvl="0"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Main limitations of the slow luminosity feedback for BEPCII</a:t>
            </a:r>
          </a:p>
          <a:p>
            <a:pPr marL="800100" lvl="1"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responce speed (Knob adjustment frequency)    </a:t>
            </a:r>
          </a:p>
          <a:p>
            <a:pPr marL="800100" lvl="1"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luminosity precision</a:t>
            </a:r>
          </a:p>
        </p:txBody>
      </p:sp>
      <p:sp>
        <p:nvSpPr>
          <p:cNvPr id="5" name="文本框 4"/>
          <p:cNvSpPr txBox="1"/>
          <p:nvPr/>
        </p:nvSpPr>
        <p:spPr>
          <a:xfrm>
            <a:off x="372745" y="2009775"/>
            <a:ext cx="10614660" cy="1014730"/>
          </a:xfrm>
          <a:prstGeom prst="rect">
            <a:avLst/>
          </a:prstGeom>
          <a:noFill/>
        </p:spPr>
        <p:txBody>
          <a:bodyPr wrap="square" rtlCol="0" anchor="t">
            <a:spAutoFit/>
          </a:bodyPr>
          <a:lstStyle/>
          <a:p>
            <a:pPr marL="0" lvl="0" indent="0" algn="l" defTabSz="457200" rtl="0" eaLnBrk="1" latinLnBrk="0" hangingPunct="1">
              <a:lnSpc>
                <a:spcPct val="100000"/>
              </a:lnSpc>
              <a:buFont typeface="Arial" panose="020B0604020202020204" pitchFamily="34" charset="0"/>
              <a:buNone/>
            </a:pPr>
            <a:r>
              <a:rPr lang="en-US" altLang="zh-CN" sz="200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sym typeface="+mn-ea"/>
              </a:rPr>
              <a:t>responce speed: </a:t>
            </a:r>
          </a:p>
          <a:p>
            <a:pPr marL="342900" lvl="0" indent="-342900" algn="l" defTabSz="457200" rtl="0" eaLnBrk="1" latinLnBrk="0" hangingPunct="1">
              <a:lnSpc>
                <a:spcPct val="100000"/>
              </a:lnSpc>
              <a:buFont typeface="Arial" panose="020B0604020202020204" pitchFamily="34" charset="0"/>
              <a:buChar char="•"/>
            </a:pPr>
            <a:r>
              <a:rPr lang="en-US" altLang="zh-CN" sz="200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sym typeface="+mn-ea"/>
              </a:rPr>
              <a:t>The time required from knob adjustment to obtaining the luminosity signal feedback.</a:t>
            </a:r>
          </a:p>
          <a:p>
            <a:pPr marL="342900" lvl="0" indent="-342900" algn="l" defTabSz="457200" rtl="0" eaLnBrk="1" latinLnBrk="0" hangingPunct="1">
              <a:lnSpc>
                <a:spcPct val="100000"/>
              </a:lnSpc>
              <a:buFont typeface="Arial" panose="020B0604020202020204" pitchFamily="34" charset="0"/>
              <a:buChar char="•"/>
            </a:pPr>
            <a:r>
              <a:rPr lang="en-US" altLang="zh-CN" sz="200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sym typeface="+mn-ea"/>
              </a:rPr>
              <a:t>Two parts: the magnet power supply settling time and the luminosity signal update time.</a:t>
            </a:r>
          </a:p>
        </p:txBody>
      </p:sp>
      <p:pic>
        <p:nvPicPr>
          <p:cNvPr id="13" name="图片 12" descr="10"/>
          <p:cNvPicPr>
            <a:picLocks noChangeAspect="1"/>
          </p:cNvPicPr>
          <p:nvPr/>
        </p:nvPicPr>
        <p:blipFill>
          <a:blip r:embed="rId5"/>
          <a:srcRect t="33506"/>
          <a:stretch>
            <a:fillRect/>
          </a:stretch>
        </p:blipFill>
        <p:spPr>
          <a:xfrm>
            <a:off x="1078230" y="3141980"/>
            <a:ext cx="9520555" cy="3015615"/>
          </a:xfrm>
          <a:prstGeom prst="rect">
            <a:avLst/>
          </a:prstGeom>
        </p:spPr>
      </p:pic>
      <p:cxnSp>
        <p:nvCxnSpPr>
          <p:cNvPr id="6" name="直接连接符 5"/>
          <p:cNvCxnSpPr/>
          <p:nvPr/>
        </p:nvCxnSpPr>
        <p:spPr>
          <a:xfrm>
            <a:off x="3660140" y="3110865"/>
            <a:ext cx="7620" cy="3218180"/>
          </a:xfrm>
          <a:prstGeom prst="line">
            <a:avLst/>
          </a:prstGeom>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2981960" y="6275070"/>
            <a:ext cx="962660" cy="306705"/>
          </a:xfrm>
          <a:prstGeom prst="rect">
            <a:avLst/>
          </a:prstGeom>
          <a:noFill/>
        </p:spPr>
        <p:txBody>
          <a:bodyPr wrap="square" rtlCol="0">
            <a:spAutoFit/>
          </a:bodyPr>
          <a:lstStyle/>
          <a:p>
            <a:r>
              <a:rPr lang="en-US" altLang="zh-CN" sz="1400"/>
              <a:t>set knob</a:t>
            </a:r>
          </a:p>
        </p:txBody>
      </p:sp>
      <p:cxnSp>
        <p:nvCxnSpPr>
          <p:cNvPr id="8" name="直接连接符 7"/>
          <p:cNvCxnSpPr/>
          <p:nvPr/>
        </p:nvCxnSpPr>
        <p:spPr>
          <a:xfrm>
            <a:off x="3944620" y="3141980"/>
            <a:ext cx="15240" cy="3536950"/>
          </a:xfrm>
          <a:prstGeom prst="line">
            <a:avLst/>
          </a:prstGeom>
        </p:spPr>
        <p:style>
          <a:lnRef idx="2">
            <a:schemeClr val="accent1"/>
          </a:lnRef>
          <a:fillRef idx="0">
            <a:srgbClr val="FFFFFF"/>
          </a:fillRef>
          <a:effectRef idx="0">
            <a:srgbClr val="FFFFFF"/>
          </a:effectRef>
          <a:fontRef idx="minor">
            <a:schemeClr val="tx1"/>
          </a:fontRef>
        </p:style>
      </p:cxnSp>
      <p:sp>
        <p:nvSpPr>
          <p:cNvPr id="12" name="文本框 11"/>
          <p:cNvSpPr txBox="1"/>
          <p:nvPr/>
        </p:nvSpPr>
        <p:spPr>
          <a:xfrm>
            <a:off x="3608705" y="6551295"/>
            <a:ext cx="1490345" cy="306705"/>
          </a:xfrm>
          <a:prstGeom prst="rect">
            <a:avLst/>
          </a:prstGeom>
          <a:noFill/>
        </p:spPr>
        <p:txBody>
          <a:bodyPr wrap="square" rtlCol="0">
            <a:spAutoFit/>
          </a:bodyPr>
          <a:lstStyle/>
          <a:p>
            <a:r>
              <a:rPr lang="en-US" altLang="zh-CN" sz="1400"/>
              <a:t>magnet settled</a:t>
            </a:r>
          </a:p>
        </p:txBody>
      </p:sp>
      <p:sp>
        <p:nvSpPr>
          <p:cNvPr id="14" name="文本框 13"/>
          <p:cNvSpPr txBox="1"/>
          <p:nvPr/>
        </p:nvSpPr>
        <p:spPr>
          <a:xfrm>
            <a:off x="2770505" y="3974465"/>
            <a:ext cx="666750" cy="368300"/>
          </a:xfrm>
          <a:prstGeom prst="rect">
            <a:avLst/>
          </a:prstGeom>
          <a:noFill/>
        </p:spPr>
        <p:txBody>
          <a:bodyPr wrap="square" rtlCol="0">
            <a:spAutoFit/>
          </a:bodyPr>
          <a:lstStyle/>
          <a:p>
            <a:r>
              <a:rPr lang="en-US" altLang="zh-CN">
                <a:solidFill>
                  <a:srgbClr val="FF0000"/>
                </a:solidFill>
              </a:rPr>
              <a:t>1.5S</a:t>
            </a:r>
          </a:p>
        </p:txBody>
      </p:sp>
      <p:cxnSp>
        <p:nvCxnSpPr>
          <p:cNvPr id="15" name="直接箭头连接符 14"/>
          <p:cNvCxnSpPr/>
          <p:nvPr/>
        </p:nvCxnSpPr>
        <p:spPr>
          <a:xfrm flipV="1">
            <a:off x="3324860" y="4045585"/>
            <a:ext cx="442595" cy="9271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4416425" y="3020060"/>
            <a:ext cx="7620" cy="3209290"/>
          </a:xfrm>
          <a:prstGeom prst="line">
            <a:avLst/>
          </a:prstGeom>
        </p:spPr>
        <p:style>
          <a:lnRef idx="2">
            <a:schemeClr val="accent1"/>
          </a:lnRef>
          <a:fillRef idx="0">
            <a:srgbClr val="FFFFFF"/>
          </a:fillRef>
          <a:effectRef idx="0">
            <a:srgbClr val="FFFFFF"/>
          </a:effectRef>
          <a:fontRef idx="minor">
            <a:schemeClr val="tx1"/>
          </a:fontRef>
        </p:style>
      </p:cxnSp>
      <p:sp>
        <p:nvSpPr>
          <p:cNvPr id="18" name="文本框 17"/>
          <p:cNvSpPr txBox="1"/>
          <p:nvPr/>
        </p:nvSpPr>
        <p:spPr>
          <a:xfrm>
            <a:off x="4015740" y="6160135"/>
            <a:ext cx="1803400" cy="306705"/>
          </a:xfrm>
          <a:prstGeom prst="rect">
            <a:avLst/>
          </a:prstGeom>
          <a:noFill/>
        </p:spPr>
        <p:txBody>
          <a:bodyPr wrap="square" rtlCol="0">
            <a:spAutoFit/>
          </a:bodyPr>
          <a:lstStyle/>
          <a:p>
            <a:r>
              <a:rPr lang="en-US" altLang="zh-CN" sz="1400"/>
              <a:t>lum signal updated</a:t>
            </a:r>
          </a:p>
        </p:txBody>
      </p:sp>
      <p:cxnSp>
        <p:nvCxnSpPr>
          <p:cNvPr id="20" name="直接连接符 19"/>
          <p:cNvCxnSpPr/>
          <p:nvPr/>
        </p:nvCxnSpPr>
        <p:spPr>
          <a:xfrm>
            <a:off x="6355080" y="3056890"/>
            <a:ext cx="15240" cy="3536950"/>
          </a:xfrm>
          <a:prstGeom prst="line">
            <a:avLst/>
          </a:prstGeom>
        </p:spPr>
        <p:style>
          <a:lnRef idx="2">
            <a:schemeClr val="accent1"/>
          </a:lnRef>
          <a:fillRef idx="0">
            <a:srgbClr val="FFFFFF"/>
          </a:fillRef>
          <a:effectRef idx="0">
            <a:srgbClr val="FFFFFF"/>
          </a:effectRef>
          <a:fontRef idx="minor">
            <a:schemeClr val="tx1"/>
          </a:fontRef>
        </p:style>
      </p:cxnSp>
      <p:sp>
        <p:nvSpPr>
          <p:cNvPr id="21" name="文本框 20"/>
          <p:cNvSpPr txBox="1"/>
          <p:nvPr/>
        </p:nvSpPr>
        <p:spPr>
          <a:xfrm>
            <a:off x="6019165" y="6557010"/>
            <a:ext cx="1490345" cy="306705"/>
          </a:xfrm>
          <a:prstGeom prst="rect">
            <a:avLst/>
          </a:prstGeom>
          <a:noFill/>
        </p:spPr>
        <p:txBody>
          <a:bodyPr wrap="square" rtlCol="0">
            <a:spAutoFit/>
          </a:bodyPr>
          <a:lstStyle/>
          <a:p>
            <a:r>
              <a:rPr lang="en-US" altLang="zh-CN" sz="1400"/>
              <a:t>magnet settled</a:t>
            </a:r>
          </a:p>
        </p:txBody>
      </p:sp>
      <p:cxnSp>
        <p:nvCxnSpPr>
          <p:cNvPr id="22" name="直接连接符 21"/>
          <p:cNvCxnSpPr/>
          <p:nvPr/>
        </p:nvCxnSpPr>
        <p:spPr>
          <a:xfrm>
            <a:off x="6868160" y="2934335"/>
            <a:ext cx="16510" cy="3363595"/>
          </a:xfrm>
          <a:prstGeom prst="line">
            <a:avLst/>
          </a:prstGeom>
        </p:spPr>
        <p:style>
          <a:lnRef idx="2">
            <a:schemeClr val="accent1"/>
          </a:lnRef>
          <a:fillRef idx="0">
            <a:srgbClr val="FFFFFF"/>
          </a:fillRef>
          <a:effectRef idx="0">
            <a:srgbClr val="FFFFFF"/>
          </a:effectRef>
          <a:fontRef idx="minor">
            <a:schemeClr val="tx1"/>
          </a:fontRef>
        </p:style>
      </p:cxnSp>
      <p:sp>
        <p:nvSpPr>
          <p:cNvPr id="23" name="文本框 22"/>
          <p:cNvSpPr txBox="1"/>
          <p:nvPr/>
        </p:nvSpPr>
        <p:spPr>
          <a:xfrm>
            <a:off x="6532245" y="6242685"/>
            <a:ext cx="1803400" cy="306705"/>
          </a:xfrm>
          <a:prstGeom prst="rect">
            <a:avLst/>
          </a:prstGeom>
          <a:noFill/>
        </p:spPr>
        <p:txBody>
          <a:bodyPr wrap="square" rtlCol="0">
            <a:spAutoFit/>
          </a:bodyPr>
          <a:lstStyle/>
          <a:p>
            <a:r>
              <a:rPr lang="en-US" altLang="zh-CN" sz="1400"/>
              <a:t>lum signal updated</a:t>
            </a:r>
          </a:p>
        </p:txBody>
      </p:sp>
      <p:cxnSp>
        <p:nvCxnSpPr>
          <p:cNvPr id="24" name="直接连接符 23"/>
          <p:cNvCxnSpPr/>
          <p:nvPr/>
        </p:nvCxnSpPr>
        <p:spPr>
          <a:xfrm>
            <a:off x="6083300" y="3181350"/>
            <a:ext cx="7620" cy="3218180"/>
          </a:xfrm>
          <a:prstGeom prst="line">
            <a:avLst/>
          </a:prstGeom>
        </p:spPr>
        <p:style>
          <a:lnRef idx="2">
            <a:schemeClr val="accent1"/>
          </a:lnRef>
          <a:fillRef idx="0">
            <a:srgbClr val="FFFFFF"/>
          </a:fillRef>
          <a:effectRef idx="0">
            <a:srgbClr val="FFFFFF"/>
          </a:effectRef>
          <a:fontRef idx="minor">
            <a:schemeClr val="tx1"/>
          </a:fontRef>
        </p:style>
      </p:cxnSp>
      <p:sp>
        <p:nvSpPr>
          <p:cNvPr id="25" name="文本框 24"/>
          <p:cNvSpPr txBox="1"/>
          <p:nvPr/>
        </p:nvSpPr>
        <p:spPr>
          <a:xfrm>
            <a:off x="5516880" y="6345555"/>
            <a:ext cx="962660" cy="306705"/>
          </a:xfrm>
          <a:prstGeom prst="rect">
            <a:avLst/>
          </a:prstGeom>
          <a:noFill/>
        </p:spPr>
        <p:txBody>
          <a:bodyPr wrap="square" rtlCol="0">
            <a:spAutoFit/>
          </a:bodyPr>
          <a:lstStyle/>
          <a:p>
            <a:r>
              <a:rPr lang="en-US" altLang="zh-CN" sz="1400"/>
              <a:t>set knob</a:t>
            </a:r>
          </a:p>
        </p:txBody>
      </p:sp>
      <p:sp>
        <p:nvSpPr>
          <p:cNvPr id="26" name="文本框 25"/>
          <p:cNvSpPr txBox="1"/>
          <p:nvPr/>
        </p:nvSpPr>
        <p:spPr>
          <a:xfrm>
            <a:off x="4745355" y="3810635"/>
            <a:ext cx="772160" cy="368300"/>
          </a:xfrm>
          <a:prstGeom prst="rect">
            <a:avLst/>
          </a:prstGeom>
          <a:noFill/>
        </p:spPr>
        <p:txBody>
          <a:bodyPr wrap="square" rtlCol="0">
            <a:spAutoFit/>
          </a:bodyPr>
          <a:lstStyle/>
          <a:p>
            <a:r>
              <a:rPr lang="en-US" altLang="zh-CN">
                <a:solidFill>
                  <a:srgbClr val="FF0000"/>
                </a:solidFill>
              </a:rPr>
              <a:t>2.5S</a:t>
            </a:r>
          </a:p>
        </p:txBody>
      </p:sp>
      <p:cxnSp>
        <p:nvCxnSpPr>
          <p:cNvPr id="27" name="直接箭头连接符 26"/>
          <p:cNvCxnSpPr/>
          <p:nvPr/>
        </p:nvCxnSpPr>
        <p:spPr>
          <a:xfrm flipH="1">
            <a:off x="4179570" y="3977640"/>
            <a:ext cx="535305" cy="1397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6906260" y="3141980"/>
            <a:ext cx="4392930" cy="583565"/>
          </a:xfrm>
          <a:prstGeom prst="rect">
            <a:avLst/>
          </a:prstGeom>
          <a:solidFill>
            <a:schemeClr val="bg1"/>
          </a:solidFill>
          <a:ln w="12700">
            <a:solidFill>
              <a:srgbClr val="FF0000"/>
            </a:solidFill>
          </a:ln>
        </p:spPr>
        <p:txBody>
          <a:bodyPr wrap="square">
            <a:spAutoFit/>
          </a:bodyPr>
          <a:lstStyle/>
          <a:p>
            <a:pPr marL="0" indent="0"/>
            <a:r>
              <a:rPr lang="en-US" altLang="zh-CN" sz="1600" b="0" i="0">
                <a:solidFill>
                  <a:srgbClr val="000000"/>
                </a:solidFill>
                <a:latin typeface="Arial" panose="020B0604020202020204" pitchFamily="34" charset="0"/>
                <a:ea typeface="ui-sans-serif"/>
                <a:cs typeface="Arial" panose="020B0604020202020204" pitchFamily="34" charset="0"/>
              </a:rPr>
              <a:t>The fastest achievable rate under current settings is 4 seconds per step.</a:t>
            </a:r>
          </a:p>
        </p:txBody>
      </p:sp>
      <p:sp>
        <p:nvSpPr>
          <p:cNvPr id="28" name="文本框 27"/>
          <p:cNvSpPr txBox="1"/>
          <p:nvPr/>
        </p:nvSpPr>
        <p:spPr>
          <a:xfrm>
            <a:off x="8506460" y="6055995"/>
            <a:ext cx="2747010" cy="368300"/>
          </a:xfrm>
          <a:prstGeom prst="rect">
            <a:avLst/>
          </a:prstGeom>
          <a:noFill/>
        </p:spPr>
        <p:txBody>
          <a:bodyPr wrap="square" rtlCol="0">
            <a:spAutoFit/>
          </a:bodyPr>
          <a:lstStyle/>
          <a:p>
            <a:r>
              <a:rPr lang="en-US" altLang="zh-CN">
                <a:solidFill>
                  <a:srgbClr val="FF0000"/>
                </a:solidFill>
              </a:rPr>
              <a:t>SAL updata frequency: 1.5S</a:t>
            </a:r>
          </a:p>
        </p:txBody>
      </p:sp>
      <p:cxnSp>
        <p:nvCxnSpPr>
          <p:cNvPr id="29" name="直接箭头连接符 28"/>
          <p:cNvCxnSpPr>
            <a:stCxn id="28" idx="1"/>
          </p:cNvCxnSpPr>
          <p:nvPr/>
        </p:nvCxnSpPr>
        <p:spPr>
          <a:xfrm flipH="1" flipV="1">
            <a:off x="8214360" y="5799455"/>
            <a:ext cx="292100" cy="4406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p:bldP spid="12" grpId="1"/>
      <p:bldP spid="14" grpId="0"/>
      <p:bldP spid="14" grpId="1"/>
      <p:bldP spid="18" grpId="0"/>
      <p:bldP spid="18" grpId="1"/>
      <p:bldP spid="21" grpId="0"/>
      <p:bldP spid="21" grpId="1"/>
      <p:bldP spid="23" grpId="0"/>
      <p:bldP spid="23" grpId="1"/>
      <p:bldP spid="25" grpId="0"/>
      <p:bldP spid="25" grpId="1"/>
      <p:bldP spid="26" grpId="0"/>
      <p:bldP spid="26" grpId="1"/>
      <p:bldP spid="19" grpId="0" animBg="1"/>
      <p:bldP spid="19" grpId="1" animBg="1"/>
      <p:bldP spid="28" grpId="0"/>
      <p:bldP spid="2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a:xfrm>
            <a:off x="7940343" y="6492875"/>
            <a:ext cx="4114800" cy="365125"/>
          </a:xfrm>
        </p:spPr>
        <p:txBody>
          <a:bodyPr/>
          <a:lstStyle/>
          <a:p>
            <a:r>
              <a:rPr lang="en-US" altLang="zh-CN" dirty="0"/>
              <a:t>Jiaqi Fan, Institute of High Energy Physics(IHEP)</a:t>
            </a:r>
            <a:endParaRPr lang="zh-CN" altLang="en-US" dirty="0"/>
          </a:p>
        </p:txBody>
      </p:sp>
      <p:sp>
        <p:nvSpPr>
          <p:cNvPr id="10" name="灯片编号占位符 9"/>
          <p:cNvSpPr>
            <a:spLocks noGrp="1"/>
          </p:cNvSpPr>
          <p:nvPr>
            <p:ph type="sldNum" sz="quarter" idx="12"/>
          </p:nvPr>
        </p:nvSpPr>
        <p:spPr>
          <a:xfrm>
            <a:off x="9448800" y="6492875"/>
            <a:ext cx="2743200" cy="365125"/>
          </a:xfrm>
        </p:spPr>
        <p:txBody>
          <a:bodyPr/>
          <a:lstStyle/>
          <a:p>
            <a:fld id="{608C80BB-7A26-49DC-9499-BD9798AF4734}" type="slidenum">
              <a:rPr lang="zh-CN" altLang="en-US" smtClean="0"/>
              <a:t>6</a:t>
            </a:fld>
            <a:endParaRPr lang="zh-CN" altLang="en-US" dirty="0"/>
          </a:p>
        </p:txBody>
      </p:sp>
      <p:pic>
        <p:nvPicPr>
          <p:cNvPr id="2" name="Picture 8" descr="中科院高能物理研究所教育处"/>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p:cNvSpPr txBox="1"/>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000" dirty="0"/>
              <a:t>Limitations </a:t>
            </a:r>
          </a:p>
        </p:txBody>
      </p:sp>
      <p:sp>
        <p:nvSpPr>
          <p:cNvPr id="16" name="文本框 15"/>
          <p:cNvSpPr txBox="1"/>
          <p:nvPr/>
        </p:nvSpPr>
        <p:spPr>
          <a:xfrm>
            <a:off x="282037" y="884694"/>
            <a:ext cx="11112104" cy="1198880"/>
          </a:xfrm>
          <a:prstGeom prst="rect">
            <a:avLst/>
          </a:prstGeom>
          <a:noFill/>
        </p:spPr>
        <p:txBody>
          <a:bodyPr wrap="square" rtlCol="0">
            <a:spAutoFit/>
          </a:bodyPr>
          <a:lstStyle/>
          <a:p>
            <a:pPr marL="342900" lvl="0"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Main limitations of the slow luminosity feedback for BEPCII</a:t>
            </a:r>
          </a:p>
          <a:p>
            <a:pPr marL="800100" lvl="1"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responce speed (Knob adjustment frequency)</a:t>
            </a:r>
          </a:p>
          <a:p>
            <a:pPr marL="800100" lvl="1"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luminosity precision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a:xfrm>
            <a:off x="7940343" y="6492875"/>
            <a:ext cx="4114800" cy="365125"/>
          </a:xfrm>
        </p:spPr>
        <p:txBody>
          <a:bodyPr/>
          <a:lstStyle/>
          <a:p>
            <a:r>
              <a:rPr lang="en-US" altLang="zh-CN" dirty="0"/>
              <a:t>Jiaqi Fan, Institute of High Energy Physics(IHEP)</a:t>
            </a:r>
            <a:endParaRPr lang="zh-CN" altLang="en-US" dirty="0"/>
          </a:p>
        </p:txBody>
      </p:sp>
      <p:sp>
        <p:nvSpPr>
          <p:cNvPr id="10" name="灯片编号占位符 9"/>
          <p:cNvSpPr>
            <a:spLocks noGrp="1"/>
          </p:cNvSpPr>
          <p:nvPr>
            <p:ph type="sldNum" sz="quarter" idx="12"/>
          </p:nvPr>
        </p:nvSpPr>
        <p:spPr>
          <a:xfrm>
            <a:off x="9448800" y="6492875"/>
            <a:ext cx="2743200" cy="365125"/>
          </a:xfrm>
        </p:spPr>
        <p:txBody>
          <a:bodyPr/>
          <a:lstStyle/>
          <a:p>
            <a:fld id="{608C80BB-7A26-49DC-9499-BD9798AF4734}" type="slidenum">
              <a:rPr lang="zh-CN" altLang="en-US" smtClean="0"/>
              <a:t>7</a:t>
            </a:fld>
            <a:endParaRPr lang="zh-CN" altLang="en-US" dirty="0"/>
          </a:p>
        </p:txBody>
      </p:sp>
      <p:pic>
        <p:nvPicPr>
          <p:cNvPr id="2" name="Picture 8" descr="中科院高能物理研究所教育处"/>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p:cNvSpPr txBox="1"/>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000" dirty="0"/>
              <a:t>Limitations </a:t>
            </a:r>
          </a:p>
        </p:txBody>
      </p:sp>
      <p:sp>
        <p:nvSpPr>
          <p:cNvPr id="16" name="文本框 15"/>
          <p:cNvSpPr txBox="1"/>
          <p:nvPr/>
        </p:nvSpPr>
        <p:spPr>
          <a:xfrm>
            <a:off x="282037" y="884694"/>
            <a:ext cx="11112104" cy="1198880"/>
          </a:xfrm>
          <a:prstGeom prst="rect">
            <a:avLst/>
          </a:prstGeom>
          <a:noFill/>
        </p:spPr>
        <p:txBody>
          <a:bodyPr wrap="square" rtlCol="0">
            <a:spAutoFit/>
          </a:bodyPr>
          <a:lstStyle/>
          <a:p>
            <a:pPr marL="342900" lvl="0"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Main limitations of the slow luminosity feedback(SLF) for BEPCII</a:t>
            </a:r>
          </a:p>
          <a:p>
            <a:pPr marL="800100" lvl="1"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responce speed (operation frequency)</a:t>
            </a:r>
          </a:p>
          <a:p>
            <a:pPr marL="800100" lvl="1"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luminosity precision</a:t>
            </a:r>
          </a:p>
        </p:txBody>
      </p:sp>
      <p:pic>
        <p:nvPicPr>
          <p:cNvPr id="15" name="图片 14" descr="12"/>
          <p:cNvPicPr>
            <a:picLocks noChangeAspect="1"/>
          </p:cNvPicPr>
          <p:nvPr/>
        </p:nvPicPr>
        <p:blipFill>
          <a:blip r:embed="rId5"/>
          <a:srcRect b="33562"/>
          <a:stretch>
            <a:fillRect/>
          </a:stretch>
        </p:blipFill>
        <p:spPr>
          <a:xfrm>
            <a:off x="1788160" y="3209290"/>
            <a:ext cx="5692775" cy="2737485"/>
          </a:xfrm>
          <a:prstGeom prst="rect">
            <a:avLst/>
          </a:prstGeom>
        </p:spPr>
      </p:pic>
      <p:sp>
        <p:nvSpPr>
          <p:cNvPr id="5" name="文本框 4"/>
          <p:cNvSpPr txBox="1"/>
          <p:nvPr/>
        </p:nvSpPr>
        <p:spPr>
          <a:xfrm>
            <a:off x="372745" y="2009775"/>
            <a:ext cx="10614660" cy="1014730"/>
          </a:xfrm>
          <a:prstGeom prst="rect">
            <a:avLst/>
          </a:prstGeom>
          <a:noFill/>
        </p:spPr>
        <p:txBody>
          <a:bodyPr wrap="square" rtlCol="0" anchor="t">
            <a:spAutoFit/>
          </a:bodyPr>
          <a:lstStyle/>
          <a:p>
            <a:pPr marL="0" lvl="0" indent="0" algn="l" defTabSz="457200" rtl="0" eaLnBrk="1" latinLnBrk="0" hangingPunct="1">
              <a:lnSpc>
                <a:spcPct val="100000"/>
              </a:lnSpc>
              <a:buFont typeface="Arial" panose="020B0604020202020204" pitchFamily="34" charset="0"/>
              <a:buNone/>
            </a:pPr>
            <a:r>
              <a:rPr lang="en-US" altLang="zh-CN" sz="200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sym typeface="+mn-ea"/>
              </a:rPr>
              <a:t>luminosity precision</a:t>
            </a:r>
          </a:p>
          <a:p>
            <a:pPr marL="342900" lvl="0" indent="-342900" algn="l" defTabSz="457200" rtl="0" eaLnBrk="1" latinLnBrk="0" hangingPunct="1">
              <a:lnSpc>
                <a:spcPct val="100000"/>
              </a:lnSpc>
              <a:buFont typeface="Arial" panose="020B0604020202020204" pitchFamily="34" charset="0"/>
              <a:buChar char="•"/>
            </a:pPr>
            <a:r>
              <a:rPr lang="en-US" altLang="zh-CN" sz="200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sym typeface="+mn-ea"/>
              </a:rPr>
              <a:t>Accuracy and stability of the luminosity measurement signal (SAL)</a:t>
            </a:r>
          </a:p>
          <a:p>
            <a:pPr marL="342900" lvl="0" indent="-342900" algn="l" defTabSz="457200" rtl="0" eaLnBrk="1" latinLnBrk="0" hangingPunct="1">
              <a:lnSpc>
                <a:spcPct val="100000"/>
              </a:lnSpc>
              <a:buFont typeface="Arial" panose="020B0604020202020204" pitchFamily="34" charset="0"/>
              <a:buChar char="•"/>
            </a:pPr>
            <a:r>
              <a:rPr lang="en-US" altLang="zh-CN" sz="200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sym typeface="+mn-ea"/>
              </a:rPr>
              <a:t>Noise level ~ &gt;3%</a:t>
            </a:r>
          </a:p>
        </p:txBody>
      </p:sp>
      <p:sp>
        <p:nvSpPr>
          <p:cNvPr id="4" name="文本框 3"/>
          <p:cNvSpPr txBox="1"/>
          <p:nvPr/>
        </p:nvSpPr>
        <p:spPr>
          <a:xfrm>
            <a:off x="2045335" y="5946775"/>
            <a:ext cx="6064250" cy="275590"/>
          </a:xfrm>
          <a:prstGeom prst="rect">
            <a:avLst/>
          </a:prstGeom>
        </p:spPr>
        <p:txBody>
          <a:bodyPr wrap="square">
            <a:spAutoFit/>
          </a:bodyPr>
          <a:lstStyle/>
          <a:p>
            <a:pPr marL="0" indent="0">
              <a:lnSpc>
                <a:spcPts val="1440"/>
              </a:lnSpc>
              <a:spcBef>
                <a:spcPct val="0"/>
              </a:spcBef>
              <a:spcAft>
                <a:spcPct val="0"/>
              </a:spcAft>
            </a:pPr>
            <a:r>
              <a:rPr lang="en-US" altLang="zh-CN" sz="1200">
                <a:solidFill>
                  <a:srgbClr val="000000"/>
                </a:solidFill>
                <a:latin typeface="Arial" panose="020B0604020202020204" pitchFamily="34" charset="0"/>
                <a:cs typeface="Arial" panose="020B0604020202020204" pitchFamily="34" charset="0"/>
              </a:rPr>
              <a:t>Measured values of small-angle luminosity and those normalized by beam current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a:xfrm>
            <a:off x="7940343" y="6492875"/>
            <a:ext cx="4114800" cy="365125"/>
          </a:xfrm>
        </p:spPr>
        <p:txBody>
          <a:bodyPr/>
          <a:lstStyle/>
          <a:p>
            <a:r>
              <a:rPr lang="en-US" altLang="zh-CN" dirty="0"/>
              <a:t>Jiaqi Fan, Institute of High Energy Physics(IHEP)</a:t>
            </a:r>
            <a:endParaRPr lang="zh-CN" altLang="en-US" dirty="0"/>
          </a:p>
        </p:txBody>
      </p:sp>
      <p:sp>
        <p:nvSpPr>
          <p:cNvPr id="10" name="灯片编号占位符 9"/>
          <p:cNvSpPr>
            <a:spLocks noGrp="1"/>
          </p:cNvSpPr>
          <p:nvPr>
            <p:ph type="sldNum" sz="quarter" idx="12"/>
          </p:nvPr>
        </p:nvSpPr>
        <p:spPr>
          <a:xfrm>
            <a:off x="9448800" y="6492875"/>
            <a:ext cx="2743200" cy="365125"/>
          </a:xfrm>
        </p:spPr>
        <p:txBody>
          <a:bodyPr/>
          <a:lstStyle/>
          <a:p>
            <a:fld id="{608C80BB-7A26-49DC-9499-BD9798AF4734}" type="slidenum">
              <a:rPr lang="zh-CN" altLang="en-US" smtClean="0"/>
              <a:t>8</a:t>
            </a:fld>
            <a:endParaRPr lang="zh-CN" altLang="en-US" dirty="0"/>
          </a:p>
        </p:txBody>
      </p:sp>
      <p:pic>
        <p:nvPicPr>
          <p:cNvPr id="2" name="Picture 8" descr="中科院高能物理研究所教育处"/>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p:cNvSpPr txBox="1"/>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000" dirty="0"/>
              <a:t>Limitations </a:t>
            </a:r>
          </a:p>
        </p:txBody>
      </p:sp>
      <p:sp>
        <p:nvSpPr>
          <p:cNvPr id="16" name="文本框 15"/>
          <p:cNvSpPr txBox="1"/>
          <p:nvPr/>
        </p:nvSpPr>
        <p:spPr>
          <a:xfrm>
            <a:off x="282037" y="884694"/>
            <a:ext cx="11112104" cy="1845310"/>
          </a:xfrm>
          <a:prstGeom prst="rect">
            <a:avLst/>
          </a:prstGeom>
          <a:noFill/>
        </p:spPr>
        <p:txBody>
          <a:bodyPr wrap="square" rtlCol="0">
            <a:spAutoFit/>
          </a:bodyPr>
          <a:lstStyle/>
          <a:p>
            <a:pPr marL="342900" lvl="0" indent="-342900" algn="l" defTabSz="457200" rtl="0" eaLnBrk="1" latinLnBrk="0" hangingPunct="1">
              <a:lnSpc>
                <a:spcPct val="100000"/>
              </a:lnSpc>
              <a:buFont typeface="Arial" panose="020B0604020202020204" pitchFamily="34" charset="0"/>
              <a:buChar cha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How it affects the efficiency of dither optimization</a:t>
            </a:r>
          </a:p>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The efficiency of luminosity feedback is mainly determined by two parameters: the adjustment step size and the adjustment frequency of the knobs.</a:t>
            </a:r>
          </a:p>
          <a:p>
            <a:pPr marL="800100" lvl="1"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luminosity noise</a:t>
            </a: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 determine the minimum step size for knob adjustment: the adjustment must produce a sufficiently large impact on luminosity to avoid being overwhelmed by measurement noise.</a:t>
            </a:r>
          </a:p>
        </p:txBody>
      </p:sp>
      <p:pic>
        <p:nvPicPr>
          <p:cNvPr id="6" name="图片 5"/>
          <p:cNvPicPr>
            <a:picLocks noChangeAspect="1"/>
          </p:cNvPicPr>
          <p:nvPr/>
        </p:nvPicPr>
        <p:blipFill>
          <a:blip r:embed="rId5"/>
          <a:stretch>
            <a:fillRect/>
          </a:stretch>
        </p:blipFill>
        <p:spPr>
          <a:xfrm>
            <a:off x="5011420" y="2606675"/>
            <a:ext cx="6508115" cy="3482340"/>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a:off x="282575" y="2715260"/>
                <a:ext cx="4728845" cy="2899410"/>
              </a:xfrm>
              <a:prstGeom prst="rect">
                <a:avLst/>
              </a:prstGeom>
              <a:noFill/>
            </p:spPr>
            <p:txBody>
              <a:bodyPr wrap="square" rtlCol="0" anchor="t">
                <a:spAutoFit/>
              </a:bodyPr>
              <a:lstStyle/>
              <a:p>
                <a:pPr marL="800100" lvl="1" indent="-342900" algn="l" defTabSz="457200" rtl="0" eaLnBrk="1" latinLnBrk="0" hangingPunct="1">
                  <a:lnSpc>
                    <a:spcPct val="100000"/>
                  </a:lnSpc>
                  <a:buFont typeface="Arial" panose="020B0604020202020204" pitchFamily="34" charset="0"/>
                  <a:buChar char="•"/>
                </a:pPr>
                <a:r>
                  <a:rPr lang="en-US" altLang="zh-CN" noProof="0" dirty="0">
                    <a:ln>
                      <a:noFill/>
                    </a:ln>
                    <a:effectLst/>
                    <a:uLnTx/>
                    <a:uFillTx/>
                    <a:latin typeface="Arial" panose="020B0604020202020204" pitchFamily="34" charset="0"/>
                    <a:ea typeface="等线" panose="02010600030101010101" pitchFamily="2" charset="-122"/>
                    <a:cs typeface="Arial" panose="020B0604020202020204" pitchFamily="34" charset="0"/>
                    <a:sym typeface="+mn-ea"/>
                  </a:rPr>
                  <a:t>A smaller step size leads to smaller luminosity loss during the optimization process. Consider the ideal noise-free case where the optimal knob setting remains constant. </a:t>
                </a:r>
              </a:p>
              <a:p>
                <a:pPr marL="800100" lvl="1" indent="-342900" algn="l" defTabSz="457200" rtl="0" eaLnBrk="1" latinLnBrk="0" hangingPunct="1">
                  <a:lnSpc>
                    <a:spcPct val="100000"/>
                  </a:lnSpc>
                  <a:buFont typeface="Arial" panose="020B0604020202020204" pitchFamily="34" charset="0"/>
                  <a:buChar char="•"/>
                </a:pPr>
                <a:r>
                  <a:rPr lang="en-US" altLang="zh-CN" noProof="0" dirty="0">
                    <a:ln>
                      <a:noFill/>
                    </a:ln>
                    <a:effectLst/>
                    <a:uLnTx/>
                    <a:uFillTx/>
                    <a:latin typeface="Arial" panose="020B0604020202020204" pitchFamily="34" charset="0"/>
                    <a:ea typeface="等线" panose="02010600030101010101" pitchFamily="2" charset="-122"/>
                    <a:cs typeface="Arial" panose="020B0604020202020204" pitchFamily="34" charset="0"/>
                    <a:sym typeface="+mn-ea"/>
                  </a:rPr>
                  <a:t>Let the relative luminosity variation caused by each knob adjustment be </a:t>
                </a:r>
                <a14:m>
                  <m:oMath xmlns:m="http://schemas.openxmlformats.org/officeDocument/2006/math">
                    <m:sSup>
                      <m:sSupPr>
                        <m:ctrlPr>
                          <a:rPr lang="en-US" altLang="zh-CN" i="1" noProof="0" dirty="0">
                            <a:ln>
                              <a:noFill/>
                            </a:ln>
                            <a:effectLst/>
                            <a:uLnTx/>
                            <a:uFillTx/>
                            <a:latin typeface="Cambria Math" panose="02040503050406030204" pitchFamily="18" charset="0"/>
                            <a:ea typeface="等线" panose="02010600030101010101" pitchFamily="2" charset="-122"/>
                            <a:cs typeface="Cambria Math" panose="02040503050406030204" pitchFamily="18" charset="0"/>
                            <a:sym typeface="+mn-ea"/>
                          </a:rPr>
                        </m:ctrlPr>
                      </m:sSupPr>
                      <m:e>
                        <m:r>
                          <a:rPr lang="en-US" altLang="zh-CN" i="1" noProof="0" dirty="0">
                            <a:ln>
                              <a:noFill/>
                            </a:ln>
                            <a:effectLst/>
                            <a:uLnTx/>
                            <a:uFillTx/>
                            <a:latin typeface="Cambria Math" panose="02040503050406030204" pitchFamily="18" charset="0"/>
                            <a:ea typeface="等线" panose="02010600030101010101" pitchFamily="2" charset="-122"/>
                            <a:cs typeface="Cambria Math" panose="02040503050406030204" pitchFamily="18" charset="0"/>
                            <a:sym typeface="+mn-ea"/>
                          </a:rPr>
                          <m:t>𝑟</m:t>
                        </m:r>
                      </m:e>
                      <m:sup/>
                    </m:sSup>
                    <m:r>
                      <a:rPr lang="en-US" altLang="zh-CN" noProof="0" dirty="0">
                        <a:ln>
                          <a:noFill/>
                        </a:ln>
                        <a:effectLst/>
                        <a:uLnTx/>
                        <a:uFillTx/>
                        <a:latin typeface="Cambria Math" panose="02040503050406030204" pitchFamily="18" charset="0"/>
                        <a:ea typeface="等线" panose="02010600030101010101" pitchFamily="2" charset="-122"/>
                        <a:cs typeface="Cambria Math" panose="02040503050406030204" pitchFamily="18" charset="0"/>
                        <a:sym typeface="+mn-ea"/>
                      </a:rPr>
                      <m:t>=∆</m:t>
                    </m:r>
                    <m:r>
                      <m:rPr>
                        <m:sty m:val="p"/>
                      </m:rPr>
                      <a:rPr lang="en-US" altLang="zh-CN" noProof="0" dirty="0">
                        <a:ln>
                          <a:noFill/>
                        </a:ln>
                        <a:effectLst/>
                        <a:uLnTx/>
                        <a:uFillTx/>
                        <a:latin typeface="Cambria Math" panose="02040503050406030204" pitchFamily="18" charset="0"/>
                        <a:ea typeface="等线" panose="02010600030101010101" pitchFamily="2" charset="-122"/>
                        <a:cs typeface="Cambria Math" panose="02040503050406030204" pitchFamily="18" charset="0"/>
                        <a:sym typeface="+mn-ea"/>
                      </a:rPr>
                      <m:t>L</m:t>
                    </m:r>
                    <m:r>
                      <a:rPr lang="en-US" altLang="zh-CN" noProof="0" dirty="0">
                        <a:ln>
                          <a:noFill/>
                        </a:ln>
                        <a:effectLst/>
                        <a:uLnTx/>
                        <a:uFillTx/>
                        <a:latin typeface="Cambria Math" panose="02040503050406030204" pitchFamily="18" charset="0"/>
                        <a:ea typeface="等线" panose="02010600030101010101" pitchFamily="2" charset="-122"/>
                        <a:cs typeface="Cambria Math" panose="02040503050406030204" pitchFamily="18" charset="0"/>
                        <a:sym typeface="+mn-ea"/>
                      </a:rPr>
                      <m:t>/</m:t>
                    </m:r>
                    <m:r>
                      <m:rPr>
                        <m:sty m:val="p"/>
                      </m:rPr>
                      <a:rPr lang="en-US" altLang="zh-CN" noProof="0" dirty="0">
                        <a:ln>
                          <a:noFill/>
                        </a:ln>
                        <a:effectLst/>
                        <a:uLnTx/>
                        <a:uFillTx/>
                        <a:latin typeface="Cambria Math" panose="02040503050406030204" pitchFamily="18" charset="0"/>
                        <a:ea typeface="等线" panose="02010600030101010101" pitchFamily="2" charset="-122"/>
                        <a:cs typeface="Cambria Math" panose="02040503050406030204" pitchFamily="18" charset="0"/>
                        <a:sym typeface="+mn-ea"/>
                      </a:rPr>
                      <m:t>L</m:t>
                    </m:r>
                  </m:oMath>
                </a14:m>
                <a:r>
                  <a:rPr lang="en-US" altLang="zh-CN" noProof="0" dirty="0">
                    <a:ln>
                      <a:noFill/>
                    </a:ln>
                    <a:effectLst/>
                    <a:uLnTx/>
                    <a:uFillTx/>
                    <a:latin typeface="Arial" panose="020B0604020202020204" pitchFamily="34" charset="0"/>
                    <a:ea typeface="等线" panose="02010600030101010101" pitchFamily="2" charset="-122"/>
                    <a:cs typeface="Arial" panose="020B0604020202020204" pitchFamily="34" charset="0"/>
                    <a:sym typeface="+mn-ea"/>
                  </a:rPr>
                  <a:t> (</a:t>
                </a:r>
                <a14:m>
                  <m:oMath xmlns:m="http://schemas.openxmlformats.org/officeDocument/2006/math">
                    <m:r>
                      <a:rPr lang="en-US" altLang="zh-CN" i="1" noProof="0" dirty="0">
                        <a:ln>
                          <a:noFill/>
                        </a:ln>
                        <a:effectLst/>
                        <a:uLnTx/>
                        <a:uFillTx/>
                        <a:latin typeface="Cambria Math" panose="02040503050406030204" pitchFamily="18" charset="0"/>
                        <a:ea typeface="等线" panose="02010600030101010101" pitchFamily="2" charset="-122"/>
                        <a:cs typeface="Cambria Math" panose="02040503050406030204" pitchFamily="18" charset="0"/>
                        <a:sym typeface="+mn-ea"/>
                      </a:rPr>
                      <m:t>𝑟</m:t>
                    </m:r>
                  </m:oMath>
                </a14:m>
                <a:r>
                  <a:rPr lang="en-US" altLang="zh-CN" noProof="0" dirty="0">
                    <a:ln>
                      <a:noFill/>
                    </a:ln>
                    <a:effectLst/>
                    <a:uLnTx/>
                    <a:uFillTx/>
                    <a:latin typeface="Arial" panose="020B0604020202020204" pitchFamily="34" charset="0"/>
                    <a:ea typeface="等线" panose="02010600030101010101" pitchFamily="2" charset="-122"/>
                    <a:cs typeface="Arial" panose="020B0604020202020204" pitchFamily="34" charset="0"/>
                    <a:sym typeface="+mn-ea"/>
                  </a:rPr>
                  <a:t> &gt; noise level). The overall luminosity loss is at least </a:t>
                </a:r>
                <a14:m>
                  <m:oMath xmlns:m="http://schemas.openxmlformats.org/officeDocument/2006/math">
                    <m:r>
                      <a:rPr lang="en-US" altLang="zh-CN" i="1" noProof="0" dirty="0">
                        <a:ln>
                          <a:noFill/>
                        </a:ln>
                        <a:effectLst/>
                        <a:uLnTx/>
                        <a:uFillTx/>
                        <a:latin typeface="Cambria Math" panose="02040503050406030204" pitchFamily="18" charset="0"/>
                        <a:ea typeface="等线" panose="02010600030101010101" pitchFamily="2" charset="-122"/>
                        <a:cs typeface="Cambria Math" panose="02040503050406030204" pitchFamily="18" charset="0"/>
                        <a:sym typeface="+mn-ea"/>
                      </a:rPr>
                      <m:t>𝑟</m:t>
                    </m:r>
                    <m:r>
                      <a:rPr lang="en-US" altLang="zh-CN" i="1" noProof="0" dirty="0">
                        <a:ln>
                          <a:noFill/>
                        </a:ln>
                        <a:effectLst/>
                        <a:uLnTx/>
                        <a:uFillTx/>
                        <a:latin typeface="Cambria Math" panose="02040503050406030204" pitchFamily="18" charset="0"/>
                        <a:ea typeface="等线" panose="02010600030101010101" pitchFamily="2" charset="-122"/>
                        <a:cs typeface="Cambria Math" panose="02040503050406030204" pitchFamily="18" charset="0"/>
                        <a:sym typeface="+mn-ea"/>
                      </a:rPr>
                      <m:t>/2</m:t>
                    </m:r>
                  </m:oMath>
                </a14:m>
                <a:r>
                  <a:rPr lang="en-US" altLang="zh-CN" noProof="0" dirty="0">
                    <a:ln>
                      <a:noFill/>
                    </a:ln>
                    <a:effectLst/>
                    <a:uLnTx/>
                    <a:uFillTx/>
                    <a:latin typeface="Arial" panose="020B0604020202020204" pitchFamily="34" charset="0"/>
                    <a:ea typeface="等线" panose="02010600030101010101" pitchFamily="2" charset="-122"/>
                    <a:cs typeface="Arial" panose="020B0604020202020204" pitchFamily="34" charset="0"/>
                    <a:sym typeface="+mn-ea"/>
                  </a:rPr>
                  <a:t>.</a:t>
                </a:r>
              </a:p>
            </p:txBody>
          </p:sp>
        </mc:Choice>
        <mc:Fallback xmlns="">
          <p:sp>
            <p:nvSpPr>
              <p:cNvPr id="7" name="文本框 6"/>
              <p:cNvSpPr txBox="1">
                <a:spLocks noRot="1" noChangeAspect="1" noMove="1" noResize="1" noEditPoints="1" noAdjustHandles="1" noChangeArrowheads="1" noChangeShapeType="1" noTextEdit="1"/>
              </p:cNvSpPr>
              <p:nvPr/>
            </p:nvSpPr>
            <p:spPr>
              <a:xfrm>
                <a:off x="282575" y="2715260"/>
                <a:ext cx="4728845" cy="2899410"/>
              </a:xfrm>
              <a:prstGeom prst="rect">
                <a:avLst/>
              </a:prstGeom>
              <a:blipFill rotWithShape="1">
                <a:blip r:embed="rId6"/>
                <a:stretch>
                  <a:fillRect/>
                </a:stretch>
              </a:blipFill>
            </p:spPr>
            <p:txBody>
              <a:bodyPr/>
              <a:lstStyle/>
              <a:p>
                <a:r>
                  <a:rPr lang="zh-CN" alt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a:xfrm>
            <a:off x="7940343" y="6492875"/>
            <a:ext cx="4114800" cy="365125"/>
          </a:xfrm>
        </p:spPr>
        <p:txBody>
          <a:bodyPr/>
          <a:lstStyle/>
          <a:p>
            <a:r>
              <a:rPr lang="en-US" altLang="zh-CN" dirty="0"/>
              <a:t>Jiaqi Fan, Institute of High Energy Physics(IHEP)</a:t>
            </a:r>
            <a:endParaRPr lang="zh-CN" altLang="en-US" dirty="0"/>
          </a:p>
        </p:txBody>
      </p:sp>
      <p:sp>
        <p:nvSpPr>
          <p:cNvPr id="10" name="灯片编号占位符 9"/>
          <p:cNvSpPr>
            <a:spLocks noGrp="1"/>
          </p:cNvSpPr>
          <p:nvPr>
            <p:ph type="sldNum" sz="quarter" idx="12"/>
          </p:nvPr>
        </p:nvSpPr>
        <p:spPr>
          <a:xfrm>
            <a:off x="9448800" y="6492875"/>
            <a:ext cx="2743200" cy="365125"/>
          </a:xfrm>
        </p:spPr>
        <p:txBody>
          <a:bodyPr/>
          <a:lstStyle/>
          <a:p>
            <a:fld id="{608C80BB-7A26-49DC-9499-BD9798AF4734}" type="slidenum">
              <a:rPr lang="zh-CN" altLang="en-US" smtClean="0"/>
              <a:t>9</a:t>
            </a:fld>
            <a:endParaRPr lang="zh-CN" altLang="en-US" dirty="0"/>
          </a:p>
        </p:txBody>
      </p:sp>
      <p:pic>
        <p:nvPicPr>
          <p:cNvPr id="2" name="Picture 8" descr="中科院高能物理研究所教育处"/>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a:fillRect/>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p:cNvSpPr txBox="1"/>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000" dirty="0"/>
              <a:t>Limitations </a:t>
            </a:r>
          </a:p>
        </p:txBody>
      </p:sp>
      <mc:AlternateContent xmlns:mc="http://schemas.openxmlformats.org/markup-compatibility/2006">
        <mc:Choice xmlns:a14="http://schemas.microsoft.com/office/drawing/2010/main" Requires="a14">
          <p:sp>
            <p:nvSpPr>
              <p:cNvPr id="16" name="文本框 15"/>
              <p:cNvSpPr txBox="1"/>
              <p:nvPr/>
            </p:nvSpPr>
            <p:spPr>
              <a:xfrm>
                <a:off x="322580" y="884555"/>
                <a:ext cx="11247120" cy="2030095"/>
              </a:xfrm>
              <a:prstGeom prst="rect">
                <a:avLst/>
              </a:prstGeom>
              <a:noFill/>
            </p:spPr>
            <p:txBody>
              <a:bodyPr wrap="square" rtlCol="0">
                <a:spAutoFit/>
              </a:bodyPr>
              <a:lstStyle/>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At a fixed adjustment step size, the knob adjustment frequency must be sufficient to track variations in the optimal knob setting.	</a:t>
                </a:r>
              </a:p>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If </a:t>
                </a:r>
                <a14:m>
                  <m:oMath xmlns:m="http://schemas.openxmlformats.org/officeDocument/2006/math">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𝑁</m:t>
                    </m:r>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 </m:t>
                    </m:r>
                  </m:oMath>
                </a14:m>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knobs drift a total of </a:t>
                </a:r>
                <a14:m>
                  <m:oMath xmlns:m="http://schemas.openxmlformats.org/officeDocument/2006/math">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𝑆</m:t>
                    </m:r>
                  </m:oMath>
                </a14:m>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 steps per unit time, the adjustment frequency should be at least </a:t>
                </a:r>
                <a14:m>
                  <m:oMath xmlns:m="http://schemas.openxmlformats.org/officeDocument/2006/math">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𝑁</m:t>
                    </m:r>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m:t>
                    </m:r>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𝑆</m:t>
                    </m:r>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 </m:t>
                    </m:r>
                    <m:r>
                      <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rPr>
                      <m:t>𝐻𝑧</m:t>
                    </m:r>
                  </m:oMath>
                </a14:m>
                <a:endParaRPr kumimoji="0" lang="en-US" altLang="zh-CN" b="0" i="1" u="none" strike="noStrike" kern="1200" cap="none" spc="0" normalizeH="0" baseline="0" noProof="0" dirty="0">
                  <a:ln>
                    <a:noFill/>
                  </a:ln>
                  <a:solidFill>
                    <a:schemeClr val="tx1"/>
                  </a:solidFill>
                  <a:effectLst/>
                  <a:uLnTx/>
                  <a:uFillTx/>
                  <a:latin typeface="Cambria Math" panose="02040503050406030204" pitchFamily="18" charset="0"/>
                  <a:ea typeface="等线" panose="02010600030101010101" pitchFamily="2" charset="-122"/>
                  <a:cs typeface="Cambria Math" panose="02040503050406030204" pitchFamily="18" charset="0"/>
                </a:endParaRPr>
              </a:p>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Otherwise, real-time optimization cannot be achieved.</a:t>
                </a:r>
              </a:p>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The actual required frequency is typically twice the minimum frequency to compensate for erroneous adjustments caused by various practical operational factors.</a:t>
                </a:r>
              </a:p>
              <a:p>
                <a:pPr marL="342900" lvl="0" indent="-342900" algn="l" defTabSz="457200" rtl="0" eaLnBrk="1" latinLnBrk="0" hangingPunct="1">
                  <a:lnSpc>
                    <a:spcPct val="100000"/>
                  </a:lnSpc>
                  <a:buFont typeface="Arial" panose="020B0604020202020204" pitchFamily="34" charset="0"/>
                  <a:buChar char="•"/>
                </a:pP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rPr>
                  <a:t>If the adjustment frequency cannot meet the requirement, the step size needs to be further increased.</a:t>
                </a:r>
              </a:p>
            </p:txBody>
          </p:sp>
        </mc:Choice>
        <mc:Fallback>
          <p:sp>
            <p:nvSpPr>
              <p:cNvPr id="16" name="文本框 15"/>
              <p:cNvSpPr txBox="1">
                <a:spLocks noRot="1" noChangeAspect="1" noMove="1" noResize="1" noEditPoints="1" noAdjustHandles="1" noChangeArrowheads="1" noChangeShapeType="1" noTextEdit="1"/>
              </p:cNvSpPr>
              <p:nvPr/>
            </p:nvSpPr>
            <p:spPr>
              <a:xfrm>
                <a:off x="322580" y="884555"/>
                <a:ext cx="11247120" cy="2030095"/>
              </a:xfrm>
              <a:prstGeom prst="rect">
                <a:avLst/>
              </a:prstGeom>
              <a:blipFill>
                <a:blip r:embed="rId5"/>
                <a:stretch>
                  <a:fillRect l="-379" t="-1502" r="-488" b="-3904"/>
                </a:stretch>
              </a:blipFill>
            </p:spPr>
            <p:txBody>
              <a:bodyPr/>
              <a:lstStyle/>
              <a:p>
                <a:r>
                  <a:rPr lang="zh-CN" altLang="en-US">
                    <a:noFill/>
                  </a:rPr>
                  <a:t> </a:t>
                </a:r>
              </a:p>
            </p:txBody>
          </p:sp>
        </mc:Fallback>
      </mc:AlternateContent>
      <p:pic>
        <p:nvPicPr>
          <p:cNvPr id="4" name="图片 3"/>
          <p:cNvPicPr>
            <a:picLocks noChangeAspect="1"/>
          </p:cNvPicPr>
          <p:nvPr/>
        </p:nvPicPr>
        <p:blipFill>
          <a:blip r:embed="rId6"/>
          <a:stretch>
            <a:fillRect/>
          </a:stretch>
        </p:blipFill>
        <p:spPr>
          <a:xfrm>
            <a:off x="905510" y="2904490"/>
            <a:ext cx="7331710" cy="3588385"/>
          </a:xfrm>
          <a:prstGeom prst="rect">
            <a:avLst/>
          </a:prstGeom>
        </p:spPr>
      </p:pic>
      <p:sp>
        <p:nvSpPr>
          <p:cNvPr id="8" name="文本框 7"/>
          <p:cNvSpPr txBox="1"/>
          <p:nvPr/>
        </p:nvSpPr>
        <p:spPr>
          <a:xfrm>
            <a:off x="2145030" y="6492875"/>
            <a:ext cx="6003925" cy="275590"/>
          </a:xfrm>
          <a:prstGeom prst="rect">
            <a:avLst/>
          </a:prstGeom>
          <a:noFill/>
        </p:spPr>
        <p:txBody>
          <a:bodyPr wrap="square" rtlCol="0" anchor="t">
            <a:spAutoFit/>
          </a:bodyPr>
          <a:lstStyle/>
          <a:p>
            <a:pPr marL="0" indent="0">
              <a:lnSpc>
                <a:spcPts val="1440"/>
              </a:lnSpc>
              <a:spcBef>
                <a:spcPct val="0"/>
              </a:spcBef>
              <a:spcAft>
                <a:spcPct val="0"/>
              </a:spcAft>
            </a:pPr>
            <a:r>
              <a:rPr lang="en-US" altLang="zh-CN" sz="1200">
                <a:solidFill>
                  <a:srgbClr val="000000"/>
                </a:solidFill>
                <a:latin typeface="Arial" panose="020B0604020202020204" pitchFamily="34" charset="0"/>
                <a:cs typeface="Arial" panose="020B0604020202020204" pitchFamily="34" charset="0"/>
                <a:sym typeface="+mn-ea"/>
              </a:rPr>
              <a:t>Optimization performance at different frequencies under the same step size =0.01</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380.32763779527556,&quot;left&quot;:608.2170078740157,&quot;top&quot;:127.43661417322835,&quot;width&quot;:247.6159842519685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TotalTime>
  <Words>2492</Words>
  <Application>Microsoft Office PowerPoint</Application>
  <PresentationFormat>宽屏</PresentationFormat>
  <Paragraphs>210</Paragraphs>
  <Slides>14</Slides>
  <Notes>14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14</vt:i4>
      </vt:variant>
    </vt:vector>
  </HeadingPairs>
  <TitlesOfParts>
    <vt:vector size="22" baseType="lpstr">
      <vt:lpstr>等线</vt:lpstr>
      <vt:lpstr>等线 Light</vt:lpstr>
      <vt:lpstr>Arial</vt:lpstr>
      <vt:lpstr>Calibri</vt:lpstr>
      <vt:lpstr>Calibri Light</vt:lpstr>
      <vt:lpstr>Cambria Math</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reinforcement learning control of beam collision at IP for BEPCII</dc:title>
  <dc:creator>樊 家琦</dc:creator>
  <cp:lastModifiedBy>家琦 樊</cp:lastModifiedBy>
  <cp:revision>103</cp:revision>
  <dcterms:created xsi:type="dcterms:W3CDTF">2023-08-22T08:36:00Z</dcterms:created>
  <dcterms:modified xsi:type="dcterms:W3CDTF">2026-05-14T00:52:52Z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5385C8D8B853454BB062C19B9071F4A8_13</vt:lpwstr>
  </property>
</Properties>
</file>