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sldIdLst>
    <p:sldId id="256" r:id="rId2"/>
    <p:sldId id="273" r:id="rId3"/>
    <p:sldId id="258" r:id="rId4"/>
    <p:sldId id="265" r:id="rId5"/>
    <p:sldId id="261" r:id="rId6"/>
    <p:sldId id="272" r:id="rId7"/>
    <p:sldId id="257" r:id="rId8"/>
    <p:sldId id="266" r:id="rId9"/>
    <p:sldId id="1005" r:id="rId10"/>
    <p:sldId id="274" r:id="rId11"/>
    <p:sldId id="276" r:id="rId12"/>
    <p:sldId id="275" r:id="rId13"/>
    <p:sldId id="277" r:id="rId14"/>
    <p:sldId id="281" r:id="rId15"/>
    <p:sldId id="1003" r:id="rId16"/>
    <p:sldId id="268" r:id="rId17"/>
    <p:sldId id="1004" r:id="rId18"/>
    <p:sldId id="1006" r:id="rId19"/>
    <p:sldId id="259" r:id="rId2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9" autoAdjust="0"/>
    <p:restoredTop sz="94660"/>
  </p:normalViewPr>
  <p:slideViewPr>
    <p:cSldViewPr snapToGrid="0">
      <p:cViewPr>
        <p:scale>
          <a:sx n="66" d="100"/>
          <a:sy n="66" d="100"/>
        </p:scale>
        <p:origin x="14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8E3AD-8265-4B9C-89BB-8B10003AD345}" type="datetimeFigureOut">
              <a:rPr lang="zh-CN" altLang="en-US" smtClean="0"/>
              <a:t>2026/5/13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4E2E9-0B3F-4C14-ABAB-FD8A3D2586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044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4E2E9-0B3F-4C14-ABAB-FD8A3D25866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385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ADFE-F6A6-461B-89E7-B8C0590D3BA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293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这一页按硬件链路讲：触发板进入，ZCU102负责采样和打包，PC端接收。保留原来照片和箭头风格。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08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299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268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9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706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967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451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123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50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29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24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83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AB674-7135-4F30-8884-209C070D39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09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Luminosity Monitor</a:t>
            </a:r>
            <a:br>
              <a:rPr lang="en-US" altLang="zh-CN" dirty="0"/>
            </a:br>
            <a:r>
              <a:rPr lang="en-US" altLang="zh-CN" dirty="0"/>
              <a:t> for BEPC2 beam tunning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Xiao</a:t>
            </a:r>
            <a:r>
              <a:rPr lang="zh-CN" altLang="en-US" dirty="0"/>
              <a:t> </a:t>
            </a:r>
            <a:r>
              <a:rPr lang="en-US" altLang="zh-CN" dirty="0"/>
              <a:t>CAI</a:t>
            </a:r>
          </a:p>
          <a:p>
            <a:r>
              <a:rPr lang="en-US" altLang="zh-CN" dirty="0"/>
              <a:t>2026.5.14</a:t>
            </a:r>
          </a:p>
        </p:txBody>
      </p:sp>
    </p:spTree>
    <p:extLst>
      <p:ext uri="{BB962C8B-B14F-4D97-AF65-F5344CB8AC3E}">
        <p14:creationId xmlns:p14="http://schemas.microsoft.com/office/powerpoint/2010/main" val="924380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81D38-ECA0-3122-5C09-192E00E16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" y="111577"/>
            <a:ext cx="6953917" cy="994172"/>
          </a:xfrm>
        </p:spPr>
        <p:txBody>
          <a:bodyPr>
            <a:normAutofit/>
          </a:bodyPr>
          <a:lstStyle/>
          <a:p>
            <a:r>
              <a:rPr lang="de-DE" sz="3600" dirty="0">
                <a:highlight>
                  <a:srgbClr val="FFFF00"/>
                </a:highlight>
              </a:rPr>
              <a:t>cZDD</a:t>
            </a:r>
            <a:r>
              <a:rPr lang="de-DE" sz="3600" dirty="0"/>
              <a:t> </a:t>
            </a:r>
            <a:r>
              <a:rPr lang="en-US" altLang="zh-CN" sz="3600" dirty="0"/>
              <a:t>(provided by Mainz, 2025)</a:t>
            </a:r>
            <a:endParaRPr lang="de-DE" sz="3600" u="sng" dirty="0"/>
          </a:p>
        </p:txBody>
      </p:sp>
      <p:pic>
        <p:nvPicPr>
          <p:cNvPr id="7" name="Grafik 6" descr="Ein Bild, das Elektrische Leitungen, Schlauch, Natur, Schraubenfeder enthält.&#10;&#10;KI-generierte Inhalte können fehlerhaft sein.">
            <a:extLst>
              <a:ext uri="{FF2B5EF4-FFF2-40B4-BE49-F238E27FC236}">
                <a16:creationId xmlns:a16="http://schemas.microsoft.com/office/drawing/2014/main" id="{75592D7E-BCB9-8005-2936-ECF7628E1A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5"/>
          <a:stretch>
            <a:fillRect/>
          </a:stretch>
        </p:blipFill>
        <p:spPr>
          <a:xfrm>
            <a:off x="1559874" y="3968067"/>
            <a:ext cx="2467001" cy="2822730"/>
          </a:xfrm>
          <a:prstGeom prst="rect">
            <a:avLst/>
          </a:prstGeom>
        </p:spPr>
      </p:pic>
      <p:pic>
        <p:nvPicPr>
          <p:cNvPr id="9" name="Grafik 8" descr="Ein Bild, das Elektronik, Maschine, Elektrische Leitungen, Kabel enthält.&#10;&#10;KI-generierte Inhalte können fehlerhaft sein.">
            <a:extLst>
              <a:ext uri="{FF2B5EF4-FFF2-40B4-BE49-F238E27FC236}">
                <a16:creationId xmlns:a16="http://schemas.microsoft.com/office/drawing/2014/main" id="{234BE9C9-F4B6-1016-CA87-B32AE4A5D8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6" y="1435733"/>
            <a:ext cx="3180629" cy="2385472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070A2DAD-E70A-3E2C-B378-DA97A7526232}"/>
              </a:ext>
            </a:extLst>
          </p:cNvPr>
          <p:cNvCxnSpPr>
            <a:cxnSpLocks/>
          </p:cNvCxnSpPr>
          <p:nvPr/>
        </p:nvCxnSpPr>
        <p:spPr>
          <a:xfrm flipH="1" flipV="1">
            <a:off x="2871285" y="2980682"/>
            <a:ext cx="1441877" cy="5089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0DB6135F-FD2A-6690-8C6F-27651306B2D7}"/>
              </a:ext>
            </a:extLst>
          </p:cNvPr>
          <p:cNvSpPr txBox="1"/>
          <p:nvPr/>
        </p:nvSpPr>
        <p:spPr>
          <a:xfrm>
            <a:off x="4313161" y="3578831"/>
            <a:ext cx="13373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Slow Control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366D2D02-6D8E-B05A-70BA-8E97E2253F40}"/>
              </a:ext>
            </a:extLst>
          </p:cNvPr>
          <p:cNvCxnSpPr>
            <a:cxnSpLocks/>
          </p:cNvCxnSpPr>
          <p:nvPr/>
        </p:nvCxnSpPr>
        <p:spPr>
          <a:xfrm flipH="1">
            <a:off x="2680619" y="1322684"/>
            <a:ext cx="257175" cy="8955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734761FB-89DC-907C-A8A1-223D24A4100F}"/>
              </a:ext>
            </a:extLst>
          </p:cNvPr>
          <p:cNvSpPr txBox="1"/>
          <p:nvPr/>
        </p:nvSpPr>
        <p:spPr>
          <a:xfrm>
            <a:off x="2519456" y="837936"/>
            <a:ext cx="16488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Motor Control </a:t>
            </a:r>
            <a:r>
              <a:rPr lang="de-DE" sz="1350" dirty="0" err="1"/>
              <a:t>of</a:t>
            </a:r>
            <a:r>
              <a:rPr lang="de-DE" sz="1350" dirty="0"/>
              <a:t> </a:t>
            </a:r>
            <a:r>
              <a:rPr lang="de-DE" sz="1350" dirty="0" err="1"/>
              <a:t>vertical</a:t>
            </a:r>
            <a:r>
              <a:rPr lang="de-DE" sz="1350" dirty="0"/>
              <a:t> </a:t>
            </a:r>
            <a:r>
              <a:rPr lang="de-DE" sz="1350" dirty="0" err="1"/>
              <a:t>stages</a:t>
            </a:r>
            <a:endParaRPr lang="de-DE" sz="1350" dirty="0"/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21175B82-C56C-898B-005D-927F4105F616}"/>
              </a:ext>
            </a:extLst>
          </p:cNvPr>
          <p:cNvCxnSpPr>
            <a:cxnSpLocks/>
          </p:cNvCxnSpPr>
          <p:nvPr/>
        </p:nvCxnSpPr>
        <p:spPr>
          <a:xfrm flipH="1">
            <a:off x="3432632" y="1713455"/>
            <a:ext cx="1236808" cy="5048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A21B7388-612A-62E3-16CD-0B8807A339FB}"/>
              </a:ext>
            </a:extLst>
          </p:cNvPr>
          <p:cNvSpPr txBox="1"/>
          <p:nvPr/>
        </p:nvSpPr>
        <p:spPr>
          <a:xfrm>
            <a:off x="4655990" y="1425419"/>
            <a:ext cx="6728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Router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BA09C231-C39C-80D1-67C3-97A1D0A6442E}"/>
              </a:ext>
            </a:extLst>
          </p:cNvPr>
          <p:cNvCxnSpPr>
            <a:cxnSpLocks/>
          </p:cNvCxnSpPr>
          <p:nvPr/>
        </p:nvCxnSpPr>
        <p:spPr>
          <a:xfrm>
            <a:off x="1023071" y="1322684"/>
            <a:ext cx="380900" cy="756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FA9482D0-8983-B2C5-8C2F-D3ED09ED23AC}"/>
              </a:ext>
            </a:extLst>
          </p:cNvPr>
          <p:cNvSpPr txBox="1"/>
          <p:nvPr/>
        </p:nvSpPr>
        <p:spPr>
          <a:xfrm>
            <a:off x="540306" y="1045685"/>
            <a:ext cx="17273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 err="1"/>
              <a:t>Oscilloscope</a:t>
            </a:r>
            <a:endParaRPr lang="de-DE" sz="1350" dirty="0"/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6D053EE0-6261-5532-7D6A-3CF4FA0F1B08}"/>
              </a:ext>
            </a:extLst>
          </p:cNvPr>
          <p:cNvCxnSpPr>
            <a:cxnSpLocks/>
          </p:cNvCxnSpPr>
          <p:nvPr/>
        </p:nvCxnSpPr>
        <p:spPr>
          <a:xfrm flipV="1">
            <a:off x="1107950" y="5202053"/>
            <a:ext cx="953262" cy="3030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D410301C-CB67-1104-9B4F-90BE59D97BF3}"/>
              </a:ext>
            </a:extLst>
          </p:cNvPr>
          <p:cNvSpPr txBox="1"/>
          <p:nvPr/>
        </p:nvSpPr>
        <p:spPr>
          <a:xfrm>
            <a:off x="88900" y="5248155"/>
            <a:ext cx="133731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Analog and Digital </a:t>
            </a:r>
            <a:r>
              <a:rPr lang="de-DE" sz="1350" dirty="0" err="1"/>
              <a:t>SiPM</a:t>
            </a:r>
            <a:r>
              <a:rPr lang="de-DE" sz="1350" dirty="0"/>
              <a:t> Signals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56516871-4509-2A67-B42C-801A8759E01C}"/>
              </a:ext>
            </a:extLst>
          </p:cNvPr>
          <p:cNvCxnSpPr>
            <a:cxnSpLocks/>
          </p:cNvCxnSpPr>
          <p:nvPr/>
        </p:nvCxnSpPr>
        <p:spPr>
          <a:xfrm flipH="1" flipV="1">
            <a:off x="2793374" y="4283793"/>
            <a:ext cx="1558214" cy="2831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01F7E6AF-D71F-BB70-0B51-6E900C4EDDA9}"/>
              </a:ext>
            </a:extLst>
          </p:cNvPr>
          <p:cNvSpPr txBox="1"/>
          <p:nvPr/>
        </p:nvSpPr>
        <p:spPr>
          <a:xfrm>
            <a:off x="4106462" y="4659860"/>
            <a:ext cx="91126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Pipe </a:t>
            </a:r>
            <a:r>
              <a:rPr lang="de-DE" sz="1350" dirty="0" err="1"/>
              <a:t>for</a:t>
            </a:r>
            <a:r>
              <a:rPr lang="de-DE" sz="1350" dirty="0"/>
              <a:t> </a:t>
            </a:r>
            <a:r>
              <a:rPr lang="de-DE" sz="1350" dirty="0" err="1"/>
              <a:t>cooling</a:t>
            </a:r>
            <a:r>
              <a:rPr lang="de-DE" sz="1350" dirty="0"/>
              <a:t> </a:t>
            </a:r>
            <a:r>
              <a:rPr lang="de-DE" sz="1350" dirty="0" err="1"/>
              <a:t>air</a:t>
            </a:r>
            <a:r>
              <a:rPr lang="de-DE" sz="1350" dirty="0"/>
              <a:t> </a:t>
            </a:r>
            <a:r>
              <a:rPr lang="de-DE" sz="1350" dirty="0" err="1"/>
              <a:t>flow</a:t>
            </a:r>
            <a:endParaRPr lang="de-DE" sz="1350" dirty="0"/>
          </a:p>
        </p:txBody>
      </p: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444712F0-7851-CD9D-0276-BE18B790DFED}"/>
              </a:ext>
            </a:extLst>
          </p:cNvPr>
          <p:cNvCxnSpPr>
            <a:cxnSpLocks/>
          </p:cNvCxnSpPr>
          <p:nvPr/>
        </p:nvCxnSpPr>
        <p:spPr>
          <a:xfrm flipH="1" flipV="1">
            <a:off x="2916396" y="5605946"/>
            <a:ext cx="1558214" cy="2831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0665CD94-86E3-A2B4-B0C3-EF5F4C08A8AE}"/>
              </a:ext>
            </a:extLst>
          </p:cNvPr>
          <p:cNvSpPr txBox="1"/>
          <p:nvPr/>
        </p:nvSpPr>
        <p:spPr>
          <a:xfrm>
            <a:off x="4323701" y="5949658"/>
            <a:ext cx="5963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 err="1"/>
              <a:t>cZDD</a:t>
            </a:r>
            <a:endParaRPr lang="de-DE" sz="135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0EEA182-FCE8-8A71-07D4-341705AED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883" y="280800"/>
            <a:ext cx="3191975" cy="6568543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4317D2EC-4CC2-0116-F585-07B0D14B5EAB}"/>
              </a:ext>
            </a:extLst>
          </p:cNvPr>
          <p:cNvSpPr/>
          <p:nvPr/>
        </p:nvSpPr>
        <p:spPr>
          <a:xfrm>
            <a:off x="5445943" y="3234872"/>
            <a:ext cx="79180" cy="33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127593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D1A3241-E38F-4638-8A7E-86A2E2CA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CA228A4-76DA-4426-A422-C11FF237F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761" y="657229"/>
            <a:ext cx="5335325" cy="298150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BC661CF-AE40-4166-B2A0-A2C4D1FFE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761" y="3647872"/>
            <a:ext cx="5338239" cy="2981506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418B5D9A-BC07-4477-8ADB-EDBC3591FFD6}"/>
              </a:ext>
            </a:extLst>
          </p:cNvPr>
          <p:cNvSpPr/>
          <p:nvPr/>
        </p:nvSpPr>
        <p:spPr>
          <a:xfrm>
            <a:off x="4076105" y="1901375"/>
            <a:ext cx="993913" cy="112511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9975EAA-CB08-4D53-B387-00879666B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6" t="26210" r="23223" b="8999"/>
          <a:stretch/>
        </p:blipFill>
        <p:spPr>
          <a:xfrm rot="16200000">
            <a:off x="-776111" y="1780660"/>
            <a:ext cx="5447596" cy="3716149"/>
          </a:xfrm>
          <a:prstGeom prst="rect">
            <a:avLst/>
          </a:prstGeom>
        </p:spPr>
      </p:pic>
      <p:sp>
        <p:nvSpPr>
          <p:cNvPr id="11" name="乘号 10">
            <a:extLst>
              <a:ext uri="{FF2B5EF4-FFF2-40B4-BE49-F238E27FC236}">
                <a16:creationId xmlns:a16="http://schemas.microsoft.com/office/drawing/2014/main" id="{5730BAEC-8390-4410-BB66-4EF275663096}"/>
              </a:ext>
            </a:extLst>
          </p:cNvPr>
          <p:cNvSpPr/>
          <p:nvPr/>
        </p:nvSpPr>
        <p:spPr>
          <a:xfrm>
            <a:off x="544508" y="3505549"/>
            <a:ext cx="349857" cy="266369"/>
          </a:xfrm>
          <a:prstGeom prst="mathMultiply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BA9F21E-3F95-4F7B-A16C-9526910D0F35}"/>
              </a:ext>
            </a:extLst>
          </p:cNvPr>
          <p:cNvSpPr txBox="1"/>
          <p:nvPr/>
        </p:nvSpPr>
        <p:spPr>
          <a:xfrm>
            <a:off x="1637473" y="130583"/>
            <a:ext cx="5651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B050"/>
                </a:solidFill>
              </a:rPr>
              <a:t>cZDD running status  @2025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60CAC24-B7B9-4DA9-A789-EB502E358611}"/>
              </a:ext>
            </a:extLst>
          </p:cNvPr>
          <p:cNvSpPr/>
          <p:nvPr/>
        </p:nvSpPr>
        <p:spPr>
          <a:xfrm>
            <a:off x="7738594" y="914936"/>
            <a:ext cx="1315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E: cZDD </a:t>
            </a:r>
          </a:p>
          <a:p>
            <a:pPr algn="ctr">
              <a:spcAft>
                <a:spcPts val="0"/>
              </a:spcAft>
            </a:pPr>
            <a:r>
              <a:rPr lang="en-US" altLang="zh-CN" b="1" kern="100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W: BLM</a:t>
            </a:r>
            <a:endParaRPr lang="zh-CN" altLang="zh-CN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6C123F0-4BB0-43C0-979F-C8D3494897A0}"/>
              </a:ext>
            </a:extLst>
          </p:cNvPr>
          <p:cNvSpPr/>
          <p:nvPr/>
        </p:nvSpPr>
        <p:spPr>
          <a:xfrm>
            <a:off x="7738594" y="3896441"/>
            <a:ext cx="1315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E: cZDD </a:t>
            </a:r>
          </a:p>
          <a:p>
            <a:pPr algn="ctr">
              <a:spcAft>
                <a:spcPts val="0"/>
              </a:spcAft>
            </a:pPr>
            <a:r>
              <a:rPr lang="en-US" altLang="zh-CN" b="1" kern="100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W: BLM</a:t>
            </a:r>
            <a:endParaRPr lang="zh-CN" altLang="zh-CN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273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E49C9B-D27C-4811-9D4F-976BB8A95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3914D03-958A-46EF-9AD8-B8E462105C30}"/>
              </a:ext>
            </a:extLst>
          </p:cNvPr>
          <p:cNvSpPr txBox="1"/>
          <p:nvPr/>
        </p:nvSpPr>
        <p:spPr>
          <a:xfrm>
            <a:off x="1665302" y="228622"/>
            <a:ext cx="5651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B050"/>
                </a:solidFill>
              </a:rPr>
              <a:t>Slow control for BLM &amp; cZDD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87C1ECC-EE83-406C-BE36-447BC2AB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" y="690287"/>
            <a:ext cx="5287406" cy="30504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B75C75C-C4C7-478C-A295-46DD5199C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9" y="3807574"/>
            <a:ext cx="5312629" cy="3050426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F9908A4-3962-4FF4-B253-5E93CD7A1885}"/>
              </a:ext>
            </a:extLst>
          </p:cNvPr>
          <p:cNvSpPr/>
          <p:nvPr/>
        </p:nvSpPr>
        <p:spPr>
          <a:xfrm>
            <a:off x="6210116" y="1370972"/>
            <a:ext cx="1725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W: BLM</a:t>
            </a:r>
            <a:br>
              <a:rPr lang="en-US" altLang="zh-CN" b="1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zh-CN" b="1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E: cZDD</a:t>
            </a:r>
            <a:endParaRPr lang="zh-CN" altLang="zh-CN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72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F7209F9-5BAC-4D8D-88A2-55E171C8B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4FBB672-64B7-40C6-803C-F8F6D9B59C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5"/>
          <a:stretch/>
        </p:blipFill>
        <p:spPr>
          <a:xfrm>
            <a:off x="157304" y="59634"/>
            <a:ext cx="5388168" cy="24803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0FD5067-9129-433F-AE2A-85B02AD8A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04" y="2755612"/>
            <a:ext cx="4275696" cy="396586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CDF1D8F-442E-483E-B2B2-2CB40DB486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"/>
          <a:stretch/>
        </p:blipFill>
        <p:spPr>
          <a:xfrm>
            <a:off x="4994030" y="2818736"/>
            <a:ext cx="3449399" cy="3902739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19939B90-A185-4E7C-98DA-42FF0DD1C213}"/>
              </a:ext>
            </a:extLst>
          </p:cNvPr>
          <p:cNvSpPr txBox="1"/>
          <p:nvPr/>
        </p:nvSpPr>
        <p:spPr>
          <a:xfrm>
            <a:off x="5756744" y="253996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1 week doserate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03C9BAE9-57EA-4CC3-A17C-E3B5513E6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113" y="70900"/>
            <a:ext cx="2375185" cy="246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18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2B74B1D-0479-41C9-BA29-3BBBC44ED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DE1071D-3127-4C7C-A899-3CA547F51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83" y="3856205"/>
            <a:ext cx="1677764" cy="28652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3CF020-1009-4DC5-B6AD-80E04D3910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4" t="9740" r="28393" b="15855"/>
          <a:stretch/>
        </p:blipFill>
        <p:spPr>
          <a:xfrm>
            <a:off x="2468880" y="3935895"/>
            <a:ext cx="2609353" cy="282908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3D2A0F2-8F3A-4AD8-AAFD-88716E185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6" y="852099"/>
            <a:ext cx="4978327" cy="29299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5E5F28E-268B-4091-B104-C4BF058440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"/>
          <a:stretch/>
        </p:blipFill>
        <p:spPr>
          <a:xfrm>
            <a:off x="5565913" y="464232"/>
            <a:ext cx="2990195" cy="6183058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BC7D28C9-09E0-4239-A340-2613DAA23B4C}"/>
              </a:ext>
            </a:extLst>
          </p:cNvPr>
          <p:cNvSpPr txBox="1">
            <a:spLocks/>
          </p:cNvSpPr>
          <p:nvPr/>
        </p:nvSpPr>
        <p:spPr>
          <a:xfrm>
            <a:off x="75036" y="111577"/>
            <a:ext cx="6953917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>
                <a:highlight>
                  <a:srgbClr val="FFFF00"/>
                </a:highlight>
              </a:rPr>
              <a:t>fBLM</a:t>
            </a:r>
            <a:r>
              <a:rPr lang="de-DE" sz="3600" dirty="0"/>
              <a:t> </a:t>
            </a:r>
            <a:r>
              <a:rPr lang="en-US" altLang="zh-CN" sz="3600" dirty="0"/>
              <a:t>(provided by IHEP &amp; NU, 2026?)</a:t>
            </a:r>
            <a:endParaRPr lang="de-DE" sz="3600" u="sng" dirty="0"/>
          </a:p>
        </p:txBody>
      </p:sp>
    </p:spTree>
    <p:extLst>
      <p:ext uri="{BB962C8B-B14F-4D97-AF65-F5344CB8AC3E}">
        <p14:creationId xmlns:p14="http://schemas.microsoft.com/office/powerpoint/2010/main" val="3655690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任意多边形: 形状 301">
            <a:extLst>
              <a:ext uri="{FF2B5EF4-FFF2-40B4-BE49-F238E27FC236}">
                <a16:creationId xmlns:a16="http://schemas.microsoft.com/office/drawing/2014/main" id="{06BE14A9-A683-4DF7-8C7F-9AB6E363834E}"/>
              </a:ext>
            </a:extLst>
          </p:cNvPr>
          <p:cNvSpPr/>
          <p:nvPr/>
        </p:nvSpPr>
        <p:spPr>
          <a:xfrm>
            <a:off x="221016" y="1180503"/>
            <a:ext cx="4273617" cy="4764505"/>
          </a:xfrm>
          <a:custGeom>
            <a:avLst/>
            <a:gdLst>
              <a:gd name="connsiteX0" fmla="*/ 0 w 5688531"/>
              <a:gd name="connsiteY0" fmla="*/ 0 h 6352673"/>
              <a:gd name="connsiteX1" fmla="*/ 3619099 w 5688531"/>
              <a:gd name="connsiteY1" fmla="*/ 0 h 6352673"/>
              <a:gd name="connsiteX2" fmla="*/ 3619099 w 5688531"/>
              <a:gd name="connsiteY2" fmla="*/ 2969393 h 6352673"/>
              <a:gd name="connsiteX3" fmla="*/ 5678906 w 5688531"/>
              <a:gd name="connsiteY3" fmla="*/ 2979019 h 6352673"/>
              <a:gd name="connsiteX4" fmla="*/ 5688531 w 5688531"/>
              <a:gd name="connsiteY4" fmla="*/ 5852160 h 6352673"/>
              <a:gd name="connsiteX5" fmla="*/ 3623912 w 5688531"/>
              <a:gd name="connsiteY5" fmla="*/ 5856972 h 6352673"/>
              <a:gd name="connsiteX6" fmla="*/ 3623912 w 5688531"/>
              <a:gd name="connsiteY6" fmla="*/ 6352673 h 6352673"/>
              <a:gd name="connsiteX7" fmla="*/ 9626 w 5688531"/>
              <a:gd name="connsiteY7" fmla="*/ 6343048 h 6352673"/>
              <a:gd name="connsiteX8" fmla="*/ 0 w 5688531"/>
              <a:gd name="connsiteY8" fmla="*/ 0 h 6352673"/>
              <a:gd name="connsiteX0" fmla="*/ 0 w 5689457"/>
              <a:gd name="connsiteY0" fmla="*/ 0 h 6352673"/>
              <a:gd name="connsiteX1" fmla="*/ 3619099 w 5689457"/>
              <a:gd name="connsiteY1" fmla="*/ 0 h 6352673"/>
              <a:gd name="connsiteX2" fmla="*/ 3619099 w 5689457"/>
              <a:gd name="connsiteY2" fmla="*/ 2969393 h 6352673"/>
              <a:gd name="connsiteX3" fmla="*/ 5688532 w 5689457"/>
              <a:gd name="connsiteY3" fmla="*/ 3272590 h 6352673"/>
              <a:gd name="connsiteX4" fmla="*/ 5688531 w 5689457"/>
              <a:gd name="connsiteY4" fmla="*/ 5852160 h 6352673"/>
              <a:gd name="connsiteX5" fmla="*/ 3623912 w 5689457"/>
              <a:gd name="connsiteY5" fmla="*/ 5856972 h 6352673"/>
              <a:gd name="connsiteX6" fmla="*/ 3623912 w 5689457"/>
              <a:gd name="connsiteY6" fmla="*/ 6352673 h 6352673"/>
              <a:gd name="connsiteX7" fmla="*/ 9626 w 5689457"/>
              <a:gd name="connsiteY7" fmla="*/ 6343048 h 6352673"/>
              <a:gd name="connsiteX8" fmla="*/ 0 w 5689457"/>
              <a:gd name="connsiteY8" fmla="*/ 0 h 6352673"/>
              <a:gd name="connsiteX0" fmla="*/ 0 w 5689457"/>
              <a:gd name="connsiteY0" fmla="*/ 0 h 6352673"/>
              <a:gd name="connsiteX1" fmla="*/ 3619099 w 5689457"/>
              <a:gd name="connsiteY1" fmla="*/ 0 h 6352673"/>
              <a:gd name="connsiteX2" fmla="*/ 3609474 w 5689457"/>
              <a:gd name="connsiteY2" fmla="*/ 3262963 h 6352673"/>
              <a:gd name="connsiteX3" fmla="*/ 5688532 w 5689457"/>
              <a:gd name="connsiteY3" fmla="*/ 3272590 h 6352673"/>
              <a:gd name="connsiteX4" fmla="*/ 5688531 w 5689457"/>
              <a:gd name="connsiteY4" fmla="*/ 5852160 h 6352673"/>
              <a:gd name="connsiteX5" fmla="*/ 3623912 w 5689457"/>
              <a:gd name="connsiteY5" fmla="*/ 5856972 h 6352673"/>
              <a:gd name="connsiteX6" fmla="*/ 3623912 w 5689457"/>
              <a:gd name="connsiteY6" fmla="*/ 6352673 h 6352673"/>
              <a:gd name="connsiteX7" fmla="*/ 9626 w 5689457"/>
              <a:gd name="connsiteY7" fmla="*/ 6343048 h 6352673"/>
              <a:gd name="connsiteX8" fmla="*/ 0 w 5689457"/>
              <a:gd name="connsiteY8" fmla="*/ 0 h 6352673"/>
              <a:gd name="connsiteX0" fmla="*/ 0 w 5698156"/>
              <a:gd name="connsiteY0" fmla="*/ 0 h 6352673"/>
              <a:gd name="connsiteX1" fmla="*/ 3619099 w 5698156"/>
              <a:gd name="connsiteY1" fmla="*/ 0 h 6352673"/>
              <a:gd name="connsiteX2" fmla="*/ 3609474 w 5698156"/>
              <a:gd name="connsiteY2" fmla="*/ 3262963 h 6352673"/>
              <a:gd name="connsiteX3" fmla="*/ 5688532 w 5698156"/>
              <a:gd name="connsiteY3" fmla="*/ 3272590 h 6352673"/>
              <a:gd name="connsiteX4" fmla="*/ 5698156 w 5698156"/>
              <a:gd name="connsiteY4" fmla="*/ 5303520 h 6352673"/>
              <a:gd name="connsiteX5" fmla="*/ 3623912 w 5698156"/>
              <a:gd name="connsiteY5" fmla="*/ 5856972 h 6352673"/>
              <a:gd name="connsiteX6" fmla="*/ 3623912 w 5698156"/>
              <a:gd name="connsiteY6" fmla="*/ 6352673 h 6352673"/>
              <a:gd name="connsiteX7" fmla="*/ 9626 w 5698156"/>
              <a:gd name="connsiteY7" fmla="*/ 6343048 h 6352673"/>
              <a:gd name="connsiteX8" fmla="*/ 0 w 5698156"/>
              <a:gd name="connsiteY8" fmla="*/ 0 h 6352673"/>
              <a:gd name="connsiteX0" fmla="*/ 0 w 5698156"/>
              <a:gd name="connsiteY0" fmla="*/ 0 h 6352673"/>
              <a:gd name="connsiteX1" fmla="*/ 3619099 w 5698156"/>
              <a:gd name="connsiteY1" fmla="*/ 0 h 6352673"/>
              <a:gd name="connsiteX2" fmla="*/ 3609474 w 5698156"/>
              <a:gd name="connsiteY2" fmla="*/ 3262963 h 6352673"/>
              <a:gd name="connsiteX3" fmla="*/ 5688532 w 5698156"/>
              <a:gd name="connsiteY3" fmla="*/ 3272590 h 6352673"/>
              <a:gd name="connsiteX4" fmla="*/ 5698156 w 5698156"/>
              <a:gd name="connsiteY4" fmla="*/ 5303520 h 6352673"/>
              <a:gd name="connsiteX5" fmla="*/ 3647975 w 5698156"/>
              <a:gd name="connsiteY5" fmla="*/ 5298707 h 6352673"/>
              <a:gd name="connsiteX6" fmla="*/ 3623912 w 5698156"/>
              <a:gd name="connsiteY6" fmla="*/ 6352673 h 6352673"/>
              <a:gd name="connsiteX7" fmla="*/ 9626 w 5698156"/>
              <a:gd name="connsiteY7" fmla="*/ 6343048 h 6352673"/>
              <a:gd name="connsiteX8" fmla="*/ 0 w 5698156"/>
              <a:gd name="connsiteY8" fmla="*/ 0 h 6352673"/>
              <a:gd name="connsiteX0" fmla="*/ 0 w 5698156"/>
              <a:gd name="connsiteY0" fmla="*/ 0 h 6352673"/>
              <a:gd name="connsiteX1" fmla="*/ 3619099 w 5698156"/>
              <a:gd name="connsiteY1" fmla="*/ 0 h 6352673"/>
              <a:gd name="connsiteX2" fmla="*/ 3609474 w 5698156"/>
              <a:gd name="connsiteY2" fmla="*/ 3262963 h 6352673"/>
              <a:gd name="connsiteX3" fmla="*/ 5688532 w 5698156"/>
              <a:gd name="connsiteY3" fmla="*/ 3272590 h 6352673"/>
              <a:gd name="connsiteX4" fmla="*/ 5698156 w 5698156"/>
              <a:gd name="connsiteY4" fmla="*/ 5303520 h 6352673"/>
              <a:gd name="connsiteX5" fmla="*/ 3609474 w 5698156"/>
              <a:gd name="connsiteY5" fmla="*/ 5298707 h 6352673"/>
              <a:gd name="connsiteX6" fmla="*/ 3623912 w 5698156"/>
              <a:gd name="connsiteY6" fmla="*/ 6352673 h 6352673"/>
              <a:gd name="connsiteX7" fmla="*/ 9626 w 5698156"/>
              <a:gd name="connsiteY7" fmla="*/ 6343048 h 6352673"/>
              <a:gd name="connsiteX8" fmla="*/ 0 w 5698156"/>
              <a:gd name="connsiteY8" fmla="*/ 0 h 6352673"/>
              <a:gd name="connsiteX0" fmla="*/ 0 w 5698156"/>
              <a:gd name="connsiteY0" fmla="*/ 0 h 6352673"/>
              <a:gd name="connsiteX1" fmla="*/ 3619099 w 5698156"/>
              <a:gd name="connsiteY1" fmla="*/ 0 h 6352673"/>
              <a:gd name="connsiteX2" fmla="*/ 3609474 w 5698156"/>
              <a:gd name="connsiteY2" fmla="*/ 3262963 h 6352673"/>
              <a:gd name="connsiteX3" fmla="*/ 5688532 w 5698156"/>
              <a:gd name="connsiteY3" fmla="*/ 3272590 h 6352673"/>
              <a:gd name="connsiteX4" fmla="*/ 5698156 w 5698156"/>
              <a:gd name="connsiteY4" fmla="*/ 5303520 h 6352673"/>
              <a:gd name="connsiteX5" fmla="*/ 3638350 w 5698156"/>
              <a:gd name="connsiteY5" fmla="*/ 5298707 h 6352673"/>
              <a:gd name="connsiteX6" fmla="*/ 3623912 w 5698156"/>
              <a:gd name="connsiteY6" fmla="*/ 6352673 h 6352673"/>
              <a:gd name="connsiteX7" fmla="*/ 9626 w 5698156"/>
              <a:gd name="connsiteY7" fmla="*/ 6343048 h 6352673"/>
              <a:gd name="connsiteX8" fmla="*/ 0 w 5698156"/>
              <a:gd name="connsiteY8" fmla="*/ 0 h 6352673"/>
              <a:gd name="connsiteX0" fmla="*/ 0 w 5698156"/>
              <a:gd name="connsiteY0" fmla="*/ 0 h 6352673"/>
              <a:gd name="connsiteX1" fmla="*/ 3619099 w 5698156"/>
              <a:gd name="connsiteY1" fmla="*/ 0 h 6352673"/>
              <a:gd name="connsiteX2" fmla="*/ 3609474 w 5698156"/>
              <a:gd name="connsiteY2" fmla="*/ 3262963 h 6352673"/>
              <a:gd name="connsiteX3" fmla="*/ 5688532 w 5698156"/>
              <a:gd name="connsiteY3" fmla="*/ 3272590 h 6352673"/>
              <a:gd name="connsiteX4" fmla="*/ 5698156 w 5698156"/>
              <a:gd name="connsiteY4" fmla="*/ 5303520 h 6352673"/>
              <a:gd name="connsiteX5" fmla="*/ 3623912 w 5698156"/>
              <a:gd name="connsiteY5" fmla="*/ 5298707 h 6352673"/>
              <a:gd name="connsiteX6" fmla="*/ 3623912 w 5698156"/>
              <a:gd name="connsiteY6" fmla="*/ 6352673 h 6352673"/>
              <a:gd name="connsiteX7" fmla="*/ 9626 w 5698156"/>
              <a:gd name="connsiteY7" fmla="*/ 6343048 h 6352673"/>
              <a:gd name="connsiteX8" fmla="*/ 0 w 5698156"/>
              <a:gd name="connsiteY8" fmla="*/ 0 h 635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156" h="6352673">
                <a:moveTo>
                  <a:pt x="0" y="0"/>
                </a:moveTo>
                <a:lnTo>
                  <a:pt x="3619099" y="0"/>
                </a:lnTo>
                <a:cubicBezTo>
                  <a:pt x="3615891" y="1087654"/>
                  <a:pt x="3612682" y="2175309"/>
                  <a:pt x="3609474" y="3262963"/>
                </a:cubicBezTo>
                <a:lnTo>
                  <a:pt x="5688532" y="3272590"/>
                </a:lnTo>
                <a:cubicBezTo>
                  <a:pt x="5691740" y="4230304"/>
                  <a:pt x="5694948" y="4345806"/>
                  <a:pt x="5698156" y="5303520"/>
                </a:cubicBezTo>
                <a:lnTo>
                  <a:pt x="3623912" y="5298707"/>
                </a:lnTo>
                <a:lnTo>
                  <a:pt x="3623912" y="6352673"/>
                </a:lnTo>
                <a:lnTo>
                  <a:pt x="9626" y="6343048"/>
                </a:lnTo>
                <a:cubicBezTo>
                  <a:pt x="6417" y="4228699"/>
                  <a:pt x="3209" y="2114349"/>
                  <a:pt x="0" y="0"/>
                </a:cubicBezTo>
                <a:close/>
              </a:path>
            </a:pathLst>
          </a:custGeom>
          <a:solidFill>
            <a:srgbClr val="FFFFCC"/>
          </a:solidFill>
          <a:ln>
            <a:solidFill>
              <a:schemeClr val="accent1">
                <a:shade val="50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458" name="矩形 457"/>
          <p:cNvSpPr/>
          <p:nvPr/>
        </p:nvSpPr>
        <p:spPr>
          <a:xfrm>
            <a:off x="3136743" y="967910"/>
            <a:ext cx="5859851" cy="215975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2" name="矩形 41"/>
          <p:cNvSpPr/>
          <p:nvPr/>
        </p:nvSpPr>
        <p:spPr>
          <a:xfrm>
            <a:off x="489762" y="1638637"/>
            <a:ext cx="538119" cy="211199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50">
                <a:solidFill>
                  <a:schemeClr val="tx1"/>
                </a:solidFill>
              </a:rPr>
              <a:t>KELUSL00</a:t>
            </a:r>
            <a:endParaRPr lang="en-US" altLang="zh-CN" sz="750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9762" y="1853118"/>
            <a:ext cx="538119" cy="436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>
                <a:solidFill>
                  <a:schemeClr val="tx1"/>
                </a:solidFill>
              </a:rPr>
              <a:t>3*5 SiPM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699458" y="5124480"/>
            <a:ext cx="1000741" cy="264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</a:rPr>
              <a:t>SC-PC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2786" y="1348509"/>
            <a:ext cx="11661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rgbClr val="0000FF"/>
                </a:solidFill>
              </a:rPr>
              <a:t>Upper </a:t>
            </a:r>
            <a:endParaRPr lang="zh-CN" altLang="en-US" sz="1350" dirty="0">
              <a:solidFill>
                <a:srgbClr val="0000FF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12786" y="5422501"/>
            <a:ext cx="11661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rgbClr val="0000FF"/>
                </a:solidFill>
              </a:rPr>
              <a:t>lower</a:t>
            </a:r>
            <a:endParaRPr lang="zh-CN" altLang="en-US" sz="1350" dirty="0">
              <a:solidFill>
                <a:srgbClr val="0000FF"/>
              </a:solidFill>
            </a:endParaRPr>
          </a:p>
        </p:txBody>
      </p:sp>
      <p:cxnSp>
        <p:nvCxnSpPr>
          <p:cNvPr id="71" name="连接符: 肘形 70"/>
          <p:cNvCxnSpPr>
            <a:cxnSpLocks/>
            <a:stCxn id="4" idx="2"/>
            <a:endCxn id="346" idx="1"/>
          </p:cNvCxnSpPr>
          <p:nvPr/>
        </p:nvCxnSpPr>
        <p:spPr>
          <a:xfrm rot="16200000" flipH="1">
            <a:off x="759074" y="2289069"/>
            <a:ext cx="384568" cy="385072"/>
          </a:xfrm>
          <a:prstGeom prst="bentConnector2">
            <a:avLst/>
          </a:prstGeom>
          <a:ln w="127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连接符: 肘形 73"/>
          <p:cNvCxnSpPr>
            <a:cxnSpLocks/>
            <a:endCxn id="140" idx="1"/>
          </p:cNvCxnSpPr>
          <p:nvPr/>
        </p:nvCxnSpPr>
        <p:spPr>
          <a:xfrm rot="5400000">
            <a:off x="786081" y="2649518"/>
            <a:ext cx="888735" cy="168368"/>
          </a:xfrm>
          <a:prstGeom prst="bentConnector4">
            <a:avLst>
              <a:gd name="adj1" fmla="val 9908"/>
              <a:gd name="adj2" fmla="val 294933"/>
            </a:avLst>
          </a:prstGeom>
          <a:ln w="127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连接符: 肘形 76"/>
          <p:cNvCxnSpPr>
            <a:cxnSpLocks/>
            <a:stCxn id="76" idx="2"/>
            <a:endCxn id="150" idx="1"/>
          </p:cNvCxnSpPr>
          <p:nvPr/>
        </p:nvCxnSpPr>
        <p:spPr>
          <a:xfrm rot="5400000">
            <a:off x="808277" y="2624937"/>
            <a:ext cx="1395930" cy="724698"/>
          </a:xfrm>
          <a:prstGeom prst="bentConnector4">
            <a:avLst>
              <a:gd name="adj1" fmla="val 10906"/>
              <a:gd name="adj2" fmla="val 135374"/>
            </a:avLst>
          </a:prstGeom>
          <a:ln w="127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连接符: 肘形 77"/>
          <p:cNvCxnSpPr>
            <a:cxnSpLocks/>
            <a:stCxn id="80" idx="2"/>
            <a:endCxn id="159" idx="1"/>
          </p:cNvCxnSpPr>
          <p:nvPr/>
        </p:nvCxnSpPr>
        <p:spPr>
          <a:xfrm rot="5400000">
            <a:off x="834213" y="2599001"/>
            <a:ext cx="1899875" cy="1280514"/>
          </a:xfrm>
          <a:prstGeom prst="bentConnector4">
            <a:avLst>
              <a:gd name="adj1" fmla="val 11821"/>
              <a:gd name="adj2" fmla="val 113644"/>
            </a:avLst>
          </a:prstGeom>
          <a:ln w="127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 71"/>
          <p:cNvSpPr/>
          <p:nvPr/>
        </p:nvSpPr>
        <p:spPr>
          <a:xfrm>
            <a:off x="1045578" y="1638637"/>
            <a:ext cx="538119" cy="211199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50">
                <a:solidFill>
                  <a:schemeClr val="tx1"/>
                </a:solidFill>
              </a:rPr>
              <a:t>KELUSL00</a:t>
            </a:r>
            <a:endParaRPr lang="en-US" altLang="zh-CN" sz="750" dirty="0">
              <a:solidFill>
                <a:schemeClr val="tx1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1045578" y="1853118"/>
            <a:ext cx="538119" cy="436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>
                <a:solidFill>
                  <a:schemeClr val="tx1"/>
                </a:solidFill>
              </a:rPr>
              <a:t>3*5 SiPM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1599532" y="1638637"/>
            <a:ext cx="538119" cy="211199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50">
                <a:solidFill>
                  <a:schemeClr val="tx1"/>
                </a:solidFill>
              </a:rPr>
              <a:t>KELUSL00</a:t>
            </a:r>
            <a:endParaRPr lang="en-US" altLang="zh-CN" sz="750" dirty="0">
              <a:solidFill>
                <a:schemeClr val="tx1"/>
              </a:solidFill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1599532" y="1853118"/>
            <a:ext cx="538119" cy="436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>
                <a:solidFill>
                  <a:schemeClr val="tx1"/>
                </a:solidFill>
              </a:rPr>
              <a:t>3*5 SiPM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2155348" y="1638637"/>
            <a:ext cx="538119" cy="211199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50">
                <a:solidFill>
                  <a:schemeClr val="tx1"/>
                </a:solidFill>
              </a:rPr>
              <a:t>KELUSL00</a:t>
            </a:r>
            <a:endParaRPr lang="en-US" altLang="zh-CN" sz="750" dirty="0">
              <a:solidFill>
                <a:schemeClr val="tx1"/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2155348" y="1853118"/>
            <a:ext cx="538119" cy="436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>
                <a:solidFill>
                  <a:schemeClr val="tx1"/>
                </a:solidFill>
              </a:rPr>
              <a:t>3*5 SiPM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489761" y="4784740"/>
            <a:ext cx="538119" cy="211199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50">
                <a:solidFill>
                  <a:schemeClr val="tx1"/>
                </a:solidFill>
              </a:rPr>
              <a:t>KELUSL00</a:t>
            </a:r>
            <a:endParaRPr lang="en-US" altLang="zh-CN" sz="750" dirty="0">
              <a:solidFill>
                <a:schemeClr val="tx1"/>
              </a:solidFill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489761" y="4999221"/>
            <a:ext cx="538119" cy="436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>
                <a:solidFill>
                  <a:schemeClr val="tx1"/>
                </a:solidFill>
              </a:rPr>
              <a:t>3*5 SiPM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1045577" y="4784740"/>
            <a:ext cx="538119" cy="211199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50">
                <a:solidFill>
                  <a:schemeClr val="tx1"/>
                </a:solidFill>
              </a:rPr>
              <a:t>KELUSL00</a:t>
            </a:r>
            <a:endParaRPr lang="en-US" altLang="zh-CN" sz="750" dirty="0">
              <a:solidFill>
                <a:schemeClr val="tx1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1045577" y="4999221"/>
            <a:ext cx="538119" cy="436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>
                <a:solidFill>
                  <a:schemeClr val="tx1"/>
                </a:solidFill>
              </a:rPr>
              <a:t>3*5 SiPM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1599531" y="4784740"/>
            <a:ext cx="538119" cy="211199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50">
                <a:solidFill>
                  <a:schemeClr val="tx1"/>
                </a:solidFill>
              </a:rPr>
              <a:t>KELUSL00</a:t>
            </a:r>
            <a:endParaRPr lang="en-US" altLang="zh-CN" sz="750" dirty="0">
              <a:solidFill>
                <a:schemeClr val="tx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1599531" y="4999221"/>
            <a:ext cx="538119" cy="436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>
                <a:solidFill>
                  <a:schemeClr val="tx1"/>
                </a:solidFill>
              </a:rPr>
              <a:t>3*5 SiPM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2155347" y="4784740"/>
            <a:ext cx="538119" cy="211199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50">
                <a:solidFill>
                  <a:schemeClr val="tx1"/>
                </a:solidFill>
              </a:rPr>
              <a:t>KELUSL00</a:t>
            </a:r>
            <a:endParaRPr lang="en-US" altLang="zh-CN" sz="750" dirty="0">
              <a:solidFill>
                <a:schemeClr val="tx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2155347" y="4999221"/>
            <a:ext cx="538119" cy="436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chemeClr val="tx1"/>
                </a:solidFill>
              </a:rPr>
              <a:t>3*5 </a:t>
            </a:r>
            <a:r>
              <a:rPr lang="en-US" altLang="zh-CN" sz="1350" dirty="0" err="1">
                <a:solidFill>
                  <a:schemeClr val="tx1"/>
                </a:solidFill>
              </a:rPr>
              <a:t>SiPM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cxnSp>
        <p:nvCxnSpPr>
          <p:cNvPr id="110" name="连接符: 肘形 109"/>
          <p:cNvCxnSpPr>
            <a:cxnSpLocks/>
            <a:stCxn id="82" idx="0"/>
            <a:endCxn id="91" idx="1"/>
          </p:cNvCxnSpPr>
          <p:nvPr/>
        </p:nvCxnSpPr>
        <p:spPr>
          <a:xfrm rot="5400000" flipH="1" flipV="1">
            <a:off x="-22503" y="3621866"/>
            <a:ext cx="1944199" cy="381551"/>
          </a:xfrm>
          <a:prstGeom prst="bentConnector2">
            <a:avLst/>
          </a:prstGeom>
          <a:ln w="127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连接符: 肘形 112"/>
          <p:cNvCxnSpPr>
            <a:cxnSpLocks/>
            <a:stCxn id="85" idx="0"/>
            <a:endCxn id="136" idx="1"/>
          </p:cNvCxnSpPr>
          <p:nvPr/>
        </p:nvCxnSpPr>
        <p:spPr>
          <a:xfrm rot="16200000" flipV="1">
            <a:off x="508682" y="3978784"/>
            <a:ext cx="1440018" cy="171893"/>
          </a:xfrm>
          <a:prstGeom prst="bentConnector4">
            <a:avLst>
              <a:gd name="adj1" fmla="val 6494"/>
              <a:gd name="adj2" fmla="val 286667"/>
            </a:avLst>
          </a:prstGeom>
          <a:ln w="127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连接符: 肘形 113"/>
          <p:cNvCxnSpPr>
            <a:cxnSpLocks/>
            <a:stCxn id="87" idx="0"/>
            <a:endCxn id="147" idx="1"/>
          </p:cNvCxnSpPr>
          <p:nvPr/>
        </p:nvCxnSpPr>
        <p:spPr>
          <a:xfrm rot="16200000" flipV="1">
            <a:off x="1038063" y="3954212"/>
            <a:ext cx="932837" cy="728219"/>
          </a:xfrm>
          <a:prstGeom prst="bentConnector4">
            <a:avLst>
              <a:gd name="adj1" fmla="val 18199"/>
              <a:gd name="adj2" fmla="val 134755"/>
            </a:avLst>
          </a:prstGeom>
          <a:ln w="127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连接符: 肘形 114"/>
          <p:cNvCxnSpPr>
            <a:cxnSpLocks/>
            <a:stCxn id="89" idx="0"/>
            <a:endCxn id="154" idx="1"/>
          </p:cNvCxnSpPr>
          <p:nvPr/>
        </p:nvCxnSpPr>
        <p:spPr>
          <a:xfrm rot="16200000" flipV="1">
            <a:off x="1567943" y="3928276"/>
            <a:ext cx="428892" cy="1284035"/>
          </a:xfrm>
          <a:prstGeom prst="bentConnector4">
            <a:avLst>
              <a:gd name="adj1" fmla="val 51646"/>
              <a:gd name="adj2" fmla="val 113352"/>
            </a:avLst>
          </a:prstGeom>
          <a:ln w="127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矩形 151"/>
          <p:cNvSpPr/>
          <p:nvPr/>
        </p:nvSpPr>
        <p:spPr>
          <a:xfrm>
            <a:off x="7699306" y="4021510"/>
            <a:ext cx="1000741" cy="9744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</a:rPr>
              <a:t>BEE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cxnSp>
        <p:nvCxnSpPr>
          <p:cNvPr id="157" name="直接箭头连接符 156"/>
          <p:cNvCxnSpPr>
            <a:cxnSpLocks/>
            <a:stCxn id="123" idx="3"/>
            <a:endCxn id="152" idx="1"/>
          </p:cNvCxnSpPr>
          <p:nvPr/>
        </p:nvCxnSpPr>
        <p:spPr>
          <a:xfrm>
            <a:off x="4214318" y="3925086"/>
            <a:ext cx="3484988" cy="583639"/>
          </a:xfrm>
          <a:prstGeom prst="straightConnector1">
            <a:avLst/>
          </a:prstGeom>
          <a:ln w="38100" cmpd="dbl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箭头连接符 157"/>
          <p:cNvCxnSpPr>
            <a:stCxn id="189" idx="3"/>
            <a:endCxn id="152" idx="1"/>
          </p:cNvCxnSpPr>
          <p:nvPr/>
        </p:nvCxnSpPr>
        <p:spPr>
          <a:xfrm flipV="1">
            <a:off x="4208441" y="4508725"/>
            <a:ext cx="3490865" cy="98662"/>
          </a:xfrm>
          <a:prstGeom prst="straightConnector1">
            <a:avLst/>
          </a:prstGeom>
          <a:ln w="38100" cmpd="dbl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箭头连接符 160"/>
          <p:cNvCxnSpPr>
            <a:stCxn id="188" idx="3"/>
            <a:endCxn id="152" idx="1"/>
          </p:cNvCxnSpPr>
          <p:nvPr/>
        </p:nvCxnSpPr>
        <p:spPr>
          <a:xfrm>
            <a:off x="4214318" y="4264339"/>
            <a:ext cx="3484988" cy="244386"/>
          </a:xfrm>
          <a:prstGeom prst="straightConnector1">
            <a:avLst/>
          </a:prstGeom>
          <a:ln w="38100" cmpd="dbl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箭头连接符 161"/>
          <p:cNvCxnSpPr>
            <a:stCxn id="190" idx="3"/>
            <a:endCxn id="152" idx="1"/>
          </p:cNvCxnSpPr>
          <p:nvPr/>
        </p:nvCxnSpPr>
        <p:spPr>
          <a:xfrm flipV="1">
            <a:off x="4208442" y="4508725"/>
            <a:ext cx="3490864" cy="441709"/>
          </a:xfrm>
          <a:prstGeom prst="straightConnector1">
            <a:avLst/>
          </a:prstGeom>
          <a:ln w="38100" cmpd="dbl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接箭头连接符 170"/>
          <p:cNvCxnSpPr>
            <a:stCxn id="34" idx="0"/>
            <a:endCxn id="152" idx="2"/>
          </p:cNvCxnSpPr>
          <p:nvPr/>
        </p:nvCxnSpPr>
        <p:spPr>
          <a:xfrm flipH="1" flipV="1">
            <a:off x="8199676" y="4995939"/>
            <a:ext cx="152" cy="128541"/>
          </a:xfrm>
          <a:prstGeom prst="straightConnector1">
            <a:avLst/>
          </a:prstGeom>
          <a:ln w="12700" cmpd="dbl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5" name="组合 254"/>
          <p:cNvGrpSpPr/>
          <p:nvPr/>
        </p:nvGrpSpPr>
        <p:grpSpPr>
          <a:xfrm>
            <a:off x="3294177" y="2291019"/>
            <a:ext cx="966523" cy="677806"/>
            <a:chOff x="6181246" y="1965241"/>
            <a:chExt cx="1334321" cy="903741"/>
          </a:xfrm>
        </p:grpSpPr>
        <p:sp>
          <p:nvSpPr>
            <p:cNvPr id="252" name="矩形 251"/>
            <p:cNvSpPr/>
            <p:nvPr/>
          </p:nvSpPr>
          <p:spPr>
            <a:xfrm>
              <a:off x="6181246" y="1965241"/>
              <a:ext cx="1334321" cy="90374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30ch ADC-1</a:t>
              </a:r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53" name="矩形 252"/>
            <p:cNvSpPr/>
            <p:nvPr/>
          </p:nvSpPr>
          <p:spPr>
            <a:xfrm>
              <a:off x="6489660" y="1982791"/>
              <a:ext cx="717492" cy="28159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FMC</a:t>
              </a:r>
            </a:p>
          </p:txBody>
        </p:sp>
        <p:sp>
          <p:nvSpPr>
            <p:cNvPr id="254" name="矩形 253"/>
            <p:cNvSpPr/>
            <p:nvPr/>
          </p:nvSpPr>
          <p:spPr>
            <a:xfrm>
              <a:off x="6489660" y="2568079"/>
              <a:ext cx="717492" cy="28159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80PIN</a:t>
              </a:r>
            </a:p>
          </p:txBody>
        </p:sp>
      </p:grpSp>
      <p:grpSp>
        <p:nvGrpSpPr>
          <p:cNvPr id="289" name="组合 288"/>
          <p:cNvGrpSpPr/>
          <p:nvPr/>
        </p:nvGrpSpPr>
        <p:grpSpPr>
          <a:xfrm>
            <a:off x="4296031" y="2290953"/>
            <a:ext cx="966523" cy="677806"/>
            <a:chOff x="6181246" y="1965241"/>
            <a:chExt cx="1334321" cy="903741"/>
          </a:xfrm>
        </p:grpSpPr>
        <p:sp>
          <p:nvSpPr>
            <p:cNvPr id="290" name="矩形 289"/>
            <p:cNvSpPr/>
            <p:nvPr/>
          </p:nvSpPr>
          <p:spPr>
            <a:xfrm>
              <a:off x="6181246" y="1965241"/>
              <a:ext cx="1334321" cy="90374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30ch ADC-2</a:t>
              </a:r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91" name="矩形 290"/>
            <p:cNvSpPr/>
            <p:nvPr/>
          </p:nvSpPr>
          <p:spPr>
            <a:xfrm>
              <a:off x="6489660" y="1982791"/>
              <a:ext cx="717492" cy="28159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FMC</a:t>
              </a:r>
            </a:p>
          </p:txBody>
        </p:sp>
        <p:sp>
          <p:nvSpPr>
            <p:cNvPr id="292" name="矩形 291"/>
            <p:cNvSpPr/>
            <p:nvPr/>
          </p:nvSpPr>
          <p:spPr>
            <a:xfrm>
              <a:off x="6489660" y="2568079"/>
              <a:ext cx="717492" cy="28159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80PIN</a:t>
              </a:r>
            </a:p>
          </p:txBody>
        </p:sp>
      </p:grpSp>
      <p:grpSp>
        <p:nvGrpSpPr>
          <p:cNvPr id="293" name="组合 292"/>
          <p:cNvGrpSpPr/>
          <p:nvPr/>
        </p:nvGrpSpPr>
        <p:grpSpPr>
          <a:xfrm>
            <a:off x="5297885" y="2290456"/>
            <a:ext cx="966523" cy="677806"/>
            <a:chOff x="6181246" y="1965241"/>
            <a:chExt cx="1334321" cy="903741"/>
          </a:xfrm>
        </p:grpSpPr>
        <p:sp>
          <p:nvSpPr>
            <p:cNvPr id="294" name="矩形 293"/>
            <p:cNvSpPr/>
            <p:nvPr/>
          </p:nvSpPr>
          <p:spPr>
            <a:xfrm>
              <a:off x="6181246" y="1965241"/>
              <a:ext cx="1334321" cy="90374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30ch ADC-3</a:t>
              </a:r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95" name="矩形 294"/>
            <p:cNvSpPr/>
            <p:nvPr/>
          </p:nvSpPr>
          <p:spPr>
            <a:xfrm>
              <a:off x="6489660" y="1982791"/>
              <a:ext cx="717492" cy="28159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FMC</a:t>
              </a:r>
            </a:p>
          </p:txBody>
        </p:sp>
        <p:sp>
          <p:nvSpPr>
            <p:cNvPr id="296" name="矩形 295"/>
            <p:cNvSpPr/>
            <p:nvPr/>
          </p:nvSpPr>
          <p:spPr>
            <a:xfrm>
              <a:off x="6489660" y="2568079"/>
              <a:ext cx="717492" cy="28159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80PIN</a:t>
              </a:r>
            </a:p>
          </p:txBody>
        </p:sp>
      </p:grpSp>
      <p:grpSp>
        <p:nvGrpSpPr>
          <p:cNvPr id="297" name="组合 296"/>
          <p:cNvGrpSpPr/>
          <p:nvPr/>
        </p:nvGrpSpPr>
        <p:grpSpPr>
          <a:xfrm>
            <a:off x="6299739" y="2290456"/>
            <a:ext cx="966523" cy="677806"/>
            <a:chOff x="6181246" y="1965241"/>
            <a:chExt cx="1334321" cy="903741"/>
          </a:xfrm>
        </p:grpSpPr>
        <p:sp>
          <p:nvSpPr>
            <p:cNvPr id="298" name="矩形 297"/>
            <p:cNvSpPr/>
            <p:nvPr/>
          </p:nvSpPr>
          <p:spPr>
            <a:xfrm>
              <a:off x="6181246" y="1965241"/>
              <a:ext cx="1334321" cy="90374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30ch ADC-4</a:t>
              </a:r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99" name="矩形 298"/>
            <p:cNvSpPr/>
            <p:nvPr/>
          </p:nvSpPr>
          <p:spPr>
            <a:xfrm>
              <a:off x="6489660" y="1982791"/>
              <a:ext cx="717492" cy="28159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FMC</a:t>
              </a:r>
            </a:p>
          </p:txBody>
        </p:sp>
        <p:sp>
          <p:nvSpPr>
            <p:cNvPr id="300" name="矩形 299"/>
            <p:cNvSpPr/>
            <p:nvPr/>
          </p:nvSpPr>
          <p:spPr>
            <a:xfrm>
              <a:off x="6489660" y="2568079"/>
              <a:ext cx="717492" cy="28159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80PIN</a:t>
              </a:r>
            </a:p>
          </p:txBody>
        </p:sp>
      </p:grpSp>
      <p:cxnSp>
        <p:nvCxnSpPr>
          <p:cNvPr id="311" name="连接符: 肘形 310"/>
          <p:cNvCxnSpPr>
            <a:stCxn id="188" idx="3"/>
            <a:endCxn id="292" idx="2"/>
          </p:cNvCxnSpPr>
          <p:nvPr/>
        </p:nvCxnSpPr>
        <p:spPr>
          <a:xfrm flipV="1">
            <a:off x="4214319" y="2954280"/>
            <a:ext cx="564974" cy="1310059"/>
          </a:xfrm>
          <a:prstGeom prst="bentConnector2">
            <a:avLst/>
          </a:prstGeom>
          <a:ln w="127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连接符: 肘形 313"/>
          <p:cNvCxnSpPr>
            <a:stCxn id="123" idx="0"/>
            <a:endCxn id="252" idx="2"/>
          </p:cNvCxnSpPr>
          <p:nvPr/>
        </p:nvCxnSpPr>
        <p:spPr>
          <a:xfrm rot="5400000" flipH="1" flipV="1">
            <a:off x="3356936" y="3388076"/>
            <a:ext cx="839755" cy="1251"/>
          </a:xfrm>
          <a:prstGeom prst="bentConnector3">
            <a:avLst>
              <a:gd name="adj1" fmla="val 50000"/>
            </a:avLst>
          </a:prstGeom>
          <a:ln w="127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连接符: 肘形 316"/>
          <p:cNvCxnSpPr>
            <a:stCxn id="189" idx="3"/>
            <a:endCxn id="296" idx="2"/>
          </p:cNvCxnSpPr>
          <p:nvPr/>
        </p:nvCxnSpPr>
        <p:spPr>
          <a:xfrm flipV="1">
            <a:off x="4208441" y="2953784"/>
            <a:ext cx="1572705" cy="1653603"/>
          </a:xfrm>
          <a:prstGeom prst="bentConnector2">
            <a:avLst/>
          </a:prstGeom>
          <a:ln w="127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连接符: 肘形 319"/>
          <p:cNvCxnSpPr>
            <a:stCxn id="190" idx="3"/>
            <a:endCxn id="300" idx="2"/>
          </p:cNvCxnSpPr>
          <p:nvPr/>
        </p:nvCxnSpPr>
        <p:spPr>
          <a:xfrm flipV="1">
            <a:off x="4208442" y="2953784"/>
            <a:ext cx="2574558" cy="1996650"/>
          </a:xfrm>
          <a:prstGeom prst="bentConnector2">
            <a:avLst/>
          </a:prstGeom>
          <a:ln w="127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矩形 189"/>
          <p:cNvSpPr/>
          <p:nvPr/>
        </p:nvSpPr>
        <p:spPr>
          <a:xfrm>
            <a:off x="3338055" y="4837722"/>
            <a:ext cx="870387" cy="2254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</a:rPr>
              <a:t>FEE4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>
            <a:off x="3338056" y="4494675"/>
            <a:ext cx="870386" cy="2254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</a:rPr>
              <a:t>FEE3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3338056" y="4151627"/>
            <a:ext cx="876263" cy="2254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</a:rPr>
              <a:t>FEE2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3338056" y="3808579"/>
            <a:ext cx="876263" cy="2330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</a:rPr>
              <a:t>FEE1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027880" y="2592316"/>
            <a:ext cx="1389052" cy="340998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1140373" y="2795876"/>
            <a:ext cx="246875" cy="89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2204284" y="2627473"/>
            <a:ext cx="138233" cy="2636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1501826" y="2627473"/>
            <a:ext cx="157088" cy="26363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346" name="矩形 345"/>
          <p:cNvSpPr/>
          <p:nvPr/>
        </p:nvSpPr>
        <p:spPr>
          <a:xfrm>
            <a:off x="1143894" y="2627473"/>
            <a:ext cx="247168" cy="92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grpSp>
        <p:nvGrpSpPr>
          <p:cNvPr id="390" name="组合 389"/>
          <p:cNvGrpSpPr/>
          <p:nvPr/>
        </p:nvGrpSpPr>
        <p:grpSpPr>
          <a:xfrm>
            <a:off x="3293954" y="1324465"/>
            <a:ext cx="966523" cy="677806"/>
            <a:chOff x="5148441" y="595325"/>
            <a:chExt cx="1288697" cy="903741"/>
          </a:xfrm>
        </p:grpSpPr>
        <p:sp>
          <p:nvSpPr>
            <p:cNvPr id="375" name="矩形 374"/>
            <p:cNvSpPr/>
            <p:nvPr/>
          </p:nvSpPr>
          <p:spPr>
            <a:xfrm>
              <a:off x="5148441" y="595325"/>
              <a:ext cx="1288697" cy="90374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FPGA Card</a:t>
              </a:r>
            </a:p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1#</a:t>
              </a:r>
            </a:p>
            <a:p>
              <a:pPr algn="ctr"/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77" name="矩形 376"/>
            <p:cNvSpPr/>
            <p:nvPr/>
          </p:nvSpPr>
          <p:spPr>
            <a:xfrm>
              <a:off x="5446310" y="1198163"/>
              <a:ext cx="692959" cy="28159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FMC</a:t>
              </a:r>
            </a:p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80pin</a:t>
              </a:r>
            </a:p>
          </p:txBody>
        </p:sp>
      </p:grpSp>
      <p:grpSp>
        <p:nvGrpSpPr>
          <p:cNvPr id="391" name="组合 390"/>
          <p:cNvGrpSpPr/>
          <p:nvPr/>
        </p:nvGrpSpPr>
        <p:grpSpPr>
          <a:xfrm>
            <a:off x="4296030" y="1324465"/>
            <a:ext cx="966523" cy="677806"/>
            <a:chOff x="5148441" y="595325"/>
            <a:chExt cx="1288697" cy="903741"/>
          </a:xfrm>
        </p:grpSpPr>
        <p:sp>
          <p:nvSpPr>
            <p:cNvPr id="392" name="矩形 391"/>
            <p:cNvSpPr/>
            <p:nvPr/>
          </p:nvSpPr>
          <p:spPr>
            <a:xfrm>
              <a:off x="5148441" y="595325"/>
              <a:ext cx="1288697" cy="90374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FPGA Card</a:t>
              </a:r>
            </a:p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2#</a:t>
              </a:r>
            </a:p>
            <a:p>
              <a:pPr algn="ctr"/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93" name="矩形 392"/>
            <p:cNvSpPr/>
            <p:nvPr/>
          </p:nvSpPr>
          <p:spPr>
            <a:xfrm>
              <a:off x="5446310" y="1198163"/>
              <a:ext cx="692959" cy="28159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FMC</a:t>
              </a:r>
            </a:p>
          </p:txBody>
        </p:sp>
      </p:grpSp>
      <p:grpSp>
        <p:nvGrpSpPr>
          <p:cNvPr id="394" name="组合 393"/>
          <p:cNvGrpSpPr/>
          <p:nvPr/>
        </p:nvGrpSpPr>
        <p:grpSpPr>
          <a:xfrm>
            <a:off x="5298107" y="1324465"/>
            <a:ext cx="966523" cy="677806"/>
            <a:chOff x="5148441" y="595325"/>
            <a:chExt cx="1288697" cy="903741"/>
          </a:xfrm>
        </p:grpSpPr>
        <p:sp>
          <p:nvSpPr>
            <p:cNvPr id="395" name="矩形 394"/>
            <p:cNvSpPr/>
            <p:nvPr/>
          </p:nvSpPr>
          <p:spPr>
            <a:xfrm>
              <a:off x="5148441" y="595325"/>
              <a:ext cx="1288697" cy="90374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FPGA Card</a:t>
              </a:r>
            </a:p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3#</a:t>
              </a:r>
            </a:p>
            <a:p>
              <a:pPr algn="ctr"/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96" name="矩形 395"/>
            <p:cNvSpPr/>
            <p:nvPr/>
          </p:nvSpPr>
          <p:spPr>
            <a:xfrm>
              <a:off x="5446310" y="1198163"/>
              <a:ext cx="692959" cy="28159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FMC</a:t>
              </a:r>
            </a:p>
          </p:txBody>
        </p:sp>
      </p:grpSp>
      <p:grpSp>
        <p:nvGrpSpPr>
          <p:cNvPr id="397" name="组合 396"/>
          <p:cNvGrpSpPr/>
          <p:nvPr/>
        </p:nvGrpSpPr>
        <p:grpSpPr>
          <a:xfrm>
            <a:off x="6300183" y="1324465"/>
            <a:ext cx="966523" cy="677806"/>
            <a:chOff x="5148441" y="595325"/>
            <a:chExt cx="1288697" cy="903741"/>
          </a:xfrm>
        </p:grpSpPr>
        <p:sp>
          <p:nvSpPr>
            <p:cNvPr id="398" name="矩形 397"/>
            <p:cNvSpPr/>
            <p:nvPr/>
          </p:nvSpPr>
          <p:spPr>
            <a:xfrm>
              <a:off x="5148441" y="595325"/>
              <a:ext cx="1288697" cy="90374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FPGA Card</a:t>
              </a:r>
            </a:p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4#</a:t>
              </a:r>
            </a:p>
            <a:p>
              <a:pPr algn="ctr"/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99" name="矩形 398"/>
            <p:cNvSpPr/>
            <p:nvPr/>
          </p:nvSpPr>
          <p:spPr>
            <a:xfrm>
              <a:off x="5446310" y="1198163"/>
              <a:ext cx="692959" cy="28159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FMC</a:t>
              </a:r>
            </a:p>
          </p:txBody>
        </p:sp>
      </p:grpSp>
      <p:sp>
        <p:nvSpPr>
          <p:cNvPr id="400" name="箭头: 五边形 399"/>
          <p:cNvSpPr/>
          <p:nvPr/>
        </p:nvSpPr>
        <p:spPr>
          <a:xfrm>
            <a:off x="7440550" y="1026908"/>
            <a:ext cx="929573" cy="2286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chemeClr val="tx1"/>
                </a:solidFill>
              </a:rPr>
              <a:t>TCPIP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cxnSp>
        <p:nvCxnSpPr>
          <p:cNvPr id="402" name="连接符: 肘形 401"/>
          <p:cNvCxnSpPr>
            <a:stCxn id="375" idx="0"/>
            <a:endCxn id="400" idx="1"/>
          </p:cNvCxnSpPr>
          <p:nvPr/>
        </p:nvCxnSpPr>
        <p:spPr>
          <a:xfrm rot="5400000" flipH="1" flipV="1">
            <a:off x="5517255" y="-598831"/>
            <a:ext cx="183257" cy="3663335"/>
          </a:xfrm>
          <a:prstGeom prst="bentConnector2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连接符: 肘形 402"/>
          <p:cNvCxnSpPr>
            <a:stCxn id="392" idx="0"/>
            <a:endCxn id="400" idx="1"/>
          </p:cNvCxnSpPr>
          <p:nvPr/>
        </p:nvCxnSpPr>
        <p:spPr>
          <a:xfrm rot="5400000" flipH="1" flipV="1">
            <a:off x="6018293" y="-97793"/>
            <a:ext cx="183257" cy="2661258"/>
          </a:xfrm>
          <a:prstGeom prst="bentConnector2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连接符: 肘形 407"/>
          <p:cNvCxnSpPr>
            <a:stCxn id="395" idx="0"/>
            <a:endCxn id="400" idx="1"/>
          </p:cNvCxnSpPr>
          <p:nvPr/>
        </p:nvCxnSpPr>
        <p:spPr>
          <a:xfrm rot="5400000" flipH="1" flipV="1">
            <a:off x="6519331" y="403246"/>
            <a:ext cx="183257" cy="1659182"/>
          </a:xfrm>
          <a:prstGeom prst="bentConnector2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连接符: 肘形 414"/>
          <p:cNvCxnSpPr>
            <a:stCxn id="398" idx="0"/>
            <a:endCxn id="400" idx="1"/>
          </p:cNvCxnSpPr>
          <p:nvPr/>
        </p:nvCxnSpPr>
        <p:spPr>
          <a:xfrm rot="5400000" flipH="1" flipV="1">
            <a:off x="7020370" y="904284"/>
            <a:ext cx="183257" cy="657105"/>
          </a:xfrm>
          <a:prstGeom prst="bentConnector2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直接箭头连接符 418"/>
          <p:cNvCxnSpPr>
            <a:stCxn id="377" idx="2"/>
            <a:endCxn id="253" idx="0"/>
          </p:cNvCxnSpPr>
          <p:nvPr/>
        </p:nvCxnSpPr>
        <p:spPr>
          <a:xfrm>
            <a:off x="3777216" y="1987793"/>
            <a:ext cx="223" cy="316388"/>
          </a:xfrm>
          <a:prstGeom prst="straightConnector1">
            <a:avLst/>
          </a:prstGeom>
          <a:ln w="127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直接箭头连接符 419"/>
          <p:cNvCxnSpPr>
            <a:stCxn id="393" idx="2"/>
            <a:endCxn id="291" idx="0"/>
          </p:cNvCxnSpPr>
          <p:nvPr/>
        </p:nvCxnSpPr>
        <p:spPr>
          <a:xfrm>
            <a:off x="4779292" y="1987793"/>
            <a:ext cx="1" cy="316322"/>
          </a:xfrm>
          <a:prstGeom prst="straightConnector1">
            <a:avLst/>
          </a:prstGeom>
          <a:ln w="127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直接箭头连接符 422"/>
          <p:cNvCxnSpPr>
            <a:stCxn id="396" idx="2"/>
            <a:endCxn id="295" idx="0"/>
          </p:cNvCxnSpPr>
          <p:nvPr/>
        </p:nvCxnSpPr>
        <p:spPr>
          <a:xfrm flipH="1">
            <a:off x="5781146" y="1987793"/>
            <a:ext cx="222" cy="315826"/>
          </a:xfrm>
          <a:prstGeom prst="straightConnector1">
            <a:avLst/>
          </a:prstGeom>
          <a:ln w="127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直接箭头连接符 428"/>
          <p:cNvCxnSpPr>
            <a:stCxn id="399" idx="2"/>
            <a:endCxn id="299" idx="0"/>
          </p:cNvCxnSpPr>
          <p:nvPr/>
        </p:nvCxnSpPr>
        <p:spPr>
          <a:xfrm flipH="1">
            <a:off x="6783000" y="1987793"/>
            <a:ext cx="445" cy="315826"/>
          </a:xfrm>
          <a:prstGeom prst="straightConnector1">
            <a:avLst/>
          </a:prstGeom>
          <a:ln w="127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7" name="文本框 456"/>
          <p:cNvSpPr txBox="1"/>
          <p:nvPr/>
        </p:nvSpPr>
        <p:spPr>
          <a:xfrm>
            <a:off x="2661577" y="331649"/>
            <a:ext cx="3448344" cy="33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altLang="zh-CN" sz="2100" dirty="0">
                <a:latin typeface="+mj-lt"/>
                <a:ea typeface="+mj-ea"/>
                <a:cs typeface="+mj-cs"/>
              </a:rPr>
              <a:t>fBLM electronics</a:t>
            </a:r>
            <a:endParaRPr lang="zh-CN" altLang="en-US" sz="2100" dirty="0">
              <a:latin typeface="+mj-lt"/>
              <a:ea typeface="+mj-ea"/>
              <a:cs typeface="+mj-cs"/>
            </a:endParaRPr>
          </a:p>
        </p:txBody>
      </p:sp>
      <p:sp>
        <p:nvSpPr>
          <p:cNvPr id="459" name="文本框 458"/>
          <p:cNvSpPr txBox="1"/>
          <p:nvPr/>
        </p:nvSpPr>
        <p:spPr>
          <a:xfrm>
            <a:off x="7266262" y="3130518"/>
            <a:ext cx="16255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rgbClr val="0000FF"/>
                </a:solidFill>
              </a:rPr>
              <a:t>For Physics Analysis</a:t>
            </a:r>
            <a:endParaRPr lang="zh-CN" altLang="en-US" sz="1350" dirty="0">
              <a:solidFill>
                <a:srgbClr val="0000FF"/>
              </a:solidFill>
            </a:endParaRPr>
          </a:p>
        </p:txBody>
      </p:sp>
      <p:sp>
        <p:nvSpPr>
          <p:cNvPr id="460" name="矩形 459"/>
          <p:cNvSpPr/>
          <p:nvPr/>
        </p:nvSpPr>
        <p:spPr>
          <a:xfrm>
            <a:off x="7495204" y="1577942"/>
            <a:ext cx="1247741" cy="12633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</a:rPr>
              <a:t>Trigger board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638604" y="4937509"/>
            <a:ext cx="1473394" cy="277178"/>
            <a:chOff x="10120" y="9052"/>
            <a:chExt cx="3094" cy="582"/>
          </a:xfrm>
        </p:grpSpPr>
        <p:sp>
          <p:nvSpPr>
            <p:cNvPr id="175" name="文本框 174"/>
            <p:cNvSpPr txBox="1"/>
            <p:nvPr/>
          </p:nvSpPr>
          <p:spPr>
            <a:xfrm>
              <a:off x="10120" y="9052"/>
              <a:ext cx="3094" cy="58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en-US" altLang="zh-CN" sz="1350" dirty="0"/>
                <a:t>           ~30m  Fiber</a:t>
              </a:r>
              <a:endParaRPr lang="zh-CN" altLang="en-US" sz="1350" dirty="0"/>
            </a:p>
          </p:txBody>
        </p:sp>
        <p:cxnSp>
          <p:nvCxnSpPr>
            <p:cNvPr id="2" name="直接箭头连接符 156"/>
            <p:cNvCxnSpPr/>
            <p:nvPr/>
          </p:nvCxnSpPr>
          <p:spPr>
            <a:xfrm>
              <a:off x="10273" y="9342"/>
              <a:ext cx="848" cy="0"/>
            </a:xfrm>
            <a:prstGeom prst="straightConnector1">
              <a:avLst/>
            </a:prstGeom>
            <a:ln w="38100" cmpd="dbl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矩形 134">
            <a:extLst>
              <a:ext uri="{FF2B5EF4-FFF2-40B4-BE49-F238E27FC236}">
                <a16:creationId xmlns:a16="http://schemas.microsoft.com/office/drawing/2014/main" id="{877BBB73-E52B-460E-B8FA-E51EC4FE1055}"/>
              </a:ext>
            </a:extLst>
          </p:cNvPr>
          <p:cNvSpPr/>
          <p:nvPr/>
        </p:nvSpPr>
        <p:spPr>
          <a:xfrm>
            <a:off x="1027880" y="3096497"/>
            <a:ext cx="1391424" cy="340998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160F9928-88EF-4C8C-8E62-B287D31074A9}"/>
              </a:ext>
            </a:extLst>
          </p:cNvPr>
          <p:cNvSpPr/>
          <p:nvPr/>
        </p:nvSpPr>
        <p:spPr>
          <a:xfrm>
            <a:off x="1142744" y="3300057"/>
            <a:ext cx="246875" cy="89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37" name="矩形 136">
            <a:extLst>
              <a:ext uri="{FF2B5EF4-FFF2-40B4-BE49-F238E27FC236}">
                <a16:creationId xmlns:a16="http://schemas.microsoft.com/office/drawing/2014/main" id="{8EBABECD-3F1A-4E9A-927F-79BBB44068F0}"/>
              </a:ext>
            </a:extLst>
          </p:cNvPr>
          <p:cNvSpPr/>
          <p:nvPr/>
        </p:nvSpPr>
        <p:spPr>
          <a:xfrm>
            <a:off x="2204284" y="3131654"/>
            <a:ext cx="138233" cy="2636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A7827710-11EB-4BB9-840A-C98EE7C69B63}"/>
              </a:ext>
            </a:extLst>
          </p:cNvPr>
          <p:cNvSpPr/>
          <p:nvPr/>
        </p:nvSpPr>
        <p:spPr>
          <a:xfrm>
            <a:off x="1501826" y="3131654"/>
            <a:ext cx="157088" cy="26363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025D351B-5E2E-4906-8975-69C97726E19E}"/>
              </a:ext>
            </a:extLst>
          </p:cNvPr>
          <p:cNvSpPr/>
          <p:nvPr/>
        </p:nvSpPr>
        <p:spPr>
          <a:xfrm>
            <a:off x="1146265" y="3131654"/>
            <a:ext cx="247168" cy="92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46" name="矩形 145">
            <a:extLst>
              <a:ext uri="{FF2B5EF4-FFF2-40B4-BE49-F238E27FC236}">
                <a16:creationId xmlns:a16="http://schemas.microsoft.com/office/drawing/2014/main" id="{E6EB55B0-25BD-4F6C-BE87-50414C7CB297}"/>
              </a:ext>
            </a:extLst>
          </p:cNvPr>
          <p:cNvSpPr/>
          <p:nvPr/>
        </p:nvSpPr>
        <p:spPr>
          <a:xfrm>
            <a:off x="1025507" y="3603678"/>
            <a:ext cx="1391425" cy="340998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28D7D3C3-6E24-42DE-87E5-B1FB7A877670}"/>
              </a:ext>
            </a:extLst>
          </p:cNvPr>
          <p:cNvSpPr/>
          <p:nvPr/>
        </p:nvSpPr>
        <p:spPr>
          <a:xfrm>
            <a:off x="1140373" y="3807238"/>
            <a:ext cx="246875" cy="89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921D1A15-7576-4939-9ACD-2FAE3C7D3A79}"/>
              </a:ext>
            </a:extLst>
          </p:cNvPr>
          <p:cNvSpPr/>
          <p:nvPr/>
        </p:nvSpPr>
        <p:spPr>
          <a:xfrm>
            <a:off x="2204284" y="3638836"/>
            <a:ext cx="138233" cy="2636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AC46A262-20AA-4A01-A7BA-27CB2545C531}"/>
              </a:ext>
            </a:extLst>
          </p:cNvPr>
          <p:cNvSpPr/>
          <p:nvPr/>
        </p:nvSpPr>
        <p:spPr>
          <a:xfrm>
            <a:off x="1501826" y="3638836"/>
            <a:ext cx="157088" cy="26363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18A31108-3720-43F1-81B0-6AFC1B8DB733}"/>
              </a:ext>
            </a:extLst>
          </p:cNvPr>
          <p:cNvSpPr/>
          <p:nvPr/>
        </p:nvSpPr>
        <p:spPr>
          <a:xfrm>
            <a:off x="1143894" y="3638835"/>
            <a:ext cx="247168" cy="92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21959346-33E6-4345-AB18-EB5EC833CB66}"/>
              </a:ext>
            </a:extLst>
          </p:cNvPr>
          <p:cNvSpPr/>
          <p:nvPr/>
        </p:nvSpPr>
        <p:spPr>
          <a:xfrm>
            <a:off x="1025506" y="4107623"/>
            <a:ext cx="1391426" cy="340998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AC70FD40-D8D2-4D1B-8F02-25FBC154CDCC}"/>
              </a:ext>
            </a:extLst>
          </p:cNvPr>
          <p:cNvSpPr/>
          <p:nvPr/>
        </p:nvSpPr>
        <p:spPr>
          <a:xfrm>
            <a:off x="1140373" y="4311183"/>
            <a:ext cx="246875" cy="89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55" name="矩形 154">
            <a:extLst>
              <a:ext uri="{FF2B5EF4-FFF2-40B4-BE49-F238E27FC236}">
                <a16:creationId xmlns:a16="http://schemas.microsoft.com/office/drawing/2014/main" id="{1644C99D-A2ED-4520-A610-0D1098FD5A2B}"/>
              </a:ext>
            </a:extLst>
          </p:cNvPr>
          <p:cNvSpPr/>
          <p:nvPr/>
        </p:nvSpPr>
        <p:spPr>
          <a:xfrm>
            <a:off x="2204284" y="4142780"/>
            <a:ext cx="138233" cy="2636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56" name="矩形 155">
            <a:extLst>
              <a:ext uri="{FF2B5EF4-FFF2-40B4-BE49-F238E27FC236}">
                <a16:creationId xmlns:a16="http://schemas.microsoft.com/office/drawing/2014/main" id="{F27120C2-1D02-4D5B-B1E9-91B36F30DB5C}"/>
              </a:ext>
            </a:extLst>
          </p:cNvPr>
          <p:cNvSpPr/>
          <p:nvPr/>
        </p:nvSpPr>
        <p:spPr>
          <a:xfrm>
            <a:off x="1501826" y="4142780"/>
            <a:ext cx="157088" cy="26363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922F7064-8822-4575-9545-51B9D4E95F6B}"/>
              </a:ext>
            </a:extLst>
          </p:cNvPr>
          <p:cNvSpPr/>
          <p:nvPr/>
        </p:nvSpPr>
        <p:spPr>
          <a:xfrm>
            <a:off x="1143894" y="4142780"/>
            <a:ext cx="247168" cy="92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cxnSp>
        <p:nvCxnSpPr>
          <p:cNvPr id="47" name="连接符: 肘形 46">
            <a:extLst>
              <a:ext uri="{FF2B5EF4-FFF2-40B4-BE49-F238E27FC236}">
                <a16:creationId xmlns:a16="http://schemas.microsoft.com/office/drawing/2014/main" id="{C5D3389F-651C-4427-A4FF-CFE0C3CE2F4B}"/>
              </a:ext>
            </a:extLst>
          </p:cNvPr>
          <p:cNvCxnSpPr>
            <a:cxnSpLocks/>
            <a:stCxn id="146" idx="3"/>
            <a:endCxn id="189" idx="1"/>
          </p:cNvCxnSpPr>
          <p:nvPr/>
        </p:nvCxnSpPr>
        <p:spPr>
          <a:xfrm>
            <a:off x="2416932" y="3774177"/>
            <a:ext cx="921124" cy="833210"/>
          </a:xfrm>
          <a:prstGeom prst="bentConnector3">
            <a:avLst>
              <a:gd name="adj1" fmla="val 41771"/>
            </a:avLst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连接符: 肘形 172">
            <a:extLst>
              <a:ext uri="{FF2B5EF4-FFF2-40B4-BE49-F238E27FC236}">
                <a16:creationId xmlns:a16="http://schemas.microsoft.com/office/drawing/2014/main" id="{F677CB75-6E95-4E22-93F3-649D9454F339}"/>
              </a:ext>
            </a:extLst>
          </p:cNvPr>
          <p:cNvCxnSpPr>
            <a:cxnSpLocks/>
            <a:stCxn id="43" idx="3"/>
            <a:endCxn id="123" idx="1"/>
          </p:cNvCxnSpPr>
          <p:nvPr/>
        </p:nvCxnSpPr>
        <p:spPr>
          <a:xfrm>
            <a:off x="2416932" y="2762815"/>
            <a:ext cx="921124" cy="1162271"/>
          </a:xfrm>
          <a:prstGeom prst="bentConnector3">
            <a:avLst>
              <a:gd name="adj1" fmla="val 50000"/>
            </a:avLst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连接符: 肘形 177">
            <a:extLst>
              <a:ext uri="{FF2B5EF4-FFF2-40B4-BE49-F238E27FC236}">
                <a16:creationId xmlns:a16="http://schemas.microsoft.com/office/drawing/2014/main" id="{C597C974-9DC5-4566-ABF5-D5367B90D009}"/>
              </a:ext>
            </a:extLst>
          </p:cNvPr>
          <p:cNvCxnSpPr>
            <a:cxnSpLocks/>
            <a:stCxn id="135" idx="3"/>
            <a:endCxn id="188" idx="1"/>
          </p:cNvCxnSpPr>
          <p:nvPr/>
        </p:nvCxnSpPr>
        <p:spPr>
          <a:xfrm>
            <a:off x="2419303" y="3266996"/>
            <a:ext cx="918752" cy="997343"/>
          </a:xfrm>
          <a:prstGeom prst="bentConnector3">
            <a:avLst>
              <a:gd name="adj1" fmla="val 46071"/>
            </a:avLst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连接符: 肘形 180">
            <a:extLst>
              <a:ext uri="{FF2B5EF4-FFF2-40B4-BE49-F238E27FC236}">
                <a16:creationId xmlns:a16="http://schemas.microsoft.com/office/drawing/2014/main" id="{892FA3BF-0003-48C6-9319-726E9675A98E}"/>
              </a:ext>
            </a:extLst>
          </p:cNvPr>
          <p:cNvCxnSpPr>
            <a:cxnSpLocks/>
            <a:stCxn id="153" idx="3"/>
            <a:endCxn id="190" idx="1"/>
          </p:cNvCxnSpPr>
          <p:nvPr/>
        </p:nvCxnSpPr>
        <p:spPr>
          <a:xfrm>
            <a:off x="2416932" y="4278122"/>
            <a:ext cx="921123" cy="672312"/>
          </a:xfrm>
          <a:prstGeom prst="bentConnector3">
            <a:avLst>
              <a:gd name="adj1" fmla="val 37853"/>
            </a:avLst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矩形 186">
            <a:extLst>
              <a:ext uri="{FF2B5EF4-FFF2-40B4-BE49-F238E27FC236}">
                <a16:creationId xmlns:a16="http://schemas.microsoft.com/office/drawing/2014/main" id="{B3EC1CF3-87E0-48A1-97FB-9920AA59AB21}"/>
              </a:ext>
            </a:extLst>
          </p:cNvPr>
          <p:cNvSpPr/>
          <p:nvPr/>
        </p:nvSpPr>
        <p:spPr>
          <a:xfrm>
            <a:off x="4396800" y="5224207"/>
            <a:ext cx="1314664" cy="506014"/>
          </a:xfrm>
          <a:prstGeom prst="rect">
            <a:avLst/>
          </a:prstGeom>
          <a:solidFill>
            <a:srgbClr val="FF33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</a:rPr>
              <a:t>HV crate/module</a:t>
            </a:r>
          </a:p>
          <a:p>
            <a:pPr algn="ctr"/>
            <a:r>
              <a:rPr lang="en-US" altLang="zh-CN" sz="1200" dirty="0">
                <a:solidFill>
                  <a:schemeClr val="tx1"/>
                </a:solidFill>
              </a:rPr>
              <a:t>SY4527/A2554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84" name="文本框 483">
            <a:extLst>
              <a:ext uri="{FF2B5EF4-FFF2-40B4-BE49-F238E27FC236}">
                <a16:creationId xmlns:a16="http://schemas.microsoft.com/office/drawing/2014/main" id="{CEB0D7EB-04EC-4EB4-99C0-6836A0576FBE}"/>
              </a:ext>
            </a:extLst>
          </p:cNvPr>
          <p:cNvSpPr txBox="1"/>
          <p:nvPr/>
        </p:nvSpPr>
        <p:spPr>
          <a:xfrm>
            <a:off x="1676463" y="2632330"/>
            <a:ext cx="666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board1</a:t>
            </a:r>
            <a:endParaRPr lang="zh-CN" altLang="en-US" sz="1200" dirty="0"/>
          </a:p>
        </p:txBody>
      </p:sp>
      <p:sp>
        <p:nvSpPr>
          <p:cNvPr id="260" name="文本框 259">
            <a:extLst>
              <a:ext uri="{FF2B5EF4-FFF2-40B4-BE49-F238E27FC236}">
                <a16:creationId xmlns:a16="http://schemas.microsoft.com/office/drawing/2014/main" id="{78E47098-970F-40D0-AA4A-7310AAEED1A3}"/>
              </a:ext>
            </a:extLst>
          </p:cNvPr>
          <p:cNvSpPr txBox="1"/>
          <p:nvPr/>
        </p:nvSpPr>
        <p:spPr>
          <a:xfrm>
            <a:off x="1660511" y="3132550"/>
            <a:ext cx="682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board2</a:t>
            </a:r>
            <a:endParaRPr lang="zh-CN" altLang="en-US" sz="1200" dirty="0"/>
          </a:p>
        </p:txBody>
      </p:sp>
      <p:sp>
        <p:nvSpPr>
          <p:cNvPr id="261" name="文本框 260">
            <a:extLst>
              <a:ext uri="{FF2B5EF4-FFF2-40B4-BE49-F238E27FC236}">
                <a16:creationId xmlns:a16="http://schemas.microsoft.com/office/drawing/2014/main" id="{52D81726-922B-446B-B68A-EB492B312177}"/>
              </a:ext>
            </a:extLst>
          </p:cNvPr>
          <p:cNvSpPr txBox="1"/>
          <p:nvPr/>
        </p:nvSpPr>
        <p:spPr>
          <a:xfrm>
            <a:off x="1661256" y="3641295"/>
            <a:ext cx="674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board3</a:t>
            </a:r>
            <a:endParaRPr lang="zh-CN" altLang="en-US" sz="1200" dirty="0"/>
          </a:p>
        </p:txBody>
      </p:sp>
      <p:sp>
        <p:nvSpPr>
          <p:cNvPr id="262" name="文本框 261">
            <a:extLst>
              <a:ext uri="{FF2B5EF4-FFF2-40B4-BE49-F238E27FC236}">
                <a16:creationId xmlns:a16="http://schemas.microsoft.com/office/drawing/2014/main" id="{1D5FCC99-DA09-420D-B867-BC4ADA42D10A}"/>
              </a:ext>
            </a:extLst>
          </p:cNvPr>
          <p:cNvSpPr txBox="1"/>
          <p:nvPr/>
        </p:nvSpPr>
        <p:spPr>
          <a:xfrm>
            <a:off x="1645305" y="4141515"/>
            <a:ext cx="698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board4</a:t>
            </a:r>
            <a:endParaRPr lang="zh-CN" altLang="en-US" sz="1200" dirty="0"/>
          </a:p>
        </p:txBody>
      </p:sp>
      <p:cxnSp>
        <p:nvCxnSpPr>
          <p:cNvPr id="455" name="连接符: 肘形 454">
            <a:extLst>
              <a:ext uri="{FF2B5EF4-FFF2-40B4-BE49-F238E27FC236}">
                <a16:creationId xmlns:a16="http://schemas.microsoft.com/office/drawing/2014/main" id="{5216745A-3D5F-4CEC-B038-AEBA6DEB0751}"/>
              </a:ext>
            </a:extLst>
          </p:cNvPr>
          <p:cNvCxnSpPr>
            <a:cxnSpLocks/>
            <a:stCxn id="134" idx="1"/>
          </p:cNvCxnSpPr>
          <p:nvPr/>
        </p:nvCxnSpPr>
        <p:spPr>
          <a:xfrm rot="10800000">
            <a:off x="3011381" y="2993649"/>
            <a:ext cx="306804" cy="2483567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7" name="连接符: 肘形 466">
            <a:extLst>
              <a:ext uri="{FF2B5EF4-FFF2-40B4-BE49-F238E27FC236}">
                <a16:creationId xmlns:a16="http://schemas.microsoft.com/office/drawing/2014/main" id="{9D171A34-3B47-48E1-B66F-9AE37BC143D8}"/>
              </a:ext>
            </a:extLst>
          </p:cNvPr>
          <p:cNvCxnSpPr>
            <a:endCxn id="97" idx="2"/>
          </p:cNvCxnSpPr>
          <p:nvPr/>
        </p:nvCxnSpPr>
        <p:spPr>
          <a:xfrm rot="10800000">
            <a:off x="1580371" y="2891104"/>
            <a:ext cx="1425922" cy="111236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连接符: 肘形 192">
            <a:extLst>
              <a:ext uri="{FF2B5EF4-FFF2-40B4-BE49-F238E27FC236}">
                <a16:creationId xmlns:a16="http://schemas.microsoft.com/office/drawing/2014/main" id="{A6A1C6B5-E31B-4833-9AFA-10AEFAFED99B}"/>
              </a:ext>
            </a:extLst>
          </p:cNvPr>
          <p:cNvCxnSpPr/>
          <p:nvPr/>
        </p:nvCxnSpPr>
        <p:spPr>
          <a:xfrm rot="10800000">
            <a:off x="1583086" y="3379720"/>
            <a:ext cx="1425922" cy="111236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连接符: 肘形 193">
            <a:extLst>
              <a:ext uri="{FF2B5EF4-FFF2-40B4-BE49-F238E27FC236}">
                <a16:creationId xmlns:a16="http://schemas.microsoft.com/office/drawing/2014/main" id="{63214DE3-3CFE-438D-B9AB-D2E3E025EB42}"/>
              </a:ext>
            </a:extLst>
          </p:cNvPr>
          <p:cNvCxnSpPr/>
          <p:nvPr/>
        </p:nvCxnSpPr>
        <p:spPr>
          <a:xfrm rot="10800000">
            <a:off x="1579917" y="3883945"/>
            <a:ext cx="1425922" cy="111236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连接符: 肘形 195">
            <a:extLst>
              <a:ext uri="{FF2B5EF4-FFF2-40B4-BE49-F238E27FC236}">
                <a16:creationId xmlns:a16="http://schemas.microsoft.com/office/drawing/2014/main" id="{8FFC8DAE-928B-4E4A-90F9-5008E25986BD}"/>
              </a:ext>
            </a:extLst>
          </p:cNvPr>
          <p:cNvCxnSpPr/>
          <p:nvPr/>
        </p:nvCxnSpPr>
        <p:spPr>
          <a:xfrm rot="10800000">
            <a:off x="1580775" y="4396240"/>
            <a:ext cx="1425922" cy="111236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连接符: 肘形 468">
            <a:extLst>
              <a:ext uri="{FF2B5EF4-FFF2-40B4-BE49-F238E27FC236}">
                <a16:creationId xmlns:a16="http://schemas.microsoft.com/office/drawing/2014/main" id="{0E62465D-3BEE-4B78-86E6-355B404E9C3C}"/>
              </a:ext>
            </a:extLst>
          </p:cNvPr>
          <p:cNvCxnSpPr>
            <a:cxnSpLocks/>
            <a:stCxn id="187" idx="3"/>
            <a:endCxn id="34" idx="2"/>
          </p:cNvCxnSpPr>
          <p:nvPr/>
        </p:nvCxnSpPr>
        <p:spPr>
          <a:xfrm flipV="1">
            <a:off x="5711464" y="5388734"/>
            <a:ext cx="2488365" cy="88480"/>
          </a:xfrm>
          <a:prstGeom prst="bentConnector2">
            <a:avLst/>
          </a:prstGeom>
          <a:ln w="1905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7" name="文本框 126">
            <a:extLst>
              <a:ext uri="{FF2B5EF4-FFF2-40B4-BE49-F238E27FC236}">
                <a16:creationId xmlns:a16="http://schemas.microsoft.com/office/drawing/2014/main" id="{1C4096F3-AB1F-4C51-AB63-011DF1D7E6BC}"/>
              </a:ext>
            </a:extLst>
          </p:cNvPr>
          <p:cNvSpPr txBox="1"/>
          <p:nvPr/>
        </p:nvSpPr>
        <p:spPr>
          <a:xfrm>
            <a:off x="1852444" y="1190610"/>
            <a:ext cx="107299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dirty="0">
                <a:solidFill>
                  <a:srgbClr val="0000FF"/>
                </a:solidFill>
              </a:rPr>
              <a:t>Detector</a:t>
            </a:r>
            <a:endParaRPr lang="zh-CN" altLang="en-US" sz="1350" dirty="0">
              <a:solidFill>
                <a:srgbClr val="0000FF"/>
              </a:solidFill>
            </a:endParaRP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4D05727B-61EC-49BA-AB87-381C284BFC42}"/>
              </a:ext>
            </a:extLst>
          </p:cNvPr>
          <p:cNvSpPr/>
          <p:nvPr/>
        </p:nvSpPr>
        <p:spPr>
          <a:xfrm>
            <a:off x="3318185" y="5224208"/>
            <a:ext cx="914293" cy="506014"/>
          </a:xfrm>
          <a:prstGeom prst="rect">
            <a:avLst/>
          </a:prstGeom>
          <a:solidFill>
            <a:srgbClr val="FF33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</a:rPr>
              <a:t>HV</a:t>
            </a:r>
          </a:p>
          <a:p>
            <a:pPr algn="ctr"/>
            <a:r>
              <a:rPr lang="en-US" altLang="zh-CN" sz="1200" dirty="0">
                <a:solidFill>
                  <a:schemeClr val="tx1"/>
                </a:solidFill>
              </a:rPr>
              <a:t>distribution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49974F7-8533-4277-B677-28280F159083}"/>
              </a:ext>
            </a:extLst>
          </p:cNvPr>
          <p:cNvCxnSpPr>
            <a:cxnSpLocks/>
            <a:stCxn id="134" idx="3"/>
            <a:endCxn id="187" idx="1"/>
          </p:cNvCxnSpPr>
          <p:nvPr/>
        </p:nvCxnSpPr>
        <p:spPr>
          <a:xfrm flipV="1">
            <a:off x="4232478" y="5477214"/>
            <a:ext cx="164322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箭头连接符 137">
            <a:extLst>
              <a:ext uri="{FF2B5EF4-FFF2-40B4-BE49-F238E27FC236}">
                <a16:creationId xmlns:a16="http://schemas.microsoft.com/office/drawing/2014/main" id="{ECDDE7D9-95BD-4BF8-8E74-81F207320B83}"/>
              </a:ext>
            </a:extLst>
          </p:cNvPr>
          <p:cNvCxnSpPr>
            <a:cxnSpLocks/>
          </p:cNvCxnSpPr>
          <p:nvPr/>
        </p:nvCxnSpPr>
        <p:spPr>
          <a:xfrm flipH="1">
            <a:off x="7097512" y="2145706"/>
            <a:ext cx="397692" cy="0"/>
          </a:xfrm>
          <a:prstGeom prst="straightConnector1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文本框 140">
            <a:extLst>
              <a:ext uri="{FF2B5EF4-FFF2-40B4-BE49-F238E27FC236}">
                <a16:creationId xmlns:a16="http://schemas.microsoft.com/office/drawing/2014/main" id="{86CB2B84-FF0C-4145-B8AB-049D886D5F09}"/>
              </a:ext>
            </a:extLst>
          </p:cNvPr>
          <p:cNvSpPr txBox="1"/>
          <p:nvPr/>
        </p:nvSpPr>
        <p:spPr>
          <a:xfrm>
            <a:off x="7266261" y="5538448"/>
            <a:ext cx="16255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rgbClr val="0000FF"/>
                </a:solidFill>
              </a:rPr>
              <a:t>For Beam Tunning</a:t>
            </a:r>
            <a:endParaRPr lang="zh-CN" altLang="en-US" sz="135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27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910899"/>
            <a:ext cx="7886700" cy="1325563"/>
          </a:xfrm>
        </p:spPr>
        <p:txBody>
          <a:bodyPr/>
          <a:lstStyle/>
          <a:p>
            <a:pPr algn="ctr"/>
            <a:r>
              <a:rPr lang="en-US" altLang="zh-CN" dirty="0"/>
              <a:t>Thanks!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9409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009B34-C341-4B4F-86EB-D9F424ED3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11762" y="2427780"/>
            <a:ext cx="4573305" cy="21154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AF87DF-229B-4B69-90D1-D53746C3E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680695" y="2433345"/>
            <a:ext cx="4597711" cy="21154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47EB650-9D9F-4634-A3D6-3CA0A04544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5"/>
          <a:stretch/>
        </p:blipFill>
        <p:spPr>
          <a:xfrm rot="16200000">
            <a:off x="3681203" y="2427778"/>
            <a:ext cx="4594929" cy="211540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414FDC3-F21A-4FBF-8EAC-BA0B1123D861}"/>
              </a:ext>
            </a:extLst>
          </p:cNvPr>
          <p:cNvSpPr txBox="1"/>
          <p:nvPr/>
        </p:nvSpPr>
        <p:spPr>
          <a:xfrm>
            <a:off x="1172392" y="5740059"/>
            <a:ext cx="10907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2025.12</a:t>
            </a:r>
            <a:r>
              <a:rPr lang="zh-CN" altLang="en-US" sz="1350" dirty="0"/>
              <a:t>月初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D7BD91B-ED04-4C3F-9562-92E629E5AE7F}"/>
              </a:ext>
            </a:extLst>
          </p:cNvPr>
          <p:cNvSpPr txBox="1"/>
          <p:nvPr/>
        </p:nvSpPr>
        <p:spPr>
          <a:xfrm>
            <a:off x="3361991" y="5715097"/>
            <a:ext cx="11364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2025.12</a:t>
            </a:r>
            <a:r>
              <a:rPr lang="zh-CN" altLang="en-US" sz="1350" dirty="0"/>
              <a:t>月底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B9D99EF-8A54-4160-924A-2D2F43B5F094}"/>
              </a:ext>
            </a:extLst>
          </p:cNvPr>
          <p:cNvSpPr txBox="1"/>
          <p:nvPr/>
        </p:nvSpPr>
        <p:spPr>
          <a:xfrm>
            <a:off x="5500566" y="5710087"/>
            <a:ext cx="11364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2026.1.8</a:t>
            </a:r>
            <a:endParaRPr lang="zh-CN" altLang="en-US" sz="135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FB0C816-D7EA-48DD-8C72-A0AFD52D68C1}"/>
              </a:ext>
            </a:extLst>
          </p:cNvPr>
          <p:cNvSpPr txBox="1"/>
          <p:nvPr/>
        </p:nvSpPr>
        <p:spPr>
          <a:xfrm>
            <a:off x="7145383" y="1931671"/>
            <a:ext cx="177001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srgbClr val="FF0000"/>
                </a:solidFill>
              </a:rPr>
              <a:t>束流中心位置范围：</a:t>
            </a:r>
            <a:endParaRPr lang="en-US" altLang="zh-CN" sz="1350" dirty="0">
              <a:solidFill>
                <a:srgbClr val="FF0000"/>
              </a:solidFill>
            </a:endParaRPr>
          </a:p>
          <a:p>
            <a:endParaRPr lang="en-US" altLang="zh-CN" sz="1350" dirty="0"/>
          </a:p>
          <a:p>
            <a:r>
              <a:rPr lang="zh-CN" altLang="en-US" sz="1350" dirty="0"/>
              <a:t>加速器磁场漂移，束流垂直方向变化较大。</a:t>
            </a:r>
            <a:endParaRPr lang="en-US" altLang="zh-CN" sz="1350" dirty="0"/>
          </a:p>
          <a:p>
            <a:endParaRPr lang="en-US" altLang="zh-CN" sz="1350" dirty="0"/>
          </a:p>
          <a:p>
            <a:r>
              <a:rPr lang="zh-CN" altLang="en-US" sz="1350" dirty="0"/>
              <a:t>探测器上下部分分别的位置条件范围从</a:t>
            </a:r>
            <a:r>
              <a:rPr lang="en-US" altLang="zh-CN" sz="1350" dirty="0"/>
              <a:t>0.5-1cm</a:t>
            </a:r>
            <a:r>
              <a:rPr lang="zh-CN" altLang="en-US" sz="1350" dirty="0"/>
              <a:t>调整成</a:t>
            </a:r>
            <a:r>
              <a:rPr lang="en-US" altLang="zh-CN" sz="1350" dirty="0"/>
              <a:t>0.5-3cm</a:t>
            </a:r>
            <a:r>
              <a:rPr lang="zh-CN" altLang="en-US" sz="1350" dirty="0"/>
              <a:t>（初定）</a:t>
            </a:r>
            <a:endParaRPr lang="en-US" altLang="zh-CN" sz="1350" dirty="0"/>
          </a:p>
          <a:p>
            <a:endParaRPr lang="en-US" altLang="zh-CN" sz="1350" dirty="0"/>
          </a:p>
          <a:p>
            <a:r>
              <a:rPr lang="en-US" altLang="zh-CN" sz="1350" dirty="0"/>
              <a:t>E+</a:t>
            </a:r>
            <a:r>
              <a:rPr lang="zh-CN" altLang="en-US" sz="1350" dirty="0"/>
              <a:t>束的</a:t>
            </a:r>
            <a:r>
              <a:rPr lang="en-US" altLang="zh-CN" sz="1350" dirty="0"/>
              <a:t>ISR</a:t>
            </a:r>
            <a:r>
              <a:rPr lang="zh-CN" altLang="en-US" sz="1350" dirty="0"/>
              <a:t>光偏向</a:t>
            </a:r>
            <a:r>
              <a:rPr lang="en-US" altLang="zh-CN" sz="1350" dirty="0"/>
              <a:t>E+</a:t>
            </a:r>
            <a:r>
              <a:rPr lang="zh-CN" altLang="en-US" sz="1350" dirty="0"/>
              <a:t>束流管（东端铜方管），也就是左图中靠左一侧</a:t>
            </a:r>
            <a:endParaRPr lang="en-US" altLang="zh-CN" sz="135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4C54924-EAF6-475D-8608-A6648EBD440F}"/>
              </a:ext>
            </a:extLst>
          </p:cNvPr>
          <p:cNvSpPr txBox="1"/>
          <p:nvPr/>
        </p:nvSpPr>
        <p:spPr>
          <a:xfrm>
            <a:off x="2263140" y="921831"/>
            <a:ext cx="30403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dirty="0">
                <a:solidFill>
                  <a:srgbClr val="0000FF"/>
                </a:solidFill>
              </a:rPr>
              <a:t>cZDD</a:t>
            </a:r>
            <a:r>
              <a:rPr lang="zh-CN" altLang="en-US" sz="1500" dirty="0">
                <a:solidFill>
                  <a:srgbClr val="0000FF"/>
                </a:solidFill>
              </a:rPr>
              <a:t>的各单元计数率</a:t>
            </a:r>
          </a:p>
        </p:txBody>
      </p:sp>
    </p:spTree>
    <p:extLst>
      <p:ext uri="{BB962C8B-B14F-4D97-AF65-F5344CB8AC3E}">
        <p14:creationId xmlns:p14="http://schemas.microsoft.com/office/powerpoint/2010/main" val="246360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A486354-694A-4103-B3B0-5D7BD849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3" name="圆角矩形 3">
            <a:extLst>
              <a:ext uri="{FF2B5EF4-FFF2-40B4-BE49-F238E27FC236}">
                <a16:creationId xmlns:a16="http://schemas.microsoft.com/office/drawing/2014/main" id="{918ACE51-3897-4049-A2AC-9E2B9DB4CD1F}"/>
              </a:ext>
            </a:extLst>
          </p:cNvPr>
          <p:cNvSpPr/>
          <p:nvPr/>
        </p:nvSpPr>
        <p:spPr>
          <a:xfrm>
            <a:off x="4466647" y="3145278"/>
            <a:ext cx="1613780" cy="1112867"/>
          </a:xfrm>
          <a:prstGeom prst="roundRect">
            <a:avLst/>
          </a:prstGeom>
          <a:solidFill>
            <a:srgbClr val="70AD47">
              <a:alpha val="100000"/>
            </a:srgbClr>
          </a:solidFill>
          <a:ln w="12700" cap="flat" cmpd="sng" algn="ctr">
            <a:solidFill>
              <a:srgbClr val="AEB5C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Signal/HV</a:t>
            </a:r>
          </a:p>
          <a:p>
            <a:pPr algn="ctr"/>
            <a:r>
              <a:rPr lang="en-US" altLang="zh-CN">
                <a:solidFill>
                  <a:srgbClr val="000000"/>
                </a:solidFill>
              </a:rPr>
              <a:t>Concentrator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6A431A5-78EC-4F7E-8611-F122AFC3973F}"/>
              </a:ext>
            </a:extLst>
          </p:cNvPr>
          <p:cNvSpPr/>
          <p:nvPr/>
        </p:nvSpPr>
        <p:spPr>
          <a:xfrm>
            <a:off x="2300504" y="3259437"/>
            <a:ext cx="1379194" cy="884587"/>
          </a:xfrm>
          <a:prstGeom prst="rect">
            <a:avLst/>
          </a:prstGeom>
          <a:solidFill>
            <a:srgbClr val="C5E0B4">
              <a:alpha val="100000"/>
            </a:srgbClr>
          </a:solidFill>
          <a:ln w="12700" cap="flat" cmpd="sng" algn="ctr">
            <a:solidFill>
              <a:srgbClr val="AEB5C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FEE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389DAE5-B704-4A06-AB83-905BB3C3E44D}"/>
              </a:ext>
            </a:extLst>
          </p:cNvPr>
          <p:cNvSpPr/>
          <p:nvPr/>
        </p:nvSpPr>
        <p:spPr>
          <a:xfrm>
            <a:off x="4656879" y="1692387"/>
            <a:ext cx="1220821" cy="884587"/>
          </a:xfrm>
          <a:prstGeom prst="rect">
            <a:avLst/>
          </a:prstGeom>
          <a:solidFill>
            <a:srgbClr val="FF0000">
              <a:alpha val="100000"/>
            </a:srgbClr>
          </a:solidFill>
          <a:ln w="12700" cap="flat" cmpd="sng" algn="ctr">
            <a:solidFill>
              <a:srgbClr val="AEB5C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HV</a:t>
            </a:r>
          </a:p>
          <a:p>
            <a:pPr algn="ctr"/>
            <a:r>
              <a:rPr lang="en-US" altLang="zh-CN">
                <a:solidFill>
                  <a:srgbClr val="000000"/>
                </a:solidFill>
              </a:rPr>
              <a:t>SY4527</a:t>
            </a:r>
            <a:endParaRPr lang="zh-CN" altLang="en-US">
              <a:solidFill>
                <a:srgbClr val="000000"/>
              </a:solidFill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88132BAB-4BA3-4057-BDD2-3D8C721F3D0B}"/>
              </a:ext>
            </a:extLst>
          </p:cNvPr>
          <p:cNvCxnSpPr>
            <a:cxnSpLocks/>
            <a:stCxn id="4" idx="3"/>
            <a:endCxn id="3" idx="1"/>
          </p:cNvCxnSpPr>
          <p:nvPr/>
        </p:nvCxnSpPr>
        <p:spPr>
          <a:xfrm flipV="1">
            <a:off x="3679698" y="3701712"/>
            <a:ext cx="786949" cy="19"/>
          </a:xfrm>
          <a:prstGeom prst="straightConnector1">
            <a:avLst/>
          </a:prstGeom>
          <a:ln w="19050" cap="flat" cmpd="sng" algn="ctr">
            <a:solidFill>
              <a:srgbClr val="92D050">
                <a:alpha val="100000"/>
              </a:srgbClr>
            </a:solidFill>
            <a:prstDash val="solid"/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0D9CF14-B2E6-4EAE-81C2-673EF72CFB1F}"/>
              </a:ext>
            </a:extLst>
          </p:cNvPr>
          <p:cNvCxnSpPr>
            <a:cxnSpLocks/>
            <a:stCxn id="5" idx="2"/>
            <a:endCxn id="3" idx="0"/>
          </p:cNvCxnSpPr>
          <p:nvPr/>
        </p:nvCxnSpPr>
        <p:spPr>
          <a:xfrm>
            <a:off x="5267290" y="2576974"/>
            <a:ext cx="6247" cy="568304"/>
          </a:xfrm>
          <a:prstGeom prst="straightConnector1">
            <a:avLst/>
          </a:prstGeom>
          <a:ln w="19050" cap="flat" cmpd="sng" algn="ctr">
            <a:solidFill>
              <a:srgbClr val="FF0000">
                <a:alpha val="100000"/>
              </a:srgbClr>
            </a:solidFill>
            <a:prstDash val="solid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14DC088C-94A3-402A-BE4B-8248CC516E58}"/>
              </a:ext>
            </a:extLst>
          </p:cNvPr>
          <p:cNvSpPr txBox="1"/>
          <p:nvPr/>
        </p:nvSpPr>
        <p:spPr>
          <a:xfrm>
            <a:off x="3698586" y="3351202"/>
            <a:ext cx="694353" cy="36830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r>
              <a:rPr lang="en-US" altLang="zh-CN" sz="1400">
                <a:solidFill>
                  <a:srgbClr val="00B050"/>
                </a:solidFill>
              </a:rPr>
              <a:t>Signal</a:t>
            </a:r>
            <a:endParaRPr lang="zh-CN" altLang="en-US" sz="1400">
              <a:solidFill>
                <a:srgbClr val="00B05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D65B463-3C4E-41EA-B7AF-39B2AFD39F94}"/>
              </a:ext>
            </a:extLst>
          </p:cNvPr>
          <p:cNvSpPr txBox="1"/>
          <p:nvPr/>
        </p:nvSpPr>
        <p:spPr>
          <a:xfrm>
            <a:off x="5303999" y="2674518"/>
            <a:ext cx="884853" cy="24130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r>
              <a:rPr lang="en-US" altLang="zh-CN" sz="1200">
                <a:solidFill>
                  <a:srgbClr val="FF0000"/>
                </a:solidFill>
              </a:rPr>
              <a:t>HV </a:t>
            </a:r>
            <a:r>
              <a:rPr lang="zh-CN" altLang="en-US" sz="1200">
                <a:solidFill>
                  <a:srgbClr val="FF0000"/>
                </a:solidFill>
              </a:rPr>
              <a:t>&amp; </a:t>
            </a:r>
            <a:r>
              <a:rPr lang="en-US" altLang="zh-CN" sz="1200">
                <a:solidFill>
                  <a:srgbClr val="FF0000"/>
                </a:solidFill>
              </a:rPr>
              <a:t>GND</a:t>
            </a: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1CFD096-905A-4CCA-9408-DF02FD30ECBA}"/>
              </a:ext>
            </a:extLst>
          </p:cNvPr>
          <p:cNvSpPr/>
          <p:nvPr/>
        </p:nvSpPr>
        <p:spPr>
          <a:xfrm>
            <a:off x="7346431" y="3369373"/>
            <a:ext cx="1578939" cy="664676"/>
          </a:xfrm>
          <a:prstGeom prst="rect">
            <a:avLst/>
          </a:prstGeom>
          <a:solidFill>
            <a:srgbClr val="808080">
              <a:alpha val="100000"/>
            </a:srgbClr>
          </a:solidFill>
          <a:ln w="12700" cap="flat" cmpd="sng" algn="ctr">
            <a:solidFill>
              <a:srgbClr val="AEB5C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solidFill>
                  <a:srgbClr val="000000"/>
                </a:solidFill>
              </a:rPr>
              <a:t>Detector</a:t>
            </a:r>
            <a:endParaRPr lang="zh-CN" altLang="en-US" dirty="0">
              <a:solidFill>
                <a:srgbClr val="000000"/>
              </a:solidFill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F540E00-6311-419F-878E-10D849C6CC9F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6080427" y="3701712"/>
            <a:ext cx="1249625" cy="368"/>
          </a:xfrm>
          <a:prstGeom prst="straightConnector1">
            <a:avLst/>
          </a:prstGeom>
          <a:ln w="38100" cap="flat" cmpd="sng" algn="ctr">
            <a:solidFill>
              <a:srgbClr val="0070C0">
                <a:alpha val="100000"/>
              </a:srgbClr>
            </a:solidFill>
            <a:prstDash val="solid"/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F0C7152D-816F-4D13-8658-1AE82D5FC9DB}"/>
              </a:ext>
            </a:extLst>
          </p:cNvPr>
          <p:cNvSpPr/>
          <p:nvPr/>
        </p:nvSpPr>
        <p:spPr>
          <a:xfrm>
            <a:off x="441216" y="3249753"/>
            <a:ext cx="1379194" cy="884587"/>
          </a:xfrm>
          <a:prstGeom prst="rect">
            <a:avLst/>
          </a:prstGeom>
          <a:solidFill>
            <a:srgbClr val="C5E0B4">
              <a:alpha val="100000"/>
            </a:srgbClr>
          </a:solidFill>
          <a:ln w="12700" cap="flat" cmpd="sng" algn="ctr">
            <a:solidFill>
              <a:srgbClr val="AEB5C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BEE</a:t>
            </a:r>
          </a:p>
          <a:p>
            <a:pPr algn="ctr"/>
            <a:r>
              <a:rPr lang="en-US" altLang="zh-CN">
                <a:solidFill>
                  <a:srgbClr val="000000"/>
                </a:solidFill>
              </a:rPr>
              <a:t>ZYNQ EPICS IOC</a:t>
            </a:r>
            <a:endParaRPr lang="zh-CN" altLang="en-US">
              <a:solidFill>
                <a:srgbClr val="000000"/>
              </a:solidFill>
            </a:endParaRP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E8C671E8-16DD-4879-A938-143AD594DE88}"/>
              </a:ext>
            </a:extLst>
          </p:cNvPr>
          <p:cNvCxnSpPr>
            <a:stCxn id="20" idx="3"/>
            <a:endCxn id="4" idx="1"/>
          </p:cNvCxnSpPr>
          <p:nvPr/>
        </p:nvCxnSpPr>
        <p:spPr>
          <a:xfrm>
            <a:off x="1820410" y="3692047"/>
            <a:ext cx="480094" cy="9684"/>
          </a:xfrm>
          <a:prstGeom prst="straightConnector1">
            <a:avLst/>
          </a:prstGeom>
          <a:ln w="38100" cap="flat" cmpd="sng" algn="ctr">
            <a:solidFill>
              <a:srgbClr val="000000">
                <a:alpha val="100000"/>
              </a:srgbClr>
            </a:solidFill>
            <a:prstDash val="solid"/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97DAD4F9-59F9-4623-8A3A-E680B849B7AB}"/>
              </a:ext>
            </a:extLst>
          </p:cNvPr>
          <p:cNvSpPr txBox="1"/>
          <p:nvPr/>
        </p:nvSpPr>
        <p:spPr>
          <a:xfrm>
            <a:off x="2633059" y="1843050"/>
            <a:ext cx="714047" cy="291621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r>
              <a:rPr lang="en-US" altLang="zh-CN" sz="1400"/>
              <a:t>TCP/IP</a:t>
            </a:r>
            <a:endParaRPr lang="zh-CN" altLang="en-US" sz="140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A0CD846-C601-477F-825E-20730E0CB8EE}"/>
              </a:ext>
            </a:extLst>
          </p:cNvPr>
          <p:cNvSpPr/>
          <p:nvPr/>
        </p:nvSpPr>
        <p:spPr>
          <a:xfrm>
            <a:off x="192671" y="1682703"/>
            <a:ext cx="1685875" cy="884587"/>
          </a:xfrm>
          <a:prstGeom prst="rect">
            <a:avLst/>
          </a:prstGeom>
          <a:solidFill>
            <a:srgbClr val="E2E6ED">
              <a:alpha val="100000"/>
            </a:srgbClr>
          </a:solidFill>
          <a:ln w="12700" cap="flat" cmpd="sng" algn="ctr">
            <a:solidFill>
              <a:srgbClr val="AEB5C0">
                <a:alpha val="100000"/>
              </a:srgb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PC</a:t>
            </a:r>
          </a:p>
          <a:p>
            <a:pPr algn="ctr"/>
            <a:r>
              <a:rPr lang="en-US" altLang="zh-CN">
                <a:solidFill>
                  <a:srgbClr val="000000"/>
                </a:solidFill>
              </a:rPr>
              <a:t>EPICS HV IOC</a:t>
            </a:r>
          </a:p>
          <a:p>
            <a:pPr algn="ctr"/>
            <a:r>
              <a:rPr lang="en-US" altLang="zh-CN">
                <a:solidFill>
                  <a:srgbClr val="000000"/>
                </a:solidFill>
              </a:rPr>
              <a:t>EPICS GUI</a:t>
            </a:r>
            <a:endParaRPr lang="zh-CN" altLang="en-US">
              <a:solidFill>
                <a:srgbClr val="000000"/>
              </a:solidFill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55199E44-08A1-4C67-AF28-1A0D8C180650}"/>
              </a:ext>
            </a:extLst>
          </p:cNvPr>
          <p:cNvCxnSpPr>
            <a:cxnSpLocks/>
            <a:stCxn id="23" idx="3"/>
            <a:endCxn id="5" idx="1"/>
          </p:cNvCxnSpPr>
          <p:nvPr/>
        </p:nvCxnSpPr>
        <p:spPr>
          <a:xfrm>
            <a:off x="1878546" y="2124997"/>
            <a:ext cx="2778333" cy="9684"/>
          </a:xfrm>
          <a:prstGeom prst="straightConnector1">
            <a:avLst/>
          </a:prstGeom>
          <a:ln w="38100" cap="flat" cmpd="sng" algn="ctr">
            <a:solidFill>
              <a:srgbClr val="000000">
                <a:alpha val="100000"/>
              </a:srgbClr>
            </a:solidFill>
            <a:prstDash val="solid"/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71221F02-B76F-43CE-85BF-E148853809BB}"/>
              </a:ext>
            </a:extLst>
          </p:cNvPr>
          <p:cNvCxnSpPr>
            <a:stCxn id="23" idx="2"/>
          </p:cNvCxnSpPr>
          <p:nvPr/>
        </p:nvCxnSpPr>
        <p:spPr>
          <a:xfrm>
            <a:off x="1035967" y="2567337"/>
            <a:ext cx="1" cy="656306"/>
          </a:xfrm>
          <a:prstGeom prst="straightConnector1">
            <a:avLst/>
          </a:prstGeom>
          <a:ln w="38100" cap="flat" cmpd="sng" algn="ctr">
            <a:solidFill>
              <a:srgbClr val="000000">
                <a:alpha val="100000"/>
              </a:srgbClr>
            </a:solidFill>
            <a:prstDash val="solid"/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CFA75C4F-89E6-418D-B1A9-45FA69D7280A}"/>
              </a:ext>
            </a:extLst>
          </p:cNvPr>
          <p:cNvSpPr txBox="1"/>
          <p:nvPr/>
        </p:nvSpPr>
        <p:spPr>
          <a:xfrm>
            <a:off x="1114846" y="2706548"/>
            <a:ext cx="1046285" cy="36830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r>
              <a:rPr lang="en-US" altLang="zh-CN" sz="1400"/>
              <a:t>TCP/IP</a:t>
            </a:r>
            <a:endParaRPr lang="zh-CN" altLang="en-US" sz="140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2BDC96C-2252-4C8B-8D4F-C6F3F98ED307}"/>
              </a:ext>
            </a:extLst>
          </p:cNvPr>
          <p:cNvSpPr txBox="1"/>
          <p:nvPr/>
        </p:nvSpPr>
        <p:spPr>
          <a:xfrm>
            <a:off x="1765838" y="3363072"/>
            <a:ext cx="553730" cy="338654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r>
              <a:rPr lang="en-US" altLang="zh-CN" sz="1400"/>
              <a:t>Fiber</a:t>
            </a:r>
            <a:endParaRPr lang="zh-CN" altLang="en-US" sz="1400"/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2BD06F79-F2FF-497E-9928-5ED75139D280}"/>
              </a:ext>
            </a:extLst>
          </p:cNvPr>
          <p:cNvCxnSpPr/>
          <p:nvPr/>
        </p:nvCxnSpPr>
        <p:spPr>
          <a:xfrm flipH="1">
            <a:off x="6682414" y="3593606"/>
            <a:ext cx="116416" cy="201083"/>
          </a:xfrm>
          <a:prstGeom prst="line">
            <a:avLst/>
          </a:prstGeom>
          <a:ln w="19050" cap="flat" cmpd="sng" algn="ctr">
            <a:solidFill>
              <a:srgbClr val="4472C4">
                <a:alpha val="100000"/>
              </a:srgbClr>
            </a:solidFill>
            <a:prstDash val="solid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0DD18AB8-8F93-42CB-A164-86425DD65A7A}"/>
              </a:ext>
            </a:extLst>
          </p:cNvPr>
          <p:cNvCxnSpPr/>
          <p:nvPr/>
        </p:nvCxnSpPr>
        <p:spPr>
          <a:xfrm flipV="1">
            <a:off x="3968000" y="3648064"/>
            <a:ext cx="155153" cy="157209"/>
          </a:xfrm>
          <a:prstGeom prst="line">
            <a:avLst/>
          </a:prstGeom>
          <a:ln w="19050" cap="flat" cmpd="sng" algn="ctr">
            <a:solidFill>
              <a:srgbClr val="A9D18E">
                <a:alpha val="100000"/>
              </a:srgbClr>
            </a:solidFill>
            <a:prstDash val="solid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E0B761E0-1D37-4D7E-BE5D-DEC7319C7F90}"/>
              </a:ext>
            </a:extLst>
          </p:cNvPr>
          <p:cNvSpPr txBox="1"/>
          <p:nvPr/>
        </p:nvSpPr>
        <p:spPr>
          <a:xfrm>
            <a:off x="6188852" y="3351233"/>
            <a:ext cx="1103630" cy="283633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r>
              <a:rPr lang="en-US" altLang="zh-CN" sz="1400">
                <a:solidFill>
                  <a:srgbClr val="4472C4"/>
                </a:solidFill>
              </a:rPr>
              <a:t>Signal </a:t>
            </a:r>
            <a:r>
              <a:rPr lang="zh-CN" altLang="en-US" sz="1400">
                <a:solidFill>
                  <a:srgbClr val="4472C4"/>
                </a:solidFill>
              </a:rPr>
              <a:t>&amp; </a:t>
            </a:r>
            <a:r>
              <a:rPr lang="en-US" altLang="zh-CN" sz="1400">
                <a:solidFill>
                  <a:srgbClr val="4472C4"/>
                </a:solidFill>
              </a:rPr>
              <a:t>HV</a:t>
            </a:r>
            <a:endParaRPr lang="zh-CN" altLang="en-US" sz="1400">
              <a:solidFill>
                <a:srgbClr val="4472C4"/>
              </a:solidFill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8B236FA3-7AF1-44AF-A143-C118916D4074}"/>
              </a:ext>
            </a:extLst>
          </p:cNvPr>
          <p:cNvCxnSpPr/>
          <p:nvPr/>
        </p:nvCxnSpPr>
        <p:spPr>
          <a:xfrm>
            <a:off x="5198232" y="2697061"/>
            <a:ext cx="105785" cy="196212"/>
          </a:xfrm>
          <a:prstGeom prst="line">
            <a:avLst/>
          </a:prstGeom>
          <a:ln w="19050" cap="flat" cmpd="sng" algn="ctr">
            <a:solidFill>
              <a:srgbClr val="FF0000">
                <a:alpha val="100000"/>
              </a:srgbClr>
            </a:solidFill>
            <a:prstDash val="solid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8DD78D98-5991-4BDF-BF40-7F6B88341AF2}"/>
              </a:ext>
            </a:extLst>
          </p:cNvPr>
          <p:cNvSpPr txBox="1"/>
          <p:nvPr/>
        </p:nvSpPr>
        <p:spPr>
          <a:xfrm>
            <a:off x="6369774" y="3789351"/>
            <a:ext cx="817188" cy="28371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r>
              <a:rPr lang="zh-CN" altLang="en-US" sz="1400">
                <a:solidFill>
                  <a:srgbClr val="4472C4"/>
                </a:solidFill>
              </a:rPr>
              <a:t>&amp; </a:t>
            </a:r>
            <a:r>
              <a:rPr lang="en-US" altLang="zh-CN" sz="1400">
                <a:solidFill>
                  <a:srgbClr val="4472C4"/>
                </a:solidFill>
              </a:rPr>
              <a:t>GND?</a:t>
            </a:r>
            <a:endParaRPr lang="zh-CN" altLang="en-US" sz="1400">
              <a:solidFill>
                <a:srgbClr val="4472C4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0D89853-3F1D-4F9B-9086-0581B259DBE7}"/>
              </a:ext>
            </a:extLst>
          </p:cNvPr>
          <p:cNvSpPr txBox="1"/>
          <p:nvPr/>
        </p:nvSpPr>
        <p:spPr>
          <a:xfrm>
            <a:off x="3631877" y="3789351"/>
            <a:ext cx="694353" cy="36830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r>
              <a:rPr lang="zh-CN" altLang="en-US" sz="1400" dirty="0">
                <a:solidFill>
                  <a:srgbClr val="00B050"/>
                </a:solidFill>
              </a:rPr>
              <a:t>&amp; </a:t>
            </a:r>
            <a:r>
              <a:rPr lang="en-US" altLang="zh-CN" sz="1400" dirty="0">
                <a:solidFill>
                  <a:srgbClr val="00B050"/>
                </a:solidFill>
              </a:rPr>
              <a:t>GND</a:t>
            </a:r>
            <a:endParaRPr lang="zh-CN" alt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87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7191" y="1076706"/>
            <a:ext cx="8389391" cy="37719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硬件架构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377191" y="1515618"/>
            <a:ext cx="8389391" cy="0"/>
          </a:xfrm>
          <a:prstGeom prst="line">
            <a:avLst/>
          </a:prstGeom>
          <a:noFill/>
          <a:ln w="8890">
            <a:solidFill>
              <a:srgbClr val="D9D9D9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698001" y="5760720"/>
            <a:ext cx="240030" cy="1028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525" dirty="0">
                <a:solidFill>
                  <a:srgbClr val="88888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5</a:t>
            </a:r>
            <a:endParaRPr lang="en-US" sz="525" dirty="0"/>
          </a:p>
        </p:txBody>
      </p:sp>
      <p:sp>
        <p:nvSpPr>
          <p:cNvPr id="5" name="Shape 3"/>
          <p:cNvSpPr/>
          <p:nvPr/>
        </p:nvSpPr>
        <p:spPr>
          <a:xfrm>
            <a:off x="2977638" y="2738327"/>
            <a:ext cx="891540" cy="0"/>
          </a:xfrm>
          <a:prstGeom prst="line">
            <a:avLst/>
          </a:prstGeom>
          <a:noFill/>
          <a:ln w="57150">
            <a:solidFill>
              <a:srgbClr val="000000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5791053" y="2741375"/>
            <a:ext cx="891540" cy="0"/>
          </a:xfrm>
          <a:prstGeom prst="line">
            <a:avLst/>
          </a:prstGeom>
          <a:noFill/>
          <a:ln w="57150">
            <a:solidFill>
              <a:srgbClr val="000000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1350" dirty="0"/>
          </a:p>
        </p:txBody>
      </p:sp>
      <p:pic>
        <p:nvPicPr>
          <p:cNvPr id="8" name="Image 0" descr="/mnt/data/ztt_unzip/ppt/media/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" y="1933307"/>
            <a:ext cx="2927607" cy="150243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315055" y="3635600"/>
            <a:ext cx="2514698" cy="21783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/>
            <a:endParaRPr lang="en-US" sz="638" dirty="0"/>
          </a:p>
        </p:txBody>
      </p:sp>
      <p:pic>
        <p:nvPicPr>
          <p:cNvPr id="10" name="Image 1" descr="/mnt/data/ztt_unzip/ppt/media/image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559" y="1597914"/>
            <a:ext cx="1594485" cy="2125980"/>
          </a:xfrm>
          <a:prstGeom prst="rect">
            <a:avLst/>
          </a:prstGeom>
        </p:spPr>
      </p:pic>
      <p:pic>
        <p:nvPicPr>
          <p:cNvPr id="12" name="Image 2" descr="/mnt/data/ztt_unzip/ppt/media/image5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294" y="1597915"/>
            <a:ext cx="1594485" cy="2126840"/>
          </a:xfrm>
          <a:prstGeom prst="rect">
            <a:avLst/>
          </a:prstGeom>
        </p:spPr>
      </p:pic>
      <p:pic>
        <p:nvPicPr>
          <p:cNvPr id="14" name="Image 3" descr="/mnt/data/ztt_unzip/ppt/media/image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743" y="4467767"/>
            <a:ext cx="1160459" cy="92583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05969" y="4580704"/>
            <a:ext cx="6694539" cy="1282886"/>
          </a:xfrm>
          <a:prstGeom prst="rect">
            <a:avLst/>
          </a:prstGeom>
          <a:noFill/>
          <a:ln/>
        </p:spPr>
        <p:txBody>
          <a:bodyPr wrap="square" lIns="476" tIns="476" rIns="476" bIns="476" rtlCol="0" anchor="t">
            <a:no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两块</a:t>
            </a: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FMC ADC </a:t>
            </a:r>
            <a:r>
              <a:rPr lang="zh-CN" alt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</a:t>
            </a: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卡接入</a:t>
            </a:r>
            <a:r>
              <a:rPr lang="en-US" altLang="zh-CN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ZCU102</a:t>
            </a: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FMC</a:t>
            </a: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 / </a:t>
            </a:r>
            <a:r>
              <a:rPr lang="en-US" altLang="zh-CN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FMC</a:t>
            </a: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1，实现完整 16 </a:t>
            </a:r>
            <a:r>
              <a:rPr lang="en-US" sz="1500" dirty="0" err="1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通道输入</a:t>
            </a:r>
            <a:endParaRPr lang="en-US" sz="1500" dirty="0">
              <a:solidFill>
                <a:srgbClr val="000000"/>
              </a:solidFill>
              <a:latin typeface="Microsoft YaHei" pitchFamily="34" charset="0"/>
              <a:ea typeface="Microsoft YaHei" pitchFamily="34" charset="-122"/>
              <a:cs typeface="Microsoft YaHei" pitchFamily="34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ZCU102 完成时钟/ADC 配置、JESD </a:t>
            </a:r>
            <a:r>
              <a:rPr lang="en-US" sz="1500" dirty="0" err="1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接收、DDR</a:t>
            </a: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缓存和</a:t>
            </a:r>
            <a:r>
              <a:rPr lang="zh-CN" alt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网络传输</a:t>
            </a:r>
            <a:endParaRPr lang="en-US" altLang="zh-CN" sz="1500" dirty="0">
              <a:solidFill>
                <a:srgbClr val="000000"/>
              </a:solidFill>
              <a:latin typeface="Microsoft YaHei" pitchFamily="34" charset="0"/>
              <a:ea typeface="Microsoft YaHei" pitchFamily="34" charset="-122"/>
              <a:cs typeface="Microsoft YaHei" pitchFamily="34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PC 侧</a:t>
            </a:r>
            <a:r>
              <a:rPr lang="zh-CN" alt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可</a:t>
            </a:r>
            <a:r>
              <a:rPr lang="en-US" sz="1500" dirty="0" err="1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通过多口网卡接收并重建事件波形</a:t>
            </a:r>
            <a:endParaRPr lang="en-US" sz="1500" dirty="0"/>
          </a:p>
        </p:txBody>
      </p:sp>
      <p:sp>
        <p:nvSpPr>
          <p:cNvPr id="19" name="Shape 4">
            <a:extLst>
              <a:ext uri="{FF2B5EF4-FFF2-40B4-BE49-F238E27FC236}">
                <a16:creationId xmlns:a16="http://schemas.microsoft.com/office/drawing/2014/main" id="{56CB2D41-39CE-4D4D-8657-C760ECE51003}"/>
              </a:ext>
            </a:extLst>
          </p:cNvPr>
          <p:cNvSpPr/>
          <p:nvPr/>
        </p:nvSpPr>
        <p:spPr>
          <a:xfrm rot="16200000" flipV="1">
            <a:off x="6091816" y="3515139"/>
            <a:ext cx="697679" cy="1207553"/>
          </a:xfrm>
          <a:prstGeom prst="line">
            <a:avLst/>
          </a:prstGeom>
          <a:noFill/>
          <a:ln w="57150">
            <a:solidFill>
              <a:srgbClr val="000000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1350" dirty="0"/>
          </a:p>
        </p:txBody>
      </p:sp>
      <p:sp>
        <p:nvSpPr>
          <p:cNvPr id="20" name="Shape 4">
            <a:extLst>
              <a:ext uri="{FF2B5EF4-FFF2-40B4-BE49-F238E27FC236}">
                <a16:creationId xmlns:a16="http://schemas.microsoft.com/office/drawing/2014/main" id="{1B3D31CD-CF24-48F0-95E6-2700B72319A9}"/>
              </a:ext>
            </a:extLst>
          </p:cNvPr>
          <p:cNvSpPr/>
          <p:nvPr/>
        </p:nvSpPr>
        <p:spPr>
          <a:xfrm rot="5400000" flipV="1">
            <a:off x="7496581" y="4088061"/>
            <a:ext cx="635969" cy="0"/>
          </a:xfrm>
          <a:prstGeom prst="line">
            <a:avLst/>
          </a:prstGeom>
          <a:noFill/>
          <a:ln w="57150">
            <a:solidFill>
              <a:srgbClr val="000000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1350" dirty="0"/>
          </a:p>
        </p:txBody>
      </p:sp>
      <p:sp>
        <p:nvSpPr>
          <p:cNvPr id="21" name="Text 4">
            <a:extLst>
              <a:ext uri="{FF2B5EF4-FFF2-40B4-BE49-F238E27FC236}">
                <a16:creationId xmlns:a16="http://schemas.microsoft.com/office/drawing/2014/main" id="{F1051414-4AF4-4380-B6D1-3CB9D9CC48C7}"/>
              </a:ext>
            </a:extLst>
          </p:cNvPr>
          <p:cNvSpPr/>
          <p:nvPr/>
        </p:nvSpPr>
        <p:spPr>
          <a:xfrm>
            <a:off x="7842109" y="3988408"/>
            <a:ext cx="614504" cy="17826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TCPIP</a:t>
            </a:r>
            <a:endParaRPr lang="en-US" sz="1350" dirty="0"/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9C312A2A-297C-4DD2-BCF6-70002177D035}"/>
              </a:ext>
            </a:extLst>
          </p:cNvPr>
          <p:cNvSpPr/>
          <p:nvPr/>
        </p:nvSpPr>
        <p:spPr>
          <a:xfrm>
            <a:off x="8396959" y="2642916"/>
            <a:ext cx="633236" cy="23378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200" dirty="0"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8 </a:t>
            </a:r>
            <a:r>
              <a:rPr lang="en-US" altLang="zh-CN" sz="1200" dirty="0" err="1"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口网卡转</a:t>
            </a:r>
            <a:r>
              <a:rPr lang="en-US" altLang="zh-CN" sz="1200" dirty="0"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PCIe</a:t>
            </a:r>
            <a:endParaRPr lang="en-US" altLang="zh-CN" sz="1200" dirty="0"/>
          </a:p>
        </p:txBody>
      </p:sp>
      <p:sp>
        <p:nvSpPr>
          <p:cNvPr id="23" name="Text 4">
            <a:extLst>
              <a:ext uri="{FF2B5EF4-FFF2-40B4-BE49-F238E27FC236}">
                <a16:creationId xmlns:a16="http://schemas.microsoft.com/office/drawing/2014/main" id="{7ECB96B4-9047-4722-ACC0-796DA9D10370}"/>
              </a:ext>
            </a:extLst>
          </p:cNvPr>
          <p:cNvSpPr/>
          <p:nvPr/>
        </p:nvSpPr>
        <p:spPr>
          <a:xfrm>
            <a:off x="5929571" y="2512023"/>
            <a:ext cx="614504" cy="17826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TCPIP</a:t>
            </a:r>
            <a:endParaRPr lang="en-US" sz="1350" dirty="0"/>
          </a:p>
        </p:txBody>
      </p:sp>
      <p:sp>
        <p:nvSpPr>
          <p:cNvPr id="24" name="Text 4">
            <a:extLst>
              <a:ext uri="{FF2B5EF4-FFF2-40B4-BE49-F238E27FC236}">
                <a16:creationId xmlns:a16="http://schemas.microsoft.com/office/drawing/2014/main" id="{B37EAADE-3530-4ECC-AD38-6D0DAD5615C6}"/>
              </a:ext>
            </a:extLst>
          </p:cNvPr>
          <p:cNvSpPr/>
          <p:nvPr/>
        </p:nvSpPr>
        <p:spPr>
          <a:xfrm>
            <a:off x="3080589" y="2464649"/>
            <a:ext cx="614504" cy="17826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L1, CHK, CLK</a:t>
            </a:r>
            <a:endParaRPr lang="en-US" sz="1350" dirty="0"/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6694EC4F-5F36-4E6A-BFA8-E23B687CD6E1}"/>
              </a:ext>
            </a:extLst>
          </p:cNvPr>
          <p:cNvSpPr/>
          <p:nvPr/>
        </p:nvSpPr>
        <p:spPr>
          <a:xfrm>
            <a:off x="4312145" y="3891334"/>
            <a:ext cx="1061312" cy="23378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200" dirty="0"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ADC+FPGA (16 CH </a:t>
            </a:r>
            <a:r>
              <a:rPr lang="zh-CN" altLang="en-US" sz="1200" dirty="0"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输入</a:t>
            </a:r>
            <a:r>
              <a:rPr lang="en-US" altLang="zh-CN" sz="1200" dirty="0"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)</a:t>
            </a:r>
            <a:endParaRPr lang="en-US" altLang="zh-CN" sz="1200" dirty="0"/>
          </a:p>
        </p:txBody>
      </p:sp>
      <p:sp>
        <p:nvSpPr>
          <p:cNvPr id="26" name="Text 4">
            <a:extLst>
              <a:ext uri="{FF2B5EF4-FFF2-40B4-BE49-F238E27FC236}">
                <a16:creationId xmlns:a16="http://schemas.microsoft.com/office/drawing/2014/main" id="{D3C408A1-BDB9-4B2F-A8EF-7199C4E37FF1}"/>
              </a:ext>
            </a:extLst>
          </p:cNvPr>
          <p:cNvSpPr/>
          <p:nvPr/>
        </p:nvSpPr>
        <p:spPr>
          <a:xfrm>
            <a:off x="572409" y="3450485"/>
            <a:ext cx="1885946" cy="385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200" dirty="0" err="1"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触发</a:t>
            </a:r>
            <a:r>
              <a:rPr lang="zh-CN" altLang="en-US" sz="1200" dirty="0"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转接</a:t>
            </a:r>
            <a:r>
              <a:rPr lang="en-US" altLang="zh-CN" sz="1200" dirty="0"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 (</a:t>
            </a:r>
            <a:r>
              <a:rPr lang="en-US" altLang="zh-CN" sz="1200" dirty="0" err="1"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光纤输入</a:t>
            </a:r>
            <a:r>
              <a:rPr lang="en-US" altLang="zh-CN" sz="1200" dirty="0"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)</a:t>
            </a:r>
            <a:endParaRPr lang="en-US" altLang="zh-CN" sz="1200" dirty="0"/>
          </a:p>
        </p:txBody>
      </p:sp>
      <p:sp>
        <p:nvSpPr>
          <p:cNvPr id="27" name="Text 4">
            <a:extLst>
              <a:ext uri="{FF2B5EF4-FFF2-40B4-BE49-F238E27FC236}">
                <a16:creationId xmlns:a16="http://schemas.microsoft.com/office/drawing/2014/main" id="{3D3DCE8A-DBD7-4CE9-ABB3-7292D84CBD8D}"/>
              </a:ext>
            </a:extLst>
          </p:cNvPr>
          <p:cNvSpPr/>
          <p:nvPr/>
        </p:nvSpPr>
        <p:spPr>
          <a:xfrm>
            <a:off x="6429928" y="3877999"/>
            <a:ext cx="614504" cy="17826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UART</a:t>
            </a:r>
            <a:endParaRPr lang="en-US" sz="1350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121BC11-5092-41D9-817A-37F4F7BE27D7}"/>
              </a:ext>
            </a:extLst>
          </p:cNvPr>
          <p:cNvSpPr/>
          <p:nvPr/>
        </p:nvSpPr>
        <p:spPr>
          <a:xfrm>
            <a:off x="4447320" y="2238729"/>
            <a:ext cx="926137" cy="34967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b="1" dirty="0">
                <a:solidFill>
                  <a:schemeClr val="bg1"/>
                </a:solidFill>
              </a:rPr>
              <a:t>ZCU102</a:t>
            </a:r>
            <a:endParaRPr lang="zh-CN" altLang="en-US" sz="1350" b="1" dirty="0">
              <a:solidFill>
                <a:schemeClr val="bg1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20D5F90-C8BB-4369-9B64-2DE4DC0519A0}"/>
              </a:ext>
            </a:extLst>
          </p:cNvPr>
          <p:cNvSpPr/>
          <p:nvPr/>
        </p:nvSpPr>
        <p:spPr>
          <a:xfrm>
            <a:off x="4246341" y="2577178"/>
            <a:ext cx="926137" cy="34967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b="1" dirty="0">
                <a:solidFill>
                  <a:schemeClr val="bg1"/>
                </a:solidFill>
              </a:rPr>
              <a:t>ADC</a:t>
            </a:r>
            <a:r>
              <a:rPr lang="zh-CN" altLang="en-US" sz="1350" b="1" dirty="0">
                <a:solidFill>
                  <a:schemeClr val="bg1"/>
                </a:solidFill>
              </a:rPr>
              <a:t>板卡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C4EB321-5621-44B9-B712-BD4929D77638}"/>
              </a:ext>
            </a:extLst>
          </p:cNvPr>
          <p:cNvSpPr/>
          <p:nvPr/>
        </p:nvSpPr>
        <p:spPr>
          <a:xfrm>
            <a:off x="1892225" y="2926850"/>
            <a:ext cx="1132259" cy="23326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</a:rPr>
              <a:t>触发转接板</a:t>
            </a:r>
          </a:p>
        </p:txBody>
      </p:sp>
      <p:sp>
        <p:nvSpPr>
          <p:cNvPr id="31" name="Text 4">
            <a:extLst>
              <a:ext uri="{FF2B5EF4-FFF2-40B4-BE49-F238E27FC236}">
                <a16:creationId xmlns:a16="http://schemas.microsoft.com/office/drawing/2014/main" id="{9AFBFD50-4013-448D-AC6E-958F30CD10AC}"/>
              </a:ext>
            </a:extLst>
          </p:cNvPr>
          <p:cNvSpPr/>
          <p:nvPr/>
        </p:nvSpPr>
        <p:spPr>
          <a:xfrm>
            <a:off x="245217" y="3719274"/>
            <a:ext cx="3086357" cy="5725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1050" i="1" dirty="0">
                <a:latin typeface="楷体" panose="02010609060101010101" pitchFamily="49" charset="-122"/>
                <a:ea typeface="楷体" panose="02010609060101010101" pitchFamily="49" charset="-122"/>
              </a:rPr>
              <a:t>目前使用开发板提供光纤信号；后续需要使用</a:t>
            </a:r>
            <a:r>
              <a:rPr lang="en-US" altLang="zh-CN" sz="1050" i="1" dirty="0">
                <a:latin typeface="楷体" panose="02010609060101010101" pitchFamily="49" charset="-122"/>
                <a:ea typeface="楷体" panose="02010609060101010101" pitchFamily="49" charset="-122"/>
              </a:rPr>
              <a:t>BESIII</a:t>
            </a:r>
            <a:r>
              <a:rPr lang="zh-CN" altLang="en-US" sz="1050" i="1" dirty="0">
                <a:latin typeface="楷体" panose="02010609060101010101" pitchFamily="49" charset="-122"/>
                <a:ea typeface="楷体" panose="02010609060101010101" pitchFamily="49" charset="-122"/>
              </a:rPr>
              <a:t>触发系统的时钟板和快控制主板提供光纤信号</a:t>
            </a:r>
            <a:endParaRPr lang="en-US" altLang="zh-CN" sz="1050" i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8BA28B-10DC-4FA8-9B1E-1DC2F6DB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DCA655-1C17-42E1-8C88-432FB0D3A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054" y="536594"/>
            <a:ext cx="4496031" cy="355300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F8E1A74-2223-41EC-A636-F7D03BC0509C}"/>
              </a:ext>
            </a:extLst>
          </p:cNvPr>
          <p:cNvSpPr txBox="1"/>
          <p:nvPr/>
        </p:nvSpPr>
        <p:spPr>
          <a:xfrm>
            <a:off x="6718852" y="1470990"/>
            <a:ext cx="112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East side</a:t>
            </a:r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CA8AC4CF-BB51-4EEC-9741-49A4AA35E9BD}"/>
              </a:ext>
            </a:extLst>
          </p:cNvPr>
          <p:cNvSpPr/>
          <p:nvPr/>
        </p:nvSpPr>
        <p:spPr>
          <a:xfrm>
            <a:off x="6817142" y="2075290"/>
            <a:ext cx="822960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BLM</a:t>
            </a:r>
            <a:endParaRPr lang="zh-CN" altLang="en-US" dirty="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5160C6-A17A-4954-AEFE-CD7A9FEF7CF0}"/>
              </a:ext>
            </a:extLst>
          </p:cNvPr>
          <p:cNvSpPr/>
          <p:nvPr/>
        </p:nvSpPr>
        <p:spPr>
          <a:xfrm>
            <a:off x="6817142" y="2829080"/>
            <a:ext cx="822960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ZDD</a:t>
            </a:r>
            <a:endParaRPr lang="zh-CN" altLang="en-US" dirty="0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435D70C-E51E-42DD-A527-5A70B7FEAC44}"/>
              </a:ext>
            </a:extLst>
          </p:cNvPr>
          <p:cNvSpPr/>
          <p:nvPr/>
        </p:nvSpPr>
        <p:spPr>
          <a:xfrm>
            <a:off x="6817142" y="3582871"/>
            <a:ext cx="822960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cZDD</a:t>
            </a:r>
            <a:endParaRPr lang="zh-CN" altLang="en-US" dirty="0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E775BF8-81C8-4381-9DC1-BE26BE54048A}"/>
              </a:ext>
            </a:extLst>
          </p:cNvPr>
          <p:cNvSpPr/>
          <p:nvPr/>
        </p:nvSpPr>
        <p:spPr>
          <a:xfrm>
            <a:off x="6817142" y="4336662"/>
            <a:ext cx="822960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fBLM</a:t>
            </a:r>
            <a:endParaRPr lang="zh-CN" altLang="en-US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1F9BB14-62F6-4FE6-9EBA-93B8C04B101B}"/>
              </a:ext>
            </a:extLst>
          </p:cNvPr>
          <p:cNvSpPr/>
          <p:nvPr/>
        </p:nvSpPr>
        <p:spPr>
          <a:xfrm>
            <a:off x="1245704" y="2075290"/>
            <a:ext cx="822960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BLM</a:t>
            </a:r>
            <a:endParaRPr lang="zh-CN" altLang="en-US" dirty="0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498410C8-039A-43E0-BA36-C5876030BD78}"/>
              </a:ext>
            </a:extLst>
          </p:cNvPr>
          <p:cNvSpPr/>
          <p:nvPr/>
        </p:nvSpPr>
        <p:spPr>
          <a:xfrm>
            <a:off x="1245704" y="2829080"/>
            <a:ext cx="822960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fBLM</a:t>
            </a:r>
            <a:endParaRPr lang="zh-CN" altLang="en-US" dirty="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5D7F915-2235-4F09-BBD3-C7DA5AE91E16}"/>
              </a:ext>
            </a:extLst>
          </p:cNvPr>
          <p:cNvSpPr/>
          <p:nvPr/>
        </p:nvSpPr>
        <p:spPr>
          <a:xfrm>
            <a:off x="1244937" y="3578894"/>
            <a:ext cx="822960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cZDD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5B79955-83AC-485D-82E1-AE3FCB67885E}"/>
              </a:ext>
            </a:extLst>
          </p:cNvPr>
          <p:cNvSpPr txBox="1"/>
          <p:nvPr/>
        </p:nvSpPr>
        <p:spPr>
          <a:xfrm>
            <a:off x="1134832" y="1470990"/>
            <a:ext cx="112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West side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C3DA3C2-0424-4AF5-B38F-FC29A512AD06}"/>
              </a:ext>
            </a:extLst>
          </p:cNvPr>
          <p:cNvSpPr txBox="1"/>
          <p:nvPr/>
        </p:nvSpPr>
        <p:spPr>
          <a:xfrm>
            <a:off x="969180" y="4647761"/>
            <a:ext cx="5129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</a:rPr>
              <a:t>BLM</a:t>
            </a:r>
            <a:r>
              <a:rPr lang="en-US" altLang="zh-CN" sz="2000" dirty="0"/>
              <a:t>:</a:t>
            </a:r>
            <a:r>
              <a:rPr lang="zh-CN" altLang="en-US" sz="2000" dirty="0"/>
              <a:t>  </a:t>
            </a:r>
            <a:r>
              <a:rPr lang="en-US" altLang="zh-CN" sz="2000" dirty="0"/>
              <a:t>BEPC2</a:t>
            </a:r>
            <a:r>
              <a:rPr lang="zh-CN" altLang="en-US" sz="2000" dirty="0"/>
              <a:t> </a:t>
            </a:r>
            <a:r>
              <a:rPr lang="en-US" altLang="zh-CN" sz="2000" dirty="0"/>
              <a:t>Luminosity Monitor, </a:t>
            </a:r>
            <a:r>
              <a:rPr lang="en-US" altLang="zh-CN" sz="2000" dirty="0">
                <a:solidFill>
                  <a:srgbClr val="FF0000"/>
                </a:solidFill>
              </a:rPr>
              <a:t>USTC</a:t>
            </a:r>
          </a:p>
          <a:p>
            <a:r>
              <a:rPr lang="en-US" altLang="zh-CN" sz="2000" dirty="0"/>
              <a:t>    (also called small angel luminosity detector)</a:t>
            </a:r>
          </a:p>
          <a:p>
            <a:r>
              <a:rPr lang="en-US" altLang="zh-CN" sz="2000" dirty="0">
                <a:solidFill>
                  <a:srgbClr val="0000FF"/>
                </a:solidFill>
              </a:rPr>
              <a:t>ZDD</a:t>
            </a:r>
            <a:r>
              <a:rPr lang="en-US" altLang="zh-CN" sz="2000" dirty="0"/>
              <a:t>:  Zero Degree Detector, </a:t>
            </a:r>
            <a:r>
              <a:rPr lang="en-US" altLang="zh-CN" sz="2000" dirty="0">
                <a:solidFill>
                  <a:srgbClr val="FF0000"/>
                </a:solidFill>
              </a:rPr>
              <a:t>INFN</a:t>
            </a:r>
          </a:p>
          <a:p>
            <a:r>
              <a:rPr lang="en-US" altLang="zh-CN" sz="2000" dirty="0">
                <a:solidFill>
                  <a:srgbClr val="0000FF"/>
                </a:solidFill>
              </a:rPr>
              <a:t>cZDD</a:t>
            </a:r>
            <a:r>
              <a:rPr lang="en-US" altLang="zh-CN" sz="2000" dirty="0"/>
              <a:t>:  crystal ZDD, </a:t>
            </a:r>
            <a:r>
              <a:rPr lang="en-US" altLang="zh-CN" sz="2000" dirty="0">
                <a:solidFill>
                  <a:srgbClr val="FF0000"/>
                </a:solidFill>
              </a:rPr>
              <a:t>Mainz University</a:t>
            </a:r>
          </a:p>
          <a:p>
            <a:r>
              <a:rPr lang="en-US" altLang="zh-CN" sz="2000" dirty="0">
                <a:solidFill>
                  <a:srgbClr val="0000FF"/>
                </a:solidFill>
              </a:rPr>
              <a:t>fBLM</a:t>
            </a:r>
            <a:r>
              <a:rPr lang="en-US" altLang="zh-CN" sz="2000" dirty="0"/>
              <a:t>:  fast BLM, </a:t>
            </a:r>
            <a:r>
              <a:rPr lang="en-US" altLang="zh-CN" sz="2000" dirty="0">
                <a:solidFill>
                  <a:srgbClr val="FF0000"/>
                </a:solidFill>
              </a:rPr>
              <a:t>IHEP &amp; Nanjing University</a:t>
            </a:r>
          </a:p>
          <a:p>
            <a:r>
              <a:rPr lang="en-US" altLang="zh-CN" sz="2000" dirty="0"/>
              <a:t>    (also called ZDC, zero degree calorimeter)</a:t>
            </a:r>
            <a:endParaRPr lang="zh-CN" altLang="en-US" sz="20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44A10F5-6B37-4812-9CA5-6470FFB1877F}"/>
              </a:ext>
            </a:extLst>
          </p:cNvPr>
          <p:cNvSpPr txBox="1"/>
          <p:nvPr/>
        </p:nvSpPr>
        <p:spPr>
          <a:xfrm>
            <a:off x="7775545" y="2079266"/>
            <a:ext cx="92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2009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A9B476F-0DC2-4116-A2B3-30CD6688C7B9}"/>
              </a:ext>
            </a:extLst>
          </p:cNvPr>
          <p:cNvSpPr txBox="1"/>
          <p:nvPr/>
        </p:nvSpPr>
        <p:spPr>
          <a:xfrm>
            <a:off x="7775545" y="2829080"/>
            <a:ext cx="92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2011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4A5A4CF-7F97-415C-B629-B0FDF4F7823E}"/>
              </a:ext>
            </a:extLst>
          </p:cNvPr>
          <p:cNvSpPr txBox="1"/>
          <p:nvPr/>
        </p:nvSpPr>
        <p:spPr>
          <a:xfrm>
            <a:off x="7775545" y="3578894"/>
            <a:ext cx="92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2025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7997181-C784-431E-B82F-886DE2A81101}"/>
              </a:ext>
            </a:extLst>
          </p:cNvPr>
          <p:cNvSpPr txBox="1"/>
          <p:nvPr/>
        </p:nvSpPr>
        <p:spPr>
          <a:xfrm>
            <a:off x="7775544" y="4336662"/>
            <a:ext cx="92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2026?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DC9D202-F82D-45E7-8A7A-28793974CD7D}"/>
              </a:ext>
            </a:extLst>
          </p:cNvPr>
          <p:cNvSpPr txBox="1"/>
          <p:nvPr/>
        </p:nvSpPr>
        <p:spPr>
          <a:xfrm>
            <a:off x="322586" y="2075290"/>
            <a:ext cx="92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2009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4C2BD71-1CE0-4ED7-9B4C-B5E879CCA67E}"/>
              </a:ext>
            </a:extLst>
          </p:cNvPr>
          <p:cNvSpPr txBox="1"/>
          <p:nvPr/>
        </p:nvSpPr>
        <p:spPr>
          <a:xfrm>
            <a:off x="295970" y="2825942"/>
            <a:ext cx="92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2026?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BE15307-72FB-492B-BF8F-7A6F558008C2}"/>
              </a:ext>
            </a:extLst>
          </p:cNvPr>
          <p:cNvSpPr txBox="1"/>
          <p:nvPr/>
        </p:nvSpPr>
        <p:spPr>
          <a:xfrm>
            <a:off x="294917" y="3582870"/>
            <a:ext cx="92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2027?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5129C79-5AF8-418A-92E0-04D53E8FB07E}"/>
              </a:ext>
            </a:extLst>
          </p:cNvPr>
          <p:cNvSpPr txBox="1"/>
          <p:nvPr/>
        </p:nvSpPr>
        <p:spPr>
          <a:xfrm>
            <a:off x="4099739" y="337632"/>
            <a:ext cx="112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BES3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428268BC-8044-44A6-8D66-B11E188D102A}"/>
              </a:ext>
            </a:extLst>
          </p:cNvPr>
          <p:cNvCxnSpPr>
            <a:stCxn id="12" idx="2"/>
            <a:endCxn id="14" idx="0"/>
          </p:cNvCxnSpPr>
          <p:nvPr/>
        </p:nvCxnSpPr>
        <p:spPr>
          <a:xfrm>
            <a:off x="1657184" y="2444622"/>
            <a:ext cx="0" cy="384458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5C02C474-08C3-40E6-9B13-E30949ED5C21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7228622" y="2444622"/>
            <a:ext cx="0" cy="38445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AB2D4EBE-430E-4FBC-B4A8-FCE1B7E8C845}"/>
              </a:ext>
            </a:extLst>
          </p:cNvPr>
          <p:cNvCxnSpPr>
            <a:stCxn id="9" idx="2"/>
            <a:endCxn id="10" idx="0"/>
          </p:cNvCxnSpPr>
          <p:nvPr/>
        </p:nvCxnSpPr>
        <p:spPr>
          <a:xfrm>
            <a:off x="7228622" y="3198412"/>
            <a:ext cx="0" cy="384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8F7425D5-24B1-4DA3-B058-AC0946FBE654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7228622" y="3952203"/>
            <a:ext cx="0" cy="384459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83D909FC-3FDE-4418-BC0F-3773A3309867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 flipH="1">
            <a:off x="1656417" y="3198412"/>
            <a:ext cx="767" cy="380482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35">
            <a:extLst>
              <a:ext uri="{FF2B5EF4-FFF2-40B4-BE49-F238E27FC236}">
                <a16:creationId xmlns:a16="http://schemas.microsoft.com/office/drawing/2014/main" id="{CAEF9024-6C4B-459D-9A2D-C7BC99ADAB00}"/>
              </a:ext>
            </a:extLst>
          </p:cNvPr>
          <p:cNvSpPr/>
          <p:nvPr/>
        </p:nvSpPr>
        <p:spPr>
          <a:xfrm>
            <a:off x="969180" y="2576223"/>
            <a:ext cx="1392351" cy="1594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77EC808B-8E3B-42AE-B2C3-338FF216C1F7}"/>
              </a:ext>
            </a:extLst>
          </p:cNvPr>
          <p:cNvSpPr/>
          <p:nvPr/>
        </p:nvSpPr>
        <p:spPr>
          <a:xfrm>
            <a:off x="6532446" y="3335949"/>
            <a:ext cx="1392351" cy="1594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429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02"/>
            <a:ext cx="7886700" cy="1325563"/>
          </a:xfrm>
        </p:spPr>
        <p:txBody>
          <a:bodyPr/>
          <a:lstStyle/>
          <a:p>
            <a:r>
              <a:rPr lang="en-US" altLang="zh-CN" dirty="0">
                <a:highlight>
                  <a:srgbClr val="FFFF00"/>
                </a:highlight>
              </a:rPr>
              <a:t>BLM</a:t>
            </a:r>
            <a:r>
              <a:rPr lang="en-US" altLang="zh-CN" dirty="0"/>
              <a:t> (Provided by USTC, 2009)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750854" y="1076841"/>
                <a:ext cx="20482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zh-CN" altLang="en-US" sz="2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zh-CN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54" y="1076841"/>
                <a:ext cx="2048253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1488" r="-2976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组合 28"/>
          <p:cNvGrpSpPr/>
          <p:nvPr/>
        </p:nvGrpSpPr>
        <p:grpSpPr>
          <a:xfrm>
            <a:off x="873797" y="1358359"/>
            <a:ext cx="3237625" cy="2643338"/>
            <a:chOff x="4866016" y="3091262"/>
            <a:chExt cx="3649334" cy="3011560"/>
          </a:xfrm>
        </p:grpSpPr>
        <p:grpSp>
          <p:nvGrpSpPr>
            <p:cNvPr id="15" name="组合 14"/>
            <p:cNvGrpSpPr/>
            <p:nvPr/>
          </p:nvGrpSpPr>
          <p:grpSpPr>
            <a:xfrm>
              <a:off x="5607536" y="3493057"/>
              <a:ext cx="2907814" cy="2609765"/>
              <a:chOff x="5000654" y="3440032"/>
              <a:chExt cx="2907814" cy="2609765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5000654" y="4190765"/>
                <a:ext cx="321275" cy="9743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剪去同侧角的矩形 8"/>
              <p:cNvSpPr/>
              <p:nvPr/>
            </p:nvSpPr>
            <p:spPr>
              <a:xfrm rot="5400000">
                <a:off x="5711792" y="3850044"/>
                <a:ext cx="974361" cy="1655805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梯形 9"/>
              <p:cNvSpPr/>
              <p:nvPr/>
            </p:nvSpPr>
            <p:spPr>
              <a:xfrm rot="2690433">
                <a:off x="6838919" y="3520939"/>
                <a:ext cx="662135" cy="1060749"/>
              </a:xfrm>
              <a:prstGeom prst="trapezoid">
                <a:avLst>
                  <a:gd name="adj" fmla="val 37301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 rot="2700000">
                <a:off x="7617423" y="3310948"/>
                <a:ext cx="161961" cy="42012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梯形 12"/>
              <p:cNvSpPr/>
              <p:nvPr/>
            </p:nvSpPr>
            <p:spPr>
              <a:xfrm rot="18909567" flipV="1">
                <a:off x="6838921" y="4774205"/>
                <a:ext cx="662135" cy="1060749"/>
              </a:xfrm>
              <a:prstGeom prst="trapezoid">
                <a:avLst>
                  <a:gd name="adj" fmla="val 37301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 rot="18900000" flipV="1">
                <a:off x="7617423" y="5629668"/>
                <a:ext cx="161961" cy="42012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7" name="直接箭头连接符 16"/>
            <p:cNvCxnSpPr>
              <a:endCxn id="8" idx="1"/>
            </p:cNvCxnSpPr>
            <p:nvPr/>
          </p:nvCxnSpPr>
          <p:spPr>
            <a:xfrm>
              <a:off x="4866016" y="4730970"/>
              <a:ext cx="7415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矩形 18"/>
                <p:cNvSpPr/>
                <p:nvPr/>
              </p:nvSpPr>
              <p:spPr>
                <a:xfrm>
                  <a:off x="4982488" y="4255803"/>
                  <a:ext cx="46519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矩形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2488" y="4255803"/>
                  <a:ext cx="465191" cy="52322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矩形 20"/>
            <p:cNvSpPr/>
            <p:nvPr/>
          </p:nvSpPr>
          <p:spPr>
            <a:xfrm>
              <a:off x="5156273" y="3574038"/>
              <a:ext cx="108786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T</a:t>
              </a:r>
              <a:r>
                <a:rPr lang="zh-CN" altLang="en-US" dirty="0"/>
                <a:t>ungsten</a:t>
              </a:r>
              <a:endParaRPr lang="en-US" altLang="zh-CN" dirty="0"/>
            </a:p>
            <a:p>
              <a:r>
                <a:rPr lang="en-US" altLang="zh-CN" dirty="0"/>
                <a:t>converter</a:t>
              </a:r>
              <a:endParaRPr lang="zh-CN" altLang="en-US" dirty="0"/>
            </a:p>
          </p:txBody>
        </p:sp>
        <p:sp>
          <p:nvSpPr>
            <p:cNvPr id="22" name="矩形 21"/>
            <p:cNvSpPr/>
            <p:nvPr/>
          </p:nvSpPr>
          <p:spPr>
            <a:xfrm>
              <a:off x="6063431" y="4516184"/>
              <a:ext cx="12631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Fused Silica</a:t>
              </a:r>
              <a:endParaRPr lang="zh-CN" altLang="en-US" dirty="0"/>
            </a:p>
          </p:txBody>
        </p:sp>
        <p:sp>
          <p:nvSpPr>
            <p:cNvPr id="23" name="矩形 22"/>
            <p:cNvSpPr/>
            <p:nvPr/>
          </p:nvSpPr>
          <p:spPr>
            <a:xfrm>
              <a:off x="6546239" y="3546521"/>
              <a:ext cx="12517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Light Guide</a:t>
              </a:r>
              <a:endParaRPr lang="zh-CN" altLang="en-US" dirty="0"/>
            </a:p>
          </p:txBody>
        </p:sp>
        <p:sp>
          <p:nvSpPr>
            <p:cNvPr id="24" name="矩形 23"/>
            <p:cNvSpPr/>
            <p:nvPr/>
          </p:nvSpPr>
          <p:spPr>
            <a:xfrm>
              <a:off x="7788887" y="3091262"/>
              <a:ext cx="6126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PMT</a:t>
              </a:r>
              <a:endParaRPr lang="zh-CN" altLang="en-US" dirty="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60465" y="4027863"/>
            <a:ext cx="3454090" cy="2358838"/>
            <a:chOff x="403098" y="3942236"/>
            <a:chExt cx="3454090" cy="2358838"/>
          </a:xfrm>
        </p:grpSpPr>
        <p:pic>
          <p:nvPicPr>
            <p:cNvPr id="7" name="Picture 2" descr="照片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98" y="3942236"/>
              <a:ext cx="3454090" cy="235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矩形 24"/>
            <p:cNvSpPr/>
            <p:nvPr/>
          </p:nvSpPr>
          <p:spPr>
            <a:xfrm>
              <a:off x="443991" y="4526062"/>
              <a:ext cx="12447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Light Guide</a:t>
              </a:r>
              <a:endParaRPr lang="zh-CN" altLang="en-US" dirty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2378588" y="4249196"/>
              <a:ext cx="12846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Fused Silica</a:t>
              </a:r>
              <a:endParaRPr lang="zh-CN" altLang="en-US" dirty="0"/>
            </a:p>
          </p:txBody>
        </p:sp>
      </p:grpSp>
      <p:pic>
        <p:nvPicPr>
          <p:cNvPr id="27" name="Picture 2" descr="真实的监测器图形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007" y="1358359"/>
            <a:ext cx="3978898" cy="24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灯片编号占位符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36" name="Picture 4127"/>
          <p:cNvPicPr/>
          <p:nvPr/>
        </p:nvPicPr>
        <p:blipFill>
          <a:blip r:embed="rId6"/>
          <a:stretch>
            <a:fillRect/>
          </a:stretch>
        </p:blipFill>
        <p:spPr>
          <a:xfrm>
            <a:off x="4810899" y="3999359"/>
            <a:ext cx="3704452" cy="238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54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13183" y="407527"/>
            <a:ext cx="695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B050"/>
                </a:solidFill>
              </a:rPr>
              <a:t>Slow control Online relative luminosity (BLM)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BC10CE8-4FAC-435B-8C41-16639DF1F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53" y="918400"/>
            <a:ext cx="7386943" cy="574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54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-7952"/>
            <a:ext cx="7886700" cy="1325563"/>
          </a:xfrm>
        </p:spPr>
        <p:txBody>
          <a:bodyPr/>
          <a:lstStyle/>
          <a:p>
            <a:r>
              <a:rPr lang="en-US" altLang="zh-CN" dirty="0">
                <a:highlight>
                  <a:srgbClr val="FFFF00"/>
                </a:highlight>
              </a:rPr>
              <a:t>ZDD</a:t>
            </a:r>
            <a:r>
              <a:rPr lang="en-US" altLang="zh-CN" dirty="0"/>
              <a:t> (provided by INFN-LNF, 2011)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6664918" y="926464"/>
            <a:ext cx="2057400" cy="2765523"/>
            <a:chOff x="2014024" y="1690689"/>
            <a:chExt cx="3324095" cy="4089581"/>
          </a:xfrm>
        </p:grpSpPr>
        <p:pic>
          <p:nvPicPr>
            <p:cNvPr id="7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024" y="1690689"/>
              <a:ext cx="3324095" cy="4089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矩形 7"/>
                <p:cNvSpPr/>
                <p:nvPr/>
              </p:nvSpPr>
              <p:spPr>
                <a:xfrm>
                  <a:off x="2014024" y="3469522"/>
                  <a:ext cx="36561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矩形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4024" y="3469522"/>
                  <a:ext cx="36561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r="-32432" b="-5365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3" y="1524722"/>
            <a:ext cx="6020307" cy="32215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050" y="3793145"/>
            <a:ext cx="3027547" cy="2596599"/>
          </a:xfrm>
          <a:prstGeom prst="rect">
            <a:avLst/>
          </a:prstGeom>
        </p:spPr>
      </p:pic>
      <p:pic>
        <p:nvPicPr>
          <p:cNvPr id="15" name="Picture 5232"/>
          <p:cNvPicPr/>
          <p:nvPr/>
        </p:nvPicPr>
        <p:blipFill>
          <a:blip r:embed="rId6"/>
          <a:stretch>
            <a:fillRect/>
          </a:stretch>
        </p:blipFill>
        <p:spPr>
          <a:xfrm>
            <a:off x="186903" y="4775170"/>
            <a:ext cx="5756697" cy="17093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723641" y="992125"/>
                <a:ext cx="158261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zh-CN" altLang="en-US" sz="2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zh-CN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41" y="992125"/>
                <a:ext cx="1582613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2317" r="-3475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98CCCBC6-7837-451B-A17B-A6C02CBE97D5}"/>
              </a:ext>
            </a:extLst>
          </p:cNvPr>
          <p:cNvSpPr txBox="1"/>
          <p:nvPr/>
        </p:nvSpPr>
        <p:spPr>
          <a:xfrm>
            <a:off x="2945958" y="230922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lead-scintillating fibers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F549C28-20CB-40AB-8094-F331C807278A}"/>
              </a:ext>
            </a:extLst>
          </p:cNvPr>
          <p:cNvSpPr txBox="1"/>
          <p:nvPr/>
        </p:nvSpPr>
        <p:spPr>
          <a:xfrm>
            <a:off x="2945958" y="31167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lead-scintillating fibers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D85B874-43FC-4C8C-B213-8A996F013BC0}"/>
              </a:ext>
            </a:extLst>
          </p:cNvPr>
          <p:cNvSpPr txBox="1"/>
          <p:nvPr/>
        </p:nvSpPr>
        <p:spPr>
          <a:xfrm>
            <a:off x="5061005" y="5333278"/>
            <a:ext cx="14749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solidFill>
                  <a:srgbClr val="FF0000"/>
                </a:solidFill>
                <a:effectLst/>
                <a:latin typeface="PingFang SC"/>
              </a:rPr>
              <a:t>Fiber bundle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9056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FEFB0F-0C0C-403F-8BC1-597CBA70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27903B4-6C40-49EB-A5F3-82839590B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7"/>
          <a:stretch/>
        </p:blipFill>
        <p:spPr>
          <a:xfrm>
            <a:off x="1987177" y="291826"/>
            <a:ext cx="4923153" cy="482483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4C75B0D-5958-4960-8E52-37921DDB5390}"/>
              </a:ext>
            </a:extLst>
          </p:cNvPr>
          <p:cNvSpPr txBox="1"/>
          <p:nvPr/>
        </p:nvSpPr>
        <p:spPr>
          <a:xfrm>
            <a:off x="1546528" y="5285139"/>
            <a:ext cx="5804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Angular distributions for emitted photons in Bremsstrahlung (black histogram) and ISR (red histogram) processes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2595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A50FBD3-955B-49EF-A74B-E99971750170}"/>
              </a:ext>
            </a:extLst>
          </p:cNvPr>
          <p:cNvSpPr/>
          <p:nvPr/>
        </p:nvSpPr>
        <p:spPr>
          <a:xfrm>
            <a:off x="637291" y="1109186"/>
            <a:ext cx="3541844" cy="39637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EB21080-4B48-43C6-87F1-488ED5F6EC61}"/>
              </a:ext>
            </a:extLst>
          </p:cNvPr>
          <p:cNvSpPr/>
          <p:nvPr/>
        </p:nvSpPr>
        <p:spPr>
          <a:xfrm>
            <a:off x="4907798" y="1109188"/>
            <a:ext cx="3683604" cy="3963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6863186-4D3E-447A-B64C-C5012C8E77A8}"/>
              </a:ext>
            </a:extLst>
          </p:cNvPr>
          <p:cNvSpPr/>
          <p:nvPr/>
        </p:nvSpPr>
        <p:spPr>
          <a:xfrm>
            <a:off x="837569" y="1684425"/>
            <a:ext cx="639190" cy="3662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chemeClr val="tx1"/>
                </a:solidFill>
              </a:rPr>
              <a:t>PMT</a:t>
            </a:r>
            <a:r>
              <a:rPr lang="zh-CN" altLang="en-US" sz="1350" dirty="0">
                <a:solidFill>
                  <a:schemeClr val="tx1"/>
                </a:solidFill>
              </a:rPr>
              <a:t> </a:t>
            </a:r>
            <a:r>
              <a:rPr lang="en-US" altLang="zh-CN" sz="1350" dirty="0">
                <a:solidFill>
                  <a:schemeClr val="tx1"/>
                </a:solidFill>
              </a:rPr>
              <a:t>signal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F740ACF-EAFE-46B2-80EA-A58D6B7BA41F}"/>
              </a:ext>
            </a:extLst>
          </p:cNvPr>
          <p:cNvSpPr txBox="1"/>
          <p:nvPr/>
        </p:nvSpPr>
        <p:spPr>
          <a:xfrm>
            <a:off x="563195" y="4746069"/>
            <a:ext cx="26371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>
                <a:solidFill>
                  <a:srgbClr val="00B0F0"/>
                </a:solidFill>
                <a:highlight>
                  <a:srgbClr val="FFFF00"/>
                </a:highlight>
              </a:rPr>
              <a:t>BES</a:t>
            </a:r>
            <a:r>
              <a:rPr lang="zh-CN" altLang="en-US" sz="1350" b="1" dirty="0">
                <a:solidFill>
                  <a:srgbClr val="00B0F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350" b="1" dirty="0">
                <a:solidFill>
                  <a:srgbClr val="00B0F0"/>
                </a:solidFill>
                <a:highlight>
                  <a:srgbClr val="FFFF00"/>
                </a:highlight>
              </a:rPr>
              <a:t>experimental hall</a:t>
            </a:r>
            <a:endParaRPr lang="zh-CN" altLang="en-US" sz="1350" b="1" dirty="0">
              <a:solidFill>
                <a:srgbClr val="00B0F0"/>
              </a:solidFill>
              <a:highlight>
                <a:srgbClr val="FFFF00"/>
              </a:highligh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EA72DD3-2FFB-4B58-B629-F31A6D250DC4}"/>
              </a:ext>
            </a:extLst>
          </p:cNvPr>
          <p:cNvSpPr txBox="1"/>
          <p:nvPr/>
        </p:nvSpPr>
        <p:spPr>
          <a:xfrm>
            <a:off x="4858660" y="4716858"/>
            <a:ext cx="37818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>
                <a:solidFill>
                  <a:srgbClr val="00B0F0"/>
                </a:solidFill>
                <a:highlight>
                  <a:srgbClr val="FFFF00"/>
                </a:highlight>
              </a:rPr>
              <a:t>BES electronics room (next to BES control room)</a:t>
            </a:r>
            <a:endParaRPr lang="zh-CN" altLang="en-US" sz="1350" b="1" dirty="0">
              <a:solidFill>
                <a:srgbClr val="00B0F0"/>
              </a:solidFill>
              <a:highlight>
                <a:srgbClr val="FFFF00"/>
              </a:highlight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513749E-C35E-48D6-B660-2062CE036B8F}"/>
              </a:ext>
            </a:extLst>
          </p:cNvPr>
          <p:cNvSpPr/>
          <p:nvPr/>
        </p:nvSpPr>
        <p:spPr>
          <a:xfrm>
            <a:off x="1801331" y="1684425"/>
            <a:ext cx="837725" cy="3662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rgbClr val="FF0000"/>
                </a:solidFill>
              </a:rPr>
              <a:t>×10</a:t>
            </a:r>
            <a:r>
              <a:rPr lang="en-US" altLang="zh-CN" sz="1350" dirty="0">
                <a:solidFill>
                  <a:schemeClr val="tx1"/>
                </a:solidFill>
              </a:rPr>
              <a:t>  Fast amplifier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041E9F0-3F6C-4606-B287-28EB4CDFB9D9}"/>
              </a:ext>
            </a:extLst>
          </p:cNvPr>
          <p:cNvSpPr/>
          <p:nvPr/>
        </p:nvSpPr>
        <p:spPr>
          <a:xfrm>
            <a:off x="2802601" y="1684425"/>
            <a:ext cx="1131056" cy="3662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chemeClr val="tx1"/>
                </a:solidFill>
              </a:rPr>
              <a:t>Discriminator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51C4C0-3C49-4B17-BD89-820BBF57B632}"/>
              </a:ext>
            </a:extLst>
          </p:cNvPr>
          <p:cNvSpPr/>
          <p:nvPr/>
        </p:nvSpPr>
        <p:spPr>
          <a:xfrm>
            <a:off x="1669847" y="1555840"/>
            <a:ext cx="2352933" cy="623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60A31BB-440F-4ADC-8EAC-6D3936FD73C0}"/>
              </a:ext>
            </a:extLst>
          </p:cNvPr>
          <p:cNvSpPr txBox="1"/>
          <p:nvPr/>
        </p:nvSpPr>
        <p:spPr>
          <a:xfrm>
            <a:off x="2154930" y="2202104"/>
            <a:ext cx="13827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Preamplifier box</a:t>
            </a:r>
            <a:endParaRPr lang="zh-CN" altLang="en-US" sz="1350" dirty="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FFD52B39-9C82-48E6-A003-25DF4CE747B8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1476758" y="1867527"/>
            <a:ext cx="3245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B0196A44-5622-4933-A2B7-5642434BC273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2639056" y="1867527"/>
            <a:ext cx="1635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68BB1C68-F190-441B-AD3D-F0FA37C2614A}"/>
              </a:ext>
            </a:extLst>
          </p:cNvPr>
          <p:cNvSpPr/>
          <p:nvPr/>
        </p:nvSpPr>
        <p:spPr>
          <a:xfrm>
            <a:off x="5584348" y="1684424"/>
            <a:ext cx="798989" cy="3662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chemeClr val="tx1"/>
                </a:solidFill>
              </a:rPr>
              <a:t>DAQ 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6F0ADEBD-E13B-4FFC-BBBA-77AB6A062D45}"/>
              </a:ext>
            </a:extLst>
          </p:cNvPr>
          <p:cNvCxnSpPr>
            <a:cxnSpLocks/>
            <a:stCxn id="10" idx="3"/>
            <a:endCxn id="19" idx="1"/>
          </p:cNvCxnSpPr>
          <p:nvPr/>
        </p:nvCxnSpPr>
        <p:spPr>
          <a:xfrm flipV="1">
            <a:off x="3933656" y="1867527"/>
            <a:ext cx="1650692" cy="1"/>
          </a:xfrm>
          <a:prstGeom prst="straightConnector1">
            <a:avLst/>
          </a:prstGeom>
          <a:ln w="381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6ABF46E7-1DF8-4DC1-9B48-B927B232783D}"/>
              </a:ext>
            </a:extLst>
          </p:cNvPr>
          <p:cNvSpPr txBox="1"/>
          <p:nvPr/>
        </p:nvSpPr>
        <p:spPr>
          <a:xfrm>
            <a:off x="4054615" y="1902569"/>
            <a:ext cx="10225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~30m</a:t>
            </a:r>
            <a:r>
              <a:rPr lang="zh-CN" altLang="en-US" sz="1350" dirty="0"/>
              <a:t> </a:t>
            </a:r>
            <a:r>
              <a:rPr lang="en-US" altLang="zh-CN" sz="1350" dirty="0"/>
              <a:t>cable</a:t>
            </a:r>
            <a:endParaRPr lang="zh-CN" altLang="en-US" sz="1350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975379-2832-4BAE-91F3-1A9CAF8D9811}"/>
              </a:ext>
            </a:extLst>
          </p:cNvPr>
          <p:cNvSpPr/>
          <p:nvPr/>
        </p:nvSpPr>
        <p:spPr>
          <a:xfrm>
            <a:off x="7025214" y="2146454"/>
            <a:ext cx="1367231" cy="3662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chemeClr val="tx1"/>
                </a:solidFill>
              </a:rPr>
              <a:t>Slow control PC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712A2216-6B3D-4BA4-B2DF-6E6E20C0B46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6383338" y="1867526"/>
            <a:ext cx="10453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连接符: 肘形 28">
            <a:extLst>
              <a:ext uri="{FF2B5EF4-FFF2-40B4-BE49-F238E27FC236}">
                <a16:creationId xmlns:a16="http://schemas.microsoft.com/office/drawing/2014/main" id="{9A5B384D-99E5-4431-B340-7CD88F3A6F1E}"/>
              </a:ext>
            </a:extLst>
          </p:cNvPr>
          <p:cNvCxnSpPr>
            <a:cxnSpLocks/>
            <a:stCxn id="24" idx="0"/>
            <a:endCxn id="10" idx="0"/>
          </p:cNvCxnSpPr>
          <p:nvPr/>
        </p:nvCxnSpPr>
        <p:spPr>
          <a:xfrm rot="16200000" flipV="1">
            <a:off x="5307465" y="-254911"/>
            <a:ext cx="462029" cy="4340701"/>
          </a:xfrm>
          <a:prstGeom prst="bentConnector3">
            <a:avLst>
              <a:gd name="adj1" fmla="val 13710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9899CC81-83CF-480F-9602-F7678429714F}"/>
              </a:ext>
            </a:extLst>
          </p:cNvPr>
          <p:cNvSpPr txBox="1"/>
          <p:nvPr/>
        </p:nvSpPr>
        <p:spPr>
          <a:xfrm>
            <a:off x="3328179" y="1224322"/>
            <a:ext cx="12955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Write threshold</a:t>
            </a:r>
            <a:endParaRPr lang="zh-CN" altLang="en-US" sz="1350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B2A9F6E-CCA0-4CDB-B91C-D8954E5CD346}"/>
              </a:ext>
            </a:extLst>
          </p:cNvPr>
          <p:cNvSpPr txBox="1"/>
          <p:nvPr/>
        </p:nvSpPr>
        <p:spPr>
          <a:xfrm>
            <a:off x="5180706" y="2135204"/>
            <a:ext cx="291624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>
                <a:solidFill>
                  <a:srgbClr val="0033CC"/>
                </a:solidFill>
                <a:highlight>
                  <a:srgbClr val="00FF00"/>
                </a:highlight>
              </a:rPr>
              <a:t>DAQ</a:t>
            </a:r>
            <a:r>
              <a:rPr lang="zh-CN" altLang="en-US" sz="1350" b="1" dirty="0">
                <a:solidFill>
                  <a:srgbClr val="0033CC"/>
                </a:solidFill>
                <a:highlight>
                  <a:srgbClr val="00FF00"/>
                </a:highlight>
              </a:rPr>
              <a:t> </a:t>
            </a:r>
            <a:r>
              <a:rPr lang="en-US" altLang="zh-CN" sz="1350" b="1" dirty="0">
                <a:solidFill>
                  <a:srgbClr val="0033CC"/>
                </a:solidFill>
                <a:highlight>
                  <a:srgbClr val="00FF00"/>
                </a:highlight>
              </a:rPr>
              <a:t>input</a:t>
            </a:r>
            <a:r>
              <a:rPr lang="zh-CN" altLang="en-US" sz="1350" b="1" dirty="0">
                <a:solidFill>
                  <a:srgbClr val="0033CC"/>
                </a:solidFill>
                <a:highlight>
                  <a:srgbClr val="00FF00"/>
                </a:highlight>
              </a:rPr>
              <a:t> </a:t>
            </a:r>
            <a:r>
              <a:rPr lang="en-US" altLang="zh-CN" sz="1350" b="1" dirty="0">
                <a:solidFill>
                  <a:srgbClr val="0033CC"/>
                </a:solidFill>
                <a:highlight>
                  <a:srgbClr val="00FF00"/>
                </a:highlight>
              </a:rPr>
              <a:t>signal:</a:t>
            </a:r>
            <a:br>
              <a:rPr lang="en-US" altLang="zh-CN" sz="1350" b="1" dirty="0">
                <a:solidFill>
                  <a:srgbClr val="0033CC"/>
                </a:solidFill>
              </a:rPr>
            </a:br>
            <a:r>
              <a:rPr lang="en-US" altLang="zh-CN" sz="1350" b="1" dirty="0">
                <a:solidFill>
                  <a:srgbClr val="0033CC"/>
                </a:solidFill>
              </a:rPr>
              <a:t>TTL, height &gt;2.5V</a:t>
            </a:r>
          </a:p>
          <a:p>
            <a:r>
              <a:rPr lang="en-US" altLang="zh-CN" sz="1350" b="1" dirty="0">
                <a:solidFill>
                  <a:srgbClr val="0033CC"/>
                </a:solidFill>
              </a:rPr>
              <a:t>Fast signal, width 2~3ns</a:t>
            </a:r>
            <a:endParaRPr lang="zh-CN" altLang="en-US" sz="1350" b="1" dirty="0">
              <a:solidFill>
                <a:srgbClr val="0033CC"/>
              </a:solidFill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48EB911-2BCD-4CC1-BC1D-54801BF44E89}"/>
              </a:ext>
            </a:extLst>
          </p:cNvPr>
          <p:cNvSpPr/>
          <p:nvPr/>
        </p:nvSpPr>
        <p:spPr>
          <a:xfrm>
            <a:off x="432371" y="5251701"/>
            <a:ext cx="8208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altLang="zh-CN" sz="1350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PMT signal &amp; ZDD signal: front edge ~2ns, </a:t>
            </a:r>
            <a:r>
              <a:rPr lang="en-US" altLang="zh-CN" sz="1350" dirty="0"/>
              <a:t>FWHM</a:t>
            </a:r>
            <a:r>
              <a:rPr lang="en-US" altLang="zh-CN" sz="1350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 ~3.2ns, Pulse height ~100mV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altLang="zh-CN" sz="1350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ZDD 16 PMT signals send to ZDD VME system (flash</a:t>
            </a:r>
            <a:r>
              <a:rPr lang="zh-CN" altLang="en-US" sz="1350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350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ADC), as a part of BES3 physics data </a:t>
            </a:r>
            <a:r>
              <a:rPr lang="zh-CN" altLang="en-US" sz="1350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350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acquirement.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altLang="zh-CN" sz="1350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A sum signal for 4 PMTs (block 1/5/9/13) of ZDD send to preamplifier box for BEPC2 beam tunning.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altLang="zh-CN" sz="1350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Preamplifier box located at BES Electronics Platform first floor.</a:t>
            </a:r>
            <a:endParaRPr lang="en-US" altLang="zh-CN" sz="1350" kern="100" dirty="0">
              <a:solidFill>
                <a:srgbClr val="FF0000"/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AA8E38C-832F-44BE-8AAE-B252800EBE80}"/>
              </a:ext>
            </a:extLst>
          </p:cNvPr>
          <p:cNvSpPr/>
          <p:nvPr/>
        </p:nvSpPr>
        <p:spPr>
          <a:xfrm>
            <a:off x="2909750" y="480986"/>
            <a:ext cx="3137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BLM/ZDD electronics</a:t>
            </a:r>
            <a:endParaRPr lang="zh-CN" altLang="zh-CN" sz="1200" b="1" kern="100" dirty="0"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C7A9CDA2-1C6A-4E44-A175-C860330491D4}"/>
              </a:ext>
            </a:extLst>
          </p:cNvPr>
          <p:cNvSpPr txBox="1"/>
          <p:nvPr/>
        </p:nvSpPr>
        <p:spPr>
          <a:xfrm>
            <a:off x="837569" y="1165081"/>
            <a:ext cx="12955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highlight>
                  <a:srgbClr val="00FF00"/>
                </a:highlight>
              </a:rPr>
              <a:t>BLM (west side)</a:t>
            </a:r>
            <a:endParaRPr lang="zh-CN" altLang="en-US" sz="1350" dirty="0">
              <a:highlight>
                <a:srgbClr val="00FF00"/>
              </a:highlight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7A426AB0-93D4-4D08-A9F8-AC106993C2E2}"/>
              </a:ext>
            </a:extLst>
          </p:cNvPr>
          <p:cNvSpPr/>
          <p:nvPr/>
        </p:nvSpPr>
        <p:spPr>
          <a:xfrm>
            <a:off x="837569" y="3081828"/>
            <a:ext cx="639190" cy="3662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chemeClr val="tx1"/>
                </a:solidFill>
              </a:rPr>
              <a:t>ZDD</a:t>
            </a:r>
            <a:r>
              <a:rPr lang="zh-CN" altLang="en-US" sz="1350" dirty="0">
                <a:solidFill>
                  <a:schemeClr val="tx1"/>
                </a:solidFill>
              </a:rPr>
              <a:t> </a:t>
            </a:r>
            <a:r>
              <a:rPr lang="en-US" altLang="zh-CN" sz="1350" dirty="0">
                <a:solidFill>
                  <a:schemeClr val="tx1"/>
                </a:solidFill>
              </a:rPr>
              <a:t>signal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B16A90A2-1225-4F41-A830-383FDC6B93F1}"/>
              </a:ext>
            </a:extLst>
          </p:cNvPr>
          <p:cNvSpPr/>
          <p:nvPr/>
        </p:nvSpPr>
        <p:spPr>
          <a:xfrm>
            <a:off x="1801331" y="3081828"/>
            <a:ext cx="837725" cy="3662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rgbClr val="FF0000"/>
                </a:solidFill>
              </a:rPr>
              <a:t>×10</a:t>
            </a:r>
            <a:r>
              <a:rPr lang="en-US" altLang="zh-CN" sz="1350" dirty="0">
                <a:solidFill>
                  <a:schemeClr val="tx1"/>
                </a:solidFill>
              </a:rPr>
              <a:t>  Fast amplifier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E51C39EF-819D-4A50-8FAC-657D5DDEFB50}"/>
              </a:ext>
            </a:extLst>
          </p:cNvPr>
          <p:cNvSpPr/>
          <p:nvPr/>
        </p:nvSpPr>
        <p:spPr>
          <a:xfrm>
            <a:off x="2802601" y="3081828"/>
            <a:ext cx="1131056" cy="3662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chemeClr val="tx1"/>
                </a:solidFill>
              </a:rPr>
              <a:t>Discriminator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9FA48ADA-96C3-441F-AF1A-D75EDEFD15CF}"/>
              </a:ext>
            </a:extLst>
          </p:cNvPr>
          <p:cNvSpPr/>
          <p:nvPr/>
        </p:nvSpPr>
        <p:spPr>
          <a:xfrm>
            <a:off x="1669847" y="2953243"/>
            <a:ext cx="2352933" cy="623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FFBDC361-8A21-475D-8AE5-EFBBCC4CADB6}"/>
              </a:ext>
            </a:extLst>
          </p:cNvPr>
          <p:cNvSpPr txBox="1"/>
          <p:nvPr/>
        </p:nvSpPr>
        <p:spPr>
          <a:xfrm>
            <a:off x="2154930" y="3599507"/>
            <a:ext cx="13827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Preamplifier box</a:t>
            </a:r>
            <a:endParaRPr lang="zh-CN" altLang="en-US" sz="1350" dirty="0"/>
          </a:p>
        </p:txBody>
      </p: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71E37842-D4C3-44C5-A155-1646F553F7B2}"/>
              </a:ext>
            </a:extLst>
          </p:cNvPr>
          <p:cNvCxnSpPr>
            <a:cxnSpLocks/>
            <a:stCxn id="64" idx="3"/>
            <a:endCxn id="65" idx="1"/>
          </p:cNvCxnSpPr>
          <p:nvPr/>
        </p:nvCxnSpPr>
        <p:spPr>
          <a:xfrm>
            <a:off x="1476758" y="3264930"/>
            <a:ext cx="3245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>
            <a:extLst>
              <a:ext uri="{FF2B5EF4-FFF2-40B4-BE49-F238E27FC236}">
                <a16:creationId xmlns:a16="http://schemas.microsoft.com/office/drawing/2014/main" id="{BAC6E6CB-2B4C-495E-94FD-76D918974D84}"/>
              </a:ext>
            </a:extLst>
          </p:cNvPr>
          <p:cNvCxnSpPr>
            <a:cxnSpLocks/>
            <a:stCxn id="65" idx="3"/>
            <a:endCxn id="66" idx="1"/>
          </p:cNvCxnSpPr>
          <p:nvPr/>
        </p:nvCxnSpPr>
        <p:spPr>
          <a:xfrm>
            <a:off x="2639056" y="3264930"/>
            <a:ext cx="1635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>
            <a:extLst>
              <a:ext uri="{FF2B5EF4-FFF2-40B4-BE49-F238E27FC236}">
                <a16:creationId xmlns:a16="http://schemas.microsoft.com/office/drawing/2014/main" id="{64804F20-C172-42F0-811A-5051B8D2CF22}"/>
              </a:ext>
            </a:extLst>
          </p:cNvPr>
          <p:cNvSpPr/>
          <p:nvPr/>
        </p:nvSpPr>
        <p:spPr>
          <a:xfrm>
            <a:off x="5584348" y="3081827"/>
            <a:ext cx="798989" cy="3662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chemeClr val="tx1"/>
                </a:solidFill>
              </a:rPr>
              <a:t>DAQ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D95EE479-0301-4380-A917-BD4DC467E8E8}"/>
              </a:ext>
            </a:extLst>
          </p:cNvPr>
          <p:cNvCxnSpPr>
            <a:cxnSpLocks/>
            <a:stCxn id="66" idx="3"/>
            <a:endCxn id="71" idx="1"/>
          </p:cNvCxnSpPr>
          <p:nvPr/>
        </p:nvCxnSpPr>
        <p:spPr>
          <a:xfrm flipV="1">
            <a:off x="3933656" y="3264930"/>
            <a:ext cx="1650692" cy="1"/>
          </a:xfrm>
          <a:prstGeom prst="straightConnector1">
            <a:avLst/>
          </a:prstGeom>
          <a:ln w="381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本框 72">
            <a:extLst>
              <a:ext uri="{FF2B5EF4-FFF2-40B4-BE49-F238E27FC236}">
                <a16:creationId xmlns:a16="http://schemas.microsoft.com/office/drawing/2014/main" id="{97B9A572-E59C-4C80-9326-F982889410DE}"/>
              </a:ext>
            </a:extLst>
          </p:cNvPr>
          <p:cNvSpPr txBox="1"/>
          <p:nvPr/>
        </p:nvSpPr>
        <p:spPr>
          <a:xfrm>
            <a:off x="4054615" y="3299972"/>
            <a:ext cx="10225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~30m</a:t>
            </a:r>
            <a:r>
              <a:rPr lang="zh-CN" altLang="en-US" sz="1350" dirty="0"/>
              <a:t> </a:t>
            </a:r>
            <a:r>
              <a:rPr lang="en-US" altLang="zh-CN" sz="1350" dirty="0"/>
              <a:t>cable</a:t>
            </a:r>
            <a:endParaRPr lang="zh-CN" altLang="en-US" sz="1350" dirty="0"/>
          </a:p>
        </p:txBody>
      </p:sp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6667AF03-D45F-4318-AFEA-C1FED8B05A35}"/>
              </a:ext>
            </a:extLst>
          </p:cNvPr>
          <p:cNvCxnSpPr>
            <a:cxnSpLocks/>
            <a:stCxn id="71" idx="3"/>
          </p:cNvCxnSpPr>
          <p:nvPr/>
        </p:nvCxnSpPr>
        <p:spPr>
          <a:xfrm>
            <a:off x="6383337" y="3264929"/>
            <a:ext cx="15514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连接符: 肘形 75">
            <a:extLst>
              <a:ext uri="{FF2B5EF4-FFF2-40B4-BE49-F238E27FC236}">
                <a16:creationId xmlns:a16="http://schemas.microsoft.com/office/drawing/2014/main" id="{77874964-D0CA-44AB-A1AD-1571E6C55974}"/>
              </a:ext>
            </a:extLst>
          </p:cNvPr>
          <p:cNvCxnSpPr>
            <a:cxnSpLocks/>
            <a:stCxn id="24" idx="2"/>
            <a:endCxn id="66" idx="0"/>
          </p:cNvCxnSpPr>
          <p:nvPr/>
        </p:nvCxnSpPr>
        <p:spPr>
          <a:xfrm rot="5400000">
            <a:off x="5253894" y="626893"/>
            <a:ext cx="569171" cy="4340701"/>
          </a:xfrm>
          <a:prstGeom prst="bentConnector3">
            <a:avLst>
              <a:gd name="adj1" fmla="val 6988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本框 76">
            <a:extLst>
              <a:ext uri="{FF2B5EF4-FFF2-40B4-BE49-F238E27FC236}">
                <a16:creationId xmlns:a16="http://schemas.microsoft.com/office/drawing/2014/main" id="{134E5565-0FE2-4A06-873A-0D12A01E661C}"/>
              </a:ext>
            </a:extLst>
          </p:cNvPr>
          <p:cNvSpPr txBox="1"/>
          <p:nvPr/>
        </p:nvSpPr>
        <p:spPr>
          <a:xfrm>
            <a:off x="3328179" y="2621725"/>
            <a:ext cx="12955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Write threshold</a:t>
            </a:r>
            <a:endParaRPr lang="zh-CN" altLang="en-US" sz="1350" dirty="0"/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47470541-6301-4D37-88F1-2B968BB5E31A}"/>
              </a:ext>
            </a:extLst>
          </p:cNvPr>
          <p:cNvSpPr txBox="1"/>
          <p:nvPr/>
        </p:nvSpPr>
        <p:spPr>
          <a:xfrm>
            <a:off x="837569" y="2562484"/>
            <a:ext cx="12955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highlight>
                  <a:srgbClr val="00FF00"/>
                </a:highlight>
              </a:rPr>
              <a:t>ZDD (east side)</a:t>
            </a:r>
            <a:endParaRPr lang="zh-CN" altLang="en-US" sz="1350" dirty="0">
              <a:highlight>
                <a:srgbClr val="00FF00"/>
              </a:highlight>
            </a:endParaRPr>
          </a:p>
        </p:txBody>
      </p: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87892A80-4D2B-434C-A2CA-CD575CF58412}"/>
              </a:ext>
            </a:extLst>
          </p:cNvPr>
          <p:cNvCxnSpPr>
            <a:cxnSpLocks/>
          </p:cNvCxnSpPr>
          <p:nvPr/>
        </p:nvCxnSpPr>
        <p:spPr>
          <a:xfrm flipV="1">
            <a:off x="7926618" y="2512659"/>
            <a:ext cx="0" cy="750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箭头连接符 97">
            <a:extLst>
              <a:ext uri="{FF2B5EF4-FFF2-40B4-BE49-F238E27FC236}">
                <a16:creationId xmlns:a16="http://schemas.microsoft.com/office/drawing/2014/main" id="{CE661672-7EEF-4EC5-9CA7-BC9DBA86E3EC}"/>
              </a:ext>
            </a:extLst>
          </p:cNvPr>
          <p:cNvCxnSpPr>
            <a:cxnSpLocks/>
          </p:cNvCxnSpPr>
          <p:nvPr/>
        </p:nvCxnSpPr>
        <p:spPr>
          <a:xfrm>
            <a:off x="7422050" y="1867527"/>
            <a:ext cx="0" cy="278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94154538-707E-4760-BDCE-E663C224CE59}"/>
              </a:ext>
            </a:extLst>
          </p:cNvPr>
          <p:cNvCxnSpPr>
            <a:cxnSpLocks/>
          </p:cNvCxnSpPr>
          <p:nvPr/>
        </p:nvCxnSpPr>
        <p:spPr>
          <a:xfrm flipV="1">
            <a:off x="1578307" y="4173315"/>
            <a:ext cx="43334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DC4B779A-7386-4D9F-ABB9-79DD5D15FA2B}"/>
              </a:ext>
            </a:extLst>
          </p:cNvPr>
          <p:cNvCxnSpPr>
            <a:cxnSpLocks/>
          </p:cNvCxnSpPr>
          <p:nvPr/>
        </p:nvCxnSpPr>
        <p:spPr>
          <a:xfrm>
            <a:off x="1583142" y="3263107"/>
            <a:ext cx="0" cy="910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AB8B86A6-6F77-4FBD-9181-E8523D465DDC}"/>
              </a:ext>
            </a:extLst>
          </p:cNvPr>
          <p:cNvSpPr/>
          <p:nvPr/>
        </p:nvSpPr>
        <p:spPr>
          <a:xfrm>
            <a:off x="2011653" y="3973906"/>
            <a:ext cx="1131056" cy="3662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chemeClr val="tx1"/>
                </a:solidFill>
              </a:rPr>
              <a:t>Flash ADC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6FDBA63B-A638-4789-811B-EA710C524814}"/>
              </a:ext>
            </a:extLst>
          </p:cNvPr>
          <p:cNvSpPr/>
          <p:nvPr/>
        </p:nvSpPr>
        <p:spPr>
          <a:xfrm>
            <a:off x="1669846" y="3850396"/>
            <a:ext cx="2352933" cy="623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44215556-D4B1-42AD-9993-C025763C00DC}"/>
              </a:ext>
            </a:extLst>
          </p:cNvPr>
          <p:cNvCxnSpPr>
            <a:cxnSpLocks/>
          </p:cNvCxnSpPr>
          <p:nvPr/>
        </p:nvCxnSpPr>
        <p:spPr>
          <a:xfrm flipV="1">
            <a:off x="3933656" y="4152000"/>
            <a:ext cx="1650692" cy="1"/>
          </a:xfrm>
          <a:prstGeom prst="straightConnector1">
            <a:avLst/>
          </a:prstGeom>
          <a:ln w="381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8657A591-A796-4B3F-A70F-1E6D4B541EB5}"/>
              </a:ext>
            </a:extLst>
          </p:cNvPr>
          <p:cNvSpPr txBox="1"/>
          <p:nvPr/>
        </p:nvSpPr>
        <p:spPr>
          <a:xfrm>
            <a:off x="2154930" y="4445987"/>
            <a:ext cx="13827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ZDD VME crate</a:t>
            </a:r>
            <a:endParaRPr lang="zh-CN" altLang="en-US" sz="1350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CA3D9A9-F9AE-4B57-9921-B42721E860CA}"/>
              </a:ext>
            </a:extLst>
          </p:cNvPr>
          <p:cNvSpPr/>
          <p:nvPr/>
        </p:nvSpPr>
        <p:spPr>
          <a:xfrm>
            <a:off x="5576306" y="3965562"/>
            <a:ext cx="807031" cy="3662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chemeClr val="tx1"/>
                </a:solidFill>
              </a:rPr>
              <a:t>BES3 DAQ</a:t>
            </a:r>
            <a:endParaRPr lang="zh-CN" altLang="en-US" sz="13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1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5" name="图片 4" descr="J:\DCIM\100MEDIA\IMAG038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20" y="793556"/>
            <a:ext cx="3686279" cy="55242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5562085" y="793556"/>
            <a:ext cx="2585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VME Crate</a:t>
            </a:r>
            <a:endParaRPr lang="zh-CN" altLang="zh-CN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(Provide Time Signal)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5562085" y="1629389"/>
            <a:ext cx="2585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Lum Crate</a:t>
            </a:r>
            <a:endParaRPr lang="zh-CN" altLang="zh-CN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(Lum DAQ board)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5755674" y="5520518"/>
            <a:ext cx="2585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DC Power Supply</a:t>
            </a:r>
            <a:endParaRPr lang="zh-CN" altLang="zh-CN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(for Pre-Amplifier)</a:t>
            </a:r>
            <a:endParaRPr lang="zh-CN" altLang="en-US" dirty="0"/>
          </a:p>
        </p:txBody>
      </p:sp>
      <p:pic>
        <p:nvPicPr>
          <p:cNvPr id="9" name="图片 8" descr="J:\DCIM\100MEDIA\IMAG04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779" y="2238258"/>
            <a:ext cx="3623748" cy="26822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直接箭头连接符 10"/>
          <p:cNvCxnSpPr>
            <a:stCxn id="6" idx="1"/>
          </p:cNvCxnSpPr>
          <p:nvPr/>
        </p:nvCxnSpPr>
        <p:spPr>
          <a:xfrm flipH="1">
            <a:off x="3393989" y="1116722"/>
            <a:ext cx="2168096" cy="313800"/>
          </a:xfrm>
          <a:prstGeom prst="straightConnector1">
            <a:avLst/>
          </a:prstGeom>
          <a:ln w="1270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7" idx="1"/>
          </p:cNvCxnSpPr>
          <p:nvPr/>
        </p:nvCxnSpPr>
        <p:spPr>
          <a:xfrm flipH="1">
            <a:off x="3278659" y="1952555"/>
            <a:ext cx="2283426" cy="749456"/>
          </a:xfrm>
          <a:prstGeom prst="straightConnector1">
            <a:avLst/>
          </a:prstGeom>
          <a:ln w="1270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8" idx="1"/>
          </p:cNvCxnSpPr>
          <p:nvPr/>
        </p:nvCxnSpPr>
        <p:spPr>
          <a:xfrm flipH="1" flipV="1">
            <a:off x="3204519" y="4920486"/>
            <a:ext cx="2551155" cy="923198"/>
          </a:xfrm>
          <a:prstGeom prst="straightConnector1">
            <a:avLst/>
          </a:prstGeom>
          <a:ln w="1270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2238233" y="296562"/>
            <a:ext cx="5236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B050"/>
                </a:solidFill>
              </a:rPr>
              <a:t>Electronics in BES electronics room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3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E85A00-8D01-41DC-A4CF-E3033F677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66" y="1388058"/>
            <a:ext cx="8498867" cy="4700533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901DEA5-56C0-478C-AECC-AD2846451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AB674-7135-4F30-8884-209C070D399B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2821E18-9103-4784-BCD6-E2714C7BE29A}"/>
              </a:ext>
            </a:extLst>
          </p:cNvPr>
          <p:cNvSpPr txBox="1"/>
          <p:nvPr/>
        </p:nvSpPr>
        <p:spPr>
          <a:xfrm>
            <a:off x="837063" y="407527"/>
            <a:ext cx="774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B050"/>
                </a:solidFill>
              </a:rPr>
              <a:t>Slow control Online relative integrate luminosity (BLM&amp;ZDD)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34B2D8B-BB03-44B9-90F0-72D66604DDF3}"/>
              </a:ext>
            </a:extLst>
          </p:cNvPr>
          <p:cNvSpPr/>
          <p:nvPr/>
        </p:nvSpPr>
        <p:spPr>
          <a:xfrm>
            <a:off x="7459385" y="1388058"/>
            <a:ext cx="1315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E: ZDD </a:t>
            </a:r>
          </a:p>
          <a:p>
            <a:pPr algn="ctr">
              <a:spcAft>
                <a:spcPts val="0"/>
              </a:spcAft>
            </a:pPr>
            <a:r>
              <a:rPr lang="en-US" altLang="zh-CN" b="1" kern="100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W: BLM</a:t>
            </a:r>
            <a:endParaRPr lang="zh-CN" altLang="zh-CN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028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6342</TotalTime>
  <Words>741</Words>
  <Application>Microsoft Office PowerPoint</Application>
  <PresentationFormat>全屏显示(4:3)</PresentationFormat>
  <Paragraphs>231</Paragraphs>
  <Slides>19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PingFang SC</vt:lpstr>
      <vt:lpstr>等线</vt:lpstr>
      <vt:lpstr>楷体</vt:lpstr>
      <vt:lpstr>Microsoft YaHei</vt:lpstr>
      <vt:lpstr>Arial</vt:lpstr>
      <vt:lpstr>Calibri</vt:lpstr>
      <vt:lpstr>Calibri Light</vt:lpstr>
      <vt:lpstr>Cambria Math</vt:lpstr>
      <vt:lpstr>Office 主题</vt:lpstr>
      <vt:lpstr>Luminosity Monitor  for BEPC2 beam tunning</vt:lpstr>
      <vt:lpstr>PowerPoint 演示文稿</vt:lpstr>
      <vt:lpstr>BLM (Provided by USTC, 2009)</vt:lpstr>
      <vt:lpstr>PowerPoint 演示文稿</vt:lpstr>
      <vt:lpstr>ZDD (provided by INFN-LNF, 2011)</vt:lpstr>
      <vt:lpstr>PowerPoint 演示文稿</vt:lpstr>
      <vt:lpstr>PowerPoint 演示文稿</vt:lpstr>
      <vt:lpstr>PowerPoint 演示文稿</vt:lpstr>
      <vt:lpstr>PowerPoint 演示文稿</vt:lpstr>
      <vt:lpstr>cZDD (provided by Mainz, 2025)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Thanks!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Luminosity Monitor</dc:title>
  <dc:creator>ghost</dc:creator>
  <cp:lastModifiedBy>CAI Xiao</cp:lastModifiedBy>
  <cp:revision>84</cp:revision>
  <dcterms:created xsi:type="dcterms:W3CDTF">2015-06-09T01:14:03Z</dcterms:created>
  <dcterms:modified xsi:type="dcterms:W3CDTF">2026-05-13T08:42:39Z</dcterms:modified>
</cp:coreProperties>
</file>