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4"/>
  </p:notesMasterIdLst>
  <p:handoutMasterIdLst>
    <p:handoutMasterId r:id="rId35"/>
  </p:handoutMasterIdLst>
  <p:sldIdLst>
    <p:sldId id="346" r:id="rId2"/>
    <p:sldId id="345" r:id="rId3"/>
    <p:sldId id="327" r:id="rId4"/>
    <p:sldId id="2039378248" r:id="rId5"/>
    <p:sldId id="326" r:id="rId6"/>
    <p:sldId id="292" r:id="rId7"/>
    <p:sldId id="310" r:id="rId8"/>
    <p:sldId id="288" r:id="rId9"/>
    <p:sldId id="313" r:id="rId10"/>
    <p:sldId id="291" r:id="rId11"/>
    <p:sldId id="2039378257" r:id="rId12"/>
    <p:sldId id="2039378249" r:id="rId13"/>
    <p:sldId id="330" r:id="rId14"/>
    <p:sldId id="1703" r:id="rId15"/>
    <p:sldId id="2039378247" r:id="rId16"/>
    <p:sldId id="458" r:id="rId17"/>
    <p:sldId id="1702" r:id="rId18"/>
    <p:sldId id="347" r:id="rId19"/>
    <p:sldId id="351" r:id="rId20"/>
    <p:sldId id="348" r:id="rId21"/>
    <p:sldId id="2039378259" r:id="rId22"/>
    <p:sldId id="2039378261" r:id="rId23"/>
    <p:sldId id="2039378262" r:id="rId24"/>
    <p:sldId id="2039378263" r:id="rId25"/>
    <p:sldId id="2039378260" r:id="rId26"/>
    <p:sldId id="2039378258" r:id="rId27"/>
    <p:sldId id="2039378264" r:id="rId28"/>
    <p:sldId id="2039378265" r:id="rId29"/>
    <p:sldId id="2039378266" r:id="rId30"/>
    <p:sldId id="2039378269" r:id="rId31"/>
    <p:sldId id="2039378267" r:id="rId32"/>
    <p:sldId id="2039378268" r:id="rId33"/>
  </p:sldIdLst>
  <p:sldSz cx="12192000" cy="6858000"/>
  <p:notesSz cx="6858000" cy="914400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EB"/>
    <a:srgbClr val="FFFFCC"/>
    <a:srgbClr val="FF0066"/>
    <a:srgbClr val="FF33CC"/>
    <a:srgbClr val="CCFF99"/>
    <a:srgbClr val="FFCC00"/>
    <a:srgbClr val="FF9966"/>
    <a:srgbClr val="CCECFF"/>
    <a:srgbClr val="FFFF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9265" autoAdjust="0"/>
  </p:normalViewPr>
  <p:slideViewPr>
    <p:cSldViewPr>
      <p:cViewPr>
        <p:scale>
          <a:sx n="75" d="100"/>
          <a:sy n="75" d="100"/>
        </p:scale>
        <p:origin x="618" y="507"/>
      </p:cViewPr>
      <p:guideLst>
        <p:guide orient="horz"/>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0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2026/5/13</a:t>
            </a:fld>
            <a:endParaRPr lang="en-US" altLang="zh-CN"/>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39797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2026/5/13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214609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In the second part, I will introduce our FOFB system commissioning and the orbit stability achievement</a:t>
            </a:r>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3</a:t>
            </a:fld>
            <a:endParaRPr lang="zh-CN" altLang="en-US"/>
          </a:p>
        </p:txBody>
      </p:sp>
    </p:spTree>
    <p:extLst>
      <p:ext uri="{BB962C8B-B14F-4D97-AF65-F5344CB8AC3E}">
        <p14:creationId xmlns:p14="http://schemas.microsoft.com/office/powerpoint/2010/main" val="382187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With FOFB data acquisition system, we analyzed the closed-loop bandwidth using FA data. The results show that at a beam current of 80 mA, the horizontal bandwidth can reach 300 Hz, and the vertical bandwidth can reach 400 Hz.</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14</a:t>
            </a:fld>
            <a:endParaRPr lang="zh-CN" altLang="en-US"/>
          </a:p>
        </p:txBody>
      </p:sp>
    </p:spTree>
    <p:extLst>
      <p:ext uri="{BB962C8B-B14F-4D97-AF65-F5344CB8AC3E}">
        <p14:creationId xmlns:p14="http://schemas.microsoft.com/office/powerpoint/2010/main" val="230435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As a result, the integrated rms orbit motion can be reduce to under 5% and 8% beam size in both planes from DC to 500Hz at the light source point, which satisfying the short-term orbit stability requirement.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15</a:t>
            </a:fld>
            <a:endParaRPr lang="zh-CN" altLang="en-US"/>
          </a:p>
        </p:txBody>
      </p:sp>
    </p:spTree>
    <p:extLst>
      <p:ext uri="{BB962C8B-B14F-4D97-AF65-F5344CB8AC3E}">
        <p14:creationId xmlns:p14="http://schemas.microsoft.com/office/powerpoint/2010/main" val="44851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long-term stability can be compared with FOFB on and off. When FOFB off, the source point position fluctuation is about 1 to 10 um </a:t>
            </a:r>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16</a:t>
            </a:fld>
            <a:endParaRPr lang="zh-CN" altLang="en-US"/>
          </a:p>
        </p:txBody>
      </p:sp>
    </p:spTree>
    <p:extLst>
      <p:ext uri="{BB962C8B-B14F-4D97-AF65-F5344CB8AC3E}">
        <p14:creationId xmlns:p14="http://schemas.microsoft.com/office/powerpoint/2010/main" val="140654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if FOFB on , the source point position rms is less than 10nm in 24 hours. At present, the FOFB system has been operating continuously for more than 3 days, and the orbit was very stable. During this time, the FC strengths did not accumulated. </a:t>
            </a:r>
            <a:r>
              <a:rPr lang="en-US" altLang="zh-CN" b="0" dirty="0">
                <a:solidFill>
                  <a:srgbClr val="000000"/>
                </a:solidFill>
                <a:effectLst/>
                <a:latin typeface="Inter"/>
              </a:rPr>
              <a:t>The above results illustrate the performance of FOFB in orbit stabilization.</a:t>
            </a: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17</a:t>
            </a:fld>
            <a:endParaRPr lang="zh-CN" altLang="en-US"/>
          </a:p>
        </p:txBody>
      </p:sp>
    </p:spTree>
    <p:extLst>
      <p:ext uri="{BB962C8B-B14F-4D97-AF65-F5344CB8AC3E}">
        <p14:creationId xmlns:p14="http://schemas.microsoft.com/office/powerpoint/2010/main" val="207888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rPr>
              <a:t>In our previous design, global orbit feedback included both SOFB and FOFB. However, we found that the FC strength does not unidirectional growth even when only FOFB is activated. Therefore, we currently adopt the feedback strategy of RF frequency FB + FOFB.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rPr>
              <a:t>The FOFB sampling rate is 22kHz and our the designed closed-loop bandwidth is 500Hz.</a:t>
            </a:r>
            <a:endParaRPr lang="zh-CN" altLang="en-US" dirty="0">
              <a:solidFill>
                <a:srgbClr val="000099"/>
              </a:solidFill>
            </a:endParaRP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4</a:t>
            </a:fld>
            <a:endParaRPr lang="zh-CN" altLang="en-US"/>
          </a:p>
        </p:txBody>
      </p:sp>
    </p:spTree>
    <p:extLst>
      <p:ext uri="{BB962C8B-B14F-4D97-AF65-F5344CB8AC3E}">
        <p14:creationId xmlns:p14="http://schemas.microsoft.com/office/powerpoint/2010/main" val="49502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0" spc="20" dirty="0">
                <a:solidFill>
                  <a:srgbClr val="060607"/>
                </a:solidFill>
                <a:effectLst/>
                <a:latin typeface="inherit"/>
                <a:ea typeface="宋体" panose="02010600030101010101" pitchFamily="2" charset="-122"/>
                <a:cs typeface="宋体" panose="02010600030101010101" pitchFamily="2" charset="-122"/>
              </a:rPr>
              <a:t>In our design, 576 BPMs, 16 FOFB stations and 384 PSCs are connected through optical fiber and we adopted a ring-star-ring data transmission network structure. </a:t>
            </a:r>
            <a:r>
              <a:rPr lang="en-US" altLang="zh-CN" sz="1200" dirty="0"/>
              <a:t>12 BPMs are connected to a BPM ring; 3 adjacent BPM rings connected to the FOFB station and we have totally 16 FOFB stations. </a:t>
            </a:r>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5</a:t>
            </a:fld>
            <a:endParaRPr lang="zh-CN" altLang="en-US"/>
          </a:p>
        </p:txBody>
      </p:sp>
    </p:spTree>
    <p:extLst>
      <p:ext uri="{BB962C8B-B14F-4D97-AF65-F5344CB8AC3E}">
        <p14:creationId xmlns:p14="http://schemas.microsoft.com/office/powerpoint/2010/main" val="92084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One FOFB station includes one ATCA </a:t>
            </a:r>
            <a:r>
              <a:rPr lang="en-US" altLang="zh-CN" sz="1200" dirty="0"/>
              <a:t>architecture FOC, 4 BPM data transceivers, 1 clock distribution box, one data acquisition server.</a:t>
            </a: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6</a:t>
            </a:fld>
            <a:endParaRPr lang="zh-CN" altLang="en-US"/>
          </a:p>
        </p:txBody>
      </p:sp>
    </p:spTree>
    <p:extLst>
      <p:ext uri="{BB962C8B-B14F-4D97-AF65-F5344CB8AC3E}">
        <p14:creationId xmlns:p14="http://schemas.microsoft.com/office/powerpoint/2010/main" val="8498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solidFill>
                  <a:srgbClr val="000000"/>
                </a:solidFill>
                <a:effectLst/>
                <a:latin typeface="ui-sans-serif"/>
              </a:rPr>
              <a:t>The backboard is mainly used for routing and power supply.</a:t>
            </a: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8</a:t>
            </a:fld>
            <a:endParaRPr lang="zh-CN" altLang="en-US"/>
          </a:p>
        </p:txBody>
      </p:sp>
    </p:spTree>
    <p:extLst>
      <p:ext uri="{BB962C8B-B14F-4D97-AF65-F5344CB8AC3E}">
        <p14:creationId xmlns:p14="http://schemas.microsoft.com/office/powerpoint/2010/main" val="208597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solidFill>
                  <a:srgbClr val="000000"/>
                </a:solidFill>
                <a:effectLst/>
                <a:latin typeface="Inter"/>
              </a:rPr>
              <a:t>This is a schematic diagram of FOFB processor dataflow.</a:t>
            </a: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9</a:t>
            </a:fld>
            <a:endParaRPr lang="zh-CN" altLang="en-US"/>
          </a:p>
        </p:txBody>
      </p:sp>
    </p:spTree>
    <p:extLst>
      <p:ext uri="{BB962C8B-B14F-4D97-AF65-F5344CB8AC3E}">
        <p14:creationId xmlns:p14="http://schemas.microsoft.com/office/powerpoint/2010/main" val="99036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structure of FOFB data acquisition system, it can readout of synchronized data from FOFB-related equipment, including BPM </a:t>
            </a:r>
            <a:r>
              <a:rPr lang="en-US" altLang="zh-CN" dirty="0" err="1"/>
              <a:t>datas</a:t>
            </a:r>
            <a:r>
              <a:rPr lang="en-US" altLang="zh-CN" dirty="0"/>
              <a:t>, FCPS status, setpoints and readback values, also the status of hardware and software.</a:t>
            </a:r>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11</a:t>
            </a:fld>
            <a:endParaRPr lang="zh-CN" altLang="en-US"/>
          </a:p>
        </p:txBody>
      </p:sp>
    </p:spTree>
    <p:extLst>
      <p:ext uri="{BB962C8B-B14F-4D97-AF65-F5344CB8AC3E}">
        <p14:creationId xmlns:p14="http://schemas.microsoft.com/office/powerpoint/2010/main" val="316545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dirty="0">
                <a:solidFill>
                  <a:srgbClr val="000000"/>
                </a:solidFill>
                <a:effectLst/>
                <a:latin typeface="ui-sans-serif"/>
              </a:rPr>
              <a:t>Next, I will introduce the detailed commissioning process.</a:t>
            </a:r>
          </a:p>
          <a:p>
            <a:pPr algn="l"/>
            <a:r>
              <a:rPr lang="en-US" altLang="zh-CN" b="0" dirty="0">
                <a:solidFill>
                  <a:srgbClr val="000000"/>
                </a:solidFill>
                <a:effectLst/>
                <a:latin typeface="ui-sans-serif"/>
              </a:rPr>
              <a:t>First, we measured the open-loop response of the system.</a:t>
            </a:r>
          </a:p>
          <a:p>
            <a:pPr marL="182880" indent="-182880" algn="just">
              <a:spcBef>
                <a:spcPts val="1200"/>
              </a:spcBef>
              <a:buSzPct val="100000"/>
              <a:buFont typeface="Wingdings" panose="05000000000000000000" pitchFamily="2" charset="2"/>
              <a:buChar char="Ø"/>
            </a:pPr>
            <a:r>
              <a:rPr lang="en-US" altLang="zh-CN" sz="1200" dirty="0">
                <a:solidFill>
                  <a:srgbClr val="000099"/>
                </a:solidFill>
              </a:rPr>
              <a:t>Open loop step response was conducted by providing 0.15A step on FC and using inverse response matrix on all bpm data to reconstructed the open-loop response.</a:t>
            </a:r>
          </a:p>
          <a:p>
            <a:pPr marL="182880" indent="-182880" algn="just">
              <a:spcBef>
                <a:spcPts val="1200"/>
              </a:spcBef>
              <a:buSzPct val="100000"/>
              <a:buFont typeface="Wingdings" panose="05000000000000000000" pitchFamily="2" charset="2"/>
              <a:buChar char="Ø"/>
            </a:pPr>
            <a:r>
              <a:rPr lang="en-US" altLang="zh-CN" sz="1200" dirty="0">
                <a:solidFill>
                  <a:srgbClr val="000099"/>
                </a:solidFill>
              </a:rPr>
              <a:t>It measures the total latency in the system. The plot shows 180 µs latency where no output from the fast corrector is observed. After this initial latency, the risetime from 0 to 90 % full value is 90 µs.</a:t>
            </a: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12</a:t>
            </a:fld>
            <a:endParaRPr lang="zh-CN" altLang="en-US"/>
          </a:p>
        </p:txBody>
      </p:sp>
    </p:spTree>
    <p:extLst>
      <p:ext uri="{BB962C8B-B14F-4D97-AF65-F5344CB8AC3E}">
        <p14:creationId xmlns:p14="http://schemas.microsoft.com/office/powerpoint/2010/main" val="164289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Now our FOFB system includes </a:t>
            </a:r>
            <a:r>
              <a:rPr lang="en-US" altLang="zh-CN" sz="1800" b="1"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4 FCs</a:t>
            </a: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 and </a:t>
            </a:r>
            <a:r>
              <a:rPr lang="en-US" altLang="zh-CN" sz="1800" b="1"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4 adjacent BPMs</a:t>
            </a: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 per cell, among which two are </a:t>
            </a:r>
            <a:r>
              <a:rPr lang="en-US" altLang="zh-CN" sz="1800" b="1"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ID BPMs</a:t>
            </a: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 and two are </a:t>
            </a:r>
            <a:r>
              <a:rPr lang="en-US" altLang="zh-CN" sz="1800" b="1"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Arc BPMs</a:t>
            </a:r>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 </a:t>
            </a:r>
          </a:p>
          <a:p>
            <a:pPr algn="l"/>
            <a:r>
              <a:rPr lang="en-US" altLang="zh-CN" sz="2800" dirty="0"/>
              <a:t>When we tried using the PI parameters designed during simulation,</a:t>
            </a:r>
            <a:r>
              <a:rPr lang="en-US" altLang="zh-CN" sz="2800" b="0" dirty="0">
                <a:solidFill>
                  <a:srgbClr val="000000"/>
                </a:solidFill>
                <a:effectLst/>
                <a:latin typeface="ui-sans-serif"/>
              </a:rPr>
              <a:t> </a:t>
            </a:r>
            <a:r>
              <a:rPr lang="en-US" altLang="zh-CN" sz="2800" dirty="0"/>
              <a:t>we quickly closed the loop of the FOFB system.</a:t>
            </a:r>
            <a:endParaRPr lang="en-US" altLang="zh-CN" sz="1800" kern="0" spc="20" dirty="0">
              <a:solidFill>
                <a:srgbClr val="060607"/>
              </a:solidFill>
              <a:effectLst/>
              <a:highlight>
                <a:srgbClr val="FFFF00"/>
              </a:highlight>
              <a:latin typeface="inherit"/>
              <a:ea typeface="宋体" panose="02010600030101010101" pitchFamily="2" charset="-122"/>
            </a:endParaRPr>
          </a:p>
          <a:p>
            <a:r>
              <a:rPr lang="en-US" altLang="zh-CN" sz="1800" kern="0" spc="20" dirty="0">
                <a:solidFill>
                  <a:srgbClr val="060607"/>
                </a:solidFill>
                <a:effectLst/>
                <a:highlight>
                  <a:srgbClr val="FFFF00"/>
                </a:highlight>
                <a:latin typeface="inherit"/>
                <a:ea typeface="宋体" panose="02010600030101010101" pitchFamily="2" charset="-122"/>
                <a:cs typeface="宋体" panose="02010600030101010101" pitchFamily="2" charset="-122"/>
              </a:rPr>
              <a:t>The bottom figure shows the orbit with and without FOFB.</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B24FADB7-F7BE-4DD5-9AA6-42D61CABC269}" type="slidenum">
              <a:rPr lang="zh-CN" altLang="en-US" smtClean="0"/>
              <a:t>13</a:t>
            </a:fld>
            <a:endParaRPr lang="zh-CN" altLang="en-US"/>
          </a:p>
        </p:txBody>
      </p:sp>
    </p:spTree>
    <p:extLst>
      <p:ext uri="{BB962C8B-B14F-4D97-AF65-F5344CB8AC3E}">
        <p14:creationId xmlns:p14="http://schemas.microsoft.com/office/powerpoint/2010/main" val="3368717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12192000" cy="6858000"/>
          </a:xfrm>
          <a:prstGeom prst="rect">
            <a:avLst/>
          </a:prstGeom>
        </p:spPr>
      </p:pic>
      <p:sp>
        <p:nvSpPr>
          <p:cNvPr id="155650" name="Rectangle 2"/>
          <p:cNvSpPr>
            <a:spLocks noGrp="1" noChangeArrowheads="1"/>
          </p:cNvSpPr>
          <p:nvPr>
            <p:ph type="ctrTitle"/>
          </p:nvPr>
        </p:nvSpPr>
        <p:spPr>
          <a:xfrm>
            <a:off x="914400" y="2130426"/>
            <a:ext cx="10363200" cy="1470025"/>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6636E63E-8F84-4652-8FB1-FF44450FEA66}" type="datetime1">
              <a:rPr lang="zh-CN" altLang="en-US"/>
              <a:pPr>
                <a:defRPr/>
              </a:pPr>
              <a:t>2026/5/13</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2639616" y="4581526"/>
            <a:ext cx="6624736" cy="792163"/>
          </a:xfrm>
        </p:spPr>
        <p:txBody>
          <a:bodyPr/>
          <a:lstStyle>
            <a:lvl1pPr algn="ctr">
              <a:buNone/>
              <a:defRPr/>
            </a:lvl1pPr>
          </a:lstStyle>
          <a:p>
            <a:pPr lvl="0"/>
            <a:r>
              <a:rPr lang="zh-CN" altLang="en-US" dirty="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2EB8559-02A1-4B24-86EC-BE3DB242B9D9}" type="datetime1">
              <a:rPr lang="zh-CN" altLang="en-US"/>
              <a:pPr>
                <a:defRPr/>
              </a:pPr>
              <a:t>2026/5/13</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34A0C16-74D8-4C89-8613-5E45EB8B4208}" type="datetime1">
              <a:rPr lang="zh-CN" altLang="en-US"/>
              <a:pPr>
                <a:defRPr/>
              </a:pPr>
              <a:t>2026/5/13</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节标题">
    <p:spTree>
      <p:nvGrpSpPr>
        <p:cNvPr id="1" name=""/>
        <p:cNvGrpSpPr/>
        <p:nvPr/>
      </p:nvGrpSpPr>
      <p:grpSpPr>
        <a:xfrm>
          <a:off x="0" y="0"/>
          <a:ext cx="0" cy="0"/>
          <a:chOff x="0" y="0"/>
          <a:chExt cx="0" cy="0"/>
        </a:xfrm>
      </p:grpSpPr>
      <p:sp>
        <p:nvSpPr>
          <p:cNvPr id="14" name="内容占位符 13"/>
          <p:cNvSpPr>
            <a:spLocks noGrp="1"/>
          </p:cNvSpPr>
          <p:nvPr>
            <p:ph sz="quarter" idx="10" hasCustomPrompt="1"/>
          </p:nvPr>
        </p:nvSpPr>
        <p:spPr>
          <a:xfrm>
            <a:off x="0" y="1329895"/>
            <a:ext cx="8783781" cy="1912071"/>
          </a:xfrm>
          <a:solidFill>
            <a:srgbClr val="000099"/>
          </a:solidFill>
        </p:spPr>
        <p:txBody>
          <a:bodyPr anchor="ctr">
            <a:normAutofit/>
          </a:bodyPr>
          <a:lstStyle>
            <a:lvl1pPr marL="0" indent="342900">
              <a:buNone/>
              <a:defRPr sz="33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hasCustomPrompt="1"/>
          </p:nvPr>
        </p:nvSpPr>
        <p:spPr>
          <a:xfrm>
            <a:off x="1676403" y="3460609"/>
            <a:ext cx="9628909" cy="2711593"/>
          </a:xfrm>
        </p:spPr>
        <p:txBody>
          <a:bodyPr/>
          <a:lstStyle>
            <a:lvl1pPr marL="271463" indent="-271463">
              <a:buClrTx/>
              <a:buSzPct val="100000"/>
              <a:buFont typeface="+mj-lt"/>
              <a:buAutoNum type="arabicPeriod"/>
              <a:defRPr/>
            </a:lvl1pPr>
            <a:lvl2pPr marL="604838" indent="-228600">
              <a:buClrTx/>
              <a:buSzPct val="100000"/>
              <a:buFont typeface="Wingdings" panose="05000000000000000000" pitchFamily="2" charset="2"/>
              <a:buChar char="Ø"/>
              <a:defRPr/>
            </a:lvl2pPr>
            <a:lvl3pPr marL="876300" indent="-157163">
              <a:buClrTx/>
              <a:buSzPct val="100000"/>
              <a:buFont typeface="Wingdings" panose="05000000000000000000" pitchFamily="2" charset="2"/>
              <a:buChar char="l"/>
              <a:defRPr/>
            </a:lvl3pPr>
            <a:lvl4pPr marL="1276350" indent="-214313">
              <a:buClrTx/>
              <a:buSzPct val="100000"/>
              <a:buFont typeface="Wingdings" panose="05000000000000000000" pitchFamily="2" charset="2"/>
              <a:buChar char="u"/>
              <a:defRPr/>
            </a:lvl4pPr>
            <a:lvl5pPr marL="1663065" indent="-257175">
              <a:buClrTx/>
              <a:buSzPct val="100000"/>
              <a:buFont typeface="Wingdings" panose="05000000000000000000" pitchFamily="2" charset="2"/>
              <a:buChar char="u"/>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402703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 Click here to add text</a:t>
            </a:r>
            <a:endParaRPr lang="zh-CN" altLang="en-US" dirty="0"/>
          </a:p>
          <a:p>
            <a:pPr lvl="1">
              <a:buClrTx/>
              <a:buFont typeface="Wingdings" panose="05000000000000000000" pitchFamily="2" charset="2"/>
              <a:buChar char="n"/>
            </a:pPr>
            <a:r>
              <a:rPr lang="en-US" altLang="zh-CN" dirty="0"/>
              <a:t> Click here to add text</a:t>
            </a:r>
            <a:endParaRPr lang="zh-CN" altLang="en-US" dirty="0"/>
          </a:p>
          <a:p>
            <a:pPr lvl="2">
              <a:buClrTx/>
              <a:buFont typeface="Wingdings" panose="05000000000000000000" pitchFamily="2" charset="2"/>
              <a:buChar char="u"/>
            </a:pPr>
            <a:r>
              <a:rPr lang="en-US" altLang="zh-CN" dirty="0"/>
              <a:t> 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780288" y="260629"/>
            <a:ext cx="10718987"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101764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02FD1267-7E2F-4700-9C61-E44B3548C528}" type="datetime1">
              <a:rPr lang="zh-CN" altLang="en-US"/>
              <a:pPr>
                <a:defRPr/>
              </a:pPr>
              <a:t>2026/5/13</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90A3148-A2A2-499D-8AD4-A42AA392E762}" type="datetime1">
              <a:rPr lang="zh-CN" altLang="en-US"/>
              <a:pPr>
                <a:defRPr/>
              </a:pPr>
              <a:t>2026/5/13</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7103C93E-36B2-40C1-B7AC-83420700120D}" type="datetime1">
              <a:rPr lang="zh-CN" altLang="en-US"/>
              <a:pPr>
                <a:defRPr/>
              </a:pPr>
              <a:t>2026/5/13</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844F64D9-8DB8-45C9-BE2D-5E39827271F5}" type="datetime1">
              <a:rPr lang="zh-CN" altLang="en-US"/>
              <a:pPr>
                <a:defRPr/>
              </a:pPr>
              <a:t>2026/5/13</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315AF6A-52DC-4802-83F2-94AEEBC406E5}" type="datetime1">
              <a:rPr lang="zh-CN" altLang="en-US"/>
              <a:pPr>
                <a:defRPr/>
              </a:pPr>
              <a:t>2026/5/13</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6316514-12AA-447E-822F-DD9EDA71C173}" type="datetime1">
              <a:rPr lang="zh-CN" altLang="en-US"/>
              <a:pPr>
                <a:defRPr/>
              </a:pPr>
              <a:t>2026/5/13</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2E35B66-8F1E-468F-A06B-AB51DFF38B68}" type="datetime1">
              <a:rPr lang="zh-CN" altLang="en-US"/>
              <a:pPr>
                <a:defRPr/>
              </a:pPr>
              <a:t>2026/5/13</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C2FB9D-30A9-4BE6-B289-DEFC83ECD8DC}" type="datetime1">
              <a:rPr lang="zh-CN" altLang="en-US"/>
              <a:pPr>
                <a:defRPr/>
              </a:pPr>
              <a:t>2026/5/13</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871531" y="53752"/>
            <a:ext cx="95188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1DFA9564-8B1D-46BF-A8FC-7DF2AC969463}" type="datetime1">
              <a:rPr lang="zh-CN" altLang="en-US"/>
              <a:pPr>
                <a:defRPr/>
              </a:pPr>
              <a:t>2026/5/13</a:t>
            </a:fld>
            <a:endParaRPr lang="en-US" altLang="zh-CN"/>
          </a:p>
        </p:txBody>
      </p:sp>
      <p:sp>
        <p:nvSpPr>
          <p:cNvPr id="153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ltLang="zh-CN"/>
          </a:p>
        </p:txBody>
      </p:sp>
      <p:sp>
        <p:nvSpPr>
          <p:cNvPr id="10" name="矩形 9"/>
          <p:cNvSpPr/>
          <p:nvPr userDrawn="1"/>
        </p:nvSpPr>
        <p:spPr bwMode="auto">
          <a:xfrm>
            <a:off x="0" y="6669361"/>
            <a:ext cx="12192000" cy="646331"/>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167664"/>
            <a:ext cx="1871069" cy="10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ransition>
    <p:split orient="vert"/>
  </p:transition>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svg"/><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svg"/><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14400" y="1772816"/>
            <a:ext cx="10363200" cy="1827635"/>
          </a:xfrm>
        </p:spPr>
        <p:txBody>
          <a:bodyPr/>
          <a:lstStyle/>
          <a:p>
            <a:r>
              <a:rPr lang="en-US" altLang="zh-CN" b="1" dirty="0"/>
              <a:t>BEPCII-U </a:t>
            </a:r>
            <a:r>
              <a:rPr lang="en-US" altLang="zh-CN" dirty="0"/>
              <a:t>IP </a:t>
            </a:r>
            <a:r>
              <a:rPr lang="en-US" altLang="zh-CN" b="1" dirty="0"/>
              <a:t>Luminosity Feedback Control System</a:t>
            </a:r>
            <a:endParaRPr lang="zh-CN" altLang="en-US" dirty="0"/>
          </a:p>
        </p:txBody>
      </p:sp>
      <p:sp>
        <p:nvSpPr>
          <p:cNvPr id="5" name="文本占位符 4"/>
          <p:cNvSpPr>
            <a:spLocks noGrp="1"/>
          </p:cNvSpPr>
          <p:nvPr>
            <p:ph type="body" sz="quarter" idx="12"/>
          </p:nvPr>
        </p:nvSpPr>
        <p:spPr>
          <a:xfrm>
            <a:off x="2209800" y="4581526"/>
            <a:ext cx="7414592" cy="1367755"/>
          </a:xfrm>
        </p:spPr>
        <p:txBody>
          <a:bodyPr/>
          <a:lstStyle/>
          <a:p>
            <a:r>
              <a:rPr lang="en-US" altLang="zh-CN" dirty="0"/>
              <a:t>Reporter: *</a:t>
            </a:r>
            <a:r>
              <a:rPr lang="en-US" altLang="zh-CN" dirty="0" err="1"/>
              <a:t>Guodong</a:t>
            </a:r>
            <a:r>
              <a:rPr lang="en-US" altLang="zh-CN" dirty="0"/>
              <a:t> Gao, </a:t>
            </a:r>
            <a:r>
              <a:rPr lang="en-US" altLang="zh-CN" dirty="0" err="1"/>
              <a:t>Shujun</a:t>
            </a:r>
            <a:r>
              <a:rPr lang="en-US" altLang="zh-CN" dirty="0"/>
              <a:t> Wei.</a:t>
            </a:r>
          </a:p>
          <a:p>
            <a:r>
              <a:rPr lang="en-US" altLang="zh-CN" dirty="0"/>
              <a:t>2026/05/14</a:t>
            </a: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t>Upper-layer control software</a:t>
            </a:r>
            <a:endParaRPr lang="en-US" dirty="0"/>
          </a:p>
        </p:txBody>
      </p:sp>
      <p:sp>
        <p:nvSpPr>
          <p:cNvPr id="11" name="内容占位符 1">
            <a:extLst>
              <a:ext uri="{FF2B5EF4-FFF2-40B4-BE49-F238E27FC236}">
                <a16:creationId xmlns:a16="http://schemas.microsoft.com/office/drawing/2014/main" id="{50B60237-934C-45E9-A427-94D7F3D18616}"/>
              </a:ext>
            </a:extLst>
          </p:cNvPr>
          <p:cNvSpPr>
            <a:spLocks noGrp="1"/>
          </p:cNvSpPr>
          <p:nvPr>
            <p:ph idx="1"/>
          </p:nvPr>
        </p:nvSpPr>
        <p:spPr>
          <a:xfrm>
            <a:off x="191344" y="1501776"/>
            <a:ext cx="5734813" cy="4804867"/>
          </a:xfrm>
        </p:spPr>
        <p:txBody>
          <a:bodyPr>
            <a:normAutofit lnSpcReduction="10000"/>
          </a:bodyPr>
          <a:lstStyle/>
          <a:p>
            <a:pPr algn="just">
              <a:buSzPct val="100000"/>
              <a:buFont typeface="Wingdings" panose="05000000000000000000" pitchFamily="2" charset="2"/>
              <a:buChar char="Ø"/>
            </a:pPr>
            <a:r>
              <a:rPr lang="en-US" altLang="zh-CN" sz="2000" dirty="0"/>
              <a:t> Develop the Upper-Layer Control Software for the FOFB base on </a:t>
            </a:r>
            <a:r>
              <a:rPr lang="en-US" altLang="zh-CN" sz="2000" dirty="0" err="1"/>
              <a:t>Pyapas</a:t>
            </a:r>
            <a:r>
              <a:rPr lang="en-US" altLang="zh-CN" sz="2000" dirty="0"/>
              <a:t>.</a:t>
            </a:r>
          </a:p>
          <a:p>
            <a:pPr algn="just">
              <a:buSzPct val="100000"/>
              <a:buFont typeface="Wingdings" panose="05000000000000000000" pitchFamily="2" charset="2"/>
              <a:buChar char="Ø"/>
            </a:pPr>
            <a:r>
              <a:rPr lang="en-US" altLang="zh-CN" sz="2000" dirty="0"/>
              <a:t> The implemented functions include: calculation of inverse response matrix, BPM and FC selection and automatic configuration, synchronous state control of 16 FOCs, synchronous parameter input function, real-time monitoring of FOFB related equipment status, acquisition of 22kHz FOFB data, FC control interface selection, etc.</a:t>
            </a:r>
          </a:p>
          <a:p>
            <a:pPr algn="just">
              <a:buSzPct val="100000"/>
              <a:buFont typeface="Wingdings" panose="05000000000000000000" pitchFamily="2" charset="2"/>
              <a:buChar char="Ø"/>
            </a:pPr>
            <a:r>
              <a:rPr lang="en-US" altLang="zh-CN" sz="2000" dirty="0"/>
              <a:t>The read data is stored in binary file format, and after format conversion, the data can be saved in large quantities on the server.</a:t>
            </a:r>
          </a:p>
        </p:txBody>
      </p:sp>
      <p:pic>
        <p:nvPicPr>
          <p:cNvPr id="2" name="图片 1">
            <a:extLst>
              <a:ext uri="{FF2B5EF4-FFF2-40B4-BE49-F238E27FC236}">
                <a16:creationId xmlns:a16="http://schemas.microsoft.com/office/drawing/2014/main" id="{F9FB2798-2AD9-60AF-CBBB-3D2B74A820B1}"/>
              </a:ext>
            </a:extLst>
          </p:cNvPr>
          <p:cNvPicPr/>
          <p:nvPr/>
        </p:nvPicPr>
        <p:blipFill>
          <a:blip r:embed="rId2"/>
          <a:stretch>
            <a:fillRect/>
          </a:stretch>
        </p:blipFill>
        <p:spPr>
          <a:xfrm>
            <a:off x="6744072" y="1412776"/>
            <a:ext cx="5095383" cy="4890791"/>
          </a:xfrm>
          <a:prstGeom prst="rect">
            <a:avLst/>
          </a:prstGeom>
        </p:spPr>
      </p:pic>
    </p:spTree>
    <p:extLst>
      <p:ext uri="{BB962C8B-B14F-4D97-AF65-F5344CB8AC3E}">
        <p14:creationId xmlns:p14="http://schemas.microsoft.com/office/powerpoint/2010/main" val="389099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9FED-EBF9-87E6-0952-192A91EC2F9D}"/>
            </a:ext>
          </a:extLst>
        </p:cNvPr>
        <p:cNvGrpSpPr/>
        <p:nvPr/>
      </p:nvGrpSpPr>
      <p:grpSpPr>
        <a:xfrm>
          <a:off x="0" y="0"/>
          <a:ext cx="0" cy="0"/>
          <a:chOff x="0" y="0"/>
          <a:chExt cx="0" cy="0"/>
        </a:xfrm>
      </p:grpSpPr>
      <p:pic>
        <p:nvPicPr>
          <p:cNvPr id="8" name="图片 7" descr="WPS图片(1)">
            <a:extLst>
              <a:ext uri="{FF2B5EF4-FFF2-40B4-BE49-F238E27FC236}">
                <a16:creationId xmlns:a16="http://schemas.microsoft.com/office/drawing/2014/main" id="{F7F6871E-D8EB-4534-B6C5-5ED3FF5818E5}"/>
              </a:ext>
            </a:extLst>
          </p:cNvPr>
          <p:cNvPicPr>
            <a:picLocks noChangeAspect="1"/>
          </p:cNvPicPr>
          <p:nvPr/>
        </p:nvPicPr>
        <p:blipFill>
          <a:blip r:embed="rId3"/>
          <a:stretch>
            <a:fillRect/>
          </a:stretch>
        </p:blipFill>
        <p:spPr>
          <a:xfrm>
            <a:off x="3922049" y="2668155"/>
            <a:ext cx="8269951" cy="3917136"/>
          </a:xfrm>
          <a:prstGeom prst="rect">
            <a:avLst/>
          </a:prstGeom>
          <a:noFill/>
          <a:ln>
            <a:noFill/>
          </a:ln>
        </p:spPr>
      </p:pic>
      <p:sp>
        <p:nvSpPr>
          <p:cNvPr id="3" name="Title 2">
            <a:extLst>
              <a:ext uri="{FF2B5EF4-FFF2-40B4-BE49-F238E27FC236}">
                <a16:creationId xmlns:a16="http://schemas.microsoft.com/office/drawing/2014/main" id="{11D27AF6-0AB6-9770-DF3A-41ED477F6610}"/>
              </a:ext>
            </a:extLst>
          </p:cNvPr>
          <p:cNvSpPr>
            <a:spLocks noGrp="1"/>
          </p:cNvSpPr>
          <p:nvPr>
            <p:ph type="title"/>
          </p:nvPr>
        </p:nvSpPr>
        <p:spPr/>
        <p:txBody>
          <a:bodyPr/>
          <a:lstStyle/>
          <a:p>
            <a:r>
              <a:rPr lang="en-US" altLang="zh-CN" dirty="0"/>
              <a:t>FOFB data acquisition system</a:t>
            </a:r>
            <a:endParaRPr lang="en-US" dirty="0"/>
          </a:p>
        </p:txBody>
      </p:sp>
      <p:pic>
        <p:nvPicPr>
          <p:cNvPr id="6" name="图片 5">
            <a:extLst>
              <a:ext uri="{FF2B5EF4-FFF2-40B4-BE49-F238E27FC236}">
                <a16:creationId xmlns:a16="http://schemas.microsoft.com/office/drawing/2014/main" id="{9013168B-F66E-28E5-D5FB-6CA04B84CC48}"/>
              </a:ext>
            </a:extLst>
          </p:cNvPr>
          <p:cNvPicPr>
            <a:picLocks noChangeAspect="1"/>
          </p:cNvPicPr>
          <p:nvPr/>
        </p:nvPicPr>
        <p:blipFill>
          <a:blip r:embed="rId4"/>
          <a:stretch>
            <a:fillRect/>
          </a:stretch>
        </p:blipFill>
        <p:spPr>
          <a:xfrm>
            <a:off x="231597" y="3365677"/>
            <a:ext cx="3557187" cy="2748986"/>
          </a:xfrm>
          <a:prstGeom prst="rect">
            <a:avLst/>
          </a:prstGeom>
        </p:spPr>
      </p:pic>
      <p:sp>
        <p:nvSpPr>
          <p:cNvPr id="7" name="矩形 6">
            <a:extLst>
              <a:ext uri="{FF2B5EF4-FFF2-40B4-BE49-F238E27FC236}">
                <a16:creationId xmlns:a16="http://schemas.microsoft.com/office/drawing/2014/main" id="{67F94BCF-BA78-D39A-FC8B-C579EFC18B1E}"/>
              </a:ext>
            </a:extLst>
          </p:cNvPr>
          <p:cNvSpPr/>
          <p:nvPr/>
        </p:nvSpPr>
        <p:spPr>
          <a:xfrm>
            <a:off x="-384720" y="945381"/>
            <a:ext cx="7485245" cy="2399118"/>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1" eaLnBrk="1" fontAlgn="auto" hangingPunct="1">
              <a:spcBef>
                <a:spcPts val="1200"/>
              </a:spcBef>
              <a:spcAft>
                <a:spcPts val="0"/>
              </a:spcAft>
              <a:buSzPct val="60000"/>
            </a:pPr>
            <a:endParaRPr lang="en-US" altLang="zh-CN" sz="2800" b="1" dirty="0">
              <a:latin typeface="+mj-lt"/>
              <a:ea typeface="+mn-ea"/>
            </a:endParaRPr>
          </a:p>
          <a:p>
            <a:pPr marL="914400" lvl="1" indent="-467995" eaLnBrk="1" fontAlgn="auto" hangingPunct="1">
              <a:lnSpc>
                <a:spcPts val="1200"/>
              </a:lnSpc>
              <a:spcBef>
                <a:spcPts val="1200"/>
              </a:spcBef>
              <a:spcAft>
                <a:spcPts val="0"/>
              </a:spcAft>
              <a:buSzPct val="60000"/>
              <a:buFont typeface="Wingdings" panose="05000000000000000000" pitchFamily="2" charset="2"/>
              <a:buChar char="Ø"/>
            </a:pPr>
            <a:r>
              <a:rPr lang="en-US" altLang="zh-CN" sz="2000" dirty="0">
                <a:solidFill>
                  <a:srgbClr val="000099"/>
                </a:solidFill>
                <a:latin typeface="+mn-lt"/>
                <a:ea typeface="+mn-ea"/>
              </a:rPr>
              <a:t>FA position data from 576 BPMs</a:t>
            </a:r>
          </a:p>
          <a:p>
            <a:pPr marL="914400" lvl="1" indent="-467995" eaLnBrk="1" fontAlgn="auto" hangingPunct="1">
              <a:lnSpc>
                <a:spcPts val="1200"/>
              </a:lnSpc>
              <a:spcBef>
                <a:spcPts val="1200"/>
              </a:spcBef>
              <a:spcAft>
                <a:spcPts val="0"/>
              </a:spcAft>
              <a:buSzPct val="60000"/>
              <a:buFont typeface="Wingdings" panose="05000000000000000000" pitchFamily="2" charset="2"/>
              <a:buChar char="Ø"/>
            </a:pPr>
            <a:r>
              <a:rPr lang="en-US" altLang="zh-CN" sz="2000" dirty="0">
                <a:solidFill>
                  <a:srgbClr val="000099"/>
                </a:solidFill>
                <a:latin typeface="+mn-lt"/>
                <a:ea typeface="+mn-ea"/>
              </a:rPr>
              <a:t>Status, setpoints, and readback values for 384 FCs </a:t>
            </a:r>
          </a:p>
          <a:p>
            <a:pPr marL="914400" lvl="1" indent="-467995" eaLnBrk="1" fontAlgn="auto" hangingPunct="1">
              <a:lnSpc>
                <a:spcPts val="1200"/>
              </a:lnSpc>
              <a:spcBef>
                <a:spcPts val="1200"/>
              </a:spcBef>
              <a:spcAft>
                <a:spcPts val="0"/>
              </a:spcAft>
              <a:buSzPct val="60000"/>
              <a:buFont typeface="Wingdings" panose="05000000000000000000" pitchFamily="2" charset="2"/>
              <a:buChar char="Ø"/>
            </a:pPr>
            <a:r>
              <a:rPr lang="en-US" altLang="zh-CN" sz="2000" dirty="0">
                <a:solidFill>
                  <a:srgbClr val="000099"/>
                </a:solidFill>
                <a:latin typeface="+mn-lt"/>
                <a:ea typeface="+mn-ea"/>
              </a:rPr>
              <a:t>Operational status of BPMs and FCs</a:t>
            </a:r>
          </a:p>
          <a:p>
            <a:pPr marL="914400" lvl="1" indent="-467995" eaLnBrk="1" fontAlgn="auto" hangingPunct="1">
              <a:lnSpc>
                <a:spcPts val="1200"/>
              </a:lnSpc>
              <a:spcBef>
                <a:spcPts val="1200"/>
              </a:spcBef>
              <a:spcAft>
                <a:spcPts val="0"/>
              </a:spcAft>
              <a:buSzPct val="60000"/>
              <a:buFont typeface="Wingdings" panose="05000000000000000000" pitchFamily="2" charset="2"/>
              <a:buChar char="Ø"/>
            </a:pPr>
            <a:r>
              <a:rPr lang="en-US" altLang="zh-CN" sz="2000" dirty="0">
                <a:solidFill>
                  <a:srgbClr val="000099"/>
                </a:solidFill>
                <a:latin typeface="+mn-lt"/>
                <a:ea typeface="+mn-ea"/>
              </a:rPr>
              <a:t>Hardware and software status of the FOFB system</a:t>
            </a:r>
          </a:p>
          <a:p>
            <a:pPr marL="914400" lvl="1" indent="-467995" eaLnBrk="1" fontAlgn="auto" hangingPunct="1">
              <a:lnSpc>
                <a:spcPts val="1200"/>
              </a:lnSpc>
              <a:spcBef>
                <a:spcPts val="1200"/>
              </a:spcBef>
              <a:spcAft>
                <a:spcPts val="0"/>
              </a:spcAft>
              <a:buSzPct val="60000"/>
              <a:buFont typeface="Wingdings" panose="05000000000000000000" pitchFamily="2" charset="2"/>
              <a:buChar char="Ø"/>
            </a:pPr>
            <a:r>
              <a:rPr lang="en-US" altLang="zh-CN" sz="2000" dirty="0">
                <a:solidFill>
                  <a:srgbClr val="000099"/>
                </a:solidFill>
                <a:latin typeface="+mn-lt"/>
                <a:ea typeface="+mn-ea"/>
              </a:rPr>
              <a:t>Settings of key parameters</a:t>
            </a:r>
          </a:p>
          <a:p>
            <a:pPr marL="914400" lvl="1" indent="-467995" eaLnBrk="1" fontAlgn="auto" hangingPunct="1">
              <a:lnSpc>
                <a:spcPts val="1200"/>
              </a:lnSpc>
              <a:spcBef>
                <a:spcPts val="1200"/>
              </a:spcBef>
              <a:spcAft>
                <a:spcPts val="0"/>
              </a:spcAft>
              <a:buSzPct val="60000"/>
              <a:buFont typeface="Wingdings" panose="05000000000000000000" pitchFamily="2" charset="2"/>
              <a:buChar char="Ø"/>
            </a:pPr>
            <a:r>
              <a:rPr lang="en-US" altLang="zh-CN" sz="2000" dirty="0">
                <a:solidFill>
                  <a:srgbClr val="000099"/>
                </a:solidFill>
                <a:latin typeface="+mn-lt"/>
                <a:ea typeface="+mn-ea"/>
              </a:rPr>
              <a:t>…</a:t>
            </a:r>
          </a:p>
        </p:txBody>
      </p:sp>
      <p:sp>
        <p:nvSpPr>
          <p:cNvPr id="9" name="文本框 3">
            <a:extLst>
              <a:ext uri="{FF2B5EF4-FFF2-40B4-BE49-F238E27FC236}">
                <a16:creationId xmlns:a16="http://schemas.microsoft.com/office/drawing/2014/main" id="{C744CDB7-4333-7E9A-C93E-5336BF52B10A}"/>
              </a:ext>
            </a:extLst>
          </p:cNvPr>
          <p:cNvSpPr txBox="1"/>
          <p:nvPr/>
        </p:nvSpPr>
        <p:spPr>
          <a:xfrm>
            <a:off x="7072681" y="1250206"/>
            <a:ext cx="5117359" cy="1294393"/>
          </a:xfrm>
          <a:prstGeom prst="rect">
            <a:avLst/>
          </a:prstGeom>
          <a:noFill/>
        </p:spPr>
        <p:txBody>
          <a:bodyPr wrap="square" rtlCol="0" anchor="t">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en-US" altLang="zh-CN" sz="1800" b="1" dirty="0">
                <a:solidFill>
                  <a:srgbClr val="000099"/>
                </a:solidFill>
                <a:latin typeface="Times New Roman" panose="02020603050405020304" pitchFamily="18" charset="0"/>
                <a:ea typeface="微软雅黑" panose="020B0503020204020204" pitchFamily="34" charset="-122"/>
                <a:cs typeface="Times New Roman" panose="02020603050405020304" pitchFamily="18" charset="0"/>
                <a:sym typeface="+mn-ea"/>
              </a:rPr>
              <a:t>Real-time readout of synchronized data from FOFB-related equipment</a:t>
            </a:r>
            <a:r>
              <a:rPr lang="zh-CN" altLang="en-US" sz="1800" b="1" dirty="0">
                <a:solidFill>
                  <a:srgbClr val="000099"/>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800" dirty="0"/>
              <a:t>Over 3,000 data acquisition points; Data throughput: 350 MB/s.</a:t>
            </a:r>
            <a:endPar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236292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47C2C6C-7ACC-43AF-B17B-9513D8C65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7" y="1395863"/>
            <a:ext cx="7289859" cy="2657757"/>
          </a:xfrm>
          <a:prstGeom prst="rect">
            <a:avLst/>
          </a:prstGeom>
        </p:spPr>
      </p:pic>
      <p:cxnSp>
        <p:nvCxnSpPr>
          <p:cNvPr id="7" name="直接箭头连接符 6">
            <a:extLst>
              <a:ext uri="{FF2B5EF4-FFF2-40B4-BE49-F238E27FC236}">
                <a16:creationId xmlns:a16="http://schemas.microsoft.com/office/drawing/2014/main" id="{97118DC7-3BC2-42E1-AEF4-75033DD69439}"/>
              </a:ext>
            </a:extLst>
          </p:cNvPr>
          <p:cNvCxnSpPr>
            <a:cxnSpLocks/>
          </p:cNvCxnSpPr>
          <p:nvPr/>
        </p:nvCxnSpPr>
        <p:spPr>
          <a:xfrm>
            <a:off x="2416410" y="1674603"/>
            <a:ext cx="0" cy="5709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8936CB54-B820-4D65-9B5C-30B145DAA010}"/>
              </a:ext>
            </a:extLst>
          </p:cNvPr>
          <p:cNvSpPr txBox="1"/>
          <p:nvPr/>
        </p:nvSpPr>
        <p:spPr>
          <a:xfrm>
            <a:off x="1848240" y="940649"/>
            <a:ext cx="1318359" cy="646331"/>
          </a:xfrm>
          <a:prstGeom prst="rect">
            <a:avLst/>
          </a:prstGeom>
          <a:noFill/>
        </p:spPr>
        <p:txBody>
          <a:bodyPr wrap="square" rtlCol="0">
            <a:spAutoFit/>
          </a:bodyPr>
          <a:lstStyle/>
          <a:p>
            <a:r>
              <a:rPr lang="en-US" altLang="zh-CN" b="1" dirty="0" err="1">
                <a:solidFill>
                  <a:srgbClr val="C00000"/>
                </a:solidFill>
              </a:rPr>
              <a:t>i</a:t>
            </a:r>
            <a:r>
              <a:rPr lang="en-US" altLang="zh-CN" b="1" baseline="-25000" dirty="0" err="1">
                <a:solidFill>
                  <a:srgbClr val="C00000"/>
                </a:solidFill>
              </a:rPr>
              <a:t>set</a:t>
            </a:r>
            <a:endParaRPr lang="zh-CN" altLang="en-US" b="1" baseline="-25000" dirty="0">
              <a:solidFill>
                <a:srgbClr val="C00000"/>
              </a:solidFill>
            </a:endParaRPr>
          </a:p>
        </p:txBody>
      </p:sp>
      <p:cxnSp>
        <p:nvCxnSpPr>
          <p:cNvPr id="9" name="直接箭头连接符 8">
            <a:extLst>
              <a:ext uri="{FF2B5EF4-FFF2-40B4-BE49-F238E27FC236}">
                <a16:creationId xmlns:a16="http://schemas.microsoft.com/office/drawing/2014/main" id="{5B8D3C28-59C7-4B42-940A-45FD8B60AAAE}"/>
              </a:ext>
            </a:extLst>
          </p:cNvPr>
          <p:cNvCxnSpPr>
            <a:cxnSpLocks/>
          </p:cNvCxnSpPr>
          <p:nvPr/>
        </p:nvCxnSpPr>
        <p:spPr>
          <a:xfrm flipV="1">
            <a:off x="1605097" y="1638059"/>
            <a:ext cx="1" cy="595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29D6961C-7EDA-4B62-8905-64B00C7BF033}"/>
              </a:ext>
            </a:extLst>
          </p:cNvPr>
          <p:cNvSpPr txBox="1"/>
          <p:nvPr/>
        </p:nvSpPr>
        <p:spPr>
          <a:xfrm>
            <a:off x="508142" y="878389"/>
            <a:ext cx="1707173" cy="646331"/>
          </a:xfrm>
          <a:prstGeom prst="rect">
            <a:avLst/>
          </a:prstGeom>
          <a:noFill/>
        </p:spPr>
        <p:txBody>
          <a:bodyPr wrap="square" rtlCol="0">
            <a:spAutoFit/>
          </a:bodyPr>
          <a:lstStyle/>
          <a:p>
            <a:r>
              <a:rPr lang="en-US" altLang="zh-CN" b="1" dirty="0" err="1">
                <a:solidFill>
                  <a:srgbClr val="C00000"/>
                </a:solidFill>
              </a:rPr>
              <a:t>x</a:t>
            </a:r>
            <a:r>
              <a:rPr lang="en-US" altLang="zh-CN" b="1" baseline="-25000" dirty="0" err="1">
                <a:solidFill>
                  <a:srgbClr val="C00000"/>
                </a:solidFill>
              </a:rPr>
              <a:t>output</a:t>
            </a:r>
            <a:endParaRPr lang="zh-CN" altLang="en-US" b="1" baseline="-25000" dirty="0">
              <a:solidFill>
                <a:srgbClr val="C00000"/>
              </a:solidFill>
            </a:endParaRPr>
          </a:p>
        </p:txBody>
      </p:sp>
      <p:pic>
        <p:nvPicPr>
          <p:cNvPr id="5" name="内容占位符 4">
            <a:extLst>
              <a:ext uri="{FF2B5EF4-FFF2-40B4-BE49-F238E27FC236}">
                <a16:creationId xmlns:a16="http://schemas.microsoft.com/office/drawing/2014/main" id="{2BEAC44E-1F5F-4D59-B41B-D73E71254FD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932643" y="968188"/>
            <a:ext cx="4965585" cy="3724189"/>
          </a:xfrm>
        </p:spPr>
      </p:pic>
      <p:sp>
        <p:nvSpPr>
          <p:cNvPr id="3" name="标题 2">
            <a:extLst>
              <a:ext uri="{FF2B5EF4-FFF2-40B4-BE49-F238E27FC236}">
                <a16:creationId xmlns:a16="http://schemas.microsoft.com/office/drawing/2014/main" id="{66164566-4493-4DAD-8E47-AFC6D3167EF9}"/>
              </a:ext>
            </a:extLst>
          </p:cNvPr>
          <p:cNvSpPr>
            <a:spLocks noGrp="1"/>
          </p:cNvSpPr>
          <p:nvPr>
            <p:ph type="title"/>
          </p:nvPr>
        </p:nvSpPr>
        <p:spPr/>
        <p:txBody>
          <a:bodyPr/>
          <a:lstStyle/>
          <a:p>
            <a:r>
              <a:rPr lang="en-US" altLang="zh-CN" dirty="0"/>
              <a:t>Open-loop response</a:t>
            </a:r>
            <a:endParaRPr lang="zh-CN" altLang="en-US" dirty="0"/>
          </a:p>
        </p:txBody>
      </p:sp>
      <p:cxnSp>
        <p:nvCxnSpPr>
          <p:cNvPr id="13" name="直接连接符 12">
            <a:extLst>
              <a:ext uri="{FF2B5EF4-FFF2-40B4-BE49-F238E27FC236}">
                <a16:creationId xmlns:a16="http://schemas.microsoft.com/office/drawing/2014/main" id="{D87ECACD-B986-428F-85A9-40C3DA71B716}"/>
              </a:ext>
            </a:extLst>
          </p:cNvPr>
          <p:cNvCxnSpPr/>
          <p:nvPr/>
        </p:nvCxnSpPr>
        <p:spPr>
          <a:xfrm>
            <a:off x="7888674" y="1858076"/>
            <a:ext cx="54202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6FAC5805-CCB0-4021-9E37-2971210A04BB}"/>
              </a:ext>
            </a:extLst>
          </p:cNvPr>
          <p:cNvCxnSpPr>
            <a:cxnSpLocks/>
            <a:stCxn id="15" idx="0"/>
          </p:cNvCxnSpPr>
          <p:nvPr/>
        </p:nvCxnSpPr>
        <p:spPr>
          <a:xfrm flipV="1">
            <a:off x="8136037" y="1899138"/>
            <a:ext cx="0" cy="7497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E2316968-59DA-4D21-80AF-C9CE69769B73}"/>
              </a:ext>
            </a:extLst>
          </p:cNvPr>
          <p:cNvSpPr txBox="1"/>
          <p:nvPr/>
        </p:nvSpPr>
        <p:spPr>
          <a:xfrm>
            <a:off x="7753315" y="2648893"/>
            <a:ext cx="765444" cy="369332"/>
          </a:xfrm>
          <a:prstGeom prst="rect">
            <a:avLst/>
          </a:prstGeom>
          <a:noFill/>
        </p:spPr>
        <p:txBody>
          <a:bodyPr wrap="square" rtlCol="0">
            <a:spAutoFit/>
          </a:bodyPr>
          <a:lstStyle/>
          <a:p>
            <a:r>
              <a:rPr lang="en-US" altLang="zh-CN" dirty="0"/>
              <a:t>0.15A</a:t>
            </a:r>
            <a:endParaRPr lang="zh-CN" altLang="en-US" dirty="0"/>
          </a:p>
        </p:txBody>
      </p:sp>
      <p:cxnSp>
        <p:nvCxnSpPr>
          <p:cNvPr id="16" name="直接箭头连接符 15">
            <a:extLst>
              <a:ext uri="{FF2B5EF4-FFF2-40B4-BE49-F238E27FC236}">
                <a16:creationId xmlns:a16="http://schemas.microsoft.com/office/drawing/2014/main" id="{4604AE20-AF75-4A0F-80CD-B8716A2420DC}"/>
              </a:ext>
            </a:extLst>
          </p:cNvPr>
          <p:cNvCxnSpPr>
            <a:cxnSpLocks/>
            <a:stCxn id="15" idx="2"/>
          </p:cNvCxnSpPr>
          <p:nvPr/>
        </p:nvCxnSpPr>
        <p:spPr>
          <a:xfrm>
            <a:off x="8136037" y="3018225"/>
            <a:ext cx="0" cy="8793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4BE75711-FEBC-41C8-B30D-8D6DF2E5B8BC}"/>
              </a:ext>
            </a:extLst>
          </p:cNvPr>
          <p:cNvCxnSpPr>
            <a:cxnSpLocks/>
          </p:cNvCxnSpPr>
          <p:nvPr/>
        </p:nvCxnSpPr>
        <p:spPr>
          <a:xfrm flipH="1" flipV="1">
            <a:off x="8999624" y="2240280"/>
            <a:ext cx="115851" cy="3693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36915B82-5152-4C9C-9CD0-4640028C33E1}"/>
              </a:ext>
            </a:extLst>
          </p:cNvPr>
          <p:cNvSpPr txBox="1"/>
          <p:nvPr/>
        </p:nvSpPr>
        <p:spPr>
          <a:xfrm>
            <a:off x="8873429" y="2554045"/>
            <a:ext cx="765444" cy="369332"/>
          </a:xfrm>
          <a:prstGeom prst="rect">
            <a:avLst/>
          </a:prstGeom>
          <a:noFill/>
        </p:spPr>
        <p:txBody>
          <a:bodyPr wrap="square" rtlCol="0">
            <a:spAutoFit/>
          </a:bodyPr>
          <a:lstStyle/>
          <a:p>
            <a:r>
              <a:rPr lang="en-US" altLang="zh-CN" dirty="0"/>
              <a:t>90%</a:t>
            </a:r>
            <a:endParaRPr lang="zh-CN" altLang="en-US" dirty="0"/>
          </a:p>
        </p:txBody>
      </p:sp>
      <p:cxnSp>
        <p:nvCxnSpPr>
          <p:cNvPr id="21" name="直接连接符 20">
            <a:extLst>
              <a:ext uri="{FF2B5EF4-FFF2-40B4-BE49-F238E27FC236}">
                <a16:creationId xmlns:a16="http://schemas.microsoft.com/office/drawing/2014/main" id="{DC61E268-0B6F-4599-998E-96EA27660E75}"/>
              </a:ext>
            </a:extLst>
          </p:cNvPr>
          <p:cNvCxnSpPr>
            <a:cxnSpLocks/>
          </p:cNvCxnSpPr>
          <p:nvPr/>
        </p:nvCxnSpPr>
        <p:spPr>
          <a:xfrm>
            <a:off x="8761700" y="1948646"/>
            <a:ext cx="0" cy="1982033"/>
          </a:xfrm>
          <a:prstGeom prst="line">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9BF8BF27-F789-4A04-995F-3813F868A75C}"/>
              </a:ext>
            </a:extLst>
          </p:cNvPr>
          <p:cNvCxnSpPr/>
          <p:nvPr/>
        </p:nvCxnSpPr>
        <p:spPr>
          <a:xfrm>
            <a:off x="8459657" y="3801872"/>
            <a:ext cx="302043" cy="0"/>
          </a:xfrm>
          <a:prstGeom prst="straightConnector1">
            <a:avLst/>
          </a:prstGeom>
          <a:ln w="28575">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607278E6-4C23-4B43-9EBD-346A1A3426C5}"/>
              </a:ext>
            </a:extLst>
          </p:cNvPr>
          <p:cNvSpPr txBox="1"/>
          <p:nvPr/>
        </p:nvSpPr>
        <p:spPr>
          <a:xfrm>
            <a:off x="8234180" y="3897578"/>
            <a:ext cx="765444" cy="307777"/>
          </a:xfrm>
          <a:prstGeom prst="rect">
            <a:avLst/>
          </a:prstGeom>
          <a:noFill/>
        </p:spPr>
        <p:txBody>
          <a:bodyPr wrap="square" rtlCol="0">
            <a:spAutoFit/>
          </a:bodyPr>
          <a:lstStyle/>
          <a:p>
            <a:r>
              <a:rPr lang="en-US" altLang="zh-CN" sz="1400" dirty="0">
                <a:solidFill>
                  <a:srgbClr val="FF0000"/>
                </a:solidFill>
              </a:rPr>
              <a:t>180us</a:t>
            </a:r>
            <a:endParaRPr lang="zh-CN" altLang="en-US" sz="1400" dirty="0">
              <a:solidFill>
                <a:srgbClr val="FF0000"/>
              </a:solidFill>
            </a:endParaRPr>
          </a:p>
        </p:txBody>
      </p:sp>
      <p:graphicFrame>
        <p:nvGraphicFramePr>
          <p:cNvPr id="31" name="对象 30">
            <a:extLst>
              <a:ext uri="{FF2B5EF4-FFF2-40B4-BE49-F238E27FC236}">
                <a16:creationId xmlns:a16="http://schemas.microsoft.com/office/drawing/2014/main" id="{454E230A-BDB9-4E95-BF47-DFCDD1001290}"/>
              </a:ext>
            </a:extLst>
          </p:cNvPr>
          <p:cNvGraphicFramePr>
            <a:graphicFrameLocks noChangeAspect="1"/>
          </p:cNvGraphicFramePr>
          <p:nvPr>
            <p:extLst>
              <p:ext uri="{D42A27DB-BD31-4B8C-83A1-F6EECF244321}">
                <p14:modId xmlns:p14="http://schemas.microsoft.com/office/powerpoint/2010/main" val="706902957"/>
              </p:ext>
            </p:extLst>
          </p:nvPr>
        </p:nvGraphicFramePr>
        <p:xfrm>
          <a:off x="8391843" y="4978336"/>
          <a:ext cx="2262858" cy="584571"/>
        </p:xfrm>
        <a:graphic>
          <a:graphicData uri="http://schemas.openxmlformats.org/presentationml/2006/ole">
            <mc:AlternateContent xmlns:mc="http://schemas.openxmlformats.org/markup-compatibility/2006">
              <mc:Choice xmlns:v="urn:schemas-microsoft-com:vml" Requires="v">
                <p:oleObj name="Equation" r:id="rId5" imgW="1523880" imgH="393480" progId="Equation.DSMT4">
                  <p:embed/>
                </p:oleObj>
              </mc:Choice>
              <mc:Fallback>
                <p:oleObj name="Equation" r:id="rId5" imgW="1523880" imgH="393480" progId="Equation.DSMT4">
                  <p:embed/>
                  <p:pic>
                    <p:nvPicPr>
                      <p:cNvPr id="31" name="对象 30">
                        <a:extLst>
                          <a:ext uri="{FF2B5EF4-FFF2-40B4-BE49-F238E27FC236}">
                            <a16:creationId xmlns:a16="http://schemas.microsoft.com/office/drawing/2014/main" id="{454E230A-BDB9-4E95-BF47-DFCDD1001290}"/>
                          </a:ext>
                        </a:extLst>
                      </p:cNvPr>
                      <p:cNvPicPr/>
                      <p:nvPr/>
                    </p:nvPicPr>
                    <p:blipFill>
                      <a:blip r:embed="rId6"/>
                      <a:stretch>
                        <a:fillRect/>
                      </a:stretch>
                    </p:blipFill>
                    <p:spPr>
                      <a:xfrm>
                        <a:off x="8391843" y="4978336"/>
                        <a:ext cx="2262858" cy="584571"/>
                      </a:xfrm>
                      <a:prstGeom prst="rect">
                        <a:avLst/>
                      </a:prstGeom>
                    </p:spPr>
                  </p:pic>
                </p:oleObj>
              </mc:Fallback>
            </mc:AlternateContent>
          </a:graphicData>
        </a:graphic>
      </p:graphicFrame>
      <p:sp>
        <p:nvSpPr>
          <p:cNvPr id="33" name="文本框 32">
            <a:extLst>
              <a:ext uri="{FF2B5EF4-FFF2-40B4-BE49-F238E27FC236}">
                <a16:creationId xmlns:a16="http://schemas.microsoft.com/office/drawing/2014/main" id="{15A33F53-1DCD-4EF9-BE08-EE07D0F62C56}"/>
              </a:ext>
            </a:extLst>
          </p:cNvPr>
          <p:cNvSpPr txBox="1"/>
          <p:nvPr/>
        </p:nvSpPr>
        <p:spPr>
          <a:xfrm>
            <a:off x="241981" y="4053620"/>
            <a:ext cx="7366886" cy="2554545"/>
          </a:xfrm>
          <a:prstGeom prst="rect">
            <a:avLst/>
          </a:prstGeom>
          <a:noFill/>
        </p:spPr>
        <p:txBody>
          <a:bodyPr wrap="square" rtlCol="0">
            <a:spAutoFit/>
          </a:bodyPr>
          <a:lstStyle/>
          <a:p>
            <a:pPr marL="182880" indent="-182880" algn="just">
              <a:spcBef>
                <a:spcPts val="1200"/>
              </a:spcBef>
              <a:buSzPct val="100000"/>
              <a:buFont typeface="Wingdings" panose="05000000000000000000" pitchFamily="2" charset="2"/>
              <a:buChar char="Ø"/>
            </a:pPr>
            <a:r>
              <a:rPr lang="en-US" altLang="zh-CN" sz="2000" dirty="0">
                <a:solidFill>
                  <a:srgbClr val="000099"/>
                </a:solidFill>
              </a:rPr>
              <a:t>Open loop step response was conducted by providing 0.15A step on FC and using inverse response matrix on all bpm data.</a:t>
            </a:r>
          </a:p>
          <a:p>
            <a:pPr marL="182880" indent="-182880" algn="just">
              <a:spcBef>
                <a:spcPts val="1200"/>
              </a:spcBef>
              <a:buSzPct val="100000"/>
              <a:buFont typeface="Wingdings" panose="05000000000000000000" pitchFamily="2" charset="2"/>
              <a:buChar char="Ø"/>
            </a:pPr>
            <a:r>
              <a:rPr lang="en-US" altLang="zh-CN" sz="2000" dirty="0">
                <a:solidFill>
                  <a:srgbClr val="000099"/>
                </a:solidFill>
              </a:rPr>
              <a:t>It measures the total latency in the system. The plot shows 180 µs latency where no output from the fast corrector is observed. After this initial latency, the risetime from 0 to 90 % full value is 90 µs.</a:t>
            </a:r>
          </a:p>
          <a:p>
            <a:pPr algn="just">
              <a:spcBef>
                <a:spcPts val="1200"/>
              </a:spcBef>
              <a:buSzPct val="100000"/>
            </a:pPr>
            <a:br>
              <a:rPr lang="en-US" altLang="zh-CN" sz="2000" dirty="0"/>
            </a:br>
            <a:endParaRPr lang="zh-CN" altLang="en-US" sz="2000" dirty="0">
              <a:solidFill>
                <a:srgbClr val="000099"/>
              </a:solidFill>
            </a:endParaRPr>
          </a:p>
        </p:txBody>
      </p:sp>
    </p:spTree>
    <p:extLst>
      <p:ext uri="{BB962C8B-B14F-4D97-AF65-F5344CB8AC3E}">
        <p14:creationId xmlns:p14="http://schemas.microsoft.com/office/powerpoint/2010/main" val="79386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748732B-4EC2-4828-86AE-9679619D9E76}"/>
              </a:ext>
            </a:extLst>
          </p:cNvPr>
          <p:cNvSpPr>
            <a:spLocks noGrp="1"/>
          </p:cNvSpPr>
          <p:nvPr>
            <p:ph type="title"/>
          </p:nvPr>
        </p:nvSpPr>
        <p:spPr/>
        <p:txBody>
          <a:bodyPr/>
          <a:lstStyle/>
          <a:p>
            <a:r>
              <a:rPr lang="en-US" altLang="zh-CN" dirty="0"/>
              <a:t>FOFB commissioning</a:t>
            </a:r>
            <a:endParaRPr lang="zh-CN" altLang="en-US" dirty="0"/>
          </a:p>
        </p:txBody>
      </p:sp>
      <p:pic>
        <p:nvPicPr>
          <p:cNvPr id="4" name="图片 3">
            <a:extLst>
              <a:ext uri="{FF2B5EF4-FFF2-40B4-BE49-F238E27FC236}">
                <a16:creationId xmlns:a16="http://schemas.microsoft.com/office/drawing/2014/main" id="{7A49987A-1CFD-4C88-AC87-5190B00ADA9D}"/>
              </a:ext>
            </a:extLst>
          </p:cNvPr>
          <p:cNvPicPr>
            <a:picLocks noChangeAspect="1"/>
          </p:cNvPicPr>
          <p:nvPr/>
        </p:nvPicPr>
        <p:blipFill rotWithShape="1">
          <a:blip r:embed="rId3"/>
          <a:srcRect l="12719" t="45418" r="17219" b="19778"/>
          <a:stretch/>
        </p:blipFill>
        <p:spPr>
          <a:xfrm>
            <a:off x="1406525" y="1470542"/>
            <a:ext cx="8889159" cy="1530515"/>
          </a:xfrm>
          <a:prstGeom prst="rect">
            <a:avLst/>
          </a:prstGeom>
        </p:spPr>
      </p:pic>
      <p:cxnSp>
        <p:nvCxnSpPr>
          <p:cNvPr id="5" name="直接箭头连接符 4">
            <a:extLst>
              <a:ext uri="{FF2B5EF4-FFF2-40B4-BE49-F238E27FC236}">
                <a16:creationId xmlns:a16="http://schemas.microsoft.com/office/drawing/2014/main" id="{6E0CFE32-8830-41D4-BF88-96D024F5DD63}"/>
              </a:ext>
            </a:extLst>
          </p:cNvPr>
          <p:cNvCxnSpPr>
            <a:cxnSpLocks/>
          </p:cNvCxnSpPr>
          <p:nvPr/>
        </p:nvCxnSpPr>
        <p:spPr>
          <a:xfrm>
            <a:off x="1674641" y="1758872"/>
            <a:ext cx="0" cy="59393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a:extLst>
              <a:ext uri="{FF2B5EF4-FFF2-40B4-BE49-F238E27FC236}">
                <a16:creationId xmlns:a16="http://schemas.microsoft.com/office/drawing/2014/main" id="{FED8F958-134E-45A5-B166-671942BD36A9}"/>
              </a:ext>
            </a:extLst>
          </p:cNvPr>
          <p:cNvCxnSpPr>
            <a:cxnSpLocks/>
          </p:cNvCxnSpPr>
          <p:nvPr/>
        </p:nvCxnSpPr>
        <p:spPr>
          <a:xfrm>
            <a:off x="5491065" y="1475591"/>
            <a:ext cx="0" cy="75137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AD974703-FB1F-4DCB-B48A-209140A2C0BC}"/>
              </a:ext>
            </a:extLst>
          </p:cNvPr>
          <p:cNvCxnSpPr>
            <a:cxnSpLocks/>
          </p:cNvCxnSpPr>
          <p:nvPr/>
        </p:nvCxnSpPr>
        <p:spPr>
          <a:xfrm>
            <a:off x="6139137" y="1475591"/>
            <a:ext cx="0" cy="75137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4FD13532-2CEB-44E4-AB20-3149B4969FDB}"/>
              </a:ext>
            </a:extLst>
          </p:cNvPr>
          <p:cNvCxnSpPr>
            <a:cxnSpLocks/>
          </p:cNvCxnSpPr>
          <p:nvPr/>
        </p:nvCxnSpPr>
        <p:spPr>
          <a:xfrm>
            <a:off x="9883553" y="1758872"/>
            <a:ext cx="0" cy="55271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右大括号 8">
            <a:extLst>
              <a:ext uri="{FF2B5EF4-FFF2-40B4-BE49-F238E27FC236}">
                <a16:creationId xmlns:a16="http://schemas.microsoft.com/office/drawing/2014/main" id="{EAA8DA9B-1F04-4F5D-8BC4-E421D7EAC960}"/>
              </a:ext>
            </a:extLst>
          </p:cNvPr>
          <p:cNvSpPr/>
          <p:nvPr/>
        </p:nvSpPr>
        <p:spPr>
          <a:xfrm rot="16200000">
            <a:off x="5544259" y="-2662485"/>
            <a:ext cx="414537" cy="8120059"/>
          </a:xfrm>
          <a:prstGeom prst="rightBrace">
            <a:avLst>
              <a:gd name="adj1" fmla="val 8333"/>
              <a:gd name="adj2" fmla="val 50195"/>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0" name="直接箭头连接符 9">
            <a:extLst>
              <a:ext uri="{FF2B5EF4-FFF2-40B4-BE49-F238E27FC236}">
                <a16:creationId xmlns:a16="http://schemas.microsoft.com/office/drawing/2014/main" id="{B7DD35FA-5FE6-4A8D-ADCB-DBB97746D437}"/>
              </a:ext>
            </a:extLst>
          </p:cNvPr>
          <p:cNvCxnSpPr>
            <a:cxnSpLocks/>
          </p:cNvCxnSpPr>
          <p:nvPr/>
        </p:nvCxnSpPr>
        <p:spPr>
          <a:xfrm>
            <a:off x="1890665" y="1500619"/>
            <a:ext cx="0" cy="751373"/>
          </a:xfrm>
          <a:prstGeom prst="straightConnector1">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直接箭头连接符 10">
            <a:extLst>
              <a:ext uri="{FF2B5EF4-FFF2-40B4-BE49-F238E27FC236}">
                <a16:creationId xmlns:a16="http://schemas.microsoft.com/office/drawing/2014/main" id="{98D29E99-F70D-4658-912E-5A4EC595229E}"/>
              </a:ext>
            </a:extLst>
          </p:cNvPr>
          <p:cNvCxnSpPr>
            <a:cxnSpLocks/>
          </p:cNvCxnSpPr>
          <p:nvPr/>
        </p:nvCxnSpPr>
        <p:spPr>
          <a:xfrm>
            <a:off x="5131025" y="1437571"/>
            <a:ext cx="0" cy="696988"/>
          </a:xfrm>
          <a:prstGeom prst="straightConnector1">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直接箭头连接符 11">
            <a:extLst>
              <a:ext uri="{FF2B5EF4-FFF2-40B4-BE49-F238E27FC236}">
                <a16:creationId xmlns:a16="http://schemas.microsoft.com/office/drawing/2014/main" id="{4DD954B8-1029-4214-9C37-5E2923C84BD6}"/>
              </a:ext>
            </a:extLst>
          </p:cNvPr>
          <p:cNvCxnSpPr>
            <a:cxnSpLocks/>
          </p:cNvCxnSpPr>
          <p:nvPr/>
        </p:nvCxnSpPr>
        <p:spPr>
          <a:xfrm>
            <a:off x="6427169" y="1437571"/>
            <a:ext cx="0" cy="696988"/>
          </a:xfrm>
          <a:prstGeom prst="straightConnector1">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接箭头连接符 12">
            <a:extLst>
              <a:ext uri="{FF2B5EF4-FFF2-40B4-BE49-F238E27FC236}">
                <a16:creationId xmlns:a16="http://schemas.microsoft.com/office/drawing/2014/main" id="{934A5054-B560-4B79-A3B7-90AEA612830F}"/>
              </a:ext>
            </a:extLst>
          </p:cNvPr>
          <p:cNvCxnSpPr>
            <a:cxnSpLocks/>
          </p:cNvCxnSpPr>
          <p:nvPr/>
        </p:nvCxnSpPr>
        <p:spPr>
          <a:xfrm>
            <a:off x="9667529" y="1491232"/>
            <a:ext cx="0" cy="751373"/>
          </a:xfrm>
          <a:prstGeom prst="straightConnector1">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26" name="图片 25">
            <a:extLst>
              <a:ext uri="{FF2B5EF4-FFF2-40B4-BE49-F238E27FC236}">
                <a16:creationId xmlns:a16="http://schemas.microsoft.com/office/drawing/2014/main" id="{C96C1F80-7687-4DC3-96D9-1D5E87EED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834" y="3034028"/>
            <a:ext cx="7404950" cy="3290760"/>
          </a:xfrm>
          <a:prstGeom prst="rect">
            <a:avLst/>
          </a:prstGeom>
        </p:spPr>
      </p:pic>
      <p:sp>
        <p:nvSpPr>
          <p:cNvPr id="14" name="文本框 13">
            <a:extLst>
              <a:ext uri="{FF2B5EF4-FFF2-40B4-BE49-F238E27FC236}">
                <a16:creationId xmlns:a16="http://schemas.microsoft.com/office/drawing/2014/main" id="{28C42D23-A1E6-4D25-A1EE-5A494C0416D6}"/>
              </a:ext>
            </a:extLst>
          </p:cNvPr>
          <p:cNvSpPr txBox="1"/>
          <p:nvPr/>
        </p:nvSpPr>
        <p:spPr>
          <a:xfrm>
            <a:off x="4865982" y="833725"/>
            <a:ext cx="2335902" cy="338554"/>
          </a:xfrm>
          <a:prstGeom prst="rect">
            <a:avLst/>
          </a:prstGeom>
          <a:noFill/>
        </p:spPr>
        <p:txBody>
          <a:bodyPr wrap="square">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FOFB loop</a:t>
            </a:r>
            <a:r>
              <a:rPr lang="zh-CN" altLang="en-US" sz="1600" b="1" dirty="0">
                <a:solidFill>
                  <a:srgbClr val="FF0000"/>
                </a:solidFill>
                <a:latin typeface="微软雅黑" panose="020B0503020204020204" pitchFamily="34" charset="-122"/>
                <a:ea typeface="微软雅黑" panose="020B0503020204020204" pitchFamily="34" charset="-122"/>
              </a:rPr>
              <a:t>（</a:t>
            </a:r>
            <a:r>
              <a:rPr lang="en-US" altLang="zh-CN" sz="1600" b="1" dirty="0">
                <a:solidFill>
                  <a:srgbClr val="FF0000"/>
                </a:solidFill>
                <a:latin typeface="微软雅黑" panose="020B0503020204020204" pitchFamily="34" charset="-122"/>
                <a:ea typeface="微软雅黑" panose="020B0503020204020204" pitchFamily="34" charset="-122"/>
              </a:rPr>
              <a:t>4*4</a:t>
            </a:r>
            <a:r>
              <a:rPr lang="zh-CN" altLang="en-US" sz="1600" b="1" dirty="0">
                <a:solidFill>
                  <a:srgbClr val="FF0000"/>
                </a:solidFill>
                <a:latin typeface="微软雅黑" panose="020B0503020204020204" pitchFamily="34" charset="-122"/>
                <a:ea typeface="微软雅黑" panose="020B0503020204020204" pitchFamily="34" charset="-122"/>
              </a:rPr>
              <a:t>）</a:t>
            </a:r>
          </a:p>
        </p:txBody>
      </p:sp>
      <p:cxnSp>
        <p:nvCxnSpPr>
          <p:cNvPr id="21" name="直接连接符 20">
            <a:extLst>
              <a:ext uri="{FF2B5EF4-FFF2-40B4-BE49-F238E27FC236}">
                <a16:creationId xmlns:a16="http://schemas.microsoft.com/office/drawing/2014/main" id="{24AB90F9-50BC-42FE-A120-E9324B5FD314}"/>
              </a:ext>
            </a:extLst>
          </p:cNvPr>
          <p:cNvCxnSpPr>
            <a:cxnSpLocks/>
          </p:cNvCxnSpPr>
          <p:nvPr/>
        </p:nvCxnSpPr>
        <p:spPr>
          <a:xfrm>
            <a:off x="5417298" y="3250999"/>
            <a:ext cx="0" cy="2856819"/>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92182D9E-61B5-4072-9EA1-BCF74E106F0C}"/>
              </a:ext>
            </a:extLst>
          </p:cNvPr>
          <p:cNvCxnSpPr>
            <a:cxnSpLocks/>
          </p:cNvCxnSpPr>
          <p:nvPr/>
        </p:nvCxnSpPr>
        <p:spPr>
          <a:xfrm>
            <a:off x="6290860" y="3276051"/>
            <a:ext cx="0" cy="2856819"/>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15" name="矩形: 圆角 14">
            <a:extLst>
              <a:ext uri="{FF2B5EF4-FFF2-40B4-BE49-F238E27FC236}">
                <a16:creationId xmlns:a16="http://schemas.microsoft.com/office/drawing/2014/main" id="{5510B61A-FB65-476F-8B8C-C8D04C8FB5DC}"/>
              </a:ext>
            </a:extLst>
          </p:cNvPr>
          <p:cNvSpPr/>
          <p:nvPr/>
        </p:nvSpPr>
        <p:spPr>
          <a:xfrm>
            <a:off x="1406525" y="2702257"/>
            <a:ext cx="595146" cy="2502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4FC472FA-5C63-45B2-8E83-4D39D84B828B}"/>
              </a:ext>
            </a:extLst>
          </p:cNvPr>
          <p:cNvSpPr/>
          <p:nvPr/>
        </p:nvSpPr>
        <p:spPr>
          <a:xfrm>
            <a:off x="5237203" y="2677648"/>
            <a:ext cx="1189961" cy="2307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160E0206-1911-429B-9EA0-97E839B2E114}"/>
              </a:ext>
            </a:extLst>
          </p:cNvPr>
          <p:cNvSpPr/>
          <p:nvPr/>
        </p:nvSpPr>
        <p:spPr>
          <a:xfrm>
            <a:off x="9724318" y="2711981"/>
            <a:ext cx="533524" cy="2307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3668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50DFEE5-A59A-4886-8EC5-9F6566EDD535}"/>
              </a:ext>
            </a:extLst>
          </p:cNvPr>
          <p:cNvSpPr>
            <a:spLocks noGrp="1"/>
          </p:cNvSpPr>
          <p:nvPr>
            <p:ph type="title"/>
          </p:nvPr>
        </p:nvSpPr>
        <p:spPr/>
        <p:txBody>
          <a:bodyPr/>
          <a:lstStyle/>
          <a:p>
            <a:r>
              <a:rPr lang="en-US" altLang="zh-CN" dirty="0"/>
              <a:t>Close-loop bandwidth (80mA top-up)</a:t>
            </a:r>
            <a:endParaRPr lang="zh-CN" altLang="en-US" dirty="0"/>
          </a:p>
        </p:txBody>
      </p:sp>
      <p:pic>
        <p:nvPicPr>
          <p:cNvPr id="16" name="图片 15">
            <a:extLst>
              <a:ext uri="{FF2B5EF4-FFF2-40B4-BE49-F238E27FC236}">
                <a16:creationId xmlns:a16="http://schemas.microsoft.com/office/drawing/2014/main" id="{9207111D-0C60-41B3-B029-153ABB4A2C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05001" y="3732723"/>
            <a:ext cx="3923861" cy="2942896"/>
          </a:xfrm>
          <a:prstGeom prst="rect">
            <a:avLst/>
          </a:prstGeom>
        </p:spPr>
      </p:pic>
      <p:pic>
        <p:nvPicPr>
          <p:cNvPr id="17" name="图片 16">
            <a:extLst>
              <a:ext uri="{FF2B5EF4-FFF2-40B4-BE49-F238E27FC236}">
                <a16:creationId xmlns:a16="http://schemas.microsoft.com/office/drawing/2014/main" id="{1E42025B-6E2B-4E98-A566-893F44B9F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616" y="949378"/>
            <a:ext cx="3923861" cy="2942896"/>
          </a:xfrm>
          <a:prstGeom prst="rect">
            <a:avLst/>
          </a:prstGeom>
        </p:spPr>
      </p:pic>
      <p:pic>
        <p:nvPicPr>
          <p:cNvPr id="18" name="图片 17">
            <a:extLst>
              <a:ext uri="{FF2B5EF4-FFF2-40B4-BE49-F238E27FC236}">
                <a16:creationId xmlns:a16="http://schemas.microsoft.com/office/drawing/2014/main" id="{83AA11E7-9644-4204-9019-364369AFA6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116" y="3732723"/>
            <a:ext cx="3923861" cy="2942896"/>
          </a:xfrm>
          <a:prstGeom prst="rect">
            <a:avLst/>
          </a:prstGeom>
        </p:spPr>
      </p:pic>
      <p:pic>
        <p:nvPicPr>
          <p:cNvPr id="19" name="图片 18">
            <a:extLst>
              <a:ext uri="{FF2B5EF4-FFF2-40B4-BE49-F238E27FC236}">
                <a16:creationId xmlns:a16="http://schemas.microsoft.com/office/drawing/2014/main" id="{8DC5D0B7-E948-4642-8327-53F798A13A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6489" y="924204"/>
            <a:ext cx="3923861" cy="2942896"/>
          </a:xfrm>
          <a:prstGeom prst="rect">
            <a:avLst/>
          </a:prstGeom>
        </p:spPr>
      </p:pic>
      <p:sp>
        <p:nvSpPr>
          <p:cNvPr id="20" name="文本框 19">
            <a:extLst>
              <a:ext uri="{FF2B5EF4-FFF2-40B4-BE49-F238E27FC236}">
                <a16:creationId xmlns:a16="http://schemas.microsoft.com/office/drawing/2014/main" id="{24454F29-2B34-4782-BD82-C117DCD3B86F}"/>
              </a:ext>
            </a:extLst>
          </p:cNvPr>
          <p:cNvSpPr txBox="1"/>
          <p:nvPr/>
        </p:nvSpPr>
        <p:spPr>
          <a:xfrm>
            <a:off x="2250105" y="4312925"/>
            <a:ext cx="1440160" cy="584775"/>
          </a:xfrm>
          <a:prstGeom prst="rect">
            <a:avLst/>
          </a:prstGeom>
          <a:noFill/>
          <a:ln w="12700">
            <a:solidFill>
              <a:schemeClr val="tx2"/>
            </a:solidFill>
          </a:ln>
        </p:spPr>
        <p:txBody>
          <a:bodyPr wrap="square" rtlCol="0">
            <a:spAutoFit/>
          </a:bodyPr>
          <a:lstStyle/>
          <a:p>
            <a:pPr algn="just"/>
            <a:r>
              <a:rPr lang="en-US" altLang="zh-CN" sz="1600" dirty="0">
                <a:solidFill>
                  <a:schemeClr val="tx1"/>
                </a:solidFill>
              </a:rPr>
              <a:t>300Hz in Hori.</a:t>
            </a:r>
          </a:p>
          <a:p>
            <a:pPr algn="just"/>
            <a:r>
              <a:rPr lang="en-US" altLang="zh-CN" sz="1600" dirty="0">
                <a:solidFill>
                  <a:schemeClr val="tx1"/>
                </a:solidFill>
              </a:rPr>
              <a:t>400Hz in Vert.</a:t>
            </a:r>
            <a:endParaRPr lang="zh-CN" altLang="en-US" sz="1600" dirty="0">
              <a:solidFill>
                <a:schemeClr val="tx1"/>
              </a:solidFill>
            </a:endParaRPr>
          </a:p>
        </p:txBody>
      </p:sp>
      <p:sp>
        <p:nvSpPr>
          <p:cNvPr id="21" name="文本框 20">
            <a:extLst>
              <a:ext uri="{FF2B5EF4-FFF2-40B4-BE49-F238E27FC236}">
                <a16:creationId xmlns:a16="http://schemas.microsoft.com/office/drawing/2014/main" id="{A8609524-5F27-41D8-A1B5-1155A7261C6B}"/>
              </a:ext>
            </a:extLst>
          </p:cNvPr>
          <p:cNvSpPr txBox="1"/>
          <p:nvPr/>
        </p:nvSpPr>
        <p:spPr>
          <a:xfrm>
            <a:off x="7494944" y="2991520"/>
            <a:ext cx="1895697" cy="338554"/>
          </a:xfrm>
          <a:prstGeom prst="rect">
            <a:avLst/>
          </a:prstGeom>
          <a:noFill/>
        </p:spPr>
        <p:txBody>
          <a:bodyPr wrap="square" rtlCol="0">
            <a:spAutoFit/>
          </a:bodyPr>
          <a:lstStyle/>
          <a:p>
            <a:r>
              <a:rPr lang="en-US" altLang="zh-CN" sz="1600" dirty="0">
                <a:solidFill>
                  <a:schemeClr val="tx1"/>
                </a:solidFill>
              </a:rPr>
              <a:t>R01BPM01 Vert.</a:t>
            </a:r>
            <a:endParaRPr lang="zh-CN" altLang="en-US" sz="1600" dirty="0">
              <a:solidFill>
                <a:schemeClr val="tx1"/>
              </a:solidFill>
            </a:endParaRPr>
          </a:p>
        </p:txBody>
      </p:sp>
      <p:sp>
        <p:nvSpPr>
          <p:cNvPr id="22" name="文本框 21">
            <a:extLst>
              <a:ext uri="{FF2B5EF4-FFF2-40B4-BE49-F238E27FC236}">
                <a16:creationId xmlns:a16="http://schemas.microsoft.com/office/drawing/2014/main" id="{0C86D58E-2B01-469B-8BC1-A650F4F10C12}"/>
              </a:ext>
            </a:extLst>
          </p:cNvPr>
          <p:cNvSpPr txBox="1"/>
          <p:nvPr/>
        </p:nvSpPr>
        <p:spPr>
          <a:xfrm>
            <a:off x="3330225" y="2973518"/>
            <a:ext cx="1895697" cy="338554"/>
          </a:xfrm>
          <a:prstGeom prst="rect">
            <a:avLst/>
          </a:prstGeom>
          <a:noFill/>
        </p:spPr>
        <p:txBody>
          <a:bodyPr wrap="square" rtlCol="0">
            <a:spAutoFit/>
          </a:bodyPr>
          <a:lstStyle/>
          <a:p>
            <a:r>
              <a:rPr lang="en-US" altLang="zh-CN" sz="1600" dirty="0">
                <a:solidFill>
                  <a:schemeClr val="tx1"/>
                </a:solidFill>
              </a:rPr>
              <a:t>R01BPM01 Hori.</a:t>
            </a:r>
            <a:endParaRPr lang="zh-CN" altLang="en-US" sz="1600" dirty="0">
              <a:solidFill>
                <a:schemeClr val="tx1"/>
              </a:solidFill>
            </a:endParaRPr>
          </a:p>
        </p:txBody>
      </p:sp>
    </p:spTree>
    <p:extLst>
      <p:ext uri="{BB962C8B-B14F-4D97-AF65-F5344CB8AC3E}">
        <p14:creationId xmlns:p14="http://schemas.microsoft.com/office/powerpoint/2010/main" val="316093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79EB2E-1CF0-4C4C-91D2-0122B16E714B}"/>
              </a:ext>
            </a:extLst>
          </p:cNvPr>
          <p:cNvSpPr>
            <a:spLocks noGrp="1"/>
          </p:cNvSpPr>
          <p:nvPr>
            <p:ph type="title"/>
          </p:nvPr>
        </p:nvSpPr>
        <p:spPr>
          <a:xfrm>
            <a:off x="373520" y="73697"/>
            <a:ext cx="11444960" cy="663575"/>
          </a:xfrm>
        </p:spPr>
        <p:txBody>
          <a:bodyPr/>
          <a:lstStyle/>
          <a:p>
            <a:r>
              <a:rPr lang="en-US" altLang="zh-CN" dirty="0"/>
              <a:t>Orbit stability achievement </a:t>
            </a:r>
            <a:r>
              <a:rPr lang="zh-CN" altLang="en-US" dirty="0"/>
              <a:t>（</a:t>
            </a:r>
            <a:r>
              <a:rPr lang="en-US" altLang="zh-CN" dirty="0"/>
              <a:t>80mA top-up)</a:t>
            </a:r>
            <a:endParaRPr lang="zh-CN" altLang="en-US" dirty="0"/>
          </a:p>
        </p:txBody>
      </p:sp>
      <p:pic>
        <p:nvPicPr>
          <p:cNvPr id="4" name="Picture 2">
            <a:extLst>
              <a:ext uri="{FF2B5EF4-FFF2-40B4-BE49-F238E27FC236}">
                <a16:creationId xmlns:a16="http://schemas.microsoft.com/office/drawing/2014/main" id="{32527FF0-2310-4D8B-9C10-8CEF905E89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9465" y="3909827"/>
            <a:ext cx="5791392" cy="26075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4ECAA85-DBC9-46A1-B3D3-31842D2DF4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9464" y="957349"/>
            <a:ext cx="5791392" cy="3057573"/>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a:extLst>
              <a:ext uri="{FF2B5EF4-FFF2-40B4-BE49-F238E27FC236}">
                <a16:creationId xmlns:a16="http://schemas.microsoft.com/office/drawing/2014/main" id="{E95626C4-2CA1-4E9B-A53C-85200F23CA74}"/>
              </a:ext>
            </a:extLst>
          </p:cNvPr>
          <p:cNvSpPr/>
          <p:nvPr/>
        </p:nvSpPr>
        <p:spPr bwMode="auto">
          <a:xfrm>
            <a:off x="7169944" y="2402421"/>
            <a:ext cx="1302002" cy="51486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7" name="椭圆 6">
            <a:extLst>
              <a:ext uri="{FF2B5EF4-FFF2-40B4-BE49-F238E27FC236}">
                <a16:creationId xmlns:a16="http://schemas.microsoft.com/office/drawing/2014/main" id="{74A1E40B-F93A-4C83-B143-BC9A80256815}"/>
              </a:ext>
            </a:extLst>
          </p:cNvPr>
          <p:cNvSpPr/>
          <p:nvPr/>
        </p:nvSpPr>
        <p:spPr bwMode="auto">
          <a:xfrm>
            <a:off x="6305849" y="4989165"/>
            <a:ext cx="776590" cy="51486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cxnSp>
        <p:nvCxnSpPr>
          <p:cNvPr id="8" name="直接箭头连接符 7">
            <a:extLst>
              <a:ext uri="{FF2B5EF4-FFF2-40B4-BE49-F238E27FC236}">
                <a16:creationId xmlns:a16="http://schemas.microsoft.com/office/drawing/2014/main" id="{C02E66A6-E5A8-44E0-8605-DBDBD3E4B063}"/>
              </a:ext>
            </a:extLst>
          </p:cNvPr>
          <p:cNvCxnSpPr>
            <a:cxnSpLocks/>
            <a:stCxn id="6" idx="4"/>
            <a:endCxn id="7" idx="0"/>
          </p:cNvCxnSpPr>
          <p:nvPr/>
        </p:nvCxnSpPr>
        <p:spPr bwMode="auto">
          <a:xfrm flipH="1">
            <a:off x="6694144" y="2917290"/>
            <a:ext cx="1126801" cy="2071875"/>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文本框 8">
            <a:extLst>
              <a:ext uri="{FF2B5EF4-FFF2-40B4-BE49-F238E27FC236}">
                <a16:creationId xmlns:a16="http://schemas.microsoft.com/office/drawing/2014/main" id="{F44FB1B8-3BB1-480E-9792-5C7CDAB06F00}"/>
              </a:ext>
            </a:extLst>
          </p:cNvPr>
          <p:cNvSpPr txBox="1"/>
          <p:nvPr/>
        </p:nvSpPr>
        <p:spPr>
          <a:xfrm>
            <a:off x="7025928" y="5096554"/>
            <a:ext cx="946782" cy="338554"/>
          </a:xfrm>
          <a:prstGeom prst="rect">
            <a:avLst/>
          </a:prstGeom>
          <a:noFill/>
        </p:spPr>
        <p:txBody>
          <a:bodyPr wrap="square" rtlCol="0">
            <a:spAutoFit/>
          </a:bodyPr>
          <a:lstStyle/>
          <a:p>
            <a:r>
              <a:rPr lang="en-US" altLang="zh-CN" sz="1600" dirty="0">
                <a:solidFill>
                  <a:schemeClr val="tx1"/>
                </a:solidFill>
              </a:rPr>
              <a:t>&lt;8%σy</a:t>
            </a:r>
            <a:endParaRPr lang="zh-CN" altLang="en-US" sz="1600" dirty="0">
              <a:solidFill>
                <a:schemeClr val="tx1"/>
              </a:solidFill>
            </a:endParaRPr>
          </a:p>
        </p:txBody>
      </p:sp>
      <p:sp>
        <p:nvSpPr>
          <p:cNvPr id="10" name="文本框 9">
            <a:extLst>
              <a:ext uri="{FF2B5EF4-FFF2-40B4-BE49-F238E27FC236}">
                <a16:creationId xmlns:a16="http://schemas.microsoft.com/office/drawing/2014/main" id="{532444CC-0923-4DBB-8E69-8AF9AB8BEE91}"/>
              </a:ext>
            </a:extLst>
          </p:cNvPr>
          <p:cNvSpPr txBox="1"/>
          <p:nvPr/>
        </p:nvSpPr>
        <p:spPr>
          <a:xfrm>
            <a:off x="1302328" y="4783968"/>
            <a:ext cx="1584176" cy="646331"/>
          </a:xfrm>
          <a:prstGeom prst="rect">
            <a:avLst/>
          </a:prstGeom>
          <a:noFill/>
        </p:spPr>
        <p:txBody>
          <a:bodyPr wrap="square">
            <a:spAutoFit/>
          </a:bodyPr>
          <a:lstStyle/>
          <a:p>
            <a:r>
              <a:rPr lang="en-US" altLang="zh-CN" sz="2400" dirty="0">
                <a:solidFill>
                  <a:schemeClr val="tx1"/>
                </a:solidFill>
                <a:latin typeface="微软雅黑" panose="020B0503020204020204" pitchFamily="34" charset="-122"/>
                <a:ea typeface="微软雅黑" panose="020B0503020204020204" pitchFamily="34" charset="-122"/>
              </a:rPr>
              <a:t>FOFB on</a:t>
            </a:r>
            <a:r>
              <a:rPr lang="en-US" altLang="zh-CN" sz="3600" dirty="0">
                <a:solidFill>
                  <a:schemeClr val="tx1"/>
                </a:solidFill>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3B91E12B-4ADA-475F-8DF3-1D7BD2A829DA}"/>
              </a:ext>
            </a:extLst>
          </p:cNvPr>
          <p:cNvSpPr txBox="1"/>
          <p:nvPr/>
        </p:nvSpPr>
        <p:spPr>
          <a:xfrm>
            <a:off x="1319294" y="2270957"/>
            <a:ext cx="1584176" cy="646331"/>
          </a:xfrm>
          <a:prstGeom prst="rect">
            <a:avLst/>
          </a:prstGeom>
          <a:noFill/>
        </p:spPr>
        <p:txBody>
          <a:bodyPr wrap="square">
            <a:spAutoFit/>
          </a:bodyPr>
          <a:lstStyle/>
          <a:p>
            <a:r>
              <a:rPr lang="en-US" altLang="zh-CN" sz="2400" dirty="0">
                <a:solidFill>
                  <a:schemeClr val="tx1"/>
                </a:solidFill>
                <a:latin typeface="微软雅黑" panose="020B0503020204020204" pitchFamily="34" charset="-122"/>
                <a:ea typeface="微软雅黑" panose="020B0503020204020204" pitchFamily="34" charset="-122"/>
              </a:rPr>
              <a:t>FOFB off</a:t>
            </a:r>
            <a:r>
              <a:rPr lang="en-US" altLang="zh-CN" sz="3600" dirty="0">
                <a:solidFill>
                  <a:schemeClr val="tx1"/>
                </a:solidFill>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9EC3DFD8-EB33-4935-9EBA-AA9721C054A3}"/>
              </a:ext>
            </a:extLst>
          </p:cNvPr>
          <p:cNvSpPr txBox="1"/>
          <p:nvPr/>
        </p:nvSpPr>
        <p:spPr>
          <a:xfrm>
            <a:off x="4505648" y="2358659"/>
            <a:ext cx="946782" cy="338554"/>
          </a:xfrm>
          <a:prstGeom prst="rect">
            <a:avLst/>
          </a:prstGeom>
          <a:noFill/>
        </p:spPr>
        <p:txBody>
          <a:bodyPr wrap="square" rtlCol="0">
            <a:spAutoFit/>
          </a:bodyPr>
          <a:lstStyle/>
          <a:p>
            <a:r>
              <a:rPr lang="en-US" altLang="zh-CN" sz="1600" dirty="0">
                <a:solidFill>
                  <a:schemeClr val="tx1"/>
                </a:solidFill>
              </a:rPr>
              <a:t>&lt;10%σx</a:t>
            </a:r>
            <a:endParaRPr lang="zh-CN" altLang="en-US" sz="1600" dirty="0">
              <a:solidFill>
                <a:schemeClr val="tx1"/>
              </a:solidFill>
            </a:endParaRPr>
          </a:p>
        </p:txBody>
      </p:sp>
      <p:sp>
        <p:nvSpPr>
          <p:cNvPr id="13" name="椭圆 12">
            <a:extLst>
              <a:ext uri="{FF2B5EF4-FFF2-40B4-BE49-F238E27FC236}">
                <a16:creationId xmlns:a16="http://schemas.microsoft.com/office/drawing/2014/main" id="{C595567A-85FB-4BA4-AAF4-C27A51C88E2C}"/>
              </a:ext>
            </a:extLst>
          </p:cNvPr>
          <p:cNvSpPr/>
          <p:nvPr/>
        </p:nvSpPr>
        <p:spPr bwMode="auto">
          <a:xfrm>
            <a:off x="3353520" y="2402419"/>
            <a:ext cx="1224136" cy="51486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14" name="文本框 13">
            <a:extLst>
              <a:ext uri="{FF2B5EF4-FFF2-40B4-BE49-F238E27FC236}">
                <a16:creationId xmlns:a16="http://schemas.microsoft.com/office/drawing/2014/main" id="{DA0D3360-4A36-4B29-ABBA-31C8F3CBE109}"/>
              </a:ext>
            </a:extLst>
          </p:cNvPr>
          <p:cNvSpPr txBox="1"/>
          <p:nvPr/>
        </p:nvSpPr>
        <p:spPr>
          <a:xfrm>
            <a:off x="3857576" y="5091745"/>
            <a:ext cx="946782" cy="338554"/>
          </a:xfrm>
          <a:prstGeom prst="rect">
            <a:avLst/>
          </a:prstGeom>
          <a:noFill/>
        </p:spPr>
        <p:txBody>
          <a:bodyPr wrap="square" rtlCol="0">
            <a:spAutoFit/>
          </a:bodyPr>
          <a:lstStyle/>
          <a:p>
            <a:r>
              <a:rPr lang="en-US" altLang="zh-CN" sz="1600" dirty="0">
                <a:solidFill>
                  <a:schemeClr val="tx1"/>
                </a:solidFill>
              </a:rPr>
              <a:t>&lt;5%σx</a:t>
            </a:r>
            <a:endParaRPr lang="zh-CN" altLang="en-US" sz="1600" dirty="0">
              <a:solidFill>
                <a:schemeClr val="tx1"/>
              </a:solidFill>
            </a:endParaRPr>
          </a:p>
        </p:txBody>
      </p:sp>
      <p:sp>
        <p:nvSpPr>
          <p:cNvPr id="15" name="文本框 14">
            <a:extLst>
              <a:ext uri="{FF2B5EF4-FFF2-40B4-BE49-F238E27FC236}">
                <a16:creationId xmlns:a16="http://schemas.microsoft.com/office/drawing/2014/main" id="{A979C6C9-D76A-4981-B2E9-2E8105A5030A}"/>
              </a:ext>
            </a:extLst>
          </p:cNvPr>
          <p:cNvSpPr txBox="1"/>
          <p:nvPr/>
        </p:nvSpPr>
        <p:spPr>
          <a:xfrm>
            <a:off x="6181511" y="2358659"/>
            <a:ext cx="946782" cy="338554"/>
          </a:xfrm>
          <a:prstGeom prst="rect">
            <a:avLst/>
          </a:prstGeom>
          <a:noFill/>
        </p:spPr>
        <p:txBody>
          <a:bodyPr wrap="square" rtlCol="0">
            <a:spAutoFit/>
          </a:bodyPr>
          <a:lstStyle/>
          <a:p>
            <a:r>
              <a:rPr lang="en-US" altLang="zh-CN" sz="1600" dirty="0">
                <a:solidFill>
                  <a:schemeClr val="tx1"/>
                </a:solidFill>
              </a:rPr>
              <a:t>&lt;20%σy</a:t>
            </a:r>
            <a:endParaRPr lang="zh-CN" altLang="en-US" sz="1600" dirty="0">
              <a:solidFill>
                <a:schemeClr val="tx1"/>
              </a:solidFill>
            </a:endParaRPr>
          </a:p>
        </p:txBody>
      </p:sp>
      <p:cxnSp>
        <p:nvCxnSpPr>
          <p:cNvPr id="16" name="直接箭头连接符 15">
            <a:extLst>
              <a:ext uri="{FF2B5EF4-FFF2-40B4-BE49-F238E27FC236}">
                <a16:creationId xmlns:a16="http://schemas.microsoft.com/office/drawing/2014/main" id="{D1D1E714-72D9-4DF6-93BF-43D403A17E45}"/>
              </a:ext>
            </a:extLst>
          </p:cNvPr>
          <p:cNvCxnSpPr>
            <a:cxnSpLocks/>
            <a:stCxn id="13" idx="4"/>
            <a:endCxn id="17" idx="0"/>
          </p:cNvCxnSpPr>
          <p:nvPr/>
        </p:nvCxnSpPr>
        <p:spPr bwMode="auto">
          <a:xfrm flipH="1">
            <a:off x="3540955" y="2917288"/>
            <a:ext cx="424633" cy="2112240"/>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椭圆 16">
            <a:extLst>
              <a:ext uri="{FF2B5EF4-FFF2-40B4-BE49-F238E27FC236}">
                <a16:creationId xmlns:a16="http://schemas.microsoft.com/office/drawing/2014/main" id="{3455FC3B-86F0-4EC6-B343-5FCF58E79BF9}"/>
              </a:ext>
            </a:extLst>
          </p:cNvPr>
          <p:cNvSpPr/>
          <p:nvPr/>
        </p:nvSpPr>
        <p:spPr bwMode="auto">
          <a:xfrm>
            <a:off x="3152660" y="5029528"/>
            <a:ext cx="776590" cy="51486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18" name="文本框 17">
            <a:extLst>
              <a:ext uri="{FF2B5EF4-FFF2-40B4-BE49-F238E27FC236}">
                <a16:creationId xmlns:a16="http://schemas.microsoft.com/office/drawing/2014/main" id="{B5F8D3A1-226B-4A73-810C-667ED7DC1120}"/>
              </a:ext>
            </a:extLst>
          </p:cNvPr>
          <p:cNvSpPr txBox="1"/>
          <p:nvPr/>
        </p:nvSpPr>
        <p:spPr>
          <a:xfrm>
            <a:off x="9144481" y="2512568"/>
            <a:ext cx="2736304" cy="338554"/>
          </a:xfrm>
          <a:prstGeom prst="rect">
            <a:avLst/>
          </a:prstGeom>
          <a:noFill/>
        </p:spPr>
        <p:txBody>
          <a:bodyPr wrap="square" rtlCol="0">
            <a:spAutoFit/>
          </a:bodyPr>
          <a:lstStyle/>
          <a:p>
            <a:r>
              <a:rPr lang="en-US" altLang="zh-CN" sz="1600" dirty="0">
                <a:solidFill>
                  <a:schemeClr val="tx1"/>
                </a:solidFill>
                <a:latin typeface="微软雅黑" panose="020B0503020204020204" pitchFamily="34" charset="-122"/>
                <a:ea typeface="微软雅黑" panose="020B0503020204020204" pitchFamily="34" charset="-122"/>
              </a:rPr>
              <a:t>stability</a:t>
            </a:r>
            <a:r>
              <a:rPr lang="en-US" altLang="zh-CN" sz="1600" dirty="0">
                <a:solidFill>
                  <a:srgbClr val="FF0000"/>
                </a:solidFill>
                <a:latin typeface="微软雅黑" panose="020B0503020204020204" pitchFamily="34" charset="-122"/>
                <a:ea typeface="微软雅黑" panose="020B0503020204020204" pitchFamily="34" charset="-122"/>
              </a:rPr>
              <a:t>&gt;40%</a:t>
            </a:r>
            <a:endParaRPr lang="zh-CN" altLang="en-US" sz="1600" dirty="0">
              <a:solidFill>
                <a:srgbClr val="FF0000"/>
              </a:solidFill>
              <a:latin typeface="微软雅黑" panose="020B0503020204020204" pitchFamily="34" charset="-122"/>
              <a:ea typeface="微软雅黑" panose="020B0503020204020204" pitchFamily="34" charset="-122"/>
            </a:endParaRPr>
          </a:p>
        </p:txBody>
      </p:sp>
      <p:cxnSp>
        <p:nvCxnSpPr>
          <p:cNvPr id="19" name="直接箭头连接符 18">
            <a:extLst>
              <a:ext uri="{FF2B5EF4-FFF2-40B4-BE49-F238E27FC236}">
                <a16:creationId xmlns:a16="http://schemas.microsoft.com/office/drawing/2014/main" id="{F61AFA8C-BED6-4AE6-A308-428CBA2C8B1D}"/>
              </a:ext>
            </a:extLst>
          </p:cNvPr>
          <p:cNvCxnSpPr>
            <a:cxnSpLocks/>
          </p:cNvCxnSpPr>
          <p:nvPr/>
        </p:nvCxnSpPr>
        <p:spPr>
          <a:xfrm>
            <a:off x="9921852" y="2936798"/>
            <a:ext cx="0" cy="57606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C1590FCA-7976-49DA-AC95-9DCD90212C34}"/>
              </a:ext>
            </a:extLst>
          </p:cNvPr>
          <p:cNvSpPr/>
          <p:nvPr/>
        </p:nvSpPr>
        <p:spPr bwMode="auto">
          <a:xfrm>
            <a:off x="9617819" y="2248640"/>
            <a:ext cx="1861022" cy="3163994"/>
          </a:xfrm>
          <a:prstGeom prst="roundRect">
            <a:avLst/>
          </a:prstGeom>
          <a:noFill/>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a:ln>
                <a:noFill/>
              </a:ln>
              <a:solidFill>
                <a:schemeClr val="bg1"/>
              </a:solidFill>
              <a:effectLst/>
              <a:latin typeface="Times New Roman" pitchFamily="18" charset="0"/>
              <a:ea typeface="华文中宋" pitchFamily="2" charset="-122"/>
            </a:endParaRPr>
          </a:p>
        </p:txBody>
      </p:sp>
      <p:sp>
        <p:nvSpPr>
          <p:cNvPr id="21" name="文本框 20">
            <a:extLst>
              <a:ext uri="{FF2B5EF4-FFF2-40B4-BE49-F238E27FC236}">
                <a16:creationId xmlns:a16="http://schemas.microsoft.com/office/drawing/2014/main" id="{48FC7B3D-B330-4B6D-B53F-E2D8E0C4257F}"/>
              </a:ext>
            </a:extLst>
          </p:cNvPr>
          <p:cNvSpPr txBox="1"/>
          <p:nvPr/>
        </p:nvSpPr>
        <p:spPr>
          <a:xfrm>
            <a:off x="9144481" y="3661360"/>
            <a:ext cx="2736304" cy="338554"/>
          </a:xfrm>
          <a:prstGeom prst="rect">
            <a:avLst/>
          </a:prstGeom>
          <a:noFill/>
        </p:spPr>
        <p:txBody>
          <a:bodyPr wrap="square" rtlCol="0">
            <a:spAutoFit/>
          </a:bodyPr>
          <a:lstStyle/>
          <a:p>
            <a:r>
              <a:rPr lang="en-US" altLang="zh-CN" sz="1600" dirty="0">
                <a:solidFill>
                  <a:schemeClr val="tx1"/>
                </a:solidFill>
                <a:latin typeface="微软雅黑" panose="020B0503020204020204" pitchFamily="34" charset="-122"/>
                <a:ea typeface="微软雅黑" panose="020B0503020204020204" pitchFamily="34" charset="-122"/>
              </a:rPr>
              <a:t>stability</a:t>
            </a:r>
            <a:r>
              <a:rPr lang="en-US" altLang="zh-CN" sz="1600" dirty="0">
                <a:solidFill>
                  <a:srgbClr val="FF0000"/>
                </a:solidFill>
                <a:latin typeface="微软雅黑" panose="020B0503020204020204" pitchFamily="34" charset="-122"/>
                <a:ea typeface="微软雅黑" panose="020B0503020204020204" pitchFamily="34" charset="-122"/>
              </a:rPr>
              <a:t>&lt;20%</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81321C34-937C-43F0-B6BD-A93F479204C6}"/>
              </a:ext>
            </a:extLst>
          </p:cNvPr>
          <p:cNvSpPr txBox="1"/>
          <p:nvPr/>
        </p:nvSpPr>
        <p:spPr>
          <a:xfrm>
            <a:off x="9176977" y="4885496"/>
            <a:ext cx="2736304" cy="369332"/>
          </a:xfrm>
          <a:prstGeom prst="rect">
            <a:avLst/>
          </a:prstGeom>
          <a:noFill/>
        </p:spPr>
        <p:txBody>
          <a:bodyPr wrap="square" rtlCol="0">
            <a:spAutoFit/>
          </a:bodyPr>
          <a:lstStyle/>
          <a:p>
            <a:r>
              <a:rPr lang="en-US" altLang="zh-CN" sz="1600" kern="1200" dirty="0">
                <a:solidFill>
                  <a:srgbClr val="000000"/>
                </a:solidFill>
                <a:effectLst/>
                <a:latin typeface="微软雅黑" panose="020B0503020204020204" pitchFamily="34" charset="-122"/>
                <a:ea typeface="微软雅黑" panose="020B0503020204020204" pitchFamily="34" charset="-122"/>
                <a:cs typeface="+mn-cs"/>
              </a:rPr>
              <a:t>stability</a:t>
            </a:r>
            <a:r>
              <a:rPr lang="en-US" altLang="zh-CN" sz="1800" kern="1200" dirty="0">
                <a:solidFill>
                  <a:srgbClr val="000000"/>
                </a:solidFill>
                <a:effectLst/>
                <a:latin typeface="微软雅黑" panose="020B0503020204020204" pitchFamily="34" charset="-122"/>
                <a:ea typeface="微软雅黑" panose="020B0503020204020204" pitchFamily="34" charset="-122"/>
                <a:cs typeface="+mn-cs"/>
              </a:rPr>
              <a:t> </a:t>
            </a:r>
            <a:r>
              <a:rPr lang="en-US" altLang="zh-CN" sz="1600" dirty="0">
                <a:solidFill>
                  <a:srgbClr val="FF0000"/>
                </a:solidFill>
                <a:latin typeface="微软雅黑" panose="020B0503020204020204" pitchFamily="34" charset="-122"/>
                <a:ea typeface="微软雅黑" panose="020B0503020204020204" pitchFamily="34" charset="-122"/>
              </a:rPr>
              <a:t>&lt;10%</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5B35E82C-051A-43FC-9B6E-6E20F6B95A49}"/>
              </a:ext>
            </a:extLst>
          </p:cNvPr>
          <p:cNvSpPr txBox="1"/>
          <p:nvPr/>
        </p:nvSpPr>
        <p:spPr>
          <a:xfrm>
            <a:off x="10031411" y="3057798"/>
            <a:ext cx="851962" cy="430887"/>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100" dirty="0">
                <a:solidFill>
                  <a:schemeClr val="tx1"/>
                </a:solidFill>
                <a:latin typeface="微软雅黑" panose="020B0503020204020204" pitchFamily="34" charset="-122"/>
                <a:ea typeface="微软雅黑" panose="020B0503020204020204" pitchFamily="34" charset="-122"/>
              </a:rPr>
              <a:t>Optimize SCPS</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B8500B86-0CAB-477C-BF09-18843BFDB6DF}"/>
              </a:ext>
            </a:extLst>
          </p:cNvPr>
          <p:cNvSpPr txBox="1"/>
          <p:nvPr/>
        </p:nvSpPr>
        <p:spPr>
          <a:xfrm>
            <a:off x="10026356" y="4268151"/>
            <a:ext cx="832951" cy="261610"/>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100" dirty="0">
                <a:solidFill>
                  <a:schemeClr val="tx1"/>
                </a:solidFill>
                <a:latin typeface="微软雅黑" panose="020B0503020204020204" pitchFamily="34" charset="-122"/>
                <a:ea typeface="微软雅黑" panose="020B0503020204020204" pitchFamily="34" charset="-122"/>
              </a:rPr>
              <a:t>FOFB</a:t>
            </a:r>
            <a:endParaRPr lang="zh-CN" altLang="en-US" sz="1100" dirty="0">
              <a:solidFill>
                <a:schemeClr val="tx1"/>
              </a:solidFill>
              <a:latin typeface="微软雅黑" panose="020B0503020204020204" pitchFamily="34" charset="-122"/>
              <a:ea typeface="微软雅黑" panose="020B0503020204020204" pitchFamily="34" charset="-122"/>
            </a:endParaRPr>
          </a:p>
        </p:txBody>
      </p:sp>
      <p:cxnSp>
        <p:nvCxnSpPr>
          <p:cNvPr id="25" name="直接箭头连接符 24">
            <a:extLst>
              <a:ext uri="{FF2B5EF4-FFF2-40B4-BE49-F238E27FC236}">
                <a16:creationId xmlns:a16="http://schemas.microsoft.com/office/drawing/2014/main" id="{5A0E2A5B-2842-4BBD-BB56-54B5F45E6061}"/>
              </a:ext>
            </a:extLst>
          </p:cNvPr>
          <p:cNvCxnSpPr>
            <a:cxnSpLocks/>
          </p:cNvCxnSpPr>
          <p:nvPr/>
        </p:nvCxnSpPr>
        <p:spPr>
          <a:xfrm>
            <a:off x="9915524" y="4105198"/>
            <a:ext cx="0" cy="57606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8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7FB33FA-2A04-4EAE-82A4-D28E1C15780C}"/>
              </a:ext>
            </a:extLst>
          </p:cNvPr>
          <p:cNvSpPr txBox="1"/>
          <p:nvPr/>
        </p:nvSpPr>
        <p:spPr>
          <a:xfrm>
            <a:off x="529308" y="1177463"/>
            <a:ext cx="11477809" cy="461665"/>
          </a:xfrm>
          <a:prstGeom prst="rect">
            <a:avLst/>
          </a:prstGeom>
          <a:noFill/>
        </p:spPr>
        <p:txBody>
          <a:bodyPr wrap="square" rtlCol="0">
            <a:spAutoFit/>
          </a:bodyPr>
          <a:lstStyle/>
          <a:p>
            <a:pPr marL="342900" indent="-342900" algn="just">
              <a:buSzPts val="2000"/>
              <a:buFont typeface="Wingdings" panose="05000000000000000000" pitchFamily="2" charset="2"/>
              <a:buChar char="Ø"/>
            </a:pPr>
            <a:r>
              <a:rPr lang="en-US" altLang="zh-CN" sz="2400" dirty="0">
                <a:solidFill>
                  <a:srgbClr val="000099"/>
                </a:solidFill>
              </a:rPr>
              <a:t>FOFB off</a:t>
            </a:r>
            <a:r>
              <a:rPr lang="zh-CN" altLang="zh-CN" sz="2400" dirty="0">
                <a:solidFill>
                  <a:srgbClr val="000099"/>
                </a:solidFill>
              </a:rPr>
              <a:t>：</a:t>
            </a:r>
            <a:r>
              <a:rPr lang="en-US" altLang="zh-CN" sz="2400" dirty="0">
                <a:solidFill>
                  <a:srgbClr val="000099"/>
                </a:solidFill>
              </a:rPr>
              <a:t>source point position rms</a:t>
            </a:r>
            <a:r>
              <a:rPr lang="zh-CN" altLang="zh-CN" sz="2400" dirty="0">
                <a:solidFill>
                  <a:srgbClr val="000099"/>
                </a:solidFill>
              </a:rPr>
              <a:t> </a:t>
            </a:r>
            <a:r>
              <a:rPr lang="en-US" altLang="zh-CN" sz="2400" dirty="0">
                <a:solidFill>
                  <a:srgbClr val="000099"/>
                </a:solidFill>
              </a:rPr>
              <a:t>~ 1-10um</a:t>
            </a:r>
            <a:r>
              <a:rPr lang="zh-CN" altLang="zh-CN" sz="2400" dirty="0">
                <a:solidFill>
                  <a:srgbClr val="000099"/>
                </a:solidFill>
              </a:rPr>
              <a:t>，</a:t>
            </a:r>
            <a:r>
              <a:rPr lang="en-US" altLang="zh-CN" sz="2400" dirty="0">
                <a:solidFill>
                  <a:srgbClr val="000099"/>
                </a:solidFill>
              </a:rPr>
              <a:t>source point angle rms~0.5-2urad (10h) </a:t>
            </a:r>
          </a:p>
        </p:txBody>
      </p:sp>
      <p:pic>
        <p:nvPicPr>
          <p:cNvPr id="1026" name="Picture 2">
            <a:extLst>
              <a:ext uri="{FF2B5EF4-FFF2-40B4-BE49-F238E27FC236}">
                <a16:creationId xmlns:a16="http://schemas.microsoft.com/office/drawing/2014/main" id="{BE5F3004-C712-4A5F-926D-9A172C0805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3767" y="1639128"/>
            <a:ext cx="8464465" cy="4885303"/>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a:extLst>
              <a:ext uri="{FF2B5EF4-FFF2-40B4-BE49-F238E27FC236}">
                <a16:creationId xmlns:a16="http://schemas.microsoft.com/office/drawing/2014/main" id="{5D6E7E8F-57FF-44F4-BB3A-4ABD28CA5201}"/>
              </a:ext>
            </a:extLst>
          </p:cNvPr>
          <p:cNvSpPr/>
          <p:nvPr/>
        </p:nvSpPr>
        <p:spPr>
          <a:xfrm>
            <a:off x="4408327" y="5991263"/>
            <a:ext cx="1103534" cy="781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4"/>
          </a:p>
        </p:txBody>
      </p:sp>
      <p:sp>
        <p:nvSpPr>
          <p:cNvPr id="6" name="文本框 5">
            <a:extLst>
              <a:ext uri="{FF2B5EF4-FFF2-40B4-BE49-F238E27FC236}">
                <a16:creationId xmlns:a16="http://schemas.microsoft.com/office/drawing/2014/main" id="{802C9690-3931-4602-83B8-9117E8F8A405}"/>
              </a:ext>
            </a:extLst>
          </p:cNvPr>
          <p:cNvSpPr txBox="1"/>
          <p:nvPr/>
        </p:nvSpPr>
        <p:spPr>
          <a:xfrm>
            <a:off x="838513" y="112202"/>
            <a:ext cx="10859400" cy="825098"/>
          </a:xfrm>
          <a:prstGeom prst="rect">
            <a:avLst/>
          </a:prstGeom>
          <a:noFill/>
        </p:spPr>
        <p:txBody>
          <a:bodyPr wrap="square">
            <a:spAutoFit/>
          </a:bodyPr>
          <a:lstStyle/>
          <a:p>
            <a:pPr>
              <a:lnSpc>
                <a:spcPct val="150000"/>
              </a:lnSpc>
              <a:buClr>
                <a:srgbClr val="333333"/>
              </a:buClr>
            </a:pPr>
            <a:r>
              <a:rPr lang="en-US" altLang="zh-CN" sz="3600" b="1" kern="1200" spc="-60" baseline="0" dirty="0">
                <a:solidFill>
                  <a:srgbClr val="C00000"/>
                </a:solidFill>
                <a:effectLst/>
                <a:latin typeface="Times New Roman" panose="02020603050405020304" pitchFamily="18" charset="0"/>
                <a:ea typeface="微软雅黑" panose="020B0503020204020204" pitchFamily="34" charset="-122"/>
                <a:cs typeface="+mj-cs"/>
              </a:rPr>
              <a:t>Orbit stability achievement </a:t>
            </a:r>
            <a:r>
              <a:rPr lang="en-US" altLang="zh-CN" sz="3600" b="1" spc="-60" dirty="0">
                <a:solidFill>
                  <a:srgbClr val="C00000"/>
                </a:solidFill>
                <a:latin typeface="Times New Roman" panose="02020603050405020304" pitchFamily="18" charset="0"/>
                <a:ea typeface="微软雅黑" panose="020B0503020204020204" pitchFamily="34" charset="-122"/>
                <a:cs typeface="+mj-cs"/>
              </a:rPr>
              <a:t>(@100mA &gt;10h</a:t>
            </a:r>
            <a:r>
              <a:rPr lang="zh-CN" altLang="en-US" sz="3600" b="1" spc="-60" dirty="0">
                <a:solidFill>
                  <a:srgbClr val="C00000"/>
                </a:solidFill>
                <a:latin typeface="Times New Roman" panose="02020603050405020304" pitchFamily="18" charset="0"/>
                <a:ea typeface="微软雅黑" panose="020B0503020204020204" pitchFamily="34" charset="-122"/>
                <a:cs typeface="+mj-cs"/>
              </a:rPr>
              <a:t>）</a:t>
            </a:r>
            <a:endParaRPr lang="en-US" altLang="zh-CN" sz="3600" b="1" spc="-60" dirty="0">
              <a:solidFill>
                <a:srgbClr val="C00000"/>
              </a:solidFill>
              <a:latin typeface="Times New Roman" panose="02020603050405020304" pitchFamily="18" charset="0"/>
              <a:ea typeface="微软雅黑" panose="020B0503020204020204" pitchFamily="34" charset="-122"/>
              <a:cs typeface="+mj-cs"/>
            </a:endParaRPr>
          </a:p>
        </p:txBody>
      </p:sp>
    </p:spTree>
    <p:extLst>
      <p:ext uri="{BB962C8B-B14F-4D97-AF65-F5344CB8AC3E}">
        <p14:creationId xmlns:p14="http://schemas.microsoft.com/office/powerpoint/2010/main" val="109108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A432E6B-B7C5-4D35-83DB-AF6D06B47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127" y="1843527"/>
            <a:ext cx="7975270" cy="4902271"/>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a:extLst>
              <a:ext uri="{FF2B5EF4-FFF2-40B4-BE49-F238E27FC236}">
                <a16:creationId xmlns:a16="http://schemas.microsoft.com/office/drawing/2014/main" id="{564C00C1-7BEB-4E50-9308-0A19E34344FF}"/>
              </a:ext>
            </a:extLst>
          </p:cNvPr>
          <p:cNvSpPr/>
          <p:nvPr/>
        </p:nvSpPr>
        <p:spPr>
          <a:xfrm>
            <a:off x="5164679" y="5919182"/>
            <a:ext cx="1103534" cy="7811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4"/>
          </a:p>
        </p:txBody>
      </p:sp>
      <p:sp>
        <p:nvSpPr>
          <p:cNvPr id="7" name="文本框 6">
            <a:extLst>
              <a:ext uri="{FF2B5EF4-FFF2-40B4-BE49-F238E27FC236}">
                <a16:creationId xmlns:a16="http://schemas.microsoft.com/office/drawing/2014/main" id="{606DA398-0175-4D06-B35A-2C50EA88DFC7}"/>
              </a:ext>
            </a:extLst>
          </p:cNvPr>
          <p:cNvSpPr txBox="1"/>
          <p:nvPr/>
        </p:nvSpPr>
        <p:spPr>
          <a:xfrm>
            <a:off x="609990" y="1080169"/>
            <a:ext cx="11513184" cy="830997"/>
          </a:xfrm>
          <a:prstGeom prst="rect">
            <a:avLst/>
          </a:prstGeom>
          <a:noFill/>
        </p:spPr>
        <p:txBody>
          <a:bodyPr wrap="square" rtlCol="0">
            <a:spAutoFit/>
          </a:bodyPr>
          <a:lstStyle/>
          <a:p>
            <a:pPr marL="342900" indent="-342900" algn="just">
              <a:buSzPts val="2000"/>
              <a:buFont typeface="Wingdings" panose="05000000000000000000" pitchFamily="2" charset="2"/>
              <a:buChar char="Ø"/>
            </a:pPr>
            <a:r>
              <a:rPr lang="en-US" altLang="zh-CN" sz="2400" dirty="0">
                <a:solidFill>
                  <a:srgbClr val="000099"/>
                </a:solidFill>
              </a:rPr>
              <a:t>FOFB off</a:t>
            </a:r>
            <a:r>
              <a:rPr lang="zh-CN" altLang="zh-CN" sz="2400" dirty="0">
                <a:solidFill>
                  <a:srgbClr val="000099"/>
                </a:solidFill>
              </a:rPr>
              <a:t>：</a:t>
            </a:r>
            <a:r>
              <a:rPr lang="en-US" altLang="zh-CN" sz="2400" dirty="0">
                <a:solidFill>
                  <a:srgbClr val="000099"/>
                </a:solidFill>
              </a:rPr>
              <a:t>source point position rms</a:t>
            </a:r>
            <a:r>
              <a:rPr lang="zh-CN" altLang="zh-CN" sz="2400" dirty="0">
                <a:solidFill>
                  <a:srgbClr val="000099"/>
                </a:solidFill>
              </a:rPr>
              <a:t> </a:t>
            </a:r>
            <a:r>
              <a:rPr lang="en-US" altLang="zh-CN" sz="2400" dirty="0">
                <a:solidFill>
                  <a:srgbClr val="000099"/>
                </a:solidFill>
              </a:rPr>
              <a:t>~ 1-10um</a:t>
            </a:r>
            <a:r>
              <a:rPr lang="zh-CN" altLang="zh-CN" sz="2400" dirty="0">
                <a:solidFill>
                  <a:srgbClr val="000099"/>
                </a:solidFill>
              </a:rPr>
              <a:t>，</a:t>
            </a:r>
            <a:r>
              <a:rPr lang="en-US" altLang="zh-CN" sz="2400" dirty="0">
                <a:solidFill>
                  <a:srgbClr val="000099"/>
                </a:solidFill>
              </a:rPr>
              <a:t>source point angle rms~0.5-2urad (10h)</a:t>
            </a:r>
          </a:p>
          <a:p>
            <a:pPr marL="342900" indent="-342900" algn="just">
              <a:buSzPts val="2000"/>
              <a:buFont typeface="Wingdings" panose="05000000000000000000" pitchFamily="2" charset="2"/>
              <a:buChar char="Ø"/>
            </a:pPr>
            <a:r>
              <a:rPr lang="en-US" altLang="zh-CN" sz="2400" dirty="0">
                <a:solidFill>
                  <a:srgbClr val="000099"/>
                </a:solidFill>
              </a:rPr>
              <a:t>FOFB on: source point position rms </a:t>
            </a:r>
            <a:r>
              <a:rPr lang="en-US" altLang="zh-CN" sz="2400" dirty="0">
                <a:solidFill>
                  <a:srgbClr val="FF0000"/>
                </a:solidFill>
              </a:rPr>
              <a:t>&lt; 10 nm</a:t>
            </a:r>
            <a:r>
              <a:rPr lang="en-US" altLang="zh-CN" sz="2400" dirty="0">
                <a:solidFill>
                  <a:srgbClr val="000099"/>
                </a:solidFill>
              </a:rPr>
              <a:t>, source point angle rms </a:t>
            </a:r>
            <a:r>
              <a:rPr lang="en-US" altLang="zh-CN" sz="2400" dirty="0">
                <a:solidFill>
                  <a:srgbClr val="FF0000"/>
                </a:solidFill>
              </a:rPr>
              <a:t>&lt;3 </a:t>
            </a:r>
            <a:r>
              <a:rPr lang="en-US" altLang="zh-CN" sz="2400" dirty="0" err="1">
                <a:solidFill>
                  <a:srgbClr val="FF0000"/>
                </a:solidFill>
              </a:rPr>
              <a:t>nrad</a:t>
            </a:r>
            <a:r>
              <a:rPr lang="en-US" altLang="zh-CN" sz="2400" dirty="0">
                <a:solidFill>
                  <a:srgbClr val="FF0000"/>
                </a:solidFill>
              </a:rPr>
              <a:t> </a:t>
            </a:r>
            <a:r>
              <a:rPr lang="en-US" altLang="zh-CN" sz="2400" dirty="0">
                <a:solidFill>
                  <a:srgbClr val="000099"/>
                </a:solidFill>
              </a:rPr>
              <a:t>(&gt;24h)</a:t>
            </a:r>
          </a:p>
        </p:txBody>
      </p:sp>
      <p:sp>
        <p:nvSpPr>
          <p:cNvPr id="8" name="文本框 7">
            <a:extLst>
              <a:ext uri="{FF2B5EF4-FFF2-40B4-BE49-F238E27FC236}">
                <a16:creationId xmlns:a16="http://schemas.microsoft.com/office/drawing/2014/main" id="{FFAE46D6-9631-4FE4-B2E4-8091B252D686}"/>
              </a:ext>
            </a:extLst>
          </p:cNvPr>
          <p:cNvSpPr txBox="1"/>
          <p:nvPr/>
        </p:nvSpPr>
        <p:spPr>
          <a:xfrm>
            <a:off x="838513" y="112202"/>
            <a:ext cx="10859400" cy="743665"/>
          </a:xfrm>
          <a:prstGeom prst="rect">
            <a:avLst/>
          </a:prstGeom>
          <a:noFill/>
        </p:spPr>
        <p:txBody>
          <a:bodyPr wrap="square">
            <a:spAutoFit/>
          </a:bodyPr>
          <a:lstStyle/>
          <a:p>
            <a:pPr>
              <a:lnSpc>
                <a:spcPct val="150000"/>
              </a:lnSpc>
              <a:buClr>
                <a:srgbClr val="333333"/>
              </a:buClr>
            </a:pPr>
            <a:r>
              <a:rPr lang="en-US" altLang="zh-CN" sz="3200" b="1" kern="1200" spc="-60" baseline="0" dirty="0">
                <a:solidFill>
                  <a:srgbClr val="C00000"/>
                </a:solidFill>
                <a:effectLst/>
                <a:latin typeface="Times New Roman" panose="02020603050405020304" pitchFamily="18" charset="0"/>
                <a:ea typeface="微软雅黑" panose="020B0503020204020204" pitchFamily="34" charset="-122"/>
                <a:cs typeface="+mj-cs"/>
              </a:rPr>
              <a:t>Orbit stability achievement </a:t>
            </a:r>
            <a:r>
              <a:rPr lang="en-US" altLang="zh-CN" sz="3200" b="1" spc="-60" dirty="0">
                <a:solidFill>
                  <a:srgbClr val="C00000"/>
                </a:solidFill>
                <a:latin typeface="Times New Roman" panose="02020603050405020304" pitchFamily="18" charset="0"/>
                <a:ea typeface="微软雅黑" panose="020B0503020204020204" pitchFamily="34" charset="-122"/>
                <a:cs typeface="+mj-cs"/>
              </a:rPr>
              <a:t>(Long-term stability&gt;10h @100mA</a:t>
            </a:r>
            <a:r>
              <a:rPr lang="zh-CN" altLang="en-US" sz="3200" b="1" spc="-60" dirty="0">
                <a:solidFill>
                  <a:srgbClr val="C00000"/>
                </a:solidFill>
                <a:latin typeface="Times New Roman" panose="02020603050405020304" pitchFamily="18" charset="0"/>
                <a:ea typeface="微软雅黑" panose="020B0503020204020204" pitchFamily="34" charset="-122"/>
                <a:cs typeface="+mj-cs"/>
              </a:rPr>
              <a:t>）</a:t>
            </a:r>
            <a:endParaRPr lang="en-US" altLang="zh-CN" sz="3200" b="1" spc="-60" dirty="0">
              <a:solidFill>
                <a:srgbClr val="C00000"/>
              </a:solidFill>
              <a:latin typeface="Times New Roman" panose="02020603050405020304" pitchFamily="18" charset="0"/>
              <a:ea typeface="微软雅黑" panose="020B0503020204020204" pitchFamily="34" charset="-122"/>
              <a:cs typeface="+mj-cs"/>
            </a:endParaRPr>
          </a:p>
        </p:txBody>
      </p:sp>
    </p:spTree>
    <p:extLst>
      <p:ext uri="{BB962C8B-B14F-4D97-AF65-F5344CB8AC3E}">
        <p14:creationId xmlns:p14="http://schemas.microsoft.com/office/powerpoint/2010/main" val="296883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FCDBC-EC10-4E5F-8931-0EE5F8378CDB}"/>
              </a:ext>
            </a:extLst>
          </p:cNvPr>
          <p:cNvSpPr>
            <a:spLocks noGrp="1"/>
          </p:cNvSpPr>
          <p:nvPr>
            <p:ph type="title"/>
          </p:nvPr>
        </p:nvSpPr>
        <p:spPr>
          <a:xfrm>
            <a:off x="119336" y="2708920"/>
            <a:ext cx="12047016" cy="1656184"/>
          </a:xfrm>
        </p:spPr>
        <p:txBody>
          <a:bodyPr/>
          <a:lstStyle/>
          <a:p>
            <a:pPr>
              <a:lnSpc>
                <a:spcPct val="150000"/>
              </a:lnSpc>
            </a:pPr>
            <a:r>
              <a:rPr lang="en-US" altLang="zh-CN" b="1" dirty="0"/>
              <a:t>2. Requirements for the BEPCII Luminosity Feedback Control System</a:t>
            </a:r>
          </a:p>
        </p:txBody>
      </p:sp>
    </p:spTree>
    <p:extLst>
      <p:ext uri="{BB962C8B-B14F-4D97-AF65-F5344CB8AC3E}">
        <p14:creationId xmlns:p14="http://schemas.microsoft.com/office/powerpoint/2010/main" val="10419828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84CB4-8796-4FE2-9F0F-10408E81AEBF}"/>
              </a:ext>
            </a:extLst>
          </p:cNvPr>
          <p:cNvSpPr>
            <a:spLocks noGrp="1"/>
          </p:cNvSpPr>
          <p:nvPr>
            <p:ph type="title"/>
          </p:nvPr>
        </p:nvSpPr>
        <p:spPr>
          <a:xfrm>
            <a:off x="0" y="53752"/>
            <a:ext cx="12192000" cy="1143000"/>
          </a:xfrm>
        </p:spPr>
        <p:txBody>
          <a:bodyPr/>
          <a:lstStyle/>
          <a:p>
            <a:r>
              <a:rPr lang="en-US" altLang="zh-CN" b="1" dirty="0"/>
              <a:t>Current Status of BEPCII IP Region and BESIII</a:t>
            </a:r>
            <a:endParaRPr lang="zh-CN" altLang="en-US" dirty="0"/>
          </a:p>
        </p:txBody>
      </p:sp>
      <p:sp>
        <p:nvSpPr>
          <p:cNvPr id="3" name="内容占位符 2">
            <a:extLst>
              <a:ext uri="{FF2B5EF4-FFF2-40B4-BE49-F238E27FC236}">
                <a16:creationId xmlns:a16="http://schemas.microsoft.com/office/drawing/2014/main" id="{80FE3DF6-66A6-47C3-84AE-FC5FC4D01D9E}"/>
              </a:ext>
            </a:extLst>
          </p:cNvPr>
          <p:cNvSpPr>
            <a:spLocks noGrp="1"/>
          </p:cNvSpPr>
          <p:nvPr>
            <p:ph idx="1"/>
          </p:nvPr>
        </p:nvSpPr>
        <p:spPr>
          <a:xfrm>
            <a:off x="515254" y="1340768"/>
            <a:ext cx="6156810" cy="4525963"/>
          </a:xfrm>
        </p:spPr>
        <p:txBody>
          <a:bodyPr/>
          <a:lstStyle/>
          <a:p>
            <a:r>
              <a:rPr lang="en-US" altLang="zh-CN" dirty="0"/>
              <a:t>4 BPMs are equipped on both positron e⁺ and electron e⁻ beam lines near the IP.</a:t>
            </a:r>
            <a:endParaRPr lang="zh-CN" altLang="en-US" dirty="0"/>
          </a:p>
        </p:txBody>
      </p:sp>
      <p:pic>
        <p:nvPicPr>
          <p:cNvPr id="4" name="图片 3">
            <a:extLst>
              <a:ext uri="{FF2B5EF4-FFF2-40B4-BE49-F238E27FC236}">
                <a16:creationId xmlns:a16="http://schemas.microsoft.com/office/drawing/2014/main" id="{76925040-A688-49A3-BF4F-7B463922FAF5}"/>
              </a:ext>
            </a:extLst>
          </p:cNvPr>
          <p:cNvPicPr>
            <a:picLocks noChangeAspect="1"/>
          </p:cNvPicPr>
          <p:nvPr/>
        </p:nvPicPr>
        <p:blipFill>
          <a:blip r:embed="rId2"/>
          <a:stretch>
            <a:fillRect/>
          </a:stretch>
        </p:blipFill>
        <p:spPr>
          <a:xfrm>
            <a:off x="5375920" y="4121471"/>
            <a:ext cx="6395173" cy="2010328"/>
          </a:xfrm>
          <a:prstGeom prst="rect">
            <a:avLst/>
          </a:prstGeom>
        </p:spPr>
      </p:pic>
      <p:pic>
        <p:nvPicPr>
          <p:cNvPr id="5" name="Picture 3">
            <a:extLst>
              <a:ext uri="{FF2B5EF4-FFF2-40B4-BE49-F238E27FC236}">
                <a16:creationId xmlns:a16="http://schemas.microsoft.com/office/drawing/2014/main" id="{3CAB6F6D-B3E2-4335-9B17-B663E21C9D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721" y="1177817"/>
            <a:ext cx="4645025"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C155B5F4-1ECC-4555-9F0A-692FEB8C0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54" y="2710353"/>
            <a:ext cx="4335492" cy="383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2241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83632" y="404664"/>
            <a:ext cx="6480720" cy="1143000"/>
          </a:xfrm>
        </p:spPr>
        <p:txBody>
          <a:bodyPr/>
          <a:lstStyle/>
          <a:p>
            <a:r>
              <a:rPr lang="en-US" altLang="zh-CN" dirty="0"/>
              <a:t>CONTENTS</a:t>
            </a:r>
            <a:endParaRPr lang="zh-CN" altLang="en-US" dirty="0"/>
          </a:p>
        </p:txBody>
      </p:sp>
      <p:sp>
        <p:nvSpPr>
          <p:cNvPr id="3" name="内容占位符 2"/>
          <p:cNvSpPr>
            <a:spLocks noGrp="1"/>
          </p:cNvSpPr>
          <p:nvPr>
            <p:ph idx="1"/>
          </p:nvPr>
        </p:nvSpPr>
        <p:spPr>
          <a:xfrm>
            <a:off x="335360" y="1700808"/>
            <a:ext cx="11665296" cy="4320480"/>
          </a:xfrm>
        </p:spPr>
        <p:txBody>
          <a:bodyPr/>
          <a:lstStyle/>
          <a:p>
            <a:pPr marL="514350" indent="-514350">
              <a:lnSpc>
                <a:spcPct val="150000"/>
              </a:lnSpc>
              <a:buFont typeface="+mj-lt"/>
              <a:buAutoNum type="arabicPeriod"/>
            </a:pPr>
            <a:r>
              <a:rPr lang="en-US" altLang="zh-CN" b="1" dirty="0"/>
              <a:t>Development and Commissioning of the HEPS FOFB System.</a:t>
            </a:r>
          </a:p>
          <a:p>
            <a:pPr marL="514350" indent="-514350">
              <a:lnSpc>
                <a:spcPct val="150000"/>
              </a:lnSpc>
              <a:buFont typeface="+mj-lt"/>
              <a:buAutoNum type="arabicPeriod"/>
            </a:pPr>
            <a:r>
              <a:rPr lang="en-US" altLang="zh-CN" b="1" dirty="0"/>
              <a:t>Requirements for the BEPCII Luminosity Feedback Control System</a:t>
            </a:r>
          </a:p>
          <a:p>
            <a:pPr marL="514350" indent="-514350">
              <a:lnSpc>
                <a:spcPct val="150000"/>
              </a:lnSpc>
              <a:buFont typeface="+mj-lt"/>
              <a:buAutoNum type="arabicPeriod"/>
            </a:pPr>
            <a:r>
              <a:rPr lang="en-US" altLang="zh-CN" b="1" dirty="0"/>
              <a:t>Design of BEPCII Interaction Point(IP) Local Luminosity Feedback Control System</a:t>
            </a:r>
          </a:p>
          <a:p>
            <a:pPr marL="514350" indent="-514350">
              <a:lnSpc>
                <a:spcPct val="150000"/>
              </a:lnSpc>
              <a:buFont typeface="+mj-lt"/>
              <a:buAutoNum type="arabicPeriod"/>
            </a:pPr>
            <a:r>
              <a:rPr lang="en-US" altLang="zh-CN" b="1" dirty="0"/>
              <a:t>Summary </a:t>
            </a:r>
            <a:endParaRPr lang="zh-CN" altLang="en-US"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AEEECC6F-B6D1-47F7-A5AD-76F6AADCA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2" y="980728"/>
            <a:ext cx="6840760" cy="552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a:extLst>
              <a:ext uri="{FF2B5EF4-FFF2-40B4-BE49-F238E27FC236}">
                <a16:creationId xmlns:a16="http://schemas.microsoft.com/office/drawing/2014/main" id="{17DBE49A-46AA-4C60-B627-A5F98C2BB999}"/>
              </a:ext>
            </a:extLst>
          </p:cNvPr>
          <p:cNvSpPr>
            <a:spLocks noGrp="1"/>
          </p:cNvSpPr>
          <p:nvPr>
            <p:ph type="title"/>
          </p:nvPr>
        </p:nvSpPr>
        <p:spPr/>
        <p:txBody>
          <a:bodyPr/>
          <a:lstStyle/>
          <a:p>
            <a:r>
              <a:rPr lang="en-US" altLang="zh-CN" dirty="0"/>
              <a:t>Overall Structure of BESIII Detector </a:t>
            </a:r>
            <a:endParaRPr lang="zh-CN" altLang="en-US" dirty="0"/>
          </a:p>
        </p:txBody>
      </p:sp>
      <p:sp>
        <p:nvSpPr>
          <p:cNvPr id="5" name="内容占位符 4">
            <a:extLst>
              <a:ext uri="{FF2B5EF4-FFF2-40B4-BE49-F238E27FC236}">
                <a16:creationId xmlns:a16="http://schemas.microsoft.com/office/drawing/2014/main" id="{8B5AF977-6157-479B-B826-193ADDC67FD0}"/>
              </a:ext>
            </a:extLst>
          </p:cNvPr>
          <p:cNvSpPr>
            <a:spLocks noGrp="1"/>
          </p:cNvSpPr>
          <p:nvPr>
            <p:ph idx="1"/>
          </p:nvPr>
        </p:nvSpPr>
        <p:spPr>
          <a:xfrm>
            <a:off x="191344" y="1772816"/>
            <a:ext cx="5400600" cy="4525963"/>
          </a:xfrm>
        </p:spPr>
        <p:txBody>
          <a:bodyPr/>
          <a:lstStyle/>
          <a:p>
            <a:pPr>
              <a:lnSpc>
                <a:spcPct val="150000"/>
              </a:lnSpc>
            </a:pPr>
            <a:r>
              <a:rPr lang="en-US" altLang="zh-CN" dirty="0"/>
              <a:t>MDC, Main Drifter Chamber</a:t>
            </a:r>
          </a:p>
          <a:p>
            <a:pPr>
              <a:lnSpc>
                <a:spcPct val="150000"/>
              </a:lnSpc>
            </a:pPr>
            <a:r>
              <a:rPr lang="en-US" altLang="zh-CN" dirty="0"/>
              <a:t>TOF, Time Of Flight</a:t>
            </a:r>
          </a:p>
          <a:p>
            <a:pPr>
              <a:lnSpc>
                <a:spcPct val="150000"/>
              </a:lnSpc>
            </a:pPr>
            <a:r>
              <a:rPr lang="en-US" altLang="zh-CN" dirty="0"/>
              <a:t>EMC, Electro-Magnetic Calorimeter (</a:t>
            </a:r>
            <a:r>
              <a:rPr lang="en-US" altLang="zh-CN" dirty="0" err="1"/>
              <a:t>CsI</a:t>
            </a:r>
            <a:r>
              <a:rPr lang="en-US" altLang="zh-CN" dirty="0"/>
              <a:t>)</a:t>
            </a:r>
          </a:p>
          <a:p>
            <a:pPr>
              <a:lnSpc>
                <a:spcPct val="150000"/>
              </a:lnSpc>
            </a:pPr>
            <a:r>
              <a:rPr lang="en-US" altLang="zh-CN" dirty="0"/>
              <a:t>Muon Identifier</a:t>
            </a:r>
          </a:p>
          <a:p>
            <a:pPr>
              <a:lnSpc>
                <a:spcPct val="150000"/>
              </a:lnSpc>
            </a:pPr>
            <a:endParaRPr lang="zh-CN" altLang="en-US" dirty="0"/>
          </a:p>
        </p:txBody>
      </p:sp>
    </p:spTree>
    <p:extLst>
      <p:ext uri="{BB962C8B-B14F-4D97-AF65-F5344CB8AC3E}">
        <p14:creationId xmlns:p14="http://schemas.microsoft.com/office/powerpoint/2010/main" val="39572176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C9B225-EBA2-4EE9-BA4C-02703A0A427E}"/>
              </a:ext>
            </a:extLst>
          </p:cNvPr>
          <p:cNvSpPr>
            <a:spLocks noGrp="1"/>
          </p:cNvSpPr>
          <p:nvPr>
            <p:ph type="title"/>
          </p:nvPr>
        </p:nvSpPr>
        <p:spPr>
          <a:xfrm>
            <a:off x="0" y="53752"/>
            <a:ext cx="12101784" cy="1143000"/>
          </a:xfrm>
        </p:spPr>
        <p:txBody>
          <a:bodyPr/>
          <a:lstStyle/>
          <a:p>
            <a:r>
              <a:rPr lang="en-US" altLang="zh-CN" b="1" dirty="0"/>
              <a:t>Scheme of Luminosity Upgrade with CW Strategy at BEPCII-U</a:t>
            </a:r>
            <a:endParaRPr lang="zh-CN" altLang="en-US" dirty="0"/>
          </a:p>
        </p:txBody>
      </p:sp>
      <p:pic>
        <p:nvPicPr>
          <p:cNvPr id="4" name="内容占位符 4">
            <a:extLst>
              <a:ext uri="{FF2B5EF4-FFF2-40B4-BE49-F238E27FC236}">
                <a16:creationId xmlns:a16="http://schemas.microsoft.com/office/drawing/2014/main" id="{B6ABD3BC-2E44-4D2D-AEF0-DA4899310C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805" y="4377878"/>
            <a:ext cx="11850227" cy="2252548"/>
          </a:xfrm>
          <a:prstGeom prst="rect">
            <a:avLst/>
          </a:prstGeom>
        </p:spPr>
      </p:pic>
      <p:pic>
        <p:nvPicPr>
          <p:cNvPr id="5" name="图片 4">
            <a:extLst>
              <a:ext uri="{FF2B5EF4-FFF2-40B4-BE49-F238E27FC236}">
                <a16:creationId xmlns:a16="http://schemas.microsoft.com/office/drawing/2014/main" id="{52F2E682-9CB4-4EFF-B0FA-F6B020610058}"/>
              </a:ext>
            </a:extLst>
          </p:cNvPr>
          <p:cNvPicPr>
            <a:picLocks noChangeAspect="1"/>
          </p:cNvPicPr>
          <p:nvPr/>
        </p:nvPicPr>
        <p:blipFill>
          <a:blip r:embed="rId3"/>
          <a:stretch>
            <a:fillRect/>
          </a:stretch>
        </p:blipFill>
        <p:spPr>
          <a:xfrm>
            <a:off x="884667" y="3800085"/>
            <a:ext cx="2710403" cy="885856"/>
          </a:xfrm>
          <a:prstGeom prst="rect">
            <a:avLst/>
          </a:prstGeom>
        </p:spPr>
      </p:pic>
      <p:pic>
        <p:nvPicPr>
          <p:cNvPr id="6" name="图片 5">
            <a:extLst>
              <a:ext uri="{FF2B5EF4-FFF2-40B4-BE49-F238E27FC236}">
                <a16:creationId xmlns:a16="http://schemas.microsoft.com/office/drawing/2014/main" id="{EB9572E1-8AE1-492A-97F6-A90F5ADDCB18}"/>
              </a:ext>
            </a:extLst>
          </p:cNvPr>
          <p:cNvPicPr>
            <a:picLocks noChangeAspect="1"/>
          </p:cNvPicPr>
          <p:nvPr/>
        </p:nvPicPr>
        <p:blipFill>
          <a:blip r:embed="rId4"/>
          <a:stretch>
            <a:fillRect/>
          </a:stretch>
        </p:blipFill>
        <p:spPr>
          <a:xfrm flipV="1">
            <a:off x="707919" y="1772816"/>
            <a:ext cx="2977544" cy="633179"/>
          </a:xfrm>
          <a:prstGeom prst="rect">
            <a:avLst/>
          </a:prstGeom>
        </p:spPr>
      </p:pic>
      <p:sp>
        <p:nvSpPr>
          <p:cNvPr id="7" name="文本框 6">
            <a:extLst>
              <a:ext uri="{FF2B5EF4-FFF2-40B4-BE49-F238E27FC236}">
                <a16:creationId xmlns:a16="http://schemas.microsoft.com/office/drawing/2014/main" id="{6477CEA8-0441-4857-9A2C-7F906EB543BF}"/>
              </a:ext>
            </a:extLst>
          </p:cNvPr>
          <p:cNvSpPr txBox="1"/>
          <p:nvPr/>
        </p:nvSpPr>
        <p:spPr>
          <a:xfrm>
            <a:off x="1290638" y="1379617"/>
            <a:ext cx="147705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等线" panose="02010600030101010101" pitchFamily="2" charset="-122"/>
              </a:rPr>
              <a:t>BEPCII/U</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等线" panose="02010600030101010101" pitchFamily="2" charset="-122"/>
            </a:endParaRPr>
          </a:p>
        </p:txBody>
      </p:sp>
      <p:sp>
        <p:nvSpPr>
          <p:cNvPr id="8" name="文本框 7">
            <a:extLst>
              <a:ext uri="{FF2B5EF4-FFF2-40B4-BE49-F238E27FC236}">
                <a16:creationId xmlns:a16="http://schemas.microsoft.com/office/drawing/2014/main" id="{8BA6BD30-90CB-48AF-977E-09F5B7C1B753}"/>
              </a:ext>
            </a:extLst>
          </p:cNvPr>
          <p:cNvSpPr txBox="1"/>
          <p:nvPr/>
        </p:nvSpPr>
        <p:spPr>
          <a:xfrm>
            <a:off x="1191675" y="3382565"/>
            <a:ext cx="196645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等线" panose="02010600030101010101" pitchFamily="2" charset="-122"/>
              </a:rPr>
              <a:t>BEPCII crab waist</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等线" panose="02010600030101010101" pitchFamily="2" charset="-122"/>
            </a:endParaRPr>
          </a:p>
        </p:txBody>
      </p:sp>
      <p:sp>
        <p:nvSpPr>
          <p:cNvPr id="9" name="箭头: 下 8">
            <a:extLst>
              <a:ext uri="{FF2B5EF4-FFF2-40B4-BE49-F238E27FC236}">
                <a16:creationId xmlns:a16="http://schemas.microsoft.com/office/drawing/2014/main" id="{22420033-EDC8-4DEB-ABFD-C1BACCF8172D}"/>
              </a:ext>
            </a:extLst>
          </p:cNvPr>
          <p:cNvSpPr/>
          <p:nvPr/>
        </p:nvSpPr>
        <p:spPr>
          <a:xfrm>
            <a:off x="2005520" y="2576878"/>
            <a:ext cx="227480" cy="4559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a:extLst>
              <a:ext uri="{FF2B5EF4-FFF2-40B4-BE49-F238E27FC236}">
                <a16:creationId xmlns:a16="http://schemas.microsoft.com/office/drawing/2014/main" id="{6C74897D-A191-4613-BC28-E8695D732B94}"/>
              </a:ext>
            </a:extLst>
          </p:cNvPr>
          <p:cNvSpPr txBox="1"/>
          <p:nvPr/>
        </p:nvSpPr>
        <p:spPr>
          <a:xfrm>
            <a:off x="8626286" y="1806429"/>
            <a:ext cx="300415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1.  IP</a:t>
            </a:r>
            <a:r>
              <a:rPr kumimoji="0" lang="en-US" altLang="zh-SG" sz="20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 crab waist collision</a:t>
            </a:r>
          </a:p>
        </p:txBody>
      </p:sp>
      <p:sp>
        <p:nvSpPr>
          <p:cNvPr id="11" name="文本框 10">
            <a:extLst>
              <a:ext uri="{FF2B5EF4-FFF2-40B4-BE49-F238E27FC236}">
                <a16:creationId xmlns:a16="http://schemas.microsoft.com/office/drawing/2014/main" id="{B382622E-9D18-4CD7-88D2-4C16CE7AF1B1}"/>
              </a:ext>
            </a:extLst>
          </p:cNvPr>
          <p:cNvSpPr txBox="1"/>
          <p:nvPr/>
        </p:nvSpPr>
        <p:spPr>
          <a:xfrm>
            <a:off x="7503185" y="2995318"/>
            <a:ext cx="277922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2. Inner ring Inj. region</a:t>
            </a:r>
            <a:r>
              <a:rPr kumimoji="0" lang="en-US" altLang="zh-SG" sz="2000" b="0"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 </a:t>
            </a:r>
            <a:r>
              <a:rPr kumimoji="0" lang="en-US" altLang="zh-CN" sz="2000" b="0"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insert</a:t>
            </a:r>
            <a:r>
              <a:rPr kumimoji="0" lang="en-US" altLang="zh-SG" sz="2000" b="0"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 wigglers</a:t>
            </a:r>
          </a:p>
        </p:txBody>
      </p:sp>
      <p:sp>
        <p:nvSpPr>
          <p:cNvPr id="12" name="文本框 11">
            <a:extLst>
              <a:ext uri="{FF2B5EF4-FFF2-40B4-BE49-F238E27FC236}">
                <a16:creationId xmlns:a16="http://schemas.microsoft.com/office/drawing/2014/main" id="{CD2FD4C2-12ED-4597-8B98-F31EA7D681F2}"/>
              </a:ext>
            </a:extLst>
          </p:cNvPr>
          <p:cNvSpPr txBox="1"/>
          <p:nvPr/>
        </p:nvSpPr>
        <p:spPr>
          <a:xfrm>
            <a:off x="4094862" y="3277711"/>
            <a:ext cx="235084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rPr>
              <a:t>3. </a:t>
            </a:r>
            <a:r>
              <a:rPr kumimoji="0" lang="en-US" altLang="zh-CN" sz="2000" b="0" i="0" u="none" strike="noStrike" kern="1200" cap="none" spc="0" normalizeH="0" baseline="0" noProof="0" dirty="0" err="1">
                <a:ln>
                  <a:noFill/>
                </a:ln>
                <a:solidFill>
                  <a:srgbClr val="7030A0"/>
                </a:solidFill>
                <a:effectLst/>
                <a:uLnTx/>
                <a:uFillTx/>
                <a:latin typeface="Calibri" panose="020F0502020204030204"/>
                <a:ea typeface="等线" panose="02010600030101010101" pitchFamily="2" charset="-122"/>
                <a:cs typeface="+mn-cs"/>
              </a:rPr>
              <a:t>Linac</a:t>
            </a:r>
            <a:r>
              <a:rPr kumimoji="0" lang="en-US" altLang="zh-CN" sz="2000" b="0" i="0" u="none" strike="noStrike" kern="1200" cap="none" spc="0" normalizeH="0" baseline="0" noProof="0" dirty="0">
                <a:ln>
                  <a:noFill/>
                </a:ln>
                <a:solidFill>
                  <a:srgbClr val="7030A0"/>
                </a:solidFill>
                <a:effectLst/>
                <a:uLnTx/>
                <a:uFillTx/>
                <a:latin typeface="Calibri" panose="020F0502020204030204"/>
                <a:ea typeface="等线" panose="02010600030101010101" pitchFamily="2" charset="-122"/>
                <a:cs typeface="+mn-cs"/>
              </a:rPr>
              <a:t>: Compact damping ring</a:t>
            </a:r>
            <a:endParaRPr kumimoji="0" lang="zh-SG" altLang="en-US"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3" name="流程图: 接点 12">
            <a:extLst>
              <a:ext uri="{FF2B5EF4-FFF2-40B4-BE49-F238E27FC236}">
                <a16:creationId xmlns:a16="http://schemas.microsoft.com/office/drawing/2014/main" id="{71305BF5-00F1-4CC7-98A1-689945CD90DD}"/>
              </a:ext>
            </a:extLst>
          </p:cNvPr>
          <p:cNvSpPr/>
          <p:nvPr/>
        </p:nvSpPr>
        <p:spPr>
          <a:xfrm>
            <a:off x="11573883" y="5137250"/>
            <a:ext cx="527901" cy="556181"/>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SG"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4" name="直接箭头连接符 13">
            <a:extLst>
              <a:ext uri="{FF2B5EF4-FFF2-40B4-BE49-F238E27FC236}">
                <a16:creationId xmlns:a16="http://schemas.microsoft.com/office/drawing/2014/main" id="{54EE03D4-09D9-4A68-90C8-5D996FFF753F}"/>
              </a:ext>
            </a:extLst>
          </p:cNvPr>
          <p:cNvCxnSpPr>
            <a:cxnSpLocks/>
          </p:cNvCxnSpPr>
          <p:nvPr/>
        </p:nvCxnSpPr>
        <p:spPr>
          <a:xfrm>
            <a:off x="10414386" y="2328062"/>
            <a:ext cx="1253765" cy="27149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流程图: 接点 14">
            <a:extLst>
              <a:ext uri="{FF2B5EF4-FFF2-40B4-BE49-F238E27FC236}">
                <a16:creationId xmlns:a16="http://schemas.microsoft.com/office/drawing/2014/main" id="{A425E7B5-CD29-4ABF-B210-FB819EBDB896}"/>
              </a:ext>
            </a:extLst>
          </p:cNvPr>
          <p:cNvSpPr/>
          <p:nvPr/>
        </p:nvSpPr>
        <p:spPr>
          <a:xfrm>
            <a:off x="10802457" y="4354824"/>
            <a:ext cx="527901" cy="235671"/>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SG"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流程图: 接点 15">
            <a:extLst>
              <a:ext uri="{FF2B5EF4-FFF2-40B4-BE49-F238E27FC236}">
                <a16:creationId xmlns:a16="http://schemas.microsoft.com/office/drawing/2014/main" id="{1FD193E3-2E92-47B5-BC04-38152767ABEA}"/>
              </a:ext>
            </a:extLst>
          </p:cNvPr>
          <p:cNvSpPr/>
          <p:nvPr/>
        </p:nvSpPr>
        <p:spPr>
          <a:xfrm>
            <a:off x="10756894" y="6251182"/>
            <a:ext cx="527901" cy="235671"/>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SG"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7" name="直接箭头连接符 16">
            <a:extLst>
              <a:ext uri="{FF2B5EF4-FFF2-40B4-BE49-F238E27FC236}">
                <a16:creationId xmlns:a16="http://schemas.microsoft.com/office/drawing/2014/main" id="{64752647-6574-43C6-8581-96A2D89BDC76}"/>
              </a:ext>
            </a:extLst>
          </p:cNvPr>
          <p:cNvCxnSpPr>
            <a:cxnSpLocks/>
          </p:cNvCxnSpPr>
          <p:nvPr/>
        </p:nvCxnSpPr>
        <p:spPr>
          <a:xfrm>
            <a:off x="9302023" y="3553546"/>
            <a:ext cx="1517715" cy="7447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直接箭头连接符 17">
            <a:extLst>
              <a:ext uri="{FF2B5EF4-FFF2-40B4-BE49-F238E27FC236}">
                <a16:creationId xmlns:a16="http://schemas.microsoft.com/office/drawing/2014/main" id="{A843DB25-E2F2-4F24-9C66-4A3BE8CDBDBD}"/>
              </a:ext>
            </a:extLst>
          </p:cNvPr>
          <p:cNvCxnSpPr>
            <a:cxnSpLocks/>
          </p:cNvCxnSpPr>
          <p:nvPr/>
        </p:nvCxnSpPr>
        <p:spPr>
          <a:xfrm>
            <a:off x="9038072" y="3534693"/>
            <a:ext cx="1932495" cy="26677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直接箭头连接符 18">
            <a:extLst>
              <a:ext uri="{FF2B5EF4-FFF2-40B4-BE49-F238E27FC236}">
                <a16:creationId xmlns:a16="http://schemas.microsoft.com/office/drawing/2014/main" id="{6032141C-413C-4D78-A622-008269339573}"/>
              </a:ext>
            </a:extLst>
          </p:cNvPr>
          <p:cNvCxnSpPr>
            <a:cxnSpLocks/>
          </p:cNvCxnSpPr>
          <p:nvPr/>
        </p:nvCxnSpPr>
        <p:spPr>
          <a:xfrm flipH="1">
            <a:off x="3561100" y="3911765"/>
            <a:ext cx="989814" cy="10746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文本框 24">
            <a:extLst>
              <a:ext uri="{FF2B5EF4-FFF2-40B4-BE49-F238E27FC236}">
                <a16:creationId xmlns:a16="http://schemas.microsoft.com/office/drawing/2014/main" id="{AAF0B4C9-B80F-4FAE-BA12-D5EA4BA2C2B0}"/>
              </a:ext>
            </a:extLst>
          </p:cNvPr>
          <p:cNvSpPr txBox="1"/>
          <p:nvPr/>
        </p:nvSpPr>
        <p:spPr>
          <a:xfrm>
            <a:off x="9264352" y="821939"/>
            <a:ext cx="2677802" cy="461665"/>
          </a:xfrm>
          <a:prstGeom prst="rect">
            <a:avLst/>
          </a:prstGeom>
          <a:noFill/>
        </p:spPr>
        <p:txBody>
          <a:bodyPr wrap="square" rtlCol="0">
            <a:spAutoFit/>
          </a:bodyPr>
          <a:lstStyle/>
          <a:p>
            <a:r>
              <a:rPr lang="en-US" altLang="zh-CN" sz="2400" dirty="0" err="1">
                <a:solidFill>
                  <a:schemeClr val="tx1"/>
                </a:solidFill>
              </a:rPr>
              <a:t>Jiuqing</a:t>
            </a:r>
            <a:r>
              <a:rPr lang="en-US" altLang="zh-CN" sz="2400" dirty="0">
                <a:solidFill>
                  <a:schemeClr val="tx1"/>
                </a:solidFill>
              </a:rPr>
              <a:t> Wang</a:t>
            </a:r>
            <a:endParaRPr lang="zh-SG" altLang="en-US" sz="2400" dirty="0">
              <a:solidFill>
                <a:schemeClr val="tx1"/>
              </a:solidFill>
            </a:endParaRPr>
          </a:p>
        </p:txBody>
      </p:sp>
    </p:spTree>
    <p:extLst>
      <p:ext uri="{BB962C8B-B14F-4D97-AF65-F5344CB8AC3E}">
        <p14:creationId xmlns:p14="http://schemas.microsoft.com/office/powerpoint/2010/main" val="185536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CC1F62-C006-4962-BB89-85428930C820}"/>
              </a:ext>
            </a:extLst>
          </p:cNvPr>
          <p:cNvSpPr>
            <a:spLocks noGrp="1"/>
          </p:cNvSpPr>
          <p:nvPr>
            <p:ph type="title"/>
          </p:nvPr>
        </p:nvSpPr>
        <p:spPr>
          <a:xfrm>
            <a:off x="191344" y="53752"/>
            <a:ext cx="11199035" cy="1143000"/>
          </a:xfrm>
        </p:spPr>
        <p:txBody>
          <a:bodyPr/>
          <a:lstStyle/>
          <a:p>
            <a:r>
              <a:rPr lang="en-US" altLang="zh-CN" dirty="0"/>
              <a:t>BEPCII Crab Waist performance outlook</a:t>
            </a:r>
            <a:endParaRPr lang="zh-CN" altLang="en-US" dirty="0"/>
          </a:p>
        </p:txBody>
      </p:sp>
      <p:pic>
        <p:nvPicPr>
          <p:cNvPr id="3" name="图片 2">
            <a:extLst>
              <a:ext uri="{FF2B5EF4-FFF2-40B4-BE49-F238E27FC236}">
                <a16:creationId xmlns:a16="http://schemas.microsoft.com/office/drawing/2014/main" id="{96C414CD-D5AF-4752-9736-47B81AE0FA8C}"/>
              </a:ext>
            </a:extLst>
          </p:cNvPr>
          <p:cNvPicPr>
            <a:picLocks noChangeAspect="1"/>
          </p:cNvPicPr>
          <p:nvPr/>
        </p:nvPicPr>
        <p:blipFill>
          <a:blip r:embed="rId2"/>
          <a:stretch>
            <a:fillRect/>
          </a:stretch>
        </p:blipFill>
        <p:spPr>
          <a:xfrm>
            <a:off x="911424" y="1124744"/>
            <a:ext cx="6751340" cy="4491318"/>
          </a:xfrm>
          <a:prstGeom prst="rect">
            <a:avLst/>
          </a:prstGeom>
        </p:spPr>
      </p:pic>
      <p:sp>
        <p:nvSpPr>
          <p:cNvPr id="4" name="文本框 3">
            <a:extLst>
              <a:ext uri="{FF2B5EF4-FFF2-40B4-BE49-F238E27FC236}">
                <a16:creationId xmlns:a16="http://schemas.microsoft.com/office/drawing/2014/main" id="{87FB6A9B-5604-4AD6-994D-996FF3C5A7BB}"/>
              </a:ext>
            </a:extLst>
          </p:cNvPr>
          <p:cNvSpPr txBox="1"/>
          <p:nvPr/>
        </p:nvSpPr>
        <p:spPr>
          <a:xfrm>
            <a:off x="7824192" y="2094111"/>
            <a:ext cx="4104456" cy="3293209"/>
          </a:xfrm>
          <a:prstGeom prst="rect">
            <a:avLst/>
          </a:prstGeom>
          <a:noFill/>
        </p:spPr>
        <p:txBody>
          <a:bodyPr wrap="square">
            <a:spAutoFit/>
          </a:bodyPr>
          <a:lstStyle/>
          <a:p>
            <a:pPr marL="285750" indent="-285750" algn="l">
              <a:spcBef>
                <a:spcPts val="2400"/>
              </a:spcBef>
              <a:buFont typeface="Arial" panose="020B0604020202020204" pitchFamily="34" charset="0"/>
              <a:buChar char="•"/>
            </a:pPr>
            <a:r>
              <a:rPr lang="en-US" altLang="zh-SG" sz="2400" dirty="0">
                <a:solidFill>
                  <a:schemeClr val="tx1"/>
                </a:solidFill>
              </a:rPr>
              <a:t>The specifications at each energy are very preliminary.</a:t>
            </a:r>
          </a:p>
          <a:p>
            <a:pPr marL="285750" indent="-285750" algn="l">
              <a:spcBef>
                <a:spcPts val="2400"/>
              </a:spcBef>
              <a:buFont typeface="Arial" panose="020B0604020202020204" pitchFamily="34" charset="0"/>
              <a:buChar char="•"/>
            </a:pPr>
            <a:r>
              <a:rPr lang="en-US" altLang="zh-SG" sz="2400" dirty="0">
                <a:solidFill>
                  <a:schemeClr val="tx1"/>
                </a:solidFill>
              </a:rPr>
              <a:t>Parameters and lattice design need to be carefully optimized for each energy. </a:t>
            </a:r>
          </a:p>
          <a:p>
            <a:pPr marL="285750" indent="-285750" algn="l">
              <a:spcBef>
                <a:spcPts val="2400"/>
              </a:spcBef>
              <a:buFont typeface="Arial" panose="020B0604020202020204" pitchFamily="34" charset="0"/>
              <a:buChar char="•"/>
            </a:pPr>
            <a:r>
              <a:rPr lang="en-US" altLang="zh-SG" sz="2400" dirty="0">
                <a:solidFill>
                  <a:schemeClr val="tx1"/>
                </a:solidFill>
              </a:rPr>
              <a:t>Accelerator design is focusing on 1.89 GeV firstly.</a:t>
            </a:r>
            <a:endParaRPr lang="zh-SG" altLang="en-US" sz="2400" dirty="0">
              <a:solidFill>
                <a:schemeClr val="tx1"/>
              </a:solidFill>
            </a:endParaRPr>
          </a:p>
        </p:txBody>
      </p:sp>
      <p:sp>
        <p:nvSpPr>
          <p:cNvPr id="5" name="文本框 4">
            <a:extLst>
              <a:ext uri="{FF2B5EF4-FFF2-40B4-BE49-F238E27FC236}">
                <a16:creationId xmlns:a16="http://schemas.microsoft.com/office/drawing/2014/main" id="{1450F86C-3424-40A3-B555-845E0C14C1B0}"/>
              </a:ext>
            </a:extLst>
          </p:cNvPr>
          <p:cNvSpPr txBox="1"/>
          <p:nvPr/>
        </p:nvSpPr>
        <p:spPr>
          <a:xfrm>
            <a:off x="911424" y="5614506"/>
            <a:ext cx="7863840" cy="830997"/>
          </a:xfrm>
          <a:prstGeom prst="rect">
            <a:avLst/>
          </a:prstGeom>
          <a:noFill/>
        </p:spPr>
        <p:txBody>
          <a:bodyPr wrap="square" rtlCol="0">
            <a:spAutoFit/>
          </a:bodyPr>
          <a:lstStyle/>
          <a:p>
            <a:pPr marL="342900" indent="-342900" algn="l">
              <a:buFont typeface="Arial" panose="020B0604020202020204" pitchFamily="34" charset="0"/>
              <a:buChar char="•"/>
            </a:pPr>
            <a:r>
              <a:rPr lang="en-US" altLang="zh-SG" sz="2400" dirty="0">
                <a:solidFill>
                  <a:srgbClr val="C00000"/>
                </a:solidFill>
              </a:rPr>
              <a:t>Luminosity may increase by ×10 below 1.89GeV,.</a:t>
            </a:r>
          </a:p>
          <a:p>
            <a:pPr marL="342900" indent="-342900" algn="l">
              <a:buFont typeface="Arial" panose="020B0604020202020204" pitchFamily="34" charset="0"/>
              <a:buChar char="•"/>
            </a:pPr>
            <a:r>
              <a:rPr lang="en-US" altLang="zh-SG" sz="2400" dirty="0">
                <a:solidFill>
                  <a:srgbClr val="C00000"/>
                </a:solidFill>
              </a:rPr>
              <a:t>Operation below 1GeV is enabled</a:t>
            </a:r>
            <a:endParaRPr lang="zh-SG" altLang="en-US" sz="2400" dirty="0">
              <a:solidFill>
                <a:srgbClr val="C00000"/>
              </a:solidFill>
            </a:endParaRPr>
          </a:p>
        </p:txBody>
      </p:sp>
      <p:sp>
        <p:nvSpPr>
          <p:cNvPr id="7" name="文本框 6">
            <a:extLst>
              <a:ext uri="{FF2B5EF4-FFF2-40B4-BE49-F238E27FC236}">
                <a16:creationId xmlns:a16="http://schemas.microsoft.com/office/drawing/2014/main" id="{FC9808CC-FD75-46A4-8C4A-8A8628E8A7D7}"/>
              </a:ext>
            </a:extLst>
          </p:cNvPr>
          <p:cNvSpPr txBox="1"/>
          <p:nvPr/>
        </p:nvSpPr>
        <p:spPr>
          <a:xfrm>
            <a:off x="8400256" y="965919"/>
            <a:ext cx="4032448" cy="461665"/>
          </a:xfrm>
          <a:prstGeom prst="rect">
            <a:avLst/>
          </a:prstGeom>
          <a:noFill/>
        </p:spPr>
        <p:txBody>
          <a:bodyPr wrap="square">
            <a:spAutoFit/>
          </a:bodyPr>
          <a:lstStyle/>
          <a:p>
            <a:r>
              <a:rPr lang="en-US" altLang="zh-CN" sz="2400" dirty="0" err="1">
                <a:solidFill>
                  <a:schemeClr val="tx1"/>
                </a:solidFill>
              </a:rPr>
              <a:t>Jiuqing</a:t>
            </a:r>
            <a:r>
              <a:rPr lang="en-US" altLang="zh-CN" sz="2400" dirty="0">
                <a:solidFill>
                  <a:schemeClr val="tx1"/>
                </a:solidFill>
              </a:rPr>
              <a:t> Wang</a:t>
            </a:r>
            <a:endParaRPr lang="zh-SG" altLang="en-US" sz="2400" dirty="0">
              <a:solidFill>
                <a:schemeClr val="tx1"/>
              </a:solidFill>
            </a:endParaRPr>
          </a:p>
        </p:txBody>
      </p:sp>
    </p:spTree>
    <p:extLst>
      <p:ext uri="{BB962C8B-B14F-4D97-AF65-F5344CB8AC3E}">
        <p14:creationId xmlns:p14="http://schemas.microsoft.com/office/powerpoint/2010/main" val="10945931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926136-3AEF-469A-B1DF-4D216D6BF56F}"/>
              </a:ext>
            </a:extLst>
          </p:cNvPr>
          <p:cNvSpPr>
            <a:spLocks noGrp="1"/>
          </p:cNvSpPr>
          <p:nvPr>
            <p:ph type="title"/>
          </p:nvPr>
        </p:nvSpPr>
        <p:spPr/>
        <p:txBody>
          <a:bodyPr/>
          <a:lstStyle/>
          <a:p>
            <a:pPr>
              <a:spcAft>
                <a:spcPts val="1800"/>
              </a:spcAft>
            </a:pPr>
            <a:r>
              <a:rPr lang="en-US" altLang="zh-CN" dirty="0">
                <a:solidFill>
                  <a:srgbClr val="0000FF"/>
                </a:solidFill>
                <a:latin typeface="Times New Roman" panose="02020603050405020304" pitchFamily="18" charset="0"/>
                <a:ea typeface="+mj-ea"/>
                <a:cs typeface="Times New Roman" panose="02020603050405020304" pitchFamily="18" charset="0"/>
                <a:sym typeface="Poppins"/>
              </a:rPr>
              <a:t>Benefits to BESIII Physics with CW</a:t>
            </a:r>
            <a:br>
              <a:rPr lang="en-US" altLang="zh-CN" dirty="0">
                <a:solidFill>
                  <a:srgbClr val="0000FF"/>
                </a:solidFill>
                <a:latin typeface="Times New Roman" panose="02020603050405020304" pitchFamily="18" charset="0"/>
                <a:cs typeface="Times New Roman" panose="02020603050405020304" pitchFamily="18" charset="0"/>
              </a:rPr>
            </a:br>
            <a:r>
              <a:rPr lang="en-US" altLang="zh-CN" sz="2000" dirty="0">
                <a:solidFill>
                  <a:schemeClr val="tx1"/>
                </a:solidFill>
                <a:latin typeface="+mj-ea"/>
                <a:ea typeface="+mj-ea"/>
                <a:cs typeface="Times New Roman" panose="02020603050405020304" pitchFamily="18" charset="0"/>
              </a:rPr>
              <a:t>Charm</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physics</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with</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x10</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data</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at</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3.77</a:t>
            </a:r>
            <a:r>
              <a:rPr lang="zh-CN" altLang="en-US" sz="2000" dirty="0">
                <a:solidFill>
                  <a:schemeClr val="tx1"/>
                </a:solidFill>
                <a:latin typeface="+mj-ea"/>
                <a:ea typeface="+mj-ea"/>
                <a:cs typeface="Times New Roman" panose="02020603050405020304" pitchFamily="18" charset="0"/>
              </a:rPr>
              <a:t> </a:t>
            </a:r>
            <a:r>
              <a:rPr lang="en-US" altLang="zh-CN" sz="2000" dirty="0">
                <a:solidFill>
                  <a:schemeClr val="tx1"/>
                </a:solidFill>
                <a:latin typeface="+mj-ea"/>
                <a:ea typeface="+mj-ea"/>
                <a:cs typeface="Times New Roman" panose="02020603050405020304" pitchFamily="18" charset="0"/>
              </a:rPr>
              <a:t>GeV</a:t>
            </a:r>
            <a:endParaRPr lang="zh-CN" altLang="en-US" sz="2000" dirty="0">
              <a:solidFill>
                <a:schemeClr val="tx1"/>
              </a:solidFill>
              <a:latin typeface="+mj-ea"/>
              <a:ea typeface="+mj-ea"/>
            </a:endParaRP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C8DFC533-45CD-45B2-92BD-426A4BC86555}"/>
                  </a:ext>
                </a:extLst>
              </p:cNvPr>
              <p:cNvSpPr>
                <a:spLocks noGrp="1"/>
              </p:cNvSpPr>
              <p:nvPr>
                <p:ph idx="1"/>
              </p:nvPr>
            </p:nvSpPr>
            <p:spPr>
              <a:xfrm>
                <a:off x="911424" y="1412776"/>
                <a:ext cx="10972800" cy="4525963"/>
              </a:xfrm>
            </p:spPr>
            <p:txBody>
              <a:bodyPr/>
              <a:lstStyle/>
              <a:p>
                <a:pPr>
                  <a:lnSpc>
                    <a:spcPct val="100000"/>
                  </a:lnSpc>
                  <a:buFont typeface="Wingdings" pitchFamily="2" charset="2"/>
                  <a:buChar char="Ø"/>
                </a:pPr>
                <a:r>
                  <a:rPr lang="en-US" altLang="zh-CN" sz="2000" dirty="0">
                    <a:latin typeface="Times New Roman" panose="02020603050405020304" pitchFamily="18" charset="0"/>
                    <a:cs typeface="Times New Roman" panose="02020603050405020304" pitchFamily="18" charset="0"/>
                  </a:rPr>
                  <a:t>With</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CW</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upgrade: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0.1</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tLang="zh-CN" sz="2000" b="0" i="1">
                        <a:latin typeface="Cambria Math" panose="02040503050406030204" pitchFamily="18" charset="0"/>
                        <a:ea typeface="宋体" panose="02010600030101010101" pitchFamily="2" charset="-122"/>
                        <a:cs typeface="Arial" panose="020B0604020202020204" pitchFamily="34" charset="0"/>
                      </a:rPr>
                      <m:t>D</m:t>
                    </m:r>
                    <m:acc>
                      <m:accPr>
                        <m:chr m:val="̅"/>
                        <m:ctrlPr>
                          <a:rPr lang="en-US" altLang="zh-CN" sz="2000" i="1">
                            <a:latin typeface="Cambria Math" panose="02040503050406030204" pitchFamily="18" charset="0"/>
                            <a:ea typeface="宋体" panose="02010600030101010101" pitchFamily="2" charset="-122"/>
                            <a:cs typeface="Arial" panose="020B0604020202020204" pitchFamily="34" charset="0"/>
                          </a:rPr>
                        </m:ctrlPr>
                      </m:accPr>
                      <m:e>
                        <m:r>
                          <m:rPr>
                            <m:sty m:val="p"/>
                          </m:rPr>
                          <a:rPr lang="en-US" altLang="zh-CN" sz="2000" b="0" i="1">
                            <a:latin typeface="Cambria Math" panose="02040503050406030204" pitchFamily="18" charset="0"/>
                            <a:ea typeface="宋体" panose="02010600030101010101" pitchFamily="2" charset="-122"/>
                            <a:cs typeface="Arial" panose="020B0604020202020204" pitchFamily="34" charset="0"/>
                          </a:rPr>
                          <m:t>D</m:t>
                        </m:r>
                      </m:e>
                    </m:acc>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pair</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sym typeface="Wingdings" pitchFamily="2" charset="2"/>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sym typeface="Wingdings" pitchFamily="2" charset="2"/>
                  </a:rPr>
                  <a: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m:rPr>
                        <m:sty m:val="p"/>
                      </m:rPr>
                      <a:rPr lang="en-US" altLang="zh-CN" sz="2000" b="0" i="1">
                        <a:latin typeface="Cambria Math" panose="02040503050406030204" pitchFamily="18" charset="0"/>
                        <a:ea typeface="宋体" panose="02010600030101010101" pitchFamily="2" charset="-122"/>
                        <a:cs typeface="Arial" panose="020B0604020202020204" pitchFamily="34" charset="0"/>
                      </a:rPr>
                      <m:t>D</m:t>
                    </m:r>
                    <m:acc>
                      <m:accPr>
                        <m:chr m:val="̅"/>
                        <m:ctrlPr>
                          <a:rPr lang="en-US" altLang="zh-CN" sz="2000" i="1">
                            <a:latin typeface="Cambria Math" panose="02040503050406030204" pitchFamily="18" charset="0"/>
                            <a:ea typeface="宋体" panose="02010600030101010101" pitchFamily="2" charset="-122"/>
                            <a:cs typeface="Arial" panose="020B0604020202020204" pitchFamily="34" charset="0"/>
                          </a:rPr>
                        </m:ctrlPr>
                      </m:accPr>
                      <m:e>
                        <m:r>
                          <m:rPr>
                            <m:sty m:val="p"/>
                          </m:rPr>
                          <a:rPr lang="en-US" altLang="zh-CN" sz="2000" b="0" i="1">
                            <a:latin typeface="Cambria Math" panose="02040503050406030204" pitchFamily="18" charset="0"/>
                            <a:ea typeface="宋体" panose="02010600030101010101" pitchFamily="2" charset="-122"/>
                            <a:cs typeface="Arial" panose="020B0604020202020204" pitchFamily="34" charset="0"/>
                          </a:rPr>
                          <m:t>D</m:t>
                        </m:r>
                      </m:e>
                    </m:acc>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pair</a:t>
                </a:r>
              </a:p>
              <a:p>
                <a:pPr>
                  <a:lnSpc>
                    <a:spcPct val="100000"/>
                  </a:lnSpc>
                  <a:buFont typeface="Wingdings" pitchFamily="2" charset="2"/>
                  <a:buChar char="Ø"/>
                </a:pPr>
                <a:r>
                  <a:rPr lang="en-US" altLang="zh-CN" sz="2000" dirty="0">
                    <a:latin typeface="Times New Roman" panose="02020603050405020304" pitchFamily="18" charset="0"/>
                    <a:cs typeface="Times New Roman" panose="02020603050405020304" pitchFamily="18" charset="0"/>
                  </a:rPr>
                  <a:t>Physics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topics</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ü"/>
                </a:pPr>
                <a14:m>
                  <m:oMath xmlns:m="http://schemas.openxmlformats.org/officeDocument/2006/math">
                    <m:r>
                      <m:rPr>
                        <m:sty m:val="p"/>
                      </m:rPr>
                      <a:rPr lang="en-US" altLang="zh-CN" sz="1600">
                        <a:latin typeface="Cambria Math" panose="02040503050406030204" pitchFamily="18" charset="0"/>
                        <a:cs typeface="Arial" panose="020B0604020202020204" pitchFamily="34" charset="0"/>
                      </a:rPr>
                      <m:t>P</m:t>
                    </m:r>
                    <m:r>
                      <m:rPr>
                        <m:sty m:val="p"/>
                      </m:rPr>
                      <a:rPr lang="en-US" altLang="zh-CN" sz="1600" b="0" i="0" smtClean="0">
                        <a:latin typeface="Cambria Math" panose="02040503050406030204" pitchFamily="18" charset="0"/>
                        <a:cs typeface="Arial" panose="020B0604020202020204" pitchFamily="34" charset="0"/>
                      </a:rPr>
                      <m:t>ure</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leptonic</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decay</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of</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a:latin typeface="Cambria Math" panose="02040503050406030204" pitchFamily="18" charset="0"/>
                        <a:cs typeface="Arial" panose="020B0604020202020204" pitchFamily="34" charset="0"/>
                      </a:rPr>
                      <m:t>D</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meson</m:t>
                    </m:r>
                  </m:oMath>
                </a14:m>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precision</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measurement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of</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altLang="zh-CN" sz="1600" b="0" i="0">
                        <a:latin typeface="Cambria Math" panose="02040503050406030204" pitchFamily="18" charset="0"/>
                        <a:cs typeface="Arial" panose="020B0604020202020204" pitchFamily="34" charset="0"/>
                      </a:rPr>
                      <m:t>|</m:t>
                    </m:r>
                    <m:sSub>
                      <m:sSubPr>
                        <m:ctrlPr>
                          <a:rPr lang="en-US" altLang="zh-CN" sz="1600" i="1">
                            <a:latin typeface="Cambria Math" panose="02040503050406030204" pitchFamily="18" charset="0"/>
                            <a:cs typeface="Arial" panose="020B0604020202020204" pitchFamily="34" charset="0"/>
                          </a:rPr>
                        </m:ctrlPr>
                      </m:sSubPr>
                      <m:e>
                        <m:r>
                          <m:rPr>
                            <m:sty m:val="p"/>
                          </m:rPr>
                          <a:rPr lang="en-US" altLang="zh-CN" sz="1600" b="0" i="0">
                            <a:latin typeface="Cambria Math" panose="02040503050406030204" pitchFamily="18" charset="0"/>
                            <a:cs typeface="Arial" panose="020B0604020202020204" pitchFamily="34" charset="0"/>
                          </a:rPr>
                          <m:t>V</m:t>
                        </m:r>
                      </m:e>
                      <m:sub>
                        <m:r>
                          <m:rPr>
                            <m:sty m:val="p"/>
                          </m:rPr>
                          <a:rPr lang="en-US" altLang="zh-CN" sz="1600" b="0" i="0">
                            <a:latin typeface="Cambria Math" panose="02040503050406030204" pitchFamily="18" charset="0"/>
                            <a:cs typeface="Arial" panose="020B0604020202020204" pitchFamily="34" charset="0"/>
                          </a:rPr>
                          <m:t>cd</m:t>
                        </m:r>
                      </m:sub>
                    </m:sSub>
                    <m:r>
                      <a:rPr lang="en-US" altLang="zh-CN" sz="1600" b="0" i="0">
                        <a:latin typeface="Cambria Math" panose="02040503050406030204" pitchFamily="18" charset="0"/>
                        <a:cs typeface="Arial" panose="020B0604020202020204" pitchFamily="34" charset="0"/>
                      </a:rPr>
                      <m:t>|</m:t>
                    </m:r>
                  </m:oMath>
                </a14:m>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altLang="zh-CN" sz="1600" b="0" i="0" dirty="0">
                        <a:latin typeface="Cambria Math" panose="02040503050406030204" pitchFamily="18" charset="0"/>
                        <a:cs typeface="Arial" panose="020B0604020202020204" pitchFamily="34" charset="0"/>
                      </a:rPr>
                      <m:t>|</m:t>
                    </m:r>
                    <m:sSub>
                      <m:sSubPr>
                        <m:ctrlPr>
                          <a:rPr lang="en-US" altLang="zh-CN" sz="1600" i="1" dirty="0">
                            <a:latin typeface="Cambria Math" panose="02040503050406030204" pitchFamily="18" charset="0"/>
                            <a:cs typeface="Arial" panose="020B0604020202020204" pitchFamily="34" charset="0"/>
                          </a:rPr>
                        </m:ctrlPr>
                      </m:sSubPr>
                      <m:e>
                        <m:r>
                          <m:rPr>
                            <m:sty m:val="p"/>
                          </m:rPr>
                          <a:rPr lang="en-US" altLang="zh-CN" sz="1600" b="0" i="0" dirty="0">
                            <a:latin typeface="Cambria Math" panose="02040503050406030204" pitchFamily="18" charset="0"/>
                            <a:cs typeface="Arial" panose="020B0604020202020204" pitchFamily="34" charset="0"/>
                          </a:rPr>
                          <m:t>V</m:t>
                        </m:r>
                      </m:e>
                      <m:sub>
                        <m:r>
                          <m:rPr>
                            <m:sty m:val="p"/>
                          </m:rPr>
                          <a:rPr lang="en-US" altLang="zh-CN" sz="1600" b="0" i="0" dirty="0">
                            <a:latin typeface="Cambria Math" panose="02040503050406030204" pitchFamily="18" charset="0"/>
                            <a:cs typeface="Arial" panose="020B0604020202020204" pitchFamily="34" charset="0"/>
                          </a:rPr>
                          <m:t>cs</m:t>
                        </m:r>
                      </m:sub>
                    </m:sSub>
                    <m:r>
                      <a:rPr lang="en-US" altLang="zh-CN" sz="1600" b="0" i="0" dirty="0">
                        <a:latin typeface="Cambria Math" panose="02040503050406030204" pitchFamily="18" charset="0"/>
                        <a:cs typeface="Arial" panose="020B0604020202020204" pitchFamily="34" charset="0"/>
                      </a:rPr>
                      <m:t>|</m:t>
                    </m:r>
                  </m:oMath>
                </a14:m>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decay</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constants</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search</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for</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lepton</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flavor</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violation,</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endParaRPr>
              </a:p>
              <a:p>
                <a:pPr lvl="1">
                  <a:lnSpc>
                    <a:spcPct val="100000"/>
                  </a:lnSpc>
                  <a:buFont typeface="Wingdings" pitchFamily="2" charset="2"/>
                  <a:buChar char="ü"/>
                </a:pPr>
                <a:r>
                  <a:rPr lang="en-US" altLang="zh-CN" sz="1600" dirty="0">
                    <a:latin typeface="Times New Roman" panose="02020603050405020304" pitchFamily="18" charset="0"/>
                    <a:cs typeface="Times New Roman" panose="02020603050405020304" pitchFamily="18" charset="0"/>
                  </a:rPr>
                  <a:t>Semi-</a:t>
                </a:r>
                <a14:m>
                  <m:oMath xmlns:m="http://schemas.openxmlformats.org/officeDocument/2006/math">
                    <m:r>
                      <m:rPr>
                        <m:sty m:val="p"/>
                      </m:rPr>
                      <a:rPr lang="en-US" altLang="zh-CN" sz="1600" b="0" i="0">
                        <a:latin typeface="Cambria Math" panose="02040503050406030204" pitchFamily="18" charset="0"/>
                        <a:cs typeface="Arial" panose="020B0604020202020204" pitchFamily="34" charset="0"/>
                      </a:rPr>
                      <m:t>leptonic</m:t>
                    </m:r>
                    <m:r>
                      <a:rPr lang="zh-CN" altLang="en-US" sz="1600" b="0" i="0">
                        <a:latin typeface="Cambria Math" panose="02040503050406030204" pitchFamily="18" charset="0"/>
                        <a:cs typeface="Arial" panose="020B0604020202020204" pitchFamily="34" charset="0"/>
                      </a:rPr>
                      <m:t> </m:t>
                    </m:r>
                    <m:r>
                      <m:rPr>
                        <m:sty m:val="p"/>
                      </m:rPr>
                      <a:rPr lang="en-US" altLang="zh-CN" sz="1600" b="0" i="0">
                        <a:latin typeface="Cambria Math" panose="02040503050406030204" pitchFamily="18" charset="0"/>
                        <a:cs typeface="Arial" panose="020B0604020202020204" pitchFamily="34" charset="0"/>
                      </a:rPr>
                      <m:t>decay</m:t>
                    </m:r>
                    <m:r>
                      <a:rPr lang="zh-CN" altLang="en-US" sz="1600" b="0" i="0">
                        <a:latin typeface="Cambria Math" panose="02040503050406030204" pitchFamily="18" charset="0"/>
                        <a:cs typeface="Arial" panose="020B0604020202020204" pitchFamily="34" charset="0"/>
                      </a:rPr>
                      <m:t> </m:t>
                    </m:r>
                    <m:r>
                      <m:rPr>
                        <m:sty m:val="p"/>
                      </m:rPr>
                      <a:rPr lang="en-US" altLang="zh-CN" sz="1600" b="0" i="0">
                        <a:latin typeface="Cambria Math" panose="02040503050406030204" pitchFamily="18" charset="0"/>
                        <a:cs typeface="Arial" panose="020B0604020202020204" pitchFamily="34" charset="0"/>
                      </a:rPr>
                      <m:t>of</m:t>
                    </m:r>
                    <m:r>
                      <a:rPr lang="zh-CN" altLang="en-US" sz="1600" b="0" i="0">
                        <a:latin typeface="Cambria Math" panose="02040503050406030204" pitchFamily="18" charset="0"/>
                        <a:cs typeface="Arial" panose="020B0604020202020204" pitchFamily="34" charset="0"/>
                      </a:rPr>
                      <m:t> </m:t>
                    </m:r>
                    <m:r>
                      <m:rPr>
                        <m:sty m:val="p"/>
                      </m:rPr>
                      <a:rPr lang="en-US" altLang="zh-CN" sz="1600" b="0" i="0">
                        <a:latin typeface="Cambria Math" panose="02040503050406030204" pitchFamily="18" charset="0"/>
                        <a:cs typeface="Arial" panose="020B0604020202020204" pitchFamily="34" charset="0"/>
                      </a:rPr>
                      <m:t>D</m:t>
                    </m:r>
                    <m:r>
                      <a:rPr lang="zh-CN" altLang="en-US" sz="1600" b="0" i="0">
                        <a:latin typeface="Cambria Math" panose="02040503050406030204" pitchFamily="18" charset="0"/>
                        <a:cs typeface="Arial" panose="020B0604020202020204" pitchFamily="34" charset="0"/>
                      </a:rPr>
                      <m:t> </m:t>
                    </m:r>
                    <m:r>
                      <m:rPr>
                        <m:sty m:val="p"/>
                      </m:rPr>
                      <a:rPr lang="en-US" altLang="zh-CN" sz="1600" b="0" i="0">
                        <a:latin typeface="Cambria Math" panose="02040503050406030204" pitchFamily="18" charset="0"/>
                        <a:cs typeface="Arial" panose="020B0604020202020204" pitchFamily="34" charset="0"/>
                      </a:rPr>
                      <m:t>meson</m:t>
                    </m:r>
                    <m:r>
                      <a:rPr lang="en-US" altLang="zh-CN" sz="1600" b="0" i="0">
                        <a:latin typeface="Cambria Math" panose="02040503050406030204" pitchFamily="18" charset="0"/>
                        <a:cs typeface="Arial" panose="020B0604020202020204" pitchFamily="34" charset="0"/>
                      </a:rPr>
                      <m:t> </m:t>
                    </m:r>
                  </m:oMath>
                </a14:m>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 precision</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measurement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of</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altLang="zh-CN" sz="1600" b="0" i="0">
                        <a:latin typeface="Cambria Math" panose="02040503050406030204" pitchFamily="18" charset="0"/>
                        <a:cs typeface="Arial" panose="020B0604020202020204" pitchFamily="34" charset="0"/>
                      </a:rPr>
                      <m:t>|</m:t>
                    </m:r>
                    <m:sSub>
                      <m:sSubPr>
                        <m:ctrlPr>
                          <a:rPr lang="en-US" altLang="zh-CN" sz="1600" i="1">
                            <a:latin typeface="Cambria Math" panose="02040503050406030204" pitchFamily="18" charset="0"/>
                            <a:cs typeface="Arial" panose="020B0604020202020204" pitchFamily="34" charset="0"/>
                          </a:rPr>
                        </m:ctrlPr>
                      </m:sSubPr>
                      <m:e>
                        <m:r>
                          <m:rPr>
                            <m:sty m:val="p"/>
                          </m:rPr>
                          <a:rPr lang="en-US" altLang="zh-CN" sz="1600" b="0" i="0">
                            <a:latin typeface="Cambria Math" panose="02040503050406030204" pitchFamily="18" charset="0"/>
                            <a:cs typeface="Arial" panose="020B0604020202020204" pitchFamily="34" charset="0"/>
                          </a:rPr>
                          <m:t>V</m:t>
                        </m:r>
                      </m:e>
                      <m:sub>
                        <m:r>
                          <m:rPr>
                            <m:sty m:val="p"/>
                          </m:rPr>
                          <a:rPr lang="en-US" altLang="zh-CN" sz="1600" b="0" i="0">
                            <a:latin typeface="Cambria Math" panose="02040503050406030204" pitchFamily="18" charset="0"/>
                            <a:cs typeface="Arial" panose="020B0604020202020204" pitchFamily="34" charset="0"/>
                          </a:rPr>
                          <m:t>cd</m:t>
                        </m:r>
                      </m:sub>
                    </m:sSub>
                    <m:r>
                      <a:rPr lang="en-US" altLang="zh-CN" sz="1600" b="0" i="0">
                        <a:latin typeface="Cambria Math" panose="02040503050406030204" pitchFamily="18" charset="0"/>
                        <a:cs typeface="Arial" panose="020B0604020202020204" pitchFamily="34" charset="0"/>
                      </a:rPr>
                      <m:t>|</m:t>
                    </m:r>
                  </m:oMath>
                </a14:m>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altLang="zh-CN" sz="1600" b="0" i="0" dirty="0">
                        <a:latin typeface="Cambria Math" panose="02040503050406030204" pitchFamily="18" charset="0"/>
                        <a:cs typeface="Arial" panose="020B0604020202020204" pitchFamily="34" charset="0"/>
                      </a:rPr>
                      <m:t>|</m:t>
                    </m:r>
                    <m:sSub>
                      <m:sSubPr>
                        <m:ctrlPr>
                          <a:rPr lang="en-US" altLang="zh-CN" sz="1600" i="1" dirty="0">
                            <a:latin typeface="Cambria Math" panose="02040503050406030204" pitchFamily="18" charset="0"/>
                            <a:cs typeface="Arial" panose="020B0604020202020204" pitchFamily="34" charset="0"/>
                          </a:rPr>
                        </m:ctrlPr>
                      </m:sSubPr>
                      <m:e>
                        <m:r>
                          <m:rPr>
                            <m:sty m:val="p"/>
                          </m:rPr>
                          <a:rPr lang="en-US" altLang="zh-CN" sz="1600" b="0" i="0" dirty="0">
                            <a:latin typeface="Cambria Math" panose="02040503050406030204" pitchFamily="18" charset="0"/>
                            <a:cs typeface="Arial" panose="020B0604020202020204" pitchFamily="34" charset="0"/>
                          </a:rPr>
                          <m:t>V</m:t>
                        </m:r>
                      </m:e>
                      <m:sub>
                        <m:r>
                          <m:rPr>
                            <m:sty m:val="p"/>
                          </m:rPr>
                          <a:rPr lang="en-US" altLang="zh-CN" sz="1600" b="0" i="0" dirty="0">
                            <a:latin typeface="Cambria Math" panose="02040503050406030204" pitchFamily="18" charset="0"/>
                            <a:cs typeface="Arial" panose="020B0604020202020204" pitchFamily="34" charset="0"/>
                          </a:rPr>
                          <m:t>cs</m:t>
                        </m:r>
                      </m:sub>
                    </m:sSub>
                    <m:r>
                      <a:rPr lang="en-US" altLang="zh-CN" sz="1600" b="0" i="0" dirty="0">
                        <a:latin typeface="Cambria Math" panose="02040503050406030204" pitchFamily="18" charset="0"/>
                        <a:cs typeface="Arial" panose="020B0604020202020204" pitchFamily="34" charset="0"/>
                      </a:rPr>
                      <m:t>|</m:t>
                    </m:r>
                  </m:oMath>
                </a14:m>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search</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LFV,</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and</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light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hadron</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spectroscopy</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studies</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endParaRPr>
              </a:p>
              <a:p>
                <a:pPr lvl="1">
                  <a:lnSpc>
                    <a:spcPct val="100000"/>
                  </a:lnSpc>
                  <a:buFont typeface="Wingdings" pitchFamily="2" charset="2"/>
                  <a:buChar char="ü"/>
                </a:pPr>
                <a14:m>
                  <m:oMath xmlns:m="http://schemas.openxmlformats.org/officeDocument/2006/math">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Hadron</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decays</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of</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a:latin typeface="Cambria Math" panose="02040503050406030204" pitchFamily="18" charset="0"/>
                        <a:cs typeface="Arial" panose="020B0604020202020204" pitchFamily="34" charset="0"/>
                      </a:rPr>
                      <m:t>D</m:t>
                    </m:r>
                    <m:r>
                      <a:rPr lang="zh-CN" altLang="en-US" sz="1600" b="0" i="0" smtClean="0">
                        <a:latin typeface="Cambria Math" panose="02040503050406030204" pitchFamily="18" charset="0"/>
                        <a:cs typeface="Arial" panose="020B0604020202020204" pitchFamily="34" charset="0"/>
                      </a:rPr>
                      <m:t> </m:t>
                    </m:r>
                    <m:r>
                      <m:rPr>
                        <m:sty m:val="p"/>
                      </m:rPr>
                      <a:rPr lang="en-US" altLang="zh-CN" sz="1600" b="0" i="0" smtClean="0">
                        <a:latin typeface="Cambria Math" panose="02040503050406030204" pitchFamily="18" charset="0"/>
                        <a:cs typeface="Arial" panose="020B0604020202020204" pitchFamily="34" charset="0"/>
                      </a:rPr>
                      <m:t>meson</m:t>
                    </m:r>
                  </m:oMath>
                </a14:m>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CP</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violation</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strong</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phase,</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Quantum</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entanglement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endParaRPr>
              </a:p>
              <a:p>
                <a:pPr lvl="1">
                  <a:lnSpc>
                    <a:spcPct val="100000"/>
                  </a:lnSpc>
                  <a:buFont typeface="Wingdings" pitchFamily="2" charset="2"/>
                  <a:buChar char="ü"/>
                </a:pP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New</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physics</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searches:</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rare</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decay,</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radiative</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decay</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invisible particles</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FCNC,</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endParaRPr>
              </a:p>
              <a:p>
                <a:pPr lvl="1">
                  <a:lnSpc>
                    <a:spcPct val="100000"/>
                  </a:lnSpc>
                  <a:buFont typeface="Wingdings" pitchFamily="2" charset="2"/>
                  <a:buChar char="ü"/>
                </a:pP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600" dirty="0">
                  <a:latin typeface="Times New Roman" panose="02020603050405020304" pitchFamily="18" charset="0"/>
                  <a:ea typeface="Microsoft YaHei" panose="020B0503020204020204" pitchFamily="34" charset="-122"/>
                  <a:cs typeface="Times New Roman" panose="02020603050405020304" pitchFamily="18" charset="0"/>
                </a:endParaRPr>
              </a:p>
              <a:p>
                <a:endParaRPr lang="zh-CN" altLang="en-US" dirty="0"/>
              </a:p>
            </p:txBody>
          </p:sp>
        </mc:Choice>
        <mc:Fallback xmlns="">
          <p:sp>
            <p:nvSpPr>
              <p:cNvPr id="4" name="内容占位符 3">
                <a:extLst>
                  <a:ext uri="{FF2B5EF4-FFF2-40B4-BE49-F238E27FC236}">
                    <a16:creationId xmlns:a16="http://schemas.microsoft.com/office/drawing/2014/main" id="{C8DFC533-45CD-45B2-92BD-426A4BC86555}"/>
                  </a:ext>
                </a:extLst>
              </p:cNvPr>
              <p:cNvSpPr>
                <a:spLocks noGrp="1" noRot="1" noChangeAspect="1" noMove="1" noResize="1" noEditPoints="1" noAdjustHandles="1" noChangeArrowheads="1" noChangeShapeType="1" noTextEdit="1"/>
              </p:cNvSpPr>
              <p:nvPr>
                <p:ph idx="1"/>
              </p:nvPr>
            </p:nvSpPr>
            <p:spPr>
              <a:xfrm>
                <a:off x="911424" y="1412776"/>
                <a:ext cx="10972800" cy="4525963"/>
              </a:xfrm>
              <a:blipFill>
                <a:blip r:embed="rId2"/>
                <a:stretch>
                  <a:fillRect l="-389" t="-809"/>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03CB2CD0-7946-4345-A8E4-0B33F1A77DB2}"/>
              </a:ext>
            </a:extLst>
          </p:cNvPr>
          <p:cNvSpPr txBox="1"/>
          <p:nvPr/>
        </p:nvSpPr>
        <p:spPr>
          <a:xfrm>
            <a:off x="10114058" y="985962"/>
            <a:ext cx="1934817" cy="338554"/>
          </a:xfrm>
          <a:prstGeom prst="rect">
            <a:avLst/>
          </a:prstGeom>
          <a:noFill/>
        </p:spPr>
        <p:txBody>
          <a:bodyPr wrap="square" rtlCol="0">
            <a:spAutoFit/>
          </a:bodyPr>
          <a:lstStyle/>
          <a:p>
            <a:r>
              <a:rPr lang="en-US" altLang="zh-SG" sz="1600" dirty="0" err="1">
                <a:solidFill>
                  <a:schemeClr val="tx1"/>
                </a:solidFill>
              </a:rPr>
              <a:t>Haibo</a:t>
            </a:r>
            <a:r>
              <a:rPr lang="en-US" altLang="zh-SG" sz="1600" dirty="0">
                <a:solidFill>
                  <a:schemeClr val="tx1"/>
                </a:solidFill>
              </a:rPr>
              <a:t> Li, Gang Li</a:t>
            </a:r>
            <a:endParaRPr lang="zh-SG" altLang="en-US" sz="1600" dirty="0">
              <a:solidFill>
                <a:schemeClr val="tx1"/>
              </a:solidFill>
            </a:endParaRPr>
          </a:p>
        </p:txBody>
      </p:sp>
      <p:pic>
        <p:nvPicPr>
          <p:cNvPr id="5" name="图片 4">
            <a:extLst>
              <a:ext uri="{FF2B5EF4-FFF2-40B4-BE49-F238E27FC236}">
                <a16:creationId xmlns:a16="http://schemas.microsoft.com/office/drawing/2014/main" id="{4243DC15-B04C-4C9E-8711-8A7EB5D5F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648" y="4081843"/>
            <a:ext cx="7772400" cy="2464600"/>
          </a:xfrm>
          <a:prstGeom prst="rect">
            <a:avLst/>
          </a:prstGeom>
        </p:spPr>
      </p:pic>
    </p:spTree>
    <p:extLst>
      <p:ext uri="{BB962C8B-B14F-4D97-AF65-F5344CB8AC3E}">
        <p14:creationId xmlns:p14="http://schemas.microsoft.com/office/powerpoint/2010/main" val="14703786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926136-3AEF-469A-B1DF-4D216D6BF56F}"/>
              </a:ext>
            </a:extLst>
          </p:cNvPr>
          <p:cNvSpPr>
            <a:spLocks noGrp="1"/>
          </p:cNvSpPr>
          <p:nvPr>
            <p:ph type="title"/>
          </p:nvPr>
        </p:nvSpPr>
        <p:spPr>
          <a:xfrm>
            <a:off x="1706835" y="194816"/>
            <a:ext cx="9518848" cy="1143000"/>
          </a:xfrm>
        </p:spPr>
        <p:txBody>
          <a:bodyPr/>
          <a:lstStyle/>
          <a:p>
            <a:pPr>
              <a:spcAft>
                <a:spcPts val="1800"/>
              </a:spcAft>
            </a:pPr>
            <a:r>
              <a:rPr lang="en-US" altLang="zh-CN" dirty="0">
                <a:solidFill>
                  <a:srgbClr val="0000FF"/>
                </a:solidFill>
                <a:latin typeface="Times New Roman" panose="02020603050405020304" pitchFamily="18" charset="0"/>
                <a:ea typeface="+mj-ea"/>
                <a:cs typeface="Times New Roman" panose="02020603050405020304" pitchFamily="18" charset="0"/>
                <a:sym typeface="Poppins"/>
              </a:rPr>
              <a:t>Benefits to BESIII Physics with CW</a:t>
            </a:r>
            <a:br>
              <a:rPr lang="en-US" altLang="zh-CN" dirty="0">
                <a:solidFill>
                  <a:srgbClr val="0000FF"/>
                </a:solidFill>
                <a:latin typeface="Times New Roman" panose="02020603050405020304" pitchFamily="18" charset="0"/>
                <a:cs typeface="Times New Roman" panose="02020603050405020304" pitchFamily="18" charset="0"/>
              </a:rPr>
            </a:br>
            <a:r>
              <a:rPr lang="en-US" altLang="zh-SG" sz="2000" b="1" dirty="0">
                <a:solidFill>
                  <a:schemeClr val="tx1"/>
                </a:solidFill>
                <a:latin typeface="Times New Roman" panose="02020603050405020304" pitchFamily="18" charset="0"/>
                <a:ea typeface="+mj-ea"/>
                <a:cs typeface="Times New Roman" panose="02020603050405020304" pitchFamily="18" charset="0"/>
              </a:rPr>
              <a:t>Physics potential at low </a:t>
            </a:r>
            <a:r>
              <a:rPr lang="en-US" altLang="zh-SG" sz="2000" dirty="0">
                <a:solidFill>
                  <a:schemeClr val="tx1"/>
                </a:solidFill>
                <a:latin typeface="Times New Roman" panose="02020603050405020304" pitchFamily="18" charset="0"/>
                <a:ea typeface="+mj-ea"/>
                <a:cs typeface="Times New Roman" panose="02020603050405020304" pitchFamily="18" charset="0"/>
              </a:rPr>
              <a:t>energy region</a:t>
            </a:r>
            <a:br>
              <a:rPr lang="en-US" altLang="zh-SG" sz="2000" dirty="0">
                <a:solidFill>
                  <a:schemeClr val="tx1"/>
                </a:solidFill>
                <a:latin typeface="Times New Roman" panose="02020603050405020304" pitchFamily="18" charset="0"/>
                <a:ea typeface="+mj-ea"/>
                <a:cs typeface="Times New Roman" panose="02020603050405020304" pitchFamily="18" charset="0"/>
              </a:rPr>
            </a:br>
            <a:r>
              <a:rPr lang="en-US" altLang="zh-SG" sz="2000" dirty="0">
                <a:solidFill>
                  <a:schemeClr val="tx1"/>
                </a:solidFill>
                <a:latin typeface="Times New Roman" panose="02020603050405020304" pitchFamily="18" charset="0"/>
                <a:ea typeface="+mj-ea"/>
                <a:cs typeface="Times New Roman" panose="02020603050405020304" pitchFamily="18" charset="0"/>
              </a:rPr>
              <a:t>Possible physical experiments</a:t>
            </a:r>
            <a:endParaRPr lang="zh-CN" altLang="en-US" sz="2000" dirty="0">
              <a:solidFill>
                <a:schemeClr val="tx1"/>
              </a:solidFill>
              <a:latin typeface="+mj-ea"/>
              <a:ea typeface="+mj-ea"/>
            </a:endParaRPr>
          </a:p>
        </p:txBody>
      </p:sp>
      <p:sp>
        <p:nvSpPr>
          <p:cNvPr id="3" name="文本框 2">
            <a:extLst>
              <a:ext uri="{FF2B5EF4-FFF2-40B4-BE49-F238E27FC236}">
                <a16:creationId xmlns:a16="http://schemas.microsoft.com/office/drawing/2014/main" id="{03CB2CD0-7946-4345-A8E4-0B33F1A77DB2}"/>
              </a:ext>
            </a:extLst>
          </p:cNvPr>
          <p:cNvSpPr txBox="1"/>
          <p:nvPr/>
        </p:nvSpPr>
        <p:spPr>
          <a:xfrm>
            <a:off x="10114058" y="985962"/>
            <a:ext cx="1934817" cy="338554"/>
          </a:xfrm>
          <a:prstGeom prst="rect">
            <a:avLst/>
          </a:prstGeom>
          <a:noFill/>
        </p:spPr>
        <p:txBody>
          <a:bodyPr wrap="square" rtlCol="0">
            <a:spAutoFit/>
          </a:bodyPr>
          <a:lstStyle/>
          <a:p>
            <a:r>
              <a:rPr lang="en-US" altLang="zh-SG" sz="1600" dirty="0" err="1">
                <a:solidFill>
                  <a:schemeClr val="tx1"/>
                </a:solidFill>
              </a:rPr>
              <a:t>Haibo</a:t>
            </a:r>
            <a:r>
              <a:rPr lang="en-US" altLang="zh-SG" sz="1600" dirty="0">
                <a:solidFill>
                  <a:schemeClr val="tx1"/>
                </a:solidFill>
              </a:rPr>
              <a:t> Li, Gang Li</a:t>
            </a:r>
            <a:endParaRPr lang="zh-SG" altLang="en-US" sz="1600" dirty="0">
              <a:solidFill>
                <a:schemeClr val="tx1"/>
              </a:solidFill>
            </a:endParaRPr>
          </a:p>
        </p:txBody>
      </p:sp>
      <p:sp>
        <p:nvSpPr>
          <p:cNvPr id="8" name="AutoShape 5">
            <a:extLst>
              <a:ext uri="{FF2B5EF4-FFF2-40B4-BE49-F238E27FC236}">
                <a16:creationId xmlns:a16="http://schemas.microsoft.com/office/drawing/2014/main" id="{D953DE45-A968-492E-9152-27D3C284CD1A}"/>
              </a:ext>
            </a:extLst>
          </p:cNvPr>
          <p:cNvSpPr/>
          <p:nvPr/>
        </p:nvSpPr>
        <p:spPr>
          <a:xfrm>
            <a:off x="748183" y="1502916"/>
            <a:ext cx="5080000" cy="1397000"/>
          </a:xfrm>
          <a:prstGeom prst="roundRect">
            <a:avLst>
              <a:gd name="adj" fmla="val 9090"/>
            </a:avLst>
          </a:prstGeom>
          <a:solidFill>
            <a:schemeClr val="accent2">
              <a:lumMod val="60000"/>
              <a:lumOff val="40000"/>
              <a:alpha val="5000"/>
            </a:schemeClr>
          </a:solidFill>
          <a:ln w="12700" cap="flat" cmpd="sng">
            <a:solidFill>
              <a:srgbClr val="00BFFF">
                <a:alpha val="30000"/>
              </a:srgbClr>
            </a:solidFill>
            <a:prstDash val="solid"/>
            <a:round/>
          </a:ln>
        </p:spPr>
        <p:txBody>
          <a:bodyPr vert="horz" wrap="square" lIns="63500" tIns="63500" rIns="63500" bIns="63500" rtlCol="0" anchor="ctr"/>
          <a:lstStyle/>
          <a:p>
            <a:pPr algn="ctr">
              <a:defRPr/>
            </a:pPr>
            <a:endParaRPr/>
          </a:p>
        </p:txBody>
      </p:sp>
      <p:pic>
        <p:nvPicPr>
          <p:cNvPr id="9" name="Picture 6">
            <a:extLst>
              <a:ext uri="{FF2B5EF4-FFF2-40B4-BE49-F238E27FC236}">
                <a16:creationId xmlns:a16="http://schemas.microsoft.com/office/drawing/2014/main" id="{2125F0FF-FFB7-4776-86EA-3F5D493B846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38683" y="1655316"/>
            <a:ext cx="304800" cy="304800"/>
          </a:xfrm>
          <a:prstGeom prst="rect">
            <a:avLst/>
          </a:prstGeom>
        </p:spPr>
      </p:pic>
      <p:sp>
        <p:nvSpPr>
          <p:cNvPr id="10" name="AutoShape 7">
            <a:extLst>
              <a:ext uri="{FF2B5EF4-FFF2-40B4-BE49-F238E27FC236}">
                <a16:creationId xmlns:a16="http://schemas.microsoft.com/office/drawing/2014/main" id="{6E9E4E0B-0BFC-4DF1-95E6-E5EF47742A41}"/>
              </a:ext>
            </a:extLst>
          </p:cNvPr>
          <p:cNvSpPr/>
          <p:nvPr/>
        </p:nvSpPr>
        <p:spPr>
          <a:xfrm>
            <a:off x="1383183" y="1604516"/>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accent5">
                    <a:lumMod val="75000"/>
                  </a:schemeClr>
                </a:solidFill>
                <a:latin typeface="Poppins"/>
                <a:ea typeface="Poppins"/>
                <a:cs typeface="Poppins"/>
                <a:sym typeface="Poppins"/>
              </a:rPr>
              <a:t>Nucleon Form Factors near Threshold</a:t>
            </a:r>
            <a:endParaRPr lang="en-US" sz="1100" dirty="0">
              <a:solidFill>
                <a:schemeClr val="accent5">
                  <a:lumMod val="75000"/>
                </a:schemeClr>
              </a:solidFill>
            </a:endParaRPr>
          </a:p>
        </p:txBody>
      </p:sp>
      <p:sp>
        <p:nvSpPr>
          <p:cNvPr id="11" name="AutoShape 8">
            <a:extLst>
              <a:ext uri="{FF2B5EF4-FFF2-40B4-BE49-F238E27FC236}">
                <a16:creationId xmlns:a16="http://schemas.microsoft.com/office/drawing/2014/main" id="{999E04E0-0DC1-44B8-8670-AB6A857BDAD7}"/>
              </a:ext>
            </a:extLst>
          </p:cNvPr>
          <p:cNvSpPr/>
          <p:nvPr/>
        </p:nvSpPr>
        <p:spPr>
          <a:xfrm>
            <a:off x="938683" y="1985516"/>
            <a:ext cx="469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C00000"/>
                </a:solidFill>
                <a:latin typeface="Poppins"/>
                <a:ea typeface="Poppins"/>
                <a:cs typeface="Poppins"/>
                <a:sym typeface="Poppins"/>
              </a:rPr>
              <a:t>Energy Range: 1.7 - 2.0 GeV</a:t>
            </a:r>
            <a:endParaRPr lang="en-US" sz="1100" dirty="0">
              <a:solidFill>
                <a:srgbClr val="C00000"/>
              </a:solidFill>
            </a:endParaRPr>
          </a:p>
        </p:txBody>
      </p:sp>
      <p:sp>
        <p:nvSpPr>
          <p:cNvPr id="12" name="AutoShape 9">
            <a:extLst>
              <a:ext uri="{FF2B5EF4-FFF2-40B4-BE49-F238E27FC236}">
                <a16:creationId xmlns:a16="http://schemas.microsoft.com/office/drawing/2014/main" id="{4593C836-B05B-4338-BBDE-28A033E721E6}"/>
              </a:ext>
            </a:extLst>
          </p:cNvPr>
          <p:cNvSpPr/>
          <p:nvPr/>
        </p:nvSpPr>
        <p:spPr>
          <a:xfrm>
            <a:off x="938683" y="2290316"/>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tx1">
                    <a:lumMod val="95000"/>
                    <a:lumOff val="5000"/>
                  </a:schemeClr>
                </a:solidFill>
                <a:latin typeface="Poppins"/>
                <a:ea typeface="Poppins"/>
                <a:cs typeface="Poppins"/>
                <a:sym typeface="Poppins"/>
              </a:rPr>
              <a:t>Measurement of </a:t>
            </a:r>
            <a:r>
              <a:rPr lang="en-US" sz="1200" b="0" i="0" u="none" strike="noStrike" dirty="0" err="1">
                <a:solidFill>
                  <a:schemeClr val="tx1">
                    <a:lumMod val="95000"/>
                    <a:lumOff val="5000"/>
                  </a:schemeClr>
                </a:solidFill>
                <a:latin typeface="Poppins"/>
                <a:ea typeface="Poppins"/>
                <a:cs typeface="Poppins"/>
                <a:sym typeface="Poppins"/>
              </a:rPr>
              <a:t>e+e</a:t>
            </a:r>
            <a:r>
              <a:rPr lang="en-US" sz="1200" b="0" i="0" u="none" strike="noStrike" dirty="0">
                <a:solidFill>
                  <a:schemeClr val="tx1">
                    <a:lumMod val="95000"/>
                    <a:lumOff val="5000"/>
                  </a:schemeClr>
                </a:solidFill>
                <a:latin typeface="Poppins"/>
                <a:ea typeface="Poppins"/>
                <a:cs typeface="Poppins"/>
                <a:sym typeface="Poppins"/>
              </a:rPr>
              <a:t>- → </a:t>
            </a:r>
            <a:r>
              <a:rPr lang="en-US" sz="1200" b="0" i="0" u="none" strike="noStrike" dirty="0" err="1">
                <a:solidFill>
                  <a:schemeClr val="tx1">
                    <a:lumMod val="95000"/>
                    <a:lumOff val="5000"/>
                  </a:schemeClr>
                </a:solidFill>
                <a:latin typeface="Poppins"/>
                <a:ea typeface="Poppins"/>
                <a:cs typeface="Poppins"/>
                <a:sym typeface="Poppins"/>
              </a:rPr>
              <a:t>ppbar</a:t>
            </a:r>
            <a:r>
              <a:rPr lang="en-US" sz="1200" b="0" i="0" u="none" strike="noStrike" dirty="0">
                <a:solidFill>
                  <a:schemeClr val="tx1">
                    <a:lumMod val="95000"/>
                    <a:lumOff val="5000"/>
                  </a:schemeClr>
                </a:solidFill>
                <a:latin typeface="Poppins"/>
                <a:ea typeface="Poppins"/>
                <a:cs typeface="Poppins"/>
                <a:sym typeface="Poppins"/>
              </a:rPr>
              <a:t>/</a:t>
            </a:r>
            <a:r>
              <a:rPr lang="en-US" sz="1200" b="0" i="0" u="none" strike="noStrike" dirty="0" err="1">
                <a:solidFill>
                  <a:schemeClr val="tx1">
                    <a:lumMod val="95000"/>
                    <a:lumOff val="5000"/>
                  </a:schemeClr>
                </a:solidFill>
                <a:latin typeface="Poppins"/>
                <a:ea typeface="Poppins"/>
                <a:cs typeface="Poppins"/>
                <a:sym typeface="Poppins"/>
              </a:rPr>
              <a:t>nnbar</a:t>
            </a:r>
            <a:r>
              <a:rPr lang="en-US" sz="1200" b="0" i="0" u="none" strike="noStrike" dirty="0">
                <a:solidFill>
                  <a:schemeClr val="tx1">
                    <a:lumMod val="95000"/>
                    <a:lumOff val="5000"/>
                  </a:schemeClr>
                </a:solidFill>
                <a:latin typeface="Poppins"/>
                <a:ea typeface="Poppins"/>
                <a:cs typeface="Poppins"/>
                <a:sym typeface="Poppins"/>
              </a:rPr>
              <a:t> cross sections and extraction of nucleon form factors.</a:t>
            </a:r>
            <a:endParaRPr lang="en-US" sz="1100" dirty="0">
              <a:solidFill>
                <a:schemeClr val="tx1">
                  <a:lumMod val="95000"/>
                  <a:lumOff val="5000"/>
                </a:schemeClr>
              </a:solidFill>
            </a:endParaRPr>
          </a:p>
        </p:txBody>
      </p:sp>
      <p:sp>
        <p:nvSpPr>
          <p:cNvPr id="13" name="AutoShape 10">
            <a:extLst>
              <a:ext uri="{FF2B5EF4-FFF2-40B4-BE49-F238E27FC236}">
                <a16:creationId xmlns:a16="http://schemas.microsoft.com/office/drawing/2014/main" id="{E2233269-38DC-4D8A-AA81-5EB45EFD0737}"/>
              </a:ext>
            </a:extLst>
          </p:cNvPr>
          <p:cNvSpPr/>
          <p:nvPr/>
        </p:nvSpPr>
        <p:spPr>
          <a:xfrm>
            <a:off x="748183" y="3090416"/>
            <a:ext cx="5080000" cy="1397000"/>
          </a:xfrm>
          <a:prstGeom prst="roundRect">
            <a:avLst>
              <a:gd name="adj" fmla="val 9090"/>
            </a:avLst>
          </a:prstGeom>
          <a:solidFill>
            <a:schemeClr val="accent2">
              <a:lumMod val="60000"/>
              <a:lumOff val="40000"/>
              <a:alpha val="5000"/>
            </a:schemeClr>
          </a:solidFill>
          <a:ln w="12700" cap="flat" cmpd="sng">
            <a:solidFill>
              <a:srgbClr val="00BFFF">
                <a:alpha val="30000"/>
              </a:srgbClr>
            </a:solidFill>
            <a:prstDash val="solid"/>
            <a:round/>
          </a:ln>
        </p:spPr>
        <p:txBody>
          <a:bodyPr vert="horz" wrap="square" lIns="63500" tIns="63500" rIns="63500" bIns="63500" rtlCol="0" anchor="ctr"/>
          <a:lstStyle/>
          <a:p>
            <a:pPr algn="ctr">
              <a:defRPr/>
            </a:pPr>
            <a:endParaRPr/>
          </a:p>
        </p:txBody>
      </p:sp>
      <p:pic>
        <p:nvPicPr>
          <p:cNvPr id="14" name="Picture 11">
            <a:extLst>
              <a:ext uri="{FF2B5EF4-FFF2-40B4-BE49-F238E27FC236}">
                <a16:creationId xmlns:a16="http://schemas.microsoft.com/office/drawing/2014/main" id="{9ABF848A-E519-44A7-A80F-FA5493C18D7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8683" y="3242816"/>
            <a:ext cx="304800" cy="304800"/>
          </a:xfrm>
          <a:prstGeom prst="rect">
            <a:avLst/>
          </a:prstGeom>
        </p:spPr>
      </p:pic>
      <p:sp>
        <p:nvSpPr>
          <p:cNvPr id="15" name="AutoShape 12">
            <a:extLst>
              <a:ext uri="{FF2B5EF4-FFF2-40B4-BE49-F238E27FC236}">
                <a16:creationId xmlns:a16="http://schemas.microsoft.com/office/drawing/2014/main" id="{F62D4AF1-5D4E-439B-A16F-3051CC75C23F}"/>
              </a:ext>
            </a:extLst>
          </p:cNvPr>
          <p:cNvSpPr/>
          <p:nvPr/>
        </p:nvSpPr>
        <p:spPr>
          <a:xfrm>
            <a:off x="1383183" y="3192016"/>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accent5">
                    <a:lumMod val="75000"/>
                  </a:schemeClr>
                </a:solidFill>
                <a:latin typeface="Poppins"/>
                <a:ea typeface="Poppins"/>
                <a:cs typeface="Poppins"/>
                <a:sym typeface="Poppins"/>
              </a:rPr>
              <a:t>High-Precision R-Scan</a:t>
            </a:r>
            <a:endParaRPr lang="en-US" sz="1100" dirty="0">
              <a:solidFill>
                <a:schemeClr val="accent5">
                  <a:lumMod val="75000"/>
                </a:schemeClr>
              </a:solidFill>
            </a:endParaRPr>
          </a:p>
        </p:txBody>
      </p:sp>
      <p:sp>
        <p:nvSpPr>
          <p:cNvPr id="16" name="AutoShape 13">
            <a:extLst>
              <a:ext uri="{FF2B5EF4-FFF2-40B4-BE49-F238E27FC236}">
                <a16:creationId xmlns:a16="http://schemas.microsoft.com/office/drawing/2014/main" id="{616E043B-02B9-4F88-AE32-80BE51EDFA5B}"/>
              </a:ext>
            </a:extLst>
          </p:cNvPr>
          <p:cNvSpPr/>
          <p:nvPr/>
        </p:nvSpPr>
        <p:spPr>
          <a:xfrm>
            <a:off x="938683" y="3573016"/>
            <a:ext cx="469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C00000"/>
                </a:solidFill>
                <a:latin typeface="Poppins"/>
                <a:ea typeface="Poppins"/>
                <a:cs typeface="Poppins"/>
                <a:sym typeface="Poppins"/>
              </a:rPr>
              <a:t>Energy Range: 1.0 - 2.0 GeV (Precision &lt; 5%)</a:t>
            </a:r>
            <a:endParaRPr lang="en-US" sz="1100" dirty="0">
              <a:solidFill>
                <a:srgbClr val="C00000"/>
              </a:solidFill>
            </a:endParaRPr>
          </a:p>
        </p:txBody>
      </p:sp>
      <p:sp>
        <p:nvSpPr>
          <p:cNvPr id="17" name="AutoShape 14">
            <a:extLst>
              <a:ext uri="{FF2B5EF4-FFF2-40B4-BE49-F238E27FC236}">
                <a16:creationId xmlns:a16="http://schemas.microsoft.com/office/drawing/2014/main" id="{E8E14B09-9083-440C-A019-CEC99E83AE68}"/>
              </a:ext>
            </a:extLst>
          </p:cNvPr>
          <p:cNvSpPr/>
          <p:nvPr/>
        </p:nvSpPr>
        <p:spPr>
          <a:xfrm>
            <a:off x="938683" y="3877816"/>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tx1">
                    <a:lumMod val="95000"/>
                    <a:lumOff val="5000"/>
                  </a:schemeClr>
                </a:solidFill>
                <a:latin typeface="Poppins"/>
                <a:ea typeface="Poppins"/>
                <a:cs typeface="Poppins"/>
                <a:sym typeface="Poppins"/>
              </a:rPr>
              <a:t>Precision measurement of the R value (</a:t>
            </a:r>
            <a:r>
              <a:rPr lang="en-US" sz="1200" b="0" i="0" u="none" strike="noStrike" dirty="0" err="1">
                <a:solidFill>
                  <a:schemeClr val="tx1">
                    <a:lumMod val="95000"/>
                    <a:lumOff val="5000"/>
                  </a:schemeClr>
                </a:solidFill>
                <a:latin typeface="Symbol" pitchFamily="2" charset="2"/>
                <a:ea typeface="Poppins"/>
                <a:cs typeface="Poppins"/>
                <a:sym typeface="Poppins"/>
              </a:rPr>
              <a:t>s</a:t>
            </a:r>
            <a:r>
              <a:rPr lang="en-US" sz="1200" b="0" i="0" u="none" strike="noStrike" dirty="0" err="1">
                <a:solidFill>
                  <a:schemeClr val="tx1">
                    <a:lumMod val="95000"/>
                    <a:lumOff val="5000"/>
                  </a:schemeClr>
                </a:solidFill>
                <a:latin typeface="Poppins"/>
                <a:ea typeface="Poppins"/>
                <a:cs typeface="Poppins"/>
                <a:sym typeface="Poppins"/>
              </a:rPr>
              <a:t>_had</a:t>
            </a:r>
            <a:r>
              <a:rPr lang="en-US" sz="1200" b="0" i="0" u="none" strike="noStrike" dirty="0">
                <a:solidFill>
                  <a:schemeClr val="tx1">
                    <a:lumMod val="95000"/>
                    <a:lumOff val="5000"/>
                  </a:schemeClr>
                </a:solidFill>
                <a:latin typeface="Poppins"/>
                <a:ea typeface="Poppins"/>
                <a:cs typeface="Poppins"/>
                <a:sym typeface="Poppins"/>
              </a:rPr>
              <a:t>/</a:t>
            </a:r>
            <a:r>
              <a:rPr lang="en-US" sz="1200" b="0" i="0" u="none" strike="noStrike" dirty="0" err="1">
                <a:solidFill>
                  <a:schemeClr val="tx1">
                    <a:lumMod val="95000"/>
                    <a:lumOff val="5000"/>
                  </a:schemeClr>
                </a:solidFill>
                <a:latin typeface="Symbol" pitchFamily="2" charset="2"/>
                <a:ea typeface="Poppins"/>
                <a:cs typeface="Poppins"/>
                <a:sym typeface="Poppins"/>
              </a:rPr>
              <a:t>s</a:t>
            </a:r>
            <a:r>
              <a:rPr lang="en-US" sz="1200" b="0" i="0" u="none" strike="noStrike" dirty="0" err="1">
                <a:solidFill>
                  <a:schemeClr val="tx1">
                    <a:lumMod val="95000"/>
                    <a:lumOff val="5000"/>
                  </a:schemeClr>
                </a:solidFill>
                <a:latin typeface="Poppins"/>
                <a:ea typeface="Poppins"/>
                <a:cs typeface="Poppins"/>
                <a:sym typeface="Poppins"/>
              </a:rPr>
              <a:t>_mumu</a:t>
            </a:r>
            <a:r>
              <a:rPr lang="en-US" sz="1200" b="0" i="0" u="none" strike="noStrike" dirty="0">
                <a:solidFill>
                  <a:schemeClr val="tx1">
                    <a:lumMod val="95000"/>
                    <a:lumOff val="5000"/>
                  </a:schemeClr>
                </a:solidFill>
                <a:latin typeface="Poppins"/>
                <a:ea typeface="Poppins"/>
                <a:cs typeface="Poppins"/>
                <a:sym typeface="Poppins"/>
              </a:rPr>
              <a:t>) in the center-of-mass energy region.</a:t>
            </a:r>
            <a:endParaRPr lang="en-US" sz="1100" dirty="0">
              <a:solidFill>
                <a:schemeClr val="tx1">
                  <a:lumMod val="95000"/>
                  <a:lumOff val="5000"/>
                </a:schemeClr>
              </a:solidFill>
            </a:endParaRPr>
          </a:p>
        </p:txBody>
      </p:sp>
      <p:sp>
        <p:nvSpPr>
          <p:cNvPr id="18" name="AutoShape 15">
            <a:extLst>
              <a:ext uri="{FF2B5EF4-FFF2-40B4-BE49-F238E27FC236}">
                <a16:creationId xmlns:a16="http://schemas.microsoft.com/office/drawing/2014/main" id="{F7039D1B-97DB-4236-829A-4CCB1A0DE667}"/>
              </a:ext>
            </a:extLst>
          </p:cNvPr>
          <p:cNvSpPr/>
          <p:nvPr/>
        </p:nvSpPr>
        <p:spPr>
          <a:xfrm>
            <a:off x="748183" y="4677916"/>
            <a:ext cx="5080000" cy="1397000"/>
          </a:xfrm>
          <a:prstGeom prst="roundRect">
            <a:avLst>
              <a:gd name="adj" fmla="val 9090"/>
            </a:avLst>
          </a:prstGeom>
          <a:solidFill>
            <a:schemeClr val="accent2">
              <a:lumMod val="60000"/>
              <a:lumOff val="40000"/>
              <a:alpha val="5000"/>
            </a:schemeClr>
          </a:solidFill>
          <a:ln w="12700" cap="flat" cmpd="sng">
            <a:solidFill>
              <a:srgbClr val="00BFFF">
                <a:alpha val="30000"/>
              </a:srgbClr>
            </a:solidFill>
            <a:prstDash val="solid"/>
            <a:round/>
          </a:ln>
        </p:spPr>
        <p:txBody>
          <a:bodyPr vert="horz" wrap="square" lIns="63500" tIns="63500" rIns="63500" bIns="63500" rtlCol="0" anchor="ctr"/>
          <a:lstStyle/>
          <a:p>
            <a:pPr algn="ctr">
              <a:defRPr/>
            </a:pPr>
            <a:endParaRPr/>
          </a:p>
        </p:txBody>
      </p:sp>
      <p:pic>
        <p:nvPicPr>
          <p:cNvPr id="19" name="Picture 16">
            <a:extLst>
              <a:ext uri="{FF2B5EF4-FFF2-40B4-BE49-F238E27FC236}">
                <a16:creationId xmlns:a16="http://schemas.microsoft.com/office/drawing/2014/main" id="{F47FFCF7-6293-435E-8998-B530A5EEA54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683" y="4830316"/>
            <a:ext cx="304800" cy="304800"/>
          </a:xfrm>
          <a:prstGeom prst="rect">
            <a:avLst/>
          </a:prstGeom>
        </p:spPr>
      </p:pic>
      <p:sp>
        <p:nvSpPr>
          <p:cNvPr id="20" name="AutoShape 17">
            <a:extLst>
              <a:ext uri="{FF2B5EF4-FFF2-40B4-BE49-F238E27FC236}">
                <a16:creationId xmlns:a16="http://schemas.microsoft.com/office/drawing/2014/main" id="{4BA1C0CC-E734-4847-92B3-2A21A8A6CFA5}"/>
              </a:ext>
            </a:extLst>
          </p:cNvPr>
          <p:cNvSpPr/>
          <p:nvPr/>
        </p:nvSpPr>
        <p:spPr>
          <a:xfrm>
            <a:off x="1383183" y="4779516"/>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accent5">
                    <a:lumMod val="75000"/>
                  </a:schemeClr>
                </a:solidFill>
                <a:latin typeface="Poppins"/>
                <a:ea typeface="Poppins"/>
                <a:cs typeface="Poppins"/>
                <a:sym typeface="Poppins"/>
              </a:rPr>
              <a:t>Exclusive Hadronic Cross Sections</a:t>
            </a:r>
            <a:endParaRPr lang="en-US" sz="1100" dirty="0">
              <a:solidFill>
                <a:schemeClr val="accent5">
                  <a:lumMod val="75000"/>
                </a:schemeClr>
              </a:solidFill>
            </a:endParaRPr>
          </a:p>
        </p:txBody>
      </p:sp>
      <p:sp>
        <p:nvSpPr>
          <p:cNvPr id="21" name="AutoShape 18">
            <a:extLst>
              <a:ext uri="{FF2B5EF4-FFF2-40B4-BE49-F238E27FC236}">
                <a16:creationId xmlns:a16="http://schemas.microsoft.com/office/drawing/2014/main" id="{607A0720-F407-4BF2-B8D7-8754DC9E84A6}"/>
              </a:ext>
            </a:extLst>
          </p:cNvPr>
          <p:cNvSpPr/>
          <p:nvPr/>
        </p:nvSpPr>
        <p:spPr>
          <a:xfrm>
            <a:off x="938683" y="5160516"/>
            <a:ext cx="469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C00000"/>
                </a:solidFill>
                <a:latin typeface="Poppins"/>
                <a:ea typeface="Poppins"/>
                <a:cs typeface="Poppins"/>
                <a:sym typeface="Poppins"/>
              </a:rPr>
              <a:t>Energy Range: 1.0 - 2.0 GeV</a:t>
            </a:r>
            <a:endParaRPr lang="en-US" sz="1100" dirty="0">
              <a:solidFill>
                <a:srgbClr val="C00000"/>
              </a:solidFill>
            </a:endParaRPr>
          </a:p>
        </p:txBody>
      </p:sp>
      <p:sp>
        <p:nvSpPr>
          <p:cNvPr id="22" name="AutoShape 19">
            <a:extLst>
              <a:ext uri="{FF2B5EF4-FFF2-40B4-BE49-F238E27FC236}">
                <a16:creationId xmlns:a16="http://schemas.microsoft.com/office/drawing/2014/main" id="{76E076F8-B218-4652-9D3A-B3A68F4A6E9E}"/>
              </a:ext>
            </a:extLst>
          </p:cNvPr>
          <p:cNvSpPr/>
          <p:nvPr/>
        </p:nvSpPr>
        <p:spPr>
          <a:xfrm>
            <a:off x="938683" y="5465316"/>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tx1">
                    <a:lumMod val="95000"/>
                    <a:lumOff val="5000"/>
                  </a:schemeClr>
                </a:solidFill>
                <a:latin typeface="Poppins"/>
                <a:ea typeface="Poppins"/>
                <a:cs typeface="Poppins"/>
                <a:sym typeface="Poppins"/>
              </a:rPr>
              <a:t>Measurement of exclusive channels (e.g., pipi, KK, </a:t>
            </a:r>
            <a:r>
              <a:rPr lang="en-US" sz="1200" b="0" i="0" u="none" strike="noStrike" dirty="0" err="1">
                <a:solidFill>
                  <a:schemeClr val="tx1">
                    <a:lumMod val="95000"/>
                    <a:lumOff val="5000"/>
                  </a:schemeClr>
                </a:solidFill>
                <a:latin typeface="Poppins"/>
                <a:ea typeface="Poppins"/>
                <a:cs typeface="Poppins"/>
                <a:sym typeface="Poppins"/>
              </a:rPr>
              <a:t>LambdabarLambda</a:t>
            </a:r>
            <a:r>
              <a:rPr lang="en-US" sz="1200" b="0" i="0" u="none" strike="noStrike" dirty="0">
                <a:solidFill>
                  <a:schemeClr val="tx1">
                    <a:lumMod val="95000"/>
                    <a:lumOff val="5000"/>
                  </a:schemeClr>
                </a:solidFill>
                <a:latin typeface="Poppins"/>
                <a:ea typeface="Poppins"/>
                <a:cs typeface="Poppins"/>
                <a:sym typeface="Poppins"/>
              </a:rPr>
              <a:t>) and their form factors.</a:t>
            </a:r>
            <a:endParaRPr lang="en-US" sz="1100" dirty="0">
              <a:solidFill>
                <a:schemeClr val="tx1">
                  <a:lumMod val="95000"/>
                  <a:lumOff val="5000"/>
                </a:schemeClr>
              </a:solidFill>
            </a:endParaRPr>
          </a:p>
        </p:txBody>
      </p:sp>
      <p:sp>
        <p:nvSpPr>
          <p:cNvPr id="23" name="AutoShape 20">
            <a:extLst>
              <a:ext uri="{FF2B5EF4-FFF2-40B4-BE49-F238E27FC236}">
                <a16:creationId xmlns:a16="http://schemas.microsoft.com/office/drawing/2014/main" id="{30B417A2-1D91-4826-A9E2-F55B794022F4}"/>
              </a:ext>
            </a:extLst>
          </p:cNvPr>
          <p:cNvSpPr/>
          <p:nvPr/>
        </p:nvSpPr>
        <p:spPr>
          <a:xfrm>
            <a:off x="6336183" y="1502916"/>
            <a:ext cx="5080000" cy="1397000"/>
          </a:xfrm>
          <a:prstGeom prst="roundRect">
            <a:avLst>
              <a:gd name="adj" fmla="val 9090"/>
            </a:avLst>
          </a:prstGeom>
          <a:solidFill>
            <a:schemeClr val="accent2">
              <a:lumMod val="60000"/>
              <a:lumOff val="40000"/>
              <a:alpha val="5000"/>
            </a:schemeClr>
          </a:solidFill>
          <a:ln w="12700" cap="flat" cmpd="sng">
            <a:solidFill>
              <a:srgbClr val="00BFFF">
                <a:alpha val="30000"/>
              </a:srgbClr>
            </a:solidFill>
            <a:prstDash val="solid"/>
            <a:round/>
          </a:ln>
        </p:spPr>
        <p:txBody>
          <a:bodyPr vert="horz" wrap="square" lIns="63500" tIns="63500" rIns="63500" bIns="63500" rtlCol="0" anchor="ctr"/>
          <a:lstStyle/>
          <a:p>
            <a:pPr algn="ctr">
              <a:defRPr/>
            </a:pPr>
            <a:endParaRPr/>
          </a:p>
        </p:txBody>
      </p:sp>
      <p:pic>
        <p:nvPicPr>
          <p:cNvPr id="24" name="Picture 21">
            <a:extLst>
              <a:ext uri="{FF2B5EF4-FFF2-40B4-BE49-F238E27FC236}">
                <a16:creationId xmlns:a16="http://schemas.microsoft.com/office/drawing/2014/main" id="{23B94E6F-EB81-45BB-B79F-E4E692C4287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6683" y="1655316"/>
            <a:ext cx="304800" cy="304800"/>
          </a:xfrm>
          <a:prstGeom prst="rect">
            <a:avLst/>
          </a:prstGeom>
        </p:spPr>
      </p:pic>
      <p:sp>
        <p:nvSpPr>
          <p:cNvPr id="25" name="AutoShape 22">
            <a:extLst>
              <a:ext uri="{FF2B5EF4-FFF2-40B4-BE49-F238E27FC236}">
                <a16:creationId xmlns:a16="http://schemas.microsoft.com/office/drawing/2014/main" id="{071708B1-1486-4F44-8662-E24BC9890FC2}"/>
              </a:ext>
            </a:extLst>
          </p:cNvPr>
          <p:cNvSpPr/>
          <p:nvPr/>
        </p:nvSpPr>
        <p:spPr>
          <a:xfrm>
            <a:off x="6971183" y="1604516"/>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accent5">
                    <a:lumMod val="75000"/>
                  </a:schemeClr>
                </a:solidFill>
                <a:latin typeface="Poppins"/>
                <a:ea typeface="Poppins"/>
                <a:cs typeface="Poppins"/>
                <a:sym typeface="Poppins"/>
              </a:rPr>
              <a:t>Strange Hadron Physics</a:t>
            </a:r>
            <a:endParaRPr lang="en-US" sz="1100" dirty="0">
              <a:solidFill>
                <a:schemeClr val="accent5">
                  <a:lumMod val="75000"/>
                </a:schemeClr>
              </a:solidFill>
            </a:endParaRPr>
          </a:p>
        </p:txBody>
      </p:sp>
      <p:sp>
        <p:nvSpPr>
          <p:cNvPr id="26" name="AutoShape 23">
            <a:extLst>
              <a:ext uri="{FF2B5EF4-FFF2-40B4-BE49-F238E27FC236}">
                <a16:creationId xmlns:a16="http://schemas.microsoft.com/office/drawing/2014/main" id="{A37FE831-CE77-4708-B75E-CF3482BC662A}"/>
              </a:ext>
            </a:extLst>
          </p:cNvPr>
          <p:cNvSpPr/>
          <p:nvPr/>
        </p:nvSpPr>
        <p:spPr>
          <a:xfrm>
            <a:off x="6526683" y="1985516"/>
            <a:ext cx="469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C00000"/>
                </a:solidFill>
                <a:latin typeface="Poppins"/>
                <a:ea typeface="Poppins"/>
                <a:cs typeface="Poppins"/>
                <a:sym typeface="Poppins"/>
              </a:rPr>
              <a:t>Energy Range: 1.5 - 3.0 GeV</a:t>
            </a:r>
            <a:endParaRPr lang="en-US" sz="1100" dirty="0">
              <a:solidFill>
                <a:srgbClr val="C00000"/>
              </a:solidFill>
            </a:endParaRPr>
          </a:p>
        </p:txBody>
      </p:sp>
      <p:sp>
        <p:nvSpPr>
          <p:cNvPr id="27" name="AutoShape 24">
            <a:extLst>
              <a:ext uri="{FF2B5EF4-FFF2-40B4-BE49-F238E27FC236}">
                <a16:creationId xmlns:a16="http://schemas.microsoft.com/office/drawing/2014/main" id="{2A7D17FF-0CF9-4E61-B9D5-BA5C13783521}"/>
              </a:ext>
            </a:extLst>
          </p:cNvPr>
          <p:cNvSpPr/>
          <p:nvPr/>
        </p:nvSpPr>
        <p:spPr>
          <a:xfrm>
            <a:off x="6526683" y="2290316"/>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tx1">
                    <a:lumMod val="95000"/>
                    <a:lumOff val="5000"/>
                  </a:schemeClr>
                </a:solidFill>
                <a:latin typeface="Poppins"/>
                <a:ea typeface="Poppins"/>
                <a:cs typeface="Poppins"/>
                <a:sym typeface="Poppins"/>
              </a:rPr>
              <a:t>Precision study of hadrons containing strange quarks (e.g.,  </a:t>
            </a:r>
            <a:r>
              <a:rPr lang="en-US" sz="1200" b="0" i="0" u="none" strike="noStrike" dirty="0">
                <a:solidFill>
                  <a:schemeClr val="tx1">
                    <a:lumMod val="95000"/>
                    <a:lumOff val="5000"/>
                  </a:schemeClr>
                </a:solidFill>
                <a:latin typeface="Symbol" pitchFamily="2" charset="2"/>
                <a:ea typeface="Poppins"/>
                <a:cs typeface="Poppins"/>
                <a:sym typeface="Poppins"/>
              </a:rPr>
              <a:t>L</a:t>
            </a:r>
            <a:r>
              <a:rPr lang="en-US" sz="1200" b="0" i="0" u="none" strike="noStrike" dirty="0">
                <a:solidFill>
                  <a:schemeClr val="tx1">
                    <a:lumMod val="95000"/>
                    <a:lumOff val="5000"/>
                  </a:schemeClr>
                </a:solidFill>
                <a:latin typeface="Poppins"/>
                <a:ea typeface="Poppins"/>
                <a:cs typeface="Poppins"/>
                <a:sym typeface="Poppins"/>
              </a:rPr>
              <a:t>, </a:t>
            </a:r>
            <a:r>
              <a:rPr lang="en-US" sz="1200" b="0" i="0" u="none" strike="noStrike" dirty="0">
                <a:solidFill>
                  <a:schemeClr val="tx1">
                    <a:lumMod val="95000"/>
                    <a:lumOff val="5000"/>
                  </a:schemeClr>
                </a:solidFill>
                <a:latin typeface="Symbol" pitchFamily="2" charset="2"/>
                <a:ea typeface="Poppins"/>
                <a:cs typeface="Poppins"/>
                <a:sym typeface="Poppins"/>
              </a:rPr>
              <a:t>S</a:t>
            </a:r>
            <a:r>
              <a:rPr lang="en-US" altLang="zh-CN" sz="1200" dirty="0">
                <a:solidFill>
                  <a:schemeClr val="tx1">
                    <a:lumMod val="95000"/>
                    <a:lumOff val="5000"/>
                  </a:schemeClr>
                </a:solidFill>
                <a:latin typeface="Poppins"/>
                <a:ea typeface="Poppins"/>
                <a:cs typeface="Poppins"/>
                <a:sym typeface="Poppins"/>
              </a:rPr>
              <a:t>,</a:t>
            </a:r>
            <a:r>
              <a:rPr lang="en-US" sz="1200" b="0" i="0" u="none" strike="noStrike" dirty="0">
                <a:solidFill>
                  <a:schemeClr val="tx1">
                    <a:lumMod val="95000"/>
                    <a:lumOff val="5000"/>
                  </a:schemeClr>
                </a:solidFill>
                <a:latin typeface="Poppins"/>
                <a:ea typeface="Poppins"/>
                <a:cs typeface="Poppins"/>
                <a:sym typeface="Poppins"/>
              </a:rPr>
              <a:t> </a:t>
            </a:r>
            <a:r>
              <a:rPr lang="en-US" sz="1200" b="0" i="0" u="none" strike="noStrike" dirty="0">
                <a:solidFill>
                  <a:schemeClr val="tx1">
                    <a:lumMod val="95000"/>
                    <a:lumOff val="5000"/>
                  </a:schemeClr>
                </a:solidFill>
                <a:latin typeface="Symbol" pitchFamily="2" charset="2"/>
                <a:ea typeface="Poppins"/>
                <a:cs typeface="Poppins"/>
                <a:sym typeface="Poppins"/>
              </a:rPr>
              <a:t>X</a:t>
            </a:r>
            <a:r>
              <a:rPr lang="en-US" altLang="zh-CN" sz="1200" dirty="0">
                <a:solidFill>
                  <a:schemeClr val="tx1">
                    <a:lumMod val="95000"/>
                    <a:lumOff val="5000"/>
                  </a:schemeClr>
                </a:solidFill>
                <a:latin typeface="Poppins"/>
                <a:ea typeface="Poppins"/>
                <a:cs typeface="Poppins"/>
                <a:sym typeface="Poppins"/>
              </a:rPr>
              <a:t>)</a:t>
            </a:r>
            <a:r>
              <a:rPr lang="en-US" sz="1200" b="0" i="0" u="none" strike="noStrike" dirty="0">
                <a:solidFill>
                  <a:schemeClr val="tx1">
                    <a:lumMod val="95000"/>
                    <a:lumOff val="5000"/>
                  </a:schemeClr>
                </a:solidFill>
                <a:latin typeface="Poppins"/>
                <a:ea typeface="Poppins"/>
                <a:cs typeface="Poppins"/>
                <a:sym typeface="Poppins"/>
              </a:rPr>
              <a:t>.</a:t>
            </a:r>
            <a:endParaRPr lang="en-US" sz="1100" dirty="0">
              <a:solidFill>
                <a:schemeClr val="tx1">
                  <a:lumMod val="95000"/>
                  <a:lumOff val="5000"/>
                </a:schemeClr>
              </a:solidFill>
            </a:endParaRPr>
          </a:p>
        </p:txBody>
      </p:sp>
      <p:sp>
        <p:nvSpPr>
          <p:cNvPr id="28" name="AutoShape 25">
            <a:extLst>
              <a:ext uri="{FF2B5EF4-FFF2-40B4-BE49-F238E27FC236}">
                <a16:creationId xmlns:a16="http://schemas.microsoft.com/office/drawing/2014/main" id="{24965E24-62EB-400A-8EBC-9880C030F780}"/>
              </a:ext>
            </a:extLst>
          </p:cNvPr>
          <p:cNvSpPr/>
          <p:nvPr/>
        </p:nvSpPr>
        <p:spPr>
          <a:xfrm>
            <a:off x="6336183" y="3090416"/>
            <a:ext cx="5080000" cy="1397000"/>
          </a:xfrm>
          <a:prstGeom prst="roundRect">
            <a:avLst>
              <a:gd name="adj" fmla="val 9090"/>
            </a:avLst>
          </a:prstGeom>
          <a:solidFill>
            <a:schemeClr val="accent2">
              <a:lumMod val="60000"/>
              <a:lumOff val="40000"/>
              <a:alpha val="5000"/>
            </a:schemeClr>
          </a:solidFill>
          <a:ln w="12700" cap="flat" cmpd="sng">
            <a:solidFill>
              <a:srgbClr val="00BFFF">
                <a:alpha val="30000"/>
              </a:srgbClr>
            </a:solidFill>
            <a:prstDash val="solid"/>
            <a:round/>
          </a:ln>
        </p:spPr>
        <p:txBody>
          <a:bodyPr vert="horz" wrap="square" lIns="63500" tIns="63500" rIns="63500" bIns="63500" rtlCol="0" anchor="ctr"/>
          <a:lstStyle/>
          <a:p>
            <a:pPr algn="ctr">
              <a:defRPr/>
            </a:pPr>
            <a:endParaRPr/>
          </a:p>
        </p:txBody>
      </p:sp>
      <p:pic>
        <p:nvPicPr>
          <p:cNvPr id="29" name="Picture 26">
            <a:extLst>
              <a:ext uri="{FF2B5EF4-FFF2-40B4-BE49-F238E27FC236}">
                <a16:creationId xmlns:a16="http://schemas.microsoft.com/office/drawing/2014/main" id="{BDE44A10-11DE-4773-81CC-18E30304A49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6683" y="3242816"/>
            <a:ext cx="304800" cy="304800"/>
          </a:xfrm>
          <a:prstGeom prst="rect">
            <a:avLst/>
          </a:prstGeom>
        </p:spPr>
      </p:pic>
      <p:sp>
        <p:nvSpPr>
          <p:cNvPr id="30" name="AutoShape 27">
            <a:extLst>
              <a:ext uri="{FF2B5EF4-FFF2-40B4-BE49-F238E27FC236}">
                <a16:creationId xmlns:a16="http://schemas.microsoft.com/office/drawing/2014/main" id="{5F8646D1-08C0-49E4-973C-75E00EA46335}"/>
              </a:ext>
            </a:extLst>
          </p:cNvPr>
          <p:cNvSpPr/>
          <p:nvPr/>
        </p:nvSpPr>
        <p:spPr>
          <a:xfrm>
            <a:off x="6971183" y="3192016"/>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accent5">
                    <a:lumMod val="75000"/>
                  </a:schemeClr>
                </a:solidFill>
                <a:latin typeface="Poppins"/>
                <a:ea typeface="Poppins"/>
                <a:cs typeface="Poppins"/>
                <a:sym typeface="Poppins"/>
              </a:rPr>
              <a:t>phi Vector Meson Line Shape</a:t>
            </a:r>
            <a:endParaRPr lang="en-US" sz="1100" dirty="0">
              <a:solidFill>
                <a:schemeClr val="accent5">
                  <a:lumMod val="75000"/>
                </a:schemeClr>
              </a:solidFill>
            </a:endParaRPr>
          </a:p>
        </p:txBody>
      </p:sp>
      <p:sp>
        <p:nvSpPr>
          <p:cNvPr id="31" name="AutoShape 28">
            <a:extLst>
              <a:ext uri="{FF2B5EF4-FFF2-40B4-BE49-F238E27FC236}">
                <a16:creationId xmlns:a16="http://schemas.microsoft.com/office/drawing/2014/main" id="{761D35C3-5A20-4C64-9B61-16F61EBB565D}"/>
              </a:ext>
            </a:extLst>
          </p:cNvPr>
          <p:cNvSpPr/>
          <p:nvPr/>
        </p:nvSpPr>
        <p:spPr>
          <a:xfrm>
            <a:off x="6526683" y="3573016"/>
            <a:ext cx="469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C00000"/>
                </a:solidFill>
                <a:latin typeface="Poppins"/>
                <a:ea typeface="Poppins"/>
                <a:cs typeface="Poppins"/>
                <a:sym typeface="Poppins"/>
              </a:rPr>
              <a:t>Energy Range: 0.9 - 1.3 GeV</a:t>
            </a:r>
            <a:endParaRPr lang="en-US" sz="1100" dirty="0">
              <a:solidFill>
                <a:srgbClr val="C00000"/>
              </a:solidFill>
            </a:endParaRPr>
          </a:p>
        </p:txBody>
      </p:sp>
      <p:sp>
        <p:nvSpPr>
          <p:cNvPr id="32" name="AutoShape 29">
            <a:extLst>
              <a:ext uri="{FF2B5EF4-FFF2-40B4-BE49-F238E27FC236}">
                <a16:creationId xmlns:a16="http://schemas.microsoft.com/office/drawing/2014/main" id="{245116B1-2520-4466-96E1-0215D9CC406D}"/>
              </a:ext>
            </a:extLst>
          </p:cNvPr>
          <p:cNvSpPr/>
          <p:nvPr/>
        </p:nvSpPr>
        <p:spPr>
          <a:xfrm>
            <a:off x="6526683" y="3877816"/>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tx1">
                    <a:lumMod val="95000"/>
                    <a:lumOff val="5000"/>
                  </a:schemeClr>
                </a:solidFill>
                <a:latin typeface="Poppins"/>
                <a:ea typeface="Poppins"/>
                <a:cs typeface="Poppins"/>
                <a:sym typeface="Poppins"/>
              </a:rPr>
              <a:t>Detailed line shape scan of the phi(1020)  meson in the specified region.</a:t>
            </a:r>
            <a:endParaRPr lang="en-US" sz="1100" dirty="0">
              <a:solidFill>
                <a:schemeClr val="tx1">
                  <a:lumMod val="95000"/>
                  <a:lumOff val="5000"/>
                </a:schemeClr>
              </a:solidFill>
            </a:endParaRPr>
          </a:p>
        </p:txBody>
      </p:sp>
      <p:sp>
        <p:nvSpPr>
          <p:cNvPr id="33" name="AutoShape 30">
            <a:extLst>
              <a:ext uri="{FF2B5EF4-FFF2-40B4-BE49-F238E27FC236}">
                <a16:creationId xmlns:a16="http://schemas.microsoft.com/office/drawing/2014/main" id="{4FB9FEFE-D7D9-4992-BCC5-24488C89B555}"/>
              </a:ext>
            </a:extLst>
          </p:cNvPr>
          <p:cNvSpPr/>
          <p:nvPr/>
        </p:nvSpPr>
        <p:spPr>
          <a:xfrm>
            <a:off x="6336183" y="4677916"/>
            <a:ext cx="5080000" cy="1397000"/>
          </a:xfrm>
          <a:prstGeom prst="roundRect">
            <a:avLst>
              <a:gd name="adj" fmla="val 9090"/>
            </a:avLst>
          </a:prstGeom>
          <a:solidFill>
            <a:schemeClr val="accent2">
              <a:lumMod val="60000"/>
              <a:lumOff val="40000"/>
              <a:alpha val="5000"/>
            </a:schemeClr>
          </a:solidFill>
          <a:ln w="12700" cap="flat" cmpd="sng">
            <a:solidFill>
              <a:srgbClr val="00BFFF">
                <a:alpha val="30000"/>
              </a:srgbClr>
            </a:solidFill>
            <a:prstDash val="solid"/>
            <a:round/>
          </a:ln>
        </p:spPr>
        <p:txBody>
          <a:bodyPr vert="horz" wrap="square" lIns="63500" tIns="63500" rIns="63500" bIns="63500" rtlCol="0" anchor="ctr"/>
          <a:lstStyle/>
          <a:p>
            <a:pPr algn="ctr">
              <a:defRPr/>
            </a:pPr>
            <a:endParaRPr/>
          </a:p>
        </p:txBody>
      </p:sp>
      <p:pic>
        <p:nvPicPr>
          <p:cNvPr id="34" name="Picture 31">
            <a:extLst>
              <a:ext uri="{FF2B5EF4-FFF2-40B4-BE49-F238E27FC236}">
                <a16:creationId xmlns:a16="http://schemas.microsoft.com/office/drawing/2014/main" id="{9CDC0246-99C3-49CD-BA2E-41F319F0E3C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26683" y="4830316"/>
            <a:ext cx="304800" cy="304800"/>
          </a:xfrm>
          <a:prstGeom prst="rect">
            <a:avLst/>
          </a:prstGeom>
        </p:spPr>
      </p:pic>
      <p:sp>
        <p:nvSpPr>
          <p:cNvPr id="35" name="AutoShape 32">
            <a:extLst>
              <a:ext uri="{FF2B5EF4-FFF2-40B4-BE49-F238E27FC236}">
                <a16:creationId xmlns:a16="http://schemas.microsoft.com/office/drawing/2014/main" id="{38D1C2DC-FE3E-463F-BBA5-AE65E9A49D7C}"/>
              </a:ext>
            </a:extLst>
          </p:cNvPr>
          <p:cNvSpPr/>
          <p:nvPr/>
        </p:nvSpPr>
        <p:spPr>
          <a:xfrm>
            <a:off x="6971183" y="4779516"/>
            <a:ext cx="4318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dirty="0">
                <a:solidFill>
                  <a:schemeClr val="accent5">
                    <a:lumMod val="75000"/>
                  </a:schemeClr>
                </a:solidFill>
                <a:latin typeface="Poppins"/>
                <a:ea typeface="Poppins"/>
                <a:cs typeface="Poppins"/>
                <a:sym typeface="Poppins"/>
              </a:rPr>
              <a:t>rho-omega  Scan</a:t>
            </a:r>
            <a:endParaRPr lang="en-US" sz="1100" dirty="0">
              <a:solidFill>
                <a:schemeClr val="accent5">
                  <a:lumMod val="75000"/>
                </a:schemeClr>
              </a:solidFill>
            </a:endParaRPr>
          </a:p>
        </p:txBody>
      </p:sp>
      <p:sp>
        <p:nvSpPr>
          <p:cNvPr id="36" name="AutoShape 33">
            <a:extLst>
              <a:ext uri="{FF2B5EF4-FFF2-40B4-BE49-F238E27FC236}">
                <a16:creationId xmlns:a16="http://schemas.microsoft.com/office/drawing/2014/main" id="{2A552132-ECF8-4160-8A48-28AD09699DA2}"/>
              </a:ext>
            </a:extLst>
          </p:cNvPr>
          <p:cNvSpPr/>
          <p:nvPr/>
        </p:nvSpPr>
        <p:spPr>
          <a:xfrm>
            <a:off x="6526683" y="5160516"/>
            <a:ext cx="469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dirty="0">
                <a:solidFill>
                  <a:srgbClr val="C00000"/>
                </a:solidFill>
                <a:latin typeface="Poppins"/>
                <a:ea typeface="Poppins"/>
                <a:cs typeface="Poppins"/>
                <a:sym typeface="Poppins"/>
              </a:rPr>
              <a:t>Energy Range: 0.4 - 1.0 GeV</a:t>
            </a:r>
            <a:endParaRPr lang="en-US" sz="1100" dirty="0">
              <a:solidFill>
                <a:srgbClr val="C00000"/>
              </a:solidFill>
            </a:endParaRPr>
          </a:p>
        </p:txBody>
      </p:sp>
      <p:sp>
        <p:nvSpPr>
          <p:cNvPr id="37" name="AutoShape 34">
            <a:extLst>
              <a:ext uri="{FF2B5EF4-FFF2-40B4-BE49-F238E27FC236}">
                <a16:creationId xmlns:a16="http://schemas.microsoft.com/office/drawing/2014/main" id="{62AA2E4E-D175-4935-BAA6-54332AE8646B}"/>
              </a:ext>
            </a:extLst>
          </p:cNvPr>
          <p:cNvSpPr/>
          <p:nvPr/>
        </p:nvSpPr>
        <p:spPr>
          <a:xfrm>
            <a:off x="6526683" y="5465316"/>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dirty="0">
                <a:solidFill>
                  <a:schemeClr val="tx1">
                    <a:lumMod val="95000"/>
                    <a:lumOff val="5000"/>
                  </a:schemeClr>
                </a:solidFill>
                <a:latin typeface="Poppins"/>
                <a:ea typeface="Poppins"/>
                <a:cs typeface="Poppins"/>
                <a:sym typeface="Poppins"/>
              </a:rPr>
              <a:t>Precision scan focusing on the </a:t>
            </a:r>
            <a:r>
              <a:rPr lang="en-US" sz="1200" b="0" i="0" u="none" strike="noStrike" dirty="0" err="1">
                <a:solidFill>
                  <a:schemeClr val="tx1">
                    <a:lumMod val="95000"/>
                    <a:lumOff val="5000"/>
                  </a:schemeClr>
                </a:solidFill>
                <a:latin typeface="Poppins"/>
                <a:ea typeface="Poppins"/>
                <a:cs typeface="Poppins"/>
                <a:sym typeface="Poppins"/>
              </a:rPr>
              <a:t>e+e</a:t>
            </a:r>
            <a:r>
              <a:rPr lang="en-US" sz="1200" b="0" i="0" u="none" strike="noStrike" dirty="0">
                <a:solidFill>
                  <a:schemeClr val="tx1">
                    <a:lumMod val="95000"/>
                    <a:lumOff val="5000"/>
                  </a:schemeClr>
                </a:solidFill>
                <a:latin typeface="Poppins"/>
                <a:ea typeface="Poppins"/>
                <a:cs typeface="Poppins"/>
                <a:sym typeface="Poppins"/>
              </a:rPr>
              <a:t>- → </a:t>
            </a:r>
            <a:r>
              <a:rPr lang="en-US" sz="1200" b="0" i="0" u="none" strike="noStrike" dirty="0" err="1">
                <a:solidFill>
                  <a:schemeClr val="tx1">
                    <a:lumMod val="95000"/>
                    <a:lumOff val="5000"/>
                  </a:schemeClr>
                </a:solidFill>
                <a:latin typeface="Poppins"/>
                <a:ea typeface="Poppins"/>
                <a:cs typeface="Poppins"/>
                <a:sym typeface="Poppins"/>
              </a:rPr>
              <a:t>pi+pi</a:t>
            </a:r>
            <a:r>
              <a:rPr lang="en-US" sz="1200" b="0" i="0" u="none" strike="noStrike" dirty="0">
                <a:solidFill>
                  <a:schemeClr val="tx1">
                    <a:lumMod val="95000"/>
                    <a:lumOff val="5000"/>
                  </a:schemeClr>
                </a:solidFill>
                <a:latin typeface="Poppins"/>
                <a:ea typeface="Poppins"/>
                <a:cs typeface="Poppins"/>
                <a:sym typeface="Poppins"/>
              </a:rPr>
              <a:t>- cross section measurement.</a:t>
            </a:r>
            <a:endParaRPr lang="en-US" sz="1100" dirty="0">
              <a:solidFill>
                <a:schemeClr val="tx1">
                  <a:lumMod val="95000"/>
                  <a:lumOff val="5000"/>
                </a:schemeClr>
              </a:solidFill>
            </a:endParaRPr>
          </a:p>
        </p:txBody>
      </p:sp>
      <p:sp>
        <p:nvSpPr>
          <p:cNvPr id="38" name="文本框 37">
            <a:extLst>
              <a:ext uri="{FF2B5EF4-FFF2-40B4-BE49-F238E27FC236}">
                <a16:creationId xmlns:a16="http://schemas.microsoft.com/office/drawing/2014/main" id="{599629C7-F2A4-4B26-875E-0A2BAC6201FC}"/>
              </a:ext>
            </a:extLst>
          </p:cNvPr>
          <p:cNvSpPr txBox="1"/>
          <p:nvPr/>
        </p:nvSpPr>
        <p:spPr>
          <a:xfrm>
            <a:off x="5967489" y="6267084"/>
            <a:ext cx="3331361" cy="400110"/>
          </a:xfrm>
          <a:prstGeom prst="rect">
            <a:avLst/>
          </a:prstGeom>
          <a:noFill/>
        </p:spPr>
        <p:txBody>
          <a:bodyPr wrap="none" rtlCol="0">
            <a:spAutoFit/>
          </a:bodyPr>
          <a:lstStyle/>
          <a:p>
            <a:r>
              <a:rPr lang="zh-CN" altLang="en-US" sz="2000" dirty="0">
                <a:solidFill>
                  <a:srgbClr val="FF0000"/>
                </a:solidFill>
              </a:rPr>
              <a:t>低能区（束流能量</a:t>
            </a:r>
            <a:r>
              <a:rPr lang="en-US" altLang="zh-CN" sz="2000" dirty="0">
                <a:solidFill>
                  <a:srgbClr val="FF0000"/>
                </a:solidFill>
              </a:rPr>
              <a:t>&lt;=1.0GeV)</a:t>
            </a:r>
            <a:endParaRPr lang="zh-CN" altLang="en-US" sz="2000" dirty="0">
              <a:solidFill>
                <a:srgbClr val="FF0000"/>
              </a:solidFill>
            </a:endParaRPr>
          </a:p>
        </p:txBody>
      </p:sp>
    </p:spTree>
    <p:extLst>
      <p:ext uri="{BB962C8B-B14F-4D97-AF65-F5344CB8AC3E}">
        <p14:creationId xmlns:p14="http://schemas.microsoft.com/office/powerpoint/2010/main" val="694040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142628-0832-407B-96F2-4845366010AE}"/>
              </a:ext>
            </a:extLst>
          </p:cNvPr>
          <p:cNvSpPr>
            <a:spLocks noGrp="1"/>
          </p:cNvSpPr>
          <p:nvPr>
            <p:ph type="title"/>
          </p:nvPr>
        </p:nvSpPr>
        <p:spPr>
          <a:xfrm>
            <a:off x="695400" y="563785"/>
            <a:ext cx="10972800" cy="1143000"/>
          </a:xfrm>
        </p:spPr>
        <p:txBody>
          <a:bodyPr/>
          <a:lstStyle/>
          <a:p>
            <a:r>
              <a:rPr lang="en-US" altLang="zh-CN" b="1" dirty="0"/>
              <a:t>Requirements for the BEPCII Luminosity Feedback Control System</a:t>
            </a:r>
            <a:endParaRPr lang="zh-CN" altLang="en-US" dirty="0"/>
          </a:p>
        </p:txBody>
      </p:sp>
      <p:sp>
        <p:nvSpPr>
          <p:cNvPr id="3" name="内容占位符 2">
            <a:extLst>
              <a:ext uri="{FF2B5EF4-FFF2-40B4-BE49-F238E27FC236}">
                <a16:creationId xmlns:a16="http://schemas.microsoft.com/office/drawing/2014/main" id="{8260FD39-9558-48DB-BC25-CC7E3ACF1092}"/>
              </a:ext>
            </a:extLst>
          </p:cNvPr>
          <p:cNvSpPr>
            <a:spLocks noGrp="1"/>
          </p:cNvSpPr>
          <p:nvPr>
            <p:ph idx="1"/>
          </p:nvPr>
        </p:nvSpPr>
        <p:spPr>
          <a:xfrm>
            <a:off x="591379" y="2996952"/>
            <a:ext cx="10972800" cy="2725763"/>
          </a:xfrm>
        </p:spPr>
        <p:txBody>
          <a:bodyPr/>
          <a:lstStyle/>
          <a:p>
            <a:r>
              <a:rPr lang="en-US" altLang="zh-CN" dirty="0"/>
              <a:t>To achieve the above research objectives, it is necessary to establish a luminosity feedback control system at the BEPCII Interaction Point.</a:t>
            </a:r>
          </a:p>
          <a:p>
            <a:endParaRPr lang="zh-CN" altLang="en-US" dirty="0"/>
          </a:p>
        </p:txBody>
      </p:sp>
    </p:spTree>
    <p:extLst>
      <p:ext uri="{BB962C8B-B14F-4D97-AF65-F5344CB8AC3E}">
        <p14:creationId xmlns:p14="http://schemas.microsoft.com/office/powerpoint/2010/main" val="9122820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84B48C-80A4-4EEC-A73C-FBD2DF5FFCE4}"/>
              </a:ext>
            </a:extLst>
          </p:cNvPr>
          <p:cNvSpPr>
            <a:spLocks noGrp="1"/>
          </p:cNvSpPr>
          <p:nvPr>
            <p:ph type="title"/>
          </p:nvPr>
        </p:nvSpPr>
        <p:spPr>
          <a:xfrm>
            <a:off x="0" y="2276872"/>
            <a:ext cx="12144672" cy="2664296"/>
          </a:xfrm>
        </p:spPr>
        <p:txBody>
          <a:bodyPr/>
          <a:lstStyle/>
          <a:p>
            <a:pPr>
              <a:lnSpc>
                <a:spcPct val="150000"/>
              </a:lnSpc>
            </a:pPr>
            <a:r>
              <a:rPr lang="en-US" altLang="zh-CN" b="1" dirty="0"/>
              <a:t>3. The Design of BEPCII Interaction Point(IP) Local Luminosity Feedback Control System</a:t>
            </a:r>
          </a:p>
        </p:txBody>
      </p:sp>
    </p:spTree>
    <p:extLst>
      <p:ext uri="{BB962C8B-B14F-4D97-AF65-F5344CB8AC3E}">
        <p14:creationId xmlns:p14="http://schemas.microsoft.com/office/powerpoint/2010/main" val="14524058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9AF67-DD5F-4B8D-AC3D-ADFBB464DB25}"/>
              </a:ext>
            </a:extLst>
          </p:cNvPr>
          <p:cNvSpPr>
            <a:spLocks noGrp="1"/>
          </p:cNvSpPr>
          <p:nvPr>
            <p:ph type="title"/>
          </p:nvPr>
        </p:nvSpPr>
        <p:spPr>
          <a:xfrm>
            <a:off x="0" y="53751"/>
            <a:ext cx="12192000" cy="1546449"/>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3600" dirty="0"/>
              <a:t>Framework of </a:t>
            </a:r>
            <a:r>
              <a:rPr lang="en-US" altLang="zh-CN" sz="3600" b="1" dirty="0"/>
              <a:t>Local Orbit Control and Luminosity feedback System </a:t>
            </a:r>
            <a:r>
              <a:rPr lang="en-US" altLang="zh-CN" sz="3600" dirty="0"/>
              <a:t>at BEPCII-U IP</a:t>
            </a:r>
            <a:endParaRPr lang="zh-CN" altLang="en-US" sz="3600" dirty="0"/>
          </a:p>
        </p:txBody>
      </p:sp>
      <p:sp>
        <p:nvSpPr>
          <p:cNvPr id="3" name="内容占位符 2">
            <a:extLst>
              <a:ext uri="{FF2B5EF4-FFF2-40B4-BE49-F238E27FC236}">
                <a16:creationId xmlns:a16="http://schemas.microsoft.com/office/drawing/2014/main" id="{CCED8D95-1811-42EC-834D-4F5523CDD41D}"/>
              </a:ext>
            </a:extLst>
          </p:cNvPr>
          <p:cNvSpPr>
            <a:spLocks noGrp="1"/>
          </p:cNvSpPr>
          <p:nvPr>
            <p:ph idx="1"/>
          </p:nvPr>
        </p:nvSpPr>
        <p:spPr>
          <a:xfrm>
            <a:off x="609600" y="1600201"/>
            <a:ext cx="11247040" cy="4525963"/>
          </a:xfrm>
        </p:spPr>
        <p:txBody>
          <a:bodyPr/>
          <a:lstStyle/>
          <a:p>
            <a:pPr>
              <a:lnSpc>
                <a:spcPct val="150000"/>
              </a:lnSpc>
              <a:buFont typeface="Wingdings" panose="05000000000000000000" pitchFamily="2" charset="2"/>
              <a:buChar char="p"/>
            </a:pPr>
            <a:r>
              <a:rPr lang="en-US" altLang="zh-CN" sz="2400" dirty="0"/>
              <a:t>Local Orbit Control and Luminosity Feedback System</a:t>
            </a:r>
            <a:r>
              <a:rPr lang="zh-CN" altLang="en-US" sz="2400" dirty="0"/>
              <a:t>（</a:t>
            </a:r>
            <a:r>
              <a:rPr lang="en-US" altLang="zh-CN" sz="2400" dirty="0"/>
              <a:t>based on FOFB</a:t>
            </a:r>
            <a:r>
              <a:rPr lang="zh-CN" altLang="en-US" sz="2400" dirty="0"/>
              <a:t>）</a:t>
            </a:r>
            <a:endParaRPr lang="en-US" altLang="zh-CN" sz="2400" dirty="0"/>
          </a:p>
          <a:p>
            <a:pPr>
              <a:lnSpc>
                <a:spcPct val="150000"/>
              </a:lnSpc>
              <a:buFont typeface="Wingdings" panose="05000000000000000000" pitchFamily="2" charset="2"/>
              <a:buChar char="p"/>
            </a:pPr>
            <a:r>
              <a:rPr lang="en-US" altLang="zh-CN" sz="2400" dirty="0"/>
              <a:t>The core equipment includes </a:t>
            </a:r>
          </a:p>
          <a:p>
            <a:pPr lvl="1">
              <a:lnSpc>
                <a:spcPct val="150000"/>
              </a:lnSpc>
              <a:buFont typeface="Wingdings" panose="05000000000000000000" pitchFamily="2" charset="2"/>
              <a:buChar char="p"/>
            </a:pPr>
            <a:r>
              <a:rPr lang="en-US" altLang="zh-CN" dirty="0"/>
              <a:t>BPMs</a:t>
            </a:r>
          </a:p>
          <a:p>
            <a:pPr lvl="1">
              <a:lnSpc>
                <a:spcPct val="150000"/>
              </a:lnSpc>
              <a:buFont typeface="Wingdings" panose="05000000000000000000" pitchFamily="2" charset="2"/>
              <a:buChar char="p"/>
            </a:pPr>
            <a:r>
              <a:rPr lang="en-US" altLang="zh-CN" dirty="0"/>
              <a:t>Luminosity Monitor</a:t>
            </a:r>
          </a:p>
          <a:p>
            <a:pPr lvl="1">
              <a:lnSpc>
                <a:spcPct val="150000"/>
              </a:lnSpc>
              <a:buFont typeface="Wingdings" panose="05000000000000000000" pitchFamily="2" charset="2"/>
              <a:buChar char="p"/>
            </a:pPr>
            <a:r>
              <a:rPr lang="en-US" altLang="zh-CN" dirty="0"/>
              <a:t>TDC logic</a:t>
            </a:r>
          </a:p>
          <a:p>
            <a:pPr lvl="1">
              <a:lnSpc>
                <a:spcPct val="150000"/>
              </a:lnSpc>
              <a:buFont typeface="Wingdings" panose="05000000000000000000" pitchFamily="2" charset="2"/>
              <a:buChar char="p"/>
            </a:pPr>
            <a:r>
              <a:rPr lang="en-US" altLang="zh-CN" dirty="0"/>
              <a:t>Interface to PSC</a:t>
            </a:r>
          </a:p>
          <a:p>
            <a:pPr lvl="1">
              <a:lnSpc>
                <a:spcPct val="150000"/>
              </a:lnSpc>
              <a:buFont typeface="Wingdings" panose="05000000000000000000" pitchFamily="2" charset="2"/>
              <a:buChar char="p"/>
            </a:pPr>
            <a:r>
              <a:rPr lang="en-US" altLang="zh-CN" dirty="0"/>
              <a:t>……</a:t>
            </a:r>
          </a:p>
          <a:p>
            <a:endParaRPr lang="zh-CN" altLang="en-US" dirty="0"/>
          </a:p>
        </p:txBody>
      </p:sp>
      <p:pic>
        <p:nvPicPr>
          <p:cNvPr id="5" name="图片 4">
            <a:extLst>
              <a:ext uri="{FF2B5EF4-FFF2-40B4-BE49-F238E27FC236}">
                <a16:creationId xmlns:a16="http://schemas.microsoft.com/office/drawing/2014/main" id="{CA054DFD-23EB-4F58-A35A-5E1501F60DF0}"/>
              </a:ext>
            </a:extLst>
          </p:cNvPr>
          <p:cNvPicPr>
            <a:picLocks noChangeAspect="1"/>
          </p:cNvPicPr>
          <p:nvPr/>
        </p:nvPicPr>
        <p:blipFill>
          <a:blip r:embed="rId2"/>
          <a:stretch>
            <a:fillRect/>
          </a:stretch>
        </p:blipFill>
        <p:spPr>
          <a:xfrm>
            <a:off x="4943872" y="2780928"/>
            <a:ext cx="6695225" cy="3024336"/>
          </a:xfrm>
          <a:prstGeom prst="rect">
            <a:avLst/>
          </a:prstGeom>
        </p:spPr>
      </p:pic>
    </p:spTree>
    <p:extLst>
      <p:ext uri="{BB962C8B-B14F-4D97-AF65-F5344CB8AC3E}">
        <p14:creationId xmlns:p14="http://schemas.microsoft.com/office/powerpoint/2010/main" val="312987515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8BD69E-8A6F-4DAD-B60C-40F93EF72F3F}"/>
              </a:ext>
            </a:extLst>
          </p:cNvPr>
          <p:cNvSpPr>
            <a:spLocks noGrp="1"/>
          </p:cNvSpPr>
          <p:nvPr>
            <p:ph type="title"/>
          </p:nvPr>
        </p:nvSpPr>
        <p:spPr>
          <a:xfrm>
            <a:off x="47328" y="382099"/>
            <a:ext cx="6840760" cy="2007096"/>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3600" dirty="0"/>
              <a:t>Main electronics function block of Orbit feedback system for BEPCII-U IP</a:t>
            </a:r>
            <a:endParaRPr lang="zh-CN" altLang="en-US" sz="3600" dirty="0"/>
          </a:p>
        </p:txBody>
      </p:sp>
      <p:sp>
        <p:nvSpPr>
          <p:cNvPr id="3" name="内容占位符 2">
            <a:extLst>
              <a:ext uri="{FF2B5EF4-FFF2-40B4-BE49-F238E27FC236}">
                <a16:creationId xmlns:a16="http://schemas.microsoft.com/office/drawing/2014/main" id="{40A19834-436B-4B96-8172-F108A0667B7C}"/>
              </a:ext>
            </a:extLst>
          </p:cNvPr>
          <p:cNvSpPr>
            <a:spLocks noGrp="1"/>
          </p:cNvSpPr>
          <p:nvPr>
            <p:ph idx="1"/>
          </p:nvPr>
        </p:nvSpPr>
        <p:spPr>
          <a:xfrm>
            <a:off x="6528048" y="382099"/>
            <a:ext cx="5509867" cy="5832648"/>
          </a:xfrm>
        </p:spPr>
        <p:txBody>
          <a:bodyPr/>
          <a:lstStyle/>
          <a:p>
            <a:r>
              <a:rPr lang="en-US" altLang="zh-CN" sz="2000" dirty="0"/>
              <a:t>BPM sub-system</a:t>
            </a:r>
          </a:p>
          <a:p>
            <a:pPr lvl="1"/>
            <a:r>
              <a:rPr lang="en-US" altLang="zh-CN" sz="2000" dirty="0"/>
              <a:t>BPM detector</a:t>
            </a:r>
          </a:p>
          <a:p>
            <a:pPr lvl="1"/>
            <a:r>
              <a:rPr lang="en-US" altLang="zh-CN" sz="2000" dirty="0"/>
              <a:t>PT module</a:t>
            </a:r>
          </a:p>
          <a:p>
            <a:pPr lvl="1"/>
            <a:r>
              <a:rPr lang="en-US" altLang="zh-CN" sz="2000" dirty="0"/>
              <a:t>Digital BPM electronics</a:t>
            </a:r>
          </a:p>
          <a:p>
            <a:r>
              <a:rPr lang="en-US" altLang="zh-CN" sz="2000" dirty="0"/>
              <a:t>L</a:t>
            </a:r>
            <a:r>
              <a:rPr lang="en" altLang="zh-CN" sz="2000" dirty="0"/>
              <a:t>uminosity </a:t>
            </a:r>
            <a:r>
              <a:rPr lang="en-US" altLang="zh-CN" sz="2000" dirty="0"/>
              <a:t>monitor </a:t>
            </a:r>
            <a:br>
              <a:rPr lang="en-US" altLang="zh-CN" sz="2000" dirty="0"/>
            </a:br>
            <a:r>
              <a:rPr lang="en-US" altLang="zh-CN" sz="2000" dirty="0"/>
              <a:t>sub-system</a:t>
            </a:r>
          </a:p>
          <a:p>
            <a:pPr lvl="1"/>
            <a:r>
              <a:rPr lang="en-US" altLang="zh-CN" sz="2000" dirty="0"/>
              <a:t>Luminosity detector</a:t>
            </a:r>
          </a:p>
          <a:p>
            <a:pPr lvl="1"/>
            <a:r>
              <a:rPr lang="en-US" altLang="zh-CN" sz="2000" dirty="0"/>
              <a:t>Front-end electronics</a:t>
            </a:r>
          </a:p>
          <a:p>
            <a:pPr lvl="1"/>
            <a:r>
              <a:rPr lang="en-US" altLang="zh-CN" sz="2000" dirty="0"/>
              <a:t>DAS electronics</a:t>
            </a:r>
          </a:p>
          <a:p>
            <a:r>
              <a:rPr lang="en-US" altLang="zh-CN" sz="2000" dirty="0"/>
              <a:t>Interaction Point fast orbit feedback </a:t>
            </a:r>
            <a:br>
              <a:rPr lang="en-US" altLang="zh-CN" sz="2000" dirty="0"/>
            </a:br>
            <a:r>
              <a:rPr lang="en-US" altLang="zh-CN" sz="2000" dirty="0"/>
              <a:t>control system of BEPCII</a:t>
            </a:r>
          </a:p>
          <a:p>
            <a:pPr lvl="1"/>
            <a:r>
              <a:rPr lang="en-US" altLang="zh-CN" sz="2000" dirty="0"/>
              <a:t>FOC, Fast Orbit Controller</a:t>
            </a:r>
          </a:p>
          <a:p>
            <a:pPr lvl="1"/>
            <a:r>
              <a:rPr lang="en-US" altLang="zh-CN" sz="2000" dirty="0"/>
              <a:t>BPM interface logic</a:t>
            </a:r>
          </a:p>
          <a:p>
            <a:pPr lvl="1"/>
            <a:r>
              <a:rPr lang="en-US" altLang="zh-CN" sz="2000" dirty="0"/>
              <a:t>Luminosity monitor interface logic</a:t>
            </a:r>
          </a:p>
          <a:p>
            <a:pPr lvl="1"/>
            <a:r>
              <a:rPr lang="en-US" altLang="zh-CN" sz="2000" dirty="0"/>
              <a:t>TDC logic</a:t>
            </a:r>
          </a:p>
          <a:p>
            <a:pPr lvl="1"/>
            <a:r>
              <a:rPr lang="en-US" altLang="zh-CN" sz="2000" dirty="0"/>
              <a:t>Power Supply Controller Interface</a:t>
            </a:r>
          </a:p>
          <a:p>
            <a:pPr lvl="1"/>
            <a:r>
              <a:rPr lang="en-US" altLang="zh-CN" sz="2000" dirty="0"/>
              <a:t>……</a:t>
            </a:r>
            <a:endParaRPr lang="zh-CN" altLang="en-US" sz="2000" dirty="0"/>
          </a:p>
        </p:txBody>
      </p:sp>
      <p:pic>
        <p:nvPicPr>
          <p:cNvPr id="5" name="图片 4">
            <a:extLst>
              <a:ext uri="{FF2B5EF4-FFF2-40B4-BE49-F238E27FC236}">
                <a16:creationId xmlns:a16="http://schemas.microsoft.com/office/drawing/2014/main" id="{07693DF8-DD92-4335-A938-9E670A297488}"/>
              </a:ext>
            </a:extLst>
          </p:cNvPr>
          <p:cNvPicPr>
            <a:picLocks noChangeAspect="1"/>
          </p:cNvPicPr>
          <p:nvPr/>
        </p:nvPicPr>
        <p:blipFill>
          <a:blip r:embed="rId2"/>
          <a:stretch>
            <a:fillRect/>
          </a:stretch>
        </p:blipFill>
        <p:spPr>
          <a:xfrm>
            <a:off x="725248" y="2708920"/>
            <a:ext cx="5386704" cy="3392996"/>
          </a:xfrm>
          <a:prstGeom prst="rect">
            <a:avLst/>
          </a:prstGeom>
        </p:spPr>
      </p:pic>
    </p:spTree>
    <p:extLst>
      <p:ext uri="{BB962C8B-B14F-4D97-AF65-F5344CB8AC3E}">
        <p14:creationId xmlns:p14="http://schemas.microsoft.com/office/powerpoint/2010/main" val="268921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93C40-8B8C-4717-88D4-BE0B2216BEE3}"/>
              </a:ext>
            </a:extLst>
          </p:cNvPr>
          <p:cNvSpPr>
            <a:spLocks noGrp="1"/>
          </p:cNvSpPr>
          <p:nvPr>
            <p:ph type="title"/>
          </p:nvPr>
        </p:nvSpPr>
        <p:spPr>
          <a:xfrm>
            <a:off x="1415480" y="132605"/>
            <a:ext cx="9518848" cy="1143000"/>
          </a:xfrm>
        </p:spPr>
        <p:txBody>
          <a:bodyPr/>
          <a:lstStyle/>
          <a:p>
            <a:r>
              <a:rPr lang="en-US" altLang="zh-CN" b="1" dirty="0"/>
              <a:t>System Construction Conception</a:t>
            </a:r>
            <a:endParaRPr lang="zh-CN" altLang="en-US" dirty="0"/>
          </a:p>
        </p:txBody>
      </p:sp>
      <p:sp>
        <p:nvSpPr>
          <p:cNvPr id="3" name="内容占位符 2">
            <a:extLst>
              <a:ext uri="{FF2B5EF4-FFF2-40B4-BE49-F238E27FC236}">
                <a16:creationId xmlns:a16="http://schemas.microsoft.com/office/drawing/2014/main" id="{937AC7F8-F787-4532-821A-2D6A63A6E427}"/>
              </a:ext>
            </a:extLst>
          </p:cNvPr>
          <p:cNvSpPr>
            <a:spLocks noGrp="1"/>
          </p:cNvSpPr>
          <p:nvPr>
            <p:ph idx="1"/>
          </p:nvPr>
        </p:nvSpPr>
        <p:spPr>
          <a:xfrm>
            <a:off x="263352" y="1756059"/>
            <a:ext cx="5688632" cy="4525963"/>
          </a:xfrm>
        </p:spPr>
        <p:txBody>
          <a:bodyPr/>
          <a:lstStyle/>
          <a:p>
            <a:pPr>
              <a:lnSpc>
                <a:spcPct val="150000"/>
              </a:lnSpc>
            </a:pPr>
            <a:r>
              <a:rPr lang="en-US" altLang="zh-CN" dirty="0"/>
              <a:t>Based on the hardware of the HEPS FOFB system, construct the local orbit feedback control as well as collision luminosity monitoring and feedback control system for BEPCII-U IP.</a:t>
            </a:r>
            <a:endParaRPr lang="zh-CN" altLang="en-US" dirty="0"/>
          </a:p>
        </p:txBody>
      </p:sp>
      <p:pic>
        <p:nvPicPr>
          <p:cNvPr id="7" name="图片 6">
            <a:extLst>
              <a:ext uri="{FF2B5EF4-FFF2-40B4-BE49-F238E27FC236}">
                <a16:creationId xmlns:a16="http://schemas.microsoft.com/office/drawing/2014/main" id="{7B481BE9-401D-4773-A30E-0B5A5B5FD9B8}"/>
              </a:ext>
            </a:extLst>
          </p:cNvPr>
          <p:cNvPicPr>
            <a:picLocks noChangeAspect="1"/>
          </p:cNvPicPr>
          <p:nvPr/>
        </p:nvPicPr>
        <p:blipFill>
          <a:blip r:embed="rId2"/>
          <a:stretch>
            <a:fillRect/>
          </a:stretch>
        </p:blipFill>
        <p:spPr>
          <a:xfrm>
            <a:off x="6384032" y="1603995"/>
            <a:ext cx="4752528" cy="4683757"/>
          </a:xfrm>
          <a:prstGeom prst="rect">
            <a:avLst/>
          </a:prstGeom>
        </p:spPr>
      </p:pic>
      <p:sp>
        <p:nvSpPr>
          <p:cNvPr id="8" name="椭圆 7">
            <a:extLst>
              <a:ext uri="{FF2B5EF4-FFF2-40B4-BE49-F238E27FC236}">
                <a16:creationId xmlns:a16="http://schemas.microsoft.com/office/drawing/2014/main" id="{4A8ED811-AB1B-4009-B8B2-C8A5D0BD3530}"/>
              </a:ext>
            </a:extLst>
          </p:cNvPr>
          <p:cNvSpPr/>
          <p:nvPr/>
        </p:nvSpPr>
        <p:spPr bwMode="auto">
          <a:xfrm>
            <a:off x="6672064" y="2564904"/>
            <a:ext cx="1872208" cy="576064"/>
          </a:xfrm>
          <a:prstGeom prst="ellipse">
            <a:avLst/>
          </a:prstGeom>
          <a:noFill/>
          <a:ln w="9525" cap="flat" cmpd="sng" algn="ctr">
            <a:solidFill>
              <a:srgbClr val="FF0000"/>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spTree>
    <p:extLst>
      <p:ext uri="{BB962C8B-B14F-4D97-AF65-F5344CB8AC3E}">
        <p14:creationId xmlns:p14="http://schemas.microsoft.com/office/powerpoint/2010/main" val="27356490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63D18E5-AC16-48DF-9A1B-08B79B8C28B2}"/>
              </a:ext>
            </a:extLst>
          </p:cNvPr>
          <p:cNvSpPr>
            <a:spLocks noGrp="1"/>
          </p:cNvSpPr>
          <p:nvPr>
            <p:ph type="title"/>
          </p:nvPr>
        </p:nvSpPr>
        <p:spPr>
          <a:xfrm>
            <a:off x="0" y="1916832"/>
            <a:ext cx="12144672" cy="2304256"/>
          </a:xfrm>
        </p:spPr>
        <p:txBody>
          <a:bodyPr/>
          <a:lstStyle/>
          <a:p>
            <a:r>
              <a:rPr lang="en-US" altLang="zh-CN" sz="3600" dirty="0"/>
              <a:t>1. Development and Commissioning of the HEPS FOFB System</a:t>
            </a:r>
            <a:endParaRPr lang="zh-CN" altLang="en-US" sz="3600" dirty="0"/>
          </a:p>
        </p:txBody>
      </p:sp>
    </p:spTree>
    <p:extLst>
      <p:ext uri="{BB962C8B-B14F-4D97-AF65-F5344CB8AC3E}">
        <p14:creationId xmlns:p14="http://schemas.microsoft.com/office/powerpoint/2010/main" val="33066524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268211-99F7-4F7A-927A-7E0F44BD66D7}"/>
              </a:ext>
            </a:extLst>
          </p:cNvPr>
          <p:cNvSpPr>
            <a:spLocks noGrp="1"/>
          </p:cNvSpPr>
          <p:nvPr>
            <p:ph type="title"/>
          </p:nvPr>
        </p:nvSpPr>
        <p:spPr/>
        <p:txBody>
          <a:bodyPr/>
          <a:lstStyle/>
          <a:p>
            <a:r>
              <a:rPr lang="en-US" altLang="zh-CN" b="1" dirty="0"/>
              <a:t>Some Considerations in the Design</a:t>
            </a:r>
            <a:endParaRPr lang="zh-CN" altLang="en-US" dirty="0"/>
          </a:p>
        </p:txBody>
      </p:sp>
      <p:sp>
        <p:nvSpPr>
          <p:cNvPr id="3" name="内容占位符 2">
            <a:extLst>
              <a:ext uri="{FF2B5EF4-FFF2-40B4-BE49-F238E27FC236}">
                <a16:creationId xmlns:a16="http://schemas.microsoft.com/office/drawing/2014/main" id="{3B638947-9AE2-4C86-A4B7-5C9693E9B0A1}"/>
              </a:ext>
            </a:extLst>
          </p:cNvPr>
          <p:cNvSpPr>
            <a:spLocks noGrp="1"/>
          </p:cNvSpPr>
          <p:nvPr>
            <p:ph idx="1"/>
          </p:nvPr>
        </p:nvSpPr>
        <p:spPr>
          <a:xfrm>
            <a:off x="277516" y="1052736"/>
            <a:ext cx="11881320" cy="5328591"/>
          </a:xfrm>
        </p:spPr>
        <p:txBody>
          <a:bodyPr/>
          <a:lstStyle/>
          <a:p>
            <a:pPr>
              <a:lnSpc>
                <a:spcPct val="150000"/>
              </a:lnSpc>
            </a:pPr>
            <a:r>
              <a:rPr lang="en-US" altLang="zh-CN" dirty="0"/>
              <a:t>The measurement accuracy of BPM data must be ensured.</a:t>
            </a:r>
          </a:p>
          <a:p>
            <a:pPr>
              <a:lnSpc>
                <a:spcPct val="150000"/>
              </a:lnSpc>
            </a:pPr>
            <a:r>
              <a:rPr lang="en-US" altLang="zh-CN" dirty="0"/>
              <a:t>The data from luminosity detectors and BPMs must maintain the same time delay.</a:t>
            </a:r>
          </a:p>
          <a:p>
            <a:pPr>
              <a:lnSpc>
                <a:spcPct val="150000"/>
              </a:lnSpc>
            </a:pPr>
            <a:r>
              <a:rPr lang="en-US" altLang="zh-CN" dirty="0"/>
              <a:t>Arriving time of electron and positron should be measured and monitored.</a:t>
            </a:r>
          </a:p>
          <a:p>
            <a:pPr>
              <a:lnSpc>
                <a:spcPct val="150000"/>
              </a:lnSpc>
            </a:pPr>
            <a:r>
              <a:rPr lang="en-US" altLang="zh-CN" dirty="0"/>
              <a:t>In the system implementation, referring to the work of </a:t>
            </a:r>
            <a:r>
              <a:rPr lang="en-US" altLang="zh-CN" dirty="0" err="1"/>
              <a:t>SuperKEKB</a:t>
            </a:r>
            <a:r>
              <a:rPr lang="en-US" altLang="zh-CN" dirty="0"/>
              <a:t>, beam orbit feedback control is adopted in the Y direction, and Fast luminosity dithering is applied in the X direction.</a:t>
            </a:r>
            <a:endParaRPr lang="zh-CN" altLang="en-US" dirty="0"/>
          </a:p>
        </p:txBody>
      </p:sp>
    </p:spTree>
    <p:extLst>
      <p:ext uri="{BB962C8B-B14F-4D97-AF65-F5344CB8AC3E}">
        <p14:creationId xmlns:p14="http://schemas.microsoft.com/office/powerpoint/2010/main" val="34724975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4E9BF-822B-466C-9BF3-C50A8D26205F}"/>
              </a:ext>
            </a:extLst>
          </p:cNvPr>
          <p:cNvSpPr>
            <a:spLocks noGrp="1"/>
          </p:cNvSpPr>
          <p:nvPr>
            <p:ph type="title"/>
          </p:nvPr>
        </p:nvSpPr>
        <p:spPr/>
        <p:txBody>
          <a:bodyPr/>
          <a:lstStyle/>
          <a:p>
            <a:r>
              <a:rPr lang="en-US" altLang="zh-CN" b="1" dirty="0"/>
              <a:t>Summary </a:t>
            </a:r>
            <a:endParaRPr lang="zh-CN" altLang="en-US" dirty="0"/>
          </a:p>
        </p:txBody>
      </p:sp>
      <p:sp>
        <p:nvSpPr>
          <p:cNvPr id="3" name="内容占位符 2">
            <a:extLst>
              <a:ext uri="{FF2B5EF4-FFF2-40B4-BE49-F238E27FC236}">
                <a16:creationId xmlns:a16="http://schemas.microsoft.com/office/drawing/2014/main" id="{233CC5D2-436E-4EC7-B4F3-42C2B882890B}"/>
              </a:ext>
            </a:extLst>
          </p:cNvPr>
          <p:cNvSpPr>
            <a:spLocks noGrp="1"/>
          </p:cNvSpPr>
          <p:nvPr>
            <p:ph idx="1"/>
          </p:nvPr>
        </p:nvSpPr>
        <p:spPr>
          <a:xfrm>
            <a:off x="911424" y="1196752"/>
            <a:ext cx="10670976" cy="5328591"/>
          </a:xfrm>
        </p:spPr>
        <p:txBody>
          <a:bodyPr/>
          <a:lstStyle/>
          <a:p>
            <a:pPr>
              <a:lnSpc>
                <a:spcPct val="150000"/>
              </a:lnSpc>
            </a:pPr>
            <a:r>
              <a:rPr lang="en-US" altLang="zh-CN" dirty="0"/>
              <a:t>We have completed the design, installation, commissioning and running of the HEPS FOFB system.</a:t>
            </a:r>
          </a:p>
          <a:p>
            <a:pPr>
              <a:lnSpc>
                <a:spcPct val="150000"/>
              </a:lnSpc>
            </a:pPr>
            <a:r>
              <a:rPr lang="en-US" altLang="zh-CN" dirty="0"/>
              <a:t>BEPCII-U has demands for collider luminosity upgrade, and relevant work is currently under planning. Meanwhile, it is essential to develop an IP luminosity feedback control system based on luminosity monitoring.</a:t>
            </a:r>
          </a:p>
          <a:p>
            <a:pPr>
              <a:lnSpc>
                <a:spcPct val="150000"/>
              </a:lnSpc>
            </a:pPr>
            <a:r>
              <a:rPr lang="en-US" altLang="zh-CN" dirty="0"/>
              <a:t>We will develop this system based on the HEPS FOFB system.</a:t>
            </a:r>
          </a:p>
          <a:p>
            <a:pPr>
              <a:lnSpc>
                <a:spcPct val="150000"/>
              </a:lnSpc>
            </a:pPr>
            <a:endParaRPr lang="en-US" altLang="zh-CN" dirty="0"/>
          </a:p>
          <a:p>
            <a:pPr>
              <a:lnSpc>
                <a:spcPct val="150000"/>
              </a:lnSpc>
            </a:pPr>
            <a:endParaRPr lang="zh-CN" altLang="en-US" dirty="0"/>
          </a:p>
        </p:txBody>
      </p:sp>
    </p:spTree>
    <p:extLst>
      <p:ext uri="{BB962C8B-B14F-4D97-AF65-F5344CB8AC3E}">
        <p14:creationId xmlns:p14="http://schemas.microsoft.com/office/powerpoint/2010/main" val="1412180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E0C4433-ADBF-4E84-9729-4FE72E498706}"/>
              </a:ext>
            </a:extLst>
          </p:cNvPr>
          <p:cNvSpPr>
            <a:spLocks noGrp="1"/>
          </p:cNvSpPr>
          <p:nvPr>
            <p:ph type="title"/>
          </p:nvPr>
        </p:nvSpPr>
        <p:spPr>
          <a:xfrm>
            <a:off x="1336576" y="2564904"/>
            <a:ext cx="9518848" cy="1143000"/>
          </a:xfrm>
        </p:spPr>
        <p:txBody>
          <a:bodyPr/>
          <a:lstStyle/>
          <a:p>
            <a:r>
              <a:rPr lang="en-US" altLang="zh-CN" dirty="0"/>
              <a:t>Thank you for your attention</a:t>
            </a:r>
            <a:endParaRPr lang="zh-CN" altLang="en-US" dirty="0"/>
          </a:p>
        </p:txBody>
      </p:sp>
    </p:spTree>
    <p:extLst>
      <p:ext uri="{BB962C8B-B14F-4D97-AF65-F5344CB8AC3E}">
        <p14:creationId xmlns:p14="http://schemas.microsoft.com/office/powerpoint/2010/main" val="42474794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ED991FC-BDE2-46A8-9D1E-C877F31F706A}"/>
              </a:ext>
            </a:extLst>
          </p:cNvPr>
          <p:cNvSpPr>
            <a:spLocks noGrp="1"/>
          </p:cNvSpPr>
          <p:nvPr>
            <p:ph type="title"/>
          </p:nvPr>
        </p:nvSpPr>
        <p:spPr/>
        <p:txBody>
          <a:bodyPr/>
          <a:lstStyle/>
          <a:p>
            <a:r>
              <a:rPr lang="en-US" altLang="zh-CN" dirty="0"/>
              <a:t>Global feedback strategy</a:t>
            </a:r>
            <a:endParaRPr lang="zh-CN" altLang="en-US" dirty="0"/>
          </a:p>
        </p:txBody>
      </p:sp>
      <p:pic>
        <p:nvPicPr>
          <p:cNvPr id="4" name="图片 3">
            <a:extLst>
              <a:ext uri="{FF2B5EF4-FFF2-40B4-BE49-F238E27FC236}">
                <a16:creationId xmlns:a16="http://schemas.microsoft.com/office/drawing/2014/main" id="{DE8E32AE-10E5-4AC8-8103-D3021D283A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1290" y="3565151"/>
            <a:ext cx="6957444" cy="2824515"/>
          </a:xfrm>
          <a:prstGeom prst="rect">
            <a:avLst/>
          </a:prstGeom>
        </p:spPr>
      </p:pic>
      <p:sp>
        <p:nvSpPr>
          <p:cNvPr id="5" name="乘号 4">
            <a:extLst>
              <a:ext uri="{FF2B5EF4-FFF2-40B4-BE49-F238E27FC236}">
                <a16:creationId xmlns:a16="http://schemas.microsoft.com/office/drawing/2014/main" id="{2499F931-51DC-4807-A2EF-3EB275BB1067}"/>
              </a:ext>
            </a:extLst>
          </p:cNvPr>
          <p:cNvSpPr/>
          <p:nvPr/>
        </p:nvSpPr>
        <p:spPr>
          <a:xfrm>
            <a:off x="3575720" y="4293096"/>
            <a:ext cx="281354" cy="364105"/>
          </a:xfrm>
          <a:prstGeom prst="mathMultiply">
            <a:avLst/>
          </a:prstGeom>
          <a:solidFill>
            <a:schemeClr val="bg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6B9DCECB-66CF-4C6B-8FD6-0A73321DE448}"/>
              </a:ext>
            </a:extLst>
          </p:cNvPr>
          <p:cNvCxnSpPr>
            <a:cxnSpLocks/>
          </p:cNvCxnSpPr>
          <p:nvPr/>
        </p:nvCxnSpPr>
        <p:spPr>
          <a:xfrm>
            <a:off x="4655840" y="3284984"/>
            <a:ext cx="139021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4">
            <a:extLst>
              <a:ext uri="{FF2B5EF4-FFF2-40B4-BE49-F238E27FC236}">
                <a16:creationId xmlns:a16="http://schemas.microsoft.com/office/drawing/2014/main" id="{EA9B712E-9D41-4767-980E-677880DBBB31}"/>
              </a:ext>
            </a:extLst>
          </p:cNvPr>
          <p:cNvGraphicFramePr>
            <a:graphicFrameLocks noGrp="1"/>
          </p:cNvGraphicFramePr>
          <p:nvPr/>
        </p:nvGraphicFramePr>
        <p:xfrm>
          <a:off x="7050396" y="1223544"/>
          <a:ext cx="5059846" cy="4947016"/>
        </p:xfrm>
        <a:graphic>
          <a:graphicData uri="http://schemas.openxmlformats.org/drawingml/2006/table">
            <a:tbl>
              <a:tblPr firstRow="1" bandRow="1">
                <a:tableStyleId>{5C22544A-7EE6-4342-B048-85BDC9FD1C3A}</a:tableStyleId>
              </a:tblPr>
              <a:tblGrid>
                <a:gridCol w="3059376">
                  <a:extLst>
                    <a:ext uri="{9D8B030D-6E8A-4147-A177-3AD203B41FA5}">
                      <a16:colId xmlns:a16="http://schemas.microsoft.com/office/drawing/2014/main" val="20001"/>
                    </a:ext>
                  </a:extLst>
                </a:gridCol>
                <a:gridCol w="2000470">
                  <a:extLst>
                    <a:ext uri="{9D8B030D-6E8A-4147-A177-3AD203B41FA5}">
                      <a16:colId xmlns:a16="http://schemas.microsoft.com/office/drawing/2014/main" val="20002"/>
                    </a:ext>
                  </a:extLst>
                </a:gridCol>
              </a:tblGrid>
              <a:tr h="365864">
                <a:tc>
                  <a:txBody>
                    <a:bodyPr/>
                    <a:lstStyle/>
                    <a:p>
                      <a:pPr algn="ctr"/>
                      <a:r>
                        <a:rPr lang="en-US" sz="2000" b="0" dirty="0">
                          <a:solidFill>
                            <a:schemeClr val="bg1"/>
                          </a:solidFill>
                        </a:rPr>
                        <a:t>Parameter</a:t>
                      </a:r>
                    </a:p>
                  </a:txBody>
                  <a:tcPr marL="91437" marR="91437" marT="45708" marB="45708">
                    <a:solidFill>
                      <a:srgbClr val="00B0F0"/>
                    </a:solidFill>
                  </a:tcPr>
                </a:tc>
                <a:tc>
                  <a:txBody>
                    <a:bodyPr/>
                    <a:lstStyle/>
                    <a:p>
                      <a:pPr algn="ctr"/>
                      <a:r>
                        <a:rPr lang="en-US" sz="2000" b="0" dirty="0">
                          <a:solidFill>
                            <a:schemeClr val="bg1"/>
                          </a:solidFill>
                        </a:rPr>
                        <a:t>Feedback design</a:t>
                      </a:r>
                    </a:p>
                  </a:txBody>
                  <a:tcPr marL="91437" marR="91437" marT="45708" marB="45708">
                    <a:solidFill>
                      <a:srgbClr val="00B0F0"/>
                    </a:solidFill>
                  </a:tcPr>
                </a:tc>
                <a:extLst>
                  <a:ext uri="{0D108BD9-81ED-4DB2-BD59-A6C34878D82A}">
                    <a16:rowId xmlns:a16="http://schemas.microsoft.com/office/drawing/2014/main" val="10001"/>
                  </a:ext>
                </a:extLst>
              </a:tr>
              <a:tr h="370736">
                <a:tc>
                  <a:txBody>
                    <a:bodyPr/>
                    <a:lstStyle/>
                    <a:p>
                      <a:pPr algn="ctr"/>
                      <a:r>
                        <a:rPr lang="en-US" sz="1800" dirty="0"/>
                        <a:t>Algorithm implementation</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Fast + SOFB</a:t>
                      </a:r>
                      <a:endParaRPr lang="en-US" sz="1800" dirty="0"/>
                    </a:p>
                  </a:txBody>
                  <a:tcPr marL="91437" marR="91437" marT="45708" marB="45708"/>
                </a:tc>
                <a:extLst>
                  <a:ext uri="{0D108BD9-81ED-4DB2-BD59-A6C34878D82A}">
                    <a16:rowId xmlns:a16="http://schemas.microsoft.com/office/drawing/2014/main" val="10002"/>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BPM sampling rate</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22 kHz (FA)</a:t>
                      </a:r>
                    </a:p>
                  </a:txBody>
                  <a:tcPr marL="91437" marR="91437" marT="45708" marB="45708"/>
                </a:tc>
                <a:extLst>
                  <a:ext uri="{0D108BD9-81ED-4DB2-BD59-A6C34878D82A}">
                    <a16:rowId xmlns:a16="http://schemas.microsoft.com/office/drawing/2014/main" val="10003"/>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FC sampling rate </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22 kHz</a:t>
                      </a:r>
                    </a:p>
                  </a:txBody>
                  <a:tcPr marL="91437" marR="91437" marT="45708" marB="45708"/>
                </a:tc>
                <a:extLst>
                  <a:ext uri="{0D108BD9-81ED-4DB2-BD59-A6C34878D82A}">
                    <a16:rowId xmlns:a16="http://schemas.microsoft.com/office/drawing/2014/main" val="3597547001"/>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Signal processors (16 stations)</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FPGA (Virtex-7)</a:t>
                      </a:r>
                    </a:p>
                  </a:txBody>
                  <a:tcPr marL="91437" marR="91437" marT="45708" marB="45708"/>
                </a:tc>
                <a:extLst>
                  <a:ext uri="{0D108BD9-81ED-4DB2-BD59-A6C34878D82A}">
                    <a16:rowId xmlns:a16="http://schemas.microsoft.com/office/drawing/2014/main" val="755278079"/>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a:t>Num. BPMs /plane</a:t>
                      </a:r>
                      <a:endParaRPr lang="en-US" sz="1800" dirty="0"/>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576 (12 per cell)</a:t>
                      </a:r>
                    </a:p>
                  </a:txBody>
                  <a:tcPr marL="91437" marR="91437" marT="45708" marB="45708"/>
                </a:tc>
                <a:extLst>
                  <a:ext uri="{0D108BD9-81ED-4DB2-BD59-A6C34878D82A}">
                    <a16:rowId xmlns:a16="http://schemas.microsoft.com/office/drawing/2014/main" val="477737406"/>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a:t>FC /plane</a:t>
                      </a:r>
                      <a:endParaRPr lang="en-US" sz="1800" dirty="0"/>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192 (4 per cell)</a:t>
                      </a:r>
                    </a:p>
                  </a:txBody>
                  <a:tcPr marL="91437" marR="91437" marT="45708" marB="45708"/>
                </a:tc>
                <a:extLst>
                  <a:ext uri="{0D108BD9-81ED-4DB2-BD59-A6C34878D82A}">
                    <a16:rowId xmlns:a16="http://schemas.microsoft.com/office/drawing/2014/main" val="3781833663"/>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SC /plane</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288 (6 per cell)</a:t>
                      </a:r>
                    </a:p>
                  </a:txBody>
                  <a:tcPr marL="91437" marR="91437" marT="45708" marB="45708"/>
                </a:tc>
                <a:extLst>
                  <a:ext uri="{0D108BD9-81ED-4DB2-BD59-A6C34878D82A}">
                    <a16:rowId xmlns:a16="http://schemas.microsoft.com/office/drawing/2014/main" val="4082893658"/>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FC PS bandwidth</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10 kHz</a:t>
                      </a:r>
                    </a:p>
                  </a:txBody>
                  <a:tcPr marL="91437" marR="91437" marT="45708" marB="45708"/>
                </a:tc>
                <a:extLst>
                  <a:ext uri="{0D108BD9-81ED-4DB2-BD59-A6C34878D82A}">
                    <a16:rowId xmlns:a16="http://schemas.microsoft.com/office/drawing/2014/main" val="2624624134"/>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FC latency</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&lt; 25 </a:t>
                      </a:r>
                      <a:r>
                        <a:rPr lang="en-US" sz="1800" dirty="0" err="1">
                          <a:latin typeface="Symbol" panose="05050102010706020507" pitchFamily="18" charset="2"/>
                        </a:rPr>
                        <a:t>m</a:t>
                      </a:r>
                      <a:r>
                        <a:rPr lang="en-US" sz="1800" dirty="0" err="1"/>
                        <a:t>s</a:t>
                      </a:r>
                      <a:endParaRPr lang="en-US" sz="1800" dirty="0"/>
                    </a:p>
                  </a:txBody>
                  <a:tcPr marL="91437" marR="91437" marT="45708" marB="45708"/>
                </a:tc>
                <a:extLst>
                  <a:ext uri="{0D108BD9-81ED-4DB2-BD59-A6C34878D82A}">
                    <a16:rowId xmlns:a16="http://schemas.microsoft.com/office/drawing/2014/main" val="63999337"/>
                  </a:ext>
                </a:extLst>
              </a:tr>
              <a:tr h="370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 FOFB closed-loop bandwidth</a:t>
                      </a:r>
                    </a:p>
                  </a:txBody>
                  <a:tcPr marL="91437" marR="91437"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&gt;500 Hz</a:t>
                      </a:r>
                    </a:p>
                  </a:txBody>
                  <a:tcPr marL="91437" marR="91437" marT="45708" marB="45708"/>
                </a:tc>
                <a:extLst>
                  <a:ext uri="{0D108BD9-81ED-4DB2-BD59-A6C34878D82A}">
                    <a16:rowId xmlns:a16="http://schemas.microsoft.com/office/drawing/2014/main" val="2510401916"/>
                  </a:ext>
                </a:extLst>
              </a:tr>
            </a:tbl>
          </a:graphicData>
        </a:graphic>
      </p:graphicFrame>
      <p:cxnSp>
        <p:nvCxnSpPr>
          <p:cNvPr id="12" name="直接连接符 11">
            <a:extLst>
              <a:ext uri="{FF2B5EF4-FFF2-40B4-BE49-F238E27FC236}">
                <a16:creationId xmlns:a16="http://schemas.microsoft.com/office/drawing/2014/main" id="{357A90A6-9497-4B05-B737-AACF7A3A5019}"/>
              </a:ext>
            </a:extLst>
          </p:cNvPr>
          <p:cNvCxnSpPr>
            <a:cxnSpLocks/>
          </p:cNvCxnSpPr>
          <p:nvPr/>
        </p:nvCxnSpPr>
        <p:spPr>
          <a:xfrm>
            <a:off x="11022451" y="1815697"/>
            <a:ext cx="690972"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DE254706-3450-404C-8415-B3905D9F2751}"/>
              </a:ext>
            </a:extLst>
          </p:cNvPr>
          <p:cNvSpPr txBox="1"/>
          <p:nvPr/>
        </p:nvSpPr>
        <p:spPr>
          <a:xfrm>
            <a:off x="924236" y="6261858"/>
            <a:ext cx="5584321" cy="400110"/>
          </a:xfrm>
          <a:prstGeom prst="rect">
            <a:avLst/>
          </a:prstGeom>
          <a:noFill/>
        </p:spPr>
        <p:txBody>
          <a:bodyPr wrap="square" rtlCol="0">
            <a:spAutoFit/>
          </a:bodyPr>
          <a:lstStyle/>
          <a:p>
            <a:r>
              <a:rPr lang="en-US" altLang="zh-CN" sz="2000" dirty="0">
                <a:solidFill>
                  <a:schemeClr val="tx1"/>
                </a:solidFill>
              </a:rPr>
              <a:t>Global Feedback Strategy: RFFB + FOFB</a:t>
            </a:r>
            <a:endParaRPr lang="zh-CN" altLang="en-US" sz="2000" dirty="0">
              <a:solidFill>
                <a:schemeClr val="tx1"/>
              </a:solidFill>
            </a:endParaRPr>
          </a:p>
        </p:txBody>
      </p:sp>
      <p:cxnSp>
        <p:nvCxnSpPr>
          <p:cNvPr id="16" name="直接连接符 15">
            <a:extLst>
              <a:ext uri="{FF2B5EF4-FFF2-40B4-BE49-F238E27FC236}">
                <a16:creationId xmlns:a16="http://schemas.microsoft.com/office/drawing/2014/main" id="{6B9DCECB-66CF-4C6B-8FD6-0A73321DE448}"/>
              </a:ext>
            </a:extLst>
          </p:cNvPr>
          <p:cNvCxnSpPr>
            <a:cxnSpLocks/>
          </p:cNvCxnSpPr>
          <p:nvPr/>
        </p:nvCxnSpPr>
        <p:spPr>
          <a:xfrm>
            <a:off x="7824192" y="4581128"/>
            <a:ext cx="4111354"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3C6A931-0CC4-4B96-90E3-EF4259F4886B}"/>
              </a:ext>
            </a:extLst>
          </p:cNvPr>
          <p:cNvSpPr txBox="1"/>
          <p:nvPr/>
        </p:nvSpPr>
        <p:spPr>
          <a:xfrm>
            <a:off x="81758" y="984525"/>
            <a:ext cx="6636598" cy="2308324"/>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2400" dirty="0">
                <a:solidFill>
                  <a:srgbClr val="000099"/>
                </a:solidFill>
              </a:rPr>
              <a:t>In previous design, global orbit feedback included both SOFB and FOFB. However, we found that the FC strength does not unidirectional growth even when only FOFB is activated. Therefore, we currently adopt the feedback strategy of RF frequency FB + FOFB.</a:t>
            </a:r>
            <a:endParaRPr lang="zh-CN" altLang="en-US" sz="2400" dirty="0">
              <a:solidFill>
                <a:srgbClr val="000099"/>
              </a:solidFill>
            </a:endParaRPr>
          </a:p>
        </p:txBody>
      </p:sp>
    </p:spTree>
    <p:extLst>
      <p:ext uri="{BB962C8B-B14F-4D97-AF65-F5344CB8AC3E}">
        <p14:creationId xmlns:p14="http://schemas.microsoft.com/office/powerpoint/2010/main" val="267196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CB37CC0-6725-474B-B421-C13A0A74D318}"/>
              </a:ext>
            </a:extLst>
          </p:cNvPr>
          <p:cNvSpPr>
            <a:spLocks noGrp="1"/>
          </p:cNvSpPr>
          <p:nvPr>
            <p:ph idx="1"/>
          </p:nvPr>
        </p:nvSpPr>
        <p:spPr>
          <a:xfrm>
            <a:off x="780288" y="985326"/>
            <a:ext cx="11351702" cy="4766716"/>
          </a:xfrm>
        </p:spPr>
        <p:txBody>
          <a:bodyPr/>
          <a:lstStyle/>
          <a:p>
            <a:r>
              <a:rPr lang="en-US" altLang="zh-CN" dirty="0"/>
              <a:t>“Ring-Star-Ring”</a:t>
            </a:r>
            <a:r>
              <a:rPr lang="zh-CN" altLang="en-US" dirty="0"/>
              <a:t>  </a:t>
            </a:r>
            <a:r>
              <a:rPr lang="en-US" altLang="zh-CN" dirty="0"/>
              <a:t>structure</a:t>
            </a:r>
          </a:p>
          <a:p>
            <a:pPr lvl="1">
              <a:buSzPct val="100000"/>
              <a:buFont typeface="Wingdings" panose="05000000000000000000" pitchFamily="2" charset="2"/>
              <a:buChar char="Ø"/>
            </a:pPr>
            <a:r>
              <a:rPr lang="en-US" altLang="zh-CN" sz="2000" dirty="0"/>
              <a:t>12 BPMs are connected to a BPM ring; </a:t>
            </a:r>
          </a:p>
          <a:p>
            <a:pPr lvl="1">
              <a:buSzPct val="100000"/>
              <a:buFont typeface="Wingdings" panose="05000000000000000000" pitchFamily="2" charset="2"/>
              <a:buChar char="Ø"/>
            </a:pPr>
            <a:r>
              <a:rPr lang="en-US" altLang="zh-CN" sz="2000" dirty="0"/>
              <a:t>Connecting adjacent 3 BPM rings to 1 FOFB station.</a:t>
            </a:r>
          </a:p>
          <a:p>
            <a:pPr lvl="1">
              <a:buSzPct val="100000"/>
              <a:buFont typeface="Wingdings" panose="05000000000000000000" pitchFamily="2" charset="2"/>
              <a:buChar char="Ø"/>
            </a:pPr>
            <a:r>
              <a:rPr lang="en-US" altLang="zh-CN" sz="2000" dirty="0"/>
              <a:t>Link all 16 FOFB station to 1 large FOFB ring.</a:t>
            </a:r>
          </a:p>
          <a:p>
            <a:pPr lvl="1">
              <a:buSzPct val="100000"/>
              <a:buFont typeface="Wingdings" panose="05000000000000000000" pitchFamily="2" charset="2"/>
              <a:buChar char="Ø"/>
            </a:pPr>
            <a:r>
              <a:rPr lang="en-US" altLang="zh-CN" sz="2000" dirty="0"/>
              <a:t>Connecting 1 FOFB station to 3 FC PSC stations.</a:t>
            </a:r>
          </a:p>
          <a:p>
            <a:pPr lvl="1"/>
            <a:endParaRPr lang="zh-CN" altLang="en-US" dirty="0"/>
          </a:p>
        </p:txBody>
      </p:sp>
      <p:sp>
        <p:nvSpPr>
          <p:cNvPr id="3" name="标题 2">
            <a:extLst>
              <a:ext uri="{FF2B5EF4-FFF2-40B4-BE49-F238E27FC236}">
                <a16:creationId xmlns:a16="http://schemas.microsoft.com/office/drawing/2014/main" id="{9F1BA98D-88BC-4241-92AB-317D170BDAD6}"/>
              </a:ext>
            </a:extLst>
          </p:cNvPr>
          <p:cNvSpPr>
            <a:spLocks noGrp="1"/>
          </p:cNvSpPr>
          <p:nvPr>
            <p:ph type="title"/>
          </p:nvPr>
        </p:nvSpPr>
        <p:spPr>
          <a:xfrm>
            <a:off x="780288" y="128793"/>
            <a:ext cx="10718987" cy="663575"/>
          </a:xfrm>
        </p:spPr>
        <p:txBody>
          <a:bodyPr/>
          <a:lstStyle/>
          <a:p>
            <a:r>
              <a:rPr lang="en-US" altLang="zh-CN" dirty="0"/>
              <a:t>FOFB system framework</a:t>
            </a:r>
            <a:endParaRPr lang="zh-CN" altLang="en-US" dirty="0"/>
          </a:p>
        </p:txBody>
      </p:sp>
      <p:pic>
        <p:nvPicPr>
          <p:cNvPr id="5" name="图片 4">
            <a:extLst>
              <a:ext uri="{FF2B5EF4-FFF2-40B4-BE49-F238E27FC236}">
                <a16:creationId xmlns:a16="http://schemas.microsoft.com/office/drawing/2014/main" id="{314D2313-ECAA-4E78-AB24-365415732D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1884" y="1869679"/>
            <a:ext cx="4445479" cy="4448897"/>
          </a:xfrm>
          <a:prstGeom prst="rect">
            <a:avLst/>
          </a:prstGeom>
        </p:spPr>
      </p:pic>
      <p:pic>
        <p:nvPicPr>
          <p:cNvPr id="8" name="图片 7">
            <a:extLst>
              <a:ext uri="{FF2B5EF4-FFF2-40B4-BE49-F238E27FC236}">
                <a16:creationId xmlns:a16="http://schemas.microsoft.com/office/drawing/2014/main" id="{7165D541-2D96-4759-BDC9-0645F9BE7795}"/>
              </a:ext>
            </a:extLst>
          </p:cNvPr>
          <p:cNvPicPr>
            <a:picLocks noChangeAspect="1"/>
          </p:cNvPicPr>
          <p:nvPr/>
        </p:nvPicPr>
        <p:blipFill>
          <a:blip r:embed="rId4"/>
          <a:stretch>
            <a:fillRect/>
          </a:stretch>
        </p:blipFill>
        <p:spPr>
          <a:xfrm>
            <a:off x="494637" y="3612643"/>
            <a:ext cx="6268113" cy="2705933"/>
          </a:xfrm>
          <a:prstGeom prst="rect">
            <a:avLst/>
          </a:prstGeom>
        </p:spPr>
      </p:pic>
    </p:spTree>
    <p:extLst>
      <p:ext uri="{BB962C8B-B14F-4D97-AF65-F5344CB8AC3E}">
        <p14:creationId xmlns:p14="http://schemas.microsoft.com/office/powerpoint/2010/main" val="58919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203" y="1124744"/>
            <a:ext cx="3845538" cy="663575"/>
          </a:xfrm>
        </p:spPr>
        <p:txBody>
          <a:bodyPr/>
          <a:lstStyle/>
          <a:p>
            <a:r>
              <a:rPr lang="zh-CN" altLang="en-US" dirty="0">
                <a:solidFill>
                  <a:srgbClr val="FF0000"/>
                </a:solidFill>
              </a:rPr>
              <a:t> </a:t>
            </a:r>
            <a:r>
              <a:rPr lang="en-US" altLang="zh-CN" dirty="0"/>
              <a:t>FOFB station</a:t>
            </a:r>
          </a:p>
        </p:txBody>
      </p:sp>
      <p:sp>
        <p:nvSpPr>
          <p:cNvPr id="11" name="内容占位符 1">
            <a:extLst>
              <a:ext uri="{FF2B5EF4-FFF2-40B4-BE49-F238E27FC236}">
                <a16:creationId xmlns:a16="http://schemas.microsoft.com/office/drawing/2014/main" id="{50B60237-934C-45E9-A427-94D7F3D18616}"/>
              </a:ext>
            </a:extLst>
          </p:cNvPr>
          <p:cNvSpPr>
            <a:spLocks noGrp="1"/>
          </p:cNvSpPr>
          <p:nvPr>
            <p:ph idx="1"/>
          </p:nvPr>
        </p:nvSpPr>
        <p:spPr>
          <a:xfrm>
            <a:off x="191344" y="2132856"/>
            <a:ext cx="4594398" cy="4437112"/>
          </a:xfrm>
        </p:spPr>
        <p:txBody>
          <a:bodyPr/>
          <a:lstStyle/>
          <a:p>
            <a:pPr>
              <a:buSzPct val="100000"/>
              <a:buFont typeface="Wingdings" panose="05000000000000000000" pitchFamily="2" charset="2"/>
              <a:buChar char="Ø"/>
            </a:pPr>
            <a:r>
              <a:rPr lang="en-US" altLang="zh-CN" sz="2000" dirty="0"/>
              <a:t>One ATCA architecture FOC</a:t>
            </a:r>
          </a:p>
          <a:p>
            <a:pPr>
              <a:buSzPct val="100000"/>
              <a:buFont typeface="Wingdings" panose="05000000000000000000" pitchFamily="2" charset="2"/>
              <a:buChar char="Ø"/>
            </a:pPr>
            <a:r>
              <a:rPr lang="en-US" altLang="zh-CN" sz="2000" dirty="0"/>
              <a:t>Four BPM data transceivers</a:t>
            </a:r>
          </a:p>
          <a:p>
            <a:pPr>
              <a:buSzPct val="100000"/>
              <a:buFont typeface="Wingdings" panose="05000000000000000000" pitchFamily="2" charset="2"/>
              <a:buChar char="Ø"/>
            </a:pPr>
            <a:r>
              <a:rPr lang="en-US" altLang="zh-CN" sz="2000" dirty="0"/>
              <a:t>One clock distribution box</a:t>
            </a:r>
          </a:p>
          <a:p>
            <a:pPr>
              <a:buSzPct val="100000"/>
              <a:buFont typeface="Wingdings" panose="05000000000000000000" pitchFamily="2" charset="2"/>
              <a:buChar char="Ø"/>
            </a:pPr>
            <a:r>
              <a:rPr lang="en-US" altLang="zh-CN" sz="2000" dirty="0"/>
              <a:t>Several fiber optic patch panels</a:t>
            </a:r>
          </a:p>
          <a:p>
            <a:pPr>
              <a:buSzPct val="100000"/>
              <a:buFont typeface="Wingdings" panose="05000000000000000000" pitchFamily="2" charset="2"/>
              <a:buChar char="Ø"/>
            </a:pPr>
            <a:r>
              <a:rPr lang="en-US" altLang="zh-CN" sz="2000" dirty="0"/>
              <a:t>One data acquisition server</a:t>
            </a:r>
          </a:p>
          <a:p>
            <a:pPr>
              <a:buSzPct val="100000"/>
              <a:buFont typeface="Wingdings" panose="05000000000000000000" pitchFamily="2" charset="2"/>
              <a:buChar char="Ø"/>
            </a:pPr>
            <a:r>
              <a:rPr lang="en-US" altLang="zh-CN" sz="2000" dirty="0"/>
              <a:t>Directly connected to 36 DBPMs</a:t>
            </a:r>
          </a:p>
          <a:p>
            <a:pPr>
              <a:buSzPct val="100000"/>
              <a:buFont typeface="Wingdings" panose="05000000000000000000" pitchFamily="2" charset="2"/>
              <a:buChar char="Ø"/>
            </a:pPr>
            <a:r>
              <a:rPr lang="en-US" altLang="zh-CN" sz="2000" dirty="0"/>
              <a:t>Directly connected to several XBPMs</a:t>
            </a:r>
          </a:p>
          <a:p>
            <a:pPr>
              <a:buSzPct val="100000"/>
              <a:buFont typeface="Wingdings" panose="05000000000000000000" pitchFamily="2" charset="2"/>
              <a:buChar char="Ø"/>
            </a:pPr>
            <a:r>
              <a:rPr lang="en-US" altLang="zh-CN" sz="2000" dirty="0"/>
              <a:t>Directly connected to 24 PSCs</a:t>
            </a:r>
          </a:p>
          <a:p>
            <a:pPr>
              <a:buSzPct val="100000"/>
              <a:buFont typeface="Wingdings" panose="05000000000000000000" pitchFamily="2" charset="2"/>
              <a:buChar char="Ø"/>
            </a:pPr>
            <a:endParaRPr lang="en-US" altLang="zh-CN" sz="2000" dirty="0"/>
          </a:p>
        </p:txBody>
      </p:sp>
      <p:pic>
        <p:nvPicPr>
          <p:cNvPr id="6" name="图片 5">
            <a:extLst>
              <a:ext uri="{FF2B5EF4-FFF2-40B4-BE49-F238E27FC236}">
                <a16:creationId xmlns:a16="http://schemas.microsoft.com/office/drawing/2014/main" id="{0CD7EA17-4B6B-42E9-B071-AD7B2E4DB5EA}"/>
              </a:ext>
            </a:extLst>
          </p:cNvPr>
          <p:cNvPicPr>
            <a:picLocks noChangeAspect="1"/>
          </p:cNvPicPr>
          <p:nvPr/>
        </p:nvPicPr>
        <p:blipFill>
          <a:blip r:embed="rId3"/>
          <a:stretch>
            <a:fillRect/>
          </a:stretch>
        </p:blipFill>
        <p:spPr>
          <a:xfrm>
            <a:off x="4897232" y="556762"/>
            <a:ext cx="6984776" cy="5558746"/>
          </a:xfrm>
          <a:prstGeom prst="rect">
            <a:avLst/>
          </a:prstGeom>
        </p:spPr>
      </p:pic>
    </p:spTree>
    <p:extLst>
      <p:ext uri="{BB962C8B-B14F-4D97-AF65-F5344CB8AC3E}">
        <p14:creationId xmlns:p14="http://schemas.microsoft.com/office/powerpoint/2010/main" val="325002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841" y="434113"/>
            <a:ext cx="11292376" cy="663575"/>
          </a:xfrm>
        </p:spPr>
        <p:txBody>
          <a:bodyPr/>
          <a:lstStyle/>
          <a:p>
            <a:r>
              <a:rPr lang="zh-CN" altLang="en-US" dirty="0"/>
              <a:t> </a:t>
            </a:r>
            <a:r>
              <a:rPr lang="en-US" altLang="zh-CN" dirty="0"/>
              <a:t>Hardware design of FOFB controller (FOC)</a:t>
            </a:r>
          </a:p>
        </p:txBody>
      </p:sp>
      <p:sp>
        <p:nvSpPr>
          <p:cNvPr id="11" name="内容占位符 1">
            <a:extLst>
              <a:ext uri="{FF2B5EF4-FFF2-40B4-BE49-F238E27FC236}">
                <a16:creationId xmlns:a16="http://schemas.microsoft.com/office/drawing/2014/main" id="{50B60237-934C-45E9-A427-94D7F3D18616}"/>
              </a:ext>
            </a:extLst>
          </p:cNvPr>
          <p:cNvSpPr>
            <a:spLocks noGrp="1"/>
          </p:cNvSpPr>
          <p:nvPr>
            <p:ph idx="1"/>
          </p:nvPr>
        </p:nvSpPr>
        <p:spPr>
          <a:xfrm>
            <a:off x="507937" y="1514252"/>
            <a:ext cx="6367271" cy="4804867"/>
          </a:xfrm>
        </p:spPr>
        <p:txBody>
          <a:bodyPr>
            <a:normAutofit lnSpcReduction="10000"/>
          </a:bodyPr>
          <a:lstStyle/>
          <a:p>
            <a:pPr algn="just">
              <a:buSzPct val="100000"/>
              <a:buFont typeface="Wingdings" panose="05000000000000000000" pitchFamily="2" charset="2"/>
              <a:buChar char="Ø"/>
            </a:pPr>
            <a:r>
              <a:rPr lang="en-US" altLang="zh-CN" sz="2000" dirty="0"/>
              <a:t> The overall hardware of the crate adopts a custom ATCA architecture. The front plug-in board includes 1 main control board, 1 auxiliary function board and 3 power interface boards.</a:t>
            </a:r>
          </a:p>
          <a:p>
            <a:pPr algn="just">
              <a:buSzPct val="100000"/>
              <a:buFont typeface="Wingdings" panose="05000000000000000000" pitchFamily="2" charset="2"/>
              <a:buChar char="Ø"/>
            </a:pPr>
            <a:r>
              <a:rPr lang="en-US" altLang="zh-CN" sz="2000" dirty="0"/>
              <a:t> MAIN board</a:t>
            </a:r>
            <a:r>
              <a:rPr lang="zh-CN" altLang="en-US" sz="2000" dirty="0"/>
              <a:t>：</a:t>
            </a:r>
            <a:r>
              <a:rPr lang="en-US" altLang="zh-CN" sz="2000" dirty="0"/>
              <a:t>Complete all core operations of FOFB, receive BPM data, communicate with the upper computer, etc.</a:t>
            </a:r>
            <a:r>
              <a:rPr lang="zh-CN" altLang="en-US" sz="2000" dirty="0"/>
              <a:t>（</a:t>
            </a:r>
            <a:r>
              <a:rPr lang="en-US" altLang="zh-CN" sz="2000" dirty="0"/>
              <a:t>X7VX690T FPGA</a:t>
            </a:r>
            <a:r>
              <a:rPr lang="zh-CN" altLang="en-US" sz="2000" dirty="0"/>
              <a:t>）</a:t>
            </a:r>
            <a:endParaRPr lang="en-US" altLang="zh-CN" sz="2000" dirty="0"/>
          </a:p>
          <a:p>
            <a:pPr algn="just">
              <a:buSzPct val="100000"/>
              <a:buFont typeface="Wingdings" panose="05000000000000000000" pitchFamily="2" charset="2"/>
              <a:buChar char="Ø"/>
            </a:pPr>
            <a:r>
              <a:rPr lang="en-US" altLang="zh-CN" sz="2000" dirty="0"/>
              <a:t> AUX board</a:t>
            </a:r>
            <a:r>
              <a:rPr lang="zh-CN" altLang="en-US" sz="2000" dirty="0"/>
              <a:t>： </a:t>
            </a:r>
            <a:r>
              <a:rPr lang="en-US" altLang="zh-CN" sz="2000" dirty="0"/>
              <a:t>Receive timing signals, store and read FOFB data, update firmware programs online, monitor the crate status, etc.</a:t>
            </a:r>
            <a:r>
              <a:rPr lang="zh-CN" altLang="en-US" sz="2000" dirty="0"/>
              <a:t>（</a:t>
            </a:r>
            <a:r>
              <a:rPr lang="en-US" altLang="zh-CN" sz="2000" dirty="0"/>
              <a:t>XCKU060 FPGA</a:t>
            </a:r>
            <a:r>
              <a:rPr lang="zh-CN" altLang="en-US" sz="2000" dirty="0"/>
              <a:t>）</a:t>
            </a:r>
            <a:endParaRPr lang="en-US" altLang="zh-CN" sz="2000" dirty="0"/>
          </a:p>
          <a:p>
            <a:pPr algn="just">
              <a:buSzPct val="100000"/>
              <a:buFont typeface="Wingdings" panose="05000000000000000000" pitchFamily="2" charset="2"/>
              <a:buChar char="Ø"/>
            </a:pPr>
            <a:r>
              <a:rPr lang="en-US" altLang="zh-CN" sz="2000" dirty="0"/>
              <a:t> PSC board</a:t>
            </a:r>
            <a:r>
              <a:rPr lang="zh-CN" altLang="en-US" sz="2000" dirty="0"/>
              <a:t>：</a:t>
            </a:r>
            <a:r>
              <a:rPr lang="en-US" altLang="zh-CN" sz="2000" dirty="0"/>
              <a:t> With 8-channel optical fiber interface to communicate with the fast corrector power supply controller.</a:t>
            </a:r>
          </a:p>
        </p:txBody>
      </p:sp>
      <p:pic>
        <p:nvPicPr>
          <p:cNvPr id="5" name="图片 4">
            <a:extLst>
              <a:ext uri="{FF2B5EF4-FFF2-40B4-BE49-F238E27FC236}">
                <a16:creationId xmlns:a16="http://schemas.microsoft.com/office/drawing/2014/main" id="{3AB23DEC-6F34-4426-AB6D-16884D02AFBD}"/>
              </a:ext>
            </a:extLst>
          </p:cNvPr>
          <p:cNvPicPr>
            <a:picLocks noChangeAspect="1"/>
          </p:cNvPicPr>
          <p:nvPr/>
        </p:nvPicPr>
        <p:blipFill>
          <a:blip r:embed="rId2"/>
          <a:stretch>
            <a:fillRect/>
          </a:stretch>
        </p:blipFill>
        <p:spPr>
          <a:xfrm>
            <a:off x="7320136" y="1412776"/>
            <a:ext cx="4621959" cy="4579044"/>
          </a:xfrm>
          <a:prstGeom prst="rect">
            <a:avLst/>
          </a:prstGeom>
        </p:spPr>
      </p:pic>
    </p:spTree>
    <p:extLst>
      <p:ext uri="{BB962C8B-B14F-4D97-AF65-F5344CB8AC3E}">
        <p14:creationId xmlns:p14="http://schemas.microsoft.com/office/powerpoint/2010/main" val="190870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solidFill>
                  <a:srgbClr val="FF0000"/>
                </a:solidFill>
              </a:rPr>
              <a:t> </a:t>
            </a:r>
            <a:r>
              <a:rPr lang="en-US" altLang="zh-CN" dirty="0"/>
              <a:t>Hardware implementation</a:t>
            </a:r>
            <a:endParaRPr lang="en-US" dirty="0"/>
          </a:p>
        </p:txBody>
      </p:sp>
      <p:pic>
        <p:nvPicPr>
          <p:cNvPr id="12" name="图片 11">
            <a:extLst>
              <a:ext uri="{FF2B5EF4-FFF2-40B4-BE49-F238E27FC236}">
                <a16:creationId xmlns:a16="http://schemas.microsoft.com/office/drawing/2014/main" id="{A61CDAC6-C749-4D5D-90C6-E613A081C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00" t="4889" r="13167" b="1667"/>
          <a:stretch/>
        </p:blipFill>
        <p:spPr>
          <a:xfrm>
            <a:off x="1636727" y="1410023"/>
            <a:ext cx="2179014" cy="2111233"/>
          </a:xfrm>
          <a:prstGeom prst="rect">
            <a:avLst/>
          </a:prstGeom>
        </p:spPr>
      </p:pic>
      <p:pic>
        <p:nvPicPr>
          <p:cNvPr id="15" name="图片 14">
            <a:extLst>
              <a:ext uri="{FF2B5EF4-FFF2-40B4-BE49-F238E27FC236}">
                <a16:creationId xmlns:a16="http://schemas.microsoft.com/office/drawing/2014/main" id="{5AEE30E5-A45C-4FEA-82E3-2B8D235FD9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0" t="17157" r="2329" b="19672"/>
          <a:stretch/>
        </p:blipFill>
        <p:spPr>
          <a:xfrm rot="10800000">
            <a:off x="4464477" y="1899844"/>
            <a:ext cx="2896940" cy="1425387"/>
          </a:xfrm>
          <a:prstGeom prst="rect">
            <a:avLst/>
          </a:prstGeom>
        </p:spPr>
      </p:pic>
      <p:sp>
        <p:nvSpPr>
          <p:cNvPr id="18" name="文本框 17">
            <a:extLst>
              <a:ext uri="{FF2B5EF4-FFF2-40B4-BE49-F238E27FC236}">
                <a16:creationId xmlns:a16="http://schemas.microsoft.com/office/drawing/2014/main" id="{406AB38D-FA68-4C7A-98C9-A3F0C5C4DD82}"/>
              </a:ext>
            </a:extLst>
          </p:cNvPr>
          <p:cNvSpPr txBox="1"/>
          <p:nvPr/>
        </p:nvSpPr>
        <p:spPr>
          <a:xfrm>
            <a:off x="2074791" y="3521255"/>
            <a:ext cx="1342774" cy="646331"/>
          </a:xfrm>
          <a:prstGeom prst="rect">
            <a:avLst/>
          </a:prstGeom>
          <a:noFill/>
        </p:spPr>
        <p:txBody>
          <a:bodyPr wrap="square" rtlCol="0">
            <a:spAutoFit/>
          </a:bodyPr>
          <a:lstStyle/>
          <a:p>
            <a:r>
              <a:rPr lang="en-US" altLang="zh-CN" sz="1800" dirty="0">
                <a:solidFill>
                  <a:schemeClr val="tx1"/>
                </a:solidFill>
              </a:rPr>
              <a:t>MAIN board</a:t>
            </a:r>
            <a:endParaRPr lang="zh-CN" altLang="en-US" sz="1800" dirty="0">
              <a:solidFill>
                <a:schemeClr val="tx1"/>
              </a:solidFill>
            </a:endParaRPr>
          </a:p>
        </p:txBody>
      </p:sp>
      <p:sp>
        <p:nvSpPr>
          <p:cNvPr id="19" name="文本框 18">
            <a:extLst>
              <a:ext uri="{FF2B5EF4-FFF2-40B4-BE49-F238E27FC236}">
                <a16:creationId xmlns:a16="http://schemas.microsoft.com/office/drawing/2014/main" id="{8E23FF88-5825-4175-A8BE-D0EDDAD45C8F}"/>
              </a:ext>
            </a:extLst>
          </p:cNvPr>
          <p:cNvSpPr txBox="1"/>
          <p:nvPr/>
        </p:nvSpPr>
        <p:spPr>
          <a:xfrm>
            <a:off x="2127244" y="6083829"/>
            <a:ext cx="1342774" cy="369332"/>
          </a:xfrm>
          <a:prstGeom prst="rect">
            <a:avLst/>
          </a:prstGeom>
          <a:noFill/>
        </p:spPr>
        <p:txBody>
          <a:bodyPr wrap="square" rtlCol="0">
            <a:spAutoFit/>
          </a:bodyPr>
          <a:lstStyle/>
          <a:p>
            <a:r>
              <a:rPr lang="en-US" altLang="zh-CN" sz="1800" dirty="0">
                <a:solidFill>
                  <a:schemeClr val="tx1"/>
                </a:solidFill>
              </a:rPr>
              <a:t>AUX board</a:t>
            </a:r>
            <a:endParaRPr lang="zh-CN" altLang="en-US" sz="1800" dirty="0">
              <a:solidFill>
                <a:schemeClr val="tx1"/>
              </a:solidFill>
            </a:endParaRPr>
          </a:p>
        </p:txBody>
      </p:sp>
      <p:sp>
        <p:nvSpPr>
          <p:cNvPr id="20" name="文本框 19">
            <a:extLst>
              <a:ext uri="{FF2B5EF4-FFF2-40B4-BE49-F238E27FC236}">
                <a16:creationId xmlns:a16="http://schemas.microsoft.com/office/drawing/2014/main" id="{20380E58-BE62-46CD-9DD9-74C78EDA2F20}"/>
              </a:ext>
            </a:extLst>
          </p:cNvPr>
          <p:cNvSpPr txBox="1"/>
          <p:nvPr/>
        </p:nvSpPr>
        <p:spPr>
          <a:xfrm>
            <a:off x="5395934" y="6083829"/>
            <a:ext cx="1342774" cy="369332"/>
          </a:xfrm>
          <a:prstGeom prst="rect">
            <a:avLst/>
          </a:prstGeom>
          <a:noFill/>
        </p:spPr>
        <p:txBody>
          <a:bodyPr wrap="square" rtlCol="0">
            <a:spAutoFit/>
          </a:bodyPr>
          <a:lstStyle/>
          <a:p>
            <a:r>
              <a:rPr lang="en-US" altLang="zh-CN" sz="1800" dirty="0">
                <a:solidFill>
                  <a:schemeClr val="tx1"/>
                </a:solidFill>
              </a:rPr>
              <a:t>PSC board</a:t>
            </a:r>
            <a:endParaRPr lang="zh-CN" altLang="en-US" sz="1800" dirty="0">
              <a:solidFill>
                <a:schemeClr val="tx1"/>
              </a:solidFill>
            </a:endParaRPr>
          </a:p>
        </p:txBody>
      </p:sp>
      <p:sp>
        <p:nvSpPr>
          <p:cNvPr id="21" name="矩形 20">
            <a:extLst>
              <a:ext uri="{FF2B5EF4-FFF2-40B4-BE49-F238E27FC236}">
                <a16:creationId xmlns:a16="http://schemas.microsoft.com/office/drawing/2014/main" id="{EEDCFCAD-20DD-46B5-81BC-2122CB90C807}"/>
              </a:ext>
            </a:extLst>
          </p:cNvPr>
          <p:cNvSpPr/>
          <p:nvPr/>
        </p:nvSpPr>
        <p:spPr>
          <a:xfrm>
            <a:off x="5346273" y="3521255"/>
            <a:ext cx="1274708" cy="369332"/>
          </a:xfrm>
          <a:prstGeom prst="rect">
            <a:avLst/>
          </a:prstGeom>
        </p:spPr>
        <p:txBody>
          <a:bodyPr wrap="none">
            <a:spAutoFit/>
          </a:bodyPr>
          <a:lstStyle/>
          <a:p>
            <a:r>
              <a:rPr lang="zh-CN" altLang="en-US" sz="1800" dirty="0">
                <a:solidFill>
                  <a:schemeClr val="tx1"/>
                </a:solidFill>
              </a:rPr>
              <a:t>Backboard</a:t>
            </a:r>
          </a:p>
        </p:txBody>
      </p:sp>
      <p:pic>
        <p:nvPicPr>
          <p:cNvPr id="2" name="图片 1">
            <a:extLst>
              <a:ext uri="{FF2B5EF4-FFF2-40B4-BE49-F238E27FC236}">
                <a16:creationId xmlns:a16="http://schemas.microsoft.com/office/drawing/2014/main" id="{99F4F1FC-E582-E835-1EBF-4759C4B87AEB}"/>
              </a:ext>
            </a:extLst>
          </p:cNvPr>
          <p:cNvPicPr>
            <a:picLocks noChangeAspect="1"/>
          </p:cNvPicPr>
          <p:nvPr/>
        </p:nvPicPr>
        <p:blipFill rotWithShape="1">
          <a:blip r:embed="rId5"/>
          <a:srcRect l="16394" t="36592" r="26196" b="17451"/>
          <a:stretch>
            <a:fillRect/>
          </a:stretch>
        </p:blipFill>
        <p:spPr>
          <a:xfrm rot="5400000">
            <a:off x="1655645" y="3866663"/>
            <a:ext cx="2141176" cy="2179013"/>
          </a:xfrm>
          <a:prstGeom prst="rect">
            <a:avLst/>
          </a:prstGeom>
        </p:spPr>
      </p:pic>
      <p:pic>
        <p:nvPicPr>
          <p:cNvPr id="4" name="图片 3">
            <a:extLst>
              <a:ext uri="{FF2B5EF4-FFF2-40B4-BE49-F238E27FC236}">
                <a16:creationId xmlns:a16="http://schemas.microsoft.com/office/drawing/2014/main" id="{EC88C910-976B-6AC3-B408-6B38AC3E18D0}"/>
              </a:ext>
            </a:extLst>
          </p:cNvPr>
          <p:cNvPicPr>
            <a:picLocks noChangeAspect="1"/>
          </p:cNvPicPr>
          <p:nvPr/>
        </p:nvPicPr>
        <p:blipFill>
          <a:blip r:embed="rId6" cstate="screen"/>
          <a:stretch>
            <a:fillRect/>
          </a:stretch>
        </p:blipFill>
        <p:spPr>
          <a:xfrm rot="16200000">
            <a:off x="4905837" y="3978565"/>
            <a:ext cx="2014220" cy="2082165"/>
          </a:xfrm>
          <a:prstGeom prst="rect">
            <a:avLst/>
          </a:prstGeom>
        </p:spPr>
      </p:pic>
      <p:pic>
        <p:nvPicPr>
          <p:cNvPr id="5" name="图片 4" descr="23a2839e7437c6584022d80e249a527e">
            <a:extLst>
              <a:ext uri="{FF2B5EF4-FFF2-40B4-BE49-F238E27FC236}">
                <a16:creationId xmlns:a16="http://schemas.microsoft.com/office/drawing/2014/main" id="{985299FA-8500-9E96-EA5B-00EBECB670EF}"/>
              </a:ext>
            </a:extLst>
          </p:cNvPr>
          <p:cNvPicPr>
            <a:picLocks noChangeAspect="1"/>
          </p:cNvPicPr>
          <p:nvPr/>
        </p:nvPicPr>
        <p:blipFill>
          <a:blip r:embed="rId7"/>
          <a:srcRect l="12127" r="10996"/>
          <a:stretch>
            <a:fillRect/>
          </a:stretch>
        </p:blipFill>
        <p:spPr>
          <a:xfrm>
            <a:off x="8392732" y="989436"/>
            <a:ext cx="3152574" cy="5467421"/>
          </a:xfrm>
          <a:prstGeom prst="rect">
            <a:avLst/>
          </a:prstGeom>
        </p:spPr>
      </p:pic>
      <p:sp>
        <p:nvSpPr>
          <p:cNvPr id="22" name="矩形 21">
            <a:extLst>
              <a:ext uri="{FF2B5EF4-FFF2-40B4-BE49-F238E27FC236}">
                <a16:creationId xmlns:a16="http://schemas.microsoft.com/office/drawing/2014/main" id="{7982AABE-283C-41B6-A0B3-5B9E373601A1}"/>
              </a:ext>
            </a:extLst>
          </p:cNvPr>
          <p:cNvSpPr/>
          <p:nvPr/>
        </p:nvSpPr>
        <p:spPr>
          <a:xfrm>
            <a:off x="8692800" y="6420617"/>
            <a:ext cx="2941832" cy="646331"/>
          </a:xfrm>
          <a:prstGeom prst="rect">
            <a:avLst/>
          </a:prstGeom>
        </p:spPr>
        <p:txBody>
          <a:bodyPr wrap="none">
            <a:spAutoFit/>
          </a:bodyPr>
          <a:lstStyle/>
          <a:p>
            <a:r>
              <a:rPr lang="en-US" altLang="zh-CN" dirty="0">
                <a:solidFill>
                  <a:schemeClr val="tx1"/>
                </a:solidFill>
              </a:rPr>
              <a:t>FOFB Station</a:t>
            </a:r>
            <a:endParaRPr lang="zh-CN" altLang="en-US" dirty="0">
              <a:solidFill>
                <a:schemeClr val="tx1"/>
              </a:solidFill>
            </a:endParaRPr>
          </a:p>
        </p:txBody>
      </p:sp>
    </p:spTree>
    <p:extLst>
      <p:ext uri="{BB962C8B-B14F-4D97-AF65-F5344CB8AC3E}">
        <p14:creationId xmlns:p14="http://schemas.microsoft.com/office/powerpoint/2010/main" val="188642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2613A709-0532-4293-952F-1935E8F989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700" y="1988840"/>
            <a:ext cx="6702648" cy="4000920"/>
          </a:xfrm>
        </p:spPr>
      </p:pic>
      <p:sp>
        <p:nvSpPr>
          <p:cNvPr id="3" name="标题 2">
            <a:extLst>
              <a:ext uri="{FF2B5EF4-FFF2-40B4-BE49-F238E27FC236}">
                <a16:creationId xmlns:a16="http://schemas.microsoft.com/office/drawing/2014/main" id="{702AAE61-A7E2-4959-A2CE-C19FFF088CAE}"/>
              </a:ext>
            </a:extLst>
          </p:cNvPr>
          <p:cNvSpPr>
            <a:spLocks noGrp="1"/>
          </p:cNvSpPr>
          <p:nvPr>
            <p:ph type="title"/>
          </p:nvPr>
        </p:nvSpPr>
        <p:spPr>
          <a:xfrm>
            <a:off x="623392" y="536452"/>
            <a:ext cx="10718987" cy="663575"/>
          </a:xfrm>
        </p:spPr>
        <p:txBody>
          <a:bodyPr/>
          <a:lstStyle/>
          <a:p>
            <a:r>
              <a:rPr lang="en-US" altLang="zh-CN" dirty="0"/>
              <a:t>FOFB processor dataflow</a:t>
            </a:r>
            <a:endParaRPr lang="zh-CN" altLang="en-US" dirty="0"/>
          </a:p>
        </p:txBody>
      </p:sp>
      <p:sp>
        <p:nvSpPr>
          <p:cNvPr id="5" name="文本框 4">
            <a:extLst>
              <a:ext uri="{FF2B5EF4-FFF2-40B4-BE49-F238E27FC236}">
                <a16:creationId xmlns:a16="http://schemas.microsoft.com/office/drawing/2014/main" id="{9C65A29D-0B62-460B-A5EB-3622424E9E05}"/>
              </a:ext>
            </a:extLst>
          </p:cNvPr>
          <p:cNvSpPr txBox="1"/>
          <p:nvPr/>
        </p:nvSpPr>
        <p:spPr>
          <a:xfrm>
            <a:off x="-11212" y="1988840"/>
            <a:ext cx="5303912" cy="4401205"/>
          </a:xfrm>
          <a:prstGeom prst="rect">
            <a:avLst/>
          </a:prstGeom>
          <a:noFill/>
        </p:spPr>
        <p:txBody>
          <a:bodyPr wrap="square">
            <a:spAutoFit/>
          </a:bodyPr>
          <a:lstStyle/>
          <a:p>
            <a:pPr marL="342900" indent="-342900" algn="just">
              <a:buFont typeface="Wingdings" panose="05000000000000000000" pitchFamily="2" charset="2"/>
              <a:buChar char="Ø"/>
            </a:pPr>
            <a:r>
              <a:rPr lang="en-US" altLang="zh-CN" sz="2000" dirty="0">
                <a:solidFill>
                  <a:srgbClr val="000099"/>
                </a:solidFill>
              </a:rPr>
              <a:t>The main control board adopts a pipeline structure to accomplish the functions of BPM data reception, FOFB calculation, and correction value transmission. </a:t>
            </a:r>
          </a:p>
          <a:p>
            <a:pPr marL="342900" indent="-342900" algn="just">
              <a:buFont typeface="Wingdings" panose="05000000000000000000" pitchFamily="2" charset="2"/>
              <a:buChar char="Ø"/>
            </a:pPr>
            <a:r>
              <a:rPr lang="en-US" altLang="zh-CN" sz="2000" dirty="0">
                <a:solidFill>
                  <a:srgbClr val="000099"/>
                </a:solidFill>
              </a:rPr>
              <a:t>It is controlled by a </a:t>
            </a:r>
            <a:r>
              <a:rPr lang="en-US" altLang="zh-CN" sz="2000" dirty="0" err="1">
                <a:solidFill>
                  <a:srgbClr val="000099"/>
                </a:solidFill>
              </a:rPr>
              <a:t>MicroBlaze</a:t>
            </a:r>
            <a:r>
              <a:rPr lang="en-US" altLang="zh-CN" sz="2000" dirty="0">
                <a:solidFill>
                  <a:srgbClr val="000099"/>
                </a:solidFill>
              </a:rPr>
              <a:t> soft core, and finally sends the data that needs to be uploaded and saved to the auxiliary function board. </a:t>
            </a:r>
          </a:p>
          <a:p>
            <a:pPr marL="342900" indent="-342900" algn="just">
              <a:buFont typeface="Wingdings" panose="05000000000000000000" pitchFamily="2" charset="2"/>
              <a:buChar char="Ø"/>
            </a:pPr>
            <a:r>
              <a:rPr lang="en-US" altLang="zh-CN" sz="2000" dirty="0">
                <a:solidFill>
                  <a:srgbClr val="000099"/>
                </a:solidFill>
              </a:rPr>
              <a:t>The auxiliary function board then performs DDR4 caching and transmits the data out. </a:t>
            </a:r>
          </a:p>
          <a:p>
            <a:pPr marL="342900" indent="-342900" algn="just">
              <a:buFont typeface="Wingdings" panose="05000000000000000000" pitchFamily="2" charset="2"/>
              <a:buChar char="Ø"/>
            </a:pPr>
            <a:r>
              <a:rPr lang="en-US" altLang="zh-CN" sz="2000" dirty="0">
                <a:solidFill>
                  <a:srgbClr val="000099"/>
                </a:solidFill>
              </a:rPr>
              <a:t>A server will be connected to the FOC via a network to complete functions such as system control, parameter setting, data readout, and data storage.</a:t>
            </a:r>
            <a:endParaRPr lang="zh-CN" altLang="en-US" sz="2000" dirty="0">
              <a:solidFill>
                <a:srgbClr val="000099"/>
              </a:solidFill>
            </a:endParaRPr>
          </a:p>
        </p:txBody>
      </p:sp>
    </p:spTree>
    <p:extLst>
      <p:ext uri="{BB962C8B-B14F-4D97-AF65-F5344CB8AC3E}">
        <p14:creationId xmlns:p14="http://schemas.microsoft.com/office/powerpoint/2010/main" val="2600271101"/>
      </p:ext>
    </p:extLst>
  </p:cSld>
  <p:clrMapOvr>
    <a:masterClrMapping/>
  </p:clrMapOvr>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11020</TotalTime>
  <Words>2243</Words>
  <Application>Microsoft Office PowerPoint</Application>
  <PresentationFormat>宽屏</PresentationFormat>
  <Paragraphs>234</Paragraphs>
  <Slides>32</Slides>
  <Notes>13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7" baseType="lpstr">
      <vt:lpstr>inherit</vt:lpstr>
      <vt:lpstr>Inter</vt:lpstr>
      <vt:lpstr>ui-sans-serif</vt:lpstr>
      <vt:lpstr>等线</vt:lpstr>
      <vt:lpstr>微软雅黑</vt:lpstr>
      <vt:lpstr>Arial</vt:lpstr>
      <vt:lpstr>Calibri</vt:lpstr>
      <vt:lpstr>Cambria Math</vt:lpstr>
      <vt:lpstr>Poppins</vt:lpstr>
      <vt:lpstr>Symbol</vt:lpstr>
      <vt:lpstr>Tahoma</vt:lpstr>
      <vt:lpstr>Times New Roman</vt:lpstr>
      <vt:lpstr>Wingdings</vt:lpstr>
      <vt:lpstr>自定义设计方案</vt:lpstr>
      <vt:lpstr>Equation</vt:lpstr>
      <vt:lpstr>BEPCII-U IP Luminosity Feedback Control System</vt:lpstr>
      <vt:lpstr>CONTENTS</vt:lpstr>
      <vt:lpstr>1. Development and Commissioning of the HEPS FOFB System</vt:lpstr>
      <vt:lpstr>Global feedback strategy</vt:lpstr>
      <vt:lpstr>FOFB system framework</vt:lpstr>
      <vt:lpstr> FOFB station</vt:lpstr>
      <vt:lpstr> Hardware design of FOFB controller (FOC)</vt:lpstr>
      <vt:lpstr> Hardware implementation</vt:lpstr>
      <vt:lpstr>FOFB processor dataflow</vt:lpstr>
      <vt:lpstr>Upper-layer control software</vt:lpstr>
      <vt:lpstr>FOFB data acquisition system</vt:lpstr>
      <vt:lpstr>Open-loop response</vt:lpstr>
      <vt:lpstr>FOFB commissioning</vt:lpstr>
      <vt:lpstr>Close-loop bandwidth (80mA top-up)</vt:lpstr>
      <vt:lpstr>Orbit stability achievement （80mA top-up)</vt:lpstr>
      <vt:lpstr>PowerPoint 演示文稿</vt:lpstr>
      <vt:lpstr>PowerPoint 演示文稿</vt:lpstr>
      <vt:lpstr>2. Requirements for the BEPCII Luminosity Feedback Control System</vt:lpstr>
      <vt:lpstr>Current Status of BEPCII IP Region and BESIII</vt:lpstr>
      <vt:lpstr>Overall Structure of BESIII Detector </vt:lpstr>
      <vt:lpstr>Scheme of Luminosity Upgrade with CW Strategy at BEPCII-U</vt:lpstr>
      <vt:lpstr>BEPCII Crab Waist performance outlook</vt:lpstr>
      <vt:lpstr>Benefits to BESIII Physics with CW Charm physics with x10 data at 3.77 GeV</vt:lpstr>
      <vt:lpstr>Benefits to BESIII Physics with CW Physics potential at low energy region Possible physical experiments</vt:lpstr>
      <vt:lpstr>Requirements for the BEPCII Luminosity Feedback Control System</vt:lpstr>
      <vt:lpstr>3. The Design of BEPCII Interaction Point(IP) Local Luminosity Feedback Control System</vt:lpstr>
      <vt:lpstr>Framework of Local Orbit Control and Luminosity feedback System at BEPCII-U IP</vt:lpstr>
      <vt:lpstr>Main electronics function block of Orbit feedback system for BEPCII-U IP</vt:lpstr>
      <vt:lpstr>System Construction Conception</vt:lpstr>
      <vt:lpstr>Some Considerations in the Design</vt:lpstr>
      <vt:lpstr>Summary </vt:lpstr>
      <vt:lpstr>Thank you for your attention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gd gao</cp:lastModifiedBy>
  <cp:revision>850</cp:revision>
  <dcterms:created xsi:type="dcterms:W3CDTF">2010-03-12T08:32:26Z</dcterms:created>
  <dcterms:modified xsi:type="dcterms:W3CDTF">2026-05-14T01:26:10Z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