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9" r:id="rId1"/>
  </p:sldMasterIdLst>
  <p:notesMasterIdLst>
    <p:notesMasterId r:id="rId34"/>
  </p:notesMasterIdLst>
  <p:handoutMasterIdLst>
    <p:handoutMasterId r:id="rId35"/>
  </p:handoutMasterIdLst>
  <p:sldIdLst>
    <p:sldId id="346" r:id="rId2"/>
    <p:sldId id="345" r:id="rId3"/>
    <p:sldId id="327" r:id="rId4"/>
    <p:sldId id="2039378248" r:id="rId5"/>
    <p:sldId id="326" r:id="rId6"/>
    <p:sldId id="292" r:id="rId7"/>
    <p:sldId id="310" r:id="rId8"/>
    <p:sldId id="288" r:id="rId9"/>
    <p:sldId id="313" r:id="rId10"/>
    <p:sldId id="291" r:id="rId11"/>
    <p:sldId id="2039378257" r:id="rId12"/>
    <p:sldId id="2039378249" r:id="rId13"/>
    <p:sldId id="330" r:id="rId14"/>
    <p:sldId id="1703" r:id="rId15"/>
    <p:sldId id="2039378247" r:id="rId16"/>
    <p:sldId id="458" r:id="rId17"/>
    <p:sldId id="1702" r:id="rId18"/>
    <p:sldId id="347" r:id="rId19"/>
    <p:sldId id="351" r:id="rId20"/>
    <p:sldId id="348" r:id="rId21"/>
    <p:sldId id="2039378259" r:id="rId22"/>
    <p:sldId id="2039378261" r:id="rId23"/>
    <p:sldId id="2039378262" r:id="rId24"/>
    <p:sldId id="2039378263" r:id="rId25"/>
    <p:sldId id="2039378260" r:id="rId26"/>
    <p:sldId id="2039378258" r:id="rId27"/>
    <p:sldId id="2039378264" r:id="rId28"/>
    <p:sldId id="2039378265" r:id="rId29"/>
    <p:sldId id="2039378266" r:id="rId30"/>
    <p:sldId id="2039378269" r:id="rId31"/>
    <p:sldId id="2039378267" r:id="rId32"/>
    <p:sldId id="2039378268" r:id="rId33"/>
  </p:sldIdLst>
  <p:sldSz cx="12192000" cy="6858000"/>
  <p:notesSz cx="6858000" cy="9144000"/>
  <p:defaultTextStyle>
    <a:defPPr>
      <a:defRPr lang="en-US"/>
    </a:defPPr>
    <a:lvl1pPr algn="ctr" rtl="0" fontAlgn="base">
      <a:spcBef>
        <a:spcPct val="0"/>
      </a:spcBef>
      <a:spcAft>
        <a:spcPct val="0"/>
      </a:spcAft>
      <a:defRPr sz="3600" b="1" kern="1200">
        <a:solidFill>
          <a:schemeClr val="bg1"/>
        </a:solidFill>
        <a:latin typeface="Times New Roman" pitchFamily="18" charset="0"/>
        <a:ea typeface="华文中宋" pitchFamily="2" charset="-122"/>
        <a:cs typeface="+mn-cs"/>
      </a:defRPr>
    </a:lvl1pPr>
    <a:lvl2pPr marL="457200" algn="ctr" rtl="0" fontAlgn="base">
      <a:spcBef>
        <a:spcPct val="0"/>
      </a:spcBef>
      <a:spcAft>
        <a:spcPct val="0"/>
      </a:spcAft>
      <a:defRPr sz="3600" b="1" kern="1200">
        <a:solidFill>
          <a:schemeClr val="bg1"/>
        </a:solidFill>
        <a:latin typeface="Times New Roman" pitchFamily="18" charset="0"/>
        <a:ea typeface="华文中宋" pitchFamily="2" charset="-122"/>
        <a:cs typeface="+mn-cs"/>
      </a:defRPr>
    </a:lvl2pPr>
    <a:lvl3pPr marL="914400" algn="ctr" rtl="0" fontAlgn="base">
      <a:spcBef>
        <a:spcPct val="0"/>
      </a:spcBef>
      <a:spcAft>
        <a:spcPct val="0"/>
      </a:spcAft>
      <a:defRPr sz="3600" b="1" kern="1200">
        <a:solidFill>
          <a:schemeClr val="bg1"/>
        </a:solidFill>
        <a:latin typeface="Times New Roman" pitchFamily="18" charset="0"/>
        <a:ea typeface="华文中宋" pitchFamily="2" charset="-122"/>
        <a:cs typeface="+mn-cs"/>
      </a:defRPr>
    </a:lvl3pPr>
    <a:lvl4pPr marL="1371600" algn="ctr" rtl="0" fontAlgn="base">
      <a:spcBef>
        <a:spcPct val="0"/>
      </a:spcBef>
      <a:spcAft>
        <a:spcPct val="0"/>
      </a:spcAft>
      <a:defRPr sz="3600" b="1" kern="1200">
        <a:solidFill>
          <a:schemeClr val="bg1"/>
        </a:solidFill>
        <a:latin typeface="Times New Roman" pitchFamily="18" charset="0"/>
        <a:ea typeface="华文中宋" pitchFamily="2" charset="-122"/>
        <a:cs typeface="+mn-cs"/>
      </a:defRPr>
    </a:lvl4pPr>
    <a:lvl5pPr marL="1828800" algn="ctr" rtl="0" fontAlgn="base">
      <a:spcBef>
        <a:spcPct val="0"/>
      </a:spcBef>
      <a:spcAft>
        <a:spcPct val="0"/>
      </a:spcAft>
      <a:defRPr sz="3600" b="1" kern="1200">
        <a:solidFill>
          <a:schemeClr val="bg1"/>
        </a:solidFill>
        <a:latin typeface="Times New Roman" pitchFamily="18" charset="0"/>
        <a:ea typeface="华文中宋" pitchFamily="2" charset="-122"/>
        <a:cs typeface="+mn-cs"/>
      </a:defRPr>
    </a:lvl5pPr>
    <a:lvl6pPr marL="2286000" algn="l" defTabSz="914400" rtl="0" eaLnBrk="1" latinLnBrk="0" hangingPunct="1">
      <a:defRPr sz="3600" b="1" kern="1200">
        <a:solidFill>
          <a:schemeClr val="bg1"/>
        </a:solidFill>
        <a:latin typeface="Times New Roman" pitchFamily="18" charset="0"/>
        <a:ea typeface="华文中宋" pitchFamily="2" charset="-122"/>
        <a:cs typeface="+mn-cs"/>
      </a:defRPr>
    </a:lvl6pPr>
    <a:lvl7pPr marL="2743200" algn="l" defTabSz="914400" rtl="0" eaLnBrk="1" latinLnBrk="0" hangingPunct="1">
      <a:defRPr sz="3600" b="1" kern="1200">
        <a:solidFill>
          <a:schemeClr val="bg1"/>
        </a:solidFill>
        <a:latin typeface="Times New Roman" pitchFamily="18" charset="0"/>
        <a:ea typeface="华文中宋" pitchFamily="2" charset="-122"/>
        <a:cs typeface="+mn-cs"/>
      </a:defRPr>
    </a:lvl7pPr>
    <a:lvl8pPr marL="3200400" algn="l" defTabSz="914400" rtl="0" eaLnBrk="1" latinLnBrk="0" hangingPunct="1">
      <a:defRPr sz="3600" b="1" kern="1200">
        <a:solidFill>
          <a:schemeClr val="bg1"/>
        </a:solidFill>
        <a:latin typeface="Times New Roman" pitchFamily="18" charset="0"/>
        <a:ea typeface="华文中宋" pitchFamily="2" charset="-122"/>
        <a:cs typeface="+mn-cs"/>
      </a:defRPr>
    </a:lvl8pPr>
    <a:lvl9pPr marL="3657600" algn="l" defTabSz="914400" rtl="0" eaLnBrk="1" latinLnBrk="0" hangingPunct="1">
      <a:defRPr sz="3600" b="1" kern="1200">
        <a:solidFill>
          <a:schemeClr val="bg1"/>
        </a:solidFill>
        <a:latin typeface="Times New Roman" pitchFamily="18" charset="0"/>
        <a:ea typeface="华文中宋" pitchFamily="2" charset="-122"/>
        <a:cs typeface="+mn-cs"/>
      </a:defRPr>
    </a:lvl9pPr>
  </p:defaultTextStyle>
  <p:extLst>
    <p:ext uri="{EFAFB233-063F-42B5-8137-9DF3F51BA10A}">
      <p15:sldGuideLst xmlns:p15="http://schemas.microsoft.com/office/powerpoint/2012/main">
        <p15:guide id="1" orient="horz"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C3EB"/>
    <a:srgbClr val="FFFFCC"/>
    <a:srgbClr val="FF0066"/>
    <a:srgbClr val="FF33CC"/>
    <a:srgbClr val="CCFF99"/>
    <a:srgbClr val="FFCC00"/>
    <a:srgbClr val="FF9966"/>
    <a:srgbClr val="CCECFF"/>
    <a:srgbClr val="FFFF00"/>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23" autoAdjust="0"/>
    <p:restoredTop sz="99265" autoAdjust="0"/>
  </p:normalViewPr>
  <p:slideViewPr>
    <p:cSldViewPr>
      <p:cViewPr>
        <p:scale>
          <a:sx n="75" d="100"/>
          <a:sy n="75" d="100"/>
        </p:scale>
        <p:origin x="618" y="507"/>
      </p:cViewPr>
      <p:guideLst>
        <p:guide orient="horz"/>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1" d="100"/>
          <a:sy n="51" d="100"/>
        </p:scale>
        <p:origin x="-2028"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200" b="0">
                <a:solidFill>
                  <a:schemeClr val="tx1"/>
                </a:solidFill>
                <a:effectLst/>
                <a:latin typeface="Tahoma" pitchFamily="34" charset="0"/>
                <a:ea typeface="宋体" pitchFamily="2" charset="-122"/>
              </a:defRPr>
            </a:lvl1pPr>
          </a:lstStyle>
          <a:p>
            <a:pPr>
              <a:defRPr/>
            </a:pPr>
            <a:endParaRPr lang="zh-CN" altLang="en-US"/>
          </a:p>
        </p:txBody>
      </p:sp>
      <p:sp>
        <p:nvSpPr>
          <p:cNvPr id="10035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0">
                <a:solidFill>
                  <a:schemeClr val="tx1"/>
                </a:solidFill>
                <a:effectLst/>
                <a:latin typeface="Tahoma" pitchFamily="34" charset="0"/>
                <a:ea typeface="宋体" pitchFamily="2" charset="-122"/>
              </a:defRPr>
            </a:lvl1pPr>
          </a:lstStyle>
          <a:p>
            <a:pPr>
              <a:defRPr/>
            </a:pPr>
            <a:fld id="{913DB623-E4F1-4968-96A3-99CF94D33F45}" type="datetimeFigureOut">
              <a:rPr lang="zh-CN" altLang="en-US"/>
              <a:pPr>
                <a:defRPr/>
              </a:pPr>
              <a:t>2026/5/13</a:t>
            </a:fld>
            <a:endParaRPr lang="en-US" altLang="zh-CN"/>
          </a:p>
        </p:txBody>
      </p:sp>
      <p:sp>
        <p:nvSpPr>
          <p:cNvPr id="10035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defRPr sz="1200" b="0">
                <a:solidFill>
                  <a:schemeClr val="tx1"/>
                </a:solidFill>
                <a:effectLst/>
                <a:latin typeface="Tahoma" pitchFamily="34" charset="0"/>
                <a:ea typeface="宋体" pitchFamily="2" charset="-122"/>
              </a:defRPr>
            </a:lvl1pPr>
          </a:lstStyle>
          <a:p>
            <a:pPr>
              <a:defRPr/>
            </a:pPr>
            <a:endParaRPr lang="en-US" altLang="zh-CN"/>
          </a:p>
        </p:txBody>
      </p:sp>
      <p:sp>
        <p:nvSpPr>
          <p:cNvPr id="10035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0">
                <a:solidFill>
                  <a:schemeClr val="tx1"/>
                </a:solidFill>
                <a:effectLst/>
                <a:latin typeface="Tahoma" pitchFamily="34" charset="0"/>
                <a:ea typeface="宋体" pitchFamily="2" charset="-122"/>
              </a:defRPr>
            </a:lvl1pPr>
          </a:lstStyle>
          <a:p>
            <a:pPr>
              <a:defRPr/>
            </a:pPr>
            <a:fld id="{524E0D12-1631-4688-BDBA-B625EE6F83CF}" type="slidenum">
              <a:rPr lang="zh-CN" altLang="en-US"/>
              <a:pPr>
                <a:defRPr/>
              </a:pPr>
              <a:t>‹#›</a:t>
            </a:fld>
            <a:endParaRPr lang="en-US" altLang="zh-CN"/>
          </a:p>
        </p:txBody>
      </p:sp>
    </p:spTree>
    <p:extLst>
      <p:ext uri="{BB962C8B-B14F-4D97-AF65-F5344CB8AC3E}">
        <p14:creationId xmlns:p14="http://schemas.microsoft.com/office/powerpoint/2010/main" val="3979790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a:solidFill>
                  <a:schemeClr val="tx1"/>
                </a:solidFill>
                <a:effectLst/>
                <a:latin typeface="Tahoma" pitchFamily="34" charset="0"/>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a:solidFill>
                  <a:schemeClr val="tx1"/>
                </a:solidFill>
                <a:effectLst/>
                <a:latin typeface="Tahoma" pitchFamily="34" charset="0"/>
                <a:ea typeface="+mn-ea"/>
              </a:defRPr>
            </a:lvl1pPr>
          </a:lstStyle>
          <a:p>
            <a:pPr>
              <a:defRPr/>
            </a:pPr>
            <a:fld id="{61FFC5FB-8FAD-4A82-A31A-6D07400DB7BC}" type="datetimeFigureOut">
              <a:rPr lang="zh-CN" altLang="en-US"/>
              <a:pPr>
                <a:defRPr/>
              </a:pPr>
              <a:t>2026/5/13</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a:solidFill>
                  <a:schemeClr val="tx1"/>
                </a:solidFill>
                <a:effectLst/>
                <a:latin typeface="Tahoma" pitchFamily="34" charset="0"/>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a:solidFill>
                  <a:schemeClr val="tx1"/>
                </a:solidFill>
                <a:effectLst/>
                <a:latin typeface="Tahoma" pitchFamily="34" charset="0"/>
                <a:ea typeface="+mn-ea"/>
              </a:defRPr>
            </a:lvl1pPr>
          </a:lstStyle>
          <a:p>
            <a:pPr>
              <a:defRPr/>
            </a:pPr>
            <a:fld id="{9EBC002A-B0FF-4AB1-B1B7-F9D4F0861090}" type="slidenum">
              <a:rPr lang="zh-CN" altLang="en-US"/>
              <a:pPr>
                <a:defRPr/>
              </a:pPr>
              <a:t>‹#›</a:t>
            </a:fld>
            <a:endParaRPr lang="zh-CN" altLang="en-US"/>
          </a:p>
        </p:txBody>
      </p:sp>
    </p:spTree>
    <p:extLst>
      <p:ext uri="{BB962C8B-B14F-4D97-AF65-F5344CB8AC3E}">
        <p14:creationId xmlns:p14="http://schemas.microsoft.com/office/powerpoint/2010/main" val="21460914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宋体" pitchFamily="2" charset="-122"/>
        <a:cs typeface="+mn-cs"/>
      </a:defRPr>
    </a:lvl1pPr>
    <a:lvl2pPr marL="457200" algn="l" rtl="0" eaLnBrk="0" fontAlgn="base" hangingPunct="0">
      <a:spcBef>
        <a:spcPct val="30000"/>
      </a:spcBef>
      <a:spcAft>
        <a:spcPct val="0"/>
      </a:spcAft>
      <a:defRPr sz="1200" kern="1200">
        <a:solidFill>
          <a:schemeClr val="tx1"/>
        </a:solidFill>
        <a:latin typeface="+mn-lt"/>
        <a:ea typeface="宋体" pitchFamily="2" charset="-122"/>
        <a:cs typeface="+mn-cs"/>
      </a:defRPr>
    </a:lvl2pPr>
    <a:lvl3pPr marL="914400" algn="l" rtl="0" eaLnBrk="0" fontAlgn="base" hangingPunct="0">
      <a:spcBef>
        <a:spcPct val="30000"/>
      </a:spcBef>
      <a:spcAft>
        <a:spcPct val="0"/>
      </a:spcAft>
      <a:defRPr sz="1200" kern="1200">
        <a:solidFill>
          <a:schemeClr val="tx1"/>
        </a:solidFill>
        <a:latin typeface="+mn-lt"/>
        <a:ea typeface="宋体" pitchFamily="2" charset="-122"/>
        <a:cs typeface="+mn-cs"/>
      </a:defRPr>
    </a:lvl3pPr>
    <a:lvl4pPr marL="1371600" algn="l" rtl="0" eaLnBrk="0" fontAlgn="base" hangingPunct="0">
      <a:spcBef>
        <a:spcPct val="30000"/>
      </a:spcBef>
      <a:spcAft>
        <a:spcPct val="0"/>
      </a:spcAft>
      <a:defRPr sz="1200" kern="1200">
        <a:solidFill>
          <a:schemeClr val="tx1"/>
        </a:solidFill>
        <a:latin typeface="+mn-lt"/>
        <a:ea typeface="宋体" pitchFamily="2" charset="-122"/>
        <a:cs typeface="+mn-cs"/>
      </a:defRPr>
    </a:lvl4pPr>
    <a:lvl5pPr marL="1828800" algn="l" rtl="0" eaLnBrk="0" fontAlgn="base" hangingPunct="0">
      <a:spcBef>
        <a:spcPct val="30000"/>
      </a:spcBef>
      <a:spcAft>
        <a:spcPct val="0"/>
      </a:spcAft>
      <a:defRPr sz="1200" kern="1200">
        <a:solidFill>
          <a:schemeClr val="tx1"/>
        </a:solidFill>
        <a:latin typeface="+mn-lt"/>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altLang="zh-CN" dirty="0"/>
              <a:t>In the second part, I will introduce our FOFB system commissioning and the orbit stability achievement</a:t>
            </a:r>
            <a:endParaRPr lang="zh-CN" altLang="en-US" dirty="0"/>
          </a:p>
        </p:txBody>
      </p:sp>
      <p:sp>
        <p:nvSpPr>
          <p:cNvPr id="4" name="灯片编号占位符 3"/>
          <p:cNvSpPr>
            <a:spLocks noGrp="1"/>
          </p:cNvSpPr>
          <p:nvPr>
            <p:ph type="sldNum" sz="quarter" idx="5"/>
          </p:nvPr>
        </p:nvSpPr>
        <p:spPr/>
        <p:txBody>
          <a:bodyPr/>
          <a:lstStyle/>
          <a:p>
            <a:fld id="{B24FADB7-F7BE-4DD5-9AA6-42D61CABC269}" type="slidenum">
              <a:rPr lang="zh-CN" altLang="en-US" smtClean="0"/>
              <a:t>3</a:t>
            </a:fld>
            <a:endParaRPr lang="zh-CN" altLang="en-US"/>
          </a:p>
        </p:txBody>
      </p:sp>
    </p:spTree>
    <p:extLst>
      <p:ext uri="{BB962C8B-B14F-4D97-AF65-F5344CB8AC3E}">
        <p14:creationId xmlns:p14="http://schemas.microsoft.com/office/powerpoint/2010/main" val="38218784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kern="0" spc="20" dirty="0">
                <a:solidFill>
                  <a:srgbClr val="060607"/>
                </a:solidFill>
                <a:effectLst/>
                <a:highlight>
                  <a:srgbClr val="FFFF00"/>
                </a:highlight>
                <a:latin typeface="inherit"/>
                <a:ea typeface="宋体" panose="02010600030101010101" pitchFamily="2" charset="-122"/>
                <a:cs typeface="宋体" panose="02010600030101010101" pitchFamily="2" charset="-122"/>
              </a:rPr>
              <a:t>With FOFB data acquisition system, we analyzed the closed-loop bandwidth using FA data. The results show that at a beam current of 80 mA, the horizontal bandwidth can reach 300 Hz, and the vertical bandwidth can reach 400 Hz.</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B24FADB7-F7BE-4DD5-9AA6-42D61CABC269}" type="slidenum">
              <a:rPr lang="zh-CN" altLang="en-US" smtClean="0"/>
              <a:t>14</a:t>
            </a:fld>
            <a:endParaRPr lang="zh-CN" altLang="en-US"/>
          </a:p>
        </p:txBody>
      </p:sp>
    </p:spTree>
    <p:extLst>
      <p:ext uri="{BB962C8B-B14F-4D97-AF65-F5344CB8AC3E}">
        <p14:creationId xmlns:p14="http://schemas.microsoft.com/office/powerpoint/2010/main" val="23043569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kern="0" spc="20" dirty="0">
                <a:solidFill>
                  <a:srgbClr val="060607"/>
                </a:solidFill>
                <a:effectLst/>
                <a:highlight>
                  <a:srgbClr val="FFFF00"/>
                </a:highlight>
                <a:latin typeface="inherit"/>
                <a:ea typeface="宋体" panose="02010600030101010101" pitchFamily="2" charset="-122"/>
                <a:cs typeface="宋体" panose="02010600030101010101" pitchFamily="2" charset="-122"/>
              </a:rPr>
              <a:t>As a result, the integrated rms orbit motion can be reduce to under 5% and 8% beam size in both planes from DC to 500Hz at the light source point, which satisfying the short-term orbit stability requirement.</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B24FADB7-F7BE-4DD5-9AA6-42D61CABC269}" type="slidenum">
              <a:rPr lang="zh-CN" altLang="en-US" smtClean="0"/>
              <a:t>15</a:t>
            </a:fld>
            <a:endParaRPr lang="zh-CN" altLang="en-US"/>
          </a:p>
        </p:txBody>
      </p:sp>
    </p:spTree>
    <p:extLst>
      <p:ext uri="{BB962C8B-B14F-4D97-AF65-F5344CB8AC3E}">
        <p14:creationId xmlns:p14="http://schemas.microsoft.com/office/powerpoint/2010/main" val="4485130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The long-term stability can be compared with FOFB on and off. When FOFB off, the source point position fluctuation is about 1 to 10 um </a:t>
            </a:r>
            <a:endParaRPr lang="zh-CN" altLang="en-US" dirty="0"/>
          </a:p>
        </p:txBody>
      </p:sp>
      <p:sp>
        <p:nvSpPr>
          <p:cNvPr id="4" name="灯片编号占位符 3"/>
          <p:cNvSpPr>
            <a:spLocks noGrp="1"/>
          </p:cNvSpPr>
          <p:nvPr>
            <p:ph type="sldNum" sz="quarter" idx="5"/>
          </p:nvPr>
        </p:nvSpPr>
        <p:spPr/>
        <p:txBody>
          <a:bodyPr/>
          <a:lstStyle/>
          <a:p>
            <a:fld id="{B24FADB7-F7BE-4DD5-9AA6-42D61CABC269}" type="slidenum">
              <a:rPr lang="zh-CN" altLang="en-US" smtClean="0"/>
              <a:t>16</a:t>
            </a:fld>
            <a:endParaRPr lang="zh-CN" altLang="en-US"/>
          </a:p>
        </p:txBody>
      </p:sp>
    </p:spTree>
    <p:extLst>
      <p:ext uri="{BB962C8B-B14F-4D97-AF65-F5344CB8AC3E}">
        <p14:creationId xmlns:p14="http://schemas.microsoft.com/office/powerpoint/2010/main" val="14065457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And if FOFB on , the source point position rms is less than 10nm in 24 hours. At present, the FOFB system has been operating continuously for more than 3 days, and the orbit was very stable. During this time, the FC strengths did not accumulated. </a:t>
            </a:r>
            <a:r>
              <a:rPr lang="en-US" altLang="zh-CN" b="0" dirty="0">
                <a:solidFill>
                  <a:srgbClr val="000000"/>
                </a:solidFill>
                <a:effectLst/>
                <a:latin typeface="Inter"/>
              </a:rPr>
              <a:t>The above results illustrate the performance of FOFB in orbit stabilization.</a:t>
            </a:r>
          </a:p>
          <a:p>
            <a:endParaRPr lang="zh-CN" altLang="en-US" dirty="0"/>
          </a:p>
        </p:txBody>
      </p:sp>
      <p:sp>
        <p:nvSpPr>
          <p:cNvPr id="4" name="灯片编号占位符 3"/>
          <p:cNvSpPr>
            <a:spLocks noGrp="1"/>
          </p:cNvSpPr>
          <p:nvPr>
            <p:ph type="sldNum" sz="quarter" idx="5"/>
          </p:nvPr>
        </p:nvSpPr>
        <p:spPr/>
        <p:txBody>
          <a:bodyPr/>
          <a:lstStyle/>
          <a:p>
            <a:fld id="{B24FADB7-F7BE-4DD5-9AA6-42D61CABC269}" type="slidenum">
              <a:rPr lang="zh-CN" altLang="en-US" smtClean="0"/>
              <a:t>17</a:t>
            </a:fld>
            <a:endParaRPr lang="zh-CN" altLang="en-US"/>
          </a:p>
        </p:txBody>
      </p:sp>
    </p:spTree>
    <p:extLst>
      <p:ext uri="{BB962C8B-B14F-4D97-AF65-F5344CB8AC3E}">
        <p14:creationId xmlns:p14="http://schemas.microsoft.com/office/powerpoint/2010/main" val="2078886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solidFill>
                  <a:srgbClr val="000099"/>
                </a:solidFill>
              </a:rPr>
              <a:t>In our previous design, global orbit feedback included both SOFB and FOFB. However, we found that the FC strength does not unidirectional growth even when only FOFB is activated. Therefore, we currently adopt the feedback strategy of RF frequency FB + FOFB.</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solidFill>
                  <a:srgbClr val="000099"/>
                </a:solidFill>
              </a:rPr>
              <a:t>The FOFB sampling rate is 22kHz and our the designed closed-loop bandwidth is 500Hz.</a:t>
            </a:r>
            <a:endParaRPr lang="zh-CN" altLang="en-US" dirty="0">
              <a:solidFill>
                <a:srgbClr val="000099"/>
              </a:solidFill>
            </a:endParaRPr>
          </a:p>
          <a:p>
            <a:endParaRPr lang="zh-CN" altLang="en-US" dirty="0"/>
          </a:p>
        </p:txBody>
      </p:sp>
      <p:sp>
        <p:nvSpPr>
          <p:cNvPr id="4" name="灯片编号占位符 3"/>
          <p:cNvSpPr>
            <a:spLocks noGrp="1"/>
          </p:cNvSpPr>
          <p:nvPr>
            <p:ph type="sldNum" sz="quarter" idx="5"/>
          </p:nvPr>
        </p:nvSpPr>
        <p:spPr/>
        <p:txBody>
          <a:bodyPr/>
          <a:lstStyle/>
          <a:p>
            <a:fld id="{B24FADB7-F7BE-4DD5-9AA6-42D61CABC269}" type="slidenum">
              <a:rPr lang="zh-CN" altLang="en-US" smtClean="0"/>
              <a:t>4</a:t>
            </a:fld>
            <a:endParaRPr lang="zh-CN" altLang="en-US"/>
          </a:p>
        </p:txBody>
      </p:sp>
    </p:spTree>
    <p:extLst>
      <p:ext uri="{BB962C8B-B14F-4D97-AF65-F5344CB8AC3E}">
        <p14:creationId xmlns:p14="http://schemas.microsoft.com/office/powerpoint/2010/main" val="495023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800" kern="0" spc="20" dirty="0">
                <a:solidFill>
                  <a:srgbClr val="060607"/>
                </a:solidFill>
                <a:effectLst/>
                <a:latin typeface="inherit"/>
                <a:ea typeface="宋体" panose="02010600030101010101" pitchFamily="2" charset="-122"/>
                <a:cs typeface="宋体" panose="02010600030101010101" pitchFamily="2" charset="-122"/>
              </a:rPr>
              <a:t>In our design, 576 BPMs, 16 FOFB stations and 384 PSCs are connected through optical fiber and we adopted a ring-star-ring data transmission network structure. </a:t>
            </a:r>
            <a:r>
              <a:rPr lang="en-US" altLang="zh-CN" sz="1200" dirty="0"/>
              <a:t>12 BPMs are connected to a BPM ring; 3 adjacent BPM rings connected to the FOFB station and we have totally 16 FOFB stations. </a:t>
            </a:r>
            <a:endParaRPr lang="zh-CN" altLang="en-US" dirty="0"/>
          </a:p>
        </p:txBody>
      </p:sp>
      <p:sp>
        <p:nvSpPr>
          <p:cNvPr id="4" name="灯片编号占位符 3"/>
          <p:cNvSpPr>
            <a:spLocks noGrp="1"/>
          </p:cNvSpPr>
          <p:nvPr>
            <p:ph type="sldNum" sz="quarter" idx="5"/>
          </p:nvPr>
        </p:nvSpPr>
        <p:spPr/>
        <p:txBody>
          <a:bodyPr/>
          <a:lstStyle/>
          <a:p>
            <a:fld id="{B24FADB7-F7BE-4DD5-9AA6-42D61CABC269}" type="slidenum">
              <a:rPr lang="zh-CN" altLang="en-US" smtClean="0"/>
              <a:t>5</a:t>
            </a:fld>
            <a:endParaRPr lang="zh-CN" altLang="en-US"/>
          </a:p>
        </p:txBody>
      </p:sp>
    </p:spTree>
    <p:extLst>
      <p:ext uri="{BB962C8B-B14F-4D97-AF65-F5344CB8AC3E}">
        <p14:creationId xmlns:p14="http://schemas.microsoft.com/office/powerpoint/2010/main" val="920847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One FOFB station includes one ATCA </a:t>
            </a:r>
            <a:r>
              <a:rPr lang="en-US" altLang="zh-CN" sz="1200" dirty="0"/>
              <a:t>architecture FOC, 4 BPM data transceivers, 1 clock distribution box, one data acquisition server.</a:t>
            </a:r>
          </a:p>
          <a:p>
            <a:endParaRPr lang="zh-CN" altLang="en-US" dirty="0"/>
          </a:p>
        </p:txBody>
      </p:sp>
      <p:sp>
        <p:nvSpPr>
          <p:cNvPr id="4" name="灯片编号占位符 3"/>
          <p:cNvSpPr>
            <a:spLocks noGrp="1"/>
          </p:cNvSpPr>
          <p:nvPr>
            <p:ph type="sldNum" sz="quarter" idx="5"/>
          </p:nvPr>
        </p:nvSpPr>
        <p:spPr/>
        <p:txBody>
          <a:bodyPr/>
          <a:lstStyle/>
          <a:p>
            <a:fld id="{B24FADB7-F7BE-4DD5-9AA6-42D61CABC269}" type="slidenum">
              <a:rPr lang="zh-CN" altLang="en-US" smtClean="0"/>
              <a:t>6</a:t>
            </a:fld>
            <a:endParaRPr lang="zh-CN" altLang="en-US"/>
          </a:p>
        </p:txBody>
      </p:sp>
    </p:spTree>
    <p:extLst>
      <p:ext uri="{BB962C8B-B14F-4D97-AF65-F5344CB8AC3E}">
        <p14:creationId xmlns:p14="http://schemas.microsoft.com/office/powerpoint/2010/main" val="849867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solidFill>
                  <a:srgbClr val="000000"/>
                </a:solidFill>
                <a:effectLst/>
                <a:latin typeface="ui-sans-serif"/>
              </a:rPr>
              <a:t>The backboard is mainly used for routing and power supply.</a:t>
            </a:r>
          </a:p>
          <a:p>
            <a:endParaRPr lang="zh-CN" altLang="en-US" dirty="0"/>
          </a:p>
        </p:txBody>
      </p:sp>
      <p:sp>
        <p:nvSpPr>
          <p:cNvPr id="4" name="灯片编号占位符 3"/>
          <p:cNvSpPr>
            <a:spLocks noGrp="1"/>
          </p:cNvSpPr>
          <p:nvPr>
            <p:ph type="sldNum" sz="quarter" idx="5"/>
          </p:nvPr>
        </p:nvSpPr>
        <p:spPr/>
        <p:txBody>
          <a:bodyPr/>
          <a:lstStyle/>
          <a:p>
            <a:fld id="{B24FADB7-F7BE-4DD5-9AA6-42D61CABC269}" type="slidenum">
              <a:rPr lang="zh-CN" altLang="en-US" smtClean="0"/>
              <a:t>8</a:t>
            </a:fld>
            <a:endParaRPr lang="zh-CN" altLang="en-US"/>
          </a:p>
        </p:txBody>
      </p:sp>
    </p:spTree>
    <p:extLst>
      <p:ext uri="{BB962C8B-B14F-4D97-AF65-F5344CB8AC3E}">
        <p14:creationId xmlns:p14="http://schemas.microsoft.com/office/powerpoint/2010/main" val="2085976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solidFill>
                  <a:srgbClr val="000000"/>
                </a:solidFill>
                <a:effectLst/>
                <a:latin typeface="Inter"/>
              </a:rPr>
              <a:t>This is a schematic diagram of FOFB processor dataflow.</a:t>
            </a:r>
          </a:p>
          <a:p>
            <a:endParaRPr lang="zh-CN" altLang="en-US" dirty="0"/>
          </a:p>
        </p:txBody>
      </p:sp>
      <p:sp>
        <p:nvSpPr>
          <p:cNvPr id="4" name="灯片编号占位符 3"/>
          <p:cNvSpPr>
            <a:spLocks noGrp="1"/>
          </p:cNvSpPr>
          <p:nvPr>
            <p:ph type="sldNum" sz="quarter" idx="5"/>
          </p:nvPr>
        </p:nvSpPr>
        <p:spPr/>
        <p:txBody>
          <a:bodyPr/>
          <a:lstStyle/>
          <a:p>
            <a:fld id="{B24FADB7-F7BE-4DD5-9AA6-42D61CABC269}" type="slidenum">
              <a:rPr lang="zh-CN" altLang="en-US" smtClean="0"/>
              <a:t>9</a:t>
            </a:fld>
            <a:endParaRPr lang="zh-CN" altLang="en-US"/>
          </a:p>
        </p:txBody>
      </p:sp>
    </p:spTree>
    <p:extLst>
      <p:ext uri="{BB962C8B-B14F-4D97-AF65-F5344CB8AC3E}">
        <p14:creationId xmlns:p14="http://schemas.microsoft.com/office/powerpoint/2010/main" val="990364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This is the structure of FOFB data acquisition system, it can readout of synchronized data from FOFB-related equipment, including BPM </a:t>
            </a:r>
            <a:r>
              <a:rPr lang="en-US" altLang="zh-CN" dirty="0" err="1"/>
              <a:t>datas</a:t>
            </a:r>
            <a:r>
              <a:rPr lang="en-US" altLang="zh-CN" dirty="0"/>
              <a:t>, FCPS status, setpoints and readback values, also the status of hardware and software.</a:t>
            </a:r>
            <a:endParaRPr lang="zh-CN" altLang="en-US" dirty="0"/>
          </a:p>
        </p:txBody>
      </p:sp>
      <p:sp>
        <p:nvSpPr>
          <p:cNvPr id="4" name="灯片编号占位符 3"/>
          <p:cNvSpPr>
            <a:spLocks noGrp="1"/>
          </p:cNvSpPr>
          <p:nvPr>
            <p:ph type="sldNum" sz="quarter" idx="5"/>
          </p:nvPr>
        </p:nvSpPr>
        <p:spPr/>
        <p:txBody>
          <a:bodyPr/>
          <a:lstStyle/>
          <a:p>
            <a:fld id="{B24FADB7-F7BE-4DD5-9AA6-42D61CABC269}" type="slidenum">
              <a:rPr lang="zh-CN" altLang="en-US" smtClean="0"/>
              <a:t>11</a:t>
            </a:fld>
            <a:endParaRPr lang="zh-CN" altLang="en-US"/>
          </a:p>
        </p:txBody>
      </p:sp>
    </p:spTree>
    <p:extLst>
      <p:ext uri="{BB962C8B-B14F-4D97-AF65-F5344CB8AC3E}">
        <p14:creationId xmlns:p14="http://schemas.microsoft.com/office/powerpoint/2010/main" val="31654539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a:r>
              <a:rPr lang="en-US" altLang="zh-CN" b="0" dirty="0">
                <a:solidFill>
                  <a:srgbClr val="000000"/>
                </a:solidFill>
                <a:effectLst/>
                <a:latin typeface="ui-sans-serif"/>
              </a:rPr>
              <a:t>Next, I will introduce the detailed commissioning process.</a:t>
            </a:r>
          </a:p>
          <a:p>
            <a:pPr algn="l"/>
            <a:r>
              <a:rPr lang="en-US" altLang="zh-CN" b="0" dirty="0">
                <a:solidFill>
                  <a:srgbClr val="000000"/>
                </a:solidFill>
                <a:effectLst/>
                <a:latin typeface="ui-sans-serif"/>
              </a:rPr>
              <a:t>First, we measured the open-loop response of the system.</a:t>
            </a:r>
          </a:p>
          <a:p>
            <a:pPr marL="182880" indent="-182880" algn="just">
              <a:spcBef>
                <a:spcPts val="1200"/>
              </a:spcBef>
              <a:buSzPct val="100000"/>
              <a:buFont typeface="Wingdings" panose="05000000000000000000" pitchFamily="2" charset="2"/>
              <a:buChar char="Ø"/>
            </a:pPr>
            <a:r>
              <a:rPr lang="en-US" altLang="zh-CN" sz="1200" dirty="0">
                <a:solidFill>
                  <a:srgbClr val="000099"/>
                </a:solidFill>
              </a:rPr>
              <a:t>Open loop step response was conducted by providing 0.15A step on FC and using inverse response matrix on all bpm data to reconstructed the open-loop response.</a:t>
            </a:r>
          </a:p>
          <a:p>
            <a:pPr marL="182880" indent="-182880" algn="just">
              <a:spcBef>
                <a:spcPts val="1200"/>
              </a:spcBef>
              <a:buSzPct val="100000"/>
              <a:buFont typeface="Wingdings" panose="05000000000000000000" pitchFamily="2" charset="2"/>
              <a:buChar char="Ø"/>
            </a:pPr>
            <a:r>
              <a:rPr lang="en-US" altLang="zh-CN" sz="1200" dirty="0">
                <a:solidFill>
                  <a:srgbClr val="000099"/>
                </a:solidFill>
              </a:rPr>
              <a:t>It measures the total latency in the system. The plot shows 180 µs latency where no output from the fast corrector is observed. After this initial latency, the risetime from 0 to 90 % full value is 90 µs.</a:t>
            </a:r>
          </a:p>
          <a:p>
            <a:endParaRPr lang="zh-CN" altLang="en-US" dirty="0"/>
          </a:p>
        </p:txBody>
      </p:sp>
      <p:sp>
        <p:nvSpPr>
          <p:cNvPr id="4" name="灯片编号占位符 3"/>
          <p:cNvSpPr>
            <a:spLocks noGrp="1"/>
          </p:cNvSpPr>
          <p:nvPr>
            <p:ph type="sldNum" sz="quarter" idx="5"/>
          </p:nvPr>
        </p:nvSpPr>
        <p:spPr/>
        <p:txBody>
          <a:bodyPr/>
          <a:lstStyle/>
          <a:p>
            <a:fld id="{B24FADB7-F7BE-4DD5-9AA6-42D61CABC269}" type="slidenum">
              <a:rPr lang="zh-CN" altLang="en-US" smtClean="0"/>
              <a:t>12</a:t>
            </a:fld>
            <a:endParaRPr lang="zh-CN" altLang="en-US"/>
          </a:p>
        </p:txBody>
      </p:sp>
    </p:spTree>
    <p:extLst>
      <p:ext uri="{BB962C8B-B14F-4D97-AF65-F5344CB8AC3E}">
        <p14:creationId xmlns:p14="http://schemas.microsoft.com/office/powerpoint/2010/main" val="16428946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kern="0" spc="20" dirty="0">
                <a:solidFill>
                  <a:srgbClr val="060607"/>
                </a:solidFill>
                <a:effectLst/>
                <a:highlight>
                  <a:srgbClr val="FFFF00"/>
                </a:highlight>
                <a:latin typeface="inherit"/>
                <a:ea typeface="宋体" panose="02010600030101010101" pitchFamily="2" charset="-122"/>
                <a:cs typeface="宋体" panose="02010600030101010101" pitchFamily="2" charset="-122"/>
              </a:rPr>
              <a:t>Now our FOFB system includes </a:t>
            </a:r>
            <a:r>
              <a:rPr lang="en-US" altLang="zh-CN" sz="1800" b="1" kern="0" spc="20" dirty="0">
                <a:solidFill>
                  <a:srgbClr val="060607"/>
                </a:solidFill>
                <a:effectLst/>
                <a:highlight>
                  <a:srgbClr val="FFFF00"/>
                </a:highlight>
                <a:latin typeface="inherit"/>
                <a:ea typeface="宋体" panose="02010600030101010101" pitchFamily="2" charset="-122"/>
                <a:cs typeface="宋体" panose="02010600030101010101" pitchFamily="2" charset="-122"/>
              </a:rPr>
              <a:t>4 FCs</a:t>
            </a:r>
            <a:r>
              <a:rPr lang="en-US" altLang="zh-CN" sz="1800" kern="0" spc="20" dirty="0">
                <a:solidFill>
                  <a:srgbClr val="060607"/>
                </a:solidFill>
                <a:effectLst/>
                <a:highlight>
                  <a:srgbClr val="FFFF00"/>
                </a:highlight>
                <a:latin typeface="inherit"/>
                <a:ea typeface="宋体" panose="02010600030101010101" pitchFamily="2" charset="-122"/>
                <a:cs typeface="宋体" panose="02010600030101010101" pitchFamily="2" charset="-122"/>
              </a:rPr>
              <a:t> and </a:t>
            </a:r>
            <a:r>
              <a:rPr lang="en-US" altLang="zh-CN" sz="1800" b="1" kern="0" spc="20" dirty="0">
                <a:solidFill>
                  <a:srgbClr val="060607"/>
                </a:solidFill>
                <a:effectLst/>
                <a:highlight>
                  <a:srgbClr val="FFFF00"/>
                </a:highlight>
                <a:latin typeface="inherit"/>
                <a:ea typeface="宋体" panose="02010600030101010101" pitchFamily="2" charset="-122"/>
                <a:cs typeface="宋体" panose="02010600030101010101" pitchFamily="2" charset="-122"/>
              </a:rPr>
              <a:t>4 adjacent BPMs</a:t>
            </a:r>
            <a:r>
              <a:rPr lang="en-US" altLang="zh-CN" sz="1800" kern="0" spc="20" dirty="0">
                <a:solidFill>
                  <a:srgbClr val="060607"/>
                </a:solidFill>
                <a:effectLst/>
                <a:highlight>
                  <a:srgbClr val="FFFF00"/>
                </a:highlight>
                <a:latin typeface="inherit"/>
                <a:ea typeface="宋体" panose="02010600030101010101" pitchFamily="2" charset="-122"/>
                <a:cs typeface="宋体" panose="02010600030101010101" pitchFamily="2" charset="-122"/>
              </a:rPr>
              <a:t> per cell, among which two are </a:t>
            </a:r>
            <a:r>
              <a:rPr lang="en-US" altLang="zh-CN" sz="1800" b="1" kern="0" spc="20" dirty="0">
                <a:solidFill>
                  <a:srgbClr val="060607"/>
                </a:solidFill>
                <a:effectLst/>
                <a:highlight>
                  <a:srgbClr val="FFFF00"/>
                </a:highlight>
                <a:latin typeface="inherit"/>
                <a:ea typeface="宋体" panose="02010600030101010101" pitchFamily="2" charset="-122"/>
                <a:cs typeface="宋体" panose="02010600030101010101" pitchFamily="2" charset="-122"/>
              </a:rPr>
              <a:t>ID BPMs</a:t>
            </a:r>
            <a:r>
              <a:rPr lang="en-US" altLang="zh-CN" sz="1800" kern="0" spc="20" dirty="0">
                <a:solidFill>
                  <a:srgbClr val="060607"/>
                </a:solidFill>
                <a:effectLst/>
                <a:highlight>
                  <a:srgbClr val="FFFF00"/>
                </a:highlight>
                <a:latin typeface="inherit"/>
                <a:ea typeface="宋体" panose="02010600030101010101" pitchFamily="2" charset="-122"/>
                <a:cs typeface="宋体" panose="02010600030101010101" pitchFamily="2" charset="-122"/>
              </a:rPr>
              <a:t> and two are </a:t>
            </a:r>
            <a:r>
              <a:rPr lang="en-US" altLang="zh-CN" sz="1800" b="1" kern="0" spc="20" dirty="0">
                <a:solidFill>
                  <a:srgbClr val="060607"/>
                </a:solidFill>
                <a:effectLst/>
                <a:highlight>
                  <a:srgbClr val="FFFF00"/>
                </a:highlight>
                <a:latin typeface="inherit"/>
                <a:ea typeface="宋体" panose="02010600030101010101" pitchFamily="2" charset="-122"/>
                <a:cs typeface="宋体" panose="02010600030101010101" pitchFamily="2" charset="-122"/>
              </a:rPr>
              <a:t>Arc BPMs</a:t>
            </a:r>
            <a:r>
              <a:rPr lang="en-US" altLang="zh-CN" sz="1800" kern="0" spc="20" dirty="0">
                <a:solidFill>
                  <a:srgbClr val="060607"/>
                </a:solidFill>
                <a:effectLst/>
                <a:highlight>
                  <a:srgbClr val="FFFF00"/>
                </a:highlight>
                <a:latin typeface="inherit"/>
                <a:ea typeface="宋体" panose="02010600030101010101" pitchFamily="2" charset="-122"/>
                <a:cs typeface="宋体" panose="02010600030101010101" pitchFamily="2" charset="-122"/>
              </a:rPr>
              <a:t>. </a:t>
            </a:r>
          </a:p>
          <a:p>
            <a:pPr algn="l"/>
            <a:r>
              <a:rPr lang="en-US" altLang="zh-CN" sz="2800" dirty="0"/>
              <a:t>When we tried using the PI parameters designed during simulation,</a:t>
            </a:r>
            <a:r>
              <a:rPr lang="en-US" altLang="zh-CN" sz="2800" b="0" dirty="0">
                <a:solidFill>
                  <a:srgbClr val="000000"/>
                </a:solidFill>
                <a:effectLst/>
                <a:latin typeface="ui-sans-serif"/>
              </a:rPr>
              <a:t> </a:t>
            </a:r>
            <a:r>
              <a:rPr lang="en-US" altLang="zh-CN" sz="2800" dirty="0"/>
              <a:t>we quickly closed the loop of the FOFB system.</a:t>
            </a:r>
            <a:endParaRPr lang="en-US" altLang="zh-CN" sz="1800" kern="0" spc="20" dirty="0">
              <a:solidFill>
                <a:srgbClr val="060607"/>
              </a:solidFill>
              <a:effectLst/>
              <a:highlight>
                <a:srgbClr val="FFFF00"/>
              </a:highlight>
              <a:latin typeface="inherit"/>
              <a:ea typeface="宋体" panose="02010600030101010101" pitchFamily="2" charset="-122"/>
            </a:endParaRPr>
          </a:p>
          <a:p>
            <a:r>
              <a:rPr lang="en-US" altLang="zh-CN" sz="1800" kern="0" spc="20" dirty="0">
                <a:solidFill>
                  <a:srgbClr val="060607"/>
                </a:solidFill>
                <a:effectLst/>
                <a:highlight>
                  <a:srgbClr val="FFFF00"/>
                </a:highlight>
                <a:latin typeface="inherit"/>
                <a:ea typeface="宋体" panose="02010600030101010101" pitchFamily="2" charset="-122"/>
                <a:cs typeface="宋体" panose="02010600030101010101" pitchFamily="2" charset="-122"/>
              </a:rPr>
              <a:t>The bottom figure shows the orbit with and without FOFB.</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B24FADB7-F7BE-4DD5-9AA6-42D61CABC269}" type="slidenum">
              <a:rPr lang="zh-CN" altLang="en-US" smtClean="0"/>
              <a:t>13</a:t>
            </a:fld>
            <a:endParaRPr lang="zh-CN" altLang="en-US"/>
          </a:p>
        </p:txBody>
      </p:sp>
    </p:spTree>
    <p:extLst>
      <p:ext uri="{BB962C8B-B14F-4D97-AF65-F5344CB8AC3E}">
        <p14:creationId xmlns:p14="http://schemas.microsoft.com/office/powerpoint/2010/main" val="33687173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图片 6" descr="高能所.jpg"/>
          <p:cNvPicPr>
            <a:picLocks noChangeAspect="1"/>
          </p:cNvPicPr>
          <p:nvPr userDrawn="1"/>
        </p:nvPicPr>
        <p:blipFill>
          <a:blip r:embed="rId2" cstate="print"/>
          <a:stretch>
            <a:fillRect/>
          </a:stretch>
        </p:blipFill>
        <p:spPr>
          <a:xfrm>
            <a:off x="0" y="0"/>
            <a:ext cx="12192000" cy="6858000"/>
          </a:xfrm>
          <a:prstGeom prst="rect">
            <a:avLst/>
          </a:prstGeom>
        </p:spPr>
      </p:pic>
      <p:sp>
        <p:nvSpPr>
          <p:cNvPr id="155650" name="Rectangle 2"/>
          <p:cNvSpPr>
            <a:spLocks noGrp="1" noChangeArrowheads="1"/>
          </p:cNvSpPr>
          <p:nvPr>
            <p:ph type="ctrTitle"/>
          </p:nvPr>
        </p:nvSpPr>
        <p:spPr>
          <a:xfrm>
            <a:off x="914400" y="2130426"/>
            <a:ext cx="10363200" cy="1470025"/>
          </a:xfrm>
        </p:spPr>
        <p:txBody>
          <a:bodyPr/>
          <a:lstStyle>
            <a:lvl1pPr algn="ctr">
              <a:defRPr sz="6000" b="1">
                <a:solidFill>
                  <a:srgbClr val="FF0000"/>
                </a:solidFill>
              </a:defRPr>
            </a:lvl1pPr>
          </a:lstStyle>
          <a:p>
            <a:r>
              <a:rPr lang="zh-CN" altLang="en-US" dirty="0"/>
              <a:t>单击此处编辑母版标题样式</a:t>
            </a:r>
          </a:p>
        </p:txBody>
      </p:sp>
      <p:sp>
        <p:nvSpPr>
          <p:cNvPr id="4" name="Rectangle 4"/>
          <p:cNvSpPr>
            <a:spLocks noGrp="1" noChangeArrowheads="1"/>
          </p:cNvSpPr>
          <p:nvPr>
            <p:ph type="dt" sz="half" idx="10"/>
          </p:nvPr>
        </p:nvSpPr>
        <p:spPr/>
        <p:txBody>
          <a:bodyPr/>
          <a:lstStyle>
            <a:lvl1pPr>
              <a:defRPr/>
            </a:lvl1pPr>
          </a:lstStyle>
          <a:p>
            <a:pPr>
              <a:defRPr/>
            </a:pPr>
            <a:fld id="{6636E63E-8F84-4652-8FB1-FF44450FEA66}" type="datetime1">
              <a:rPr lang="zh-CN" altLang="en-US"/>
              <a:pPr>
                <a:defRPr/>
              </a:pPr>
              <a:t>2026/5/13</a:t>
            </a:fld>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19" name="文本占位符 18"/>
          <p:cNvSpPr>
            <a:spLocks noGrp="1"/>
          </p:cNvSpPr>
          <p:nvPr>
            <p:ph type="body" sz="quarter" idx="12"/>
          </p:nvPr>
        </p:nvSpPr>
        <p:spPr>
          <a:xfrm>
            <a:off x="2639616" y="4581526"/>
            <a:ext cx="6624736" cy="792163"/>
          </a:xfrm>
        </p:spPr>
        <p:txBody>
          <a:bodyPr/>
          <a:lstStyle>
            <a:lvl1pPr algn="ctr">
              <a:buNone/>
              <a:defRPr/>
            </a:lvl1pPr>
          </a:lstStyle>
          <a:p>
            <a:pPr lvl="0"/>
            <a:r>
              <a:rPr lang="zh-CN" altLang="en-US" dirty="0"/>
              <a:t>单击此处编辑母版文本样式</a:t>
            </a: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zh-CN" altLang="en-US"/>
          </a:p>
        </p:txBody>
      </p:sp>
      <p:sp>
        <p:nvSpPr>
          <p:cNvPr id="3" name="Vertical Text Placeholder 2"/>
          <p:cNvSpPr>
            <a:spLocks noGrp="1"/>
          </p:cNvSpPr>
          <p:nvPr>
            <p:ph type="body" orient="vert" idx="1"/>
          </p:nvPr>
        </p:nvSpPr>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fld id="{22EB8559-02A1-4B24-86EC-BE3DB242B9D9}" type="datetime1">
              <a:rPr lang="zh-CN" altLang="en-US"/>
              <a:pPr>
                <a:defRPr/>
              </a:pPr>
              <a:t>2026/5/13</a:t>
            </a:fld>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ltLang="zh-CN"/>
              <a:t>Click to edit Master title style</a:t>
            </a:r>
            <a:endParaRPr lang="zh-CN" alt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fld id="{034A0C16-74D8-4C89-8613-5E45EB8B4208}" type="datetime1">
              <a:rPr lang="zh-CN" altLang="en-US"/>
              <a:pPr>
                <a:defRPr/>
              </a:pPr>
              <a:t>2026/5/13</a:t>
            </a:fld>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节标题">
    <p:spTree>
      <p:nvGrpSpPr>
        <p:cNvPr id="1" name=""/>
        <p:cNvGrpSpPr/>
        <p:nvPr/>
      </p:nvGrpSpPr>
      <p:grpSpPr>
        <a:xfrm>
          <a:off x="0" y="0"/>
          <a:ext cx="0" cy="0"/>
          <a:chOff x="0" y="0"/>
          <a:chExt cx="0" cy="0"/>
        </a:xfrm>
      </p:grpSpPr>
      <p:sp>
        <p:nvSpPr>
          <p:cNvPr id="14" name="内容占位符 13"/>
          <p:cNvSpPr>
            <a:spLocks noGrp="1"/>
          </p:cNvSpPr>
          <p:nvPr>
            <p:ph sz="quarter" idx="10" hasCustomPrompt="1"/>
          </p:nvPr>
        </p:nvSpPr>
        <p:spPr>
          <a:xfrm>
            <a:off x="0" y="1329895"/>
            <a:ext cx="8783781" cy="1912071"/>
          </a:xfrm>
          <a:solidFill>
            <a:srgbClr val="000099"/>
          </a:solidFill>
        </p:spPr>
        <p:txBody>
          <a:bodyPr anchor="ctr">
            <a:normAutofit/>
          </a:bodyPr>
          <a:lstStyle>
            <a:lvl1pPr marL="0" indent="342900">
              <a:buNone/>
              <a:defRPr sz="3300" b="1" baseline="0">
                <a:solidFill>
                  <a:schemeClr val="bg1"/>
                </a:solidFill>
              </a:defRPr>
            </a:lvl1pPr>
          </a:lstStyle>
          <a:p>
            <a:pPr lvl="0"/>
            <a:r>
              <a:rPr lang="en-US" altLang="zh-CN" dirty="0"/>
              <a:t>Click here to add title</a:t>
            </a:r>
            <a:endParaRPr lang="zh-CN" altLang="en-US" dirty="0"/>
          </a:p>
        </p:txBody>
      </p:sp>
      <p:sp>
        <p:nvSpPr>
          <p:cNvPr id="16" name="文本占位符 15"/>
          <p:cNvSpPr>
            <a:spLocks noGrp="1"/>
          </p:cNvSpPr>
          <p:nvPr>
            <p:ph type="body" sz="quarter" idx="11" hasCustomPrompt="1"/>
          </p:nvPr>
        </p:nvSpPr>
        <p:spPr>
          <a:xfrm>
            <a:off x="1676403" y="3460609"/>
            <a:ext cx="9628909" cy="2711593"/>
          </a:xfrm>
        </p:spPr>
        <p:txBody>
          <a:bodyPr/>
          <a:lstStyle>
            <a:lvl1pPr marL="271463" indent="-271463">
              <a:buClrTx/>
              <a:buSzPct val="100000"/>
              <a:buFont typeface="+mj-lt"/>
              <a:buAutoNum type="arabicPeriod"/>
              <a:defRPr/>
            </a:lvl1pPr>
            <a:lvl2pPr marL="604838" indent="-228600">
              <a:buClrTx/>
              <a:buSzPct val="100000"/>
              <a:buFont typeface="Wingdings" panose="05000000000000000000" pitchFamily="2" charset="2"/>
              <a:buChar char="Ø"/>
              <a:defRPr/>
            </a:lvl2pPr>
            <a:lvl3pPr marL="876300" indent="-157163">
              <a:buClrTx/>
              <a:buSzPct val="100000"/>
              <a:buFont typeface="Wingdings" panose="05000000000000000000" pitchFamily="2" charset="2"/>
              <a:buChar char="l"/>
              <a:defRPr/>
            </a:lvl3pPr>
            <a:lvl4pPr marL="1276350" indent="-214313">
              <a:buClrTx/>
              <a:buSzPct val="100000"/>
              <a:buFont typeface="Wingdings" panose="05000000000000000000" pitchFamily="2" charset="2"/>
              <a:buChar char="u"/>
              <a:defRPr/>
            </a:lvl4pPr>
            <a:lvl5pPr marL="1663065" indent="-257175">
              <a:buClrTx/>
              <a:buSzPct val="100000"/>
              <a:buFont typeface="Wingdings" panose="05000000000000000000" pitchFamily="2" charset="2"/>
              <a:buChar char="u"/>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zh-CN" altLang="en-US" dirty="0"/>
          </a:p>
        </p:txBody>
      </p:sp>
    </p:spTree>
    <p:extLst>
      <p:ext uri="{BB962C8B-B14F-4D97-AF65-F5344CB8AC3E}">
        <p14:creationId xmlns:p14="http://schemas.microsoft.com/office/powerpoint/2010/main" val="40270356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标题和内容">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780288" y="1310641"/>
            <a:ext cx="10718987" cy="4804867"/>
          </a:xfrm>
        </p:spPr>
        <p:txBody>
          <a:bodyPr vert="horz" lIns="91440" tIns="45720" rIns="91440" bIns="45720" rtlCol="0" anchor="t">
            <a:normAutofit/>
          </a:bodyPr>
          <a:lstStyle>
            <a:lvl1pPr>
              <a:lnSpc>
                <a:spcPct val="100000"/>
              </a:lnSpc>
              <a:spcBef>
                <a:spcPts val="1200"/>
              </a:spcBef>
              <a:spcAft>
                <a:spcPts val="0"/>
              </a:spcAft>
              <a:defRPr lang="zh-CN" altLang="en-US" sz="3200" smtClean="0">
                <a:solidFill>
                  <a:srgbClr val="000099"/>
                </a:solidFill>
              </a:defRPr>
            </a:lvl1pPr>
            <a:lvl2pPr>
              <a:lnSpc>
                <a:spcPct val="100000"/>
              </a:lnSpc>
              <a:spcBef>
                <a:spcPts val="1200"/>
              </a:spcBef>
              <a:spcAft>
                <a:spcPts val="0"/>
              </a:spcAft>
              <a:defRPr lang="zh-CN" altLang="en-US" sz="2400" smtClean="0">
                <a:solidFill>
                  <a:schemeClr val="tx1"/>
                </a:solidFill>
              </a:defRPr>
            </a:lvl2pPr>
            <a:lvl3pPr>
              <a:lnSpc>
                <a:spcPct val="100000"/>
              </a:lnSpc>
              <a:spcBef>
                <a:spcPts val="1200"/>
              </a:spcBef>
              <a:spcAft>
                <a:spcPts val="0"/>
              </a:spcAft>
              <a:defRPr lang="zh-CN" altLang="en-US" sz="2000" smtClean="0">
                <a:solidFill>
                  <a:schemeClr val="tx1"/>
                </a:solidFill>
              </a:defRPr>
            </a:lvl3pPr>
            <a:lvl4pPr>
              <a:lnSpc>
                <a:spcPct val="100000"/>
              </a:lnSpc>
              <a:spcBef>
                <a:spcPts val="1200"/>
              </a:spcBef>
              <a:spcAft>
                <a:spcPts val="0"/>
              </a:spcAft>
              <a:defRPr lang="zh-CN" altLang="en-US" sz="1800" smtClean="0">
                <a:solidFill>
                  <a:schemeClr val="tx1"/>
                </a:solidFill>
              </a:defRPr>
            </a:lvl4pPr>
            <a:lvl5pPr>
              <a:lnSpc>
                <a:spcPct val="100000"/>
              </a:lnSpc>
              <a:spcBef>
                <a:spcPts val="1200"/>
              </a:spcBef>
              <a:spcAft>
                <a:spcPts val="0"/>
              </a:spcAft>
              <a:defRPr lang="en-US" sz="1800" dirty="0">
                <a:solidFill>
                  <a:schemeClr val="tx1"/>
                </a:solidFill>
              </a:defRPr>
            </a:lvl5pPr>
          </a:lstStyle>
          <a:p>
            <a:pPr lvl="0">
              <a:buClrTx/>
              <a:buFont typeface="Wingdings" panose="05000000000000000000" pitchFamily="2" charset="2"/>
              <a:buChar char="l"/>
            </a:pPr>
            <a:r>
              <a:rPr lang="en-US" altLang="zh-CN" dirty="0"/>
              <a:t> Click here to add text</a:t>
            </a:r>
            <a:endParaRPr lang="zh-CN" altLang="en-US" dirty="0"/>
          </a:p>
          <a:p>
            <a:pPr lvl="1">
              <a:buClrTx/>
              <a:buFont typeface="Wingdings" panose="05000000000000000000" pitchFamily="2" charset="2"/>
              <a:buChar char="n"/>
            </a:pPr>
            <a:r>
              <a:rPr lang="en-US" altLang="zh-CN" dirty="0"/>
              <a:t> Click here to add text</a:t>
            </a:r>
            <a:endParaRPr lang="zh-CN" altLang="en-US" dirty="0"/>
          </a:p>
          <a:p>
            <a:pPr lvl="2">
              <a:buClrTx/>
              <a:buFont typeface="Wingdings" panose="05000000000000000000" pitchFamily="2" charset="2"/>
              <a:buChar char="u"/>
            </a:pPr>
            <a:r>
              <a:rPr lang="en-US" altLang="zh-CN" dirty="0"/>
              <a:t> Click here to add text</a:t>
            </a:r>
            <a:endParaRPr lang="zh-CN" altLang="en-US" dirty="0"/>
          </a:p>
          <a:p>
            <a:pPr lvl="3">
              <a:buClrTx/>
              <a:buFont typeface="Wingdings" panose="05000000000000000000" pitchFamily="2" charset="2"/>
              <a:buChar char="Ø"/>
            </a:pPr>
            <a:r>
              <a:rPr lang="en-US" altLang="zh-CN" dirty="0"/>
              <a:t>Click here to add text</a:t>
            </a:r>
            <a:endParaRPr lang="zh-CN" altLang="en-US" dirty="0"/>
          </a:p>
          <a:p>
            <a:pPr lvl="4">
              <a:buClrTx/>
              <a:buFont typeface="Wingdings" panose="05000000000000000000" pitchFamily="2" charset="2"/>
              <a:buChar char="ü"/>
            </a:pPr>
            <a:r>
              <a:rPr lang="en-US" altLang="zh-CN" dirty="0"/>
              <a:t>Click here to add text</a:t>
            </a:r>
            <a:endParaRPr lang="en-US" dirty="0"/>
          </a:p>
        </p:txBody>
      </p:sp>
      <p:sp>
        <p:nvSpPr>
          <p:cNvPr id="10" name="标题 4"/>
          <p:cNvSpPr>
            <a:spLocks noGrp="1"/>
          </p:cNvSpPr>
          <p:nvPr>
            <p:ph type="title" hasCustomPrompt="1"/>
          </p:nvPr>
        </p:nvSpPr>
        <p:spPr>
          <a:xfrm>
            <a:off x="780288" y="260629"/>
            <a:ext cx="10718987" cy="663575"/>
          </a:xfrm>
          <a:prstGeom prst="rect">
            <a:avLst/>
          </a:prstGeom>
        </p:spPr>
        <p:txBody>
          <a:bodyPr anchor="ctr"/>
          <a:lstStyle>
            <a:lvl1pPr>
              <a:defRPr sz="4000" b="1" baseline="0">
                <a:solidFill>
                  <a:srgbClr val="C00000"/>
                </a:solidFill>
              </a:defRPr>
            </a:lvl1pPr>
          </a:lstStyle>
          <a:p>
            <a:r>
              <a:rPr lang="en-US" altLang="zh-CN" dirty="0"/>
              <a:t>Click here to add text</a:t>
            </a:r>
            <a:endParaRPr lang="zh-CN" altLang="en-US" dirty="0"/>
          </a:p>
        </p:txBody>
      </p:sp>
    </p:spTree>
    <p:extLst>
      <p:ext uri="{BB962C8B-B14F-4D97-AF65-F5344CB8AC3E}">
        <p14:creationId xmlns:p14="http://schemas.microsoft.com/office/powerpoint/2010/main" val="1017641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zh-CN" altLang="en-US"/>
          </a:p>
        </p:txBody>
      </p:sp>
      <p:sp>
        <p:nvSpPr>
          <p:cNvPr id="3" name="Content Placeholder 2"/>
          <p:cNvSpPr>
            <a:spLocks noGrp="1"/>
          </p:cNvSpPr>
          <p:nvPr>
            <p:ph idx="1"/>
          </p:nvPr>
        </p:nvSpPr>
        <p:spPr/>
        <p:txBody>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endParaRPr lang="zh-CN" altLang="en-US" dirty="0"/>
          </a:p>
        </p:txBody>
      </p:sp>
      <p:sp>
        <p:nvSpPr>
          <p:cNvPr id="4" name="Rectangle 4"/>
          <p:cNvSpPr>
            <a:spLocks noGrp="1" noChangeArrowheads="1"/>
          </p:cNvSpPr>
          <p:nvPr>
            <p:ph type="dt" sz="half" idx="10"/>
          </p:nvPr>
        </p:nvSpPr>
        <p:spPr/>
        <p:txBody>
          <a:bodyPr/>
          <a:lstStyle>
            <a:lvl1pPr>
              <a:defRPr/>
            </a:lvl1pPr>
          </a:lstStyle>
          <a:p>
            <a:pPr>
              <a:defRPr/>
            </a:pPr>
            <a:fld id="{02FD1267-7E2F-4700-9C61-E44B3548C528}" type="datetime1">
              <a:rPr lang="zh-CN" altLang="en-US"/>
              <a:pPr>
                <a:defRPr/>
              </a:pPr>
              <a:t>2026/5/13</a:t>
            </a:fld>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ltLang="zh-CN"/>
              <a:t>Click to edit Master title style</a:t>
            </a:r>
            <a:endParaRPr lang="zh-CN" alt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ltLang="zh-CN"/>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fld id="{390A3148-A2A2-499D-8AD4-A42AA392E762}" type="datetime1">
              <a:rPr lang="zh-CN" altLang="en-US"/>
              <a:pPr>
                <a:defRPr/>
              </a:pPr>
              <a:t>2026/5/13</a:t>
            </a:fld>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zh-CN" alt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Rectangle 4"/>
          <p:cNvSpPr>
            <a:spLocks noGrp="1" noChangeArrowheads="1"/>
          </p:cNvSpPr>
          <p:nvPr>
            <p:ph type="dt" sz="half" idx="10"/>
          </p:nvPr>
        </p:nvSpPr>
        <p:spPr/>
        <p:txBody>
          <a:bodyPr/>
          <a:lstStyle>
            <a:lvl1pPr>
              <a:defRPr/>
            </a:lvl1pPr>
          </a:lstStyle>
          <a:p>
            <a:pPr>
              <a:defRPr/>
            </a:pPr>
            <a:fld id="{7103C93E-36B2-40C1-B7AC-83420700120D}" type="datetime1">
              <a:rPr lang="zh-CN" altLang="en-US"/>
              <a:pPr>
                <a:defRPr/>
              </a:pPr>
              <a:t>2026/5/13</a:t>
            </a:fld>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ltLang="zh-CN"/>
              <a:t>Click to edit Master title style</a:t>
            </a:r>
            <a:endParaRPr lang="zh-CN" alt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fld id="{844F64D9-8DB8-45C9-BE2D-5E39827271F5}" type="datetime1">
              <a:rPr lang="zh-CN" altLang="en-US"/>
              <a:pPr>
                <a:defRPr/>
              </a:pPr>
              <a:t>2026/5/13</a:t>
            </a:fld>
            <a:endParaRPr lang="en-US" altLang="zh-CN"/>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zh-CN" altLang="en-US"/>
          </a:p>
        </p:txBody>
      </p:sp>
      <p:sp>
        <p:nvSpPr>
          <p:cNvPr id="3" name="Rectangle 4"/>
          <p:cNvSpPr>
            <a:spLocks noGrp="1" noChangeArrowheads="1"/>
          </p:cNvSpPr>
          <p:nvPr>
            <p:ph type="dt" sz="half" idx="10"/>
          </p:nvPr>
        </p:nvSpPr>
        <p:spPr/>
        <p:txBody>
          <a:bodyPr/>
          <a:lstStyle>
            <a:lvl1pPr>
              <a:defRPr/>
            </a:lvl1pPr>
          </a:lstStyle>
          <a:p>
            <a:pPr>
              <a:defRPr/>
            </a:pPr>
            <a:fld id="{E315AF6A-52DC-4802-83F2-94AEEBC406E5}" type="datetime1">
              <a:rPr lang="zh-CN" altLang="en-US"/>
              <a:pPr>
                <a:defRPr/>
              </a:pPr>
              <a:t>2026/5/13</a:t>
            </a:fld>
            <a:endParaRPr lang="en-US" altLang="zh-CN"/>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56316514-12AA-447E-822F-DD9EDA71C173}" type="datetime1">
              <a:rPr lang="zh-CN" altLang="en-US"/>
              <a:pPr>
                <a:defRPr/>
              </a:pPr>
              <a:t>2026/5/13</a:t>
            </a:fld>
            <a:endParaRPr lang="en-US" altLang="zh-CN"/>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ltLang="zh-CN"/>
              <a:t>Click to edit Master title style</a:t>
            </a:r>
            <a:endParaRPr lang="zh-CN" alt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fld id="{A2E35B66-8F1E-468F-A06B-AB51DFF38B68}" type="datetime1">
              <a:rPr lang="zh-CN" altLang="en-US"/>
              <a:pPr>
                <a:defRPr/>
              </a:pPr>
              <a:t>2026/5/13</a:t>
            </a:fld>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ltLang="zh-CN"/>
              <a:t>Click to edit Master title style</a:t>
            </a:r>
            <a:endParaRPr lang="zh-CN" alt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fld id="{0FC2FB9D-30A9-4BE6-B289-DEFC83ECD8DC}" type="datetime1">
              <a:rPr lang="zh-CN" altLang="en-US"/>
              <a:pPr>
                <a:defRPr/>
              </a:pPr>
              <a:t>2026/5/13</a:t>
            </a:fld>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1871531" y="53752"/>
            <a:ext cx="9518848"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dirty="0"/>
              <a:t>单击此处编辑母版标题样式</a:t>
            </a:r>
          </a:p>
        </p:txBody>
      </p:sp>
      <p:sp>
        <p:nvSpPr>
          <p:cNvPr id="1028"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dirty="0"/>
              <a:t>单击此处编辑母版文本样式</a:t>
            </a:r>
          </a:p>
          <a:p>
            <a:pPr lvl="1"/>
            <a:r>
              <a:rPr lang="zh-CN" altLang="en-US" dirty="0"/>
              <a:t>第二级</a:t>
            </a:r>
          </a:p>
          <a:p>
            <a:pPr lvl="2"/>
            <a:r>
              <a:rPr lang="zh-CN" altLang="en-US" dirty="0"/>
              <a:t>第三级</a:t>
            </a:r>
          </a:p>
          <a:p>
            <a:pPr lvl="3"/>
            <a:endParaRPr lang="zh-CN" altLang="en-US" dirty="0"/>
          </a:p>
        </p:txBody>
      </p:sp>
      <p:sp>
        <p:nvSpPr>
          <p:cNvPr id="153604"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400"/>
            </a:lvl1pPr>
          </a:lstStyle>
          <a:p>
            <a:pPr>
              <a:defRPr/>
            </a:pPr>
            <a:fld id="{1DFA9564-8B1D-46BF-A8FC-7DF2AC969463}" type="datetime1">
              <a:rPr lang="zh-CN" altLang="en-US"/>
              <a:pPr>
                <a:defRPr/>
              </a:pPr>
              <a:t>2026/5/13</a:t>
            </a:fld>
            <a:endParaRPr lang="en-US" altLang="zh-CN"/>
          </a:p>
        </p:txBody>
      </p:sp>
      <p:sp>
        <p:nvSpPr>
          <p:cNvPr id="153605"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vl1pPr>
          </a:lstStyle>
          <a:p>
            <a:pPr>
              <a:defRPr/>
            </a:pPr>
            <a:endParaRPr lang="en-US" altLang="zh-CN"/>
          </a:p>
        </p:txBody>
      </p:sp>
      <p:sp>
        <p:nvSpPr>
          <p:cNvPr id="10" name="矩形 9"/>
          <p:cNvSpPr/>
          <p:nvPr userDrawn="1"/>
        </p:nvSpPr>
        <p:spPr bwMode="auto">
          <a:xfrm>
            <a:off x="0" y="6669361"/>
            <a:ext cx="12192000" cy="646331"/>
          </a:xfrm>
          <a:prstGeom prst="rect">
            <a:avLst/>
          </a:prstGeom>
          <a:solidFill>
            <a:srgbClr val="C3C3E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1588" marR="0" indent="0" algn="ctr" defTabSz="914400" rtl="0" eaLnBrk="1" fontAlgn="base" latinLnBrk="0" hangingPunct="1">
              <a:lnSpc>
                <a:spcPct val="100000"/>
              </a:lnSpc>
              <a:spcBef>
                <a:spcPct val="0"/>
              </a:spcBef>
              <a:spcAft>
                <a:spcPct val="0"/>
              </a:spcAft>
              <a:buClrTx/>
              <a:buSzTx/>
              <a:buFontTx/>
              <a:buNone/>
              <a:tabLst/>
            </a:pPr>
            <a:endParaRPr kumimoji="0" lang="zh-CN" altLang="en-US" sz="3600" b="1" i="0" u="none" strike="noStrike" cap="none" normalizeH="0" baseline="0">
              <a:ln>
                <a:noFill/>
              </a:ln>
              <a:solidFill>
                <a:schemeClr val="bg1"/>
              </a:solidFill>
              <a:effectLst/>
              <a:latin typeface="Times New Roman" pitchFamily="18" charset="0"/>
              <a:ea typeface="华文中宋" pitchFamily="2" charset="-122"/>
            </a:endParaRPr>
          </a:p>
        </p:txBody>
      </p:sp>
      <p:pic>
        <p:nvPicPr>
          <p:cNvPr id="1026" name="Picture 2"/>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0" y="167664"/>
            <a:ext cx="1871069" cy="1029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 id="2147483815" r:id="rId12"/>
    <p:sldLayoutId id="2147483816" r:id="rId13"/>
  </p:sldLayoutIdLst>
  <p:transition>
    <p:split orient="vert"/>
  </p:transition>
  <p:txStyles>
    <p:titleStyle>
      <a:lvl1pPr algn="ctr" rtl="0" eaLnBrk="0" fontAlgn="base" hangingPunct="0">
        <a:spcBef>
          <a:spcPct val="0"/>
        </a:spcBef>
        <a:spcAft>
          <a:spcPct val="0"/>
        </a:spcAft>
        <a:defRPr sz="4000" b="1" cap="none" spc="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微软雅黑" pitchFamily="34" charset="-122"/>
          <a:ea typeface="微软雅黑" pitchFamily="34" charset="-122"/>
          <a:cs typeface="+mj-cs"/>
        </a:defRPr>
      </a:lvl1pPr>
      <a:lvl2pPr algn="l" rtl="0" eaLnBrk="0" fontAlgn="base" hangingPunct="0">
        <a:spcBef>
          <a:spcPct val="0"/>
        </a:spcBef>
        <a:spcAft>
          <a:spcPct val="0"/>
        </a:spcAft>
        <a:defRPr sz="4000" b="1">
          <a:solidFill>
            <a:schemeClr val="bg1"/>
          </a:solidFill>
          <a:latin typeface="Arial" charset="0"/>
          <a:ea typeface="黑体" pitchFamily="2" charset="-122"/>
        </a:defRPr>
      </a:lvl2pPr>
      <a:lvl3pPr algn="l" rtl="0" eaLnBrk="0" fontAlgn="base" hangingPunct="0">
        <a:spcBef>
          <a:spcPct val="0"/>
        </a:spcBef>
        <a:spcAft>
          <a:spcPct val="0"/>
        </a:spcAft>
        <a:defRPr sz="4000" b="1">
          <a:solidFill>
            <a:schemeClr val="bg1"/>
          </a:solidFill>
          <a:latin typeface="Arial" charset="0"/>
          <a:ea typeface="黑体" pitchFamily="2" charset="-122"/>
        </a:defRPr>
      </a:lvl3pPr>
      <a:lvl4pPr algn="l" rtl="0" eaLnBrk="0" fontAlgn="base" hangingPunct="0">
        <a:spcBef>
          <a:spcPct val="0"/>
        </a:spcBef>
        <a:spcAft>
          <a:spcPct val="0"/>
        </a:spcAft>
        <a:defRPr sz="4000" b="1">
          <a:solidFill>
            <a:schemeClr val="bg1"/>
          </a:solidFill>
          <a:latin typeface="Arial" charset="0"/>
          <a:ea typeface="黑体" pitchFamily="2" charset="-122"/>
        </a:defRPr>
      </a:lvl4pPr>
      <a:lvl5pPr algn="l" rtl="0" eaLnBrk="0" fontAlgn="base" hangingPunct="0">
        <a:spcBef>
          <a:spcPct val="0"/>
        </a:spcBef>
        <a:spcAft>
          <a:spcPct val="0"/>
        </a:spcAft>
        <a:defRPr sz="4000" b="1">
          <a:solidFill>
            <a:schemeClr val="bg1"/>
          </a:solidFill>
          <a:latin typeface="Arial" charset="0"/>
          <a:ea typeface="黑体" pitchFamily="2" charset="-122"/>
        </a:defRPr>
      </a:lvl5pPr>
      <a:lvl6pPr marL="457200" algn="l" rtl="0" fontAlgn="base">
        <a:spcBef>
          <a:spcPct val="0"/>
        </a:spcBef>
        <a:spcAft>
          <a:spcPct val="0"/>
        </a:spcAft>
        <a:defRPr sz="4000" b="1">
          <a:solidFill>
            <a:srgbClr val="0090F2"/>
          </a:solidFill>
          <a:latin typeface="Arial" charset="0"/>
          <a:ea typeface="黑体" pitchFamily="2" charset="-122"/>
        </a:defRPr>
      </a:lvl6pPr>
      <a:lvl7pPr marL="914400" algn="l" rtl="0" fontAlgn="base">
        <a:spcBef>
          <a:spcPct val="0"/>
        </a:spcBef>
        <a:spcAft>
          <a:spcPct val="0"/>
        </a:spcAft>
        <a:defRPr sz="4000" b="1">
          <a:solidFill>
            <a:srgbClr val="0090F2"/>
          </a:solidFill>
          <a:latin typeface="Arial" charset="0"/>
          <a:ea typeface="黑体" pitchFamily="2" charset="-122"/>
        </a:defRPr>
      </a:lvl7pPr>
      <a:lvl8pPr marL="1371600" algn="l" rtl="0" fontAlgn="base">
        <a:spcBef>
          <a:spcPct val="0"/>
        </a:spcBef>
        <a:spcAft>
          <a:spcPct val="0"/>
        </a:spcAft>
        <a:defRPr sz="4000" b="1">
          <a:solidFill>
            <a:srgbClr val="0090F2"/>
          </a:solidFill>
          <a:latin typeface="Arial" charset="0"/>
          <a:ea typeface="黑体" pitchFamily="2" charset="-122"/>
        </a:defRPr>
      </a:lvl8pPr>
      <a:lvl9pPr marL="1828800" algn="l" rtl="0" fontAlgn="base">
        <a:spcBef>
          <a:spcPct val="0"/>
        </a:spcBef>
        <a:spcAft>
          <a:spcPct val="0"/>
        </a:spcAft>
        <a:defRPr sz="4000" b="1">
          <a:solidFill>
            <a:srgbClr val="0090F2"/>
          </a:solidFill>
          <a:latin typeface="Arial" charset="0"/>
          <a:ea typeface="黑体" pitchFamily="2" charset="-122"/>
        </a:defRPr>
      </a:lvl9pPr>
    </p:titleStyle>
    <p:bodyStyle>
      <a:lvl1pPr marL="342900" indent="-342900" algn="l" rtl="0" eaLnBrk="0" fontAlgn="base" hangingPunct="0">
        <a:spcBef>
          <a:spcPct val="20000"/>
        </a:spcBef>
        <a:spcAft>
          <a:spcPct val="0"/>
        </a:spcAft>
        <a:buClr>
          <a:srgbClr val="00B0F0"/>
        </a:buClr>
        <a:buSzPct val="90000"/>
        <a:buFont typeface="Wingdings" pitchFamily="2" charset="2"/>
        <a:buChar char="n"/>
        <a:defRPr sz="2800">
          <a:solidFill>
            <a:srgbClr val="003399"/>
          </a:solidFill>
          <a:latin typeface="微软雅黑" pitchFamily="34" charset="-122"/>
          <a:ea typeface="微软雅黑" pitchFamily="34" charset="-122"/>
          <a:cs typeface="+mn-cs"/>
        </a:defRPr>
      </a:lvl1pPr>
      <a:lvl2pPr marL="742950" indent="-285750" algn="l" rtl="0" eaLnBrk="0" fontAlgn="base" hangingPunct="0">
        <a:spcBef>
          <a:spcPct val="20000"/>
        </a:spcBef>
        <a:spcAft>
          <a:spcPct val="0"/>
        </a:spcAft>
        <a:buClr>
          <a:srgbClr val="00B050"/>
        </a:buClr>
        <a:buSzPct val="75000"/>
        <a:buFont typeface="Wingdings" pitchFamily="2" charset="2"/>
        <a:buChar char="l"/>
        <a:defRPr sz="2400">
          <a:solidFill>
            <a:schemeClr val="tx1"/>
          </a:solidFill>
          <a:latin typeface="微软雅黑" pitchFamily="34" charset="-122"/>
          <a:ea typeface="微软雅黑" pitchFamily="34" charset="-122"/>
        </a:defRPr>
      </a:lvl2pPr>
      <a:lvl3pPr marL="1143000" indent="-228600" algn="l" rtl="0" eaLnBrk="0" fontAlgn="base" hangingPunct="0">
        <a:spcBef>
          <a:spcPct val="20000"/>
        </a:spcBef>
        <a:spcAft>
          <a:spcPct val="0"/>
        </a:spcAft>
        <a:buChar char="•"/>
        <a:defRPr sz="2400">
          <a:solidFill>
            <a:srgbClr val="003399"/>
          </a:solidFill>
          <a:latin typeface="+mn-lt"/>
          <a:ea typeface="+mn-ea"/>
        </a:defRPr>
      </a:lvl3pPr>
      <a:lvl4pPr marL="1600200" indent="-228600" algn="l" rtl="0" eaLnBrk="0" fontAlgn="base" hangingPunct="0">
        <a:spcBef>
          <a:spcPct val="20000"/>
        </a:spcBef>
        <a:spcAft>
          <a:spcPct val="0"/>
        </a:spcAft>
        <a:buChar char="–"/>
        <a:defRPr sz="2800">
          <a:solidFill>
            <a:srgbClr val="003399"/>
          </a:solidFill>
          <a:latin typeface="+mn-lt"/>
          <a:ea typeface="+mn-ea"/>
        </a:defRPr>
      </a:lvl4pPr>
      <a:lvl5pPr marL="2057400" indent="-228600" algn="l" rtl="0" eaLnBrk="0" fontAlgn="base" hangingPunct="0">
        <a:spcBef>
          <a:spcPct val="20000"/>
        </a:spcBef>
        <a:spcAft>
          <a:spcPct val="0"/>
        </a:spcAft>
        <a:buChar char="»"/>
        <a:defRPr sz="2800">
          <a:solidFill>
            <a:srgbClr val="003399"/>
          </a:solidFill>
          <a:latin typeface="+mn-lt"/>
          <a:ea typeface="+mn-ea"/>
        </a:defRPr>
      </a:lvl5pPr>
      <a:lvl6pPr marL="2514600" indent="-228600" algn="l" rtl="0" fontAlgn="base">
        <a:spcBef>
          <a:spcPct val="20000"/>
        </a:spcBef>
        <a:spcAft>
          <a:spcPct val="0"/>
        </a:spcAft>
        <a:buChar char="»"/>
        <a:defRPr sz="2800">
          <a:solidFill>
            <a:srgbClr val="003399"/>
          </a:solidFill>
          <a:latin typeface="+mn-lt"/>
          <a:ea typeface="+mn-ea"/>
        </a:defRPr>
      </a:lvl6pPr>
      <a:lvl7pPr marL="2971800" indent="-228600" algn="l" rtl="0" fontAlgn="base">
        <a:spcBef>
          <a:spcPct val="20000"/>
        </a:spcBef>
        <a:spcAft>
          <a:spcPct val="0"/>
        </a:spcAft>
        <a:buChar char="»"/>
        <a:defRPr sz="2800">
          <a:solidFill>
            <a:srgbClr val="003399"/>
          </a:solidFill>
          <a:latin typeface="+mn-lt"/>
          <a:ea typeface="+mn-ea"/>
        </a:defRPr>
      </a:lvl7pPr>
      <a:lvl8pPr marL="3429000" indent="-228600" algn="l" rtl="0" fontAlgn="base">
        <a:spcBef>
          <a:spcPct val="20000"/>
        </a:spcBef>
        <a:spcAft>
          <a:spcPct val="0"/>
        </a:spcAft>
        <a:buChar char="»"/>
        <a:defRPr sz="2800">
          <a:solidFill>
            <a:srgbClr val="003399"/>
          </a:solidFill>
          <a:latin typeface="+mn-lt"/>
          <a:ea typeface="+mn-ea"/>
        </a:defRPr>
      </a:lvl8pPr>
      <a:lvl9pPr marL="3886200" indent="-228600" algn="l" rtl="0" fontAlgn="base">
        <a:spcBef>
          <a:spcPct val="20000"/>
        </a:spcBef>
        <a:spcAft>
          <a:spcPct val="0"/>
        </a:spcAft>
        <a:buChar char="»"/>
        <a:defRPr sz="2800">
          <a:solidFill>
            <a:srgbClr val="003399"/>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9.wmf"/><Relationship Id="rId5" Type="http://schemas.openxmlformats.org/officeDocument/2006/relationships/oleObject" Target="../embeddings/oleObject1.bin"/><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6.xml"/><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1.svg"/><Relationship Id="rId7" Type="http://schemas.openxmlformats.org/officeDocument/2006/relationships/image" Target="../media/image45.svg"/><Relationship Id="rId2" Type="http://schemas.openxmlformats.org/officeDocument/2006/relationships/image" Target="../media/image40.svg"/><Relationship Id="rId1" Type="http://schemas.openxmlformats.org/officeDocument/2006/relationships/slideLayout" Target="../slideLayouts/slideLayout6.xml"/><Relationship Id="rId6" Type="http://schemas.openxmlformats.org/officeDocument/2006/relationships/image" Target="../media/image44.svg"/><Relationship Id="rId5" Type="http://schemas.openxmlformats.org/officeDocument/2006/relationships/image" Target="../media/image43.svg"/><Relationship Id="rId4" Type="http://schemas.openxmlformats.org/officeDocument/2006/relationships/image" Target="../media/image42.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5.emf"/></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p:nvPr>
        </p:nvSpPr>
        <p:spPr>
          <a:xfrm>
            <a:off x="914400" y="1772816"/>
            <a:ext cx="10363200" cy="1827635"/>
          </a:xfrm>
        </p:spPr>
        <p:txBody>
          <a:bodyPr/>
          <a:lstStyle/>
          <a:p>
            <a:r>
              <a:rPr lang="en-US" altLang="zh-CN" b="1" dirty="0"/>
              <a:t>BEPCII-U </a:t>
            </a:r>
            <a:r>
              <a:rPr lang="en-US" altLang="zh-CN" dirty="0"/>
              <a:t>IP </a:t>
            </a:r>
            <a:r>
              <a:rPr lang="en-US" altLang="zh-CN" b="1" dirty="0"/>
              <a:t>Luminosity Feedback Control System</a:t>
            </a:r>
            <a:endParaRPr lang="zh-CN" altLang="en-US" dirty="0"/>
          </a:p>
        </p:txBody>
      </p:sp>
      <p:sp>
        <p:nvSpPr>
          <p:cNvPr id="5" name="文本占位符 4"/>
          <p:cNvSpPr>
            <a:spLocks noGrp="1"/>
          </p:cNvSpPr>
          <p:nvPr>
            <p:ph type="body" sz="quarter" idx="12"/>
          </p:nvPr>
        </p:nvSpPr>
        <p:spPr>
          <a:xfrm>
            <a:off x="2209800" y="4581526"/>
            <a:ext cx="7414592" cy="1367755"/>
          </a:xfrm>
        </p:spPr>
        <p:txBody>
          <a:bodyPr/>
          <a:lstStyle/>
          <a:p>
            <a:r>
              <a:rPr lang="en-US" altLang="zh-CN" dirty="0"/>
              <a:t>Reporter: *</a:t>
            </a:r>
            <a:r>
              <a:rPr lang="en-US" altLang="zh-CN" dirty="0" err="1"/>
              <a:t>Guodong</a:t>
            </a:r>
            <a:r>
              <a:rPr lang="en-US" altLang="zh-CN" dirty="0"/>
              <a:t> Gao, </a:t>
            </a:r>
            <a:r>
              <a:rPr lang="en-US" altLang="zh-CN" dirty="0" err="1"/>
              <a:t>Shujun</a:t>
            </a:r>
            <a:r>
              <a:rPr lang="en-US" altLang="zh-CN" dirty="0"/>
              <a:t> Wei.</a:t>
            </a:r>
          </a:p>
          <a:p>
            <a:r>
              <a:rPr lang="en-US" altLang="zh-CN" dirty="0"/>
              <a:t>2026/05/14</a:t>
            </a:r>
            <a:endParaRPr lang="zh-CN" altLang="en-US"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ltLang="zh-CN" dirty="0"/>
              <a:t>Upper-layer control software</a:t>
            </a:r>
            <a:endParaRPr lang="en-US" dirty="0"/>
          </a:p>
        </p:txBody>
      </p:sp>
      <p:sp>
        <p:nvSpPr>
          <p:cNvPr id="11" name="内容占位符 1">
            <a:extLst>
              <a:ext uri="{FF2B5EF4-FFF2-40B4-BE49-F238E27FC236}">
                <a16:creationId xmlns:a16="http://schemas.microsoft.com/office/drawing/2014/main" id="{50B60237-934C-45E9-A427-94D7F3D18616}"/>
              </a:ext>
            </a:extLst>
          </p:cNvPr>
          <p:cNvSpPr>
            <a:spLocks noGrp="1"/>
          </p:cNvSpPr>
          <p:nvPr>
            <p:ph idx="1"/>
          </p:nvPr>
        </p:nvSpPr>
        <p:spPr>
          <a:xfrm>
            <a:off x="191344" y="1501776"/>
            <a:ext cx="5734813" cy="4804867"/>
          </a:xfrm>
        </p:spPr>
        <p:txBody>
          <a:bodyPr>
            <a:normAutofit lnSpcReduction="10000"/>
          </a:bodyPr>
          <a:lstStyle/>
          <a:p>
            <a:pPr algn="just">
              <a:buSzPct val="100000"/>
              <a:buFont typeface="Wingdings" panose="05000000000000000000" pitchFamily="2" charset="2"/>
              <a:buChar char="Ø"/>
            </a:pPr>
            <a:r>
              <a:rPr lang="en-US" altLang="zh-CN" sz="2000" dirty="0"/>
              <a:t> Develop the Upper-Layer Control Software for the FOFB base on </a:t>
            </a:r>
            <a:r>
              <a:rPr lang="en-US" altLang="zh-CN" sz="2000" dirty="0" err="1"/>
              <a:t>Pyapas</a:t>
            </a:r>
            <a:r>
              <a:rPr lang="en-US" altLang="zh-CN" sz="2000" dirty="0"/>
              <a:t>.</a:t>
            </a:r>
          </a:p>
          <a:p>
            <a:pPr algn="just">
              <a:buSzPct val="100000"/>
              <a:buFont typeface="Wingdings" panose="05000000000000000000" pitchFamily="2" charset="2"/>
              <a:buChar char="Ø"/>
            </a:pPr>
            <a:r>
              <a:rPr lang="en-US" altLang="zh-CN" sz="2000" dirty="0"/>
              <a:t> The implemented functions include: calculation of inverse response matrix, BPM and FC selection and automatic configuration, synchronous state control of 16 FOCs, synchronous parameter input function, real-time monitoring of FOFB related equipment status, acquisition of 22kHz FOFB data, FC control interface selection, etc.</a:t>
            </a:r>
          </a:p>
          <a:p>
            <a:pPr algn="just">
              <a:buSzPct val="100000"/>
              <a:buFont typeface="Wingdings" panose="05000000000000000000" pitchFamily="2" charset="2"/>
              <a:buChar char="Ø"/>
            </a:pPr>
            <a:r>
              <a:rPr lang="en-US" altLang="zh-CN" sz="2000" dirty="0"/>
              <a:t>The read data is stored in binary file format, and after format conversion, the data can be saved in large quantities on the server.</a:t>
            </a:r>
          </a:p>
        </p:txBody>
      </p:sp>
      <p:pic>
        <p:nvPicPr>
          <p:cNvPr id="2" name="图片 1">
            <a:extLst>
              <a:ext uri="{FF2B5EF4-FFF2-40B4-BE49-F238E27FC236}">
                <a16:creationId xmlns:a16="http://schemas.microsoft.com/office/drawing/2014/main" id="{F9FB2798-2AD9-60AF-CBBB-3D2B74A820B1}"/>
              </a:ext>
            </a:extLst>
          </p:cNvPr>
          <p:cNvPicPr/>
          <p:nvPr/>
        </p:nvPicPr>
        <p:blipFill>
          <a:blip r:embed="rId2"/>
          <a:stretch>
            <a:fillRect/>
          </a:stretch>
        </p:blipFill>
        <p:spPr>
          <a:xfrm>
            <a:off x="6744072" y="1412776"/>
            <a:ext cx="5095383" cy="4890791"/>
          </a:xfrm>
          <a:prstGeom prst="rect">
            <a:avLst/>
          </a:prstGeom>
        </p:spPr>
      </p:pic>
    </p:spTree>
    <p:extLst>
      <p:ext uri="{BB962C8B-B14F-4D97-AF65-F5344CB8AC3E}">
        <p14:creationId xmlns:p14="http://schemas.microsoft.com/office/powerpoint/2010/main" val="3890996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29FED-EBF9-87E6-0952-192A91EC2F9D}"/>
            </a:ext>
          </a:extLst>
        </p:cNvPr>
        <p:cNvGrpSpPr/>
        <p:nvPr/>
      </p:nvGrpSpPr>
      <p:grpSpPr>
        <a:xfrm>
          <a:off x="0" y="0"/>
          <a:ext cx="0" cy="0"/>
          <a:chOff x="0" y="0"/>
          <a:chExt cx="0" cy="0"/>
        </a:xfrm>
      </p:grpSpPr>
      <p:pic>
        <p:nvPicPr>
          <p:cNvPr id="8" name="图片 7" descr="WPS图片(1)">
            <a:extLst>
              <a:ext uri="{FF2B5EF4-FFF2-40B4-BE49-F238E27FC236}">
                <a16:creationId xmlns:a16="http://schemas.microsoft.com/office/drawing/2014/main" id="{F7F6871E-D8EB-4534-B6C5-5ED3FF5818E5}"/>
              </a:ext>
            </a:extLst>
          </p:cNvPr>
          <p:cNvPicPr>
            <a:picLocks noChangeAspect="1"/>
          </p:cNvPicPr>
          <p:nvPr/>
        </p:nvPicPr>
        <p:blipFill>
          <a:blip r:embed="rId3"/>
          <a:stretch>
            <a:fillRect/>
          </a:stretch>
        </p:blipFill>
        <p:spPr>
          <a:xfrm>
            <a:off x="3922049" y="2668155"/>
            <a:ext cx="8269951" cy="3917136"/>
          </a:xfrm>
          <a:prstGeom prst="rect">
            <a:avLst/>
          </a:prstGeom>
          <a:noFill/>
          <a:ln>
            <a:noFill/>
          </a:ln>
        </p:spPr>
      </p:pic>
      <p:sp>
        <p:nvSpPr>
          <p:cNvPr id="3" name="Title 2">
            <a:extLst>
              <a:ext uri="{FF2B5EF4-FFF2-40B4-BE49-F238E27FC236}">
                <a16:creationId xmlns:a16="http://schemas.microsoft.com/office/drawing/2014/main" id="{11D27AF6-0AB6-9770-DF3A-41ED477F6610}"/>
              </a:ext>
            </a:extLst>
          </p:cNvPr>
          <p:cNvSpPr>
            <a:spLocks noGrp="1"/>
          </p:cNvSpPr>
          <p:nvPr>
            <p:ph type="title"/>
          </p:nvPr>
        </p:nvSpPr>
        <p:spPr/>
        <p:txBody>
          <a:bodyPr/>
          <a:lstStyle/>
          <a:p>
            <a:r>
              <a:rPr lang="en-US" altLang="zh-CN" dirty="0"/>
              <a:t>FOFB data acquisition system</a:t>
            </a:r>
            <a:endParaRPr lang="en-US" dirty="0"/>
          </a:p>
        </p:txBody>
      </p:sp>
      <p:pic>
        <p:nvPicPr>
          <p:cNvPr id="6" name="图片 5">
            <a:extLst>
              <a:ext uri="{FF2B5EF4-FFF2-40B4-BE49-F238E27FC236}">
                <a16:creationId xmlns:a16="http://schemas.microsoft.com/office/drawing/2014/main" id="{9013168B-F66E-28E5-D5FB-6CA04B84CC48}"/>
              </a:ext>
            </a:extLst>
          </p:cNvPr>
          <p:cNvPicPr>
            <a:picLocks noChangeAspect="1"/>
          </p:cNvPicPr>
          <p:nvPr/>
        </p:nvPicPr>
        <p:blipFill>
          <a:blip r:embed="rId4"/>
          <a:stretch>
            <a:fillRect/>
          </a:stretch>
        </p:blipFill>
        <p:spPr>
          <a:xfrm>
            <a:off x="231597" y="3365677"/>
            <a:ext cx="3557187" cy="2748986"/>
          </a:xfrm>
          <a:prstGeom prst="rect">
            <a:avLst/>
          </a:prstGeom>
        </p:spPr>
      </p:pic>
      <p:sp>
        <p:nvSpPr>
          <p:cNvPr id="7" name="矩形 6">
            <a:extLst>
              <a:ext uri="{FF2B5EF4-FFF2-40B4-BE49-F238E27FC236}">
                <a16:creationId xmlns:a16="http://schemas.microsoft.com/office/drawing/2014/main" id="{67F94BCF-BA78-D39A-FC8B-C579EFC18B1E}"/>
              </a:ext>
            </a:extLst>
          </p:cNvPr>
          <p:cNvSpPr/>
          <p:nvPr/>
        </p:nvSpPr>
        <p:spPr>
          <a:xfrm>
            <a:off x="-384720" y="945381"/>
            <a:ext cx="7485245" cy="2399118"/>
          </a:xfrm>
          <a:prstGeom prst="rect">
            <a:avLst/>
          </a:prstGeom>
        </p:spPr>
        <p:txBody>
          <a:bodyPr wrap="square">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lvl="1" eaLnBrk="1" fontAlgn="auto" hangingPunct="1">
              <a:spcBef>
                <a:spcPts val="1200"/>
              </a:spcBef>
              <a:spcAft>
                <a:spcPts val="0"/>
              </a:spcAft>
              <a:buSzPct val="60000"/>
            </a:pPr>
            <a:endParaRPr lang="en-US" altLang="zh-CN" sz="2800" b="1" dirty="0">
              <a:latin typeface="+mj-lt"/>
              <a:ea typeface="+mn-ea"/>
            </a:endParaRPr>
          </a:p>
          <a:p>
            <a:pPr marL="914400" lvl="1" indent="-467995" eaLnBrk="1" fontAlgn="auto" hangingPunct="1">
              <a:lnSpc>
                <a:spcPts val="1200"/>
              </a:lnSpc>
              <a:spcBef>
                <a:spcPts val="1200"/>
              </a:spcBef>
              <a:spcAft>
                <a:spcPts val="0"/>
              </a:spcAft>
              <a:buSzPct val="60000"/>
              <a:buFont typeface="Wingdings" panose="05000000000000000000" pitchFamily="2" charset="2"/>
              <a:buChar char="Ø"/>
            </a:pPr>
            <a:r>
              <a:rPr lang="en-US" altLang="zh-CN" sz="2000" dirty="0">
                <a:solidFill>
                  <a:srgbClr val="000099"/>
                </a:solidFill>
                <a:latin typeface="+mn-lt"/>
                <a:ea typeface="+mn-ea"/>
              </a:rPr>
              <a:t>FA position data from 576 BPMs</a:t>
            </a:r>
          </a:p>
          <a:p>
            <a:pPr marL="914400" lvl="1" indent="-467995" eaLnBrk="1" fontAlgn="auto" hangingPunct="1">
              <a:lnSpc>
                <a:spcPts val="1200"/>
              </a:lnSpc>
              <a:spcBef>
                <a:spcPts val="1200"/>
              </a:spcBef>
              <a:spcAft>
                <a:spcPts val="0"/>
              </a:spcAft>
              <a:buSzPct val="60000"/>
              <a:buFont typeface="Wingdings" panose="05000000000000000000" pitchFamily="2" charset="2"/>
              <a:buChar char="Ø"/>
            </a:pPr>
            <a:r>
              <a:rPr lang="en-US" altLang="zh-CN" sz="2000" dirty="0">
                <a:solidFill>
                  <a:srgbClr val="000099"/>
                </a:solidFill>
                <a:latin typeface="+mn-lt"/>
                <a:ea typeface="+mn-ea"/>
              </a:rPr>
              <a:t>Status, setpoints, and readback values for 384 FCs </a:t>
            </a:r>
          </a:p>
          <a:p>
            <a:pPr marL="914400" lvl="1" indent="-467995" eaLnBrk="1" fontAlgn="auto" hangingPunct="1">
              <a:lnSpc>
                <a:spcPts val="1200"/>
              </a:lnSpc>
              <a:spcBef>
                <a:spcPts val="1200"/>
              </a:spcBef>
              <a:spcAft>
                <a:spcPts val="0"/>
              </a:spcAft>
              <a:buSzPct val="60000"/>
              <a:buFont typeface="Wingdings" panose="05000000000000000000" pitchFamily="2" charset="2"/>
              <a:buChar char="Ø"/>
            </a:pPr>
            <a:r>
              <a:rPr lang="en-US" altLang="zh-CN" sz="2000" dirty="0">
                <a:solidFill>
                  <a:srgbClr val="000099"/>
                </a:solidFill>
                <a:latin typeface="+mn-lt"/>
                <a:ea typeface="+mn-ea"/>
              </a:rPr>
              <a:t>Operational status of BPMs and FCs</a:t>
            </a:r>
          </a:p>
          <a:p>
            <a:pPr marL="914400" lvl="1" indent="-467995" eaLnBrk="1" fontAlgn="auto" hangingPunct="1">
              <a:lnSpc>
                <a:spcPts val="1200"/>
              </a:lnSpc>
              <a:spcBef>
                <a:spcPts val="1200"/>
              </a:spcBef>
              <a:spcAft>
                <a:spcPts val="0"/>
              </a:spcAft>
              <a:buSzPct val="60000"/>
              <a:buFont typeface="Wingdings" panose="05000000000000000000" pitchFamily="2" charset="2"/>
              <a:buChar char="Ø"/>
            </a:pPr>
            <a:r>
              <a:rPr lang="en-US" altLang="zh-CN" sz="2000" dirty="0">
                <a:solidFill>
                  <a:srgbClr val="000099"/>
                </a:solidFill>
                <a:latin typeface="+mn-lt"/>
                <a:ea typeface="+mn-ea"/>
              </a:rPr>
              <a:t>Hardware and software status of the FOFB system</a:t>
            </a:r>
          </a:p>
          <a:p>
            <a:pPr marL="914400" lvl="1" indent="-467995" eaLnBrk="1" fontAlgn="auto" hangingPunct="1">
              <a:lnSpc>
                <a:spcPts val="1200"/>
              </a:lnSpc>
              <a:spcBef>
                <a:spcPts val="1200"/>
              </a:spcBef>
              <a:spcAft>
                <a:spcPts val="0"/>
              </a:spcAft>
              <a:buSzPct val="60000"/>
              <a:buFont typeface="Wingdings" panose="05000000000000000000" pitchFamily="2" charset="2"/>
              <a:buChar char="Ø"/>
            </a:pPr>
            <a:r>
              <a:rPr lang="en-US" altLang="zh-CN" sz="2000" dirty="0">
                <a:solidFill>
                  <a:srgbClr val="000099"/>
                </a:solidFill>
                <a:latin typeface="+mn-lt"/>
                <a:ea typeface="+mn-ea"/>
              </a:rPr>
              <a:t>Settings of key parameters</a:t>
            </a:r>
          </a:p>
          <a:p>
            <a:pPr marL="914400" lvl="1" indent="-467995" eaLnBrk="1" fontAlgn="auto" hangingPunct="1">
              <a:lnSpc>
                <a:spcPts val="1200"/>
              </a:lnSpc>
              <a:spcBef>
                <a:spcPts val="1200"/>
              </a:spcBef>
              <a:spcAft>
                <a:spcPts val="0"/>
              </a:spcAft>
              <a:buSzPct val="60000"/>
              <a:buFont typeface="Wingdings" panose="05000000000000000000" pitchFamily="2" charset="2"/>
              <a:buChar char="Ø"/>
            </a:pPr>
            <a:r>
              <a:rPr lang="en-US" altLang="zh-CN" sz="2000" dirty="0">
                <a:solidFill>
                  <a:srgbClr val="000099"/>
                </a:solidFill>
                <a:latin typeface="+mn-lt"/>
                <a:ea typeface="+mn-ea"/>
              </a:rPr>
              <a:t>…</a:t>
            </a:r>
          </a:p>
        </p:txBody>
      </p:sp>
      <p:sp>
        <p:nvSpPr>
          <p:cNvPr id="9" name="文本框 3">
            <a:extLst>
              <a:ext uri="{FF2B5EF4-FFF2-40B4-BE49-F238E27FC236}">
                <a16:creationId xmlns:a16="http://schemas.microsoft.com/office/drawing/2014/main" id="{C744CDB7-4333-7E9A-C93E-5336BF52B10A}"/>
              </a:ext>
            </a:extLst>
          </p:cNvPr>
          <p:cNvSpPr txBox="1"/>
          <p:nvPr/>
        </p:nvSpPr>
        <p:spPr>
          <a:xfrm>
            <a:off x="7072681" y="1250206"/>
            <a:ext cx="5117359" cy="1294393"/>
          </a:xfrm>
          <a:prstGeom prst="rect">
            <a:avLst/>
          </a:prstGeom>
          <a:noFill/>
        </p:spPr>
        <p:txBody>
          <a:bodyPr wrap="square" rtlCol="0" anchor="t">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nSpc>
                <a:spcPct val="150000"/>
              </a:lnSpc>
            </a:pPr>
            <a:r>
              <a:rPr lang="en-US" altLang="zh-CN" sz="1800" b="1" dirty="0">
                <a:solidFill>
                  <a:srgbClr val="000099"/>
                </a:solidFill>
                <a:latin typeface="Times New Roman" panose="02020603050405020304" pitchFamily="18" charset="0"/>
                <a:ea typeface="微软雅黑" panose="020B0503020204020204" pitchFamily="34" charset="-122"/>
                <a:cs typeface="Times New Roman" panose="02020603050405020304" pitchFamily="18" charset="0"/>
                <a:sym typeface="+mn-ea"/>
              </a:rPr>
              <a:t>Real-time readout of synchronized data from FOFB-related equipment</a:t>
            </a:r>
            <a:r>
              <a:rPr lang="zh-CN" altLang="en-US" sz="1800" b="1" dirty="0">
                <a:solidFill>
                  <a:srgbClr val="000099"/>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en-US" altLang="zh-CN" sz="1800" dirty="0"/>
              <a:t>Over 3,000 data acquisition points; Data throughput: 350 MB/s.</a:t>
            </a:r>
            <a:endParaRPr lang="en-US" altLang="zh-CN" sz="1800" b="1" dirty="0">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Tree>
    <p:extLst>
      <p:ext uri="{BB962C8B-B14F-4D97-AF65-F5344CB8AC3E}">
        <p14:creationId xmlns:p14="http://schemas.microsoft.com/office/powerpoint/2010/main" val="2362924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947C2C6C-7ACC-43AF-B17B-9513D8C650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07" y="1395863"/>
            <a:ext cx="7289859" cy="2657757"/>
          </a:xfrm>
          <a:prstGeom prst="rect">
            <a:avLst/>
          </a:prstGeom>
        </p:spPr>
      </p:pic>
      <p:cxnSp>
        <p:nvCxnSpPr>
          <p:cNvPr id="7" name="直接箭头连接符 6">
            <a:extLst>
              <a:ext uri="{FF2B5EF4-FFF2-40B4-BE49-F238E27FC236}">
                <a16:creationId xmlns:a16="http://schemas.microsoft.com/office/drawing/2014/main" id="{97118DC7-3BC2-42E1-AEF4-75033DD69439}"/>
              </a:ext>
            </a:extLst>
          </p:cNvPr>
          <p:cNvCxnSpPr>
            <a:cxnSpLocks/>
          </p:cNvCxnSpPr>
          <p:nvPr/>
        </p:nvCxnSpPr>
        <p:spPr>
          <a:xfrm>
            <a:off x="2416410" y="1674603"/>
            <a:ext cx="0" cy="57098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文本框 7">
            <a:extLst>
              <a:ext uri="{FF2B5EF4-FFF2-40B4-BE49-F238E27FC236}">
                <a16:creationId xmlns:a16="http://schemas.microsoft.com/office/drawing/2014/main" id="{8936CB54-B820-4D65-9B5C-30B145DAA010}"/>
              </a:ext>
            </a:extLst>
          </p:cNvPr>
          <p:cNvSpPr txBox="1"/>
          <p:nvPr/>
        </p:nvSpPr>
        <p:spPr>
          <a:xfrm>
            <a:off x="1848240" y="940649"/>
            <a:ext cx="1318359" cy="646331"/>
          </a:xfrm>
          <a:prstGeom prst="rect">
            <a:avLst/>
          </a:prstGeom>
          <a:noFill/>
        </p:spPr>
        <p:txBody>
          <a:bodyPr wrap="square" rtlCol="0">
            <a:spAutoFit/>
          </a:bodyPr>
          <a:lstStyle/>
          <a:p>
            <a:r>
              <a:rPr lang="en-US" altLang="zh-CN" b="1" dirty="0" err="1">
                <a:solidFill>
                  <a:srgbClr val="C00000"/>
                </a:solidFill>
              </a:rPr>
              <a:t>i</a:t>
            </a:r>
            <a:r>
              <a:rPr lang="en-US" altLang="zh-CN" b="1" baseline="-25000" dirty="0" err="1">
                <a:solidFill>
                  <a:srgbClr val="C00000"/>
                </a:solidFill>
              </a:rPr>
              <a:t>set</a:t>
            </a:r>
            <a:endParaRPr lang="zh-CN" altLang="en-US" b="1" baseline="-25000" dirty="0">
              <a:solidFill>
                <a:srgbClr val="C00000"/>
              </a:solidFill>
            </a:endParaRPr>
          </a:p>
        </p:txBody>
      </p:sp>
      <p:cxnSp>
        <p:nvCxnSpPr>
          <p:cNvPr id="9" name="直接箭头连接符 8">
            <a:extLst>
              <a:ext uri="{FF2B5EF4-FFF2-40B4-BE49-F238E27FC236}">
                <a16:creationId xmlns:a16="http://schemas.microsoft.com/office/drawing/2014/main" id="{5B8D3C28-59C7-4B42-940A-45FD8B60AAAE}"/>
              </a:ext>
            </a:extLst>
          </p:cNvPr>
          <p:cNvCxnSpPr>
            <a:cxnSpLocks/>
          </p:cNvCxnSpPr>
          <p:nvPr/>
        </p:nvCxnSpPr>
        <p:spPr>
          <a:xfrm flipV="1">
            <a:off x="1605097" y="1638059"/>
            <a:ext cx="1" cy="59580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29D6961C-7EDA-4B62-8905-64B00C7BF033}"/>
              </a:ext>
            </a:extLst>
          </p:cNvPr>
          <p:cNvSpPr txBox="1"/>
          <p:nvPr/>
        </p:nvSpPr>
        <p:spPr>
          <a:xfrm>
            <a:off x="508142" y="878389"/>
            <a:ext cx="1707173" cy="646331"/>
          </a:xfrm>
          <a:prstGeom prst="rect">
            <a:avLst/>
          </a:prstGeom>
          <a:noFill/>
        </p:spPr>
        <p:txBody>
          <a:bodyPr wrap="square" rtlCol="0">
            <a:spAutoFit/>
          </a:bodyPr>
          <a:lstStyle/>
          <a:p>
            <a:r>
              <a:rPr lang="en-US" altLang="zh-CN" b="1" dirty="0" err="1">
                <a:solidFill>
                  <a:srgbClr val="C00000"/>
                </a:solidFill>
              </a:rPr>
              <a:t>x</a:t>
            </a:r>
            <a:r>
              <a:rPr lang="en-US" altLang="zh-CN" b="1" baseline="-25000" dirty="0" err="1">
                <a:solidFill>
                  <a:srgbClr val="C00000"/>
                </a:solidFill>
              </a:rPr>
              <a:t>output</a:t>
            </a:r>
            <a:endParaRPr lang="zh-CN" altLang="en-US" b="1" baseline="-25000" dirty="0">
              <a:solidFill>
                <a:srgbClr val="C00000"/>
              </a:solidFill>
            </a:endParaRPr>
          </a:p>
        </p:txBody>
      </p:sp>
      <p:pic>
        <p:nvPicPr>
          <p:cNvPr id="5" name="内容占位符 4">
            <a:extLst>
              <a:ext uri="{FF2B5EF4-FFF2-40B4-BE49-F238E27FC236}">
                <a16:creationId xmlns:a16="http://schemas.microsoft.com/office/drawing/2014/main" id="{2BEAC44E-1F5F-4D59-B41B-D73E71254FD3}"/>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6932643" y="968188"/>
            <a:ext cx="4965585" cy="3724189"/>
          </a:xfrm>
        </p:spPr>
      </p:pic>
      <p:sp>
        <p:nvSpPr>
          <p:cNvPr id="3" name="标题 2">
            <a:extLst>
              <a:ext uri="{FF2B5EF4-FFF2-40B4-BE49-F238E27FC236}">
                <a16:creationId xmlns:a16="http://schemas.microsoft.com/office/drawing/2014/main" id="{66164566-4493-4DAD-8E47-AFC6D3167EF9}"/>
              </a:ext>
            </a:extLst>
          </p:cNvPr>
          <p:cNvSpPr>
            <a:spLocks noGrp="1"/>
          </p:cNvSpPr>
          <p:nvPr>
            <p:ph type="title"/>
          </p:nvPr>
        </p:nvSpPr>
        <p:spPr/>
        <p:txBody>
          <a:bodyPr/>
          <a:lstStyle/>
          <a:p>
            <a:r>
              <a:rPr lang="en-US" altLang="zh-CN" dirty="0"/>
              <a:t>Open-loop response</a:t>
            </a:r>
            <a:endParaRPr lang="zh-CN" altLang="en-US" dirty="0"/>
          </a:p>
        </p:txBody>
      </p:sp>
      <p:cxnSp>
        <p:nvCxnSpPr>
          <p:cNvPr id="13" name="直接连接符 12">
            <a:extLst>
              <a:ext uri="{FF2B5EF4-FFF2-40B4-BE49-F238E27FC236}">
                <a16:creationId xmlns:a16="http://schemas.microsoft.com/office/drawing/2014/main" id="{D87ECACD-B986-428F-85A9-40C3DA71B716}"/>
              </a:ext>
            </a:extLst>
          </p:cNvPr>
          <p:cNvCxnSpPr/>
          <p:nvPr/>
        </p:nvCxnSpPr>
        <p:spPr>
          <a:xfrm>
            <a:off x="7888674" y="1858076"/>
            <a:ext cx="54202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14" name="直接箭头连接符 13">
            <a:extLst>
              <a:ext uri="{FF2B5EF4-FFF2-40B4-BE49-F238E27FC236}">
                <a16:creationId xmlns:a16="http://schemas.microsoft.com/office/drawing/2014/main" id="{6FAC5805-CCB0-4021-9E37-2971210A04BB}"/>
              </a:ext>
            </a:extLst>
          </p:cNvPr>
          <p:cNvCxnSpPr>
            <a:cxnSpLocks/>
            <a:stCxn id="15" idx="0"/>
          </p:cNvCxnSpPr>
          <p:nvPr/>
        </p:nvCxnSpPr>
        <p:spPr>
          <a:xfrm flipV="1">
            <a:off x="8136037" y="1899138"/>
            <a:ext cx="0" cy="74975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5" name="文本框 14">
            <a:extLst>
              <a:ext uri="{FF2B5EF4-FFF2-40B4-BE49-F238E27FC236}">
                <a16:creationId xmlns:a16="http://schemas.microsoft.com/office/drawing/2014/main" id="{E2316968-59DA-4D21-80AF-C9CE69769B73}"/>
              </a:ext>
            </a:extLst>
          </p:cNvPr>
          <p:cNvSpPr txBox="1"/>
          <p:nvPr/>
        </p:nvSpPr>
        <p:spPr>
          <a:xfrm>
            <a:off x="7753315" y="2648893"/>
            <a:ext cx="765444" cy="369332"/>
          </a:xfrm>
          <a:prstGeom prst="rect">
            <a:avLst/>
          </a:prstGeom>
          <a:noFill/>
        </p:spPr>
        <p:txBody>
          <a:bodyPr wrap="square" rtlCol="0">
            <a:spAutoFit/>
          </a:bodyPr>
          <a:lstStyle/>
          <a:p>
            <a:r>
              <a:rPr lang="en-US" altLang="zh-CN" dirty="0"/>
              <a:t>0.15A</a:t>
            </a:r>
            <a:endParaRPr lang="zh-CN" altLang="en-US" dirty="0"/>
          </a:p>
        </p:txBody>
      </p:sp>
      <p:cxnSp>
        <p:nvCxnSpPr>
          <p:cNvPr id="16" name="直接箭头连接符 15">
            <a:extLst>
              <a:ext uri="{FF2B5EF4-FFF2-40B4-BE49-F238E27FC236}">
                <a16:creationId xmlns:a16="http://schemas.microsoft.com/office/drawing/2014/main" id="{4604AE20-AF75-4A0F-80CD-B8716A2420DC}"/>
              </a:ext>
            </a:extLst>
          </p:cNvPr>
          <p:cNvCxnSpPr>
            <a:cxnSpLocks/>
            <a:stCxn id="15" idx="2"/>
          </p:cNvCxnSpPr>
          <p:nvPr/>
        </p:nvCxnSpPr>
        <p:spPr>
          <a:xfrm>
            <a:off x="8136037" y="3018225"/>
            <a:ext cx="0" cy="87935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7" name="直接箭头连接符 16">
            <a:extLst>
              <a:ext uri="{FF2B5EF4-FFF2-40B4-BE49-F238E27FC236}">
                <a16:creationId xmlns:a16="http://schemas.microsoft.com/office/drawing/2014/main" id="{4BE75711-FEBC-41C8-B30D-8D6DF2E5B8BC}"/>
              </a:ext>
            </a:extLst>
          </p:cNvPr>
          <p:cNvCxnSpPr>
            <a:cxnSpLocks/>
          </p:cNvCxnSpPr>
          <p:nvPr/>
        </p:nvCxnSpPr>
        <p:spPr>
          <a:xfrm flipH="1" flipV="1">
            <a:off x="8999624" y="2240280"/>
            <a:ext cx="115851" cy="36933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8" name="文本框 17">
            <a:extLst>
              <a:ext uri="{FF2B5EF4-FFF2-40B4-BE49-F238E27FC236}">
                <a16:creationId xmlns:a16="http://schemas.microsoft.com/office/drawing/2014/main" id="{36915B82-5152-4C9C-9CD0-4640028C33E1}"/>
              </a:ext>
            </a:extLst>
          </p:cNvPr>
          <p:cNvSpPr txBox="1"/>
          <p:nvPr/>
        </p:nvSpPr>
        <p:spPr>
          <a:xfrm>
            <a:off x="8873429" y="2554045"/>
            <a:ext cx="765444" cy="369332"/>
          </a:xfrm>
          <a:prstGeom prst="rect">
            <a:avLst/>
          </a:prstGeom>
          <a:noFill/>
        </p:spPr>
        <p:txBody>
          <a:bodyPr wrap="square" rtlCol="0">
            <a:spAutoFit/>
          </a:bodyPr>
          <a:lstStyle/>
          <a:p>
            <a:r>
              <a:rPr lang="en-US" altLang="zh-CN" dirty="0"/>
              <a:t>90%</a:t>
            </a:r>
            <a:endParaRPr lang="zh-CN" altLang="en-US" dirty="0"/>
          </a:p>
        </p:txBody>
      </p:sp>
      <p:cxnSp>
        <p:nvCxnSpPr>
          <p:cNvPr id="21" name="直接连接符 20">
            <a:extLst>
              <a:ext uri="{FF2B5EF4-FFF2-40B4-BE49-F238E27FC236}">
                <a16:creationId xmlns:a16="http://schemas.microsoft.com/office/drawing/2014/main" id="{DC61E268-0B6F-4599-998E-96EA27660E75}"/>
              </a:ext>
            </a:extLst>
          </p:cNvPr>
          <p:cNvCxnSpPr>
            <a:cxnSpLocks/>
          </p:cNvCxnSpPr>
          <p:nvPr/>
        </p:nvCxnSpPr>
        <p:spPr>
          <a:xfrm>
            <a:off x="8761700" y="1948646"/>
            <a:ext cx="0" cy="1982033"/>
          </a:xfrm>
          <a:prstGeom prst="line">
            <a:avLst/>
          </a:prstGeom>
          <a:ln w="28575">
            <a:solidFill>
              <a:srgbClr val="FF0000"/>
            </a:solidFill>
            <a:prstDash val="sysDash"/>
          </a:ln>
        </p:spPr>
        <p:style>
          <a:lnRef idx="1">
            <a:schemeClr val="dk1"/>
          </a:lnRef>
          <a:fillRef idx="0">
            <a:schemeClr val="dk1"/>
          </a:fillRef>
          <a:effectRef idx="0">
            <a:schemeClr val="dk1"/>
          </a:effectRef>
          <a:fontRef idx="minor">
            <a:schemeClr val="tx1"/>
          </a:fontRef>
        </p:style>
      </p:cxnSp>
      <p:cxnSp>
        <p:nvCxnSpPr>
          <p:cNvPr id="22" name="直接箭头连接符 21">
            <a:extLst>
              <a:ext uri="{FF2B5EF4-FFF2-40B4-BE49-F238E27FC236}">
                <a16:creationId xmlns:a16="http://schemas.microsoft.com/office/drawing/2014/main" id="{9BF8BF27-F789-4A04-995F-3813F868A75C}"/>
              </a:ext>
            </a:extLst>
          </p:cNvPr>
          <p:cNvCxnSpPr/>
          <p:nvPr/>
        </p:nvCxnSpPr>
        <p:spPr>
          <a:xfrm>
            <a:off x="8459657" y="3801872"/>
            <a:ext cx="302043" cy="0"/>
          </a:xfrm>
          <a:prstGeom prst="straightConnector1">
            <a:avLst/>
          </a:prstGeom>
          <a:ln w="28575">
            <a:solidFill>
              <a:srgbClr val="FF0000"/>
            </a:solidFill>
            <a:headEnd type="triangle" w="med" len="med"/>
            <a:tailEnd type="triangle" w="med" len="med"/>
          </a:ln>
        </p:spPr>
        <p:style>
          <a:lnRef idx="1">
            <a:schemeClr val="dk1"/>
          </a:lnRef>
          <a:fillRef idx="0">
            <a:schemeClr val="dk1"/>
          </a:fillRef>
          <a:effectRef idx="0">
            <a:schemeClr val="dk1"/>
          </a:effectRef>
          <a:fontRef idx="minor">
            <a:schemeClr val="tx1"/>
          </a:fontRef>
        </p:style>
      </p:cxnSp>
      <p:sp>
        <p:nvSpPr>
          <p:cNvPr id="23" name="文本框 22">
            <a:extLst>
              <a:ext uri="{FF2B5EF4-FFF2-40B4-BE49-F238E27FC236}">
                <a16:creationId xmlns:a16="http://schemas.microsoft.com/office/drawing/2014/main" id="{607278E6-4C23-4B43-9EBD-346A1A3426C5}"/>
              </a:ext>
            </a:extLst>
          </p:cNvPr>
          <p:cNvSpPr txBox="1"/>
          <p:nvPr/>
        </p:nvSpPr>
        <p:spPr>
          <a:xfrm>
            <a:off x="8234180" y="3897578"/>
            <a:ext cx="765444" cy="307777"/>
          </a:xfrm>
          <a:prstGeom prst="rect">
            <a:avLst/>
          </a:prstGeom>
          <a:noFill/>
        </p:spPr>
        <p:txBody>
          <a:bodyPr wrap="square" rtlCol="0">
            <a:spAutoFit/>
          </a:bodyPr>
          <a:lstStyle/>
          <a:p>
            <a:r>
              <a:rPr lang="en-US" altLang="zh-CN" sz="1400" dirty="0">
                <a:solidFill>
                  <a:srgbClr val="FF0000"/>
                </a:solidFill>
              </a:rPr>
              <a:t>180us</a:t>
            </a:r>
            <a:endParaRPr lang="zh-CN" altLang="en-US" sz="1400" dirty="0">
              <a:solidFill>
                <a:srgbClr val="FF0000"/>
              </a:solidFill>
            </a:endParaRPr>
          </a:p>
        </p:txBody>
      </p:sp>
      <p:graphicFrame>
        <p:nvGraphicFramePr>
          <p:cNvPr id="31" name="对象 30">
            <a:extLst>
              <a:ext uri="{FF2B5EF4-FFF2-40B4-BE49-F238E27FC236}">
                <a16:creationId xmlns:a16="http://schemas.microsoft.com/office/drawing/2014/main" id="{454E230A-BDB9-4E95-BF47-DFCDD1001290}"/>
              </a:ext>
            </a:extLst>
          </p:cNvPr>
          <p:cNvGraphicFramePr>
            <a:graphicFrameLocks noChangeAspect="1"/>
          </p:cNvGraphicFramePr>
          <p:nvPr>
            <p:extLst>
              <p:ext uri="{D42A27DB-BD31-4B8C-83A1-F6EECF244321}">
                <p14:modId xmlns:p14="http://schemas.microsoft.com/office/powerpoint/2010/main" val="706902957"/>
              </p:ext>
            </p:extLst>
          </p:nvPr>
        </p:nvGraphicFramePr>
        <p:xfrm>
          <a:off x="8391843" y="4978336"/>
          <a:ext cx="2262858" cy="584571"/>
        </p:xfrm>
        <a:graphic>
          <a:graphicData uri="http://schemas.openxmlformats.org/presentationml/2006/ole">
            <mc:AlternateContent xmlns:mc="http://schemas.openxmlformats.org/markup-compatibility/2006">
              <mc:Choice xmlns:v="urn:schemas-microsoft-com:vml" Requires="v">
                <p:oleObj name="Equation" r:id="rId5" imgW="1523880" imgH="393480" progId="Equation.DSMT4">
                  <p:embed/>
                </p:oleObj>
              </mc:Choice>
              <mc:Fallback>
                <p:oleObj name="Equation" r:id="rId5" imgW="1523880" imgH="393480" progId="Equation.DSMT4">
                  <p:embed/>
                  <p:pic>
                    <p:nvPicPr>
                      <p:cNvPr id="31" name="对象 30">
                        <a:extLst>
                          <a:ext uri="{FF2B5EF4-FFF2-40B4-BE49-F238E27FC236}">
                            <a16:creationId xmlns:a16="http://schemas.microsoft.com/office/drawing/2014/main" id="{454E230A-BDB9-4E95-BF47-DFCDD1001290}"/>
                          </a:ext>
                        </a:extLst>
                      </p:cNvPr>
                      <p:cNvPicPr/>
                      <p:nvPr/>
                    </p:nvPicPr>
                    <p:blipFill>
                      <a:blip r:embed="rId6"/>
                      <a:stretch>
                        <a:fillRect/>
                      </a:stretch>
                    </p:blipFill>
                    <p:spPr>
                      <a:xfrm>
                        <a:off x="8391843" y="4978336"/>
                        <a:ext cx="2262858" cy="584571"/>
                      </a:xfrm>
                      <a:prstGeom prst="rect">
                        <a:avLst/>
                      </a:prstGeom>
                    </p:spPr>
                  </p:pic>
                </p:oleObj>
              </mc:Fallback>
            </mc:AlternateContent>
          </a:graphicData>
        </a:graphic>
      </p:graphicFrame>
      <p:sp>
        <p:nvSpPr>
          <p:cNvPr id="33" name="文本框 32">
            <a:extLst>
              <a:ext uri="{FF2B5EF4-FFF2-40B4-BE49-F238E27FC236}">
                <a16:creationId xmlns:a16="http://schemas.microsoft.com/office/drawing/2014/main" id="{15A33F53-1DCD-4EF9-BE08-EE07D0F62C56}"/>
              </a:ext>
            </a:extLst>
          </p:cNvPr>
          <p:cNvSpPr txBox="1"/>
          <p:nvPr/>
        </p:nvSpPr>
        <p:spPr>
          <a:xfrm>
            <a:off x="241981" y="4053620"/>
            <a:ext cx="7366886" cy="2554545"/>
          </a:xfrm>
          <a:prstGeom prst="rect">
            <a:avLst/>
          </a:prstGeom>
          <a:noFill/>
        </p:spPr>
        <p:txBody>
          <a:bodyPr wrap="square" rtlCol="0">
            <a:spAutoFit/>
          </a:bodyPr>
          <a:lstStyle/>
          <a:p>
            <a:pPr marL="182880" indent="-182880" algn="just">
              <a:spcBef>
                <a:spcPts val="1200"/>
              </a:spcBef>
              <a:buSzPct val="100000"/>
              <a:buFont typeface="Wingdings" panose="05000000000000000000" pitchFamily="2" charset="2"/>
              <a:buChar char="Ø"/>
            </a:pPr>
            <a:r>
              <a:rPr lang="en-US" altLang="zh-CN" sz="2000" dirty="0">
                <a:solidFill>
                  <a:srgbClr val="000099"/>
                </a:solidFill>
              </a:rPr>
              <a:t>Open loop step response was conducted by providing 0.15A step on FC and using inverse response matrix on all bpm data.</a:t>
            </a:r>
          </a:p>
          <a:p>
            <a:pPr marL="182880" indent="-182880" algn="just">
              <a:spcBef>
                <a:spcPts val="1200"/>
              </a:spcBef>
              <a:buSzPct val="100000"/>
              <a:buFont typeface="Wingdings" panose="05000000000000000000" pitchFamily="2" charset="2"/>
              <a:buChar char="Ø"/>
            </a:pPr>
            <a:r>
              <a:rPr lang="en-US" altLang="zh-CN" sz="2000" dirty="0">
                <a:solidFill>
                  <a:srgbClr val="000099"/>
                </a:solidFill>
              </a:rPr>
              <a:t>It measures the total latency in the system. The plot shows 180 µs latency where no output from the fast corrector is observed. After this initial latency, the risetime from 0 to 90 % full value is 90 µs.</a:t>
            </a:r>
          </a:p>
          <a:p>
            <a:pPr algn="just">
              <a:spcBef>
                <a:spcPts val="1200"/>
              </a:spcBef>
              <a:buSzPct val="100000"/>
            </a:pPr>
            <a:br>
              <a:rPr lang="en-US" altLang="zh-CN" sz="2000" dirty="0"/>
            </a:br>
            <a:endParaRPr lang="zh-CN" altLang="en-US" sz="2000" dirty="0">
              <a:solidFill>
                <a:srgbClr val="000099"/>
              </a:solidFill>
            </a:endParaRPr>
          </a:p>
        </p:txBody>
      </p:sp>
    </p:spTree>
    <p:extLst>
      <p:ext uri="{BB962C8B-B14F-4D97-AF65-F5344CB8AC3E}">
        <p14:creationId xmlns:p14="http://schemas.microsoft.com/office/powerpoint/2010/main" val="793860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2748732B-4EC2-4828-86AE-9679619D9E76}"/>
              </a:ext>
            </a:extLst>
          </p:cNvPr>
          <p:cNvSpPr>
            <a:spLocks noGrp="1"/>
          </p:cNvSpPr>
          <p:nvPr>
            <p:ph type="title"/>
          </p:nvPr>
        </p:nvSpPr>
        <p:spPr/>
        <p:txBody>
          <a:bodyPr/>
          <a:lstStyle/>
          <a:p>
            <a:r>
              <a:rPr lang="en-US" altLang="zh-CN" dirty="0"/>
              <a:t>FOFB commissioning</a:t>
            </a:r>
            <a:endParaRPr lang="zh-CN" altLang="en-US" dirty="0"/>
          </a:p>
        </p:txBody>
      </p:sp>
      <p:pic>
        <p:nvPicPr>
          <p:cNvPr id="4" name="图片 3">
            <a:extLst>
              <a:ext uri="{FF2B5EF4-FFF2-40B4-BE49-F238E27FC236}">
                <a16:creationId xmlns:a16="http://schemas.microsoft.com/office/drawing/2014/main" id="{7A49987A-1CFD-4C88-AC87-5190B00ADA9D}"/>
              </a:ext>
            </a:extLst>
          </p:cNvPr>
          <p:cNvPicPr>
            <a:picLocks noChangeAspect="1"/>
          </p:cNvPicPr>
          <p:nvPr/>
        </p:nvPicPr>
        <p:blipFill rotWithShape="1">
          <a:blip r:embed="rId3"/>
          <a:srcRect l="12719" t="45418" r="17219" b="19778"/>
          <a:stretch/>
        </p:blipFill>
        <p:spPr>
          <a:xfrm>
            <a:off x="1406525" y="1470542"/>
            <a:ext cx="8889159" cy="1530515"/>
          </a:xfrm>
          <a:prstGeom prst="rect">
            <a:avLst/>
          </a:prstGeom>
        </p:spPr>
      </p:pic>
      <p:cxnSp>
        <p:nvCxnSpPr>
          <p:cNvPr id="5" name="直接箭头连接符 4">
            <a:extLst>
              <a:ext uri="{FF2B5EF4-FFF2-40B4-BE49-F238E27FC236}">
                <a16:creationId xmlns:a16="http://schemas.microsoft.com/office/drawing/2014/main" id="{6E0CFE32-8830-41D4-BF88-96D024F5DD63}"/>
              </a:ext>
            </a:extLst>
          </p:cNvPr>
          <p:cNvCxnSpPr>
            <a:cxnSpLocks/>
          </p:cNvCxnSpPr>
          <p:nvPr/>
        </p:nvCxnSpPr>
        <p:spPr>
          <a:xfrm>
            <a:off x="1674641" y="1758872"/>
            <a:ext cx="0" cy="593930"/>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直接箭头连接符 5">
            <a:extLst>
              <a:ext uri="{FF2B5EF4-FFF2-40B4-BE49-F238E27FC236}">
                <a16:creationId xmlns:a16="http://schemas.microsoft.com/office/drawing/2014/main" id="{FED8F958-134E-45A5-B166-671942BD36A9}"/>
              </a:ext>
            </a:extLst>
          </p:cNvPr>
          <p:cNvCxnSpPr>
            <a:cxnSpLocks/>
          </p:cNvCxnSpPr>
          <p:nvPr/>
        </p:nvCxnSpPr>
        <p:spPr>
          <a:xfrm>
            <a:off x="5491065" y="1475591"/>
            <a:ext cx="0" cy="751373"/>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直接箭头连接符 6">
            <a:extLst>
              <a:ext uri="{FF2B5EF4-FFF2-40B4-BE49-F238E27FC236}">
                <a16:creationId xmlns:a16="http://schemas.microsoft.com/office/drawing/2014/main" id="{AD974703-FB1F-4DCB-B48A-209140A2C0BC}"/>
              </a:ext>
            </a:extLst>
          </p:cNvPr>
          <p:cNvCxnSpPr>
            <a:cxnSpLocks/>
          </p:cNvCxnSpPr>
          <p:nvPr/>
        </p:nvCxnSpPr>
        <p:spPr>
          <a:xfrm>
            <a:off x="6139137" y="1475591"/>
            <a:ext cx="0" cy="751373"/>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直接箭头连接符 7">
            <a:extLst>
              <a:ext uri="{FF2B5EF4-FFF2-40B4-BE49-F238E27FC236}">
                <a16:creationId xmlns:a16="http://schemas.microsoft.com/office/drawing/2014/main" id="{4FD13532-2CEB-44E4-AB20-3149B4969FDB}"/>
              </a:ext>
            </a:extLst>
          </p:cNvPr>
          <p:cNvCxnSpPr>
            <a:cxnSpLocks/>
          </p:cNvCxnSpPr>
          <p:nvPr/>
        </p:nvCxnSpPr>
        <p:spPr>
          <a:xfrm>
            <a:off x="9883553" y="1758872"/>
            <a:ext cx="0" cy="552716"/>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9" name="右大括号 8">
            <a:extLst>
              <a:ext uri="{FF2B5EF4-FFF2-40B4-BE49-F238E27FC236}">
                <a16:creationId xmlns:a16="http://schemas.microsoft.com/office/drawing/2014/main" id="{EAA8DA9B-1F04-4F5D-8BC4-E421D7EAC960}"/>
              </a:ext>
            </a:extLst>
          </p:cNvPr>
          <p:cNvSpPr/>
          <p:nvPr/>
        </p:nvSpPr>
        <p:spPr>
          <a:xfrm rot="16200000">
            <a:off x="5544259" y="-2662485"/>
            <a:ext cx="414537" cy="8120059"/>
          </a:xfrm>
          <a:prstGeom prst="rightBrace">
            <a:avLst>
              <a:gd name="adj1" fmla="val 8333"/>
              <a:gd name="adj2" fmla="val 50195"/>
            </a:avLst>
          </a:prstGeom>
          <a:ln w="127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10" name="直接箭头连接符 9">
            <a:extLst>
              <a:ext uri="{FF2B5EF4-FFF2-40B4-BE49-F238E27FC236}">
                <a16:creationId xmlns:a16="http://schemas.microsoft.com/office/drawing/2014/main" id="{B7DD35FA-5FE6-4A8D-ADCB-DBB97746D437}"/>
              </a:ext>
            </a:extLst>
          </p:cNvPr>
          <p:cNvCxnSpPr>
            <a:cxnSpLocks/>
          </p:cNvCxnSpPr>
          <p:nvPr/>
        </p:nvCxnSpPr>
        <p:spPr>
          <a:xfrm>
            <a:off x="1890665" y="1500619"/>
            <a:ext cx="0" cy="751373"/>
          </a:xfrm>
          <a:prstGeom prst="straightConnector1">
            <a:avLst/>
          </a:prstGeom>
          <a:ln w="19050">
            <a:solidFill>
              <a:srgbClr val="0070C0"/>
            </a:solidFill>
            <a:tailEnd type="triangle"/>
          </a:ln>
        </p:spPr>
        <p:style>
          <a:lnRef idx="1">
            <a:schemeClr val="accent2"/>
          </a:lnRef>
          <a:fillRef idx="0">
            <a:schemeClr val="accent2"/>
          </a:fillRef>
          <a:effectRef idx="0">
            <a:schemeClr val="accent2"/>
          </a:effectRef>
          <a:fontRef idx="minor">
            <a:schemeClr val="tx1"/>
          </a:fontRef>
        </p:style>
      </p:cxnSp>
      <p:cxnSp>
        <p:nvCxnSpPr>
          <p:cNvPr id="11" name="直接箭头连接符 10">
            <a:extLst>
              <a:ext uri="{FF2B5EF4-FFF2-40B4-BE49-F238E27FC236}">
                <a16:creationId xmlns:a16="http://schemas.microsoft.com/office/drawing/2014/main" id="{98D29E99-F70D-4658-912E-5A4EC595229E}"/>
              </a:ext>
            </a:extLst>
          </p:cNvPr>
          <p:cNvCxnSpPr>
            <a:cxnSpLocks/>
          </p:cNvCxnSpPr>
          <p:nvPr/>
        </p:nvCxnSpPr>
        <p:spPr>
          <a:xfrm>
            <a:off x="5131025" y="1437571"/>
            <a:ext cx="0" cy="696988"/>
          </a:xfrm>
          <a:prstGeom prst="straightConnector1">
            <a:avLst/>
          </a:prstGeom>
          <a:ln w="19050">
            <a:solidFill>
              <a:srgbClr val="0070C0"/>
            </a:solidFill>
            <a:tailEnd type="triangle"/>
          </a:ln>
        </p:spPr>
        <p:style>
          <a:lnRef idx="1">
            <a:schemeClr val="accent2"/>
          </a:lnRef>
          <a:fillRef idx="0">
            <a:schemeClr val="accent2"/>
          </a:fillRef>
          <a:effectRef idx="0">
            <a:schemeClr val="accent2"/>
          </a:effectRef>
          <a:fontRef idx="minor">
            <a:schemeClr val="tx1"/>
          </a:fontRef>
        </p:style>
      </p:cxnSp>
      <p:cxnSp>
        <p:nvCxnSpPr>
          <p:cNvPr id="12" name="直接箭头连接符 11">
            <a:extLst>
              <a:ext uri="{FF2B5EF4-FFF2-40B4-BE49-F238E27FC236}">
                <a16:creationId xmlns:a16="http://schemas.microsoft.com/office/drawing/2014/main" id="{4DD954B8-1029-4214-9C37-5E2923C84BD6}"/>
              </a:ext>
            </a:extLst>
          </p:cNvPr>
          <p:cNvCxnSpPr>
            <a:cxnSpLocks/>
          </p:cNvCxnSpPr>
          <p:nvPr/>
        </p:nvCxnSpPr>
        <p:spPr>
          <a:xfrm>
            <a:off x="6427169" y="1437571"/>
            <a:ext cx="0" cy="696988"/>
          </a:xfrm>
          <a:prstGeom prst="straightConnector1">
            <a:avLst/>
          </a:prstGeom>
          <a:ln w="19050">
            <a:solidFill>
              <a:srgbClr val="0070C0"/>
            </a:solidFill>
            <a:tailEnd type="triangle"/>
          </a:ln>
        </p:spPr>
        <p:style>
          <a:lnRef idx="1">
            <a:schemeClr val="accent2"/>
          </a:lnRef>
          <a:fillRef idx="0">
            <a:schemeClr val="accent2"/>
          </a:fillRef>
          <a:effectRef idx="0">
            <a:schemeClr val="accent2"/>
          </a:effectRef>
          <a:fontRef idx="minor">
            <a:schemeClr val="tx1"/>
          </a:fontRef>
        </p:style>
      </p:cxnSp>
      <p:cxnSp>
        <p:nvCxnSpPr>
          <p:cNvPr id="13" name="直接箭头连接符 12">
            <a:extLst>
              <a:ext uri="{FF2B5EF4-FFF2-40B4-BE49-F238E27FC236}">
                <a16:creationId xmlns:a16="http://schemas.microsoft.com/office/drawing/2014/main" id="{934A5054-B560-4B79-A3B7-90AEA612830F}"/>
              </a:ext>
            </a:extLst>
          </p:cNvPr>
          <p:cNvCxnSpPr>
            <a:cxnSpLocks/>
          </p:cNvCxnSpPr>
          <p:nvPr/>
        </p:nvCxnSpPr>
        <p:spPr>
          <a:xfrm>
            <a:off x="9667529" y="1491232"/>
            <a:ext cx="0" cy="751373"/>
          </a:xfrm>
          <a:prstGeom prst="straightConnector1">
            <a:avLst/>
          </a:prstGeom>
          <a:ln w="19050">
            <a:solidFill>
              <a:srgbClr val="0070C0"/>
            </a:solidFill>
            <a:tailEnd type="triangle"/>
          </a:ln>
        </p:spPr>
        <p:style>
          <a:lnRef idx="1">
            <a:schemeClr val="accent2"/>
          </a:lnRef>
          <a:fillRef idx="0">
            <a:schemeClr val="accent2"/>
          </a:fillRef>
          <a:effectRef idx="0">
            <a:schemeClr val="accent2"/>
          </a:effectRef>
          <a:fontRef idx="minor">
            <a:schemeClr val="tx1"/>
          </a:fontRef>
        </p:style>
      </p:cxnSp>
      <p:pic>
        <p:nvPicPr>
          <p:cNvPr id="26" name="图片 25">
            <a:extLst>
              <a:ext uri="{FF2B5EF4-FFF2-40B4-BE49-F238E27FC236}">
                <a16:creationId xmlns:a16="http://schemas.microsoft.com/office/drawing/2014/main" id="{C96C1F80-7687-4DC3-96D9-1D5E87EED17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33834" y="3034028"/>
            <a:ext cx="7404950" cy="3290760"/>
          </a:xfrm>
          <a:prstGeom prst="rect">
            <a:avLst/>
          </a:prstGeom>
        </p:spPr>
      </p:pic>
      <p:sp>
        <p:nvSpPr>
          <p:cNvPr id="14" name="文本框 13">
            <a:extLst>
              <a:ext uri="{FF2B5EF4-FFF2-40B4-BE49-F238E27FC236}">
                <a16:creationId xmlns:a16="http://schemas.microsoft.com/office/drawing/2014/main" id="{28C42D23-A1E6-4D25-A1EE-5A494C0416D6}"/>
              </a:ext>
            </a:extLst>
          </p:cNvPr>
          <p:cNvSpPr txBox="1"/>
          <p:nvPr/>
        </p:nvSpPr>
        <p:spPr>
          <a:xfrm>
            <a:off x="4865982" y="833725"/>
            <a:ext cx="2335902" cy="338554"/>
          </a:xfrm>
          <a:prstGeom prst="rect">
            <a:avLst/>
          </a:prstGeom>
          <a:noFill/>
        </p:spPr>
        <p:txBody>
          <a:bodyPr wrap="square">
            <a:spAutoFit/>
          </a:bodyPr>
          <a:lstStyle/>
          <a:p>
            <a:r>
              <a:rPr lang="en-US" altLang="zh-CN" sz="1600" b="1" dirty="0">
                <a:solidFill>
                  <a:srgbClr val="FF0000"/>
                </a:solidFill>
                <a:latin typeface="微软雅黑" panose="020B0503020204020204" pitchFamily="34" charset="-122"/>
                <a:ea typeface="微软雅黑" panose="020B0503020204020204" pitchFamily="34" charset="-122"/>
              </a:rPr>
              <a:t>FOFB loop</a:t>
            </a:r>
            <a:r>
              <a:rPr lang="zh-CN" altLang="en-US" sz="1600" b="1" dirty="0">
                <a:solidFill>
                  <a:srgbClr val="FF0000"/>
                </a:solidFill>
                <a:latin typeface="微软雅黑" panose="020B0503020204020204" pitchFamily="34" charset="-122"/>
                <a:ea typeface="微软雅黑" panose="020B0503020204020204" pitchFamily="34" charset="-122"/>
              </a:rPr>
              <a:t>（</a:t>
            </a:r>
            <a:r>
              <a:rPr lang="en-US" altLang="zh-CN" sz="1600" b="1" dirty="0">
                <a:solidFill>
                  <a:srgbClr val="FF0000"/>
                </a:solidFill>
                <a:latin typeface="微软雅黑" panose="020B0503020204020204" pitchFamily="34" charset="-122"/>
                <a:ea typeface="微软雅黑" panose="020B0503020204020204" pitchFamily="34" charset="-122"/>
              </a:rPr>
              <a:t>4*4</a:t>
            </a:r>
            <a:r>
              <a:rPr lang="zh-CN" altLang="en-US" sz="1600" b="1" dirty="0">
                <a:solidFill>
                  <a:srgbClr val="FF0000"/>
                </a:solidFill>
                <a:latin typeface="微软雅黑" panose="020B0503020204020204" pitchFamily="34" charset="-122"/>
                <a:ea typeface="微软雅黑" panose="020B0503020204020204" pitchFamily="34" charset="-122"/>
              </a:rPr>
              <a:t>）</a:t>
            </a:r>
          </a:p>
        </p:txBody>
      </p:sp>
      <p:cxnSp>
        <p:nvCxnSpPr>
          <p:cNvPr id="21" name="直接连接符 20">
            <a:extLst>
              <a:ext uri="{FF2B5EF4-FFF2-40B4-BE49-F238E27FC236}">
                <a16:creationId xmlns:a16="http://schemas.microsoft.com/office/drawing/2014/main" id="{24AB90F9-50BC-42FE-A120-E9324B5FD314}"/>
              </a:ext>
            </a:extLst>
          </p:cNvPr>
          <p:cNvCxnSpPr>
            <a:cxnSpLocks/>
          </p:cNvCxnSpPr>
          <p:nvPr/>
        </p:nvCxnSpPr>
        <p:spPr>
          <a:xfrm>
            <a:off x="5417298" y="3250999"/>
            <a:ext cx="0" cy="2856819"/>
          </a:xfrm>
          <a:prstGeom prst="line">
            <a:avLst/>
          </a:prstGeom>
          <a:ln w="28575">
            <a:prstDash val="sysDash"/>
          </a:ln>
        </p:spPr>
        <p:style>
          <a:lnRef idx="1">
            <a:schemeClr val="dk1"/>
          </a:lnRef>
          <a:fillRef idx="0">
            <a:schemeClr val="dk1"/>
          </a:fillRef>
          <a:effectRef idx="0">
            <a:schemeClr val="dk1"/>
          </a:effectRef>
          <a:fontRef idx="minor">
            <a:schemeClr val="tx1"/>
          </a:fontRef>
        </p:style>
      </p:cxnSp>
      <p:cxnSp>
        <p:nvCxnSpPr>
          <p:cNvPr id="22" name="直接连接符 21">
            <a:extLst>
              <a:ext uri="{FF2B5EF4-FFF2-40B4-BE49-F238E27FC236}">
                <a16:creationId xmlns:a16="http://schemas.microsoft.com/office/drawing/2014/main" id="{92182D9E-61B5-4072-9EA1-BCF74E106F0C}"/>
              </a:ext>
            </a:extLst>
          </p:cNvPr>
          <p:cNvCxnSpPr>
            <a:cxnSpLocks/>
          </p:cNvCxnSpPr>
          <p:nvPr/>
        </p:nvCxnSpPr>
        <p:spPr>
          <a:xfrm>
            <a:off x="6290860" y="3276051"/>
            <a:ext cx="0" cy="2856819"/>
          </a:xfrm>
          <a:prstGeom prst="line">
            <a:avLst/>
          </a:prstGeom>
          <a:ln w="28575">
            <a:prstDash val="sysDash"/>
          </a:ln>
        </p:spPr>
        <p:style>
          <a:lnRef idx="1">
            <a:schemeClr val="dk1"/>
          </a:lnRef>
          <a:fillRef idx="0">
            <a:schemeClr val="dk1"/>
          </a:fillRef>
          <a:effectRef idx="0">
            <a:schemeClr val="dk1"/>
          </a:effectRef>
          <a:fontRef idx="minor">
            <a:schemeClr val="tx1"/>
          </a:fontRef>
        </p:style>
      </p:cxnSp>
      <p:sp>
        <p:nvSpPr>
          <p:cNvPr id="15" name="矩形: 圆角 14">
            <a:extLst>
              <a:ext uri="{FF2B5EF4-FFF2-40B4-BE49-F238E27FC236}">
                <a16:creationId xmlns:a16="http://schemas.microsoft.com/office/drawing/2014/main" id="{5510B61A-FB65-476F-8B8C-C8D04C8FB5DC}"/>
              </a:ext>
            </a:extLst>
          </p:cNvPr>
          <p:cNvSpPr/>
          <p:nvPr/>
        </p:nvSpPr>
        <p:spPr>
          <a:xfrm>
            <a:off x="1406525" y="2702257"/>
            <a:ext cx="595146" cy="25020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圆角 19">
            <a:extLst>
              <a:ext uri="{FF2B5EF4-FFF2-40B4-BE49-F238E27FC236}">
                <a16:creationId xmlns:a16="http://schemas.microsoft.com/office/drawing/2014/main" id="{4FC472FA-5C63-45B2-8E83-4D39D84B828B}"/>
              </a:ext>
            </a:extLst>
          </p:cNvPr>
          <p:cNvSpPr/>
          <p:nvPr/>
        </p:nvSpPr>
        <p:spPr>
          <a:xfrm>
            <a:off x="5237203" y="2677648"/>
            <a:ext cx="1189961" cy="23075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圆角 23">
            <a:extLst>
              <a:ext uri="{FF2B5EF4-FFF2-40B4-BE49-F238E27FC236}">
                <a16:creationId xmlns:a16="http://schemas.microsoft.com/office/drawing/2014/main" id="{160E0206-1911-429B-9EA0-97E839B2E114}"/>
              </a:ext>
            </a:extLst>
          </p:cNvPr>
          <p:cNvSpPr/>
          <p:nvPr/>
        </p:nvSpPr>
        <p:spPr>
          <a:xfrm>
            <a:off x="9724318" y="2711981"/>
            <a:ext cx="533524" cy="23075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436688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450DFEE5-A59A-4886-8EC5-9F6566EDD535}"/>
              </a:ext>
            </a:extLst>
          </p:cNvPr>
          <p:cNvSpPr>
            <a:spLocks noGrp="1"/>
          </p:cNvSpPr>
          <p:nvPr>
            <p:ph type="title"/>
          </p:nvPr>
        </p:nvSpPr>
        <p:spPr/>
        <p:txBody>
          <a:bodyPr/>
          <a:lstStyle/>
          <a:p>
            <a:r>
              <a:rPr lang="en-US" altLang="zh-CN" dirty="0"/>
              <a:t>Close-loop bandwidth (80mA top-up)</a:t>
            </a:r>
            <a:endParaRPr lang="zh-CN" altLang="en-US" dirty="0"/>
          </a:p>
        </p:txBody>
      </p:sp>
      <p:pic>
        <p:nvPicPr>
          <p:cNvPr id="16" name="图片 15">
            <a:extLst>
              <a:ext uri="{FF2B5EF4-FFF2-40B4-BE49-F238E27FC236}">
                <a16:creationId xmlns:a16="http://schemas.microsoft.com/office/drawing/2014/main" id="{9207111D-0C60-41B3-B029-153ABB4A2C6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705001" y="3732723"/>
            <a:ext cx="3923861" cy="2942896"/>
          </a:xfrm>
          <a:prstGeom prst="rect">
            <a:avLst/>
          </a:prstGeom>
        </p:spPr>
      </p:pic>
      <p:pic>
        <p:nvPicPr>
          <p:cNvPr id="17" name="图片 16">
            <a:extLst>
              <a:ext uri="{FF2B5EF4-FFF2-40B4-BE49-F238E27FC236}">
                <a16:creationId xmlns:a16="http://schemas.microsoft.com/office/drawing/2014/main" id="{1E42025B-6E2B-4E98-A566-893F44B9F3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74616" y="949378"/>
            <a:ext cx="3923861" cy="2942896"/>
          </a:xfrm>
          <a:prstGeom prst="rect">
            <a:avLst/>
          </a:prstGeom>
        </p:spPr>
      </p:pic>
      <p:pic>
        <p:nvPicPr>
          <p:cNvPr id="18" name="图片 17">
            <a:extLst>
              <a:ext uri="{FF2B5EF4-FFF2-40B4-BE49-F238E27FC236}">
                <a16:creationId xmlns:a16="http://schemas.microsoft.com/office/drawing/2014/main" id="{83AA11E7-9644-4204-9019-364369AFA68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84116" y="3732723"/>
            <a:ext cx="3923861" cy="2942896"/>
          </a:xfrm>
          <a:prstGeom prst="rect">
            <a:avLst/>
          </a:prstGeom>
        </p:spPr>
      </p:pic>
      <p:pic>
        <p:nvPicPr>
          <p:cNvPr id="19" name="图片 18">
            <a:extLst>
              <a:ext uri="{FF2B5EF4-FFF2-40B4-BE49-F238E27FC236}">
                <a16:creationId xmlns:a16="http://schemas.microsoft.com/office/drawing/2014/main" id="{8DC5D0B7-E948-4642-8327-53F798A13A1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06489" y="924204"/>
            <a:ext cx="3923861" cy="2942896"/>
          </a:xfrm>
          <a:prstGeom prst="rect">
            <a:avLst/>
          </a:prstGeom>
        </p:spPr>
      </p:pic>
      <p:sp>
        <p:nvSpPr>
          <p:cNvPr id="20" name="文本框 19">
            <a:extLst>
              <a:ext uri="{FF2B5EF4-FFF2-40B4-BE49-F238E27FC236}">
                <a16:creationId xmlns:a16="http://schemas.microsoft.com/office/drawing/2014/main" id="{24454F29-2B34-4782-BD82-C117DCD3B86F}"/>
              </a:ext>
            </a:extLst>
          </p:cNvPr>
          <p:cNvSpPr txBox="1"/>
          <p:nvPr/>
        </p:nvSpPr>
        <p:spPr>
          <a:xfrm>
            <a:off x="2250105" y="4312925"/>
            <a:ext cx="1440160" cy="584775"/>
          </a:xfrm>
          <a:prstGeom prst="rect">
            <a:avLst/>
          </a:prstGeom>
          <a:noFill/>
          <a:ln w="12700">
            <a:solidFill>
              <a:schemeClr val="tx2"/>
            </a:solidFill>
          </a:ln>
        </p:spPr>
        <p:txBody>
          <a:bodyPr wrap="square" rtlCol="0">
            <a:spAutoFit/>
          </a:bodyPr>
          <a:lstStyle/>
          <a:p>
            <a:pPr algn="just"/>
            <a:r>
              <a:rPr lang="en-US" altLang="zh-CN" sz="1600" dirty="0">
                <a:solidFill>
                  <a:schemeClr val="tx1"/>
                </a:solidFill>
              </a:rPr>
              <a:t>300Hz in Hori.</a:t>
            </a:r>
          </a:p>
          <a:p>
            <a:pPr algn="just"/>
            <a:r>
              <a:rPr lang="en-US" altLang="zh-CN" sz="1600" dirty="0">
                <a:solidFill>
                  <a:schemeClr val="tx1"/>
                </a:solidFill>
              </a:rPr>
              <a:t>400Hz in Vert.</a:t>
            </a:r>
            <a:endParaRPr lang="zh-CN" altLang="en-US" sz="1600" dirty="0">
              <a:solidFill>
                <a:schemeClr val="tx1"/>
              </a:solidFill>
            </a:endParaRPr>
          </a:p>
        </p:txBody>
      </p:sp>
      <p:sp>
        <p:nvSpPr>
          <p:cNvPr id="21" name="文本框 20">
            <a:extLst>
              <a:ext uri="{FF2B5EF4-FFF2-40B4-BE49-F238E27FC236}">
                <a16:creationId xmlns:a16="http://schemas.microsoft.com/office/drawing/2014/main" id="{A8609524-5F27-41D8-A1B5-1155A7261C6B}"/>
              </a:ext>
            </a:extLst>
          </p:cNvPr>
          <p:cNvSpPr txBox="1"/>
          <p:nvPr/>
        </p:nvSpPr>
        <p:spPr>
          <a:xfrm>
            <a:off x="7494944" y="2991520"/>
            <a:ext cx="1895697" cy="338554"/>
          </a:xfrm>
          <a:prstGeom prst="rect">
            <a:avLst/>
          </a:prstGeom>
          <a:noFill/>
        </p:spPr>
        <p:txBody>
          <a:bodyPr wrap="square" rtlCol="0">
            <a:spAutoFit/>
          </a:bodyPr>
          <a:lstStyle/>
          <a:p>
            <a:r>
              <a:rPr lang="en-US" altLang="zh-CN" sz="1600" dirty="0">
                <a:solidFill>
                  <a:schemeClr val="tx1"/>
                </a:solidFill>
              </a:rPr>
              <a:t>R01BPM01 Vert.</a:t>
            </a:r>
            <a:endParaRPr lang="zh-CN" altLang="en-US" sz="1600" dirty="0">
              <a:solidFill>
                <a:schemeClr val="tx1"/>
              </a:solidFill>
            </a:endParaRPr>
          </a:p>
        </p:txBody>
      </p:sp>
      <p:sp>
        <p:nvSpPr>
          <p:cNvPr id="22" name="文本框 21">
            <a:extLst>
              <a:ext uri="{FF2B5EF4-FFF2-40B4-BE49-F238E27FC236}">
                <a16:creationId xmlns:a16="http://schemas.microsoft.com/office/drawing/2014/main" id="{0C86D58E-2B01-469B-8BC1-A650F4F10C12}"/>
              </a:ext>
            </a:extLst>
          </p:cNvPr>
          <p:cNvSpPr txBox="1"/>
          <p:nvPr/>
        </p:nvSpPr>
        <p:spPr>
          <a:xfrm>
            <a:off x="3330225" y="2973518"/>
            <a:ext cx="1895697" cy="338554"/>
          </a:xfrm>
          <a:prstGeom prst="rect">
            <a:avLst/>
          </a:prstGeom>
          <a:noFill/>
        </p:spPr>
        <p:txBody>
          <a:bodyPr wrap="square" rtlCol="0">
            <a:spAutoFit/>
          </a:bodyPr>
          <a:lstStyle/>
          <a:p>
            <a:r>
              <a:rPr lang="en-US" altLang="zh-CN" sz="1600" dirty="0">
                <a:solidFill>
                  <a:schemeClr val="tx1"/>
                </a:solidFill>
              </a:rPr>
              <a:t>R01BPM01 Hori.</a:t>
            </a:r>
            <a:endParaRPr lang="zh-CN" altLang="en-US" sz="1600" dirty="0">
              <a:solidFill>
                <a:schemeClr val="tx1"/>
              </a:solidFill>
            </a:endParaRPr>
          </a:p>
        </p:txBody>
      </p:sp>
    </p:spTree>
    <p:extLst>
      <p:ext uri="{BB962C8B-B14F-4D97-AF65-F5344CB8AC3E}">
        <p14:creationId xmlns:p14="http://schemas.microsoft.com/office/powerpoint/2010/main" val="3160936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9079EB2E-1CF0-4C4C-91D2-0122B16E714B}"/>
              </a:ext>
            </a:extLst>
          </p:cNvPr>
          <p:cNvSpPr>
            <a:spLocks noGrp="1"/>
          </p:cNvSpPr>
          <p:nvPr>
            <p:ph type="title"/>
          </p:nvPr>
        </p:nvSpPr>
        <p:spPr>
          <a:xfrm>
            <a:off x="373520" y="73697"/>
            <a:ext cx="11444960" cy="663575"/>
          </a:xfrm>
        </p:spPr>
        <p:txBody>
          <a:bodyPr/>
          <a:lstStyle/>
          <a:p>
            <a:r>
              <a:rPr lang="en-US" altLang="zh-CN" dirty="0"/>
              <a:t>Orbit stability achievement </a:t>
            </a:r>
            <a:r>
              <a:rPr lang="zh-CN" altLang="en-US" dirty="0"/>
              <a:t>（</a:t>
            </a:r>
            <a:r>
              <a:rPr lang="en-US" altLang="zh-CN" dirty="0"/>
              <a:t>80mA top-up)</a:t>
            </a:r>
            <a:endParaRPr lang="zh-CN" altLang="en-US" dirty="0"/>
          </a:p>
        </p:txBody>
      </p:sp>
      <p:pic>
        <p:nvPicPr>
          <p:cNvPr id="4" name="Picture 2">
            <a:extLst>
              <a:ext uri="{FF2B5EF4-FFF2-40B4-BE49-F238E27FC236}">
                <a16:creationId xmlns:a16="http://schemas.microsoft.com/office/drawing/2014/main" id="{32527FF0-2310-4D8B-9C10-8CEF905E893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9465" y="3909827"/>
            <a:ext cx="5791392" cy="260753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A4ECAA85-DBC9-46A1-B3D3-31842D2DF4D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49464" y="957349"/>
            <a:ext cx="5791392" cy="3057573"/>
          </a:xfrm>
          <a:prstGeom prst="rect">
            <a:avLst/>
          </a:prstGeom>
          <a:noFill/>
          <a:extLst>
            <a:ext uri="{909E8E84-426E-40DD-AFC4-6F175D3DCCD1}">
              <a14:hiddenFill xmlns:a14="http://schemas.microsoft.com/office/drawing/2010/main">
                <a:solidFill>
                  <a:srgbClr val="FFFFFF"/>
                </a:solidFill>
              </a14:hiddenFill>
            </a:ext>
          </a:extLst>
        </p:spPr>
      </p:pic>
      <p:sp>
        <p:nvSpPr>
          <p:cNvPr id="6" name="椭圆 5">
            <a:extLst>
              <a:ext uri="{FF2B5EF4-FFF2-40B4-BE49-F238E27FC236}">
                <a16:creationId xmlns:a16="http://schemas.microsoft.com/office/drawing/2014/main" id="{E95626C4-2CA1-4E9B-A53C-85200F23CA74}"/>
              </a:ext>
            </a:extLst>
          </p:cNvPr>
          <p:cNvSpPr/>
          <p:nvPr/>
        </p:nvSpPr>
        <p:spPr bwMode="auto">
          <a:xfrm>
            <a:off x="7169944" y="2402421"/>
            <a:ext cx="1302002" cy="514869"/>
          </a:xfrm>
          <a:prstGeom prst="ellipse">
            <a:avLst/>
          </a:prstGeom>
          <a:noFill/>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spAutoFit/>
          </a:bodyPr>
          <a:lstStyle/>
          <a:p>
            <a:pPr marL="1588" marR="0" indent="0" algn="ctr" defTabSz="914400" rtl="0" eaLnBrk="1" fontAlgn="base" latinLnBrk="0" hangingPunct="1">
              <a:lnSpc>
                <a:spcPct val="100000"/>
              </a:lnSpc>
              <a:spcBef>
                <a:spcPct val="0"/>
              </a:spcBef>
              <a:spcAft>
                <a:spcPct val="0"/>
              </a:spcAft>
              <a:buClrTx/>
              <a:buSzTx/>
              <a:buFontTx/>
              <a:buNone/>
              <a:tabLst/>
            </a:pPr>
            <a:endParaRPr kumimoji="0" lang="zh-CN" altLang="en-US" sz="3600" b="1" i="0" u="none" strike="noStrike" cap="none" normalizeH="0" baseline="0">
              <a:ln>
                <a:noFill/>
              </a:ln>
              <a:solidFill>
                <a:schemeClr val="bg1"/>
              </a:solidFill>
              <a:effectLst/>
              <a:latin typeface="Times New Roman" pitchFamily="18" charset="0"/>
              <a:ea typeface="华文中宋" pitchFamily="2" charset="-122"/>
            </a:endParaRPr>
          </a:p>
        </p:txBody>
      </p:sp>
      <p:sp>
        <p:nvSpPr>
          <p:cNvPr id="7" name="椭圆 6">
            <a:extLst>
              <a:ext uri="{FF2B5EF4-FFF2-40B4-BE49-F238E27FC236}">
                <a16:creationId xmlns:a16="http://schemas.microsoft.com/office/drawing/2014/main" id="{74A1E40B-F93A-4C83-B143-BC9A80256815}"/>
              </a:ext>
            </a:extLst>
          </p:cNvPr>
          <p:cNvSpPr/>
          <p:nvPr/>
        </p:nvSpPr>
        <p:spPr bwMode="auto">
          <a:xfrm>
            <a:off x="6305849" y="4989165"/>
            <a:ext cx="776590" cy="514869"/>
          </a:xfrm>
          <a:prstGeom prst="ellipse">
            <a:avLst/>
          </a:prstGeom>
          <a:noFill/>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spAutoFit/>
          </a:bodyPr>
          <a:lstStyle/>
          <a:p>
            <a:pPr marL="1588" marR="0" indent="0" algn="ctr" defTabSz="914400" rtl="0" eaLnBrk="1" fontAlgn="base" latinLnBrk="0" hangingPunct="1">
              <a:lnSpc>
                <a:spcPct val="100000"/>
              </a:lnSpc>
              <a:spcBef>
                <a:spcPct val="0"/>
              </a:spcBef>
              <a:spcAft>
                <a:spcPct val="0"/>
              </a:spcAft>
              <a:buClrTx/>
              <a:buSzTx/>
              <a:buFontTx/>
              <a:buNone/>
              <a:tabLst/>
            </a:pPr>
            <a:endParaRPr kumimoji="0" lang="zh-CN" altLang="en-US" sz="3600" b="1" i="0" u="none" strike="noStrike" cap="none" normalizeH="0" baseline="0">
              <a:ln>
                <a:noFill/>
              </a:ln>
              <a:solidFill>
                <a:schemeClr val="bg1"/>
              </a:solidFill>
              <a:effectLst/>
              <a:latin typeface="Times New Roman" pitchFamily="18" charset="0"/>
              <a:ea typeface="华文中宋" pitchFamily="2" charset="-122"/>
            </a:endParaRPr>
          </a:p>
        </p:txBody>
      </p:sp>
      <p:cxnSp>
        <p:nvCxnSpPr>
          <p:cNvPr id="8" name="直接箭头连接符 7">
            <a:extLst>
              <a:ext uri="{FF2B5EF4-FFF2-40B4-BE49-F238E27FC236}">
                <a16:creationId xmlns:a16="http://schemas.microsoft.com/office/drawing/2014/main" id="{C02E66A6-E5A8-44E0-8605-DBDBD3E4B063}"/>
              </a:ext>
            </a:extLst>
          </p:cNvPr>
          <p:cNvCxnSpPr>
            <a:cxnSpLocks/>
            <a:stCxn id="6" idx="4"/>
            <a:endCxn id="7" idx="0"/>
          </p:cNvCxnSpPr>
          <p:nvPr/>
        </p:nvCxnSpPr>
        <p:spPr bwMode="auto">
          <a:xfrm flipH="1">
            <a:off x="6694144" y="2917290"/>
            <a:ext cx="1126801" cy="2071875"/>
          </a:xfrm>
          <a:prstGeom prst="straightConnector1">
            <a:avLst/>
          </a:prstGeom>
          <a:ln w="190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9" name="文本框 8">
            <a:extLst>
              <a:ext uri="{FF2B5EF4-FFF2-40B4-BE49-F238E27FC236}">
                <a16:creationId xmlns:a16="http://schemas.microsoft.com/office/drawing/2014/main" id="{F44FB1B8-3BB1-480E-9792-5C7CDAB06F00}"/>
              </a:ext>
            </a:extLst>
          </p:cNvPr>
          <p:cNvSpPr txBox="1"/>
          <p:nvPr/>
        </p:nvSpPr>
        <p:spPr>
          <a:xfrm>
            <a:off x="7025928" y="5096554"/>
            <a:ext cx="946782" cy="338554"/>
          </a:xfrm>
          <a:prstGeom prst="rect">
            <a:avLst/>
          </a:prstGeom>
          <a:noFill/>
        </p:spPr>
        <p:txBody>
          <a:bodyPr wrap="square" rtlCol="0">
            <a:spAutoFit/>
          </a:bodyPr>
          <a:lstStyle/>
          <a:p>
            <a:r>
              <a:rPr lang="en-US" altLang="zh-CN" sz="1600" dirty="0">
                <a:solidFill>
                  <a:schemeClr val="tx1"/>
                </a:solidFill>
              </a:rPr>
              <a:t>&lt;8%σy</a:t>
            </a:r>
            <a:endParaRPr lang="zh-CN" altLang="en-US" sz="1600" dirty="0">
              <a:solidFill>
                <a:schemeClr val="tx1"/>
              </a:solidFill>
            </a:endParaRPr>
          </a:p>
        </p:txBody>
      </p:sp>
      <p:sp>
        <p:nvSpPr>
          <p:cNvPr id="10" name="文本框 9">
            <a:extLst>
              <a:ext uri="{FF2B5EF4-FFF2-40B4-BE49-F238E27FC236}">
                <a16:creationId xmlns:a16="http://schemas.microsoft.com/office/drawing/2014/main" id="{532444CC-0923-4DBB-8E69-8AF9AB8BEE91}"/>
              </a:ext>
            </a:extLst>
          </p:cNvPr>
          <p:cNvSpPr txBox="1"/>
          <p:nvPr/>
        </p:nvSpPr>
        <p:spPr>
          <a:xfrm>
            <a:off x="1302328" y="4783968"/>
            <a:ext cx="1584176" cy="646331"/>
          </a:xfrm>
          <a:prstGeom prst="rect">
            <a:avLst/>
          </a:prstGeom>
          <a:noFill/>
        </p:spPr>
        <p:txBody>
          <a:bodyPr wrap="square">
            <a:spAutoFit/>
          </a:bodyPr>
          <a:lstStyle/>
          <a:p>
            <a:r>
              <a:rPr lang="en-US" altLang="zh-CN" sz="2400" dirty="0">
                <a:solidFill>
                  <a:schemeClr val="tx1"/>
                </a:solidFill>
                <a:latin typeface="微软雅黑" panose="020B0503020204020204" pitchFamily="34" charset="-122"/>
                <a:ea typeface="微软雅黑" panose="020B0503020204020204" pitchFamily="34" charset="-122"/>
              </a:rPr>
              <a:t>FOFB on</a:t>
            </a:r>
            <a:r>
              <a:rPr lang="en-US" altLang="zh-CN" sz="3600" dirty="0">
                <a:solidFill>
                  <a:schemeClr val="tx1"/>
                </a:solidFill>
                <a:latin typeface="微软雅黑" panose="020B0503020204020204" pitchFamily="34" charset="-122"/>
                <a:ea typeface="微软雅黑" panose="020B0503020204020204" pitchFamily="34" charset="-122"/>
              </a:rPr>
              <a:t> </a:t>
            </a:r>
            <a:endParaRPr lang="zh-CN" altLang="en-US" dirty="0">
              <a:latin typeface="微软雅黑" panose="020B0503020204020204" pitchFamily="34" charset="-122"/>
              <a:ea typeface="微软雅黑" panose="020B0503020204020204" pitchFamily="34" charset="-122"/>
            </a:endParaRPr>
          </a:p>
        </p:txBody>
      </p:sp>
      <p:sp>
        <p:nvSpPr>
          <p:cNvPr id="11" name="文本框 10">
            <a:extLst>
              <a:ext uri="{FF2B5EF4-FFF2-40B4-BE49-F238E27FC236}">
                <a16:creationId xmlns:a16="http://schemas.microsoft.com/office/drawing/2014/main" id="{3B91E12B-4ADA-475F-8DF3-1D7BD2A829DA}"/>
              </a:ext>
            </a:extLst>
          </p:cNvPr>
          <p:cNvSpPr txBox="1"/>
          <p:nvPr/>
        </p:nvSpPr>
        <p:spPr>
          <a:xfrm>
            <a:off x="1319294" y="2270957"/>
            <a:ext cx="1584176" cy="646331"/>
          </a:xfrm>
          <a:prstGeom prst="rect">
            <a:avLst/>
          </a:prstGeom>
          <a:noFill/>
        </p:spPr>
        <p:txBody>
          <a:bodyPr wrap="square">
            <a:spAutoFit/>
          </a:bodyPr>
          <a:lstStyle/>
          <a:p>
            <a:r>
              <a:rPr lang="en-US" altLang="zh-CN" sz="2400" dirty="0">
                <a:solidFill>
                  <a:schemeClr val="tx1"/>
                </a:solidFill>
                <a:latin typeface="微软雅黑" panose="020B0503020204020204" pitchFamily="34" charset="-122"/>
                <a:ea typeface="微软雅黑" panose="020B0503020204020204" pitchFamily="34" charset="-122"/>
              </a:rPr>
              <a:t>FOFB off</a:t>
            </a:r>
            <a:r>
              <a:rPr lang="en-US" altLang="zh-CN" sz="3600" dirty="0">
                <a:solidFill>
                  <a:schemeClr val="tx1"/>
                </a:solidFill>
                <a:latin typeface="微软雅黑" panose="020B0503020204020204" pitchFamily="34" charset="-122"/>
                <a:ea typeface="微软雅黑" panose="020B0503020204020204" pitchFamily="34" charset="-122"/>
              </a:rPr>
              <a:t> </a:t>
            </a:r>
            <a:endParaRPr lang="zh-CN" altLang="en-US" dirty="0">
              <a:latin typeface="微软雅黑" panose="020B0503020204020204" pitchFamily="34" charset="-122"/>
              <a:ea typeface="微软雅黑" panose="020B0503020204020204" pitchFamily="34" charset="-122"/>
            </a:endParaRPr>
          </a:p>
        </p:txBody>
      </p:sp>
      <p:sp>
        <p:nvSpPr>
          <p:cNvPr id="12" name="文本框 11">
            <a:extLst>
              <a:ext uri="{FF2B5EF4-FFF2-40B4-BE49-F238E27FC236}">
                <a16:creationId xmlns:a16="http://schemas.microsoft.com/office/drawing/2014/main" id="{9EC3DFD8-EB33-4935-9EBA-AA9721C054A3}"/>
              </a:ext>
            </a:extLst>
          </p:cNvPr>
          <p:cNvSpPr txBox="1"/>
          <p:nvPr/>
        </p:nvSpPr>
        <p:spPr>
          <a:xfrm>
            <a:off x="4505648" y="2358659"/>
            <a:ext cx="946782" cy="338554"/>
          </a:xfrm>
          <a:prstGeom prst="rect">
            <a:avLst/>
          </a:prstGeom>
          <a:noFill/>
        </p:spPr>
        <p:txBody>
          <a:bodyPr wrap="square" rtlCol="0">
            <a:spAutoFit/>
          </a:bodyPr>
          <a:lstStyle/>
          <a:p>
            <a:r>
              <a:rPr lang="en-US" altLang="zh-CN" sz="1600" dirty="0">
                <a:solidFill>
                  <a:schemeClr val="tx1"/>
                </a:solidFill>
              </a:rPr>
              <a:t>&lt;10%σx</a:t>
            </a:r>
            <a:endParaRPr lang="zh-CN" altLang="en-US" sz="1600" dirty="0">
              <a:solidFill>
                <a:schemeClr val="tx1"/>
              </a:solidFill>
            </a:endParaRPr>
          </a:p>
        </p:txBody>
      </p:sp>
      <p:sp>
        <p:nvSpPr>
          <p:cNvPr id="13" name="椭圆 12">
            <a:extLst>
              <a:ext uri="{FF2B5EF4-FFF2-40B4-BE49-F238E27FC236}">
                <a16:creationId xmlns:a16="http://schemas.microsoft.com/office/drawing/2014/main" id="{C595567A-85FB-4BA4-AAF4-C27A51C88E2C}"/>
              </a:ext>
            </a:extLst>
          </p:cNvPr>
          <p:cNvSpPr/>
          <p:nvPr/>
        </p:nvSpPr>
        <p:spPr bwMode="auto">
          <a:xfrm>
            <a:off x="3353520" y="2402419"/>
            <a:ext cx="1224136" cy="514869"/>
          </a:xfrm>
          <a:prstGeom prst="ellipse">
            <a:avLst/>
          </a:prstGeom>
          <a:noFill/>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spAutoFit/>
          </a:bodyPr>
          <a:lstStyle/>
          <a:p>
            <a:pPr marL="1588" marR="0" indent="0" algn="ctr" defTabSz="914400" rtl="0" eaLnBrk="1" fontAlgn="base" latinLnBrk="0" hangingPunct="1">
              <a:lnSpc>
                <a:spcPct val="100000"/>
              </a:lnSpc>
              <a:spcBef>
                <a:spcPct val="0"/>
              </a:spcBef>
              <a:spcAft>
                <a:spcPct val="0"/>
              </a:spcAft>
              <a:buClrTx/>
              <a:buSzTx/>
              <a:buFontTx/>
              <a:buNone/>
              <a:tabLst/>
            </a:pPr>
            <a:endParaRPr kumimoji="0" lang="zh-CN" altLang="en-US" sz="3600" b="1" i="0" u="none" strike="noStrike" cap="none" normalizeH="0" baseline="0">
              <a:ln>
                <a:noFill/>
              </a:ln>
              <a:solidFill>
                <a:schemeClr val="bg1"/>
              </a:solidFill>
              <a:effectLst/>
              <a:latin typeface="Times New Roman" pitchFamily="18" charset="0"/>
              <a:ea typeface="华文中宋" pitchFamily="2" charset="-122"/>
            </a:endParaRPr>
          </a:p>
        </p:txBody>
      </p:sp>
      <p:sp>
        <p:nvSpPr>
          <p:cNvPr id="14" name="文本框 13">
            <a:extLst>
              <a:ext uri="{FF2B5EF4-FFF2-40B4-BE49-F238E27FC236}">
                <a16:creationId xmlns:a16="http://schemas.microsoft.com/office/drawing/2014/main" id="{DA0D3360-4A36-4B29-ABBA-31C8F3CBE109}"/>
              </a:ext>
            </a:extLst>
          </p:cNvPr>
          <p:cNvSpPr txBox="1"/>
          <p:nvPr/>
        </p:nvSpPr>
        <p:spPr>
          <a:xfrm>
            <a:off x="3857576" y="5091745"/>
            <a:ext cx="946782" cy="338554"/>
          </a:xfrm>
          <a:prstGeom prst="rect">
            <a:avLst/>
          </a:prstGeom>
          <a:noFill/>
        </p:spPr>
        <p:txBody>
          <a:bodyPr wrap="square" rtlCol="0">
            <a:spAutoFit/>
          </a:bodyPr>
          <a:lstStyle/>
          <a:p>
            <a:r>
              <a:rPr lang="en-US" altLang="zh-CN" sz="1600" dirty="0">
                <a:solidFill>
                  <a:schemeClr val="tx1"/>
                </a:solidFill>
              </a:rPr>
              <a:t>&lt;5%σx</a:t>
            </a:r>
            <a:endParaRPr lang="zh-CN" altLang="en-US" sz="1600" dirty="0">
              <a:solidFill>
                <a:schemeClr val="tx1"/>
              </a:solidFill>
            </a:endParaRPr>
          </a:p>
        </p:txBody>
      </p:sp>
      <p:sp>
        <p:nvSpPr>
          <p:cNvPr id="15" name="文本框 14">
            <a:extLst>
              <a:ext uri="{FF2B5EF4-FFF2-40B4-BE49-F238E27FC236}">
                <a16:creationId xmlns:a16="http://schemas.microsoft.com/office/drawing/2014/main" id="{A979C6C9-D76A-4981-B2E9-2E8105A5030A}"/>
              </a:ext>
            </a:extLst>
          </p:cNvPr>
          <p:cNvSpPr txBox="1"/>
          <p:nvPr/>
        </p:nvSpPr>
        <p:spPr>
          <a:xfrm>
            <a:off x="6181511" y="2358659"/>
            <a:ext cx="946782" cy="338554"/>
          </a:xfrm>
          <a:prstGeom prst="rect">
            <a:avLst/>
          </a:prstGeom>
          <a:noFill/>
        </p:spPr>
        <p:txBody>
          <a:bodyPr wrap="square" rtlCol="0">
            <a:spAutoFit/>
          </a:bodyPr>
          <a:lstStyle/>
          <a:p>
            <a:r>
              <a:rPr lang="en-US" altLang="zh-CN" sz="1600" dirty="0">
                <a:solidFill>
                  <a:schemeClr val="tx1"/>
                </a:solidFill>
              </a:rPr>
              <a:t>&lt;20%σy</a:t>
            </a:r>
            <a:endParaRPr lang="zh-CN" altLang="en-US" sz="1600" dirty="0">
              <a:solidFill>
                <a:schemeClr val="tx1"/>
              </a:solidFill>
            </a:endParaRPr>
          </a:p>
        </p:txBody>
      </p:sp>
      <p:cxnSp>
        <p:nvCxnSpPr>
          <p:cNvPr id="16" name="直接箭头连接符 15">
            <a:extLst>
              <a:ext uri="{FF2B5EF4-FFF2-40B4-BE49-F238E27FC236}">
                <a16:creationId xmlns:a16="http://schemas.microsoft.com/office/drawing/2014/main" id="{D1D1E714-72D9-4DF6-93BF-43D403A17E45}"/>
              </a:ext>
            </a:extLst>
          </p:cNvPr>
          <p:cNvCxnSpPr>
            <a:cxnSpLocks/>
            <a:stCxn id="13" idx="4"/>
            <a:endCxn id="17" idx="0"/>
          </p:cNvCxnSpPr>
          <p:nvPr/>
        </p:nvCxnSpPr>
        <p:spPr bwMode="auto">
          <a:xfrm flipH="1">
            <a:off x="3540955" y="2917288"/>
            <a:ext cx="424633" cy="2112240"/>
          </a:xfrm>
          <a:prstGeom prst="straightConnector1">
            <a:avLst/>
          </a:prstGeom>
          <a:ln w="190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7" name="椭圆 16">
            <a:extLst>
              <a:ext uri="{FF2B5EF4-FFF2-40B4-BE49-F238E27FC236}">
                <a16:creationId xmlns:a16="http://schemas.microsoft.com/office/drawing/2014/main" id="{3455FC3B-86F0-4EC6-B343-5FCF58E79BF9}"/>
              </a:ext>
            </a:extLst>
          </p:cNvPr>
          <p:cNvSpPr/>
          <p:nvPr/>
        </p:nvSpPr>
        <p:spPr bwMode="auto">
          <a:xfrm>
            <a:off x="3152660" y="5029528"/>
            <a:ext cx="776590" cy="514869"/>
          </a:xfrm>
          <a:prstGeom prst="ellipse">
            <a:avLst/>
          </a:prstGeom>
          <a:noFill/>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spAutoFit/>
          </a:bodyPr>
          <a:lstStyle/>
          <a:p>
            <a:pPr marL="1588" marR="0" indent="0" algn="ctr" defTabSz="914400" rtl="0" eaLnBrk="1" fontAlgn="base" latinLnBrk="0" hangingPunct="1">
              <a:lnSpc>
                <a:spcPct val="100000"/>
              </a:lnSpc>
              <a:spcBef>
                <a:spcPct val="0"/>
              </a:spcBef>
              <a:spcAft>
                <a:spcPct val="0"/>
              </a:spcAft>
              <a:buClrTx/>
              <a:buSzTx/>
              <a:buFontTx/>
              <a:buNone/>
              <a:tabLst/>
            </a:pPr>
            <a:endParaRPr kumimoji="0" lang="zh-CN" altLang="en-US" sz="3600" b="1" i="0" u="none" strike="noStrike" cap="none" normalizeH="0" baseline="0">
              <a:ln>
                <a:noFill/>
              </a:ln>
              <a:solidFill>
                <a:schemeClr val="bg1"/>
              </a:solidFill>
              <a:effectLst/>
              <a:latin typeface="Times New Roman" pitchFamily="18" charset="0"/>
              <a:ea typeface="华文中宋" pitchFamily="2" charset="-122"/>
            </a:endParaRPr>
          </a:p>
        </p:txBody>
      </p:sp>
      <p:sp>
        <p:nvSpPr>
          <p:cNvPr id="18" name="文本框 17">
            <a:extLst>
              <a:ext uri="{FF2B5EF4-FFF2-40B4-BE49-F238E27FC236}">
                <a16:creationId xmlns:a16="http://schemas.microsoft.com/office/drawing/2014/main" id="{B5F8D3A1-226B-4A73-810C-667ED7DC1120}"/>
              </a:ext>
            </a:extLst>
          </p:cNvPr>
          <p:cNvSpPr txBox="1"/>
          <p:nvPr/>
        </p:nvSpPr>
        <p:spPr>
          <a:xfrm>
            <a:off x="9144481" y="2512568"/>
            <a:ext cx="2736304" cy="338554"/>
          </a:xfrm>
          <a:prstGeom prst="rect">
            <a:avLst/>
          </a:prstGeom>
          <a:noFill/>
        </p:spPr>
        <p:txBody>
          <a:bodyPr wrap="square" rtlCol="0">
            <a:spAutoFit/>
          </a:bodyPr>
          <a:lstStyle/>
          <a:p>
            <a:r>
              <a:rPr lang="en-US" altLang="zh-CN" sz="1600" dirty="0">
                <a:solidFill>
                  <a:schemeClr val="tx1"/>
                </a:solidFill>
                <a:latin typeface="微软雅黑" panose="020B0503020204020204" pitchFamily="34" charset="-122"/>
                <a:ea typeface="微软雅黑" panose="020B0503020204020204" pitchFamily="34" charset="-122"/>
              </a:rPr>
              <a:t>stability</a:t>
            </a:r>
            <a:r>
              <a:rPr lang="en-US" altLang="zh-CN" sz="1600" dirty="0">
                <a:solidFill>
                  <a:srgbClr val="FF0000"/>
                </a:solidFill>
                <a:latin typeface="微软雅黑" panose="020B0503020204020204" pitchFamily="34" charset="-122"/>
                <a:ea typeface="微软雅黑" panose="020B0503020204020204" pitchFamily="34" charset="-122"/>
              </a:rPr>
              <a:t>&gt;40%</a:t>
            </a:r>
            <a:endParaRPr lang="zh-CN" altLang="en-US" sz="1600" dirty="0">
              <a:solidFill>
                <a:srgbClr val="FF0000"/>
              </a:solidFill>
              <a:latin typeface="微软雅黑" panose="020B0503020204020204" pitchFamily="34" charset="-122"/>
              <a:ea typeface="微软雅黑" panose="020B0503020204020204" pitchFamily="34" charset="-122"/>
            </a:endParaRPr>
          </a:p>
        </p:txBody>
      </p:sp>
      <p:cxnSp>
        <p:nvCxnSpPr>
          <p:cNvPr id="19" name="直接箭头连接符 18">
            <a:extLst>
              <a:ext uri="{FF2B5EF4-FFF2-40B4-BE49-F238E27FC236}">
                <a16:creationId xmlns:a16="http://schemas.microsoft.com/office/drawing/2014/main" id="{F61AFA8C-BED6-4AE6-A308-428CBA2C8B1D}"/>
              </a:ext>
            </a:extLst>
          </p:cNvPr>
          <p:cNvCxnSpPr>
            <a:cxnSpLocks/>
          </p:cNvCxnSpPr>
          <p:nvPr/>
        </p:nvCxnSpPr>
        <p:spPr>
          <a:xfrm>
            <a:off x="9921852" y="2936798"/>
            <a:ext cx="0" cy="576064"/>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0" name="矩形: 圆角 19">
            <a:extLst>
              <a:ext uri="{FF2B5EF4-FFF2-40B4-BE49-F238E27FC236}">
                <a16:creationId xmlns:a16="http://schemas.microsoft.com/office/drawing/2014/main" id="{C1590FCA-7976-49DA-AC95-9DCD90212C34}"/>
              </a:ext>
            </a:extLst>
          </p:cNvPr>
          <p:cNvSpPr/>
          <p:nvPr/>
        </p:nvSpPr>
        <p:spPr bwMode="auto">
          <a:xfrm>
            <a:off x="9617819" y="2248640"/>
            <a:ext cx="1861022" cy="3163994"/>
          </a:xfrm>
          <a:prstGeom prst="roundRect">
            <a:avLst/>
          </a:prstGeom>
          <a:noFill/>
          <a:ln>
            <a:prstDash val="solid"/>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spAutoFit/>
          </a:bodyPr>
          <a:lstStyle/>
          <a:p>
            <a:pPr marL="1588" marR="0" indent="0" algn="ctr" defTabSz="914400" rtl="0" eaLnBrk="1" fontAlgn="base" latinLnBrk="0" hangingPunct="1">
              <a:lnSpc>
                <a:spcPct val="100000"/>
              </a:lnSpc>
              <a:spcBef>
                <a:spcPct val="0"/>
              </a:spcBef>
              <a:spcAft>
                <a:spcPct val="0"/>
              </a:spcAft>
              <a:buClrTx/>
              <a:buSzTx/>
              <a:buFontTx/>
              <a:buNone/>
              <a:tabLst/>
            </a:pPr>
            <a:endParaRPr kumimoji="0" lang="zh-CN" altLang="en-US" sz="2800" b="1" i="0" u="none" strike="noStrike" cap="none" normalizeH="0" baseline="0">
              <a:ln>
                <a:noFill/>
              </a:ln>
              <a:solidFill>
                <a:schemeClr val="bg1"/>
              </a:solidFill>
              <a:effectLst/>
              <a:latin typeface="Times New Roman" pitchFamily="18" charset="0"/>
              <a:ea typeface="华文中宋" pitchFamily="2" charset="-122"/>
            </a:endParaRPr>
          </a:p>
        </p:txBody>
      </p:sp>
      <p:sp>
        <p:nvSpPr>
          <p:cNvPr id="21" name="文本框 20">
            <a:extLst>
              <a:ext uri="{FF2B5EF4-FFF2-40B4-BE49-F238E27FC236}">
                <a16:creationId xmlns:a16="http://schemas.microsoft.com/office/drawing/2014/main" id="{48FC7B3D-B330-4B6D-B53F-E2D8E0C4257F}"/>
              </a:ext>
            </a:extLst>
          </p:cNvPr>
          <p:cNvSpPr txBox="1"/>
          <p:nvPr/>
        </p:nvSpPr>
        <p:spPr>
          <a:xfrm>
            <a:off x="9144481" y="3661360"/>
            <a:ext cx="2736304" cy="338554"/>
          </a:xfrm>
          <a:prstGeom prst="rect">
            <a:avLst/>
          </a:prstGeom>
          <a:noFill/>
        </p:spPr>
        <p:txBody>
          <a:bodyPr wrap="square" rtlCol="0">
            <a:spAutoFit/>
          </a:bodyPr>
          <a:lstStyle/>
          <a:p>
            <a:r>
              <a:rPr lang="en-US" altLang="zh-CN" sz="1600" dirty="0">
                <a:solidFill>
                  <a:schemeClr val="tx1"/>
                </a:solidFill>
                <a:latin typeface="微软雅黑" panose="020B0503020204020204" pitchFamily="34" charset="-122"/>
                <a:ea typeface="微软雅黑" panose="020B0503020204020204" pitchFamily="34" charset="-122"/>
              </a:rPr>
              <a:t>stability</a:t>
            </a:r>
            <a:r>
              <a:rPr lang="en-US" altLang="zh-CN" sz="1600" dirty="0">
                <a:solidFill>
                  <a:srgbClr val="FF0000"/>
                </a:solidFill>
                <a:latin typeface="微软雅黑" panose="020B0503020204020204" pitchFamily="34" charset="-122"/>
                <a:ea typeface="微软雅黑" panose="020B0503020204020204" pitchFamily="34" charset="-122"/>
              </a:rPr>
              <a:t>&lt;20%</a:t>
            </a:r>
            <a:endParaRPr lang="zh-CN" altLang="en-US" sz="1600" dirty="0">
              <a:solidFill>
                <a:srgbClr val="FF0000"/>
              </a:solidFill>
              <a:latin typeface="微软雅黑" panose="020B0503020204020204" pitchFamily="34" charset="-122"/>
              <a:ea typeface="微软雅黑" panose="020B0503020204020204" pitchFamily="34" charset="-122"/>
            </a:endParaRPr>
          </a:p>
        </p:txBody>
      </p:sp>
      <p:sp>
        <p:nvSpPr>
          <p:cNvPr id="22" name="文本框 21">
            <a:extLst>
              <a:ext uri="{FF2B5EF4-FFF2-40B4-BE49-F238E27FC236}">
                <a16:creationId xmlns:a16="http://schemas.microsoft.com/office/drawing/2014/main" id="{81321C34-937C-43F0-B6BD-A93F479204C6}"/>
              </a:ext>
            </a:extLst>
          </p:cNvPr>
          <p:cNvSpPr txBox="1"/>
          <p:nvPr/>
        </p:nvSpPr>
        <p:spPr>
          <a:xfrm>
            <a:off x="9176977" y="4885496"/>
            <a:ext cx="2736304" cy="369332"/>
          </a:xfrm>
          <a:prstGeom prst="rect">
            <a:avLst/>
          </a:prstGeom>
          <a:noFill/>
        </p:spPr>
        <p:txBody>
          <a:bodyPr wrap="square" rtlCol="0">
            <a:spAutoFit/>
          </a:bodyPr>
          <a:lstStyle/>
          <a:p>
            <a:r>
              <a:rPr lang="en-US" altLang="zh-CN" sz="1600" kern="1200" dirty="0">
                <a:solidFill>
                  <a:srgbClr val="000000"/>
                </a:solidFill>
                <a:effectLst/>
                <a:latin typeface="微软雅黑" panose="020B0503020204020204" pitchFamily="34" charset="-122"/>
                <a:ea typeface="微软雅黑" panose="020B0503020204020204" pitchFamily="34" charset="-122"/>
                <a:cs typeface="+mn-cs"/>
              </a:rPr>
              <a:t>stability</a:t>
            </a:r>
            <a:r>
              <a:rPr lang="en-US" altLang="zh-CN" sz="1800" kern="1200" dirty="0">
                <a:solidFill>
                  <a:srgbClr val="000000"/>
                </a:solidFill>
                <a:effectLst/>
                <a:latin typeface="微软雅黑" panose="020B0503020204020204" pitchFamily="34" charset="-122"/>
                <a:ea typeface="微软雅黑" panose="020B0503020204020204" pitchFamily="34" charset="-122"/>
                <a:cs typeface="+mn-cs"/>
              </a:rPr>
              <a:t> </a:t>
            </a:r>
            <a:r>
              <a:rPr lang="en-US" altLang="zh-CN" sz="1600" dirty="0">
                <a:solidFill>
                  <a:srgbClr val="FF0000"/>
                </a:solidFill>
                <a:latin typeface="微软雅黑" panose="020B0503020204020204" pitchFamily="34" charset="-122"/>
                <a:ea typeface="微软雅黑" panose="020B0503020204020204" pitchFamily="34" charset="-122"/>
              </a:rPr>
              <a:t>&lt;10%</a:t>
            </a:r>
            <a:endParaRPr lang="zh-CN" altLang="en-US" sz="1600" dirty="0">
              <a:solidFill>
                <a:srgbClr val="FF0000"/>
              </a:solidFill>
              <a:latin typeface="微软雅黑" panose="020B0503020204020204" pitchFamily="34" charset="-122"/>
              <a:ea typeface="微软雅黑" panose="020B0503020204020204" pitchFamily="34" charset="-122"/>
            </a:endParaRPr>
          </a:p>
        </p:txBody>
      </p:sp>
      <p:sp>
        <p:nvSpPr>
          <p:cNvPr id="23" name="文本框 22">
            <a:extLst>
              <a:ext uri="{FF2B5EF4-FFF2-40B4-BE49-F238E27FC236}">
                <a16:creationId xmlns:a16="http://schemas.microsoft.com/office/drawing/2014/main" id="{5B35E82C-051A-43FC-9B6E-6E20F6B95A49}"/>
              </a:ext>
            </a:extLst>
          </p:cNvPr>
          <p:cNvSpPr txBox="1"/>
          <p:nvPr/>
        </p:nvSpPr>
        <p:spPr>
          <a:xfrm>
            <a:off x="10031411" y="3057798"/>
            <a:ext cx="851962" cy="430887"/>
          </a:xfrm>
          <a:prstGeom prst="rect">
            <a:avLst/>
          </a:prstGeom>
          <a:ln>
            <a:prstDash val="sysDot"/>
          </a:ln>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CN" sz="1100" dirty="0">
                <a:solidFill>
                  <a:schemeClr val="tx1"/>
                </a:solidFill>
                <a:latin typeface="微软雅黑" panose="020B0503020204020204" pitchFamily="34" charset="-122"/>
                <a:ea typeface="微软雅黑" panose="020B0503020204020204" pitchFamily="34" charset="-122"/>
              </a:rPr>
              <a:t>Optimize SCPS</a:t>
            </a:r>
            <a:endParaRPr lang="zh-CN" altLang="en-US" sz="1100" dirty="0">
              <a:solidFill>
                <a:schemeClr val="tx1"/>
              </a:solidFill>
              <a:latin typeface="微软雅黑" panose="020B0503020204020204" pitchFamily="34" charset="-122"/>
              <a:ea typeface="微软雅黑" panose="020B0503020204020204" pitchFamily="34" charset="-122"/>
            </a:endParaRPr>
          </a:p>
        </p:txBody>
      </p:sp>
      <p:sp>
        <p:nvSpPr>
          <p:cNvPr id="24" name="文本框 23">
            <a:extLst>
              <a:ext uri="{FF2B5EF4-FFF2-40B4-BE49-F238E27FC236}">
                <a16:creationId xmlns:a16="http://schemas.microsoft.com/office/drawing/2014/main" id="{B8500B86-0CAB-477C-BF09-18843BFDB6DF}"/>
              </a:ext>
            </a:extLst>
          </p:cNvPr>
          <p:cNvSpPr txBox="1"/>
          <p:nvPr/>
        </p:nvSpPr>
        <p:spPr>
          <a:xfrm>
            <a:off x="10026356" y="4268151"/>
            <a:ext cx="832951" cy="261610"/>
          </a:xfrm>
          <a:prstGeom prst="rect">
            <a:avLst/>
          </a:prstGeom>
          <a:ln>
            <a:prstDash val="sysDot"/>
          </a:ln>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zh-CN" sz="1100" dirty="0">
                <a:solidFill>
                  <a:schemeClr val="tx1"/>
                </a:solidFill>
                <a:latin typeface="微软雅黑" panose="020B0503020204020204" pitchFamily="34" charset="-122"/>
                <a:ea typeface="微软雅黑" panose="020B0503020204020204" pitchFamily="34" charset="-122"/>
              </a:rPr>
              <a:t>FOFB</a:t>
            </a:r>
            <a:endParaRPr lang="zh-CN" altLang="en-US" sz="1100" dirty="0">
              <a:solidFill>
                <a:schemeClr val="tx1"/>
              </a:solidFill>
              <a:latin typeface="微软雅黑" panose="020B0503020204020204" pitchFamily="34" charset="-122"/>
              <a:ea typeface="微软雅黑" panose="020B0503020204020204" pitchFamily="34" charset="-122"/>
            </a:endParaRPr>
          </a:p>
        </p:txBody>
      </p:sp>
      <p:cxnSp>
        <p:nvCxnSpPr>
          <p:cNvPr id="25" name="直接箭头连接符 24">
            <a:extLst>
              <a:ext uri="{FF2B5EF4-FFF2-40B4-BE49-F238E27FC236}">
                <a16:creationId xmlns:a16="http://schemas.microsoft.com/office/drawing/2014/main" id="{5A0E2A5B-2842-4BBD-BB56-54B5F45E6061}"/>
              </a:ext>
            </a:extLst>
          </p:cNvPr>
          <p:cNvCxnSpPr>
            <a:cxnSpLocks/>
          </p:cNvCxnSpPr>
          <p:nvPr/>
        </p:nvCxnSpPr>
        <p:spPr>
          <a:xfrm>
            <a:off x="9915524" y="4105198"/>
            <a:ext cx="0" cy="576064"/>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4864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B7FB33FA-2A04-4EAE-82A4-D28E1C15780C}"/>
              </a:ext>
            </a:extLst>
          </p:cNvPr>
          <p:cNvSpPr txBox="1"/>
          <p:nvPr/>
        </p:nvSpPr>
        <p:spPr>
          <a:xfrm>
            <a:off x="529308" y="1177463"/>
            <a:ext cx="11477809" cy="461665"/>
          </a:xfrm>
          <a:prstGeom prst="rect">
            <a:avLst/>
          </a:prstGeom>
          <a:noFill/>
        </p:spPr>
        <p:txBody>
          <a:bodyPr wrap="square" rtlCol="0">
            <a:spAutoFit/>
          </a:bodyPr>
          <a:lstStyle/>
          <a:p>
            <a:pPr marL="342900" indent="-342900" algn="just">
              <a:buSzPts val="2000"/>
              <a:buFont typeface="Wingdings" panose="05000000000000000000" pitchFamily="2" charset="2"/>
              <a:buChar char="Ø"/>
            </a:pPr>
            <a:r>
              <a:rPr lang="en-US" altLang="zh-CN" sz="2400" dirty="0">
                <a:solidFill>
                  <a:srgbClr val="000099"/>
                </a:solidFill>
              </a:rPr>
              <a:t>FOFB off</a:t>
            </a:r>
            <a:r>
              <a:rPr lang="zh-CN" altLang="zh-CN" sz="2400" dirty="0">
                <a:solidFill>
                  <a:srgbClr val="000099"/>
                </a:solidFill>
              </a:rPr>
              <a:t>：</a:t>
            </a:r>
            <a:r>
              <a:rPr lang="en-US" altLang="zh-CN" sz="2400" dirty="0">
                <a:solidFill>
                  <a:srgbClr val="000099"/>
                </a:solidFill>
              </a:rPr>
              <a:t>source point position rms</a:t>
            </a:r>
            <a:r>
              <a:rPr lang="zh-CN" altLang="zh-CN" sz="2400" dirty="0">
                <a:solidFill>
                  <a:srgbClr val="000099"/>
                </a:solidFill>
              </a:rPr>
              <a:t> </a:t>
            </a:r>
            <a:r>
              <a:rPr lang="en-US" altLang="zh-CN" sz="2400" dirty="0">
                <a:solidFill>
                  <a:srgbClr val="000099"/>
                </a:solidFill>
              </a:rPr>
              <a:t>~ 1-10um</a:t>
            </a:r>
            <a:r>
              <a:rPr lang="zh-CN" altLang="zh-CN" sz="2400" dirty="0">
                <a:solidFill>
                  <a:srgbClr val="000099"/>
                </a:solidFill>
              </a:rPr>
              <a:t>，</a:t>
            </a:r>
            <a:r>
              <a:rPr lang="en-US" altLang="zh-CN" sz="2400" dirty="0">
                <a:solidFill>
                  <a:srgbClr val="000099"/>
                </a:solidFill>
              </a:rPr>
              <a:t>source point angle rms~0.5-2urad (10h) </a:t>
            </a:r>
          </a:p>
        </p:txBody>
      </p:sp>
      <p:pic>
        <p:nvPicPr>
          <p:cNvPr id="1026" name="Picture 2">
            <a:extLst>
              <a:ext uri="{FF2B5EF4-FFF2-40B4-BE49-F238E27FC236}">
                <a16:creationId xmlns:a16="http://schemas.microsoft.com/office/drawing/2014/main" id="{BE5F3004-C712-4A5F-926D-9A172C08055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63767" y="1639128"/>
            <a:ext cx="8464465" cy="4885303"/>
          </a:xfrm>
          <a:prstGeom prst="rect">
            <a:avLst/>
          </a:prstGeom>
          <a:noFill/>
          <a:extLst>
            <a:ext uri="{909E8E84-426E-40DD-AFC4-6F175D3DCCD1}">
              <a14:hiddenFill xmlns:a14="http://schemas.microsoft.com/office/drawing/2010/main">
                <a:solidFill>
                  <a:srgbClr val="FFFFFF"/>
                </a:solidFill>
              </a14:hiddenFill>
            </a:ext>
          </a:extLst>
        </p:spPr>
      </p:pic>
      <p:sp>
        <p:nvSpPr>
          <p:cNvPr id="7" name="椭圆 6">
            <a:extLst>
              <a:ext uri="{FF2B5EF4-FFF2-40B4-BE49-F238E27FC236}">
                <a16:creationId xmlns:a16="http://schemas.microsoft.com/office/drawing/2014/main" id="{5D6E7E8F-57FF-44F4-BB3A-4ABD28CA5201}"/>
              </a:ext>
            </a:extLst>
          </p:cNvPr>
          <p:cNvSpPr/>
          <p:nvPr/>
        </p:nvSpPr>
        <p:spPr>
          <a:xfrm>
            <a:off x="4408327" y="5991263"/>
            <a:ext cx="1103534" cy="78115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4"/>
          </a:p>
        </p:txBody>
      </p:sp>
      <p:sp>
        <p:nvSpPr>
          <p:cNvPr id="6" name="文本框 5">
            <a:extLst>
              <a:ext uri="{FF2B5EF4-FFF2-40B4-BE49-F238E27FC236}">
                <a16:creationId xmlns:a16="http://schemas.microsoft.com/office/drawing/2014/main" id="{802C9690-3931-4602-83B8-9117E8F8A405}"/>
              </a:ext>
            </a:extLst>
          </p:cNvPr>
          <p:cNvSpPr txBox="1"/>
          <p:nvPr/>
        </p:nvSpPr>
        <p:spPr>
          <a:xfrm>
            <a:off x="838513" y="112202"/>
            <a:ext cx="10859400" cy="825098"/>
          </a:xfrm>
          <a:prstGeom prst="rect">
            <a:avLst/>
          </a:prstGeom>
          <a:noFill/>
        </p:spPr>
        <p:txBody>
          <a:bodyPr wrap="square">
            <a:spAutoFit/>
          </a:bodyPr>
          <a:lstStyle/>
          <a:p>
            <a:pPr>
              <a:lnSpc>
                <a:spcPct val="150000"/>
              </a:lnSpc>
              <a:buClr>
                <a:srgbClr val="333333"/>
              </a:buClr>
            </a:pPr>
            <a:r>
              <a:rPr lang="en-US" altLang="zh-CN" sz="3600" b="1" kern="1200" spc="-60" baseline="0" dirty="0">
                <a:solidFill>
                  <a:srgbClr val="C00000"/>
                </a:solidFill>
                <a:effectLst/>
                <a:latin typeface="Times New Roman" panose="02020603050405020304" pitchFamily="18" charset="0"/>
                <a:ea typeface="微软雅黑" panose="020B0503020204020204" pitchFamily="34" charset="-122"/>
                <a:cs typeface="+mj-cs"/>
              </a:rPr>
              <a:t>Orbit stability achievement </a:t>
            </a:r>
            <a:r>
              <a:rPr lang="en-US" altLang="zh-CN" sz="3600" b="1" spc="-60" dirty="0">
                <a:solidFill>
                  <a:srgbClr val="C00000"/>
                </a:solidFill>
                <a:latin typeface="Times New Roman" panose="02020603050405020304" pitchFamily="18" charset="0"/>
                <a:ea typeface="微软雅黑" panose="020B0503020204020204" pitchFamily="34" charset="-122"/>
                <a:cs typeface="+mj-cs"/>
              </a:rPr>
              <a:t>(@100mA &gt;10h</a:t>
            </a:r>
            <a:r>
              <a:rPr lang="zh-CN" altLang="en-US" sz="3600" b="1" spc="-60" dirty="0">
                <a:solidFill>
                  <a:srgbClr val="C00000"/>
                </a:solidFill>
                <a:latin typeface="Times New Roman" panose="02020603050405020304" pitchFamily="18" charset="0"/>
                <a:ea typeface="微软雅黑" panose="020B0503020204020204" pitchFamily="34" charset="-122"/>
                <a:cs typeface="+mj-cs"/>
              </a:rPr>
              <a:t>）</a:t>
            </a:r>
            <a:endParaRPr lang="en-US" altLang="zh-CN" sz="3600" b="1" spc="-60" dirty="0">
              <a:solidFill>
                <a:srgbClr val="C00000"/>
              </a:solidFill>
              <a:latin typeface="Times New Roman" panose="02020603050405020304" pitchFamily="18" charset="0"/>
              <a:ea typeface="微软雅黑" panose="020B0503020204020204" pitchFamily="34" charset="-122"/>
              <a:cs typeface="+mj-cs"/>
            </a:endParaRPr>
          </a:p>
        </p:txBody>
      </p:sp>
    </p:spTree>
    <p:extLst>
      <p:ext uri="{BB962C8B-B14F-4D97-AF65-F5344CB8AC3E}">
        <p14:creationId xmlns:p14="http://schemas.microsoft.com/office/powerpoint/2010/main" val="10910883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6A432E6B-B7C5-4D35-83DB-AF6D06B476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9127" y="1843527"/>
            <a:ext cx="7975270" cy="4902271"/>
          </a:xfrm>
          <a:prstGeom prst="rect">
            <a:avLst/>
          </a:prstGeom>
          <a:noFill/>
          <a:extLst>
            <a:ext uri="{909E8E84-426E-40DD-AFC4-6F175D3DCCD1}">
              <a14:hiddenFill xmlns:a14="http://schemas.microsoft.com/office/drawing/2010/main">
                <a:solidFill>
                  <a:srgbClr val="FFFFFF"/>
                </a:solidFill>
              </a14:hiddenFill>
            </a:ext>
          </a:extLst>
        </p:spPr>
      </p:pic>
      <p:sp>
        <p:nvSpPr>
          <p:cNvPr id="6" name="椭圆 5">
            <a:extLst>
              <a:ext uri="{FF2B5EF4-FFF2-40B4-BE49-F238E27FC236}">
                <a16:creationId xmlns:a16="http://schemas.microsoft.com/office/drawing/2014/main" id="{564C00C1-7BEB-4E50-9308-0A19E34344FF}"/>
              </a:ext>
            </a:extLst>
          </p:cNvPr>
          <p:cNvSpPr/>
          <p:nvPr/>
        </p:nvSpPr>
        <p:spPr>
          <a:xfrm>
            <a:off x="5164679" y="5919182"/>
            <a:ext cx="1103534" cy="78115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44"/>
          </a:p>
        </p:txBody>
      </p:sp>
      <p:sp>
        <p:nvSpPr>
          <p:cNvPr id="7" name="文本框 6">
            <a:extLst>
              <a:ext uri="{FF2B5EF4-FFF2-40B4-BE49-F238E27FC236}">
                <a16:creationId xmlns:a16="http://schemas.microsoft.com/office/drawing/2014/main" id="{606DA398-0175-4D06-B35A-2C50EA88DFC7}"/>
              </a:ext>
            </a:extLst>
          </p:cNvPr>
          <p:cNvSpPr txBox="1"/>
          <p:nvPr/>
        </p:nvSpPr>
        <p:spPr>
          <a:xfrm>
            <a:off x="609990" y="1080169"/>
            <a:ext cx="11513184" cy="830997"/>
          </a:xfrm>
          <a:prstGeom prst="rect">
            <a:avLst/>
          </a:prstGeom>
          <a:noFill/>
        </p:spPr>
        <p:txBody>
          <a:bodyPr wrap="square" rtlCol="0">
            <a:spAutoFit/>
          </a:bodyPr>
          <a:lstStyle/>
          <a:p>
            <a:pPr marL="342900" indent="-342900" algn="just">
              <a:buSzPts val="2000"/>
              <a:buFont typeface="Wingdings" panose="05000000000000000000" pitchFamily="2" charset="2"/>
              <a:buChar char="Ø"/>
            </a:pPr>
            <a:r>
              <a:rPr lang="en-US" altLang="zh-CN" sz="2400" dirty="0">
                <a:solidFill>
                  <a:srgbClr val="000099"/>
                </a:solidFill>
              </a:rPr>
              <a:t>FOFB off</a:t>
            </a:r>
            <a:r>
              <a:rPr lang="zh-CN" altLang="zh-CN" sz="2400" dirty="0">
                <a:solidFill>
                  <a:srgbClr val="000099"/>
                </a:solidFill>
              </a:rPr>
              <a:t>：</a:t>
            </a:r>
            <a:r>
              <a:rPr lang="en-US" altLang="zh-CN" sz="2400" dirty="0">
                <a:solidFill>
                  <a:srgbClr val="000099"/>
                </a:solidFill>
              </a:rPr>
              <a:t>source point position rms</a:t>
            </a:r>
            <a:r>
              <a:rPr lang="zh-CN" altLang="zh-CN" sz="2400" dirty="0">
                <a:solidFill>
                  <a:srgbClr val="000099"/>
                </a:solidFill>
              </a:rPr>
              <a:t> </a:t>
            </a:r>
            <a:r>
              <a:rPr lang="en-US" altLang="zh-CN" sz="2400" dirty="0">
                <a:solidFill>
                  <a:srgbClr val="000099"/>
                </a:solidFill>
              </a:rPr>
              <a:t>~ 1-10um</a:t>
            </a:r>
            <a:r>
              <a:rPr lang="zh-CN" altLang="zh-CN" sz="2400" dirty="0">
                <a:solidFill>
                  <a:srgbClr val="000099"/>
                </a:solidFill>
              </a:rPr>
              <a:t>，</a:t>
            </a:r>
            <a:r>
              <a:rPr lang="en-US" altLang="zh-CN" sz="2400" dirty="0">
                <a:solidFill>
                  <a:srgbClr val="000099"/>
                </a:solidFill>
              </a:rPr>
              <a:t>source point angle rms~0.5-2urad (10h)</a:t>
            </a:r>
          </a:p>
          <a:p>
            <a:pPr marL="342900" indent="-342900" algn="just">
              <a:buSzPts val="2000"/>
              <a:buFont typeface="Wingdings" panose="05000000000000000000" pitchFamily="2" charset="2"/>
              <a:buChar char="Ø"/>
            </a:pPr>
            <a:r>
              <a:rPr lang="en-US" altLang="zh-CN" sz="2400" dirty="0">
                <a:solidFill>
                  <a:srgbClr val="000099"/>
                </a:solidFill>
              </a:rPr>
              <a:t>FOFB on: source point position rms </a:t>
            </a:r>
            <a:r>
              <a:rPr lang="en-US" altLang="zh-CN" sz="2400" dirty="0">
                <a:solidFill>
                  <a:srgbClr val="FF0000"/>
                </a:solidFill>
              </a:rPr>
              <a:t>&lt; 10 nm</a:t>
            </a:r>
            <a:r>
              <a:rPr lang="en-US" altLang="zh-CN" sz="2400" dirty="0">
                <a:solidFill>
                  <a:srgbClr val="000099"/>
                </a:solidFill>
              </a:rPr>
              <a:t>, source point angle rms </a:t>
            </a:r>
            <a:r>
              <a:rPr lang="en-US" altLang="zh-CN" sz="2400" dirty="0">
                <a:solidFill>
                  <a:srgbClr val="FF0000"/>
                </a:solidFill>
              </a:rPr>
              <a:t>&lt;3 </a:t>
            </a:r>
            <a:r>
              <a:rPr lang="en-US" altLang="zh-CN" sz="2400" dirty="0" err="1">
                <a:solidFill>
                  <a:srgbClr val="FF0000"/>
                </a:solidFill>
              </a:rPr>
              <a:t>nrad</a:t>
            </a:r>
            <a:r>
              <a:rPr lang="en-US" altLang="zh-CN" sz="2400" dirty="0">
                <a:solidFill>
                  <a:srgbClr val="FF0000"/>
                </a:solidFill>
              </a:rPr>
              <a:t> </a:t>
            </a:r>
            <a:r>
              <a:rPr lang="en-US" altLang="zh-CN" sz="2400" dirty="0">
                <a:solidFill>
                  <a:srgbClr val="000099"/>
                </a:solidFill>
              </a:rPr>
              <a:t>(&gt;24h)</a:t>
            </a:r>
          </a:p>
        </p:txBody>
      </p:sp>
      <p:sp>
        <p:nvSpPr>
          <p:cNvPr id="8" name="文本框 7">
            <a:extLst>
              <a:ext uri="{FF2B5EF4-FFF2-40B4-BE49-F238E27FC236}">
                <a16:creationId xmlns:a16="http://schemas.microsoft.com/office/drawing/2014/main" id="{FFAE46D6-9631-4FE4-B2E4-8091B252D686}"/>
              </a:ext>
            </a:extLst>
          </p:cNvPr>
          <p:cNvSpPr txBox="1"/>
          <p:nvPr/>
        </p:nvSpPr>
        <p:spPr>
          <a:xfrm>
            <a:off x="838513" y="112202"/>
            <a:ext cx="10859400" cy="743665"/>
          </a:xfrm>
          <a:prstGeom prst="rect">
            <a:avLst/>
          </a:prstGeom>
          <a:noFill/>
        </p:spPr>
        <p:txBody>
          <a:bodyPr wrap="square">
            <a:spAutoFit/>
          </a:bodyPr>
          <a:lstStyle/>
          <a:p>
            <a:pPr>
              <a:lnSpc>
                <a:spcPct val="150000"/>
              </a:lnSpc>
              <a:buClr>
                <a:srgbClr val="333333"/>
              </a:buClr>
            </a:pPr>
            <a:r>
              <a:rPr lang="en-US" altLang="zh-CN" sz="3200" b="1" kern="1200" spc="-60" baseline="0" dirty="0">
                <a:solidFill>
                  <a:srgbClr val="C00000"/>
                </a:solidFill>
                <a:effectLst/>
                <a:latin typeface="Times New Roman" panose="02020603050405020304" pitchFamily="18" charset="0"/>
                <a:ea typeface="微软雅黑" panose="020B0503020204020204" pitchFamily="34" charset="-122"/>
                <a:cs typeface="+mj-cs"/>
              </a:rPr>
              <a:t>Orbit stability achievement </a:t>
            </a:r>
            <a:r>
              <a:rPr lang="en-US" altLang="zh-CN" sz="3200" b="1" spc="-60" dirty="0">
                <a:solidFill>
                  <a:srgbClr val="C00000"/>
                </a:solidFill>
                <a:latin typeface="Times New Roman" panose="02020603050405020304" pitchFamily="18" charset="0"/>
                <a:ea typeface="微软雅黑" panose="020B0503020204020204" pitchFamily="34" charset="-122"/>
                <a:cs typeface="+mj-cs"/>
              </a:rPr>
              <a:t>(Long-term stability&gt;10h @100mA</a:t>
            </a:r>
            <a:r>
              <a:rPr lang="zh-CN" altLang="en-US" sz="3200" b="1" spc="-60" dirty="0">
                <a:solidFill>
                  <a:srgbClr val="C00000"/>
                </a:solidFill>
                <a:latin typeface="Times New Roman" panose="02020603050405020304" pitchFamily="18" charset="0"/>
                <a:ea typeface="微软雅黑" panose="020B0503020204020204" pitchFamily="34" charset="-122"/>
                <a:cs typeface="+mj-cs"/>
              </a:rPr>
              <a:t>）</a:t>
            </a:r>
            <a:endParaRPr lang="en-US" altLang="zh-CN" sz="3200" b="1" spc="-60" dirty="0">
              <a:solidFill>
                <a:srgbClr val="C00000"/>
              </a:solidFill>
              <a:latin typeface="Times New Roman" panose="02020603050405020304" pitchFamily="18" charset="0"/>
              <a:ea typeface="微软雅黑" panose="020B0503020204020204" pitchFamily="34" charset="-122"/>
              <a:cs typeface="+mj-cs"/>
            </a:endParaRPr>
          </a:p>
        </p:txBody>
      </p:sp>
    </p:spTree>
    <p:extLst>
      <p:ext uri="{BB962C8B-B14F-4D97-AF65-F5344CB8AC3E}">
        <p14:creationId xmlns:p14="http://schemas.microsoft.com/office/powerpoint/2010/main" val="29688368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A6FCDBC-EC10-4E5F-8931-0EE5F8378CDB}"/>
              </a:ext>
            </a:extLst>
          </p:cNvPr>
          <p:cNvSpPr>
            <a:spLocks noGrp="1"/>
          </p:cNvSpPr>
          <p:nvPr>
            <p:ph type="title"/>
          </p:nvPr>
        </p:nvSpPr>
        <p:spPr>
          <a:xfrm>
            <a:off x="119336" y="2708920"/>
            <a:ext cx="12047016" cy="1656184"/>
          </a:xfrm>
        </p:spPr>
        <p:txBody>
          <a:bodyPr/>
          <a:lstStyle/>
          <a:p>
            <a:pPr>
              <a:lnSpc>
                <a:spcPct val="150000"/>
              </a:lnSpc>
            </a:pPr>
            <a:r>
              <a:rPr lang="en-US" altLang="zh-CN" b="1" dirty="0"/>
              <a:t>2. Requirements for the BEPCII Luminosity Feedback Control System</a:t>
            </a:r>
          </a:p>
        </p:txBody>
      </p:sp>
    </p:spTree>
    <p:extLst>
      <p:ext uri="{BB962C8B-B14F-4D97-AF65-F5344CB8AC3E}">
        <p14:creationId xmlns:p14="http://schemas.microsoft.com/office/powerpoint/2010/main" val="104198284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584CB4-8796-4FE2-9F0F-10408E81AEBF}"/>
              </a:ext>
            </a:extLst>
          </p:cNvPr>
          <p:cNvSpPr>
            <a:spLocks noGrp="1"/>
          </p:cNvSpPr>
          <p:nvPr>
            <p:ph type="title"/>
          </p:nvPr>
        </p:nvSpPr>
        <p:spPr>
          <a:xfrm>
            <a:off x="0" y="53752"/>
            <a:ext cx="12192000" cy="1143000"/>
          </a:xfrm>
        </p:spPr>
        <p:txBody>
          <a:bodyPr/>
          <a:lstStyle/>
          <a:p>
            <a:r>
              <a:rPr lang="en-US" altLang="zh-CN" b="1" dirty="0"/>
              <a:t>Current Status of BEPCII IP Region and BESIII</a:t>
            </a:r>
            <a:endParaRPr lang="zh-CN" altLang="en-US" dirty="0"/>
          </a:p>
        </p:txBody>
      </p:sp>
      <p:sp>
        <p:nvSpPr>
          <p:cNvPr id="3" name="内容占位符 2">
            <a:extLst>
              <a:ext uri="{FF2B5EF4-FFF2-40B4-BE49-F238E27FC236}">
                <a16:creationId xmlns:a16="http://schemas.microsoft.com/office/drawing/2014/main" id="{80FE3DF6-66A6-47C3-84AE-FC5FC4D01D9E}"/>
              </a:ext>
            </a:extLst>
          </p:cNvPr>
          <p:cNvSpPr>
            <a:spLocks noGrp="1"/>
          </p:cNvSpPr>
          <p:nvPr>
            <p:ph idx="1"/>
          </p:nvPr>
        </p:nvSpPr>
        <p:spPr>
          <a:xfrm>
            <a:off x="515254" y="1340768"/>
            <a:ext cx="6156810" cy="4525963"/>
          </a:xfrm>
        </p:spPr>
        <p:txBody>
          <a:bodyPr/>
          <a:lstStyle/>
          <a:p>
            <a:r>
              <a:rPr lang="en-US" altLang="zh-CN" dirty="0"/>
              <a:t>4 BPMs are equipped on both positron e⁺ and electron e⁻ beam lines near the IP.</a:t>
            </a:r>
            <a:endParaRPr lang="zh-CN" altLang="en-US" dirty="0"/>
          </a:p>
        </p:txBody>
      </p:sp>
      <p:pic>
        <p:nvPicPr>
          <p:cNvPr id="4" name="图片 3">
            <a:extLst>
              <a:ext uri="{FF2B5EF4-FFF2-40B4-BE49-F238E27FC236}">
                <a16:creationId xmlns:a16="http://schemas.microsoft.com/office/drawing/2014/main" id="{76925040-A688-49A3-BF4F-7B463922FAF5}"/>
              </a:ext>
            </a:extLst>
          </p:cNvPr>
          <p:cNvPicPr>
            <a:picLocks noChangeAspect="1"/>
          </p:cNvPicPr>
          <p:nvPr/>
        </p:nvPicPr>
        <p:blipFill>
          <a:blip r:embed="rId2"/>
          <a:stretch>
            <a:fillRect/>
          </a:stretch>
        </p:blipFill>
        <p:spPr>
          <a:xfrm>
            <a:off x="5375920" y="4121471"/>
            <a:ext cx="6395173" cy="2010328"/>
          </a:xfrm>
          <a:prstGeom prst="rect">
            <a:avLst/>
          </a:prstGeom>
        </p:spPr>
      </p:pic>
      <p:pic>
        <p:nvPicPr>
          <p:cNvPr id="5" name="Picture 3">
            <a:extLst>
              <a:ext uri="{FF2B5EF4-FFF2-40B4-BE49-F238E27FC236}">
                <a16:creationId xmlns:a16="http://schemas.microsoft.com/office/drawing/2014/main" id="{3CAB6F6D-B3E2-4335-9B17-B663E21C9D3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31721" y="1177817"/>
            <a:ext cx="4645025" cy="287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a:extLst>
              <a:ext uri="{FF2B5EF4-FFF2-40B4-BE49-F238E27FC236}">
                <a16:creationId xmlns:a16="http://schemas.microsoft.com/office/drawing/2014/main" id="{C155B5F4-1ECC-4555-9F0A-692FEB8C09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254" y="2710353"/>
            <a:ext cx="4335492" cy="3839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922415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783632" y="404664"/>
            <a:ext cx="6480720" cy="1143000"/>
          </a:xfrm>
        </p:spPr>
        <p:txBody>
          <a:bodyPr/>
          <a:lstStyle/>
          <a:p>
            <a:r>
              <a:rPr lang="en-US" altLang="zh-CN" dirty="0"/>
              <a:t>CONTENTS</a:t>
            </a:r>
            <a:endParaRPr lang="zh-CN" altLang="en-US" dirty="0"/>
          </a:p>
        </p:txBody>
      </p:sp>
      <p:sp>
        <p:nvSpPr>
          <p:cNvPr id="3" name="内容占位符 2"/>
          <p:cNvSpPr>
            <a:spLocks noGrp="1"/>
          </p:cNvSpPr>
          <p:nvPr>
            <p:ph idx="1"/>
          </p:nvPr>
        </p:nvSpPr>
        <p:spPr>
          <a:xfrm>
            <a:off x="335360" y="1700808"/>
            <a:ext cx="11665296" cy="4320480"/>
          </a:xfrm>
        </p:spPr>
        <p:txBody>
          <a:bodyPr/>
          <a:lstStyle/>
          <a:p>
            <a:pPr marL="514350" indent="-514350">
              <a:lnSpc>
                <a:spcPct val="150000"/>
              </a:lnSpc>
              <a:buFont typeface="+mj-lt"/>
              <a:buAutoNum type="arabicPeriod"/>
            </a:pPr>
            <a:r>
              <a:rPr lang="en-US" altLang="zh-CN" b="1" dirty="0"/>
              <a:t>Development and Commissioning of the HEPS FOFB System.</a:t>
            </a:r>
          </a:p>
          <a:p>
            <a:pPr marL="514350" indent="-514350">
              <a:lnSpc>
                <a:spcPct val="150000"/>
              </a:lnSpc>
              <a:buFont typeface="+mj-lt"/>
              <a:buAutoNum type="arabicPeriod"/>
            </a:pPr>
            <a:r>
              <a:rPr lang="en-US" altLang="zh-CN" b="1" dirty="0"/>
              <a:t>Requirements for the BEPCII Luminosity Feedback Control System</a:t>
            </a:r>
          </a:p>
          <a:p>
            <a:pPr marL="514350" indent="-514350">
              <a:lnSpc>
                <a:spcPct val="150000"/>
              </a:lnSpc>
              <a:buFont typeface="+mj-lt"/>
              <a:buAutoNum type="arabicPeriod"/>
            </a:pPr>
            <a:r>
              <a:rPr lang="en-US" altLang="zh-CN" b="1" dirty="0"/>
              <a:t>Design of BEPCII Interaction Point(IP) Local Luminosity Feedback Control System</a:t>
            </a:r>
          </a:p>
          <a:p>
            <a:pPr marL="514350" indent="-514350">
              <a:lnSpc>
                <a:spcPct val="150000"/>
              </a:lnSpc>
              <a:buFont typeface="+mj-lt"/>
              <a:buAutoNum type="arabicPeriod"/>
            </a:pPr>
            <a:r>
              <a:rPr lang="en-US" altLang="zh-CN" b="1" dirty="0"/>
              <a:t>Summary </a:t>
            </a:r>
            <a:endParaRPr lang="zh-CN" altLang="en-US" b="1"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a:extLst>
              <a:ext uri="{FF2B5EF4-FFF2-40B4-BE49-F238E27FC236}">
                <a16:creationId xmlns:a16="http://schemas.microsoft.com/office/drawing/2014/main" id="{AEEECC6F-B6D1-47F7-A5AD-76F6AADCA8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3912" y="980728"/>
            <a:ext cx="6840760" cy="552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标题 3">
            <a:extLst>
              <a:ext uri="{FF2B5EF4-FFF2-40B4-BE49-F238E27FC236}">
                <a16:creationId xmlns:a16="http://schemas.microsoft.com/office/drawing/2014/main" id="{17DBE49A-46AA-4C60-B627-A5F98C2BB999}"/>
              </a:ext>
            </a:extLst>
          </p:cNvPr>
          <p:cNvSpPr>
            <a:spLocks noGrp="1"/>
          </p:cNvSpPr>
          <p:nvPr>
            <p:ph type="title"/>
          </p:nvPr>
        </p:nvSpPr>
        <p:spPr/>
        <p:txBody>
          <a:bodyPr/>
          <a:lstStyle/>
          <a:p>
            <a:r>
              <a:rPr lang="en-US" altLang="zh-CN" dirty="0"/>
              <a:t>Overall Structure of BESIII Detector </a:t>
            </a:r>
            <a:endParaRPr lang="zh-CN" altLang="en-US" dirty="0"/>
          </a:p>
        </p:txBody>
      </p:sp>
      <p:sp>
        <p:nvSpPr>
          <p:cNvPr id="5" name="内容占位符 4">
            <a:extLst>
              <a:ext uri="{FF2B5EF4-FFF2-40B4-BE49-F238E27FC236}">
                <a16:creationId xmlns:a16="http://schemas.microsoft.com/office/drawing/2014/main" id="{8B5AF977-6157-479B-B826-193ADDC67FD0}"/>
              </a:ext>
            </a:extLst>
          </p:cNvPr>
          <p:cNvSpPr>
            <a:spLocks noGrp="1"/>
          </p:cNvSpPr>
          <p:nvPr>
            <p:ph idx="1"/>
          </p:nvPr>
        </p:nvSpPr>
        <p:spPr>
          <a:xfrm>
            <a:off x="191344" y="1772816"/>
            <a:ext cx="5400600" cy="4525963"/>
          </a:xfrm>
        </p:spPr>
        <p:txBody>
          <a:bodyPr/>
          <a:lstStyle/>
          <a:p>
            <a:pPr>
              <a:lnSpc>
                <a:spcPct val="150000"/>
              </a:lnSpc>
            </a:pPr>
            <a:r>
              <a:rPr lang="en-US" altLang="zh-CN" dirty="0"/>
              <a:t>MDC, Main Drifter Chamber</a:t>
            </a:r>
          </a:p>
          <a:p>
            <a:pPr>
              <a:lnSpc>
                <a:spcPct val="150000"/>
              </a:lnSpc>
            </a:pPr>
            <a:r>
              <a:rPr lang="en-US" altLang="zh-CN" dirty="0"/>
              <a:t>TOF, Time Of Flight</a:t>
            </a:r>
          </a:p>
          <a:p>
            <a:pPr>
              <a:lnSpc>
                <a:spcPct val="150000"/>
              </a:lnSpc>
            </a:pPr>
            <a:r>
              <a:rPr lang="en-US" altLang="zh-CN" dirty="0"/>
              <a:t>EMC, Electro-Magnetic Calorimeter (</a:t>
            </a:r>
            <a:r>
              <a:rPr lang="en-US" altLang="zh-CN" dirty="0" err="1"/>
              <a:t>CsI</a:t>
            </a:r>
            <a:r>
              <a:rPr lang="en-US" altLang="zh-CN" dirty="0"/>
              <a:t>)</a:t>
            </a:r>
          </a:p>
          <a:p>
            <a:pPr>
              <a:lnSpc>
                <a:spcPct val="150000"/>
              </a:lnSpc>
            </a:pPr>
            <a:r>
              <a:rPr lang="en-US" altLang="zh-CN" dirty="0"/>
              <a:t>Muon Identifier</a:t>
            </a:r>
          </a:p>
          <a:p>
            <a:pPr>
              <a:lnSpc>
                <a:spcPct val="150000"/>
              </a:lnSpc>
            </a:pPr>
            <a:endParaRPr lang="zh-CN" altLang="en-US" dirty="0"/>
          </a:p>
        </p:txBody>
      </p:sp>
    </p:spTree>
    <p:extLst>
      <p:ext uri="{BB962C8B-B14F-4D97-AF65-F5344CB8AC3E}">
        <p14:creationId xmlns:p14="http://schemas.microsoft.com/office/powerpoint/2010/main" val="395721767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3C9B225-EBA2-4EE9-BA4C-02703A0A427E}"/>
              </a:ext>
            </a:extLst>
          </p:cNvPr>
          <p:cNvSpPr>
            <a:spLocks noGrp="1"/>
          </p:cNvSpPr>
          <p:nvPr>
            <p:ph type="title"/>
          </p:nvPr>
        </p:nvSpPr>
        <p:spPr>
          <a:xfrm>
            <a:off x="0" y="53752"/>
            <a:ext cx="12101784" cy="1143000"/>
          </a:xfrm>
        </p:spPr>
        <p:txBody>
          <a:bodyPr/>
          <a:lstStyle/>
          <a:p>
            <a:r>
              <a:rPr lang="en-US" altLang="zh-CN" b="1" dirty="0"/>
              <a:t>Scheme of Luminosity Upgrade with CW Strategy at BEPCII-U</a:t>
            </a:r>
            <a:endParaRPr lang="zh-CN" altLang="en-US" dirty="0"/>
          </a:p>
        </p:txBody>
      </p:sp>
      <p:pic>
        <p:nvPicPr>
          <p:cNvPr id="4" name="内容占位符 4">
            <a:extLst>
              <a:ext uri="{FF2B5EF4-FFF2-40B4-BE49-F238E27FC236}">
                <a16:creationId xmlns:a16="http://schemas.microsoft.com/office/drawing/2014/main" id="{B6ABD3BC-2E44-4D2D-AEF0-DA4899310C2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805" y="4377878"/>
            <a:ext cx="11850227" cy="2252548"/>
          </a:xfrm>
          <a:prstGeom prst="rect">
            <a:avLst/>
          </a:prstGeom>
        </p:spPr>
      </p:pic>
      <p:pic>
        <p:nvPicPr>
          <p:cNvPr id="5" name="图片 4">
            <a:extLst>
              <a:ext uri="{FF2B5EF4-FFF2-40B4-BE49-F238E27FC236}">
                <a16:creationId xmlns:a16="http://schemas.microsoft.com/office/drawing/2014/main" id="{52F2E682-9CB4-4EFF-B0FA-F6B020610058}"/>
              </a:ext>
            </a:extLst>
          </p:cNvPr>
          <p:cNvPicPr>
            <a:picLocks noChangeAspect="1"/>
          </p:cNvPicPr>
          <p:nvPr/>
        </p:nvPicPr>
        <p:blipFill>
          <a:blip r:embed="rId3"/>
          <a:stretch>
            <a:fillRect/>
          </a:stretch>
        </p:blipFill>
        <p:spPr>
          <a:xfrm>
            <a:off x="884667" y="3800085"/>
            <a:ext cx="2710403" cy="885856"/>
          </a:xfrm>
          <a:prstGeom prst="rect">
            <a:avLst/>
          </a:prstGeom>
        </p:spPr>
      </p:pic>
      <p:pic>
        <p:nvPicPr>
          <p:cNvPr id="6" name="图片 5">
            <a:extLst>
              <a:ext uri="{FF2B5EF4-FFF2-40B4-BE49-F238E27FC236}">
                <a16:creationId xmlns:a16="http://schemas.microsoft.com/office/drawing/2014/main" id="{EB9572E1-8AE1-492A-97F6-A90F5ADDCB18}"/>
              </a:ext>
            </a:extLst>
          </p:cNvPr>
          <p:cNvPicPr>
            <a:picLocks noChangeAspect="1"/>
          </p:cNvPicPr>
          <p:nvPr/>
        </p:nvPicPr>
        <p:blipFill>
          <a:blip r:embed="rId4"/>
          <a:stretch>
            <a:fillRect/>
          </a:stretch>
        </p:blipFill>
        <p:spPr>
          <a:xfrm flipV="1">
            <a:off x="707919" y="1772816"/>
            <a:ext cx="2977544" cy="633179"/>
          </a:xfrm>
          <a:prstGeom prst="rect">
            <a:avLst/>
          </a:prstGeom>
        </p:spPr>
      </p:pic>
      <p:sp>
        <p:nvSpPr>
          <p:cNvPr id="7" name="文本框 6">
            <a:extLst>
              <a:ext uri="{FF2B5EF4-FFF2-40B4-BE49-F238E27FC236}">
                <a16:creationId xmlns:a16="http://schemas.microsoft.com/office/drawing/2014/main" id="{6477CEA8-0441-4857-9A2C-7F906EB543BF}"/>
              </a:ext>
            </a:extLst>
          </p:cNvPr>
          <p:cNvSpPr txBox="1"/>
          <p:nvPr/>
        </p:nvSpPr>
        <p:spPr>
          <a:xfrm>
            <a:off x="1290638" y="1379617"/>
            <a:ext cx="1477056" cy="33855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等线" panose="02010600030101010101" pitchFamily="2" charset="-122"/>
              </a:rPr>
              <a:t>BEPCII/U</a:t>
            </a:r>
            <a:endParaRPr kumimoji="0" lang="zh-CN" altLang="en-US" sz="1600" b="0"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等线" panose="02010600030101010101" pitchFamily="2" charset="-122"/>
            </a:endParaRPr>
          </a:p>
        </p:txBody>
      </p:sp>
      <p:sp>
        <p:nvSpPr>
          <p:cNvPr id="8" name="文本框 7">
            <a:extLst>
              <a:ext uri="{FF2B5EF4-FFF2-40B4-BE49-F238E27FC236}">
                <a16:creationId xmlns:a16="http://schemas.microsoft.com/office/drawing/2014/main" id="{8BA6BD30-90CB-48AF-977E-09F5B7C1B753}"/>
              </a:ext>
            </a:extLst>
          </p:cNvPr>
          <p:cNvSpPr txBox="1"/>
          <p:nvPr/>
        </p:nvSpPr>
        <p:spPr>
          <a:xfrm>
            <a:off x="1191675" y="3382565"/>
            <a:ext cx="1966451" cy="33855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等线" panose="02010600030101010101" pitchFamily="2" charset="-122"/>
              </a:rPr>
              <a:t>BEPCII crab waist</a:t>
            </a:r>
            <a:endParaRPr kumimoji="0" lang="zh-CN" altLang="en-US" sz="1600" b="0"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等线" panose="02010600030101010101" pitchFamily="2" charset="-122"/>
            </a:endParaRPr>
          </a:p>
        </p:txBody>
      </p:sp>
      <p:sp>
        <p:nvSpPr>
          <p:cNvPr id="9" name="箭头: 下 8">
            <a:extLst>
              <a:ext uri="{FF2B5EF4-FFF2-40B4-BE49-F238E27FC236}">
                <a16:creationId xmlns:a16="http://schemas.microsoft.com/office/drawing/2014/main" id="{22420033-EDC8-4DEB-ABFD-C1BACCF8172D}"/>
              </a:ext>
            </a:extLst>
          </p:cNvPr>
          <p:cNvSpPr/>
          <p:nvPr/>
        </p:nvSpPr>
        <p:spPr>
          <a:xfrm>
            <a:off x="2005520" y="2576878"/>
            <a:ext cx="227480" cy="455965"/>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0" name="文本框 9">
            <a:extLst>
              <a:ext uri="{FF2B5EF4-FFF2-40B4-BE49-F238E27FC236}">
                <a16:creationId xmlns:a16="http://schemas.microsoft.com/office/drawing/2014/main" id="{6C74897D-A191-4613-BC28-E8695D732B94}"/>
              </a:ext>
            </a:extLst>
          </p:cNvPr>
          <p:cNvSpPr txBox="1"/>
          <p:nvPr/>
        </p:nvSpPr>
        <p:spPr>
          <a:xfrm>
            <a:off x="8626286" y="1806429"/>
            <a:ext cx="3004158" cy="40011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srgbClr val="FF0000"/>
                </a:solidFill>
                <a:effectLst/>
                <a:uLnTx/>
                <a:uFillTx/>
                <a:latin typeface="Calibri" panose="020F0502020204030204"/>
                <a:ea typeface="等线" panose="02010600030101010101" pitchFamily="2" charset="-122"/>
                <a:cs typeface="+mn-cs"/>
              </a:rPr>
              <a:t>1.  IP</a:t>
            </a:r>
            <a:r>
              <a:rPr kumimoji="0" lang="en-US" altLang="zh-SG" sz="2000" b="0" i="0" u="none" strike="noStrike" kern="1200" cap="none" spc="0" normalizeH="0" baseline="0" noProof="0" dirty="0">
                <a:ln>
                  <a:noFill/>
                </a:ln>
                <a:solidFill>
                  <a:srgbClr val="FF0000"/>
                </a:solidFill>
                <a:effectLst/>
                <a:uLnTx/>
                <a:uFillTx/>
                <a:latin typeface="Calibri" panose="020F0502020204030204"/>
                <a:ea typeface="等线" panose="02010600030101010101" pitchFamily="2" charset="-122"/>
                <a:cs typeface="+mn-cs"/>
              </a:rPr>
              <a:t>: crab waist collision</a:t>
            </a:r>
          </a:p>
        </p:txBody>
      </p:sp>
      <p:sp>
        <p:nvSpPr>
          <p:cNvPr id="11" name="文本框 10">
            <a:extLst>
              <a:ext uri="{FF2B5EF4-FFF2-40B4-BE49-F238E27FC236}">
                <a16:creationId xmlns:a16="http://schemas.microsoft.com/office/drawing/2014/main" id="{B382622E-9D18-4CD7-88D2-4C16CE7AF1B1}"/>
              </a:ext>
            </a:extLst>
          </p:cNvPr>
          <p:cNvSpPr txBox="1"/>
          <p:nvPr/>
        </p:nvSpPr>
        <p:spPr>
          <a:xfrm>
            <a:off x="7503185" y="2995318"/>
            <a:ext cx="2779226" cy="707886"/>
          </a:xfrm>
          <a:prstGeom prst="rect">
            <a:avLst/>
          </a:prstGeom>
        </p:spPr>
        <p:style>
          <a:lnRef idx="1">
            <a:schemeClr val="accent2"/>
          </a:lnRef>
          <a:fillRef idx="2">
            <a:schemeClr val="accent2"/>
          </a:fillRef>
          <a:effectRef idx="1">
            <a:schemeClr val="accent2"/>
          </a:effectRef>
          <a:fontRef idx="minor">
            <a:schemeClr val="dk1"/>
          </a:fontRef>
        </p:style>
        <p:txBody>
          <a:bodyPr wrap="square"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srgbClr val="0070C0"/>
                </a:solidFill>
                <a:effectLst/>
                <a:uLnTx/>
                <a:uFillTx/>
                <a:latin typeface="Calibri" panose="020F0502020204030204"/>
                <a:ea typeface="等线" panose="02010600030101010101" pitchFamily="2" charset="-122"/>
                <a:cs typeface="+mn-cs"/>
              </a:rPr>
              <a:t>2. Inner ring Inj. region</a:t>
            </a:r>
            <a:r>
              <a:rPr kumimoji="0" lang="en-US" altLang="zh-SG" sz="2000" b="0" i="0" u="none" strike="noStrike" kern="1200" cap="none" spc="0" normalizeH="0" baseline="0" noProof="0" dirty="0">
                <a:ln>
                  <a:noFill/>
                </a:ln>
                <a:solidFill>
                  <a:srgbClr val="0070C0"/>
                </a:solidFill>
                <a:effectLst/>
                <a:uLnTx/>
                <a:uFillTx/>
                <a:latin typeface="Calibri" panose="020F0502020204030204"/>
                <a:ea typeface="等线" panose="02010600030101010101" pitchFamily="2" charset="-122"/>
                <a:cs typeface="+mn-cs"/>
              </a:rPr>
              <a:t>: </a:t>
            </a:r>
            <a:r>
              <a:rPr kumimoji="0" lang="en-US" altLang="zh-CN" sz="2000" b="0" i="0" u="none" strike="noStrike" kern="1200" cap="none" spc="0" normalizeH="0" baseline="0" noProof="0" dirty="0">
                <a:ln>
                  <a:noFill/>
                </a:ln>
                <a:solidFill>
                  <a:srgbClr val="0070C0"/>
                </a:solidFill>
                <a:effectLst/>
                <a:uLnTx/>
                <a:uFillTx/>
                <a:latin typeface="Calibri" panose="020F0502020204030204"/>
                <a:ea typeface="等线" panose="02010600030101010101" pitchFamily="2" charset="-122"/>
                <a:cs typeface="+mn-cs"/>
              </a:rPr>
              <a:t>insert</a:t>
            </a:r>
            <a:r>
              <a:rPr kumimoji="0" lang="en-US" altLang="zh-SG" sz="2000" b="0" i="0" u="none" strike="noStrike" kern="1200" cap="none" spc="0" normalizeH="0" baseline="0" noProof="0" dirty="0">
                <a:ln>
                  <a:noFill/>
                </a:ln>
                <a:solidFill>
                  <a:srgbClr val="0070C0"/>
                </a:solidFill>
                <a:effectLst/>
                <a:uLnTx/>
                <a:uFillTx/>
                <a:latin typeface="Calibri" panose="020F0502020204030204"/>
                <a:ea typeface="等线" panose="02010600030101010101" pitchFamily="2" charset="-122"/>
                <a:cs typeface="+mn-cs"/>
              </a:rPr>
              <a:t> wigglers</a:t>
            </a:r>
          </a:p>
        </p:txBody>
      </p:sp>
      <p:sp>
        <p:nvSpPr>
          <p:cNvPr id="12" name="文本框 11">
            <a:extLst>
              <a:ext uri="{FF2B5EF4-FFF2-40B4-BE49-F238E27FC236}">
                <a16:creationId xmlns:a16="http://schemas.microsoft.com/office/drawing/2014/main" id="{CD2FD4C2-12ED-4597-8B98-F31EA7D681F2}"/>
              </a:ext>
            </a:extLst>
          </p:cNvPr>
          <p:cNvSpPr txBox="1"/>
          <p:nvPr/>
        </p:nvSpPr>
        <p:spPr>
          <a:xfrm>
            <a:off x="4094862" y="3277711"/>
            <a:ext cx="2350840" cy="707886"/>
          </a:xfrm>
          <a:prstGeom prst="rect">
            <a:avLst/>
          </a:prstGeom>
        </p:spPr>
        <p:style>
          <a:lnRef idx="1">
            <a:schemeClr val="accent6"/>
          </a:lnRef>
          <a:fillRef idx="2">
            <a:schemeClr val="accent6"/>
          </a:fillRef>
          <a:effectRef idx="1">
            <a:schemeClr val="accent6"/>
          </a:effectRef>
          <a:fontRef idx="minor">
            <a:schemeClr val="dk1"/>
          </a:fontRef>
        </p:style>
        <p:txBody>
          <a:bodyPr wrap="square"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srgbClr val="7030A0"/>
                </a:solidFill>
                <a:effectLst/>
                <a:uLnTx/>
                <a:uFillTx/>
                <a:latin typeface="Calibri" panose="020F0502020204030204"/>
                <a:ea typeface="等线" panose="02010600030101010101" pitchFamily="2" charset="-122"/>
                <a:cs typeface="+mn-cs"/>
              </a:rPr>
              <a:t>3. </a:t>
            </a:r>
            <a:r>
              <a:rPr kumimoji="0" lang="en-US" altLang="zh-CN" sz="2000" b="0" i="0" u="none" strike="noStrike" kern="1200" cap="none" spc="0" normalizeH="0" baseline="0" noProof="0" dirty="0" err="1">
                <a:ln>
                  <a:noFill/>
                </a:ln>
                <a:solidFill>
                  <a:srgbClr val="7030A0"/>
                </a:solidFill>
                <a:effectLst/>
                <a:uLnTx/>
                <a:uFillTx/>
                <a:latin typeface="Calibri" panose="020F0502020204030204"/>
                <a:ea typeface="等线" panose="02010600030101010101" pitchFamily="2" charset="-122"/>
                <a:cs typeface="+mn-cs"/>
              </a:rPr>
              <a:t>Linac</a:t>
            </a:r>
            <a:r>
              <a:rPr kumimoji="0" lang="en-US" altLang="zh-CN" sz="2000" b="0" i="0" u="none" strike="noStrike" kern="1200" cap="none" spc="0" normalizeH="0" baseline="0" noProof="0" dirty="0">
                <a:ln>
                  <a:noFill/>
                </a:ln>
                <a:solidFill>
                  <a:srgbClr val="7030A0"/>
                </a:solidFill>
                <a:effectLst/>
                <a:uLnTx/>
                <a:uFillTx/>
                <a:latin typeface="Calibri" panose="020F0502020204030204"/>
                <a:ea typeface="等线" panose="02010600030101010101" pitchFamily="2" charset="-122"/>
                <a:cs typeface="+mn-cs"/>
              </a:rPr>
              <a:t>: Compact damping ring</a:t>
            </a:r>
            <a:endParaRPr kumimoji="0" lang="zh-SG" altLang="en-US" sz="2000" b="0" i="0" u="none" strike="noStrike" kern="1200" cap="none" spc="0" normalizeH="0" baseline="0" noProof="0" dirty="0">
              <a:ln>
                <a:noFill/>
              </a:ln>
              <a:solidFill>
                <a:prstClr val="black"/>
              </a:solidFill>
              <a:effectLst/>
              <a:uLnTx/>
              <a:uFillTx/>
              <a:latin typeface="Calibri" panose="020F0502020204030204"/>
              <a:ea typeface="等线" panose="02010600030101010101" pitchFamily="2" charset="-122"/>
              <a:cs typeface="+mn-cs"/>
            </a:endParaRPr>
          </a:p>
        </p:txBody>
      </p:sp>
      <p:sp>
        <p:nvSpPr>
          <p:cNvPr id="13" name="流程图: 接点 12">
            <a:extLst>
              <a:ext uri="{FF2B5EF4-FFF2-40B4-BE49-F238E27FC236}">
                <a16:creationId xmlns:a16="http://schemas.microsoft.com/office/drawing/2014/main" id="{71305BF5-00F1-4CC7-98A1-689945CD90DD}"/>
              </a:ext>
            </a:extLst>
          </p:cNvPr>
          <p:cNvSpPr/>
          <p:nvPr/>
        </p:nvSpPr>
        <p:spPr>
          <a:xfrm>
            <a:off x="11573883" y="5137250"/>
            <a:ext cx="527901" cy="556181"/>
          </a:xfrm>
          <a:prstGeom prst="flowChartConnector">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SG"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cxnSp>
        <p:nvCxnSpPr>
          <p:cNvPr id="14" name="直接箭头连接符 13">
            <a:extLst>
              <a:ext uri="{FF2B5EF4-FFF2-40B4-BE49-F238E27FC236}">
                <a16:creationId xmlns:a16="http://schemas.microsoft.com/office/drawing/2014/main" id="{54EE03D4-09D9-4A68-90C8-5D996FFF753F}"/>
              </a:ext>
            </a:extLst>
          </p:cNvPr>
          <p:cNvCxnSpPr>
            <a:cxnSpLocks/>
          </p:cNvCxnSpPr>
          <p:nvPr/>
        </p:nvCxnSpPr>
        <p:spPr>
          <a:xfrm>
            <a:off x="10414386" y="2328062"/>
            <a:ext cx="1253765" cy="271491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5" name="流程图: 接点 14">
            <a:extLst>
              <a:ext uri="{FF2B5EF4-FFF2-40B4-BE49-F238E27FC236}">
                <a16:creationId xmlns:a16="http://schemas.microsoft.com/office/drawing/2014/main" id="{A425E7B5-CD29-4ABF-B210-FB819EBDB896}"/>
              </a:ext>
            </a:extLst>
          </p:cNvPr>
          <p:cNvSpPr/>
          <p:nvPr/>
        </p:nvSpPr>
        <p:spPr>
          <a:xfrm>
            <a:off x="10802457" y="4354824"/>
            <a:ext cx="527901" cy="235671"/>
          </a:xfrm>
          <a:prstGeom prst="flowChartConnector">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SG"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流程图: 接点 15">
            <a:extLst>
              <a:ext uri="{FF2B5EF4-FFF2-40B4-BE49-F238E27FC236}">
                <a16:creationId xmlns:a16="http://schemas.microsoft.com/office/drawing/2014/main" id="{1FD193E3-2E92-47B5-BC04-38152767ABEA}"/>
              </a:ext>
            </a:extLst>
          </p:cNvPr>
          <p:cNvSpPr/>
          <p:nvPr/>
        </p:nvSpPr>
        <p:spPr>
          <a:xfrm>
            <a:off x="10756894" y="6251182"/>
            <a:ext cx="527901" cy="235671"/>
          </a:xfrm>
          <a:prstGeom prst="flowChartConnector">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SG"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cxnSp>
        <p:nvCxnSpPr>
          <p:cNvPr id="17" name="直接箭头连接符 16">
            <a:extLst>
              <a:ext uri="{FF2B5EF4-FFF2-40B4-BE49-F238E27FC236}">
                <a16:creationId xmlns:a16="http://schemas.microsoft.com/office/drawing/2014/main" id="{64752647-6574-43C6-8581-96A2D89BDC76}"/>
              </a:ext>
            </a:extLst>
          </p:cNvPr>
          <p:cNvCxnSpPr>
            <a:cxnSpLocks/>
          </p:cNvCxnSpPr>
          <p:nvPr/>
        </p:nvCxnSpPr>
        <p:spPr>
          <a:xfrm>
            <a:off x="9302023" y="3553546"/>
            <a:ext cx="1517715" cy="74471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8" name="直接箭头连接符 17">
            <a:extLst>
              <a:ext uri="{FF2B5EF4-FFF2-40B4-BE49-F238E27FC236}">
                <a16:creationId xmlns:a16="http://schemas.microsoft.com/office/drawing/2014/main" id="{A843DB25-E2F2-4F24-9C66-4A3BE8CDBDBD}"/>
              </a:ext>
            </a:extLst>
          </p:cNvPr>
          <p:cNvCxnSpPr>
            <a:cxnSpLocks/>
          </p:cNvCxnSpPr>
          <p:nvPr/>
        </p:nvCxnSpPr>
        <p:spPr>
          <a:xfrm>
            <a:off x="9038072" y="3534693"/>
            <a:ext cx="1932495" cy="266778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9" name="直接箭头连接符 18">
            <a:extLst>
              <a:ext uri="{FF2B5EF4-FFF2-40B4-BE49-F238E27FC236}">
                <a16:creationId xmlns:a16="http://schemas.microsoft.com/office/drawing/2014/main" id="{6032141C-413C-4D78-A622-008269339573}"/>
              </a:ext>
            </a:extLst>
          </p:cNvPr>
          <p:cNvCxnSpPr>
            <a:cxnSpLocks/>
          </p:cNvCxnSpPr>
          <p:nvPr/>
        </p:nvCxnSpPr>
        <p:spPr>
          <a:xfrm flipH="1">
            <a:off x="3561100" y="3911765"/>
            <a:ext cx="989814" cy="107465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25" name="文本框 24">
            <a:extLst>
              <a:ext uri="{FF2B5EF4-FFF2-40B4-BE49-F238E27FC236}">
                <a16:creationId xmlns:a16="http://schemas.microsoft.com/office/drawing/2014/main" id="{AAF0B4C9-B80F-4FAE-BA12-D5EA4BA2C2B0}"/>
              </a:ext>
            </a:extLst>
          </p:cNvPr>
          <p:cNvSpPr txBox="1"/>
          <p:nvPr/>
        </p:nvSpPr>
        <p:spPr>
          <a:xfrm>
            <a:off x="9264352" y="821939"/>
            <a:ext cx="2677802" cy="461665"/>
          </a:xfrm>
          <a:prstGeom prst="rect">
            <a:avLst/>
          </a:prstGeom>
          <a:noFill/>
        </p:spPr>
        <p:txBody>
          <a:bodyPr wrap="square" rtlCol="0">
            <a:spAutoFit/>
          </a:bodyPr>
          <a:lstStyle/>
          <a:p>
            <a:r>
              <a:rPr lang="en-US" altLang="zh-CN" sz="2400" dirty="0" err="1">
                <a:solidFill>
                  <a:schemeClr val="tx1"/>
                </a:solidFill>
              </a:rPr>
              <a:t>Jiuqing</a:t>
            </a:r>
            <a:r>
              <a:rPr lang="en-US" altLang="zh-CN" sz="2400" dirty="0">
                <a:solidFill>
                  <a:schemeClr val="tx1"/>
                </a:solidFill>
              </a:rPr>
              <a:t> Wang</a:t>
            </a:r>
            <a:endParaRPr lang="zh-SG" altLang="en-US" sz="2400" dirty="0">
              <a:solidFill>
                <a:schemeClr val="tx1"/>
              </a:solidFill>
            </a:endParaRPr>
          </a:p>
        </p:txBody>
      </p:sp>
    </p:spTree>
    <p:extLst>
      <p:ext uri="{BB962C8B-B14F-4D97-AF65-F5344CB8AC3E}">
        <p14:creationId xmlns:p14="http://schemas.microsoft.com/office/powerpoint/2010/main" val="1855369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CC1F62-C006-4962-BB89-85428930C820}"/>
              </a:ext>
            </a:extLst>
          </p:cNvPr>
          <p:cNvSpPr>
            <a:spLocks noGrp="1"/>
          </p:cNvSpPr>
          <p:nvPr>
            <p:ph type="title"/>
          </p:nvPr>
        </p:nvSpPr>
        <p:spPr>
          <a:xfrm>
            <a:off x="191344" y="53752"/>
            <a:ext cx="11199035" cy="1143000"/>
          </a:xfrm>
        </p:spPr>
        <p:txBody>
          <a:bodyPr/>
          <a:lstStyle/>
          <a:p>
            <a:r>
              <a:rPr lang="en-US" altLang="zh-CN" dirty="0"/>
              <a:t>BEPCII Crab Waist performance outlook</a:t>
            </a:r>
            <a:endParaRPr lang="zh-CN" altLang="en-US" dirty="0"/>
          </a:p>
        </p:txBody>
      </p:sp>
      <p:pic>
        <p:nvPicPr>
          <p:cNvPr id="3" name="图片 2">
            <a:extLst>
              <a:ext uri="{FF2B5EF4-FFF2-40B4-BE49-F238E27FC236}">
                <a16:creationId xmlns:a16="http://schemas.microsoft.com/office/drawing/2014/main" id="{96C414CD-D5AF-4752-9736-47B81AE0FA8C}"/>
              </a:ext>
            </a:extLst>
          </p:cNvPr>
          <p:cNvPicPr>
            <a:picLocks noChangeAspect="1"/>
          </p:cNvPicPr>
          <p:nvPr/>
        </p:nvPicPr>
        <p:blipFill>
          <a:blip r:embed="rId2"/>
          <a:stretch>
            <a:fillRect/>
          </a:stretch>
        </p:blipFill>
        <p:spPr>
          <a:xfrm>
            <a:off x="911424" y="1124744"/>
            <a:ext cx="6751340" cy="4491318"/>
          </a:xfrm>
          <a:prstGeom prst="rect">
            <a:avLst/>
          </a:prstGeom>
        </p:spPr>
      </p:pic>
      <p:sp>
        <p:nvSpPr>
          <p:cNvPr id="4" name="文本框 3">
            <a:extLst>
              <a:ext uri="{FF2B5EF4-FFF2-40B4-BE49-F238E27FC236}">
                <a16:creationId xmlns:a16="http://schemas.microsoft.com/office/drawing/2014/main" id="{87FB6A9B-5604-4AD6-994D-996FF3C5A7BB}"/>
              </a:ext>
            </a:extLst>
          </p:cNvPr>
          <p:cNvSpPr txBox="1"/>
          <p:nvPr/>
        </p:nvSpPr>
        <p:spPr>
          <a:xfrm>
            <a:off x="7824192" y="2094111"/>
            <a:ext cx="4104456" cy="3293209"/>
          </a:xfrm>
          <a:prstGeom prst="rect">
            <a:avLst/>
          </a:prstGeom>
          <a:noFill/>
        </p:spPr>
        <p:txBody>
          <a:bodyPr wrap="square">
            <a:spAutoFit/>
          </a:bodyPr>
          <a:lstStyle/>
          <a:p>
            <a:pPr marL="285750" indent="-285750" algn="l">
              <a:spcBef>
                <a:spcPts val="2400"/>
              </a:spcBef>
              <a:buFont typeface="Arial" panose="020B0604020202020204" pitchFamily="34" charset="0"/>
              <a:buChar char="•"/>
            </a:pPr>
            <a:r>
              <a:rPr lang="en-US" altLang="zh-SG" sz="2400" dirty="0">
                <a:solidFill>
                  <a:schemeClr val="tx1"/>
                </a:solidFill>
              </a:rPr>
              <a:t>The specifications at each energy are very preliminary.</a:t>
            </a:r>
          </a:p>
          <a:p>
            <a:pPr marL="285750" indent="-285750" algn="l">
              <a:spcBef>
                <a:spcPts val="2400"/>
              </a:spcBef>
              <a:buFont typeface="Arial" panose="020B0604020202020204" pitchFamily="34" charset="0"/>
              <a:buChar char="•"/>
            </a:pPr>
            <a:r>
              <a:rPr lang="en-US" altLang="zh-SG" sz="2400" dirty="0">
                <a:solidFill>
                  <a:schemeClr val="tx1"/>
                </a:solidFill>
              </a:rPr>
              <a:t>Parameters and lattice design need to be carefully optimized for each energy. </a:t>
            </a:r>
          </a:p>
          <a:p>
            <a:pPr marL="285750" indent="-285750" algn="l">
              <a:spcBef>
                <a:spcPts val="2400"/>
              </a:spcBef>
              <a:buFont typeface="Arial" panose="020B0604020202020204" pitchFamily="34" charset="0"/>
              <a:buChar char="•"/>
            </a:pPr>
            <a:r>
              <a:rPr lang="en-US" altLang="zh-SG" sz="2400" dirty="0">
                <a:solidFill>
                  <a:schemeClr val="tx1"/>
                </a:solidFill>
              </a:rPr>
              <a:t>Accelerator design is focusing on 1.89 GeV firstly.</a:t>
            </a:r>
            <a:endParaRPr lang="zh-SG" altLang="en-US" sz="2400" dirty="0">
              <a:solidFill>
                <a:schemeClr val="tx1"/>
              </a:solidFill>
            </a:endParaRPr>
          </a:p>
        </p:txBody>
      </p:sp>
      <p:sp>
        <p:nvSpPr>
          <p:cNvPr id="5" name="文本框 4">
            <a:extLst>
              <a:ext uri="{FF2B5EF4-FFF2-40B4-BE49-F238E27FC236}">
                <a16:creationId xmlns:a16="http://schemas.microsoft.com/office/drawing/2014/main" id="{1450F86C-3424-40A3-B555-845E0C14C1B0}"/>
              </a:ext>
            </a:extLst>
          </p:cNvPr>
          <p:cNvSpPr txBox="1"/>
          <p:nvPr/>
        </p:nvSpPr>
        <p:spPr>
          <a:xfrm>
            <a:off x="911424" y="5614506"/>
            <a:ext cx="7863840" cy="830997"/>
          </a:xfrm>
          <a:prstGeom prst="rect">
            <a:avLst/>
          </a:prstGeom>
          <a:noFill/>
        </p:spPr>
        <p:txBody>
          <a:bodyPr wrap="square" rtlCol="0">
            <a:spAutoFit/>
          </a:bodyPr>
          <a:lstStyle/>
          <a:p>
            <a:pPr marL="342900" indent="-342900" algn="l">
              <a:buFont typeface="Arial" panose="020B0604020202020204" pitchFamily="34" charset="0"/>
              <a:buChar char="•"/>
            </a:pPr>
            <a:r>
              <a:rPr lang="en-US" altLang="zh-SG" sz="2400" dirty="0">
                <a:solidFill>
                  <a:srgbClr val="C00000"/>
                </a:solidFill>
              </a:rPr>
              <a:t>Luminosity may increase by ×10 below 1.89GeV,.</a:t>
            </a:r>
          </a:p>
          <a:p>
            <a:pPr marL="342900" indent="-342900" algn="l">
              <a:buFont typeface="Arial" panose="020B0604020202020204" pitchFamily="34" charset="0"/>
              <a:buChar char="•"/>
            </a:pPr>
            <a:r>
              <a:rPr lang="en-US" altLang="zh-SG" sz="2400" dirty="0">
                <a:solidFill>
                  <a:srgbClr val="C00000"/>
                </a:solidFill>
              </a:rPr>
              <a:t>Operation below 1GeV is enabled</a:t>
            </a:r>
            <a:endParaRPr lang="zh-SG" altLang="en-US" sz="2400" dirty="0">
              <a:solidFill>
                <a:srgbClr val="C00000"/>
              </a:solidFill>
            </a:endParaRPr>
          </a:p>
        </p:txBody>
      </p:sp>
      <p:sp>
        <p:nvSpPr>
          <p:cNvPr id="7" name="文本框 6">
            <a:extLst>
              <a:ext uri="{FF2B5EF4-FFF2-40B4-BE49-F238E27FC236}">
                <a16:creationId xmlns:a16="http://schemas.microsoft.com/office/drawing/2014/main" id="{FC9808CC-FD75-46A4-8C4A-8A8628E8A7D7}"/>
              </a:ext>
            </a:extLst>
          </p:cNvPr>
          <p:cNvSpPr txBox="1"/>
          <p:nvPr/>
        </p:nvSpPr>
        <p:spPr>
          <a:xfrm>
            <a:off x="8400256" y="965919"/>
            <a:ext cx="4032448" cy="461665"/>
          </a:xfrm>
          <a:prstGeom prst="rect">
            <a:avLst/>
          </a:prstGeom>
          <a:noFill/>
        </p:spPr>
        <p:txBody>
          <a:bodyPr wrap="square">
            <a:spAutoFit/>
          </a:bodyPr>
          <a:lstStyle/>
          <a:p>
            <a:r>
              <a:rPr lang="en-US" altLang="zh-CN" sz="2400" dirty="0" err="1">
                <a:solidFill>
                  <a:schemeClr val="tx1"/>
                </a:solidFill>
              </a:rPr>
              <a:t>Jiuqing</a:t>
            </a:r>
            <a:r>
              <a:rPr lang="en-US" altLang="zh-CN" sz="2400" dirty="0">
                <a:solidFill>
                  <a:schemeClr val="tx1"/>
                </a:solidFill>
              </a:rPr>
              <a:t> Wang</a:t>
            </a:r>
            <a:endParaRPr lang="zh-SG" altLang="en-US" sz="2400" dirty="0">
              <a:solidFill>
                <a:schemeClr val="tx1"/>
              </a:solidFill>
            </a:endParaRPr>
          </a:p>
        </p:txBody>
      </p:sp>
    </p:spTree>
    <p:extLst>
      <p:ext uri="{BB962C8B-B14F-4D97-AF65-F5344CB8AC3E}">
        <p14:creationId xmlns:p14="http://schemas.microsoft.com/office/powerpoint/2010/main" val="109459318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5926136-3AEF-469A-B1DF-4D216D6BF56F}"/>
              </a:ext>
            </a:extLst>
          </p:cNvPr>
          <p:cNvSpPr>
            <a:spLocks noGrp="1"/>
          </p:cNvSpPr>
          <p:nvPr>
            <p:ph type="title"/>
          </p:nvPr>
        </p:nvSpPr>
        <p:spPr/>
        <p:txBody>
          <a:bodyPr/>
          <a:lstStyle/>
          <a:p>
            <a:pPr>
              <a:spcAft>
                <a:spcPts val="1800"/>
              </a:spcAft>
            </a:pPr>
            <a:r>
              <a:rPr lang="en-US" altLang="zh-CN" dirty="0">
                <a:solidFill>
                  <a:srgbClr val="0000FF"/>
                </a:solidFill>
                <a:latin typeface="Times New Roman" panose="02020603050405020304" pitchFamily="18" charset="0"/>
                <a:ea typeface="+mj-ea"/>
                <a:cs typeface="Times New Roman" panose="02020603050405020304" pitchFamily="18" charset="0"/>
                <a:sym typeface="Poppins"/>
              </a:rPr>
              <a:t>Benefits to BESIII Physics with CW</a:t>
            </a:r>
            <a:br>
              <a:rPr lang="en-US" altLang="zh-CN" dirty="0">
                <a:solidFill>
                  <a:srgbClr val="0000FF"/>
                </a:solidFill>
                <a:latin typeface="Times New Roman" panose="02020603050405020304" pitchFamily="18" charset="0"/>
                <a:cs typeface="Times New Roman" panose="02020603050405020304" pitchFamily="18" charset="0"/>
              </a:rPr>
            </a:br>
            <a:r>
              <a:rPr lang="en-US" altLang="zh-CN" sz="2000" dirty="0">
                <a:solidFill>
                  <a:schemeClr val="tx1"/>
                </a:solidFill>
                <a:latin typeface="+mj-ea"/>
                <a:ea typeface="+mj-ea"/>
                <a:cs typeface="Times New Roman" panose="02020603050405020304" pitchFamily="18" charset="0"/>
              </a:rPr>
              <a:t>Charm</a:t>
            </a:r>
            <a:r>
              <a:rPr lang="zh-CN" altLang="en-US" sz="2000" dirty="0">
                <a:solidFill>
                  <a:schemeClr val="tx1"/>
                </a:solidFill>
                <a:latin typeface="+mj-ea"/>
                <a:ea typeface="+mj-ea"/>
                <a:cs typeface="Times New Roman" panose="02020603050405020304" pitchFamily="18" charset="0"/>
              </a:rPr>
              <a:t> </a:t>
            </a:r>
            <a:r>
              <a:rPr lang="en-US" altLang="zh-CN" sz="2000" dirty="0">
                <a:solidFill>
                  <a:schemeClr val="tx1"/>
                </a:solidFill>
                <a:latin typeface="+mj-ea"/>
                <a:ea typeface="+mj-ea"/>
                <a:cs typeface="Times New Roman" panose="02020603050405020304" pitchFamily="18" charset="0"/>
              </a:rPr>
              <a:t>physics</a:t>
            </a:r>
            <a:r>
              <a:rPr lang="zh-CN" altLang="en-US" sz="2000" dirty="0">
                <a:solidFill>
                  <a:schemeClr val="tx1"/>
                </a:solidFill>
                <a:latin typeface="+mj-ea"/>
                <a:ea typeface="+mj-ea"/>
                <a:cs typeface="Times New Roman" panose="02020603050405020304" pitchFamily="18" charset="0"/>
              </a:rPr>
              <a:t> </a:t>
            </a:r>
            <a:r>
              <a:rPr lang="en-US" altLang="zh-CN" sz="2000" dirty="0">
                <a:solidFill>
                  <a:schemeClr val="tx1"/>
                </a:solidFill>
                <a:latin typeface="+mj-ea"/>
                <a:ea typeface="+mj-ea"/>
                <a:cs typeface="Times New Roman" panose="02020603050405020304" pitchFamily="18" charset="0"/>
              </a:rPr>
              <a:t>with</a:t>
            </a:r>
            <a:r>
              <a:rPr lang="zh-CN" altLang="en-US" sz="2000" dirty="0">
                <a:solidFill>
                  <a:schemeClr val="tx1"/>
                </a:solidFill>
                <a:latin typeface="+mj-ea"/>
                <a:ea typeface="+mj-ea"/>
                <a:cs typeface="Times New Roman" panose="02020603050405020304" pitchFamily="18" charset="0"/>
              </a:rPr>
              <a:t> </a:t>
            </a:r>
            <a:r>
              <a:rPr lang="en-US" altLang="zh-CN" sz="2000" dirty="0">
                <a:solidFill>
                  <a:schemeClr val="tx1"/>
                </a:solidFill>
                <a:latin typeface="+mj-ea"/>
                <a:ea typeface="+mj-ea"/>
                <a:cs typeface="Times New Roman" panose="02020603050405020304" pitchFamily="18" charset="0"/>
              </a:rPr>
              <a:t>x10</a:t>
            </a:r>
            <a:r>
              <a:rPr lang="zh-CN" altLang="en-US" sz="2000" dirty="0">
                <a:solidFill>
                  <a:schemeClr val="tx1"/>
                </a:solidFill>
                <a:latin typeface="+mj-ea"/>
                <a:ea typeface="+mj-ea"/>
                <a:cs typeface="Times New Roman" panose="02020603050405020304" pitchFamily="18" charset="0"/>
              </a:rPr>
              <a:t> </a:t>
            </a:r>
            <a:r>
              <a:rPr lang="en-US" altLang="zh-CN" sz="2000" dirty="0">
                <a:solidFill>
                  <a:schemeClr val="tx1"/>
                </a:solidFill>
                <a:latin typeface="+mj-ea"/>
                <a:ea typeface="+mj-ea"/>
                <a:cs typeface="Times New Roman" panose="02020603050405020304" pitchFamily="18" charset="0"/>
              </a:rPr>
              <a:t>data</a:t>
            </a:r>
            <a:r>
              <a:rPr lang="zh-CN" altLang="en-US" sz="2000" dirty="0">
                <a:solidFill>
                  <a:schemeClr val="tx1"/>
                </a:solidFill>
                <a:latin typeface="+mj-ea"/>
                <a:ea typeface="+mj-ea"/>
                <a:cs typeface="Times New Roman" panose="02020603050405020304" pitchFamily="18" charset="0"/>
              </a:rPr>
              <a:t> </a:t>
            </a:r>
            <a:r>
              <a:rPr lang="en-US" altLang="zh-CN" sz="2000" dirty="0">
                <a:solidFill>
                  <a:schemeClr val="tx1"/>
                </a:solidFill>
                <a:latin typeface="+mj-ea"/>
                <a:ea typeface="+mj-ea"/>
                <a:cs typeface="Times New Roman" panose="02020603050405020304" pitchFamily="18" charset="0"/>
              </a:rPr>
              <a:t>at</a:t>
            </a:r>
            <a:r>
              <a:rPr lang="zh-CN" altLang="en-US" sz="2000" dirty="0">
                <a:solidFill>
                  <a:schemeClr val="tx1"/>
                </a:solidFill>
                <a:latin typeface="+mj-ea"/>
                <a:ea typeface="+mj-ea"/>
                <a:cs typeface="Times New Roman" panose="02020603050405020304" pitchFamily="18" charset="0"/>
              </a:rPr>
              <a:t> </a:t>
            </a:r>
            <a:r>
              <a:rPr lang="en-US" altLang="zh-CN" sz="2000" dirty="0">
                <a:solidFill>
                  <a:schemeClr val="tx1"/>
                </a:solidFill>
                <a:latin typeface="+mj-ea"/>
                <a:ea typeface="+mj-ea"/>
                <a:cs typeface="Times New Roman" panose="02020603050405020304" pitchFamily="18" charset="0"/>
              </a:rPr>
              <a:t>3.77</a:t>
            </a:r>
            <a:r>
              <a:rPr lang="zh-CN" altLang="en-US" sz="2000" dirty="0">
                <a:solidFill>
                  <a:schemeClr val="tx1"/>
                </a:solidFill>
                <a:latin typeface="+mj-ea"/>
                <a:ea typeface="+mj-ea"/>
                <a:cs typeface="Times New Roman" panose="02020603050405020304" pitchFamily="18" charset="0"/>
              </a:rPr>
              <a:t> </a:t>
            </a:r>
            <a:r>
              <a:rPr lang="en-US" altLang="zh-CN" sz="2000" dirty="0">
                <a:solidFill>
                  <a:schemeClr val="tx1"/>
                </a:solidFill>
                <a:latin typeface="+mj-ea"/>
                <a:ea typeface="+mj-ea"/>
                <a:cs typeface="Times New Roman" panose="02020603050405020304" pitchFamily="18" charset="0"/>
              </a:rPr>
              <a:t>GeV</a:t>
            </a:r>
            <a:endParaRPr lang="zh-CN" altLang="en-US" sz="2000" dirty="0">
              <a:solidFill>
                <a:schemeClr val="tx1"/>
              </a:solidFill>
              <a:latin typeface="+mj-ea"/>
              <a:ea typeface="+mj-ea"/>
            </a:endParaRPr>
          </a:p>
        </p:txBody>
      </p:sp>
      <mc:AlternateContent xmlns:mc="http://schemas.openxmlformats.org/markup-compatibility/2006" xmlns:a14="http://schemas.microsoft.com/office/drawing/2010/main">
        <mc:Choice Requires="a14">
          <p:sp>
            <p:nvSpPr>
              <p:cNvPr id="4" name="内容占位符 3">
                <a:extLst>
                  <a:ext uri="{FF2B5EF4-FFF2-40B4-BE49-F238E27FC236}">
                    <a16:creationId xmlns:a16="http://schemas.microsoft.com/office/drawing/2014/main" id="{C8DFC533-45CD-45B2-92BD-426A4BC86555}"/>
                  </a:ext>
                </a:extLst>
              </p:cNvPr>
              <p:cNvSpPr>
                <a:spLocks noGrp="1"/>
              </p:cNvSpPr>
              <p:nvPr>
                <p:ph idx="1"/>
              </p:nvPr>
            </p:nvSpPr>
            <p:spPr>
              <a:xfrm>
                <a:off x="911424" y="1412776"/>
                <a:ext cx="10972800" cy="4525963"/>
              </a:xfrm>
            </p:spPr>
            <p:txBody>
              <a:bodyPr/>
              <a:lstStyle/>
              <a:p>
                <a:pPr>
                  <a:lnSpc>
                    <a:spcPct val="100000"/>
                  </a:lnSpc>
                  <a:buFont typeface="Wingdings" pitchFamily="2" charset="2"/>
                  <a:buChar char="Ø"/>
                </a:pPr>
                <a:r>
                  <a:rPr lang="en-US" altLang="zh-CN" sz="2000" dirty="0">
                    <a:latin typeface="Times New Roman" panose="02020603050405020304" pitchFamily="18" charset="0"/>
                    <a:cs typeface="Times New Roman" panose="02020603050405020304" pitchFamily="18" charset="0"/>
                  </a:rPr>
                  <a:t>With</a:t>
                </a:r>
                <a:r>
                  <a:rPr lang="zh-CN" altLang="en-US" sz="2000" dirty="0">
                    <a:latin typeface="Times New Roman" panose="02020603050405020304" pitchFamily="18" charset="0"/>
                    <a:cs typeface="Times New Roman" panose="02020603050405020304" pitchFamily="18" charset="0"/>
                  </a:rPr>
                  <a:t> </a:t>
                </a:r>
                <a:r>
                  <a:rPr lang="en-US" altLang="zh-CN" sz="2000" dirty="0">
                    <a:latin typeface="Times New Roman" panose="02020603050405020304" pitchFamily="18" charset="0"/>
                    <a:cs typeface="Times New Roman" panose="02020603050405020304" pitchFamily="18" charset="0"/>
                  </a:rPr>
                  <a:t>CW</a:t>
                </a:r>
                <a:r>
                  <a:rPr lang="zh-CN" altLang="en-US" sz="2000" dirty="0">
                    <a:latin typeface="Times New Roman" panose="02020603050405020304" pitchFamily="18" charset="0"/>
                    <a:cs typeface="Times New Roman" panose="02020603050405020304" pitchFamily="18" charset="0"/>
                  </a:rPr>
                  <a:t> </a:t>
                </a:r>
                <a:r>
                  <a:rPr lang="en-US" altLang="zh-CN" sz="2000" dirty="0">
                    <a:latin typeface="Times New Roman" panose="02020603050405020304" pitchFamily="18" charset="0"/>
                    <a:cs typeface="Times New Roman" panose="02020603050405020304" pitchFamily="18" charset="0"/>
                  </a:rPr>
                  <a:t>upgrade:</a:t>
                </a:r>
                <a:r>
                  <a:rPr lang="zh-CN" altLang="en-US" sz="2000" dirty="0">
                    <a:latin typeface="Times New Roman" panose="02020603050405020304" pitchFamily="18" charset="0"/>
                    <a:cs typeface="Times New Roman" panose="02020603050405020304" pitchFamily="18" charset="0"/>
                  </a:rPr>
                  <a:t> </a:t>
                </a:r>
                <a:r>
                  <a:rPr lang="en-US" altLang="zh-CN" sz="2000" dirty="0">
                    <a:latin typeface="Times New Roman" panose="02020603050405020304" pitchFamily="18" charset="0"/>
                    <a:cs typeface="Times New Roman" panose="02020603050405020304" pitchFamily="18" charset="0"/>
                  </a:rPr>
                  <a:t>0.1</a:t>
                </a:r>
                <a:r>
                  <a:rPr lang="zh-CN" altLang="en-US" sz="2000" dirty="0">
                    <a:latin typeface="Times New Roman" panose="02020603050405020304" pitchFamily="18" charset="0"/>
                    <a:cs typeface="Times New Roman" panose="02020603050405020304" pitchFamily="18" charset="0"/>
                  </a:rPr>
                  <a:t> </a:t>
                </a:r>
                <a:r>
                  <a:rPr lang="en-US" altLang="zh-CN" sz="2000" dirty="0">
                    <a:latin typeface="Times New Roman" panose="02020603050405020304" pitchFamily="18" charset="0"/>
                    <a:cs typeface="Times New Roman" panose="02020603050405020304" pitchFamily="18" charset="0"/>
                  </a:rPr>
                  <a:t>B</a:t>
                </a:r>
                <a:r>
                  <a:rPr lang="zh-CN" altLang="en-US" sz="2000" dirty="0">
                    <a:latin typeface="Times New Roman" panose="02020603050405020304" pitchFamily="18" charset="0"/>
                    <a:cs typeface="Times New Roman" panose="02020603050405020304" pitchFamily="18" charset="0"/>
                  </a:rPr>
                  <a:t> </a:t>
                </a:r>
                <a14:m>
                  <m:oMath xmlns:m="http://schemas.openxmlformats.org/officeDocument/2006/math">
                    <m:r>
                      <m:rPr>
                        <m:sty m:val="p"/>
                      </m:rPr>
                      <a:rPr lang="en-US" altLang="zh-CN" sz="2000" b="0" i="1">
                        <a:latin typeface="Cambria Math" panose="02040503050406030204" pitchFamily="18" charset="0"/>
                        <a:ea typeface="宋体" panose="02010600030101010101" pitchFamily="2" charset="-122"/>
                        <a:cs typeface="Arial" panose="020B0604020202020204" pitchFamily="34" charset="0"/>
                      </a:rPr>
                      <m:t>D</m:t>
                    </m:r>
                    <m:acc>
                      <m:accPr>
                        <m:chr m:val="̅"/>
                        <m:ctrlPr>
                          <a:rPr lang="en-US" altLang="zh-CN" sz="2000" i="1">
                            <a:latin typeface="Cambria Math" panose="02040503050406030204" pitchFamily="18" charset="0"/>
                            <a:ea typeface="宋体" panose="02010600030101010101" pitchFamily="2" charset="-122"/>
                            <a:cs typeface="Arial" panose="020B0604020202020204" pitchFamily="34" charset="0"/>
                          </a:rPr>
                        </m:ctrlPr>
                      </m:accPr>
                      <m:e>
                        <m:r>
                          <m:rPr>
                            <m:sty m:val="p"/>
                          </m:rPr>
                          <a:rPr lang="en-US" altLang="zh-CN" sz="2000" b="0" i="1">
                            <a:latin typeface="Cambria Math" panose="02040503050406030204" pitchFamily="18" charset="0"/>
                            <a:ea typeface="宋体" panose="02010600030101010101" pitchFamily="2" charset="-122"/>
                            <a:cs typeface="Arial" panose="020B0604020202020204" pitchFamily="34" charset="0"/>
                          </a:rPr>
                          <m:t>D</m:t>
                        </m:r>
                      </m:e>
                    </m:acc>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pair</a:t>
                </a:r>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000" dirty="0">
                    <a:latin typeface="Times New Roman" panose="02020603050405020304" pitchFamily="18" charset="0"/>
                    <a:ea typeface="宋体" panose="02010600030101010101" pitchFamily="2" charset="-122"/>
                    <a:cs typeface="Times New Roman" panose="02020603050405020304" pitchFamily="18" charset="0"/>
                    <a:sym typeface="Wingdings" pitchFamily="2" charset="2"/>
                  </a:rPr>
                  <a:t></a:t>
                </a:r>
                <a:r>
                  <a:rPr lang="zh-CN" altLang="en-US" sz="2000" dirty="0">
                    <a:latin typeface="Times New Roman" panose="02020603050405020304" pitchFamily="18" charset="0"/>
                    <a:ea typeface="宋体" panose="02010600030101010101" pitchFamily="2" charset="-122"/>
                    <a:cs typeface="Times New Roman" panose="02020603050405020304" pitchFamily="18" charset="0"/>
                    <a:sym typeface="Wingdings" pitchFamily="2" charset="2"/>
                  </a:rPr>
                  <a:t> </a:t>
                </a:r>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1</a:t>
                </a:r>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 </a:t>
                </a:r>
                <a14:m>
                  <m:oMath xmlns:m="http://schemas.openxmlformats.org/officeDocument/2006/math">
                    <m:r>
                      <m:rPr>
                        <m:sty m:val="p"/>
                      </m:rPr>
                      <a:rPr lang="en-US" altLang="zh-CN" sz="2000" b="0" i="1">
                        <a:latin typeface="Cambria Math" panose="02040503050406030204" pitchFamily="18" charset="0"/>
                        <a:ea typeface="宋体" panose="02010600030101010101" pitchFamily="2" charset="-122"/>
                        <a:cs typeface="Arial" panose="020B0604020202020204" pitchFamily="34" charset="0"/>
                      </a:rPr>
                      <m:t>D</m:t>
                    </m:r>
                    <m:acc>
                      <m:accPr>
                        <m:chr m:val="̅"/>
                        <m:ctrlPr>
                          <a:rPr lang="en-US" altLang="zh-CN" sz="2000" i="1">
                            <a:latin typeface="Cambria Math" panose="02040503050406030204" pitchFamily="18" charset="0"/>
                            <a:ea typeface="宋体" panose="02010600030101010101" pitchFamily="2" charset="-122"/>
                            <a:cs typeface="Arial" panose="020B0604020202020204" pitchFamily="34" charset="0"/>
                          </a:rPr>
                        </m:ctrlPr>
                      </m:accPr>
                      <m:e>
                        <m:r>
                          <m:rPr>
                            <m:sty m:val="p"/>
                          </m:rPr>
                          <a:rPr lang="en-US" altLang="zh-CN" sz="2000" b="0" i="1">
                            <a:latin typeface="Cambria Math" panose="02040503050406030204" pitchFamily="18" charset="0"/>
                            <a:ea typeface="宋体" panose="02010600030101010101" pitchFamily="2" charset="-122"/>
                            <a:cs typeface="Arial" panose="020B0604020202020204" pitchFamily="34" charset="0"/>
                          </a:rPr>
                          <m:t>D</m:t>
                        </m:r>
                      </m:e>
                    </m:acc>
                  </m:oMath>
                </a14:m>
                <a:r>
                  <a:rPr lang="zh-CN" altLang="en-US" sz="2000"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2000" dirty="0">
                    <a:latin typeface="Times New Roman" panose="02020603050405020304" pitchFamily="18" charset="0"/>
                    <a:ea typeface="宋体" panose="02010600030101010101" pitchFamily="2" charset="-122"/>
                    <a:cs typeface="Times New Roman" panose="02020603050405020304" pitchFamily="18" charset="0"/>
                  </a:rPr>
                  <a:t>pair</a:t>
                </a:r>
              </a:p>
              <a:p>
                <a:pPr>
                  <a:lnSpc>
                    <a:spcPct val="100000"/>
                  </a:lnSpc>
                  <a:buFont typeface="Wingdings" pitchFamily="2" charset="2"/>
                  <a:buChar char="Ø"/>
                </a:pPr>
                <a:r>
                  <a:rPr lang="en-US" altLang="zh-CN" sz="2000" dirty="0">
                    <a:latin typeface="Times New Roman" panose="02020603050405020304" pitchFamily="18" charset="0"/>
                    <a:cs typeface="Times New Roman" panose="02020603050405020304" pitchFamily="18" charset="0"/>
                  </a:rPr>
                  <a:t>Physics</a:t>
                </a:r>
                <a:r>
                  <a:rPr lang="zh-CN" altLang="en-US" sz="2000" dirty="0">
                    <a:latin typeface="Times New Roman" panose="02020603050405020304" pitchFamily="18" charset="0"/>
                    <a:cs typeface="Times New Roman" panose="02020603050405020304" pitchFamily="18" charset="0"/>
                  </a:rPr>
                  <a:t> </a:t>
                </a:r>
                <a:r>
                  <a:rPr lang="en-US" altLang="zh-CN" sz="2000" dirty="0">
                    <a:latin typeface="Times New Roman" panose="02020603050405020304" pitchFamily="18" charset="0"/>
                    <a:cs typeface="Times New Roman" panose="02020603050405020304" pitchFamily="18" charset="0"/>
                  </a:rPr>
                  <a:t>topics</a:t>
                </a:r>
                <a:r>
                  <a:rPr lang="zh-CN" altLang="en-US" sz="2000" dirty="0">
                    <a:latin typeface="Times New Roman" panose="02020603050405020304" pitchFamily="18" charset="0"/>
                    <a:cs typeface="Times New Roman" panose="02020603050405020304" pitchFamily="18" charset="0"/>
                  </a:rPr>
                  <a:t> </a:t>
                </a:r>
                <a:endParaRPr lang="en-US" altLang="zh-CN" sz="2000" dirty="0">
                  <a:latin typeface="Times New Roman" panose="02020603050405020304" pitchFamily="18" charset="0"/>
                  <a:cs typeface="Times New Roman" panose="02020603050405020304" pitchFamily="18" charset="0"/>
                </a:endParaRPr>
              </a:p>
              <a:p>
                <a:pPr lvl="1">
                  <a:lnSpc>
                    <a:spcPct val="100000"/>
                  </a:lnSpc>
                  <a:buFont typeface="Wingdings" pitchFamily="2" charset="2"/>
                  <a:buChar char="ü"/>
                </a:pPr>
                <a14:m>
                  <m:oMath xmlns:m="http://schemas.openxmlformats.org/officeDocument/2006/math">
                    <m:r>
                      <m:rPr>
                        <m:sty m:val="p"/>
                      </m:rPr>
                      <a:rPr lang="en-US" altLang="zh-CN" sz="1600">
                        <a:latin typeface="Cambria Math" panose="02040503050406030204" pitchFamily="18" charset="0"/>
                        <a:cs typeface="Arial" panose="020B0604020202020204" pitchFamily="34" charset="0"/>
                      </a:rPr>
                      <m:t>P</m:t>
                    </m:r>
                    <m:r>
                      <m:rPr>
                        <m:sty m:val="p"/>
                      </m:rPr>
                      <a:rPr lang="en-US" altLang="zh-CN" sz="1600" b="0" i="0" smtClean="0">
                        <a:latin typeface="Cambria Math" panose="02040503050406030204" pitchFamily="18" charset="0"/>
                        <a:cs typeface="Arial" panose="020B0604020202020204" pitchFamily="34" charset="0"/>
                      </a:rPr>
                      <m:t>ure</m:t>
                    </m:r>
                    <m:r>
                      <a:rPr lang="zh-CN" altLang="en-US" sz="1600" b="0" i="0" smtClean="0">
                        <a:latin typeface="Cambria Math" panose="02040503050406030204" pitchFamily="18" charset="0"/>
                        <a:cs typeface="Arial" panose="020B0604020202020204" pitchFamily="34" charset="0"/>
                      </a:rPr>
                      <m:t> </m:t>
                    </m:r>
                    <m:r>
                      <m:rPr>
                        <m:sty m:val="p"/>
                      </m:rPr>
                      <a:rPr lang="en-US" altLang="zh-CN" sz="1600" b="0" i="0" smtClean="0">
                        <a:latin typeface="Cambria Math" panose="02040503050406030204" pitchFamily="18" charset="0"/>
                        <a:cs typeface="Arial" panose="020B0604020202020204" pitchFamily="34" charset="0"/>
                      </a:rPr>
                      <m:t>leptonic</m:t>
                    </m:r>
                    <m:r>
                      <a:rPr lang="zh-CN" altLang="en-US" sz="1600" b="0" i="0" smtClean="0">
                        <a:latin typeface="Cambria Math" panose="02040503050406030204" pitchFamily="18" charset="0"/>
                        <a:cs typeface="Arial" panose="020B0604020202020204" pitchFamily="34" charset="0"/>
                      </a:rPr>
                      <m:t> </m:t>
                    </m:r>
                    <m:r>
                      <m:rPr>
                        <m:sty m:val="p"/>
                      </m:rPr>
                      <a:rPr lang="en-US" altLang="zh-CN" sz="1600" b="0" i="0" smtClean="0">
                        <a:latin typeface="Cambria Math" panose="02040503050406030204" pitchFamily="18" charset="0"/>
                        <a:cs typeface="Arial" panose="020B0604020202020204" pitchFamily="34" charset="0"/>
                      </a:rPr>
                      <m:t>decay</m:t>
                    </m:r>
                    <m:r>
                      <a:rPr lang="zh-CN" altLang="en-US" sz="1600" b="0" i="0" smtClean="0">
                        <a:latin typeface="Cambria Math" panose="02040503050406030204" pitchFamily="18" charset="0"/>
                        <a:cs typeface="Arial" panose="020B0604020202020204" pitchFamily="34" charset="0"/>
                      </a:rPr>
                      <m:t> </m:t>
                    </m:r>
                    <m:r>
                      <m:rPr>
                        <m:sty m:val="p"/>
                      </m:rPr>
                      <a:rPr lang="en-US" altLang="zh-CN" sz="1600" b="0" i="0" smtClean="0">
                        <a:latin typeface="Cambria Math" panose="02040503050406030204" pitchFamily="18" charset="0"/>
                        <a:cs typeface="Arial" panose="020B0604020202020204" pitchFamily="34" charset="0"/>
                      </a:rPr>
                      <m:t>of</m:t>
                    </m:r>
                    <m:r>
                      <a:rPr lang="zh-CN" altLang="en-US" sz="1600" b="0" i="0" smtClean="0">
                        <a:latin typeface="Cambria Math" panose="02040503050406030204" pitchFamily="18" charset="0"/>
                        <a:cs typeface="Arial" panose="020B0604020202020204" pitchFamily="34" charset="0"/>
                      </a:rPr>
                      <m:t> </m:t>
                    </m:r>
                    <m:r>
                      <m:rPr>
                        <m:sty m:val="p"/>
                      </m:rPr>
                      <a:rPr lang="en-US" altLang="zh-CN" sz="1600" b="0" i="0">
                        <a:latin typeface="Cambria Math" panose="02040503050406030204" pitchFamily="18" charset="0"/>
                        <a:cs typeface="Arial" panose="020B0604020202020204" pitchFamily="34" charset="0"/>
                      </a:rPr>
                      <m:t>D</m:t>
                    </m:r>
                    <m:r>
                      <a:rPr lang="zh-CN" altLang="en-US" sz="1600" b="0" i="0" smtClean="0">
                        <a:latin typeface="Cambria Math" panose="02040503050406030204" pitchFamily="18" charset="0"/>
                        <a:cs typeface="Arial" panose="020B0604020202020204" pitchFamily="34" charset="0"/>
                      </a:rPr>
                      <m:t> </m:t>
                    </m:r>
                    <m:r>
                      <m:rPr>
                        <m:sty m:val="p"/>
                      </m:rPr>
                      <a:rPr lang="en-US" altLang="zh-CN" sz="1600" b="0" i="0" smtClean="0">
                        <a:latin typeface="Cambria Math" panose="02040503050406030204" pitchFamily="18" charset="0"/>
                        <a:cs typeface="Arial" panose="020B0604020202020204" pitchFamily="34" charset="0"/>
                      </a:rPr>
                      <m:t>meson</m:t>
                    </m:r>
                  </m:oMath>
                </a14:m>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precision</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measurement</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of</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14:m>
                  <m:oMath xmlns:m="http://schemas.openxmlformats.org/officeDocument/2006/math">
                    <m:r>
                      <a:rPr lang="en-US" altLang="zh-CN" sz="1600" b="0" i="0">
                        <a:latin typeface="Cambria Math" panose="02040503050406030204" pitchFamily="18" charset="0"/>
                        <a:cs typeface="Arial" panose="020B0604020202020204" pitchFamily="34" charset="0"/>
                      </a:rPr>
                      <m:t>|</m:t>
                    </m:r>
                    <m:sSub>
                      <m:sSubPr>
                        <m:ctrlPr>
                          <a:rPr lang="en-US" altLang="zh-CN" sz="1600" i="1">
                            <a:latin typeface="Cambria Math" panose="02040503050406030204" pitchFamily="18" charset="0"/>
                            <a:cs typeface="Arial" panose="020B0604020202020204" pitchFamily="34" charset="0"/>
                          </a:rPr>
                        </m:ctrlPr>
                      </m:sSubPr>
                      <m:e>
                        <m:r>
                          <m:rPr>
                            <m:sty m:val="p"/>
                          </m:rPr>
                          <a:rPr lang="en-US" altLang="zh-CN" sz="1600" b="0" i="0">
                            <a:latin typeface="Cambria Math" panose="02040503050406030204" pitchFamily="18" charset="0"/>
                            <a:cs typeface="Arial" panose="020B0604020202020204" pitchFamily="34" charset="0"/>
                          </a:rPr>
                          <m:t>V</m:t>
                        </m:r>
                      </m:e>
                      <m:sub>
                        <m:r>
                          <m:rPr>
                            <m:sty m:val="p"/>
                          </m:rPr>
                          <a:rPr lang="en-US" altLang="zh-CN" sz="1600" b="0" i="0">
                            <a:latin typeface="Cambria Math" panose="02040503050406030204" pitchFamily="18" charset="0"/>
                            <a:cs typeface="Arial" panose="020B0604020202020204" pitchFamily="34" charset="0"/>
                          </a:rPr>
                          <m:t>cd</m:t>
                        </m:r>
                      </m:sub>
                    </m:sSub>
                    <m:r>
                      <a:rPr lang="en-US" altLang="zh-CN" sz="1600" b="0" i="0">
                        <a:latin typeface="Cambria Math" panose="02040503050406030204" pitchFamily="18" charset="0"/>
                        <a:cs typeface="Arial" panose="020B0604020202020204" pitchFamily="34" charset="0"/>
                      </a:rPr>
                      <m:t>|</m:t>
                    </m:r>
                  </m:oMath>
                </a14:m>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 </a:t>
                </a:r>
                <a14:m>
                  <m:oMath xmlns:m="http://schemas.openxmlformats.org/officeDocument/2006/math">
                    <m:r>
                      <a:rPr lang="en-US" altLang="zh-CN" sz="1600" b="0" i="0" dirty="0">
                        <a:latin typeface="Cambria Math" panose="02040503050406030204" pitchFamily="18" charset="0"/>
                        <a:cs typeface="Arial" panose="020B0604020202020204" pitchFamily="34" charset="0"/>
                      </a:rPr>
                      <m:t>|</m:t>
                    </m:r>
                    <m:sSub>
                      <m:sSubPr>
                        <m:ctrlPr>
                          <a:rPr lang="en-US" altLang="zh-CN" sz="1600" i="1" dirty="0">
                            <a:latin typeface="Cambria Math" panose="02040503050406030204" pitchFamily="18" charset="0"/>
                            <a:cs typeface="Arial" panose="020B0604020202020204" pitchFamily="34" charset="0"/>
                          </a:rPr>
                        </m:ctrlPr>
                      </m:sSubPr>
                      <m:e>
                        <m:r>
                          <m:rPr>
                            <m:sty m:val="p"/>
                          </m:rPr>
                          <a:rPr lang="en-US" altLang="zh-CN" sz="1600" b="0" i="0" dirty="0">
                            <a:latin typeface="Cambria Math" panose="02040503050406030204" pitchFamily="18" charset="0"/>
                            <a:cs typeface="Arial" panose="020B0604020202020204" pitchFamily="34" charset="0"/>
                          </a:rPr>
                          <m:t>V</m:t>
                        </m:r>
                      </m:e>
                      <m:sub>
                        <m:r>
                          <m:rPr>
                            <m:sty m:val="p"/>
                          </m:rPr>
                          <a:rPr lang="en-US" altLang="zh-CN" sz="1600" b="0" i="0" dirty="0">
                            <a:latin typeface="Cambria Math" panose="02040503050406030204" pitchFamily="18" charset="0"/>
                            <a:cs typeface="Arial" panose="020B0604020202020204" pitchFamily="34" charset="0"/>
                          </a:rPr>
                          <m:t>cs</m:t>
                        </m:r>
                      </m:sub>
                    </m:sSub>
                    <m:r>
                      <a:rPr lang="en-US" altLang="zh-CN" sz="1600" b="0" i="0" dirty="0">
                        <a:latin typeface="Cambria Math" panose="02040503050406030204" pitchFamily="18" charset="0"/>
                        <a:cs typeface="Arial" panose="020B0604020202020204" pitchFamily="34" charset="0"/>
                      </a:rPr>
                      <m:t>|</m:t>
                    </m:r>
                  </m:oMath>
                </a14:m>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decay</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constants</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search</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for</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lepton</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flavor</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violation,</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endPar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endParaRPr>
              </a:p>
              <a:p>
                <a:pPr lvl="1">
                  <a:lnSpc>
                    <a:spcPct val="100000"/>
                  </a:lnSpc>
                  <a:buFont typeface="Wingdings" pitchFamily="2" charset="2"/>
                  <a:buChar char="ü"/>
                </a:pPr>
                <a:r>
                  <a:rPr lang="en-US" altLang="zh-CN" sz="1600" dirty="0">
                    <a:latin typeface="Times New Roman" panose="02020603050405020304" pitchFamily="18" charset="0"/>
                    <a:cs typeface="Times New Roman" panose="02020603050405020304" pitchFamily="18" charset="0"/>
                  </a:rPr>
                  <a:t>Semi-</a:t>
                </a:r>
                <a14:m>
                  <m:oMath xmlns:m="http://schemas.openxmlformats.org/officeDocument/2006/math">
                    <m:r>
                      <m:rPr>
                        <m:sty m:val="p"/>
                      </m:rPr>
                      <a:rPr lang="en-US" altLang="zh-CN" sz="1600" b="0" i="0">
                        <a:latin typeface="Cambria Math" panose="02040503050406030204" pitchFamily="18" charset="0"/>
                        <a:cs typeface="Arial" panose="020B0604020202020204" pitchFamily="34" charset="0"/>
                      </a:rPr>
                      <m:t>leptonic</m:t>
                    </m:r>
                    <m:r>
                      <a:rPr lang="zh-CN" altLang="en-US" sz="1600" b="0" i="0">
                        <a:latin typeface="Cambria Math" panose="02040503050406030204" pitchFamily="18" charset="0"/>
                        <a:cs typeface="Arial" panose="020B0604020202020204" pitchFamily="34" charset="0"/>
                      </a:rPr>
                      <m:t> </m:t>
                    </m:r>
                    <m:r>
                      <m:rPr>
                        <m:sty m:val="p"/>
                      </m:rPr>
                      <a:rPr lang="en-US" altLang="zh-CN" sz="1600" b="0" i="0">
                        <a:latin typeface="Cambria Math" panose="02040503050406030204" pitchFamily="18" charset="0"/>
                        <a:cs typeface="Arial" panose="020B0604020202020204" pitchFamily="34" charset="0"/>
                      </a:rPr>
                      <m:t>decay</m:t>
                    </m:r>
                    <m:r>
                      <a:rPr lang="zh-CN" altLang="en-US" sz="1600" b="0" i="0">
                        <a:latin typeface="Cambria Math" panose="02040503050406030204" pitchFamily="18" charset="0"/>
                        <a:cs typeface="Arial" panose="020B0604020202020204" pitchFamily="34" charset="0"/>
                      </a:rPr>
                      <m:t> </m:t>
                    </m:r>
                    <m:r>
                      <m:rPr>
                        <m:sty m:val="p"/>
                      </m:rPr>
                      <a:rPr lang="en-US" altLang="zh-CN" sz="1600" b="0" i="0">
                        <a:latin typeface="Cambria Math" panose="02040503050406030204" pitchFamily="18" charset="0"/>
                        <a:cs typeface="Arial" panose="020B0604020202020204" pitchFamily="34" charset="0"/>
                      </a:rPr>
                      <m:t>of</m:t>
                    </m:r>
                    <m:r>
                      <a:rPr lang="zh-CN" altLang="en-US" sz="1600" b="0" i="0">
                        <a:latin typeface="Cambria Math" panose="02040503050406030204" pitchFamily="18" charset="0"/>
                        <a:cs typeface="Arial" panose="020B0604020202020204" pitchFamily="34" charset="0"/>
                      </a:rPr>
                      <m:t> </m:t>
                    </m:r>
                    <m:r>
                      <m:rPr>
                        <m:sty m:val="p"/>
                      </m:rPr>
                      <a:rPr lang="en-US" altLang="zh-CN" sz="1600" b="0" i="0">
                        <a:latin typeface="Cambria Math" panose="02040503050406030204" pitchFamily="18" charset="0"/>
                        <a:cs typeface="Arial" panose="020B0604020202020204" pitchFamily="34" charset="0"/>
                      </a:rPr>
                      <m:t>D</m:t>
                    </m:r>
                    <m:r>
                      <a:rPr lang="zh-CN" altLang="en-US" sz="1600" b="0" i="0">
                        <a:latin typeface="Cambria Math" panose="02040503050406030204" pitchFamily="18" charset="0"/>
                        <a:cs typeface="Arial" panose="020B0604020202020204" pitchFamily="34" charset="0"/>
                      </a:rPr>
                      <m:t> </m:t>
                    </m:r>
                    <m:r>
                      <m:rPr>
                        <m:sty m:val="p"/>
                      </m:rPr>
                      <a:rPr lang="en-US" altLang="zh-CN" sz="1600" b="0" i="0">
                        <a:latin typeface="Cambria Math" panose="02040503050406030204" pitchFamily="18" charset="0"/>
                        <a:cs typeface="Arial" panose="020B0604020202020204" pitchFamily="34" charset="0"/>
                      </a:rPr>
                      <m:t>meson</m:t>
                    </m:r>
                    <m:r>
                      <a:rPr lang="en-US" altLang="zh-CN" sz="1600" b="0" i="0">
                        <a:latin typeface="Cambria Math" panose="02040503050406030204" pitchFamily="18" charset="0"/>
                        <a:cs typeface="Arial" panose="020B0604020202020204" pitchFamily="34" charset="0"/>
                      </a:rPr>
                      <m:t> </m:t>
                    </m:r>
                  </m:oMath>
                </a14:m>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 precision</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measurement</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of</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14:m>
                  <m:oMath xmlns:m="http://schemas.openxmlformats.org/officeDocument/2006/math">
                    <m:r>
                      <a:rPr lang="en-US" altLang="zh-CN" sz="1600" b="0" i="0">
                        <a:latin typeface="Cambria Math" panose="02040503050406030204" pitchFamily="18" charset="0"/>
                        <a:cs typeface="Arial" panose="020B0604020202020204" pitchFamily="34" charset="0"/>
                      </a:rPr>
                      <m:t>|</m:t>
                    </m:r>
                    <m:sSub>
                      <m:sSubPr>
                        <m:ctrlPr>
                          <a:rPr lang="en-US" altLang="zh-CN" sz="1600" i="1">
                            <a:latin typeface="Cambria Math" panose="02040503050406030204" pitchFamily="18" charset="0"/>
                            <a:cs typeface="Arial" panose="020B0604020202020204" pitchFamily="34" charset="0"/>
                          </a:rPr>
                        </m:ctrlPr>
                      </m:sSubPr>
                      <m:e>
                        <m:r>
                          <m:rPr>
                            <m:sty m:val="p"/>
                          </m:rPr>
                          <a:rPr lang="en-US" altLang="zh-CN" sz="1600" b="0" i="0">
                            <a:latin typeface="Cambria Math" panose="02040503050406030204" pitchFamily="18" charset="0"/>
                            <a:cs typeface="Arial" panose="020B0604020202020204" pitchFamily="34" charset="0"/>
                          </a:rPr>
                          <m:t>V</m:t>
                        </m:r>
                      </m:e>
                      <m:sub>
                        <m:r>
                          <m:rPr>
                            <m:sty m:val="p"/>
                          </m:rPr>
                          <a:rPr lang="en-US" altLang="zh-CN" sz="1600" b="0" i="0">
                            <a:latin typeface="Cambria Math" panose="02040503050406030204" pitchFamily="18" charset="0"/>
                            <a:cs typeface="Arial" panose="020B0604020202020204" pitchFamily="34" charset="0"/>
                          </a:rPr>
                          <m:t>cd</m:t>
                        </m:r>
                      </m:sub>
                    </m:sSub>
                    <m:r>
                      <a:rPr lang="en-US" altLang="zh-CN" sz="1600" b="0" i="0">
                        <a:latin typeface="Cambria Math" panose="02040503050406030204" pitchFamily="18" charset="0"/>
                        <a:cs typeface="Arial" panose="020B0604020202020204" pitchFamily="34" charset="0"/>
                      </a:rPr>
                      <m:t>|</m:t>
                    </m:r>
                  </m:oMath>
                </a14:m>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 </a:t>
                </a:r>
                <a14:m>
                  <m:oMath xmlns:m="http://schemas.openxmlformats.org/officeDocument/2006/math">
                    <m:r>
                      <a:rPr lang="en-US" altLang="zh-CN" sz="1600" b="0" i="0" dirty="0">
                        <a:latin typeface="Cambria Math" panose="02040503050406030204" pitchFamily="18" charset="0"/>
                        <a:cs typeface="Arial" panose="020B0604020202020204" pitchFamily="34" charset="0"/>
                      </a:rPr>
                      <m:t>|</m:t>
                    </m:r>
                    <m:sSub>
                      <m:sSubPr>
                        <m:ctrlPr>
                          <a:rPr lang="en-US" altLang="zh-CN" sz="1600" i="1" dirty="0">
                            <a:latin typeface="Cambria Math" panose="02040503050406030204" pitchFamily="18" charset="0"/>
                            <a:cs typeface="Arial" panose="020B0604020202020204" pitchFamily="34" charset="0"/>
                          </a:rPr>
                        </m:ctrlPr>
                      </m:sSubPr>
                      <m:e>
                        <m:r>
                          <m:rPr>
                            <m:sty m:val="p"/>
                          </m:rPr>
                          <a:rPr lang="en-US" altLang="zh-CN" sz="1600" b="0" i="0" dirty="0">
                            <a:latin typeface="Cambria Math" panose="02040503050406030204" pitchFamily="18" charset="0"/>
                            <a:cs typeface="Arial" panose="020B0604020202020204" pitchFamily="34" charset="0"/>
                          </a:rPr>
                          <m:t>V</m:t>
                        </m:r>
                      </m:e>
                      <m:sub>
                        <m:r>
                          <m:rPr>
                            <m:sty m:val="p"/>
                          </m:rPr>
                          <a:rPr lang="en-US" altLang="zh-CN" sz="1600" b="0" i="0" dirty="0">
                            <a:latin typeface="Cambria Math" panose="02040503050406030204" pitchFamily="18" charset="0"/>
                            <a:cs typeface="Arial" panose="020B0604020202020204" pitchFamily="34" charset="0"/>
                          </a:rPr>
                          <m:t>cs</m:t>
                        </m:r>
                      </m:sub>
                    </m:sSub>
                    <m:r>
                      <a:rPr lang="en-US" altLang="zh-CN" sz="1600" b="0" i="0" dirty="0">
                        <a:latin typeface="Cambria Math" panose="02040503050406030204" pitchFamily="18" charset="0"/>
                        <a:cs typeface="Arial" panose="020B0604020202020204" pitchFamily="34" charset="0"/>
                      </a:rPr>
                      <m:t>|</m:t>
                    </m:r>
                  </m:oMath>
                </a14:m>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search</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LFV,</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and</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light</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hadron</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spectroscopy</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studies</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endPar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endParaRPr>
              </a:p>
              <a:p>
                <a:pPr lvl="1">
                  <a:lnSpc>
                    <a:spcPct val="100000"/>
                  </a:lnSpc>
                  <a:buFont typeface="Wingdings" pitchFamily="2" charset="2"/>
                  <a:buChar char="ü"/>
                </a:pPr>
                <a14:m>
                  <m:oMath xmlns:m="http://schemas.openxmlformats.org/officeDocument/2006/math">
                    <m:r>
                      <a:rPr lang="zh-CN" altLang="en-US" sz="1600" b="0" i="0" smtClean="0">
                        <a:latin typeface="Cambria Math" panose="02040503050406030204" pitchFamily="18" charset="0"/>
                        <a:cs typeface="Arial" panose="020B0604020202020204" pitchFamily="34" charset="0"/>
                      </a:rPr>
                      <m:t> </m:t>
                    </m:r>
                    <m:r>
                      <m:rPr>
                        <m:sty m:val="p"/>
                      </m:rPr>
                      <a:rPr lang="en-US" altLang="zh-CN" sz="1600" b="0" i="0" smtClean="0">
                        <a:latin typeface="Cambria Math" panose="02040503050406030204" pitchFamily="18" charset="0"/>
                        <a:cs typeface="Arial" panose="020B0604020202020204" pitchFamily="34" charset="0"/>
                      </a:rPr>
                      <m:t>Hadron</m:t>
                    </m:r>
                    <m:r>
                      <a:rPr lang="zh-CN" altLang="en-US" sz="1600" b="0" i="0" smtClean="0">
                        <a:latin typeface="Cambria Math" panose="02040503050406030204" pitchFamily="18" charset="0"/>
                        <a:cs typeface="Arial" panose="020B0604020202020204" pitchFamily="34" charset="0"/>
                      </a:rPr>
                      <m:t> </m:t>
                    </m:r>
                    <m:r>
                      <m:rPr>
                        <m:sty m:val="p"/>
                      </m:rPr>
                      <a:rPr lang="en-US" altLang="zh-CN" sz="1600" b="0" i="0" smtClean="0">
                        <a:latin typeface="Cambria Math" panose="02040503050406030204" pitchFamily="18" charset="0"/>
                        <a:cs typeface="Arial" panose="020B0604020202020204" pitchFamily="34" charset="0"/>
                      </a:rPr>
                      <m:t>decays</m:t>
                    </m:r>
                    <m:r>
                      <a:rPr lang="zh-CN" altLang="en-US" sz="1600" b="0" i="0" smtClean="0">
                        <a:latin typeface="Cambria Math" panose="02040503050406030204" pitchFamily="18" charset="0"/>
                        <a:cs typeface="Arial" panose="020B0604020202020204" pitchFamily="34" charset="0"/>
                      </a:rPr>
                      <m:t> </m:t>
                    </m:r>
                    <m:r>
                      <m:rPr>
                        <m:sty m:val="p"/>
                      </m:rPr>
                      <a:rPr lang="en-US" altLang="zh-CN" sz="1600" b="0" i="0" smtClean="0">
                        <a:latin typeface="Cambria Math" panose="02040503050406030204" pitchFamily="18" charset="0"/>
                        <a:cs typeface="Arial" panose="020B0604020202020204" pitchFamily="34" charset="0"/>
                      </a:rPr>
                      <m:t>of</m:t>
                    </m:r>
                    <m:r>
                      <a:rPr lang="zh-CN" altLang="en-US" sz="1600" b="0" i="0" smtClean="0">
                        <a:latin typeface="Cambria Math" panose="02040503050406030204" pitchFamily="18" charset="0"/>
                        <a:cs typeface="Arial" panose="020B0604020202020204" pitchFamily="34" charset="0"/>
                      </a:rPr>
                      <m:t>  </m:t>
                    </m:r>
                    <m:r>
                      <m:rPr>
                        <m:sty m:val="p"/>
                      </m:rPr>
                      <a:rPr lang="en-US" altLang="zh-CN" sz="1600" b="0" i="0">
                        <a:latin typeface="Cambria Math" panose="02040503050406030204" pitchFamily="18" charset="0"/>
                        <a:cs typeface="Arial" panose="020B0604020202020204" pitchFamily="34" charset="0"/>
                      </a:rPr>
                      <m:t>D</m:t>
                    </m:r>
                    <m:r>
                      <a:rPr lang="zh-CN" altLang="en-US" sz="1600" b="0" i="0" smtClean="0">
                        <a:latin typeface="Cambria Math" panose="02040503050406030204" pitchFamily="18" charset="0"/>
                        <a:cs typeface="Arial" panose="020B0604020202020204" pitchFamily="34" charset="0"/>
                      </a:rPr>
                      <m:t> </m:t>
                    </m:r>
                    <m:r>
                      <m:rPr>
                        <m:sty m:val="p"/>
                      </m:rPr>
                      <a:rPr lang="en-US" altLang="zh-CN" sz="1600" b="0" i="0" smtClean="0">
                        <a:latin typeface="Cambria Math" panose="02040503050406030204" pitchFamily="18" charset="0"/>
                        <a:cs typeface="Arial" panose="020B0604020202020204" pitchFamily="34" charset="0"/>
                      </a:rPr>
                      <m:t>meson</m:t>
                    </m:r>
                  </m:oMath>
                </a14:m>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CP</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violation</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strong</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phase,</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Quantum</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entanglement</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endPar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endParaRPr>
              </a:p>
              <a:p>
                <a:pPr lvl="1">
                  <a:lnSpc>
                    <a:spcPct val="100000"/>
                  </a:lnSpc>
                  <a:buFont typeface="Wingdings" pitchFamily="2" charset="2"/>
                  <a:buChar char="ü"/>
                </a:pP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New</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physics</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searches:</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rare</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decay,</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radiative</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decay</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invisible particles</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FCNC,</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endPar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endParaRPr>
              </a:p>
              <a:p>
                <a:pPr lvl="1">
                  <a:lnSpc>
                    <a:spcPct val="100000"/>
                  </a:lnSpc>
                  <a:buFont typeface="Wingdings" pitchFamily="2" charset="2"/>
                  <a:buChar char="ü"/>
                </a:pP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rPr>
                  <a:t>…</a:t>
                </a:r>
                <a:r>
                  <a:rPr lang="zh-CN" altLang="en-US" sz="1600" dirty="0">
                    <a:latin typeface="Times New Roman" panose="02020603050405020304" pitchFamily="18" charset="0"/>
                    <a:ea typeface="Microsoft YaHei" panose="020B0503020204020204" pitchFamily="34" charset="-122"/>
                    <a:cs typeface="Times New Roman" panose="02020603050405020304" pitchFamily="18" charset="0"/>
                  </a:rPr>
                  <a:t> </a:t>
                </a:r>
                <a:endParaRPr lang="en-US" altLang="zh-CN" sz="1600" dirty="0">
                  <a:latin typeface="Times New Roman" panose="02020603050405020304" pitchFamily="18" charset="0"/>
                  <a:ea typeface="Microsoft YaHei" panose="020B0503020204020204" pitchFamily="34" charset="-122"/>
                  <a:cs typeface="Times New Roman" panose="02020603050405020304" pitchFamily="18" charset="0"/>
                </a:endParaRPr>
              </a:p>
              <a:p>
                <a:endParaRPr lang="zh-CN" altLang="en-US" dirty="0"/>
              </a:p>
            </p:txBody>
          </p:sp>
        </mc:Choice>
        <mc:Fallback xmlns="">
          <p:sp>
            <p:nvSpPr>
              <p:cNvPr id="4" name="内容占位符 3">
                <a:extLst>
                  <a:ext uri="{FF2B5EF4-FFF2-40B4-BE49-F238E27FC236}">
                    <a16:creationId xmlns:a16="http://schemas.microsoft.com/office/drawing/2014/main" id="{C8DFC533-45CD-45B2-92BD-426A4BC86555}"/>
                  </a:ext>
                </a:extLst>
              </p:cNvPr>
              <p:cNvSpPr>
                <a:spLocks noGrp="1" noRot="1" noChangeAspect="1" noMove="1" noResize="1" noEditPoints="1" noAdjustHandles="1" noChangeArrowheads="1" noChangeShapeType="1" noTextEdit="1"/>
              </p:cNvSpPr>
              <p:nvPr>
                <p:ph idx="1"/>
              </p:nvPr>
            </p:nvSpPr>
            <p:spPr>
              <a:xfrm>
                <a:off x="911424" y="1412776"/>
                <a:ext cx="10972800" cy="4525963"/>
              </a:xfrm>
              <a:blipFill>
                <a:blip r:embed="rId2"/>
                <a:stretch>
                  <a:fillRect l="-389" t="-809"/>
                </a:stretch>
              </a:blipFill>
            </p:spPr>
            <p:txBody>
              <a:bodyPr/>
              <a:lstStyle/>
              <a:p>
                <a:r>
                  <a:rPr lang="zh-CN" altLang="en-US">
                    <a:noFill/>
                  </a:rPr>
                  <a:t> </a:t>
                </a:r>
              </a:p>
            </p:txBody>
          </p:sp>
        </mc:Fallback>
      </mc:AlternateContent>
      <p:sp>
        <p:nvSpPr>
          <p:cNvPr id="3" name="文本框 2">
            <a:extLst>
              <a:ext uri="{FF2B5EF4-FFF2-40B4-BE49-F238E27FC236}">
                <a16:creationId xmlns:a16="http://schemas.microsoft.com/office/drawing/2014/main" id="{03CB2CD0-7946-4345-A8E4-0B33F1A77DB2}"/>
              </a:ext>
            </a:extLst>
          </p:cNvPr>
          <p:cNvSpPr txBox="1"/>
          <p:nvPr/>
        </p:nvSpPr>
        <p:spPr>
          <a:xfrm>
            <a:off x="10114058" y="985962"/>
            <a:ext cx="1934817" cy="338554"/>
          </a:xfrm>
          <a:prstGeom prst="rect">
            <a:avLst/>
          </a:prstGeom>
          <a:noFill/>
        </p:spPr>
        <p:txBody>
          <a:bodyPr wrap="square" rtlCol="0">
            <a:spAutoFit/>
          </a:bodyPr>
          <a:lstStyle/>
          <a:p>
            <a:r>
              <a:rPr lang="en-US" altLang="zh-SG" sz="1600" dirty="0" err="1">
                <a:solidFill>
                  <a:schemeClr val="tx1"/>
                </a:solidFill>
              </a:rPr>
              <a:t>Haibo</a:t>
            </a:r>
            <a:r>
              <a:rPr lang="en-US" altLang="zh-SG" sz="1600" dirty="0">
                <a:solidFill>
                  <a:schemeClr val="tx1"/>
                </a:solidFill>
              </a:rPr>
              <a:t> Li, Gang Li</a:t>
            </a:r>
            <a:endParaRPr lang="zh-SG" altLang="en-US" sz="1600" dirty="0">
              <a:solidFill>
                <a:schemeClr val="tx1"/>
              </a:solidFill>
            </a:endParaRPr>
          </a:p>
        </p:txBody>
      </p:sp>
      <p:pic>
        <p:nvPicPr>
          <p:cNvPr id="5" name="图片 4">
            <a:extLst>
              <a:ext uri="{FF2B5EF4-FFF2-40B4-BE49-F238E27FC236}">
                <a16:creationId xmlns:a16="http://schemas.microsoft.com/office/drawing/2014/main" id="{4243DC15-B04C-4C9E-8711-8A7EB5D5FE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27648" y="4081843"/>
            <a:ext cx="7772400" cy="2464600"/>
          </a:xfrm>
          <a:prstGeom prst="rect">
            <a:avLst/>
          </a:prstGeom>
        </p:spPr>
      </p:pic>
    </p:spTree>
    <p:extLst>
      <p:ext uri="{BB962C8B-B14F-4D97-AF65-F5344CB8AC3E}">
        <p14:creationId xmlns:p14="http://schemas.microsoft.com/office/powerpoint/2010/main" val="147037863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5926136-3AEF-469A-B1DF-4D216D6BF56F}"/>
              </a:ext>
            </a:extLst>
          </p:cNvPr>
          <p:cNvSpPr>
            <a:spLocks noGrp="1"/>
          </p:cNvSpPr>
          <p:nvPr>
            <p:ph type="title"/>
          </p:nvPr>
        </p:nvSpPr>
        <p:spPr>
          <a:xfrm>
            <a:off x="1706835" y="194816"/>
            <a:ext cx="9518848" cy="1143000"/>
          </a:xfrm>
        </p:spPr>
        <p:txBody>
          <a:bodyPr/>
          <a:lstStyle/>
          <a:p>
            <a:pPr>
              <a:spcAft>
                <a:spcPts val="1800"/>
              </a:spcAft>
            </a:pPr>
            <a:r>
              <a:rPr lang="en-US" altLang="zh-CN" dirty="0">
                <a:solidFill>
                  <a:srgbClr val="0000FF"/>
                </a:solidFill>
                <a:latin typeface="Times New Roman" panose="02020603050405020304" pitchFamily="18" charset="0"/>
                <a:ea typeface="+mj-ea"/>
                <a:cs typeface="Times New Roman" panose="02020603050405020304" pitchFamily="18" charset="0"/>
                <a:sym typeface="Poppins"/>
              </a:rPr>
              <a:t>Benefits to BESIII Physics with CW</a:t>
            </a:r>
            <a:br>
              <a:rPr lang="en-US" altLang="zh-CN" dirty="0">
                <a:solidFill>
                  <a:srgbClr val="0000FF"/>
                </a:solidFill>
                <a:latin typeface="Times New Roman" panose="02020603050405020304" pitchFamily="18" charset="0"/>
                <a:cs typeface="Times New Roman" panose="02020603050405020304" pitchFamily="18" charset="0"/>
              </a:rPr>
            </a:br>
            <a:r>
              <a:rPr lang="en-US" altLang="zh-SG" sz="2000" b="1" dirty="0">
                <a:solidFill>
                  <a:schemeClr val="tx1"/>
                </a:solidFill>
                <a:latin typeface="Times New Roman" panose="02020603050405020304" pitchFamily="18" charset="0"/>
                <a:ea typeface="+mj-ea"/>
                <a:cs typeface="Times New Roman" panose="02020603050405020304" pitchFamily="18" charset="0"/>
              </a:rPr>
              <a:t>Physics potential at low </a:t>
            </a:r>
            <a:r>
              <a:rPr lang="en-US" altLang="zh-SG" sz="2000" dirty="0">
                <a:solidFill>
                  <a:schemeClr val="tx1"/>
                </a:solidFill>
                <a:latin typeface="Times New Roman" panose="02020603050405020304" pitchFamily="18" charset="0"/>
                <a:ea typeface="+mj-ea"/>
                <a:cs typeface="Times New Roman" panose="02020603050405020304" pitchFamily="18" charset="0"/>
              </a:rPr>
              <a:t>energy region</a:t>
            </a:r>
            <a:br>
              <a:rPr lang="en-US" altLang="zh-SG" sz="2000" dirty="0">
                <a:solidFill>
                  <a:schemeClr val="tx1"/>
                </a:solidFill>
                <a:latin typeface="Times New Roman" panose="02020603050405020304" pitchFamily="18" charset="0"/>
                <a:ea typeface="+mj-ea"/>
                <a:cs typeface="Times New Roman" panose="02020603050405020304" pitchFamily="18" charset="0"/>
              </a:rPr>
            </a:br>
            <a:r>
              <a:rPr lang="en-US" altLang="zh-SG" sz="2000" dirty="0">
                <a:solidFill>
                  <a:schemeClr val="tx1"/>
                </a:solidFill>
                <a:latin typeface="Times New Roman" panose="02020603050405020304" pitchFamily="18" charset="0"/>
                <a:ea typeface="+mj-ea"/>
                <a:cs typeface="Times New Roman" panose="02020603050405020304" pitchFamily="18" charset="0"/>
              </a:rPr>
              <a:t>Possible physical experiments</a:t>
            </a:r>
            <a:endParaRPr lang="zh-CN" altLang="en-US" sz="2000" dirty="0">
              <a:solidFill>
                <a:schemeClr val="tx1"/>
              </a:solidFill>
              <a:latin typeface="+mj-ea"/>
              <a:ea typeface="+mj-ea"/>
            </a:endParaRPr>
          </a:p>
        </p:txBody>
      </p:sp>
      <p:sp>
        <p:nvSpPr>
          <p:cNvPr id="3" name="文本框 2">
            <a:extLst>
              <a:ext uri="{FF2B5EF4-FFF2-40B4-BE49-F238E27FC236}">
                <a16:creationId xmlns:a16="http://schemas.microsoft.com/office/drawing/2014/main" id="{03CB2CD0-7946-4345-A8E4-0B33F1A77DB2}"/>
              </a:ext>
            </a:extLst>
          </p:cNvPr>
          <p:cNvSpPr txBox="1"/>
          <p:nvPr/>
        </p:nvSpPr>
        <p:spPr>
          <a:xfrm>
            <a:off x="10114058" y="985962"/>
            <a:ext cx="1934817" cy="338554"/>
          </a:xfrm>
          <a:prstGeom prst="rect">
            <a:avLst/>
          </a:prstGeom>
          <a:noFill/>
        </p:spPr>
        <p:txBody>
          <a:bodyPr wrap="square" rtlCol="0">
            <a:spAutoFit/>
          </a:bodyPr>
          <a:lstStyle/>
          <a:p>
            <a:r>
              <a:rPr lang="en-US" altLang="zh-SG" sz="1600" dirty="0" err="1">
                <a:solidFill>
                  <a:schemeClr val="tx1"/>
                </a:solidFill>
              </a:rPr>
              <a:t>Haibo</a:t>
            </a:r>
            <a:r>
              <a:rPr lang="en-US" altLang="zh-SG" sz="1600" dirty="0">
                <a:solidFill>
                  <a:schemeClr val="tx1"/>
                </a:solidFill>
              </a:rPr>
              <a:t> Li, Gang Li</a:t>
            </a:r>
            <a:endParaRPr lang="zh-SG" altLang="en-US" sz="1600" dirty="0">
              <a:solidFill>
                <a:schemeClr val="tx1"/>
              </a:solidFill>
            </a:endParaRPr>
          </a:p>
        </p:txBody>
      </p:sp>
      <p:sp>
        <p:nvSpPr>
          <p:cNvPr id="8" name="AutoShape 5">
            <a:extLst>
              <a:ext uri="{FF2B5EF4-FFF2-40B4-BE49-F238E27FC236}">
                <a16:creationId xmlns:a16="http://schemas.microsoft.com/office/drawing/2014/main" id="{D953DE45-A968-492E-9152-27D3C284CD1A}"/>
              </a:ext>
            </a:extLst>
          </p:cNvPr>
          <p:cNvSpPr/>
          <p:nvPr/>
        </p:nvSpPr>
        <p:spPr>
          <a:xfrm>
            <a:off x="748183" y="1502916"/>
            <a:ext cx="5080000" cy="1397000"/>
          </a:xfrm>
          <a:prstGeom prst="roundRect">
            <a:avLst>
              <a:gd name="adj" fmla="val 9090"/>
            </a:avLst>
          </a:prstGeom>
          <a:solidFill>
            <a:schemeClr val="accent2">
              <a:lumMod val="60000"/>
              <a:lumOff val="40000"/>
              <a:alpha val="5000"/>
            </a:schemeClr>
          </a:solidFill>
          <a:ln w="12700" cap="flat" cmpd="sng">
            <a:solidFill>
              <a:srgbClr val="00BFFF">
                <a:alpha val="30000"/>
              </a:srgbClr>
            </a:solidFill>
            <a:prstDash val="solid"/>
            <a:round/>
          </a:ln>
        </p:spPr>
        <p:txBody>
          <a:bodyPr vert="horz" wrap="square" lIns="63500" tIns="63500" rIns="63500" bIns="63500" rtlCol="0" anchor="ctr"/>
          <a:lstStyle/>
          <a:p>
            <a:pPr algn="ctr">
              <a:defRPr/>
            </a:pPr>
            <a:endParaRPr/>
          </a:p>
        </p:txBody>
      </p:sp>
      <p:pic>
        <p:nvPicPr>
          <p:cNvPr id="9" name="Picture 6">
            <a:extLst>
              <a:ext uri="{FF2B5EF4-FFF2-40B4-BE49-F238E27FC236}">
                <a16:creationId xmlns:a16="http://schemas.microsoft.com/office/drawing/2014/main" id="{2125F0FF-FFB7-4776-86EA-3F5D493B846C}"/>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38683" y="1655316"/>
            <a:ext cx="304800" cy="304800"/>
          </a:xfrm>
          <a:prstGeom prst="rect">
            <a:avLst/>
          </a:prstGeom>
        </p:spPr>
      </p:pic>
      <p:sp>
        <p:nvSpPr>
          <p:cNvPr id="10" name="AutoShape 7">
            <a:extLst>
              <a:ext uri="{FF2B5EF4-FFF2-40B4-BE49-F238E27FC236}">
                <a16:creationId xmlns:a16="http://schemas.microsoft.com/office/drawing/2014/main" id="{6E9E4E0B-0BFC-4DF1-95E6-E5EF47742A41}"/>
              </a:ext>
            </a:extLst>
          </p:cNvPr>
          <p:cNvSpPr/>
          <p:nvPr/>
        </p:nvSpPr>
        <p:spPr>
          <a:xfrm>
            <a:off x="1383183" y="1604516"/>
            <a:ext cx="4318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dirty="0">
                <a:solidFill>
                  <a:schemeClr val="accent5">
                    <a:lumMod val="75000"/>
                  </a:schemeClr>
                </a:solidFill>
                <a:latin typeface="Poppins"/>
                <a:ea typeface="Poppins"/>
                <a:cs typeface="Poppins"/>
                <a:sym typeface="Poppins"/>
              </a:rPr>
              <a:t>Nucleon Form Factors near Threshold</a:t>
            </a:r>
            <a:endParaRPr lang="en-US" sz="1100" dirty="0">
              <a:solidFill>
                <a:schemeClr val="accent5">
                  <a:lumMod val="75000"/>
                </a:schemeClr>
              </a:solidFill>
            </a:endParaRPr>
          </a:p>
        </p:txBody>
      </p:sp>
      <p:sp>
        <p:nvSpPr>
          <p:cNvPr id="11" name="AutoShape 8">
            <a:extLst>
              <a:ext uri="{FF2B5EF4-FFF2-40B4-BE49-F238E27FC236}">
                <a16:creationId xmlns:a16="http://schemas.microsoft.com/office/drawing/2014/main" id="{999E04E0-0DC1-44B8-8670-AB6A857BDAD7}"/>
              </a:ext>
            </a:extLst>
          </p:cNvPr>
          <p:cNvSpPr/>
          <p:nvPr/>
        </p:nvSpPr>
        <p:spPr>
          <a:xfrm>
            <a:off x="938683" y="1985516"/>
            <a:ext cx="4699000" cy="254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dirty="0">
                <a:solidFill>
                  <a:srgbClr val="C00000"/>
                </a:solidFill>
                <a:latin typeface="Poppins"/>
                <a:ea typeface="Poppins"/>
                <a:cs typeface="Poppins"/>
                <a:sym typeface="Poppins"/>
              </a:rPr>
              <a:t>Energy Range: 1.7 - 2.0 GeV</a:t>
            </a:r>
            <a:endParaRPr lang="en-US" sz="1100" dirty="0">
              <a:solidFill>
                <a:srgbClr val="C00000"/>
              </a:solidFill>
            </a:endParaRPr>
          </a:p>
        </p:txBody>
      </p:sp>
      <p:sp>
        <p:nvSpPr>
          <p:cNvPr id="12" name="AutoShape 9">
            <a:extLst>
              <a:ext uri="{FF2B5EF4-FFF2-40B4-BE49-F238E27FC236}">
                <a16:creationId xmlns:a16="http://schemas.microsoft.com/office/drawing/2014/main" id="{4593C836-B05B-4338-BBDE-28A033E721E6}"/>
              </a:ext>
            </a:extLst>
          </p:cNvPr>
          <p:cNvSpPr/>
          <p:nvPr/>
        </p:nvSpPr>
        <p:spPr>
          <a:xfrm>
            <a:off x="938683" y="2290316"/>
            <a:ext cx="4699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200" b="0" i="0" u="none" strike="noStrike" dirty="0">
                <a:solidFill>
                  <a:schemeClr val="tx1">
                    <a:lumMod val="95000"/>
                    <a:lumOff val="5000"/>
                  </a:schemeClr>
                </a:solidFill>
                <a:latin typeface="Poppins"/>
                <a:ea typeface="Poppins"/>
                <a:cs typeface="Poppins"/>
                <a:sym typeface="Poppins"/>
              </a:rPr>
              <a:t>Measurement of </a:t>
            </a:r>
            <a:r>
              <a:rPr lang="en-US" sz="1200" b="0" i="0" u="none" strike="noStrike" dirty="0" err="1">
                <a:solidFill>
                  <a:schemeClr val="tx1">
                    <a:lumMod val="95000"/>
                    <a:lumOff val="5000"/>
                  </a:schemeClr>
                </a:solidFill>
                <a:latin typeface="Poppins"/>
                <a:ea typeface="Poppins"/>
                <a:cs typeface="Poppins"/>
                <a:sym typeface="Poppins"/>
              </a:rPr>
              <a:t>e+e</a:t>
            </a:r>
            <a:r>
              <a:rPr lang="en-US" sz="1200" b="0" i="0" u="none" strike="noStrike" dirty="0">
                <a:solidFill>
                  <a:schemeClr val="tx1">
                    <a:lumMod val="95000"/>
                    <a:lumOff val="5000"/>
                  </a:schemeClr>
                </a:solidFill>
                <a:latin typeface="Poppins"/>
                <a:ea typeface="Poppins"/>
                <a:cs typeface="Poppins"/>
                <a:sym typeface="Poppins"/>
              </a:rPr>
              <a:t>- → </a:t>
            </a:r>
            <a:r>
              <a:rPr lang="en-US" sz="1200" b="0" i="0" u="none" strike="noStrike" dirty="0" err="1">
                <a:solidFill>
                  <a:schemeClr val="tx1">
                    <a:lumMod val="95000"/>
                    <a:lumOff val="5000"/>
                  </a:schemeClr>
                </a:solidFill>
                <a:latin typeface="Poppins"/>
                <a:ea typeface="Poppins"/>
                <a:cs typeface="Poppins"/>
                <a:sym typeface="Poppins"/>
              </a:rPr>
              <a:t>ppbar</a:t>
            </a:r>
            <a:r>
              <a:rPr lang="en-US" sz="1200" b="0" i="0" u="none" strike="noStrike" dirty="0">
                <a:solidFill>
                  <a:schemeClr val="tx1">
                    <a:lumMod val="95000"/>
                    <a:lumOff val="5000"/>
                  </a:schemeClr>
                </a:solidFill>
                <a:latin typeface="Poppins"/>
                <a:ea typeface="Poppins"/>
                <a:cs typeface="Poppins"/>
                <a:sym typeface="Poppins"/>
              </a:rPr>
              <a:t>/</a:t>
            </a:r>
            <a:r>
              <a:rPr lang="en-US" sz="1200" b="0" i="0" u="none" strike="noStrike" dirty="0" err="1">
                <a:solidFill>
                  <a:schemeClr val="tx1">
                    <a:lumMod val="95000"/>
                    <a:lumOff val="5000"/>
                  </a:schemeClr>
                </a:solidFill>
                <a:latin typeface="Poppins"/>
                <a:ea typeface="Poppins"/>
                <a:cs typeface="Poppins"/>
                <a:sym typeface="Poppins"/>
              </a:rPr>
              <a:t>nnbar</a:t>
            </a:r>
            <a:r>
              <a:rPr lang="en-US" sz="1200" b="0" i="0" u="none" strike="noStrike" dirty="0">
                <a:solidFill>
                  <a:schemeClr val="tx1">
                    <a:lumMod val="95000"/>
                    <a:lumOff val="5000"/>
                  </a:schemeClr>
                </a:solidFill>
                <a:latin typeface="Poppins"/>
                <a:ea typeface="Poppins"/>
                <a:cs typeface="Poppins"/>
                <a:sym typeface="Poppins"/>
              </a:rPr>
              <a:t> cross sections and extraction of nucleon form factors.</a:t>
            </a:r>
            <a:endParaRPr lang="en-US" sz="1100" dirty="0">
              <a:solidFill>
                <a:schemeClr val="tx1">
                  <a:lumMod val="95000"/>
                  <a:lumOff val="5000"/>
                </a:schemeClr>
              </a:solidFill>
            </a:endParaRPr>
          </a:p>
        </p:txBody>
      </p:sp>
      <p:sp>
        <p:nvSpPr>
          <p:cNvPr id="13" name="AutoShape 10">
            <a:extLst>
              <a:ext uri="{FF2B5EF4-FFF2-40B4-BE49-F238E27FC236}">
                <a16:creationId xmlns:a16="http://schemas.microsoft.com/office/drawing/2014/main" id="{E2233269-38DC-4D8A-AA81-5EB45EFD0737}"/>
              </a:ext>
            </a:extLst>
          </p:cNvPr>
          <p:cNvSpPr/>
          <p:nvPr/>
        </p:nvSpPr>
        <p:spPr>
          <a:xfrm>
            <a:off x="748183" y="3090416"/>
            <a:ext cx="5080000" cy="1397000"/>
          </a:xfrm>
          <a:prstGeom prst="roundRect">
            <a:avLst>
              <a:gd name="adj" fmla="val 9090"/>
            </a:avLst>
          </a:prstGeom>
          <a:solidFill>
            <a:schemeClr val="accent2">
              <a:lumMod val="60000"/>
              <a:lumOff val="40000"/>
              <a:alpha val="5000"/>
            </a:schemeClr>
          </a:solidFill>
          <a:ln w="12700" cap="flat" cmpd="sng">
            <a:solidFill>
              <a:srgbClr val="00BFFF">
                <a:alpha val="30000"/>
              </a:srgbClr>
            </a:solidFill>
            <a:prstDash val="solid"/>
            <a:round/>
          </a:ln>
        </p:spPr>
        <p:txBody>
          <a:bodyPr vert="horz" wrap="square" lIns="63500" tIns="63500" rIns="63500" bIns="63500" rtlCol="0" anchor="ctr"/>
          <a:lstStyle/>
          <a:p>
            <a:pPr algn="ctr">
              <a:defRPr/>
            </a:pPr>
            <a:endParaRPr/>
          </a:p>
        </p:txBody>
      </p:sp>
      <p:pic>
        <p:nvPicPr>
          <p:cNvPr id="14" name="Picture 11">
            <a:extLst>
              <a:ext uri="{FF2B5EF4-FFF2-40B4-BE49-F238E27FC236}">
                <a16:creationId xmlns:a16="http://schemas.microsoft.com/office/drawing/2014/main" id="{9ABF848A-E519-44A7-A80F-FA5493C18D7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38683" y="3242816"/>
            <a:ext cx="304800" cy="304800"/>
          </a:xfrm>
          <a:prstGeom prst="rect">
            <a:avLst/>
          </a:prstGeom>
        </p:spPr>
      </p:pic>
      <p:sp>
        <p:nvSpPr>
          <p:cNvPr id="15" name="AutoShape 12">
            <a:extLst>
              <a:ext uri="{FF2B5EF4-FFF2-40B4-BE49-F238E27FC236}">
                <a16:creationId xmlns:a16="http://schemas.microsoft.com/office/drawing/2014/main" id="{F62D4AF1-5D4E-439B-A16F-3051CC75C23F}"/>
              </a:ext>
            </a:extLst>
          </p:cNvPr>
          <p:cNvSpPr/>
          <p:nvPr/>
        </p:nvSpPr>
        <p:spPr>
          <a:xfrm>
            <a:off x="1383183" y="3192016"/>
            <a:ext cx="4318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dirty="0">
                <a:solidFill>
                  <a:schemeClr val="accent5">
                    <a:lumMod val="75000"/>
                  </a:schemeClr>
                </a:solidFill>
                <a:latin typeface="Poppins"/>
                <a:ea typeface="Poppins"/>
                <a:cs typeface="Poppins"/>
                <a:sym typeface="Poppins"/>
              </a:rPr>
              <a:t>High-Precision R-Scan</a:t>
            </a:r>
            <a:endParaRPr lang="en-US" sz="1100" dirty="0">
              <a:solidFill>
                <a:schemeClr val="accent5">
                  <a:lumMod val="75000"/>
                </a:schemeClr>
              </a:solidFill>
            </a:endParaRPr>
          </a:p>
        </p:txBody>
      </p:sp>
      <p:sp>
        <p:nvSpPr>
          <p:cNvPr id="16" name="AutoShape 13">
            <a:extLst>
              <a:ext uri="{FF2B5EF4-FFF2-40B4-BE49-F238E27FC236}">
                <a16:creationId xmlns:a16="http://schemas.microsoft.com/office/drawing/2014/main" id="{616E043B-02B9-4F88-AE32-80BE51EDFA5B}"/>
              </a:ext>
            </a:extLst>
          </p:cNvPr>
          <p:cNvSpPr/>
          <p:nvPr/>
        </p:nvSpPr>
        <p:spPr>
          <a:xfrm>
            <a:off x="938683" y="3573016"/>
            <a:ext cx="4699000" cy="254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dirty="0">
                <a:solidFill>
                  <a:srgbClr val="C00000"/>
                </a:solidFill>
                <a:latin typeface="Poppins"/>
                <a:ea typeface="Poppins"/>
                <a:cs typeface="Poppins"/>
                <a:sym typeface="Poppins"/>
              </a:rPr>
              <a:t>Energy Range: 1.0 - 2.0 GeV (Precision &lt; 5%)</a:t>
            </a:r>
            <a:endParaRPr lang="en-US" sz="1100" dirty="0">
              <a:solidFill>
                <a:srgbClr val="C00000"/>
              </a:solidFill>
            </a:endParaRPr>
          </a:p>
        </p:txBody>
      </p:sp>
      <p:sp>
        <p:nvSpPr>
          <p:cNvPr id="17" name="AutoShape 14">
            <a:extLst>
              <a:ext uri="{FF2B5EF4-FFF2-40B4-BE49-F238E27FC236}">
                <a16:creationId xmlns:a16="http://schemas.microsoft.com/office/drawing/2014/main" id="{E8E14B09-9083-440C-A019-CEC99E83AE68}"/>
              </a:ext>
            </a:extLst>
          </p:cNvPr>
          <p:cNvSpPr/>
          <p:nvPr/>
        </p:nvSpPr>
        <p:spPr>
          <a:xfrm>
            <a:off x="938683" y="3877816"/>
            <a:ext cx="4699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200" b="0" i="0" u="none" strike="noStrike" dirty="0">
                <a:solidFill>
                  <a:schemeClr val="tx1">
                    <a:lumMod val="95000"/>
                    <a:lumOff val="5000"/>
                  </a:schemeClr>
                </a:solidFill>
                <a:latin typeface="Poppins"/>
                <a:ea typeface="Poppins"/>
                <a:cs typeface="Poppins"/>
                <a:sym typeface="Poppins"/>
              </a:rPr>
              <a:t>Precision measurement of the R value (</a:t>
            </a:r>
            <a:r>
              <a:rPr lang="en-US" sz="1200" b="0" i="0" u="none" strike="noStrike" dirty="0" err="1">
                <a:solidFill>
                  <a:schemeClr val="tx1">
                    <a:lumMod val="95000"/>
                    <a:lumOff val="5000"/>
                  </a:schemeClr>
                </a:solidFill>
                <a:latin typeface="Symbol" pitchFamily="2" charset="2"/>
                <a:ea typeface="Poppins"/>
                <a:cs typeface="Poppins"/>
                <a:sym typeface="Poppins"/>
              </a:rPr>
              <a:t>s</a:t>
            </a:r>
            <a:r>
              <a:rPr lang="en-US" sz="1200" b="0" i="0" u="none" strike="noStrike" dirty="0" err="1">
                <a:solidFill>
                  <a:schemeClr val="tx1">
                    <a:lumMod val="95000"/>
                    <a:lumOff val="5000"/>
                  </a:schemeClr>
                </a:solidFill>
                <a:latin typeface="Poppins"/>
                <a:ea typeface="Poppins"/>
                <a:cs typeface="Poppins"/>
                <a:sym typeface="Poppins"/>
              </a:rPr>
              <a:t>_had</a:t>
            </a:r>
            <a:r>
              <a:rPr lang="en-US" sz="1200" b="0" i="0" u="none" strike="noStrike" dirty="0">
                <a:solidFill>
                  <a:schemeClr val="tx1">
                    <a:lumMod val="95000"/>
                    <a:lumOff val="5000"/>
                  </a:schemeClr>
                </a:solidFill>
                <a:latin typeface="Poppins"/>
                <a:ea typeface="Poppins"/>
                <a:cs typeface="Poppins"/>
                <a:sym typeface="Poppins"/>
              </a:rPr>
              <a:t>/</a:t>
            </a:r>
            <a:r>
              <a:rPr lang="en-US" sz="1200" b="0" i="0" u="none" strike="noStrike" dirty="0" err="1">
                <a:solidFill>
                  <a:schemeClr val="tx1">
                    <a:lumMod val="95000"/>
                    <a:lumOff val="5000"/>
                  </a:schemeClr>
                </a:solidFill>
                <a:latin typeface="Symbol" pitchFamily="2" charset="2"/>
                <a:ea typeface="Poppins"/>
                <a:cs typeface="Poppins"/>
                <a:sym typeface="Poppins"/>
              </a:rPr>
              <a:t>s</a:t>
            </a:r>
            <a:r>
              <a:rPr lang="en-US" sz="1200" b="0" i="0" u="none" strike="noStrike" dirty="0" err="1">
                <a:solidFill>
                  <a:schemeClr val="tx1">
                    <a:lumMod val="95000"/>
                    <a:lumOff val="5000"/>
                  </a:schemeClr>
                </a:solidFill>
                <a:latin typeface="Poppins"/>
                <a:ea typeface="Poppins"/>
                <a:cs typeface="Poppins"/>
                <a:sym typeface="Poppins"/>
              </a:rPr>
              <a:t>_mumu</a:t>
            </a:r>
            <a:r>
              <a:rPr lang="en-US" sz="1200" b="0" i="0" u="none" strike="noStrike" dirty="0">
                <a:solidFill>
                  <a:schemeClr val="tx1">
                    <a:lumMod val="95000"/>
                    <a:lumOff val="5000"/>
                  </a:schemeClr>
                </a:solidFill>
                <a:latin typeface="Poppins"/>
                <a:ea typeface="Poppins"/>
                <a:cs typeface="Poppins"/>
                <a:sym typeface="Poppins"/>
              </a:rPr>
              <a:t>) in the center-of-mass energy region.</a:t>
            </a:r>
            <a:endParaRPr lang="en-US" sz="1100" dirty="0">
              <a:solidFill>
                <a:schemeClr val="tx1">
                  <a:lumMod val="95000"/>
                  <a:lumOff val="5000"/>
                </a:schemeClr>
              </a:solidFill>
            </a:endParaRPr>
          </a:p>
        </p:txBody>
      </p:sp>
      <p:sp>
        <p:nvSpPr>
          <p:cNvPr id="18" name="AutoShape 15">
            <a:extLst>
              <a:ext uri="{FF2B5EF4-FFF2-40B4-BE49-F238E27FC236}">
                <a16:creationId xmlns:a16="http://schemas.microsoft.com/office/drawing/2014/main" id="{F7039D1B-97DB-4236-829A-4CCB1A0DE667}"/>
              </a:ext>
            </a:extLst>
          </p:cNvPr>
          <p:cNvSpPr/>
          <p:nvPr/>
        </p:nvSpPr>
        <p:spPr>
          <a:xfrm>
            <a:off x="748183" y="4677916"/>
            <a:ext cx="5080000" cy="1397000"/>
          </a:xfrm>
          <a:prstGeom prst="roundRect">
            <a:avLst>
              <a:gd name="adj" fmla="val 9090"/>
            </a:avLst>
          </a:prstGeom>
          <a:solidFill>
            <a:schemeClr val="accent2">
              <a:lumMod val="60000"/>
              <a:lumOff val="40000"/>
              <a:alpha val="5000"/>
            </a:schemeClr>
          </a:solidFill>
          <a:ln w="12700" cap="flat" cmpd="sng">
            <a:solidFill>
              <a:srgbClr val="00BFFF">
                <a:alpha val="30000"/>
              </a:srgbClr>
            </a:solidFill>
            <a:prstDash val="solid"/>
            <a:round/>
          </a:ln>
        </p:spPr>
        <p:txBody>
          <a:bodyPr vert="horz" wrap="square" lIns="63500" tIns="63500" rIns="63500" bIns="63500" rtlCol="0" anchor="ctr"/>
          <a:lstStyle/>
          <a:p>
            <a:pPr algn="ctr">
              <a:defRPr/>
            </a:pPr>
            <a:endParaRPr/>
          </a:p>
        </p:txBody>
      </p:sp>
      <p:pic>
        <p:nvPicPr>
          <p:cNvPr id="19" name="Picture 16">
            <a:extLst>
              <a:ext uri="{FF2B5EF4-FFF2-40B4-BE49-F238E27FC236}">
                <a16:creationId xmlns:a16="http://schemas.microsoft.com/office/drawing/2014/main" id="{F47FFCF7-6293-435E-8998-B530A5EEA54C}"/>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8683" y="4830316"/>
            <a:ext cx="304800" cy="304800"/>
          </a:xfrm>
          <a:prstGeom prst="rect">
            <a:avLst/>
          </a:prstGeom>
        </p:spPr>
      </p:pic>
      <p:sp>
        <p:nvSpPr>
          <p:cNvPr id="20" name="AutoShape 17">
            <a:extLst>
              <a:ext uri="{FF2B5EF4-FFF2-40B4-BE49-F238E27FC236}">
                <a16:creationId xmlns:a16="http://schemas.microsoft.com/office/drawing/2014/main" id="{4BA1C0CC-E734-4847-92B3-2A21A8A6CFA5}"/>
              </a:ext>
            </a:extLst>
          </p:cNvPr>
          <p:cNvSpPr/>
          <p:nvPr/>
        </p:nvSpPr>
        <p:spPr>
          <a:xfrm>
            <a:off x="1383183" y="4779516"/>
            <a:ext cx="4318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dirty="0">
                <a:solidFill>
                  <a:schemeClr val="accent5">
                    <a:lumMod val="75000"/>
                  </a:schemeClr>
                </a:solidFill>
                <a:latin typeface="Poppins"/>
                <a:ea typeface="Poppins"/>
                <a:cs typeface="Poppins"/>
                <a:sym typeface="Poppins"/>
              </a:rPr>
              <a:t>Exclusive Hadronic Cross Sections</a:t>
            </a:r>
            <a:endParaRPr lang="en-US" sz="1100" dirty="0">
              <a:solidFill>
                <a:schemeClr val="accent5">
                  <a:lumMod val="75000"/>
                </a:schemeClr>
              </a:solidFill>
            </a:endParaRPr>
          </a:p>
        </p:txBody>
      </p:sp>
      <p:sp>
        <p:nvSpPr>
          <p:cNvPr id="21" name="AutoShape 18">
            <a:extLst>
              <a:ext uri="{FF2B5EF4-FFF2-40B4-BE49-F238E27FC236}">
                <a16:creationId xmlns:a16="http://schemas.microsoft.com/office/drawing/2014/main" id="{607A0720-F407-4BF2-B8D7-8754DC9E84A6}"/>
              </a:ext>
            </a:extLst>
          </p:cNvPr>
          <p:cNvSpPr/>
          <p:nvPr/>
        </p:nvSpPr>
        <p:spPr>
          <a:xfrm>
            <a:off x="938683" y="5160516"/>
            <a:ext cx="4699000" cy="254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dirty="0">
                <a:solidFill>
                  <a:srgbClr val="C00000"/>
                </a:solidFill>
                <a:latin typeface="Poppins"/>
                <a:ea typeface="Poppins"/>
                <a:cs typeface="Poppins"/>
                <a:sym typeface="Poppins"/>
              </a:rPr>
              <a:t>Energy Range: 1.0 - 2.0 GeV</a:t>
            </a:r>
            <a:endParaRPr lang="en-US" sz="1100" dirty="0">
              <a:solidFill>
                <a:srgbClr val="C00000"/>
              </a:solidFill>
            </a:endParaRPr>
          </a:p>
        </p:txBody>
      </p:sp>
      <p:sp>
        <p:nvSpPr>
          <p:cNvPr id="22" name="AutoShape 19">
            <a:extLst>
              <a:ext uri="{FF2B5EF4-FFF2-40B4-BE49-F238E27FC236}">
                <a16:creationId xmlns:a16="http://schemas.microsoft.com/office/drawing/2014/main" id="{76E076F8-B218-4652-9D3A-B3A68F4A6E9E}"/>
              </a:ext>
            </a:extLst>
          </p:cNvPr>
          <p:cNvSpPr/>
          <p:nvPr/>
        </p:nvSpPr>
        <p:spPr>
          <a:xfrm>
            <a:off x="938683" y="5465316"/>
            <a:ext cx="4699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200" b="0" i="0" u="none" strike="noStrike" dirty="0">
                <a:solidFill>
                  <a:schemeClr val="tx1">
                    <a:lumMod val="95000"/>
                    <a:lumOff val="5000"/>
                  </a:schemeClr>
                </a:solidFill>
                <a:latin typeface="Poppins"/>
                <a:ea typeface="Poppins"/>
                <a:cs typeface="Poppins"/>
                <a:sym typeface="Poppins"/>
              </a:rPr>
              <a:t>Measurement of exclusive channels (e.g., pipi, KK, </a:t>
            </a:r>
            <a:r>
              <a:rPr lang="en-US" sz="1200" b="0" i="0" u="none" strike="noStrike" dirty="0" err="1">
                <a:solidFill>
                  <a:schemeClr val="tx1">
                    <a:lumMod val="95000"/>
                    <a:lumOff val="5000"/>
                  </a:schemeClr>
                </a:solidFill>
                <a:latin typeface="Poppins"/>
                <a:ea typeface="Poppins"/>
                <a:cs typeface="Poppins"/>
                <a:sym typeface="Poppins"/>
              </a:rPr>
              <a:t>LambdabarLambda</a:t>
            </a:r>
            <a:r>
              <a:rPr lang="en-US" sz="1200" b="0" i="0" u="none" strike="noStrike" dirty="0">
                <a:solidFill>
                  <a:schemeClr val="tx1">
                    <a:lumMod val="95000"/>
                    <a:lumOff val="5000"/>
                  </a:schemeClr>
                </a:solidFill>
                <a:latin typeface="Poppins"/>
                <a:ea typeface="Poppins"/>
                <a:cs typeface="Poppins"/>
                <a:sym typeface="Poppins"/>
              </a:rPr>
              <a:t>) and their form factors.</a:t>
            </a:r>
            <a:endParaRPr lang="en-US" sz="1100" dirty="0">
              <a:solidFill>
                <a:schemeClr val="tx1">
                  <a:lumMod val="95000"/>
                  <a:lumOff val="5000"/>
                </a:schemeClr>
              </a:solidFill>
            </a:endParaRPr>
          </a:p>
        </p:txBody>
      </p:sp>
      <p:sp>
        <p:nvSpPr>
          <p:cNvPr id="23" name="AutoShape 20">
            <a:extLst>
              <a:ext uri="{FF2B5EF4-FFF2-40B4-BE49-F238E27FC236}">
                <a16:creationId xmlns:a16="http://schemas.microsoft.com/office/drawing/2014/main" id="{30B417A2-1D91-4826-A9E2-F55B794022F4}"/>
              </a:ext>
            </a:extLst>
          </p:cNvPr>
          <p:cNvSpPr/>
          <p:nvPr/>
        </p:nvSpPr>
        <p:spPr>
          <a:xfrm>
            <a:off x="6336183" y="1502916"/>
            <a:ext cx="5080000" cy="1397000"/>
          </a:xfrm>
          <a:prstGeom prst="roundRect">
            <a:avLst>
              <a:gd name="adj" fmla="val 9090"/>
            </a:avLst>
          </a:prstGeom>
          <a:solidFill>
            <a:schemeClr val="accent2">
              <a:lumMod val="60000"/>
              <a:lumOff val="40000"/>
              <a:alpha val="5000"/>
            </a:schemeClr>
          </a:solidFill>
          <a:ln w="12700" cap="flat" cmpd="sng">
            <a:solidFill>
              <a:srgbClr val="00BFFF">
                <a:alpha val="30000"/>
              </a:srgbClr>
            </a:solidFill>
            <a:prstDash val="solid"/>
            <a:round/>
          </a:ln>
        </p:spPr>
        <p:txBody>
          <a:bodyPr vert="horz" wrap="square" lIns="63500" tIns="63500" rIns="63500" bIns="63500" rtlCol="0" anchor="ctr"/>
          <a:lstStyle/>
          <a:p>
            <a:pPr algn="ctr">
              <a:defRPr/>
            </a:pPr>
            <a:endParaRPr/>
          </a:p>
        </p:txBody>
      </p:sp>
      <p:pic>
        <p:nvPicPr>
          <p:cNvPr id="24" name="Picture 21">
            <a:extLst>
              <a:ext uri="{FF2B5EF4-FFF2-40B4-BE49-F238E27FC236}">
                <a16:creationId xmlns:a16="http://schemas.microsoft.com/office/drawing/2014/main" id="{23B94E6F-EB81-45BB-B79F-E4E692C4287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26683" y="1655316"/>
            <a:ext cx="304800" cy="304800"/>
          </a:xfrm>
          <a:prstGeom prst="rect">
            <a:avLst/>
          </a:prstGeom>
        </p:spPr>
      </p:pic>
      <p:sp>
        <p:nvSpPr>
          <p:cNvPr id="25" name="AutoShape 22">
            <a:extLst>
              <a:ext uri="{FF2B5EF4-FFF2-40B4-BE49-F238E27FC236}">
                <a16:creationId xmlns:a16="http://schemas.microsoft.com/office/drawing/2014/main" id="{071708B1-1486-4F44-8662-E24BC9890FC2}"/>
              </a:ext>
            </a:extLst>
          </p:cNvPr>
          <p:cNvSpPr/>
          <p:nvPr/>
        </p:nvSpPr>
        <p:spPr>
          <a:xfrm>
            <a:off x="6971183" y="1604516"/>
            <a:ext cx="4318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dirty="0">
                <a:solidFill>
                  <a:schemeClr val="accent5">
                    <a:lumMod val="75000"/>
                  </a:schemeClr>
                </a:solidFill>
                <a:latin typeface="Poppins"/>
                <a:ea typeface="Poppins"/>
                <a:cs typeface="Poppins"/>
                <a:sym typeface="Poppins"/>
              </a:rPr>
              <a:t>Strange Hadron Physics</a:t>
            </a:r>
            <a:endParaRPr lang="en-US" sz="1100" dirty="0">
              <a:solidFill>
                <a:schemeClr val="accent5">
                  <a:lumMod val="75000"/>
                </a:schemeClr>
              </a:solidFill>
            </a:endParaRPr>
          </a:p>
        </p:txBody>
      </p:sp>
      <p:sp>
        <p:nvSpPr>
          <p:cNvPr id="26" name="AutoShape 23">
            <a:extLst>
              <a:ext uri="{FF2B5EF4-FFF2-40B4-BE49-F238E27FC236}">
                <a16:creationId xmlns:a16="http://schemas.microsoft.com/office/drawing/2014/main" id="{A37FE831-CE77-4708-B75E-CF3482BC662A}"/>
              </a:ext>
            </a:extLst>
          </p:cNvPr>
          <p:cNvSpPr/>
          <p:nvPr/>
        </p:nvSpPr>
        <p:spPr>
          <a:xfrm>
            <a:off x="6526683" y="1985516"/>
            <a:ext cx="4699000" cy="254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dirty="0">
                <a:solidFill>
                  <a:srgbClr val="C00000"/>
                </a:solidFill>
                <a:latin typeface="Poppins"/>
                <a:ea typeface="Poppins"/>
                <a:cs typeface="Poppins"/>
                <a:sym typeface="Poppins"/>
              </a:rPr>
              <a:t>Energy Range: 1.5 - 3.0 GeV</a:t>
            </a:r>
            <a:endParaRPr lang="en-US" sz="1100" dirty="0">
              <a:solidFill>
                <a:srgbClr val="C00000"/>
              </a:solidFill>
            </a:endParaRPr>
          </a:p>
        </p:txBody>
      </p:sp>
      <p:sp>
        <p:nvSpPr>
          <p:cNvPr id="27" name="AutoShape 24">
            <a:extLst>
              <a:ext uri="{FF2B5EF4-FFF2-40B4-BE49-F238E27FC236}">
                <a16:creationId xmlns:a16="http://schemas.microsoft.com/office/drawing/2014/main" id="{2A7D17FF-0CF9-4E61-B9D5-BA5C13783521}"/>
              </a:ext>
            </a:extLst>
          </p:cNvPr>
          <p:cNvSpPr/>
          <p:nvPr/>
        </p:nvSpPr>
        <p:spPr>
          <a:xfrm>
            <a:off x="6526683" y="2290316"/>
            <a:ext cx="4699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200" b="0" i="0" u="none" strike="noStrike" dirty="0">
                <a:solidFill>
                  <a:schemeClr val="tx1">
                    <a:lumMod val="95000"/>
                    <a:lumOff val="5000"/>
                  </a:schemeClr>
                </a:solidFill>
                <a:latin typeface="Poppins"/>
                <a:ea typeface="Poppins"/>
                <a:cs typeface="Poppins"/>
                <a:sym typeface="Poppins"/>
              </a:rPr>
              <a:t>Precision study of hadrons containing strange quarks (e.g.,  </a:t>
            </a:r>
            <a:r>
              <a:rPr lang="en-US" sz="1200" b="0" i="0" u="none" strike="noStrike" dirty="0">
                <a:solidFill>
                  <a:schemeClr val="tx1">
                    <a:lumMod val="95000"/>
                    <a:lumOff val="5000"/>
                  </a:schemeClr>
                </a:solidFill>
                <a:latin typeface="Symbol" pitchFamily="2" charset="2"/>
                <a:ea typeface="Poppins"/>
                <a:cs typeface="Poppins"/>
                <a:sym typeface="Poppins"/>
              </a:rPr>
              <a:t>L</a:t>
            </a:r>
            <a:r>
              <a:rPr lang="en-US" sz="1200" b="0" i="0" u="none" strike="noStrike" dirty="0">
                <a:solidFill>
                  <a:schemeClr val="tx1">
                    <a:lumMod val="95000"/>
                    <a:lumOff val="5000"/>
                  </a:schemeClr>
                </a:solidFill>
                <a:latin typeface="Poppins"/>
                <a:ea typeface="Poppins"/>
                <a:cs typeface="Poppins"/>
                <a:sym typeface="Poppins"/>
              </a:rPr>
              <a:t>, </a:t>
            </a:r>
            <a:r>
              <a:rPr lang="en-US" sz="1200" b="0" i="0" u="none" strike="noStrike" dirty="0">
                <a:solidFill>
                  <a:schemeClr val="tx1">
                    <a:lumMod val="95000"/>
                    <a:lumOff val="5000"/>
                  </a:schemeClr>
                </a:solidFill>
                <a:latin typeface="Symbol" pitchFamily="2" charset="2"/>
                <a:ea typeface="Poppins"/>
                <a:cs typeface="Poppins"/>
                <a:sym typeface="Poppins"/>
              </a:rPr>
              <a:t>S</a:t>
            </a:r>
            <a:r>
              <a:rPr lang="en-US" altLang="zh-CN" sz="1200" dirty="0">
                <a:solidFill>
                  <a:schemeClr val="tx1">
                    <a:lumMod val="95000"/>
                    <a:lumOff val="5000"/>
                  </a:schemeClr>
                </a:solidFill>
                <a:latin typeface="Poppins"/>
                <a:ea typeface="Poppins"/>
                <a:cs typeface="Poppins"/>
                <a:sym typeface="Poppins"/>
              </a:rPr>
              <a:t>,</a:t>
            </a:r>
            <a:r>
              <a:rPr lang="en-US" sz="1200" b="0" i="0" u="none" strike="noStrike" dirty="0">
                <a:solidFill>
                  <a:schemeClr val="tx1">
                    <a:lumMod val="95000"/>
                    <a:lumOff val="5000"/>
                  </a:schemeClr>
                </a:solidFill>
                <a:latin typeface="Poppins"/>
                <a:ea typeface="Poppins"/>
                <a:cs typeface="Poppins"/>
                <a:sym typeface="Poppins"/>
              </a:rPr>
              <a:t> </a:t>
            </a:r>
            <a:r>
              <a:rPr lang="en-US" sz="1200" b="0" i="0" u="none" strike="noStrike" dirty="0">
                <a:solidFill>
                  <a:schemeClr val="tx1">
                    <a:lumMod val="95000"/>
                    <a:lumOff val="5000"/>
                  </a:schemeClr>
                </a:solidFill>
                <a:latin typeface="Symbol" pitchFamily="2" charset="2"/>
                <a:ea typeface="Poppins"/>
                <a:cs typeface="Poppins"/>
                <a:sym typeface="Poppins"/>
              </a:rPr>
              <a:t>X</a:t>
            </a:r>
            <a:r>
              <a:rPr lang="en-US" altLang="zh-CN" sz="1200" dirty="0">
                <a:solidFill>
                  <a:schemeClr val="tx1">
                    <a:lumMod val="95000"/>
                    <a:lumOff val="5000"/>
                  </a:schemeClr>
                </a:solidFill>
                <a:latin typeface="Poppins"/>
                <a:ea typeface="Poppins"/>
                <a:cs typeface="Poppins"/>
                <a:sym typeface="Poppins"/>
              </a:rPr>
              <a:t>)</a:t>
            </a:r>
            <a:r>
              <a:rPr lang="en-US" sz="1200" b="0" i="0" u="none" strike="noStrike" dirty="0">
                <a:solidFill>
                  <a:schemeClr val="tx1">
                    <a:lumMod val="95000"/>
                    <a:lumOff val="5000"/>
                  </a:schemeClr>
                </a:solidFill>
                <a:latin typeface="Poppins"/>
                <a:ea typeface="Poppins"/>
                <a:cs typeface="Poppins"/>
                <a:sym typeface="Poppins"/>
              </a:rPr>
              <a:t>.</a:t>
            </a:r>
            <a:endParaRPr lang="en-US" sz="1100" dirty="0">
              <a:solidFill>
                <a:schemeClr val="tx1">
                  <a:lumMod val="95000"/>
                  <a:lumOff val="5000"/>
                </a:schemeClr>
              </a:solidFill>
            </a:endParaRPr>
          </a:p>
        </p:txBody>
      </p:sp>
      <p:sp>
        <p:nvSpPr>
          <p:cNvPr id="28" name="AutoShape 25">
            <a:extLst>
              <a:ext uri="{FF2B5EF4-FFF2-40B4-BE49-F238E27FC236}">
                <a16:creationId xmlns:a16="http://schemas.microsoft.com/office/drawing/2014/main" id="{24965E24-62EB-400A-8EBC-9880C030F780}"/>
              </a:ext>
            </a:extLst>
          </p:cNvPr>
          <p:cNvSpPr/>
          <p:nvPr/>
        </p:nvSpPr>
        <p:spPr>
          <a:xfrm>
            <a:off x="6336183" y="3090416"/>
            <a:ext cx="5080000" cy="1397000"/>
          </a:xfrm>
          <a:prstGeom prst="roundRect">
            <a:avLst>
              <a:gd name="adj" fmla="val 9090"/>
            </a:avLst>
          </a:prstGeom>
          <a:solidFill>
            <a:schemeClr val="accent2">
              <a:lumMod val="60000"/>
              <a:lumOff val="40000"/>
              <a:alpha val="5000"/>
            </a:schemeClr>
          </a:solidFill>
          <a:ln w="12700" cap="flat" cmpd="sng">
            <a:solidFill>
              <a:srgbClr val="00BFFF">
                <a:alpha val="30000"/>
              </a:srgbClr>
            </a:solidFill>
            <a:prstDash val="solid"/>
            <a:round/>
          </a:ln>
        </p:spPr>
        <p:txBody>
          <a:bodyPr vert="horz" wrap="square" lIns="63500" tIns="63500" rIns="63500" bIns="63500" rtlCol="0" anchor="ctr"/>
          <a:lstStyle/>
          <a:p>
            <a:pPr algn="ctr">
              <a:defRPr/>
            </a:pPr>
            <a:endParaRPr/>
          </a:p>
        </p:txBody>
      </p:sp>
      <p:pic>
        <p:nvPicPr>
          <p:cNvPr id="29" name="Picture 26">
            <a:extLst>
              <a:ext uri="{FF2B5EF4-FFF2-40B4-BE49-F238E27FC236}">
                <a16:creationId xmlns:a16="http://schemas.microsoft.com/office/drawing/2014/main" id="{BDE44A10-11DE-4773-81CC-18E30304A494}"/>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526683" y="3242816"/>
            <a:ext cx="304800" cy="304800"/>
          </a:xfrm>
          <a:prstGeom prst="rect">
            <a:avLst/>
          </a:prstGeom>
        </p:spPr>
      </p:pic>
      <p:sp>
        <p:nvSpPr>
          <p:cNvPr id="30" name="AutoShape 27">
            <a:extLst>
              <a:ext uri="{FF2B5EF4-FFF2-40B4-BE49-F238E27FC236}">
                <a16:creationId xmlns:a16="http://schemas.microsoft.com/office/drawing/2014/main" id="{5F8646D1-08C0-49E4-973C-75E00EA46335}"/>
              </a:ext>
            </a:extLst>
          </p:cNvPr>
          <p:cNvSpPr/>
          <p:nvPr/>
        </p:nvSpPr>
        <p:spPr>
          <a:xfrm>
            <a:off x="6971183" y="3192016"/>
            <a:ext cx="4318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dirty="0">
                <a:solidFill>
                  <a:schemeClr val="accent5">
                    <a:lumMod val="75000"/>
                  </a:schemeClr>
                </a:solidFill>
                <a:latin typeface="Poppins"/>
                <a:ea typeface="Poppins"/>
                <a:cs typeface="Poppins"/>
                <a:sym typeface="Poppins"/>
              </a:rPr>
              <a:t>phi Vector Meson Line Shape</a:t>
            </a:r>
            <a:endParaRPr lang="en-US" sz="1100" dirty="0">
              <a:solidFill>
                <a:schemeClr val="accent5">
                  <a:lumMod val="75000"/>
                </a:schemeClr>
              </a:solidFill>
            </a:endParaRPr>
          </a:p>
        </p:txBody>
      </p:sp>
      <p:sp>
        <p:nvSpPr>
          <p:cNvPr id="31" name="AutoShape 28">
            <a:extLst>
              <a:ext uri="{FF2B5EF4-FFF2-40B4-BE49-F238E27FC236}">
                <a16:creationId xmlns:a16="http://schemas.microsoft.com/office/drawing/2014/main" id="{761D35C3-5A20-4C64-9B61-16F61EBB565D}"/>
              </a:ext>
            </a:extLst>
          </p:cNvPr>
          <p:cNvSpPr/>
          <p:nvPr/>
        </p:nvSpPr>
        <p:spPr>
          <a:xfrm>
            <a:off x="6526683" y="3573016"/>
            <a:ext cx="4699000" cy="254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dirty="0">
                <a:solidFill>
                  <a:srgbClr val="C00000"/>
                </a:solidFill>
                <a:latin typeface="Poppins"/>
                <a:ea typeface="Poppins"/>
                <a:cs typeface="Poppins"/>
                <a:sym typeface="Poppins"/>
              </a:rPr>
              <a:t>Energy Range: 0.9 - 1.3 GeV</a:t>
            </a:r>
            <a:endParaRPr lang="en-US" sz="1100" dirty="0">
              <a:solidFill>
                <a:srgbClr val="C00000"/>
              </a:solidFill>
            </a:endParaRPr>
          </a:p>
        </p:txBody>
      </p:sp>
      <p:sp>
        <p:nvSpPr>
          <p:cNvPr id="32" name="AutoShape 29">
            <a:extLst>
              <a:ext uri="{FF2B5EF4-FFF2-40B4-BE49-F238E27FC236}">
                <a16:creationId xmlns:a16="http://schemas.microsoft.com/office/drawing/2014/main" id="{245116B1-2520-4466-96E1-0215D9CC406D}"/>
              </a:ext>
            </a:extLst>
          </p:cNvPr>
          <p:cNvSpPr/>
          <p:nvPr/>
        </p:nvSpPr>
        <p:spPr>
          <a:xfrm>
            <a:off x="6526683" y="3877816"/>
            <a:ext cx="4699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200" b="0" i="0" u="none" strike="noStrike" dirty="0">
                <a:solidFill>
                  <a:schemeClr val="tx1">
                    <a:lumMod val="95000"/>
                    <a:lumOff val="5000"/>
                  </a:schemeClr>
                </a:solidFill>
                <a:latin typeface="Poppins"/>
                <a:ea typeface="Poppins"/>
                <a:cs typeface="Poppins"/>
                <a:sym typeface="Poppins"/>
              </a:rPr>
              <a:t>Detailed line shape scan of the phi(1020)  meson in the specified region.</a:t>
            </a:r>
            <a:endParaRPr lang="en-US" sz="1100" dirty="0">
              <a:solidFill>
                <a:schemeClr val="tx1">
                  <a:lumMod val="95000"/>
                  <a:lumOff val="5000"/>
                </a:schemeClr>
              </a:solidFill>
            </a:endParaRPr>
          </a:p>
        </p:txBody>
      </p:sp>
      <p:sp>
        <p:nvSpPr>
          <p:cNvPr id="33" name="AutoShape 30">
            <a:extLst>
              <a:ext uri="{FF2B5EF4-FFF2-40B4-BE49-F238E27FC236}">
                <a16:creationId xmlns:a16="http://schemas.microsoft.com/office/drawing/2014/main" id="{4FB9FEFE-D7D9-4992-BCC5-24488C89B555}"/>
              </a:ext>
            </a:extLst>
          </p:cNvPr>
          <p:cNvSpPr/>
          <p:nvPr/>
        </p:nvSpPr>
        <p:spPr>
          <a:xfrm>
            <a:off x="6336183" y="4677916"/>
            <a:ext cx="5080000" cy="1397000"/>
          </a:xfrm>
          <a:prstGeom prst="roundRect">
            <a:avLst>
              <a:gd name="adj" fmla="val 9090"/>
            </a:avLst>
          </a:prstGeom>
          <a:solidFill>
            <a:schemeClr val="accent2">
              <a:lumMod val="60000"/>
              <a:lumOff val="40000"/>
              <a:alpha val="5000"/>
            </a:schemeClr>
          </a:solidFill>
          <a:ln w="12700" cap="flat" cmpd="sng">
            <a:solidFill>
              <a:srgbClr val="00BFFF">
                <a:alpha val="30000"/>
              </a:srgbClr>
            </a:solidFill>
            <a:prstDash val="solid"/>
            <a:round/>
          </a:ln>
        </p:spPr>
        <p:txBody>
          <a:bodyPr vert="horz" wrap="square" lIns="63500" tIns="63500" rIns="63500" bIns="63500" rtlCol="0" anchor="ctr"/>
          <a:lstStyle/>
          <a:p>
            <a:pPr algn="ctr">
              <a:defRPr/>
            </a:pPr>
            <a:endParaRPr/>
          </a:p>
        </p:txBody>
      </p:sp>
      <p:pic>
        <p:nvPicPr>
          <p:cNvPr id="34" name="Picture 31">
            <a:extLst>
              <a:ext uri="{FF2B5EF4-FFF2-40B4-BE49-F238E27FC236}">
                <a16:creationId xmlns:a16="http://schemas.microsoft.com/office/drawing/2014/main" id="{9CDC0246-99C3-49CD-BA2E-41F319F0E3CC}"/>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526683" y="4830316"/>
            <a:ext cx="304800" cy="304800"/>
          </a:xfrm>
          <a:prstGeom prst="rect">
            <a:avLst/>
          </a:prstGeom>
        </p:spPr>
      </p:pic>
      <p:sp>
        <p:nvSpPr>
          <p:cNvPr id="35" name="AutoShape 32">
            <a:extLst>
              <a:ext uri="{FF2B5EF4-FFF2-40B4-BE49-F238E27FC236}">
                <a16:creationId xmlns:a16="http://schemas.microsoft.com/office/drawing/2014/main" id="{38D1C2DC-FE3E-463F-BBA5-AE65E9A49D7C}"/>
              </a:ext>
            </a:extLst>
          </p:cNvPr>
          <p:cNvSpPr/>
          <p:nvPr/>
        </p:nvSpPr>
        <p:spPr>
          <a:xfrm>
            <a:off x="6971183" y="4779516"/>
            <a:ext cx="4318000" cy="3048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600" b="1" i="0" u="none" strike="noStrike" dirty="0">
                <a:solidFill>
                  <a:schemeClr val="accent5">
                    <a:lumMod val="75000"/>
                  </a:schemeClr>
                </a:solidFill>
                <a:latin typeface="Poppins"/>
                <a:ea typeface="Poppins"/>
                <a:cs typeface="Poppins"/>
                <a:sym typeface="Poppins"/>
              </a:rPr>
              <a:t>rho-omega  Scan</a:t>
            </a:r>
            <a:endParaRPr lang="en-US" sz="1100" dirty="0">
              <a:solidFill>
                <a:schemeClr val="accent5">
                  <a:lumMod val="75000"/>
                </a:schemeClr>
              </a:solidFill>
            </a:endParaRPr>
          </a:p>
        </p:txBody>
      </p:sp>
      <p:sp>
        <p:nvSpPr>
          <p:cNvPr id="36" name="AutoShape 33">
            <a:extLst>
              <a:ext uri="{FF2B5EF4-FFF2-40B4-BE49-F238E27FC236}">
                <a16:creationId xmlns:a16="http://schemas.microsoft.com/office/drawing/2014/main" id="{2A552132-ECF8-4160-8A48-28AD09699DA2}"/>
              </a:ext>
            </a:extLst>
          </p:cNvPr>
          <p:cNvSpPr/>
          <p:nvPr/>
        </p:nvSpPr>
        <p:spPr>
          <a:xfrm>
            <a:off x="6526683" y="5160516"/>
            <a:ext cx="4699000" cy="254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i="0" u="none" strike="noStrike" dirty="0">
                <a:solidFill>
                  <a:srgbClr val="C00000"/>
                </a:solidFill>
                <a:latin typeface="Poppins"/>
                <a:ea typeface="Poppins"/>
                <a:cs typeface="Poppins"/>
                <a:sym typeface="Poppins"/>
              </a:rPr>
              <a:t>Energy Range: 0.4 - 1.0 GeV</a:t>
            </a:r>
            <a:endParaRPr lang="en-US" sz="1100" dirty="0">
              <a:solidFill>
                <a:srgbClr val="C00000"/>
              </a:solidFill>
            </a:endParaRPr>
          </a:p>
        </p:txBody>
      </p:sp>
      <p:sp>
        <p:nvSpPr>
          <p:cNvPr id="37" name="AutoShape 34">
            <a:extLst>
              <a:ext uri="{FF2B5EF4-FFF2-40B4-BE49-F238E27FC236}">
                <a16:creationId xmlns:a16="http://schemas.microsoft.com/office/drawing/2014/main" id="{62AA2E4E-D175-4935-BAA6-54332AE8646B}"/>
              </a:ext>
            </a:extLst>
          </p:cNvPr>
          <p:cNvSpPr/>
          <p:nvPr/>
        </p:nvSpPr>
        <p:spPr>
          <a:xfrm>
            <a:off x="6526683" y="5465316"/>
            <a:ext cx="4699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200" b="0" i="0" u="none" strike="noStrike" dirty="0">
                <a:solidFill>
                  <a:schemeClr val="tx1">
                    <a:lumMod val="95000"/>
                    <a:lumOff val="5000"/>
                  </a:schemeClr>
                </a:solidFill>
                <a:latin typeface="Poppins"/>
                <a:ea typeface="Poppins"/>
                <a:cs typeface="Poppins"/>
                <a:sym typeface="Poppins"/>
              </a:rPr>
              <a:t>Precision scan focusing on the </a:t>
            </a:r>
            <a:r>
              <a:rPr lang="en-US" sz="1200" b="0" i="0" u="none" strike="noStrike" dirty="0" err="1">
                <a:solidFill>
                  <a:schemeClr val="tx1">
                    <a:lumMod val="95000"/>
                    <a:lumOff val="5000"/>
                  </a:schemeClr>
                </a:solidFill>
                <a:latin typeface="Poppins"/>
                <a:ea typeface="Poppins"/>
                <a:cs typeface="Poppins"/>
                <a:sym typeface="Poppins"/>
              </a:rPr>
              <a:t>e+e</a:t>
            </a:r>
            <a:r>
              <a:rPr lang="en-US" sz="1200" b="0" i="0" u="none" strike="noStrike" dirty="0">
                <a:solidFill>
                  <a:schemeClr val="tx1">
                    <a:lumMod val="95000"/>
                    <a:lumOff val="5000"/>
                  </a:schemeClr>
                </a:solidFill>
                <a:latin typeface="Poppins"/>
                <a:ea typeface="Poppins"/>
                <a:cs typeface="Poppins"/>
                <a:sym typeface="Poppins"/>
              </a:rPr>
              <a:t>- → </a:t>
            </a:r>
            <a:r>
              <a:rPr lang="en-US" sz="1200" b="0" i="0" u="none" strike="noStrike" dirty="0" err="1">
                <a:solidFill>
                  <a:schemeClr val="tx1">
                    <a:lumMod val="95000"/>
                    <a:lumOff val="5000"/>
                  </a:schemeClr>
                </a:solidFill>
                <a:latin typeface="Poppins"/>
                <a:ea typeface="Poppins"/>
                <a:cs typeface="Poppins"/>
                <a:sym typeface="Poppins"/>
              </a:rPr>
              <a:t>pi+pi</a:t>
            </a:r>
            <a:r>
              <a:rPr lang="en-US" sz="1200" b="0" i="0" u="none" strike="noStrike" dirty="0">
                <a:solidFill>
                  <a:schemeClr val="tx1">
                    <a:lumMod val="95000"/>
                    <a:lumOff val="5000"/>
                  </a:schemeClr>
                </a:solidFill>
                <a:latin typeface="Poppins"/>
                <a:ea typeface="Poppins"/>
                <a:cs typeface="Poppins"/>
                <a:sym typeface="Poppins"/>
              </a:rPr>
              <a:t>- cross section measurement.</a:t>
            </a:r>
            <a:endParaRPr lang="en-US" sz="1100" dirty="0">
              <a:solidFill>
                <a:schemeClr val="tx1">
                  <a:lumMod val="95000"/>
                  <a:lumOff val="5000"/>
                </a:schemeClr>
              </a:solidFill>
            </a:endParaRPr>
          </a:p>
        </p:txBody>
      </p:sp>
      <p:sp>
        <p:nvSpPr>
          <p:cNvPr id="38" name="文本框 37">
            <a:extLst>
              <a:ext uri="{FF2B5EF4-FFF2-40B4-BE49-F238E27FC236}">
                <a16:creationId xmlns:a16="http://schemas.microsoft.com/office/drawing/2014/main" id="{599629C7-F2A4-4B26-875E-0A2BAC6201FC}"/>
              </a:ext>
            </a:extLst>
          </p:cNvPr>
          <p:cNvSpPr txBox="1"/>
          <p:nvPr/>
        </p:nvSpPr>
        <p:spPr>
          <a:xfrm>
            <a:off x="5967489" y="6267084"/>
            <a:ext cx="3331361" cy="400110"/>
          </a:xfrm>
          <a:prstGeom prst="rect">
            <a:avLst/>
          </a:prstGeom>
          <a:noFill/>
        </p:spPr>
        <p:txBody>
          <a:bodyPr wrap="none" rtlCol="0">
            <a:spAutoFit/>
          </a:bodyPr>
          <a:lstStyle/>
          <a:p>
            <a:r>
              <a:rPr lang="zh-CN" altLang="en-US" sz="2000" dirty="0">
                <a:solidFill>
                  <a:srgbClr val="FF0000"/>
                </a:solidFill>
              </a:rPr>
              <a:t>低能区（束流能量</a:t>
            </a:r>
            <a:r>
              <a:rPr lang="en-US" altLang="zh-CN" sz="2000" dirty="0">
                <a:solidFill>
                  <a:srgbClr val="FF0000"/>
                </a:solidFill>
              </a:rPr>
              <a:t>&lt;=1.0GeV)</a:t>
            </a:r>
            <a:endParaRPr lang="zh-CN" altLang="en-US" sz="2000" dirty="0">
              <a:solidFill>
                <a:srgbClr val="FF0000"/>
              </a:solidFill>
            </a:endParaRPr>
          </a:p>
        </p:txBody>
      </p:sp>
    </p:spTree>
    <p:extLst>
      <p:ext uri="{BB962C8B-B14F-4D97-AF65-F5344CB8AC3E}">
        <p14:creationId xmlns:p14="http://schemas.microsoft.com/office/powerpoint/2010/main" val="69404090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C142628-0832-407B-96F2-4845366010AE}"/>
              </a:ext>
            </a:extLst>
          </p:cNvPr>
          <p:cNvSpPr>
            <a:spLocks noGrp="1"/>
          </p:cNvSpPr>
          <p:nvPr>
            <p:ph type="title"/>
          </p:nvPr>
        </p:nvSpPr>
        <p:spPr>
          <a:xfrm>
            <a:off x="695400" y="563785"/>
            <a:ext cx="10972800" cy="1143000"/>
          </a:xfrm>
        </p:spPr>
        <p:txBody>
          <a:bodyPr/>
          <a:lstStyle/>
          <a:p>
            <a:r>
              <a:rPr lang="en-US" altLang="zh-CN" b="1" dirty="0"/>
              <a:t>Requirements for the BEPCII Luminosity Feedback Control System</a:t>
            </a:r>
            <a:endParaRPr lang="zh-CN" altLang="en-US" dirty="0"/>
          </a:p>
        </p:txBody>
      </p:sp>
      <p:sp>
        <p:nvSpPr>
          <p:cNvPr id="3" name="内容占位符 2">
            <a:extLst>
              <a:ext uri="{FF2B5EF4-FFF2-40B4-BE49-F238E27FC236}">
                <a16:creationId xmlns:a16="http://schemas.microsoft.com/office/drawing/2014/main" id="{8260FD39-9558-48DB-BC25-CC7E3ACF1092}"/>
              </a:ext>
            </a:extLst>
          </p:cNvPr>
          <p:cNvSpPr>
            <a:spLocks noGrp="1"/>
          </p:cNvSpPr>
          <p:nvPr>
            <p:ph idx="1"/>
          </p:nvPr>
        </p:nvSpPr>
        <p:spPr>
          <a:xfrm>
            <a:off x="591379" y="2996952"/>
            <a:ext cx="10972800" cy="2725763"/>
          </a:xfrm>
        </p:spPr>
        <p:txBody>
          <a:bodyPr/>
          <a:lstStyle/>
          <a:p>
            <a:r>
              <a:rPr lang="en-US" altLang="zh-CN" dirty="0"/>
              <a:t>To achieve the above research objectives, it is necessary to establish a luminosity feedback control system at the BEPCII Interaction Point.</a:t>
            </a:r>
          </a:p>
          <a:p>
            <a:endParaRPr lang="zh-CN" altLang="en-US" dirty="0"/>
          </a:p>
        </p:txBody>
      </p:sp>
    </p:spTree>
    <p:extLst>
      <p:ext uri="{BB962C8B-B14F-4D97-AF65-F5344CB8AC3E}">
        <p14:creationId xmlns:p14="http://schemas.microsoft.com/office/powerpoint/2010/main" val="91228206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84B48C-80A4-4EEC-A73C-FBD2DF5FFCE4}"/>
              </a:ext>
            </a:extLst>
          </p:cNvPr>
          <p:cNvSpPr>
            <a:spLocks noGrp="1"/>
          </p:cNvSpPr>
          <p:nvPr>
            <p:ph type="title"/>
          </p:nvPr>
        </p:nvSpPr>
        <p:spPr>
          <a:xfrm>
            <a:off x="0" y="2276872"/>
            <a:ext cx="12144672" cy="2664296"/>
          </a:xfrm>
        </p:spPr>
        <p:txBody>
          <a:bodyPr/>
          <a:lstStyle/>
          <a:p>
            <a:pPr>
              <a:lnSpc>
                <a:spcPct val="150000"/>
              </a:lnSpc>
            </a:pPr>
            <a:r>
              <a:rPr lang="en-US" altLang="zh-CN" b="1" dirty="0"/>
              <a:t>3. The Design of BEPCII Interaction Point(IP) Local Luminosity Feedback Control System</a:t>
            </a:r>
          </a:p>
        </p:txBody>
      </p:sp>
    </p:spTree>
    <p:extLst>
      <p:ext uri="{BB962C8B-B14F-4D97-AF65-F5344CB8AC3E}">
        <p14:creationId xmlns:p14="http://schemas.microsoft.com/office/powerpoint/2010/main" val="1452405822"/>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09AF67-DD5F-4B8D-AC3D-ADFBB464DB25}"/>
              </a:ext>
            </a:extLst>
          </p:cNvPr>
          <p:cNvSpPr>
            <a:spLocks noGrp="1"/>
          </p:cNvSpPr>
          <p:nvPr>
            <p:ph type="title"/>
          </p:nvPr>
        </p:nvSpPr>
        <p:spPr>
          <a:xfrm>
            <a:off x="0" y="53751"/>
            <a:ext cx="12192000" cy="1546449"/>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altLang="zh-CN" sz="3600" dirty="0"/>
              <a:t>Framework of </a:t>
            </a:r>
            <a:r>
              <a:rPr lang="en-US" altLang="zh-CN" sz="3600" b="1" dirty="0"/>
              <a:t>Local Orbit Control and Luminosity feedback System </a:t>
            </a:r>
            <a:r>
              <a:rPr lang="en-US" altLang="zh-CN" sz="3600" dirty="0"/>
              <a:t>at BEPCII-U IP</a:t>
            </a:r>
            <a:endParaRPr lang="zh-CN" altLang="en-US" sz="3600" dirty="0"/>
          </a:p>
        </p:txBody>
      </p:sp>
      <p:sp>
        <p:nvSpPr>
          <p:cNvPr id="3" name="内容占位符 2">
            <a:extLst>
              <a:ext uri="{FF2B5EF4-FFF2-40B4-BE49-F238E27FC236}">
                <a16:creationId xmlns:a16="http://schemas.microsoft.com/office/drawing/2014/main" id="{CCED8D95-1811-42EC-834D-4F5523CDD41D}"/>
              </a:ext>
            </a:extLst>
          </p:cNvPr>
          <p:cNvSpPr>
            <a:spLocks noGrp="1"/>
          </p:cNvSpPr>
          <p:nvPr>
            <p:ph idx="1"/>
          </p:nvPr>
        </p:nvSpPr>
        <p:spPr>
          <a:xfrm>
            <a:off x="609600" y="1600201"/>
            <a:ext cx="11247040" cy="4525963"/>
          </a:xfrm>
        </p:spPr>
        <p:txBody>
          <a:bodyPr/>
          <a:lstStyle/>
          <a:p>
            <a:pPr>
              <a:lnSpc>
                <a:spcPct val="150000"/>
              </a:lnSpc>
              <a:buFont typeface="Wingdings" panose="05000000000000000000" pitchFamily="2" charset="2"/>
              <a:buChar char="p"/>
            </a:pPr>
            <a:r>
              <a:rPr lang="en-US" altLang="zh-CN" sz="2400" dirty="0"/>
              <a:t>Local Orbit Control and Luminosity Feedback System</a:t>
            </a:r>
            <a:r>
              <a:rPr lang="zh-CN" altLang="en-US" sz="2400" dirty="0"/>
              <a:t>（</a:t>
            </a:r>
            <a:r>
              <a:rPr lang="en-US" altLang="zh-CN" sz="2400" dirty="0"/>
              <a:t>based on FOFB</a:t>
            </a:r>
            <a:r>
              <a:rPr lang="zh-CN" altLang="en-US" sz="2400" dirty="0"/>
              <a:t>）</a:t>
            </a:r>
            <a:endParaRPr lang="en-US" altLang="zh-CN" sz="2400" dirty="0"/>
          </a:p>
          <a:p>
            <a:pPr>
              <a:lnSpc>
                <a:spcPct val="150000"/>
              </a:lnSpc>
              <a:buFont typeface="Wingdings" panose="05000000000000000000" pitchFamily="2" charset="2"/>
              <a:buChar char="p"/>
            </a:pPr>
            <a:r>
              <a:rPr lang="en-US" altLang="zh-CN" sz="2400" dirty="0"/>
              <a:t>The core equipment includes </a:t>
            </a:r>
          </a:p>
          <a:p>
            <a:pPr lvl="1">
              <a:lnSpc>
                <a:spcPct val="150000"/>
              </a:lnSpc>
              <a:buFont typeface="Wingdings" panose="05000000000000000000" pitchFamily="2" charset="2"/>
              <a:buChar char="p"/>
            </a:pPr>
            <a:r>
              <a:rPr lang="en-US" altLang="zh-CN" dirty="0"/>
              <a:t>BPMs</a:t>
            </a:r>
          </a:p>
          <a:p>
            <a:pPr lvl="1">
              <a:lnSpc>
                <a:spcPct val="150000"/>
              </a:lnSpc>
              <a:buFont typeface="Wingdings" panose="05000000000000000000" pitchFamily="2" charset="2"/>
              <a:buChar char="p"/>
            </a:pPr>
            <a:r>
              <a:rPr lang="en-US" altLang="zh-CN" dirty="0"/>
              <a:t>Luminosity Monitor</a:t>
            </a:r>
          </a:p>
          <a:p>
            <a:pPr lvl="1">
              <a:lnSpc>
                <a:spcPct val="150000"/>
              </a:lnSpc>
              <a:buFont typeface="Wingdings" panose="05000000000000000000" pitchFamily="2" charset="2"/>
              <a:buChar char="p"/>
            </a:pPr>
            <a:r>
              <a:rPr lang="en-US" altLang="zh-CN" dirty="0"/>
              <a:t>TDC logic</a:t>
            </a:r>
          </a:p>
          <a:p>
            <a:pPr lvl="1">
              <a:lnSpc>
                <a:spcPct val="150000"/>
              </a:lnSpc>
              <a:buFont typeface="Wingdings" panose="05000000000000000000" pitchFamily="2" charset="2"/>
              <a:buChar char="p"/>
            </a:pPr>
            <a:r>
              <a:rPr lang="en-US" altLang="zh-CN" dirty="0"/>
              <a:t>Interface to PSC</a:t>
            </a:r>
          </a:p>
          <a:p>
            <a:pPr lvl="1">
              <a:lnSpc>
                <a:spcPct val="150000"/>
              </a:lnSpc>
              <a:buFont typeface="Wingdings" panose="05000000000000000000" pitchFamily="2" charset="2"/>
              <a:buChar char="p"/>
            </a:pPr>
            <a:r>
              <a:rPr lang="en-US" altLang="zh-CN" dirty="0"/>
              <a:t>……</a:t>
            </a:r>
          </a:p>
          <a:p>
            <a:endParaRPr lang="zh-CN" altLang="en-US" dirty="0"/>
          </a:p>
        </p:txBody>
      </p:sp>
      <p:pic>
        <p:nvPicPr>
          <p:cNvPr id="5" name="图片 4">
            <a:extLst>
              <a:ext uri="{FF2B5EF4-FFF2-40B4-BE49-F238E27FC236}">
                <a16:creationId xmlns:a16="http://schemas.microsoft.com/office/drawing/2014/main" id="{CA054DFD-23EB-4F58-A35A-5E1501F60DF0}"/>
              </a:ext>
            </a:extLst>
          </p:cNvPr>
          <p:cNvPicPr>
            <a:picLocks noChangeAspect="1"/>
          </p:cNvPicPr>
          <p:nvPr/>
        </p:nvPicPr>
        <p:blipFill>
          <a:blip r:embed="rId2"/>
          <a:stretch>
            <a:fillRect/>
          </a:stretch>
        </p:blipFill>
        <p:spPr>
          <a:xfrm>
            <a:off x="4943872" y="2780928"/>
            <a:ext cx="6695225" cy="3024336"/>
          </a:xfrm>
          <a:prstGeom prst="rect">
            <a:avLst/>
          </a:prstGeom>
        </p:spPr>
      </p:pic>
    </p:spTree>
    <p:extLst>
      <p:ext uri="{BB962C8B-B14F-4D97-AF65-F5344CB8AC3E}">
        <p14:creationId xmlns:p14="http://schemas.microsoft.com/office/powerpoint/2010/main" val="3129875154"/>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48BD69E-8A6F-4DAD-B60C-40F93EF72F3F}"/>
              </a:ext>
            </a:extLst>
          </p:cNvPr>
          <p:cNvSpPr>
            <a:spLocks noGrp="1"/>
          </p:cNvSpPr>
          <p:nvPr>
            <p:ph type="title"/>
          </p:nvPr>
        </p:nvSpPr>
        <p:spPr>
          <a:xfrm>
            <a:off x="47328" y="382099"/>
            <a:ext cx="6840760" cy="2007096"/>
          </a:xfrm>
          <a:noFill/>
          <a:ln w="9525">
            <a:noFill/>
            <a:miter lim="800000"/>
            <a:headEnd/>
            <a:tailEnd/>
          </a:ln>
        </p:spPr>
        <p:txBody>
          <a:bodyPr vert="horz" wrap="square" lIns="91440" tIns="45720" rIns="91440" bIns="45720" numCol="1" anchor="ctr" anchorCtr="0" compatLnSpc="1">
            <a:prstTxWarp prst="textNoShape">
              <a:avLst/>
            </a:prstTxWarp>
          </a:bodyPr>
          <a:lstStyle/>
          <a:p>
            <a:r>
              <a:rPr lang="en-US" altLang="zh-CN" sz="3600" dirty="0"/>
              <a:t>Main electronics function block of Orbit feedback system for BEPCII-U IP</a:t>
            </a:r>
            <a:endParaRPr lang="zh-CN" altLang="en-US" sz="3600" dirty="0"/>
          </a:p>
        </p:txBody>
      </p:sp>
      <p:sp>
        <p:nvSpPr>
          <p:cNvPr id="3" name="内容占位符 2">
            <a:extLst>
              <a:ext uri="{FF2B5EF4-FFF2-40B4-BE49-F238E27FC236}">
                <a16:creationId xmlns:a16="http://schemas.microsoft.com/office/drawing/2014/main" id="{40A19834-436B-4B96-8172-F108A0667B7C}"/>
              </a:ext>
            </a:extLst>
          </p:cNvPr>
          <p:cNvSpPr>
            <a:spLocks noGrp="1"/>
          </p:cNvSpPr>
          <p:nvPr>
            <p:ph idx="1"/>
          </p:nvPr>
        </p:nvSpPr>
        <p:spPr>
          <a:xfrm>
            <a:off x="6528048" y="382099"/>
            <a:ext cx="5509867" cy="5832648"/>
          </a:xfrm>
        </p:spPr>
        <p:txBody>
          <a:bodyPr/>
          <a:lstStyle/>
          <a:p>
            <a:r>
              <a:rPr lang="en-US" altLang="zh-CN" sz="2000" dirty="0"/>
              <a:t>BPM sub-system</a:t>
            </a:r>
          </a:p>
          <a:p>
            <a:pPr lvl="1"/>
            <a:r>
              <a:rPr lang="en-US" altLang="zh-CN" sz="2000" dirty="0"/>
              <a:t>BPM detector</a:t>
            </a:r>
          </a:p>
          <a:p>
            <a:pPr lvl="1"/>
            <a:r>
              <a:rPr lang="en-US" altLang="zh-CN" sz="2000" dirty="0"/>
              <a:t>PT module</a:t>
            </a:r>
          </a:p>
          <a:p>
            <a:pPr lvl="1"/>
            <a:r>
              <a:rPr lang="en-US" altLang="zh-CN" sz="2000" dirty="0"/>
              <a:t>Digital BPM electronics</a:t>
            </a:r>
          </a:p>
          <a:p>
            <a:r>
              <a:rPr lang="en-US" altLang="zh-CN" sz="2000" dirty="0"/>
              <a:t>L</a:t>
            </a:r>
            <a:r>
              <a:rPr lang="en" altLang="zh-CN" sz="2000" dirty="0"/>
              <a:t>uminosity </a:t>
            </a:r>
            <a:r>
              <a:rPr lang="en-US" altLang="zh-CN" sz="2000" dirty="0"/>
              <a:t>monitor </a:t>
            </a:r>
            <a:br>
              <a:rPr lang="en-US" altLang="zh-CN" sz="2000" dirty="0"/>
            </a:br>
            <a:r>
              <a:rPr lang="en-US" altLang="zh-CN" sz="2000" dirty="0"/>
              <a:t>sub-system</a:t>
            </a:r>
          </a:p>
          <a:p>
            <a:pPr lvl="1"/>
            <a:r>
              <a:rPr lang="en-US" altLang="zh-CN" sz="2000" dirty="0"/>
              <a:t>Luminosity detector</a:t>
            </a:r>
          </a:p>
          <a:p>
            <a:pPr lvl="1"/>
            <a:r>
              <a:rPr lang="en-US" altLang="zh-CN" sz="2000" dirty="0"/>
              <a:t>Front-end electronics</a:t>
            </a:r>
          </a:p>
          <a:p>
            <a:pPr lvl="1"/>
            <a:r>
              <a:rPr lang="en-US" altLang="zh-CN" sz="2000" dirty="0"/>
              <a:t>DAS electronics</a:t>
            </a:r>
          </a:p>
          <a:p>
            <a:r>
              <a:rPr lang="en-US" altLang="zh-CN" sz="2000" dirty="0"/>
              <a:t>Interaction Point fast orbit feedback </a:t>
            </a:r>
            <a:br>
              <a:rPr lang="en-US" altLang="zh-CN" sz="2000" dirty="0"/>
            </a:br>
            <a:r>
              <a:rPr lang="en-US" altLang="zh-CN" sz="2000" dirty="0"/>
              <a:t>control system of BEPCII</a:t>
            </a:r>
          </a:p>
          <a:p>
            <a:pPr lvl="1"/>
            <a:r>
              <a:rPr lang="en-US" altLang="zh-CN" sz="2000" dirty="0"/>
              <a:t>FOC, Fast Orbit Controller</a:t>
            </a:r>
          </a:p>
          <a:p>
            <a:pPr lvl="1"/>
            <a:r>
              <a:rPr lang="en-US" altLang="zh-CN" sz="2000" dirty="0"/>
              <a:t>BPM interface logic</a:t>
            </a:r>
          </a:p>
          <a:p>
            <a:pPr lvl="1"/>
            <a:r>
              <a:rPr lang="en-US" altLang="zh-CN" sz="2000" dirty="0"/>
              <a:t>Luminosity monitor interface logic</a:t>
            </a:r>
          </a:p>
          <a:p>
            <a:pPr lvl="1"/>
            <a:r>
              <a:rPr lang="en-US" altLang="zh-CN" sz="2000" dirty="0"/>
              <a:t>TDC logic</a:t>
            </a:r>
          </a:p>
          <a:p>
            <a:pPr lvl="1"/>
            <a:r>
              <a:rPr lang="en-US" altLang="zh-CN" sz="2000" dirty="0"/>
              <a:t>Power Supply Controller Interface</a:t>
            </a:r>
          </a:p>
          <a:p>
            <a:pPr lvl="1"/>
            <a:r>
              <a:rPr lang="en-US" altLang="zh-CN" sz="2000" dirty="0"/>
              <a:t>……</a:t>
            </a:r>
            <a:endParaRPr lang="zh-CN" altLang="en-US" sz="2000" dirty="0"/>
          </a:p>
        </p:txBody>
      </p:sp>
      <p:pic>
        <p:nvPicPr>
          <p:cNvPr id="5" name="图片 4">
            <a:extLst>
              <a:ext uri="{FF2B5EF4-FFF2-40B4-BE49-F238E27FC236}">
                <a16:creationId xmlns:a16="http://schemas.microsoft.com/office/drawing/2014/main" id="{07693DF8-DD92-4335-A938-9E670A297488}"/>
              </a:ext>
            </a:extLst>
          </p:cNvPr>
          <p:cNvPicPr>
            <a:picLocks noChangeAspect="1"/>
          </p:cNvPicPr>
          <p:nvPr/>
        </p:nvPicPr>
        <p:blipFill>
          <a:blip r:embed="rId2"/>
          <a:stretch>
            <a:fillRect/>
          </a:stretch>
        </p:blipFill>
        <p:spPr>
          <a:xfrm>
            <a:off x="725248" y="2708920"/>
            <a:ext cx="5386704" cy="3392996"/>
          </a:xfrm>
          <a:prstGeom prst="rect">
            <a:avLst/>
          </a:prstGeom>
        </p:spPr>
      </p:pic>
    </p:spTree>
    <p:extLst>
      <p:ext uri="{BB962C8B-B14F-4D97-AF65-F5344CB8AC3E}">
        <p14:creationId xmlns:p14="http://schemas.microsoft.com/office/powerpoint/2010/main" val="26892140"/>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293C40-8B8C-4717-88D4-BE0B2216BEE3}"/>
              </a:ext>
            </a:extLst>
          </p:cNvPr>
          <p:cNvSpPr>
            <a:spLocks noGrp="1"/>
          </p:cNvSpPr>
          <p:nvPr>
            <p:ph type="title"/>
          </p:nvPr>
        </p:nvSpPr>
        <p:spPr>
          <a:xfrm>
            <a:off x="1415480" y="132605"/>
            <a:ext cx="9518848" cy="1143000"/>
          </a:xfrm>
        </p:spPr>
        <p:txBody>
          <a:bodyPr/>
          <a:lstStyle/>
          <a:p>
            <a:r>
              <a:rPr lang="en-US" altLang="zh-CN" b="1" dirty="0"/>
              <a:t>System Construction Conception</a:t>
            </a:r>
            <a:endParaRPr lang="zh-CN" altLang="en-US" dirty="0"/>
          </a:p>
        </p:txBody>
      </p:sp>
      <p:sp>
        <p:nvSpPr>
          <p:cNvPr id="3" name="内容占位符 2">
            <a:extLst>
              <a:ext uri="{FF2B5EF4-FFF2-40B4-BE49-F238E27FC236}">
                <a16:creationId xmlns:a16="http://schemas.microsoft.com/office/drawing/2014/main" id="{937AC7F8-F787-4532-821A-2D6A63A6E427}"/>
              </a:ext>
            </a:extLst>
          </p:cNvPr>
          <p:cNvSpPr>
            <a:spLocks noGrp="1"/>
          </p:cNvSpPr>
          <p:nvPr>
            <p:ph idx="1"/>
          </p:nvPr>
        </p:nvSpPr>
        <p:spPr>
          <a:xfrm>
            <a:off x="263352" y="1756059"/>
            <a:ext cx="5688632" cy="4525963"/>
          </a:xfrm>
        </p:spPr>
        <p:txBody>
          <a:bodyPr/>
          <a:lstStyle/>
          <a:p>
            <a:pPr>
              <a:lnSpc>
                <a:spcPct val="150000"/>
              </a:lnSpc>
            </a:pPr>
            <a:r>
              <a:rPr lang="en-US" altLang="zh-CN" dirty="0"/>
              <a:t>Based on the hardware of the HEPS FOFB system, construct the local orbit feedback control as well as collision luminosity monitoring and feedback control system for BEPCII-U IP.</a:t>
            </a:r>
            <a:endParaRPr lang="zh-CN" altLang="en-US" dirty="0"/>
          </a:p>
        </p:txBody>
      </p:sp>
      <p:pic>
        <p:nvPicPr>
          <p:cNvPr id="7" name="图片 6">
            <a:extLst>
              <a:ext uri="{FF2B5EF4-FFF2-40B4-BE49-F238E27FC236}">
                <a16:creationId xmlns:a16="http://schemas.microsoft.com/office/drawing/2014/main" id="{7B481BE9-401D-4773-A30E-0B5A5B5FD9B8}"/>
              </a:ext>
            </a:extLst>
          </p:cNvPr>
          <p:cNvPicPr>
            <a:picLocks noChangeAspect="1"/>
          </p:cNvPicPr>
          <p:nvPr/>
        </p:nvPicPr>
        <p:blipFill>
          <a:blip r:embed="rId2"/>
          <a:stretch>
            <a:fillRect/>
          </a:stretch>
        </p:blipFill>
        <p:spPr>
          <a:xfrm>
            <a:off x="6384032" y="1603995"/>
            <a:ext cx="4752528" cy="4683757"/>
          </a:xfrm>
          <a:prstGeom prst="rect">
            <a:avLst/>
          </a:prstGeom>
        </p:spPr>
      </p:pic>
      <p:sp>
        <p:nvSpPr>
          <p:cNvPr id="8" name="椭圆 7">
            <a:extLst>
              <a:ext uri="{FF2B5EF4-FFF2-40B4-BE49-F238E27FC236}">
                <a16:creationId xmlns:a16="http://schemas.microsoft.com/office/drawing/2014/main" id="{4A8ED811-AB1B-4009-B8B2-C8A5D0BD3530}"/>
              </a:ext>
            </a:extLst>
          </p:cNvPr>
          <p:cNvSpPr/>
          <p:nvPr/>
        </p:nvSpPr>
        <p:spPr bwMode="auto">
          <a:xfrm>
            <a:off x="6672064" y="2564904"/>
            <a:ext cx="1872208" cy="576064"/>
          </a:xfrm>
          <a:prstGeom prst="ellipse">
            <a:avLst/>
          </a:prstGeom>
          <a:noFill/>
          <a:ln w="9525" cap="flat" cmpd="sng" algn="ctr">
            <a:solidFill>
              <a:srgbClr val="FF0000"/>
            </a:solidFill>
            <a:prstDash val="solid"/>
            <a:round/>
            <a:headEnd type="none" w="med" len="med"/>
            <a:tailEnd type="none" w="med" len="med"/>
          </a:ln>
          <a:effectLst>
            <a:outerShdw dist="53882" dir="2700000" algn="ctr" rotWithShape="0">
              <a:srgbClr val="CCECFF"/>
            </a:outerShdw>
          </a:effectLst>
        </p:spPr>
        <p:txBody>
          <a:bodyPr vert="horz" wrap="square" lIns="91440" tIns="45720" rIns="91440" bIns="45720" numCol="1" rtlCol="0" anchor="t" anchorCtr="0" compatLnSpc="1">
            <a:prstTxWarp prst="textNoShape">
              <a:avLst/>
            </a:prstTxWarp>
            <a:spAutoFit/>
          </a:bodyPr>
          <a:lstStyle/>
          <a:p>
            <a:pPr marL="1588" marR="0" indent="0" algn="ctr" defTabSz="914400" rtl="0" eaLnBrk="1" fontAlgn="base" latinLnBrk="0" hangingPunct="1">
              <a:lnSpc>
                <a:spcPct val="100000"/>
              </a:lnSpc>
              <a:spcBef>
                <a:spcPct val="0"/>
              </a:spcBef>
              <a:spcAft>
                <a:spcPct val="0"/>
              </a:spcAft>
              <a:buClrTx/>
              <a:buSzTx/>
              <a:buFontTx/>
              <a:buNone/>
              <a:tabLst/>
            </a:pPr>
            <a:endParaRPr kumimoji="0" lang="zh-CN" altLang="en-US" sz="3600" b="1" i="0" u="none" strike="noStrike" cap="none" normalizeH="0" baseline="0">
              <a:ln>
                <a:noFill/>
              </a:ln>
              <a:solidFill>
                <a:schemeClr val="bg1"/>
              </a:solidFill>
              <a:effectLst/>
              <a:latin typeface="Times New Roman" pitchFamily="18" charset="0"/>
              <a:ea typeface="华文中宋" pitchFamily="2" charset="-122"/>
            </a:endParaRPr>
          </a:p>
        </p:txBody>
      </p:sp>
    </p:spTree>
    <p:extLst>
      <p:ext uri="{BB962C8B-B14F-4D97-AF65-F5344CB8AC3E}">
        <p14:creationId xmlns:p14="http://schemas.microsoft.com/office/powerpoint/2010/main" val="273564908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963D18E5-AC16-48DF-9A1B-08B79B8C28B2}"/>
              </a:ext>
            </a:extLst>
          </p:cNvPr>
          <p:cNvSpPr>
            <a:spLocks noGrp="1"/>
          </p:cNvSpPr>
          <p:nvPr>
            <p:ph type="title"/>
          </p:nvPr>
        </p:nvSpPr>
        <p:spPr>
          <a:xfrm>
            <a:off x="0" y="1916832"/>
            <a:ext cx="12144672" cy="2304256"/>
          </a:xfrm>
        </p:spPr>
        <p:txBody>
          <a:bodyPr/>
          <a:lstStyle/>
          <a:p>
            <a:r>
              <a:rPr lang="en-US" altLang="zh-CN" sz="3600" dirty="0"/>
              <a:t>1. Development and Commissioning of the HEPS FOFB System</a:t>
            </a:r>
            <a:endParaRPr lang="zh-CN" altLang="en-US" sz="3600" dirty="0"/>
          </a:p>
        </p:txBody>
      </p:sp>
    </p:spTree>
    <p:extLst>
      <p:ext uri="{BB962C8B-B14F-4D97-AF65-F5344CB8AC3E}">
        <p14:creationId xmlns:p14="http://schemas.microsoft.com/office/powerpoint/2010/main" val="3306652442"/>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3268211-99F7-4F7A-927A-7E0F44BD66D7}"/>
              </a:ext>
            </a:extLst>
          </p:cNvPr>
          <p:cNvSpPr>
            <a:spLocks noGrp="1"/>
          </p:cNvSpPr>
          <p:nvPr>
            <p:ph type="title"/>
          </p:nvPr>
        </p:nvSpPr>
        <p:spPr/>
        <p:txBody>
          <a:bodyPr/>
          <a:lstStyle/>
          <a:p>
            <a:r>
              <a:rPr lang="en-US" altLang="zh-CN" b="1" dirty="0"/>
              <a:t>Some Considerations in the Design</a:t>
            </a:r>
            <a:endParaRPr lang="zh-CN" altLang="en-US" dirty="0"/>
          </a:p>
        </p:txBody>
      </p:sp>
      <p:sp>
        <p:nvSpPr>
          <p:cNvPr id="3" name="内容占位符 2">
            <a:extLst>
              <a:ext uri="{FF2B5EF4-FFF2-40B4-BE49-F238E27FC236}">
                <a16:creationId xmlns:a16="http://schemas.microsoft.com/office/drawing/2014/main" id="{3B638947-9AE2-4C86-A4B7-5C9693E9B0A1}"/>
              </a:ext>
            </a:extLst>
          </p:cNvPr>
          <p:cNvSpPr>
            <a:spLocks noGrp="1"/>
          </p:cNvSpPr>
          <p:nvPr>
            <p:ph idx="1"/>
          </p:nvPr>
        </p:nvSpPr>
        <p:spPr>
          <a:xfrm>
            <a:off x="277516" y="1052736"/>
            <a:ext cx="11881320" cy="5328591"/>
          </a:xfrm>
        </p:spPr>
        <p:txBody>
          <a:bodyPr/>
          <a:lstStyle/>
          <a:p>
            <a:pPr>
              <a:lnSpc>
                <a:spcPct val="150000"/>
              </a:lnSpc>
            </a:pPr>
            <a:r>
              <a:rPr lang="en-US" altLang="zh-CN" dirty="0"/>
              <a:t>The measurement accuracy of BPM data must be ensured.</a:t>
            </a:r>
          </a:p>
          <a:p>
            <a:pPr>
              <a:lnSpc>
                <a:spcPct val="150000"/>
              </a:lnSpc>
            </a:pPr>
            <a:r>
              <a:rPr lang="en-US" altLang="zh-CN" dirty="0"/>
              <a:t>The data from luminosity detectors and BPMs must maintain the same time delay.</a:t>
            </a:r>
          </a:p>
          <a:p>
            <a:pPr>
              <a:lnSpc>
                <a:spcPct val="150000"/>
              </a:lnSpc>
            </a:pPr>
            <a:r>
              <a:rPr lang="en-US" altLang="zh-CN" dirty="0"/>
              <a:t>Arriving time of electron and positron should be measured and monitored.</a:t>
            </a:r>
          </a:p>
          <a:p>
            <a:pPr>
              <a:lnSpc>
                <a:spcPct val="150000"/>
              </a:lnSpc>
            </a:pPr>
            <a:r>
              <a:rPr lang="en-US" altLang="zh-CN" dirty="0"/>
              <a:t>In the system implementation, referring to the work of </a:t>
            </a:r>
            <a:r>
              <a:rPr lang="en-US" altLang="zh-CN" dirty="0" err="1"/>
              <a:t>SuperKEKB</a:t>
            </a:r>
            <a:r>
              <a:rPr lang="en-US" altLang="zh-CN" dirty="0"/>
              <a:t>, beam orbit feedback control is adopted in the Y direction, and Fast luminosity dithering is applied in the X direction.</a:t>
            </a:r>
            <a:endParaRPr lang="zh-CN" altLang="en-US" dirty="0"/>
          </a:p>
        </p:txBody>
      </p:sp>
    </p:spTree>
    <p:extLst>
      <p:ext uri="{BB962C8B-B14F-4D97-AF65-F5344CB8AC3E}">
        <p14:creationId xmlns:p14="http://schemas.microsoft.com/office/powerpoint/2010/main" val="347249753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34E9BF-822B-466C-9BF3-C50A8D26205F}"/>
              </a:ext>
            </a:extLst>
          </p:cNvPr>
          <p:cNvSpPr>
            <a:spLocks noGrp="1"/>
          </p:cNvSpPr>
          <p:nvPr>
            <p:ph type="title"/>
          </p:nvPr>
        </p:nvSpPr>
        <p:spPr/>
        <p:txBody>
          <a:bodyPr/>
          <a:lstStyle/>
          <a:p>
            <a:r>
              <a:rPr lang="en-US" altLang="zh-CN" b="1" dirty="0"/>
              <a:t>Summary </a:t>
            </a:r>
            <a:endParaRPr lang="zh-CN" altLang="en-US" dirty="0"/>
          </a:p>
        </p:txBody>
      </p:sp>
      <p:sp>
        <p:nvSpPr>
          <p:cNvPr id="3" name="内容占位符 2">
            <a:extLst>
              <a:ext uri="{FF2B5EF4-FFF2-40B4-BE49-F238E27FC236}">
                <a16:creationId xmlns:a16="http://schemas.microsoft.com/office/drawing/2014/main" id="{233CC5D2-436E-4EC7-B4F3-42C2B882890B}"/>
              </a:ext>
            </a:extLst>
          </p:cNvPr>
          <p:cNvSpPr>
            <a:spLocks noGrp="1"/>
          </p:cNvSpPr>
          <p:nvPr>
            <p:ph idx="1"/>
          </p:nvPr>
        </p:nvSpPr>
        <p:spPr>
          <a:xfrm>
            <a:off x="911424" y="1196752"/>
            <a:ext cx="10670976" cy="5328591"/>
          </a:xfrm>
        </p:spPr>
        <p:txBody>
          <a:bodyPr/>
          <a:lstStyle/>
          <a:p>
            <a:pPr>
              <a:lnSpc>
                <a:spcPct val="150000"/>
              </a:lnSpc>
            </a:pPr>
            <a:r>
              <a:rPr lang="en-US" altLang="zh-CN" dirty="0"/>
              <a:t>We have completed the design, installation, commissioning and running of the HEPS FOFB system.</a:t>
            </a:r>
          </a:p>
          <a:p>
            <a:pPr>
              <a:lnSpc>
                <a:spcPct val="150000"/>
              </a:lnSpc>
            </a:pPr>
            <a:r>
              <a:rPr lang="en-US" altLang="zh-CN" dirty="0"/>
              <a:t>BEPCII-U has demands for collider luminosity upgrade, and relevant work is currently under planning. Meanwhile, it is essential to develop an IP luminosity feedback control system based on luminosity monitoring.</a:t>
            </a:r>
          </a:p>
          <a:p>
            <a:pPr>
              <a:lnSpc>
                <a:spcPct val="150000"/>
              </a:lnSpc>
            </a:pPr>
            <a:r>
              <a:rPr lang="en-US" altLang="zh-CN" dirty="0"/>
              <a:t>We will develop this system based on the HEPS FOFB system.</a:t>
            </a:r>
          </a:p>
          <a:p>
            <a:pPr>
              <a:lnSpc>
                <a:spcPct val="150000"/>
              </a:lnSpc>
            </a:pPr>
            <a:endParaRPr lang="en-US" altLang="zh-CN" dirty="0"/>
          </a:p>
          <a:p>
            <a:pPr>
              <a:lnSpc>
                <a:spcPct val="150000"/>
              </a:lnSpc>
            </a:pPr>
            <a:endParaRPr lang="zh-CN" altLang="en-US" dirty="0"/>
          </a:p>
        </p:txBody>
      </p:sp>
    </p:spTree>
    <p:extLst>
      <p:ext uri="{BB962C8B-B14F-4D97-AF65-F5344CB8AC3E}">
        <p14:creationId xmlns:p14="http://schemas.microsoft.com/office/powerpoint/2010/main" val="141218002"/>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CE0C4433-ADBF-4E84-9729-4FE72E498706}"/>
              </a:ext>
            </a:extLst>
          </p:cNvPr>
          <p:cNvSpPr>
            <a:spLocks noGrp="1"/>
          </p:cNvSpPr>
          <p:nvPr>
            <p:ph type="title"/>
          </p:nvPr>
        </p:nvSpPr>
        <p:spPr>
          <a:xfrm>
            <a:off x="1336576" y="2564904"/>
            <a:ext cx="9518848" cy="1143000"/>
          </a:xfrm>
        </p:spPr>
        <p:txBody>
          <a:bodyPr/>
          <a:lstStyle/>
          <a:p>
            <a:r>
              <a:rPr lang="en-US" altLang="zh-CN" dirty="0"/>
              <a:t>Thank you for your attention</a:t>
            </a:r>
            <a:endParaRPr lang="zh-CN" altLang="en-US" dirty="0"/>
          </a:p>
        </p:txBody>
      </p:sp>
    </p:spTree>
    <p:extLst>
      <p:ext uri="{BB962C8B-B14F-4D97-AF65-F5344CB8AC3E}">
        <p14:creationId xmlns:p14="http://schemas.microsoft.com/office/powerpoint/2010/main" val="424747944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EED991FC-BDE2-46A8-9D1E-C877F31F706A}"/>
              </a:ext>
            </a:extLst>
          </p:cNvPr>
          <p:cNvSpPr>
            <a:spLocks noGrp="1"/>
          </p:cNvSpPr>
          <p:nvPr>
            <p:ph type="title"/>
          </p:nvPr>
        </p:nvSpPr>
        <p:spPr/>
        <p:txBody>
          <a:bodyPr/>
          <a:lstStyle/>
          <a:p>
            <a:r>
              <a:rPr lang="en-US" altLang="zh-CN" dirty="0"/>
              <a:t>Global feedback strategy</a:t>
            </a:r>
            <a:endParaRPr lang="zh-CN" altLang="en-US" dirty="0"/>
          </a:p>
        </p:txBody>
      </p:sp>
      <p:pic>
        <p:nvPicPr>
          <p:cNvPr id="4" name="图片 3">
            <a:extLst>
              <a:ext uri="{FF2B5EF4-FFF2-40B4-BE49-F238E27FC236}">
                <a16:creationId xmlns:a16="http://schemas.microsoft.com/office/drawing/2014/main" id="{DE8E32AE-10E5-4AC8-8103-D3021D283A6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91290" y="3565151"/>
            <a:ext cx="6957444" cy="2824515"/>
          </a:xfrm>
          <a:prstGeom prst="rect">
            <a:avLst/>
          </a:prstGeom>
        </p:spPr>
      </p:pic>
      <p:sp>
        <p:nvSpPr>
          <p:cNvPr id="5" name="乘号 4">
            <a:extLst>
              <a:ext uri="{FF2B5EF4-FFF2-40B4-BE49-F238E27FC236}">
                <a16:creationId xmlns:a16="http://schemas.microsoft.com/office/drawing/2014/main" id="{2499F931-51DC-4807-A2EF-3EB275BB1067}"/>
              </a:ext>
            </a:extLst>
          </p:cNvPr>
          <p:cNvSpPr/>
          <p:nvPr/>
        </p:nvSpPr>
        <p:spPr>
          <a:xfrm>
            <a:off x="3575720" y="4293096"/>
            <a:ext cx="281354" cy="364105"/>
          </a:xfrm>
          <a:prstGeom prst="mathMultiply">
            <a:avLst/>
          </a:prstGeom>
          <a:solidFill>
            <a:schemeClr val="bg2">
              <a:lumMod val="75000"/>
            </a:schemeClr>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 name="直接连接符 6">
            <a:extLst>
              <a:ext uri="{FF2B5EF4-FFF2-40B4-BE49-F238E27FC236}">
                <a16:creationId xmlns:a16="http://schemas.microsoft.com/office/drawing/2014/main" id="{6B9DCECB-66CF-4C6B-8FD6-0A73321DE448}"/>
              </a:ext>
            </a:extLst>
          </p:cNvPr>
          <p:cNvCxnSpPr>
            <a:cxnSpLocks/>
          </p:cNvCxnSpPr>
          <p:nvPr/>
        </p:nvCxnSpPr>
        <p:spPr>
          <a:xfrm>
            <a:off x="4655840" y="3284984"/>
            <a:ext cx="139021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1" name="Table 4">
            <a:extLst>
              <a:ext uri="{FF2B5EF4-FFF2-40B4-BE49-F238E27FC236}">
                <a16:creationId xmlns:a16="http://schemas.microsoft.com/office/drawing/2014/main" id="{EA9B712E-9D41-4767-980E-677880DBBB31}"/>
              </a:ext>
            </a:extLst>
          </p:cNvPr>
          <p:cNvGraphicFramePr>
            <a:graphicFrameLocks noGrp="1"/>
          </p:cNvGraphicFramePr>
          <p:nvPr/>
        </p:nvGraphicFramePr>
        <p:xfrm>
          <a:off x="7050396" y="1223544"/>
          <a:ext cx="5059846" cy="4947016"/>
        </p:xfrm>
        <a:graphic>
          <a:graphicData uri="http://schemas.openxmlformats.org/drawingml/2006/table">
            <a:tbl>
              <a:tblPr firstRow="1" bandRow="1">
                <a:tableStyleId>{5C22544A-7EE6-4342-B048-85BDC9FD1C3A}</a:tableStyleId>
              </a:tblPr>
              <a:tblGrid>
                <a:gridCol w="3059376">
                  <a:extLst>
                    <a:ext uri="{9D8B030D-6E8A-4147-A177-3AD203B41FA5}">
                      <a16:colId xmlns:a16="http://schemas.microsoft.com/office/drawing/2014/main" val="20001"/>
                    </a:ext>
                  </a:extLst>
                </a:gridCol>
                <a:gridCol w="2000470">
                  <a:extLst>
                    <a:ext uri="{9D8B030D-6E8A-4147-A177-3AD203B41FA5}">
                      <a16:colId xmlns:a16="http://schemas.microsoft.com/office/drawing/2014/main" val="20002"/>
                    </a:ext>
                  </a:extLst>
                </a:gridCol>
              </a:tblGrid>
              <a:tr h="365864">
                <a:tc>
                  <a:txBody>
                    <a:bodyPr/>
                    <a:lstStyle/>
                    <a:p>
                      <a:pPr algn="ctr"/>
                      <a:r>
                        <a:rPr lang="en-US" sz="2000" b="0" dirty="0">
                          <a:solidFill>
                            <a:schemeClr val="bg1"/>
                          </a:solidFill>
                        </a:rPr>
                        <a:t>Parameter</a:t>
                      </a:r>
                    </a:p>
                  </a:txBody>
                  <a:tcPr marL="91437" marR="91437" marT="45708" marB="45708">
                    <a:solidFill>
                      <a:srgbClr val="00B0F0"/>
                    </a:solidFill>
                  </a:tcPr>
                </a:tc>
                <a:tc>
                  <a:txBody>
                    <a:bodyPr/>
                    <a:lstStyle/>
                    <a:p>
                      <a:pPr algn="ctr"/>
                      <a:r>
                        <a:rPr lang="en-US" sz="2000" b="0" dirty="0">
                          <a:solidFill>
                            <a:schemeClr val="bg1"/>
                          </a:solidFill>
                        </a:rPr>
                        <a:t>Feedback design</a:t>
                      </a:r>
                    </a:p>
                  </a:txBody>
                  <a:tcPr marL="91437" marR="91437" marT="45708" marB="45708">
                    <a:solidFill>
                      <a:srgbClr val="00B0F0"/>
                    </a:solidFill>
                  </a:tcPr>
                </a:tc>
                <a:extLst>
                  <a:ext uri="{0D108BD9-81ED-4DB2-BD59-A6C34878D82A}">
                    <a16:rowId xmlns:a16="http://schemas.microsoft.com/office/drawing/2014/main" val="10001"/>
                  </a:ext>
                </a:extLst>
              </a:tr>
              <a:tr h="370736">
                <a:tc>
                  <a:txBody>
                    <a:bodyPr/>
                    <a:lstStyle/>
                    <a:p>
                      <a:pPr algn="ctr"/>
                      <a:r>
                        <a:rPr lang="en-US" sz="1800" dirty="0"/>
                        <a:t>Algorithm implementation</a:t>
                      </a:r>
                    </a:p>
                  </a:txBody>
                  <a:tcPr marL="91437" marR="91437" marT="45708" marB="45708"/>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aseline="0" dirty="0"/>
                        <a:t>Fast + SOFB</a:t>
                      </a:r>
                      <a:endParaRPr lang="en-US" sz="1800" dirty="0"/>
                    </a:p>
                  </a:txBody>
                  <a:tcPr marL="91437" marR="91437" marT="45708" marB="45708"/>
                </a:tc>
                <a:extLst>
                  <a:ext uri="{0D108BD9-81ED-4DB2-BD59-A6C34878D82A}">
                    <a16:rowId xmlns:a16="http://schemas.microsoft.com/office/drawing/2014/main" val="10002"/>
                  </a:ext>
                </a:extLst>
              </a:tr>
              <a:tr h="3707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BPM sampling rate</a:t>
                      </a:r>
                    </a:p>
                  </a:txBody>
                  <a:tcPr marL="91437" marR="91437" marT="45708" marB="45708"/>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22 kHz (FA)</a:t>
                      </a:r>
                    </a:p>
                  </a:txBody>
                  <a:tcPr marL="91437" marR="91437" marT="45708" marB="45708"/>
                </a:tc>
                <a:extLst>
                  <a:ext uri="{0D108BD9-81ED-4DB2-BD59-A6C34878D82A}">
                    <a16:rowId xmlns:a16="http://schemas.microsoft.com/office/drawing/2014/main" val="10003"/>
                  </a:ext>
                </a:extLst>
              </a:tr>
              <a:tr h="3707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FC sampling rate </a:t>
                      </a:r>
                    </a:p>
                  </a:txBody>
                  <a:tcPr marL="91437" marR="91437" marT="45708" marB="45708"/>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22 kHz</a:t>
                      </a:r>
                    </a:p>
                  </a:txBody>
                  <a:tcPr marL="91437" marR="91437" marT="45708" marB="45708"/>
                </a:tc>
                <a:extLst>
                  <a:ext uri="{0D108BD9-81ED-4DB2-BD59-A6C34878D82A}">
                    <a16:rowId xmlns:a16="http://schemas.microsoft.com/office/drawing/2014/main" val="3597547001"/>
                  </a:ext>
                </a:extLst>
              </a:tr>
              <a:tr h="3707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Signal processors (16 stations)</a:t>
                      </a:r>
                    </a:p>
                  </a:txBody>
                  <a:tcPr marL="91437" marR="91437" marT="45708" marB="45708"/>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FPGA (Virtex-7)</a:t>
                      </a:r>
                    </a:p>
                  </a:txBody>
                  <a:tcPr marL="91437" marR="91437" marT="45708" marB="45708"/>
                </a:tc>
                <a:extLst>
                  <a:ext uri="{0D108BD9-81ED-4DB2-BD59-A6C34878D82A}">
                    <a16:rowId xmlns:a16="http://schemas.microsoft.com/office/drawing/2014/main" val="755278079"/>
                  </a:ext>
                </a:extLst>
              </a:tr>
              <a:tr h="3707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800" dirty="0"/>
                        <a:t>Num. BPMs /plane</a:t>
                      </a:r>
                      <a:endParaRPr lang="en-US" sz="1800" dirty="0"/>
                    </a:p>
                  </a:txBody>
                  <a:tcPr marL="91437" marR="91437" marT="45708" marB="45708"/>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576 (12 per cell)</a:t>
                      </a:r>
                    </a:p>
                  </a:txBody>
                  <a:tcPr marL="91437" marR="91437" marT="45708" marB="45708"/>
                </a:tc>
                <a:extLst>
                  <a:ext uri="{0D108BD9-81ED-4DB2-BD59-A6C34878D82A}">
                    <a16:rowId xmlns:a16="http://schemas.microsoft.com/office/drawing/2014/main" val="477737406"/>
                  </a:ext>
                </a:extLst>
              </a:tr>
              <a:tr h="3707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800" dirty="0"/>
                        <a:t>FC /plane</a:t>
                      </a:r>
                      <a:endParaRPr lang="en-US" sz="1800" dirty="0"/>
                    </a:p>
                  </a:txBody>
                  <a:tcPr marL="91437" marR="91437" marT="45708" marB="45708"/>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192 (4 per cell)</a:t>
                      </a:r>
                    </a:p>
                  </a:txBody>
                  <a:tcPr marL="91437" marR="91437" marT="45708" marB="45708"/>
                </a:tc>
                <a:extLst>
                  <a:ext uri="{0D108BD9-81ED-4DB2-BD59-A6C34878D82A}">
                    <a16:rowId xmlns:a16="http://schemas.microsoft.com/office/drawing/2014/main" val="3781833663"/>
                  </a:ext>
                </a:extLst>
              </a:tr>
              <a:tr h="3707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SC /plane</a:t>
                      </a:r>
                    </a:p>
                  </a:txBody>
                  <a:tcPr marL="91437" marR="91437" marT="45708" marB="45708"/>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288 (6 per cell)</a:t>
                      </a:r>
                    </a:p>
                  </a:txBody>
                  <a:tcPr marL="91437" marR="91437" marT="45708" marB="45708"/>
                </a:tc>
                <a:extLst>
                  <a:ext uri="{0D108BD9-81ED-4DB2-BD59-A6C34878D82A}">
                    <a16:rowId xmlns:a16="http://schemas.microsoft.com/office/drawing/2014/main" val="4082893658"/>
                  </a:ext>
                </a:extLst>
              </a:tr>
              <a:tr h="3707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FC PS bandwidth</a:t>
                      </a:r>
                    </a:p>
                  </a:txBody>
                  <a:tcPr marL="91437" marR="91437" marT="45708" marB="45708"/>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10 kHz</a:t>
                      </a:r>
                    </a:p>
                  </a:txBody>
                  <a:tcPr marL="91437" marR="91437" marT="45708" marB="45708"/>
                </a:tc>
                <a:extLst>
                  <a:ext uri="{0D108BD9-81ED-4DB2-BD59-A6C34878D82A}">
                    <a16:rowId xmlns:a16="http://schemas.microsoft.com/office/drawing/2014/main" val="2624624134"/>
                  </a:ext>
                </a:extLst>
              </a:tr>
              <a:tr h="3707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FC latency</a:t>
                      </a:r>
                    </a:p>
                  </a:txBody>
                  <a:tcPr marL="91437" marR="91437" marT="45708" marB="45708"/>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&lt; 25 </a:t>
                      </a:r>
                      <a:r>
                        <a:rPr lang="en-US" sz="1800" dirty="0" err="1">
                          <a:latin typeface="Symbol" panose="05050102010706020507" pitchFamily="18" charset="2"/>
                        </a:rPr>
                        <a:t>m</a:t>
                      </a:r>
                      <a:r>
                        <a:rPr lang="en-US" sz="1800" dirty="0" err="1"/>
                        <a:t>s</a:t>
                      </a:r>
                      <a:endParaRPr lang="en-US" sz="1800" dirty="0"/>
                    </a:p>
                  </a:txBody>
                  <a:tcPr marL="91437" marR="91437" marT="45708" marB="45708"/>
                </a:tc>
                <a:extLst>
                  <a:ext uri="{0D108BD9-81ED-4DB2-BD59-A6C34878D82A}">
                    <a16:rowId xmlns:a16="http://schemas.microsoft.com/office/drawing/2014/main" val="63999337"/>
                  </a:ext>
                </a:extLst>
              </a:tr>
              <a:tr h="37073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 FOFB closed-loop bandwidth</a:t>
                      </a:r>
                    </a:p>
                  </a:txBody>
                  <a:tcPr marL="91437" marR="91437" marT="45708" marB="45708"/>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t>&gt;500 Hz</a:t>
                      </a:r>
                    </a:p>
                  </a:txBody>
                  <a:tcPr marL="91437" marR="91437" marT="45708" marB="45708"/>
                </a:tc>
                <a:extLst>
                  <a:ext uri="{0D108BD9-81ED-4DB2-BD59-A6C34878D82A}">
                    <a16:rowId xmlns:a16="http://schemas.microsoft.com/office/drawing/2014/main" val="2510401916"/>
                  </a:ext>
                </a:extLst>
              </a:tr>
            </a:tbl>
          </a:graphicData>
        </a:graphic>
      </p:graphicFrame>
      <p:cxnSp>
        <p:nvCxnSpPr>
          <p:cNvPr id="12" name="直接连接符 11">
            <a:extLst>
              <a:ext uri="{FF2B5EF4-FFF2-40B4-BE49-F238E27FC236}">
                <a16:creationId xmlns:a16="http://schemas.microsoft.com/office/drawing/2014/main" id="{357A90A6-9497-4B05-B737-AACF7A3A5019}"/>
              </a:ext>
            </a:extLst>
          </p:cNvPr>
          <p:cNvCxnSpPr>
            <a:cxnSpLocks/>
          </p:cNvCxnSpPr>
          <p:nvPr/>
        </p:nvCxnSpPr>
        <p:spPr>
          <a:xfrm>
            <a:off x="11022451" y="1815697"/>
            <a:ext cx="690972"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5" name="文本框 14">
            <a:extLst>
              <a:ext uri="{FF2B5EF4-FFF2-40B4-BE49-F238E27FC236}">
                <a16:creationId xmlns:a16="http://schemas.microsoft.com/office/drawing/2014/main" id="{DE254706-3450-404C-8415-B3905D9F2751}"/>
              </a:ext>
            </a:extLst>
          </p:cNvPr>
          <p:cNvSpPr txBox="1"/>
          <p:nvPr/>
        </p:nvSpPr>
        <p:spPr>
          <a:xfrm>
            <a:off x="924236" y="6261858"/>
            <a:ext cx="5584321" cy="400110"/>
          </a:xfrm>
          <a:prstGeom prst="rect">
            <a:avLst/>
          </a:prstGeom>
          <a:noFill/>
        </p:spPr>
        <p:txBody>
          <a:bodyPr wrap="square" rtlCol="0">
            <a:spAutoFit/>
          </a:bodyPr>
          <a:lstStyle/>
          <a:p>
            <a:r>
              <a:rPr lang="en-US" altLang="zh-CN" sz="2000" dirty="0">
                <a:solidFill>
                  <a:schemeClr val="tx1"/>
                </a:solidFill>
              </a:rPr>
              <a:t>Global Feedback Strategy: RFFB + FOFB</a:t>
            </a:r>
            <a:endParaRPr lang="zh-CN" altLang="en-US" sz="2000" dirty="0">
              <a:solidFill>
                <a:schemeClr val="tx1"/>
              </a:solidFill>
            </a:endParaRPr>
          </a:p>
        </p:txBody>
      </p:sp>
      <p:cxnSp>
        <p:nvCxnSpPr>
          <p:cNvPr id="16" name="直接连接符 15">
            <a:extLst>
              <a:ext uri="{FF2B5EF4-FFF2-40B4-BE49-F238E27FC236}">
                <a16:creationId xmlns:a16="http://schemas.microsoft.com/office/drawing/2014/main" id="{6B9DCECB-66CF-4C6B-8FD6-0A73321DE448}"/>
              </a:ext>
            </a:extLst>
          </p:cNvPr>
          <p:cNvCxnSpPr>
            <a:cxnSpLocks/>
          </p:cNvCxnSpPr>
          <p:nvPr/>
        </p:nvCxnSpPr>
        <p:spPr>
          <a:xfrm>
            <a:off x="7824192" y="4581128"/>
            <a:ext cx="4111354"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3" name="文本框 12">
            <a:extLst>
              <a:ext uri="{FF2B5EF4-FFF2-40B4-BE49-F238E27FC236}">
                <a16:creationId xmlns:a16="http://schemas.microsoft.com/office/drawing/2014/main" id="{A3C6A931-0CC4-4B96-90E3-EF4259F4886B}"/>
              </a:ext>
            </a:extLst>
          </p:cNvPr>
          <p:cNvSpPr txBox="1"/>
          <p:nvPr/>
        </p:nvSpPr>
        <p:spPr>
          <a:xfrm>
            <a:off x="81758" y="984525"/>
            <a:ext cx="6636598" cy="2308324"/>
          </a:xfrm>
          <a:prstGeom prst="rect">
            <a:avLst/>
          </a:prstGeom>
          <a:noFill/>
        </p:spPr>
        <p:txBody>
          <a:bodyPr wrap="square">
            <a:spAutoFit/>
          </a:bodyPr>
          <a:lstStyle/>
          <a:p>
            <a:pPr marL="285750" indent="-285750" algn="just">
              <a:buFont typeface="Wingdings" panose="05000000000000000000" pitchFamily="2" charset="2"/>
              <a:buChar char="Ø"/>
            </a:pPr>
            <a:r>
              <a:rPr lang="en-US" altLang="zh-CN" sz="2400" dirty="0">
                <a:solidFill>
                  <a:srgbClr val="000099"/>
                </a:solidFill>
              </a:rPr>
              <a:t>In previous design, global orbit feedback included both SOFB and FOFB. However, we found that the FC strength does not unidirectional growth even when only FOFB is activated. Therefore, we currently adopt the feedback strategy of RF frequency FB + FOFB.</a:t>
            </a:r>
            <a:endParaRPr lang="zh-CN" altLang="en-US" sz="2400" dirty="0">
              <a:solidFill>
                <a:srgbClr val="000099"/>
              </a:solidFill>
            </a:endParaRPr>
          </a:p>
        </p:txBody>
      </p:sp>
    </p:spTree>
    <p:extLst>
      <p:ext uri="{BB962C8B-B14F-4D97-AF65-F5344CB8AC3E}">
        <p14:creationId xmlns:p14="http://schemas.microsoft.com/office/powerpoint/2010/main" val="2671967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7CB37CC0-6725-474B-B421-C13A0A74D318}"/>
              </a:ext>
            </a:extLst>
          </p:cNvPr>
          <p:cNvSpPr>
            <a:spLocks noGrp="1"/>
          </p:cNvSpPr>
          <p:nvPr>
            <p:ph idx="1"/>
          </p:nvPr>
        </p:nvSpPr>
        <p:spPr>
          <a:xfrm>
            <a:off x="780288" y="985326"/>
            <a:ext cx="11351702" cy="4766716"/>
          </a:xfrm>
        </p:spPr>
        <p:txBody>
          <a:bodyPr/>
          <a:lstStyle/>
          <a:p>
            <a:r>
              <a:rPr lang="en-US" altLang="zh-CN" dirty="0"/>
              <a:t>“Ring-Star-Ring”</a:t>
            </a:r>
            <a:r>
              <a:rPr lang="zh-CN" altLang="en-US" dirty="0"/>
              <a:t>  </a:t>
            </a:r>
            <a:r>
              <a:rPr lang="en-US" altLang="zh-CN" dirty="0"/>
              <a:t>structure</a:t>
            </a:r>
          </a:p>
          <a:p>
            <a:pPr lvl="1">
              <a:buSzPct val="100000"/>
              <a:buFont typeface="Wingdings" panose="05000000000000000000" pitchFamily="2" charset="2"/>
              <a:buChar char="Ø"/>
            </a:pPr>
            <a:r>
              <a:rPr lang="en-US" altLang="zh-CN" sz="2000" dirty="0"/>
              <a:t>12 BPMs are connected to a BPM ring; </a:t>
            </a:r>
          </a:p>
          <a:p>
            <a:pPr lvl="1">
              <a:buSzPct val="100000"/>
              <a:buFont typeface="Wingdings" panose="05000000000000000000" pitchFamily="2" charset="2"/>
              <a:buChar char="Ø"/>
            </a:pPr>
            <a:r>
              <a:rPr lang="en-US" altLang="zh-CN" sz="2000" dirty="0"/>
              <a:t>Connecting adjacent 3 BPM rings to 1 FOFB station.</a:t>
            </a:r>
          </a:p>
          <a:p>
            <a:pPr lvl="1">
              <a:buSzPct val="100000"/>
              <a:buFont typeface="Wingdings" panose="05000000000000000000" pitchFamily="2" charset="2"/>
              <a:buChar char="Ø"/>
            </a:pPr>
            <a:r>
              <a:rPr lang="en-US" altLang="zh-CN" sz="2000" dirty="0"/>
              <a:t>Link all 16 FOFB station to 1 large FOFB ring.</a:t>
            </a:r>
          </a:p>
          <a:p>
            <a:pPr lvl="1">
              <a:buSzPct val="100000"/>
              <a:buFont typeface="Wingdings" panose="05000000000000000000" pitchFamily="2" charset="2"/>
              <a:buChar char="Ø"/>
            </a:pPr>
            <a:r>
              <a:rPr lang="en-US" altLang="zh-CN" sz="2000" dirty="0"/>
              <a:t>Connecting 1 FOFB station to 3 FC PSC stations.</a:t>
            </a:r>
          </a:p>
          <a:p>
            <a:pPr lvl="1"/>
            <a:endParaRPr lang="zh-CN" altLang="en-US" dirty="0"/>
          </a:p>
        </p:txBody>
      </p:sp>
      <p:sp>
        <p:nvSpPr>
          <p:cNvPr id="3" name="标题 2">
            <a:extLst>
              <a:ext uri="{FF2B5EF4-FFF2-40B4-BE49-F238E27FC236}">
                <a16:creationId xmlns:a16="http://schemas.microsoft.com/office/drawing/2014/main" id="{9F1BA98D-88BC-4241-92AB-317D170BDAD6}"/>
              </a:ext>
            </a:extLst>
          </p:cNvPr>
          <p:cNvSpPr>
            <a:spLocks noGrp="1"/>
          </p:cNvSpPr>
          <p:nvPr>
            <p:ph type="title"/>
          </p:nvPr>
        </p:nvSpPr>
        <p:spPr>
          <a:xfrm>
            <a:off x="780288" y="128793"/>
            <a:ext cx="10718987" cy="663575"/>
          </a:xfrm>
        </p:spPr>
        <p:txBody>
          <a:bodyPr/>
          <a:lstStyle/>
          <a:p>
            <a:r>
              <a:rPr lang="en-US" altLang="zh-CN" dirty="0"/>
              <a:t>FOFB system framework</a:t>
            </a:r>
            <a:endParaRPr lang="zh-CN" altLang="en-US" dirty="0"/>
          </a:p>
        </p:txBody>
      </p:sp>
      <p:pic>
        <p:nvPicPr>
          <p:cNvPr id="5" name="图片 4">
            <a:extLst>
              <a:ext uri="{FF2B5EF4-FFF2-40B4-BE49-F238E27FC236}">
                <a16:creationId xmlns:a16="http://schemas.microsoft.com/office/drawing/2014/main" id="{314D2313-ECAA-4E78-AB24-365415732D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51884" y="1869679"/>
            <a:ext cx="4445479" cy="4448897"/>
          </a:xfrm>
          <a:prstGeom prst="rect">
            <a:avLst/>
          </a:prstGeom>
        </p:spPr>
      </p:pic>
      <p:pic>
        <p:nvPicPr>
          <p:cNvPr id="8" name="图片 7">
            <a:extLst>
              <a:ext uri="{FF2B5EF4-FFF2-40B4-BE49-F238E27FC236}">
                <a16:creationId xmlns:a16="http://schemas.microsoft.com/office/drawing/2014/main" id="{7165D541-2D96-4759-BDC9-0645F9BE7795}"/>
              </a:ext>
            </a:extLst>
          </p:cNvPr>
          <p:cNvPicPr>
            <a:picLocks noChangeAspect="1"/>
          </p:cNvPicPr>
          <p:nvPr/>
        </p:nvPicPr>
        <p:blipFill>
          <a:blip r:embed="rId4"/>
          <a:stretch>
            <a:fillRect/>
          </a:stretch>
        </p:blipFill>
        <p:spPr>
          <a:xfrm>
            <a:off x="494637" y="3612643"/>
            <a:ext cx="6268113" cy="2705933"/>
          </a:xfrm>
          <a:prstGeom prst="rect">
            <a:avLst/>
          </a:prstGeom>
        </p:spPr>
      </p:pic>
    </p:spTree>
    <p:extLst>
      <p:ext uri="{BB962C8B-B14F-4D97-AF65-F5344CB8AC3E}">
        <p14:creationId xmlns:p14="http://schemas.microsoft.com/office/powerpoint/2010/main" val="589192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16203" y="1124744"/>
            <a:ext cx="3845538" cy="663575"/>
          </a:xfrm>
        </p:spPr>
        <p:txBody>
          <a:bodyPr/>
          <a:lstStyle/>
          <a:p>
            <a:r>
              <a:rPr lang="zh-CN" altLang="en-US" dirty="0">
                <a:solidFill>
                  <a:srgbClr val="FF0000"/>
                </a:solidFill>
              </a:rPr>
              <a:t> </a:t>
            </a:r>
            <a:r>
              <a:rPr lang="en-US" altLang="zh-CN" dirty="0"/>
              <a:t>FOFB station</a:t>
            </a:r>
          </a:p>
        </p:txBody>
      </p:sp>
      <p:sp>
        <p:nvSpPr>
          <p:cNvPr id="11" name="内容占位符 1">
            <a:extLst>
              <a:ext uri="{FF2B5EF4-FFF2-40B4-BE49-F238E27FC236}">
                <a16:creationId xmlns:a16="http://schemas.microsoft.com/office/drawing/2014/main" id="{50B60237-934C-45E9-A427-94D7F3D18616}"/>
              </a:ext>
            </a:extLst>
          </p:cNvPr>
          <p:cNvSpPr>
            <a:spLocks noGrp="1"/>
          </p:cNvSpPr>
          <p:nvPr>
            <p:ph idx="1"/>
          </p:nvPr>
        </p:nvSpPr>
        <p:spPr>
          <a:xfrm>
            <a:off x="191344" y="2132856"/>
            <a:ext cx="4594398" cy="4437112"/>
          </a:xfrm>
        </p:spPr>
        <p:txBody>
          <a:bodyPr/>
          <a:lstStyle/>
          <a:p>
            <a:pPr>
              <a:buSzPct val="100000"/>
              <a:buFont typeface="Wingdings" panose="05000000000000000000" pitchFamily="2" charset="2"/>
              <a:buChar char="Ø"/>
            </a:pPr>
            <a:r>
              <a:rPr lang="en-US" altLang="zh-CN" sz="2000" dirty="0"/>
              <a:t>One ATCA architecture FOC</a:t>
            </a:r>
          </a:p>
          <a:p>
            <a:pPr>
              <a:buSzPct val="100000"/>
              <a:buFont typeface="Wingdings" panose="05000000000000000000" pitchFamily="2" charset="2"/>
              <a:buChar char="Ø"/>
            </a:pPr>
            <a:r>
              <a:rPr lang="en-US" altLang="zh-CN" sz="2000" dirty="0"/>
              <a:t>Four BPM data transceivers</a:t>
            </a:r>
          </a:p>
          <a:p>
            <a:pPr>
              <a:buSzPct val="100000"/>
              <a:buFont typeface="Wingdings" panose="05000000000000000000" pitchFamily="2" charset="2"/>
              <a:buChar char="Ø"/>
            </a:pPr>
            <a:r>
              <a:rPr lang="en-US" altLang="zh-CN" sz="2000" dirty="0"/>
              <a:t>One clock distribution box</a:t>
            </a:r>
          </a:p>
          <a:p>
            <a:pPr>
              <a:buSzPct val="100000"/>
              <a:buFont typeface="Wingdings" panose="05000000000000000000" pitchFamily="2" charset="2"/>
              <a:buChar char="Ø"/>
            </a:pPr>
            <a:r>
              <a:rPr lang="en-US" altLang="zh-CN" sz="2000" dirty="0"/>
              <a:t>Several fiber optic patch panels</a:t>
            </a:r>
          </a:p>
          <a:p>
            <a:pPr>
              <a:buSzPct val="100000"/>
              <a:buFont typeface="Wingdings" panose="05000000000000000000" pitchFamily="2" charset="2"/>
              <a:buChar char="Ø"/>
            </a:pPr>
            <a:r>
              <a:rPr lang="en-US" altLang="zh-CN" sz="2000" dirty="0"/>
              <a:t>One data acquisition server</a:t>
            </a:r>
          </a:p>
          <a:p>
            <a:pPr>
              <a:buSzPct val="100000"/>
              <a:buFont typeface="Wingdings" panose="05000000000000000000" pitchFamily="2" charset="2"/>
              <a:buChar char="Ø"/>
            </a:pPr>
            <a:r>
              <a:rPr lang="en-US" altLang="zh-CN" sz="2000" dirty="0"/>
              <a:t>Directly connected to 36 DBPMs</a:t>
            </a:r>
          </a:p>
          <a:p>
            <a:pPr>
              <a:buSzPct val="100000"/>
              <a:buFont typeface="Wingdings" panose="05000000000000000000" pitchFamily="2" charset="2"/>
              <a:buChar char="Ø"/>
            </a:pPr>
            <a:r>
              <a:rPr lang="en-US" altLang="zh-CN" sz="2000" dirty="0"/>
              <a:t>Directly connected to several XBPMs</a:t>
            </a:r>
          </a:p>
          <a:p>
            <a:pPr>
              <a:buSzPct val="100000"/>
              <a:buFont typeface="Wingdings" panose="05000000000000000000" pitchFamily="2" charset="2"/>
              <a:buChar char="Ø"/>
            </a:pPr>
            <a:r>
              <a:rPr lang="en-US" altLang="zh-CN" sz="2000" dirty="0"/>
              <a:t>Directly connected to 24 PSCs</a:t>
            </a:r>
          </a:p>
          <a:p>
            <a:pPr>
              <a:buSzPct val="100000"/>
              <a:buFont typeface="Wingdings" panose="05000000000000000000" pitchFamily="2" charset="2"/>
              <a:buChar char="Ø"/>
            </a:pPr>
            <a:endParaRPr lang="en-US" altLang="zh-CN" sz="2000" dirty="0"/>
          </a:p>
        </p:txBody>
      </p:sp>
      <p:pic>
        <p:nvPicPr>
          <p:cNvPr id="6" name="图片 5">
            <a:extLst>
              <a:ext uri="{FF2B5EF4-FFF2-40B4-BE49-F238E27FC236}">
                <a16:creationId xmlns:a16="http://schemas.microsoft.com/office/drawing/2014/main" id="{0CD7EA17-4B6B-42E9-B071-AD7B2E4DB5EA}"/>
              </a:ext>
            </a:extLst>
          </p:cNvPr>
          <p:cNvPicPr>
            <a:picLocks noChangeAspect="1"/>
          </p:cNvPicPr>
          <p:nvPr/>
        </p:nvPicPr>
        <p:blipFill>
          <a:blip r:embed="rId3"/>
          <a:stretch>
            <a:fillRect/>
          </a:stretch>
        </p:blipFill>
        <p:spPr>
          <a:xfrm>
            <a:off x="4897232" y="556762"/>
            <a:ext cx="6984776" cy="5558746"/>
          </a:xfrm>
          <a:prstGeom prst="rect">
            <a:avLst/>
          </a:prstGeom>
        </p:spPr>
      </p:pic>
    </p:spTree>
    <p:extLst>
      <p:ext uri="{BB962C8B-B14F-4D97-AF65-F5344CB8AC3E}">
        <p14:creationId xmlns:p14="http://schemas.microsoft.com/office/powerpoint/2010/main" val="3250027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36841" y="434113"/>
            <a:ext cx="11292376" cy="663575"/>
          </a:xfrm>
        </p:spPr>
        <p:txBody>
          <a:bodyPr/>
          <a:lstStyle/>
          <a:p>
            <a:r>
              <a:rPr lang="zh-CN" altLang="en-US" dirty="0"/>
              <a:t> </a:t>
            </a:r>
            <a:r>
              <a:rPr lang="en-US" altLang="zh-CN" dirty="0"/>
              <a:t>Hardware design of FOFB controller (FOC)</a:t>
            </a:r>
          </a:p>
        </p:txBody>
      </p:sp>
      <p:sp>
        <p:nvSpPr>
          <p:cNvPr id="11" name="内容占位符 1">
            <a:extLst>
              <a:ext uri="{FF2B5EF4-FFF2-40B4-BE49-F238E27FC236}">
                <a16:creationId xmlns:a16="http://schemas.microsoft.com/office/drawing/2014/main" id="{50B60237-934C-45E9-A427-94D7F3D18616}"/>
              </a:ext>
            </a:extLst>
          </p:cNvPr>
          <p:cNvSpPr>
            <a:spLocks noGrp="1"/>
          </p:cNvSpPr>
          <p:nvPr>
            <p:ph idx="1"/>
          </p:nvPr>
        </p:nvSpPr>
        <p:spPr>
          <a:xfrm>
            <a:off x="507937" y="1514252"/>
            <a:ext cx="6367271" cy="4804867"/>
          </a:xfrm>
        </p:spPr>
        <p:txBody>
          <a:bodyPr>
            <a:normAutofit lnSpcReduction="10000"/>
          </a:bodyPr>
          <a:lstStyle/>
          <a:p>
            <a:pPr algn="just">
              <a:buSzPct val="100000"/>
              <a:buFont typeface="Wingdings" panose="05000000000000000000" pitchFamily="2" charset="2"/>
              <a:buChar char="Ø"/>
            </a:pPr>
            <a:r>
              <a:rPr lang="en-US" altLang="zh-CN" sz="2000" dirty="0"/>
              <a:t> The overall hardware of the crate adopts a custom ATCA architecture. The front plug-in board includes 1 main control board, 1 auxiliary function board and 3 power interface boards.</a:t>
            </a:r>
          </a:p>
          <a:p>
            <a:pPr algn="just">
              <a:buSzPct val="100000"/>
              <a:buFont typeface="Wingdings" panose="05000000000000000000" pitchFamily="2" charset="2"/>
              <a:buChar char="Ø"/>
            </a:pPr>
            <a:r>
              <a:rPr lang="en-US" altLang="zh-CN" sz="2000" dirty="0"/>
              <a:t> MAIN board</a:t>
            </a:r>
            <a:r>
              <a:rPr lang="zh-CN" altLang="en-US" sz="2000" dirty="0"/>
              <a:t>：</a:t>
            </a:r>
            <a:r>
              <a:rPr lang="en-US" altLang="zh-CN" sz="2000" dirty="0"/>
              <a:t>Complete all core operations of FOFB, receive BPM data, communicate with the upper computer, etc.</a:t>
            </a:r>
            <a:r>
              <a:rPr lang="zh-CN" altLang="en-US" sz="2000" dirty="0"/>
              <a:t>（</a:t>
            </a:r>
            <a:r>
              <a:rPr lang="en-US" altLang="zh-CN" sz="2000" dirty="0"/>
              <a:t>X7VX690T FPGA</a:t>
            </a:r>
            <a:r>
              <a:rPr lang="zh-CN" altLang="en-US" sz="2000" dirty="0"/>
              <a:t>）</a:t>
            </a:r>
            <a:endParaRPr lang="en-US" altLang="zh-CN" sz="2000" dirty="0"/>
          </a:p>
          <a:p>
            <a:pPr algn="just">
              <a:buSzPct val="100000"/>
              <a:buFont typeface="Wingdings" panose="05000000000000000000" pitchFamily="2" charset="2"/>
              <a:buChar char="Ø"/>
            </a:pPr>
            <a:r>
              <a:rPr lang="en-US" altLang="zh-CN" sz="2000" dirty="0"/>
              <a:t> AUX board</a:t>
            </a:r>
            <a:r>
              <a:rPr lang="zh-CN" altLang="en-US" sz="2000" dirty="0"/>
              <a:t>： </a:t>
            </a:r>
            <a:r>
              <a:rPr lang="en-US" altLang="zh-CN" sz="2000" dirty="0"/>
              <a:t>Receive timing signals, store and read FOFB data, update firmware programs online, monitor the crate status, etc.</a:t>
            </a:r>
            <a:r>
              <a:rPr lang="zh-CN" altLang="en-US" sz="2000" dirty="0"/>
              <a:t>（</a:t>
            </a:r>
            <a:r>
              <a:rPr lang="en-US" altLang="zh-CN" sz="2000" dirty="0"/>
              <a:t>XCKU060 FPGA</a:t>
            </a:r>
            <a:r>
              <a:rPr lang="zh-CN" altLang="en-US" sz="2000" dirty="0"/>
              <a:t>）</a:t>
            </a:r>
            <a:endParaRPr lang="en-US" altLang="zh-CN" sz="2000" dirty="0"/>
          </a:p>
          <a:p>
            <a:pPr algn="just">
              <a:buSzPct val="100000"/>
              <a:buFont typeface="Wingdings" panose="05000000000000000000" pitchFamily="2" charset="2"/>
              <a:buChar char="Ø"/>
            </a:pPr>
            <a:r>
              <a:rPr lang="en-US" altLang="zh-CN" sz="2000" dirty="0"/>
              <a:t> PSC board</a:t>
            </a:r>
            <a:r>
              <a:rPr lang="zh-CN" altLang="en-US" sz="2000" dirty="0"/>
              <a:t>：</a:t>
            </a:r>
            <a:r>
              <a:rPr lang="en-US" altLang="zh-CN" sz="2000" dirty="0"/>
              <a:t> With 8-channel optical fiber interface to communicate with the fast corrector power supply controller.</a:t>
            </a:r>
          </a:p>
        </p:txBody>
      </p:sp>
      <p:pic>
        <p:nvPicPr>
          <p:cNvPr id="5" name="图片 4">
            <a:extLst>
              <a:ext uri="{FF2B5EF4-FFF2-40B4-BE49-F238E27FC236}">
                <a16:creationId xmlns:a16="http://schemas.microsoft.com/office/drawing/2014/main" id="{3AB23DEC-6F34-4426-AB6D-16884D02AFBD}"/>
              </a:ext>
            </a:extLst>
          </p:cNvPr>
          <p:cNvPicPr>
            <a:picLocks noChangeAspect="1"/>
          </p:cNvPicPr>
          <p:nvPr/>
        </p:nvPicPr>
        <p:blipFill>
          <a:blip r:embed="rId2"/>
          <a:stretch>
            <a:fillRect/>
          </a:stretch>
        </p:blipFill>
        <p:spPr>
          <a:xfrm>
            <a:off x="7320136" y="1412776"/>
            <a:ext cx="4621959" cy="4579044"/>
          </a:xfrm>
          <a:prstGeom prst="rect">
            <a:avLst/>
          </a:prstGeom>
        </p:spPr>
      </p:pic>
    </p:spTree>
    <p:extLst>
      <p:ext uri="{BB962C8B-B14F-4D97-AF65-F5344CB8AC3E}">
        <p14:creationId xmlns:p14="http://schemas.microsoft.com/office/powerpoint/2010/main" val="1908706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zh-CN" altLang="en-US" dirty="0">
                <a:solidFill>
                  <a:srgbClr val="FF0000"/>
                </a:solidFill>
              </a:rPr>
              <a:t> </a:t>
            </a:r>
            <a:r>
              <a:rPr lang="en-US" altLang="zh-CN" dirty="0"/>
              <a:t>Hardware implementation</a:t>
            </a:r>
            <a:endParaRPr lang="en-US" dirty="0"/>
          </a:p>
        </p:txBody>
      </p:sp>
      <p:pic>
        <p:nvPicPr>
          <p:cNvPr id="12" name="图片 11">
            <a:extLst>
              <a:ext uri="{FF2B5EF4-FFF2-40B4-BE49-F238E27FC236}">
                <a16:creationId xmlns:a16="http://schemas.microsoft.com/office/drawing/2014/main" id="{A61CDAC6-C749-4D5D-90C6-E613A081CFB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500" t="4889" r="13167" b="1667"/>
          <a:stretch/>
        </p:blipFill>
        <p:spPr>
          <a:xfrm>
            <a:off x="1636727" y="1410023"/>
            <a:ext cx="2179014" cy="2111233"/>
          </a:xfrm>
          <a:prstGeom prst="rect">
            <a:avLst/>
          </a:prstGeom>
        </p:spPr>
      </p:pic>
      <p:pic>
        <p:nvPicPr>
          <p:cNvPr id="15" name="图片 14">
            <a:extLst>
              <a:ext uri="{FF2B5EF4-FFF2-40B4-BE49-F238E27FC236}">
                <a16:creationId xmlns:a16="http://schemas.microsoft.com/office/drawing/2014/main" id="{5AEE30E5-A45C-4FEA-82E3-2B8D235FD9A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380" t="17157" r="2329" b="19672"/>
          <a:stretch/>
        </p:blipFill>
        <p:spPr>
          <a:xfrm rot="10800000">
            <a:off x="4464477" y="1899844"/>
            <a:ext cx="2896940" cy="1425387"/>
          </a:xfrm>
          <a:prstGeom prst="rect">
            <a:avLst/>
          </a:prstGeom>
        </p:spPr>
      </p:pic>
      <p:sp>
        <p:nvSpPr>
          <p:cNvPr id="18" name="文本框 17">
            <a:extLst>
              <a:ext uri="{FF2B5EF4-FFF2-40B4-BE49-F238E27FC236}">
                <a16:creationId xmlns:a16="http://schemas.microsoft.com/office/drawing/2014/main" id="{406AB38D-FA68-4C7A-98C9-A3F0C5C4DD82}"/>
              </a:ext>
            </a:extLst>
          </p:cNvPr>
          <p:cNvSpPr txBox="1"/>
          <p:nvPr/>
        </p:nvSpPr>
        <p:spPr>
          <a:xfrm>
            <a:off x="2074791" y="3521255"/>
            <a:ext cx="1342774" cy="646331"/>
          </a:xfrm>
          <a:prstGeom prst="rect">
            <a:avLst/>
          </a:prstGeom>
          <a:noFill/>
        </p:spPr>
        <p:txBody>
          <a:bodyPr wrap="square" rtlCol="0">
            <a:spAutoFit/>
          </a:bodyPr>
          <a:lstStyle/>
          <a:p>
            <a:r>
              <a:rPr lang="en-US" altLang="zh-CN" sz="1800" dirty="0">
                <a:solidFill>
                  <a:schemeClr val="tx1"/>
                </a:solidFill>
              </a:rPr>
              <a:t>MAIN board</a:t>
            </a:r>
            <a:endParaRPr lang="zh-CN" altLang="en-US" sz="1800" dirty="0">
              <a:solidFill>
                <a:schemeClr val="tx1"/>
              </a:solidFill>
            </a:endParaRPr>
          </a:p>
        </p:txBody>
      </p:sp>
      <p:sp>
        <p:nvSpPr>
          <p:cNvPr id="19" name="文本框 18">
            <a:extLst>
              <a:ext uri="{FF2B5EF4-FFF2-40B4-BE49-F238E27FC236}">
                <a16:creationId xmlns:a16="http://schemas.microsoft.com/office/drawing/2014/main" id="{8E23FF88-5825-4175-A8BE-D0EDDAD45C8F}"/>
              </a:ext>
            </a:extLst>
          </p:cNvPr>
          <p:cNvSpPr txBox="1"/>
          <p:nvPr/>
        </p:nvSpPr>
        <p:spPr>
          <a:xfrm>
            <a:off x="2127244" y="6083829"/>
            <a:ext cx="1342774" cy="369332"/>
          </a:xfrm>
          <a:prstGeom prst="rect">
            <a:avLst/>
          </a:prstGeom>
          <a:noFill/>
        </p:spPr>
        <p:txBody>
          <a:bodyPr wrap="square" rtlCol="0">
            <a:spAutoFit/>
          </a:bodyPr>
          <a:lstStyle/>
          <a:p>
            <a:r>
              <a:rPr lang="en-US" altLang="zh-CN" sz="1800" dirty="0">
                <a:solidFill>
                  <a:schemeClr val="tx1"/>
                </a:solidFill>
              </a:rPr>
              <a:t>AUX board</a:t>
            </a:r>
            <a:endParaRPr lang="zh-CN" altLang="en-US" sz="1800" dirty="0">
              <a:solidFill>
                <a:schemeClr val="tx1"/>
              </a:solidFill>
            </a:endParaRPr>
          </a:p>
        </p:txBody>
      </p:sp>
      <p:sp>
        <p:nvSpPr>
          <p:cNvPr id="20" name="文本框 19">
            <a:extLst>
              <a:ext uri="{FF2B5EF4-FFF2-40B4-BE49-F238E27FC236}">
                <a16:creationId xmlns:a16="http://schemas.microsoft.com/office/drawing/2014/main" id="{20380E58-BE62-46CD-9DD9-74C78EDA2F20}"/>
              </a:ext>
            </a:extLst>
          </p:cNvPr>
          <p:cNvSpPr txBox="1"/>
          <p:nvPr/>
        </p:nvSpPr>
        <p:spPr>
          <a:xfrm>
            <a:off x="5395934" y="6083829"/>
            <a:ext cx="1342774" cy="369332"/>
          </a:xfrm>
          <a:prstGeom prst="rect">
            <a:avLst/>
          </a:prstGeom>
          <a:noFill/>
        </p:spPr>
        <p:txBody>
          <a:bodyPr wrap="square" rtlCol="0">
            <a:spAutoFit/>
          </a:bodyPr>
          <a:lstStyle/>
          <a:p>
            <a:r>
              <a:rPr lang="en-US" altLang="zh-CN" sz="1800" dirty="0">
                <a:solidFill>
                  <a:schemeClr val="tx1"/>
                </a:solidFill>
              </a:rPr>
              <a:t>PSC board</a:t>
            </a:r>
            <a:endParaRPr lang="zh-CN" altLang="en-US" sz="1800" dirty="0">
              <a:solidFill>
                <a:schemeClr val="tx1"/>
              </a:solidFill>
            </a:endParaRPr>
          </a:p>
        </p:txBody>
      </p:sp>
      <p:sp>
        <p:nvSpPr>
          <p:cNvPr id="21" name="矩形 20">
            <a:extLst>
              <a:ext uri="{FF2B5EF4-FFF2-40B4-BE49-F238E27FC236}">
                <a16:creationId xmlns:a16="http://schemas.microsoft.com/office/drawing/2014/main" id="{EEDCFCAD-20DD-46B5-81BC-2122CB90C807}"/>
              </a:ext>
            </a:extLst>
          </p:cNvPr>
          <p:cNvSpPr/>
          <p:nvPr/>
        </p:nvSpPr>
        <p:spPr>
          <a:xfrm>
            <a:off x="5346273" y="3521255"/>
            <a:ext cx="1274708" cy="369332"/>
          </a:xfrm>
          <a:prstGeom prst="rect">
            <a:avLst/>
          </a:prstGeom>
        </p:spPr>
        <p:txBody>
          <a:bodyPr wrap="none">
            <a:spAutoFit/>
          </a:bodyPr>
          <a:lstStyle/>
          <a:p>
            <a:r>
              <a:rPr lang="zh-CN" altLang="en-US" sz="1800" dirty="0">
                <a:solidFill>
                  <a:schemeClr val="tx1"/>
                </a:solidFill>
              </a:rPr>
              <a:t>Backboard</a:t>
            </a:r>
          </a:p>
        </p:txBody>
      </p:sp>
      <p:pic>
        <p:nvPicPr>
          <p:cNvPr id="2" name="图片 1">
            <a:extLst>
              <a:ext uri="{FF2B5EF4-FFF2-40B4-BE49-F238E27FC236}">
                <a16:creationId xmlns:a16="http://schemas.microsoft.com/office/drawing/2014/main" id="{99F4F1FC-E582-E835-1EBF-4759C4B87AEB}"/>
              </a:ext>
            </a:extLst>
          </p:cNvPr>
          <p:cNvPicPr>
            <a:picLocks noChangeAspect="1"/>
          </p:cNvPicPr>
          <p:nvPr/>
        </p:nvPicPr>
        <p:blipFill rotWithShape="1">
          <a:blip r:embed="rId5"/>
          <a:srcRect l="16394" t="36592" r="26196" b="17451"/>
          <a:stretch>
            <a:fillRect/>
          </a:stretch>
        </p:blipFill>
        <p:spPr>
          <a:xfrm rot="5400000">
            <a:off x="1655645" y="3866663"/>
            <a:ext cx="2141176" cy="2179013"/>
          </a:xfrm>
          <a:prstGeom prst="rect">
            <a:avLst/>
          </a:prstGeom>
        </p:spPr>
      </p:pic>
      <p:pic>
        <p:nvPicPr>
          <p:cNvPr id="4" name="图片 3">
            <a:extLst>
              <a:ext uri="{FF2B5EF4-FFF2-40B4-BE49-F238E27FC236}">
                <a16:creationId xmlns:a16="http://schemas.microsoft.com/office/drawing/2014/main" id="{EC88C910-976B-6AC3-B408-6B38AC3E18D0}"/>
              </a:ext>
            </a:extLst>
          </p:cNvPr>
          <p:cNvPicPr>
            <a:picLocks noChangeAspect="1"/>
          </p:cNvPicPr>
          <p:nvPr/>
        </p:nvPicPr>
        <p:blipFill>
          <a:blip r:embed="rId6" cstate="screen"/>
          <a:stretch>
            <a:fillRect/>
          </a:stretch>
        </p:blipFill>
        <p:spPr>
          <a:xfrm rot="16200000">
            <a:off x="4905837" y="3978565"/>
            <a:ext cx="2014220" cy="2082165"/>
          </a:xfrm>
          <a:prstGeom prst="rect">
            <a:avLst/>
          </a:prstGeom>
        </p:spPr>
      </p:pic>
      <p:pic>
        <p:nvPicPr>
          <p:cNvPr id="5" name="图片 4" descr="23a2839e7437c6584022d80e249a527e">
            <a:extLst>
              <a:ext uri="{FF2B5EF4-FFF2-40B4-BE49-F238E27FC236}">
                <a16:creationId xmlns:a16="http://schemas.microsoft.com/office/drawing/2014/main" id="{985299FA-8500-9E96-EA5B-00EBECB670EF}"/>
              </a:ext>
            </a:extLst>
          </p:cNvPr>
          <p:cNvPicPr>
            <a:picLocks noChangeAspect="1"/>
          </p:cNvPicPr>
          <p:nvPr/>
        </p:nvPicPr>
        <p:blipFill>
          <a:blip r:embed="rId7"/>
          <a:srcRect l="12127" r="10996"/>
          <a:stretch>
            <a:fillRect/>
          </a:stretch>
        </p:blipFill>
        <p:spPr>
          <a:xfrm>
            <a:off x="8392732" y="989436"/>
            <a:ext cx="3152574" cy="5467421"/>
          </a:xfrm>
          <a:prstGeom prst="rect">
            <a:avLst/>
          </a:prstGeom>
        </p:spPr>
      </p:pic>
      <p:sp>
        <p:nvSpPr>
          <p:cNvPr id="22" name="矩形 21">
            <a:extLst>
              <a:ext uri="{FF2B5EF4-FFF2-40B4-BE49-F238E27FC236}">
                <a16:creationId xmlns:a16="http://schemas.microsoft.com/office/drawing/2014/main" id="{7982AABE-283C-41B6-A0B3-5B9E373601A1}"/>
              </a:ext>
            </a:extLst>
          </p:cNvPr>
          <p:cNvSpPr/>
          <p:nvPr/>
        </p:nvSpPr>
        <p:spPr>
          <a:xfrm>
            <a:off x="8692800" y="6420617"/>
            <a:ext cx="2941832" cy="646331"/>
          </a:xfrm>
          <a:prstGeom prst="rect">
            <a:avLst/>
          </a:prstGeom>
        </p:spPr>
        <p:txBody>
          <a:bodyPr wrap="none">
            <a:spAutoFit/>
          </a:bodyPr>
          <a:lstStyle/>
          <a:p>
            <a:r>
              <a:rPr lang="en-US" altLang="zh-CN" dirty="0">
                <a:solidFill>
                  <a:schemeClr val="tx1"/>
                </a:solidFill>
              </a:rPr>
              <a:t>FOFB Station</a:t>
            </a:r>
            <a:endParaRPr lang="zh-CN" altLang="en-US" dirty="0">
              <a:solidFill>
                <a:schemeClr val="tx1"/>
              </a:solidFill>
            </a:endParaRPr>
          </a:p>
        </p:txBody>
      </p:sp>
    </p:spTree>
    <p:extLst>
      <p:ext uri="{BB962C8B-B14F-4D97-AF65-F5344CB8AC3E}">
        <p14:creationId xmlns:p14="http://schemas.microsoft.com/office/powerpoint/2010/main" val="1886424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内容占位符 6">
            <a:extLst>
              <a:ext uri="{FF2B5EF4-FFF2-40B4-BE49-F238E27FC236}">
                <a16:creationId xmlns:a16="http://schemas.microsoft.com/office/drawing/2014/main" id="{2613A709-0532-4293-952F-1935E8F9892C}"/>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292700" y="1988840"/>
            <a:ext cx="6702648" cy="4000920"/>
          </a:xfrm>
        </p:spPr>
      </p:pic>
      <p:sp>
        <p:nvSpPr>
          <p:cNvPr id="3" name="标题 2">
            <a:extLst>
              <a:ext uri="{FF2B5EF4-FFF2-40B4-BE49-F238E27FC236}">
                <a16:creationId xmlns:a16="http://schemas.microsoft.com/office/drawing/2014/main" id="{702AAE61-A7E2-4959-A2CE-C19FFF088CAE}"/>
              </a:ext>
            </a:extLst>
          </p:cNvPr>
          <p:cNvSpPr>
            <a:spLocks noGrp="1"/>
          </p:cNvSpPr>
          <p:nvPr>
            <p:ph type="title"/>
          </p:nvPr>
        </p:nvSpPr>
        <p:spPr>
          <a:xfrm>
            <a:off x="623392" y="536452"/>
            <a:ext cx="10718987" cy="663575"/>
          </a:xfrm>
        </p:spPr>
        <p:txBody>
          <a:bodyPr/>
          <a:lstStyle/>
          <a:p>
            <a:r>
              <a:rPr lang="en-US" altLang="zh-CN" dirty="0"/>
              <a:t>FOFB processor dataflow</a:t>
            </a:r>
            <a:endParaRPr lang="zh-CN" altLang="en-US" dirty="0"/>
          </a:p>
        </p:txBody>
      </p:sp>
      <p:sp>
        <p:nvSpPr>
          <p:cNvPr id="5" name="文本框 4">
            <a:extLst>
              <a:ext uri="{FF2B5EF4-FFF2-40B4-BE49-F238E27FC236}">
                <a16:creationId xmlns:a16="http://schemas.microsoft.com/office/drawing/2014/main" id="{9C65A29D-0B62-460B-A5EB-3622424E9E05}"/>
              </a:ext>
            </a:extLst>
          </p:cNvPr>
          <p:cNvSpPr txBox="1"/>
          <p:nvPr/>
        </p:nvSpPr>
        <p:spPr>
          <a:xfrm>
            <a:off x="-11212" y="1988840"/>
            <a:ext cx="5303912" cy="4401205"/>
          </a:xfrm>
          <a:prstGeom prst="rect">
            <a:avLst/>
          </a:prstGeom>
          <a:noFill/>
        </p:spPr>
        <p:txBody>
          <a:bodyPr wrap="square">
            <a:spAutoFit/>
          </a:bodyPr>
          <a:lstStyle/>
          <a:p>
            <a:pPr marL="342900" indent="-342900" algn="just">
              <a:buFont typeface="Wingdings" panose="05000000000000000000" pitchFamily="2" charset="2"/>
              <a:buChar char="Ø"/>
            </a:pPr>
            <a:r>
              <a:rPr lang="en-US" altLang="zh-CN" sz="2000" dirty="0">
                <a:solidFill>
                  <a:srgbClr val="000099"/>
                </a:solidFill>
              </a:rPr>
              <a:t>The main control board adopts a pipeline structure to accomplish the functions of BPM data reception, FOFB calculation, and correction value transmission. </a:t>
            </a:r>
          </a:p>
          <a:p>
            <a:pPr marL="342900" indent="-342900" algn="just">
              <a:buFont typeface="Wingdings" panose="05000000000000000000" pitchFamily="2" charset="2"/>
              <a:buChar char="Ø"/>
            </a:pPr>
            <a:r>
              <a:rPr lang="en-US" altLang="zh-CN" sz="2000" dirty="0">
                <a:solidFill>
                  <a:srgbClr val="000099"/>
                </a:solidFill>
              </a:rPr>
              <a:t>It is controlled by a </a:t>
            </a:r>
            <a:r>
              <a:rPr lang="en-US" altLang="zh-CN" sz="2000" dirty="0" err="1">
                <a:solidFill>
                  <a:srgbClr val="000099"/>
                </a:solidFill>
              </a:rPr>
              <a:t>MicroBlaze</a:t>
            </a:r>
            <a:r>
              <a:rPr lang="en-US" altLang="zh-CN" sz="2000" dirty="0">
                <a:solidFill>
                  <a:srgbClr val="000099"/>
                </a:solidFill>
              </a:rPr>
              <a:t> soft core, and finally sends the data that needs to be uploaded and saved to the auxiliary function board. </a:t>
            </a:r>
          </a:p>
          <a:p>
            <a:pPr marL="342900" indent="-342900" algn="just">
              <a:buFont typeface="Wingdings" panose="05000000000000000000" pitchFamily="2" charset="2"/>
              <a:buChar char="Ø"/>
            </a:pPr>
            <a:r>
              <a:rPr lang="en-US" altLang="zh-CN" sz="2000" dirty="0">
                <a:solidFill>
                  <a:srgbClr val="000099"/>
                </a:solidFill>
              </a:rPr>
              <a:t>The auxiliary function board then performs DDR4 caching and transmits the data out. </a:t>
            </a:r>
          </a:p>
          <a:p>
            <a:pPr marL="342900" indent="-342900" algn="just">
              <a:buFont typeface="Wingdings" panose="05000000000000000000" pitchFamily="2" charset="2"/>
              <a:buChar char="Ø"/>
            </a:pPr>
            <a:r>
              <a:rPr lang="en-US" altLang="zh-CN" sz="2000" dirty="0">
                <a:solidFill>
                  <a:srgbClr val="000099"/>
                </a:solidFill>
              </a:rPr>
              <a:t>A server will be connected to the FOC via a network to complete functions such as system control, parameter setting, data readout, and data storage.</a:t>
            </a:r>
            <a:endParaRPr lang="zh-CN" altLang="en-US" sz="2000" dirty="0">
              <a:solidFill>
                <a:srgbClr val="000099"/>
              </a:solidFill>
            </a:endParaRPr>
          </a:p>
        </p:txBody>
      </p:sp>
    </p:spTree>
    <p:extLst>
      <p:ext uri="{BB962C8B-B14F-4D97-AF65-F5344CB8AC3E}">
        <p14:creationId xmlns:p14="http://schemas.microsoft.com/office/powerpoint/2010/main" val="2600271101"/>
      </p:ext>
    </p:extLst>
  </p:cSld>
  <p:clrMapOvr>
    <a:masterClrMapping/>
  </p:clrMapOvr>
</p:sld>
</file>

<file path=ppt/theme/theme1.xml><?xml version="1.0" encoding="utf-8"?>
<a:theme xmlns:a="http://schemas.openxmlformats.org/drawingml/2006/main" name="自定义设计方案">
  <a:themeElements>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自定义设计方案">
      <a:majorFont>
        <a:latin typeface="Arial"/>
        <a:ea typeface="黑体"/>
        <a:cs typeface=""/>
      </a:majorFont>
      <a:minorFont>
        <a:latin typeface="Arial"/>
        <a:ea typeface="黑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0000"/>
        </a:solidFill>
        <a:ln w="9525" cap="flat" cmpd="sng" algn="ctr">
          <a:solidFill>
            <a:srgbClr val="5F5F5F"/>
          </a:solidFill>
          <a:prstDash val="solid"/>
          <a:round/>
          <a:headEnd type="none" w="med" len="med"/>
          <a:tailEnd type="none" w="med" len="med"/>
        </a:ln>
        <a:effectLst>
          <a:outerShdw dist="53882" dir="2700000" algn="ctr" rotWithShape="0">
            <a:srgbClr val="CCECFF"/>
          </a:outerShdw>
        </a:effectLst>
      </a:spPr>
      <a:bodyPr vert="horz" wrap="square" lIns="91440" tIns="45720" rIns="91440" bIns="45720" numCol="1" anchor="t" anchorCtr="0" compatLnSpc="1">
        <a:prstTxWarp prst="textNoShape">
          <a:avLst/>
        </a:prstTxWarp>
        <a:spAutoFit/>
      </a:bodyPr>
      <a:lstStyle>
        <a:defPPr marL="1588" marR="0" indent="0" algn="ctr"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bg1"/>
            </a:solidFill>
            <a:effectLst/>
            <a:latin typeface="Times New Roman" pitchFamily="18" charset="0"/>
            <a:ea typeface="华文中宋" pitchFamily="2" charset="-122"/>
          </a:defRPr>
        </a:defPPr>
      </a:lstStyle>
    </a:spDef>
    <a:lnDef>
      <a:spPr bwMode="auto">
        <a:xfrm>
          <a:off x="0" y="0"/>
          <a:ext cx="1" cy="1"/>
        </a:xfrm>
        <a:custGeom>
          <a:avLst/>
          <a:gdLst/>
          <a:ahLst/>
          <a:cxnLst/>
          <a:rect l="0" t="0" r="0" b="0"/>
          <a:pathLst/>
        </a:custGeom>
        <a:solidFill>
          <a:srgbClr val="FF0000"/>
        </a:solidFill>
        <a:ln w="9525" cap="flat" cmpd="sng" algn="ctr">
          <a:solidFill>
            <a:srgbClr val="5F5F5F"/>
          </a:solidFill>
          <a:prstDash val="solid"/>
          <a:round/>
          <a:headEnd type="none" w="med" len="med"/>
          <a:tailEnd type="none" w="med" len="med"/>
        </a:ln>
        <a:effectLst>
          <a:outerShdw dist="53882" dir="2700000" algn="ctr" rotWithShape="0">
            <a:srgbClr val="CCECFF"/>
          </a:outerShdw>
        </a:effectLst>
      </a:spPr>
      <a:bodyPr vert="horz" wrap="square" lIns="91440" tIns="45720" rIns="91440" bIns="45720" numCol="1" anchor="t" anchorCtr="0" compatLnSpc="1">
        <a:prstTxWarp prst="textNoShape">
          <a:avLst/>
        </a:prstTxWarp>
        <a:spAutoFit/>
      </a:bodyPr>
      <a:lstStyle>
        <a:defPPr marL="1588" marR="0" indent="0" algn="ctr"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bg1"/>
            </a:solidFill>
            <a:effectLst/>
            <a:latin typeface="Times New Roman" pitchFamily="18" charset="0"/>
            <a:ea typeface="华文中宋" pitchFamily="2" charset="-122"/>
          </a:defRPr>
        </a:defPPr>
      </a:lstStyle>
    </a:lnDef>
  </a:objectDefaults>
  <a:extraClrSchemeLst>
    <a:extraClrScheme>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11020</TotalTime>
  <Words>2243</Words>
  <Application>Microsoft Office PowerPoint</Application>
  <PresentationFormat>宽屏</PresentationFormat>
  <Paragraphs>234</Paragraphs>
  <Slides>32</Slides>
  <Notes>13</Notes>
  <HiddenSlides>0</HiddenSlides>
  <MMClips>0</MMClips>
  <ScaleCrop>false</ScaleCrop>
  <HeadingPairs>
    <vt:vector size="8" baseType="variant">
      <vt:variant>
        <vt:lpstr>已用的字体</vt:lpstr>
      </vt:variant>
      <vt:variant>
        <vt:i4>13</vt:i4>
      </vt:variant>
      <vt:variant>
        <vt:lpstr>主题</vt:lpstr>
      </vt:variant>
      <vt:variant>
        <vt:i4>1</vt:i4>
      </vt:variant>
      <vt:variant>
        <vt:lpstr>嵌入 OLE 服务器</vt:lpstr>
      </vt:variant>
      <vt:variant>
        <vt:i4>1</vt:i4>
      </vt:variant>
      <vt:variant>
        <vt:lpstr>幻灯片标题</vt:lpstr>
      </vt:variant>
      <vt:variant>
        <vt:i4>32</vt:i4>
      </vt:variant>
    </vt:vector>
  </HeadingPairs>
  <TitlesOfParts>
    <vt:vector size="47" baseType="lpstr">
      <vt:lpstr>inherit</vt:lpstr>
      <vt:lpstr>Inter</vt:lpstr>
      <vt:lpstr>ui-sans-serif</vt:lpstr>
      <vt:lpstr>等线</vt:lpstr>
      <vt:lpstr>微软雅黑</vt:lpstr>
      <vt:lpstr>Arial</vt:lpstr>
      <vt:lpstr>Calibri</vt:lpstr>
      <vt:lpstr>Cambria Math</vt:lpstr>
      <vt:lpstr>Poppins</vt:lpstr>
      <vt:lpstr>Symbol</vt:lpstr>
      <vt:lpstr>Tahoma</vt:lpstr>
      <vt:lpstr>Times New Roman</vt:lpstr>
      <vt:lpstr>Wingdings</vt:lpstr>
      <vt:lpstr>自定义设计方案</vt:lpstr>
      <vt:lpstr>Equation</vt:lpstr>
      <vt:lpstr>BEPCII-U IP Luminosity Feedback Control System</vt:lpstr>
      <vt:lpstr>CONTENTS</vt:lpstr>
      <vt:lpstr>1. Development and Commissioning of the HEPS FOFB System</vt:lpstr>
      <vt:lpstr>Global feedback strategy</vt:lpstr>
      <vt:lpstr>FOFB system framework</vt:lpstr>
      <vt:lpstr> FOFB station</vt:lpstr>
      <vt:lpstr> Hardware design of FOFB controller (FOC)</vt:lpstr>
      <vt:lpstr> Hardware implementation</vt:lpstr>
      <vt:lpstr>FOFB processor dataflow</vt:lpstr>
      <vt:lpstr>Upper-layer control software</vt:lpstr>
      <vt:lpstr>FOFB data acquisition system</vt:lpstr>
      <vt:lpstr>Open-loop response</vt:lpstr>
      <vt:lpstr>FOFB commissioning</vt:lpstr>
      <vt:lpstr>Close-loop bandwidth (80mA top-up)</vt:lpstr>
      <vt:lpstr>Orbit stability achievement （80mA top-up)</vt:lpstr>
      <vt:lpstr>PowerPoint 演示文稿</vt:lpstr>
      <vt:lpstr>PowerPoint 演示文稿</vt:lpstr>
      <vt:lpstr>2. Requirements for the BEPCII Luminosity Feedback Control System</vt:lpstr>
      <vt:lpstr>Current Status of BEPCII IP Region and BESIII</vt:lpstr>
      <vt:lpstr>Overall Structure of BESIII Detector </vt:lpstr>
      <vt:lpstr>Scheme of Luminosity Upgrade with CW Strategy at BEPCII-U</vt:lpstr>
      <vt:lpstr>BEPCII Crab Waist performance outlook</vt:lpstr>
      <vt:lpstr>Benefits to BESIII Physics with CW Charm physics with x10 data at 3.77 GeV</vt:lpstr>
      <vt:lpstr>Benefits to BESIII Physics with CW Physics potential at low energy region Possible physical experiments</vt:lpstr>
      <vt:lpstr>Requirements for the BEPCII Luminosity Feedback Control System</vt:lpstr>
      <vt:lpstr>3. The Design of BEPCII Interaction Point(IP) Local Luminosity Feedback Control System</vt:lpstr>
      <vt:lpstr>Framework of Local Orbit Control and Luminosity feedback System at BEPCII-U IP</vt:lpstr>
      <vt:lpstr>Main electronics function block of Orbit feedback system for BEPCII-U IP</vt:lpstr>
      <vt:lpstr>System Construction Conception</vt:lpstr>
      <vt:lpstr>Some Considerations in the Design</vt:lpstr>
      <vt:lpstr>Summary </vt:lpstr>
      <vt:lpstr>Thank you for your attention</vt:lpstr>
    </vt:vector>
  </TitlesOfParts>
  <Company>MC SYSTEM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MC SYSTEM</dc:creator>
  <cp:lastModifiedBy>gd gao</cp:lastModifiedBy>
  <cp:revision>850</cp:revision>
  <dcterms:created xsi:type="dcterms:W3CDTF">2010-03-12T08:32:26Z</dcterms:created>
  <dcterms:modified xsi:type="dcterms:W3CDTF">2026-05-14T01:26:10Z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TC100690452052</vt:lpwstr>
  </property>
</Properties>
</file>