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260" r:id="rId5"/>
    <p:sldId id="293" r:id="rId6"/>
    <p:sldId id="263" r:id="rId7"/>
    <p:sldId id="264" r:id="rId8"/>
    <p:sldId id="276" r:id="rId9"/>
    <p:sldId id="277" r:id="rId10"/>
    <p:sldId id="269" r:id="rId11"/>
    <p:sldId id="278" r:id="rId12"/>
    <p:sldId id="280" r:id="rId13"/>
    <p:sldId id="290" r:id="rId14"/>
    <p:sldId id="291" r:id="rId15"/>
    <p:sldId id="279" r:id="rId16"/>
    <p:sldId id="287" r:id="rId17"/>
    <p:sldId id="281" r:id="rId18"/>
    <p:sldId id="283" r:id="rId19"/>
    <p:sldId id="284" r:id="rId20"/>
    <p:sldId id="286" r:id="rId21"/>
    <p:sldId id="289" r:id="rId22"/>
    <p:sldId id="292" r:id="rId23"/>
    <p:sldId id="288" r:id="rId24"/>
    <p:sldId id="294" r:id="rId25"/>
    <p:sldId id="295" r:id="rId26"/>
    <p:sldId id="296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28" autoAdjust="0"/>
    <p:restoredTop sz="96337"/>
  </p:normalViewPr>
  <p:slideViewPr>
    <p:cSldViewPr snapToGrid="0">
      <p:cViewPr>
        <p:scale>
          <a:sx n="124" d="100"/>
          <a:sy n="124" d="100"/>
        </p:scale>
        <p:origin x="37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BE647-84D2-49A9-802B-1F8C9589BCCA}" type="datetimeFigureOut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CC9CF-C7E8-47E4-82F7-C5AA39F668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092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342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266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C86A2-962D-8437-566F-CED68F534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1C9A158-D3CA-F647-4279-B451ED617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B2CC34B-CE69-A0A6-6B93-25586118E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615478-1FB3-7024-CC2A-30C9EB2604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96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A49EC-1918-4C72-E0C5-F34C9058D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DB62963-2B80-C7F3-D68F-AA0928CB4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BD36893-3F13-68F7-6190-3DD4CE28D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344935-C431-B654-73EF-7F26EA5D8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883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94064-D355-E442-FD76-859A68E85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7F62AC-E1E4-5E74-7B60-847B615314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A80E689-4B33-0F39-AF07-1F23774AE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380991-2653-6D32-565E-A82A5E1A81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295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332DF-2110-6489-BCFA-3B415462B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A2E733C-DAB0-13C2-4C5D-3C62A4E00C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88DED86-759B-707E-49C6-62C7D2536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C095ED0-78FB-A294-5488-4E9B0F2CD2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585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C7F84-ED65-BBFD-5A88-0FF222819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0D56C8F-B607-B489-FDA7-378F18B646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CD248E-9FBA-5AE5-ACAD-FD5981CB2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0CB585-E2B3-876F-1819-A048957F82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352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42CB6-9390-D61F-1AAF-26D8A00F2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987758B-AC1E-A49A-6EA6-C9ED7D4657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92478C3-C4AC-0B59-7143-E45089140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831A2B-60C3-47C8-C749-F69F11256A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398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1D749-76B6-3772-6F20-6A0E52FF3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20DAD5-458D-6936-5EC3-3E71F0EE34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7BF212F-30DE-12B3-2165-BA859FC13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3BB6AA-2F2C-F116-09E1-0D319F1F2B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585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1B4B7-F5EA-7EC9-5FC4-CF02CEBF8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2E054A-2C6B-27D3-DA70-02AD5348EC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0B39742-5441-CA2A-7142-449E06D47E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4634D8-24CB-CB77-4BB5-42B9E39B19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194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D8518-43EE-4392-62B6-3D918718B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EF6F7A2-3691-C453-7447-6451AAEE07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7359306-2192-C6F8-95AB-4C8C078CAA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7E4A14-1AD0-1334-B505-D83DE624F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98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881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06AF3-BCB3-948F-A656-FD7FC35E0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E981858-283E-5325-DA67-B42100DB59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546A3BF-F109-37E0-75B8-2117034F0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60B907-CC5E-3440-1D07-C83E1AA46B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85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D9B32-5676-1C5B-C3A2-39F6AA3CF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0F3D859-DA89-4F12-8EC8-98D058BFA5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0130D04-4447-F421-2B8D-257C906A2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4DE909-B9AA-21E0-B15D-5A1B945471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361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1AB73-80F6-7870-DE24-1D72401A9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FA9E816-0704-98B3-7220-ACE2CD01DB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A48E251-A29A-F34E-D932-6EFCEAEB3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3319-0582-33BA-70AE-213FA59E77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933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2455F-1E04-30B4-0C66-3D66E44B1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714EDF-59F7-05AF-E44C-2F3195BF0B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8050A7C-8A8D-09F6-C03A-5B34507C2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4B8902-E1EE-52B3-409D-6DC6773667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657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1312-75DB-1A75-AFBE-6B829C77C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4239003-D925-2F97-CFC4-967A881158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CA05274-CA7D-8376-E7DA-BB241F16A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3E8C4D-4A1A-0C07-A05A-91AA7B5D2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151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1312-75DB-1A75-AFBE-6B829C77C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4239003-D925-2F97-CFC4-967A881158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CA05274-CA7D-8376-E7DA-BB241F16A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3E8C4D-4A1A-0C07-A05A-91AA7B5D2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112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8BB74-9410-AEF9-4135-5830B8905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F0BED0-BC19-4F93-0D2C-47535C048C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1314DEC-CFBA-C3E4-4195-0C4DD3D333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1BAD72-2A29-7216-C2D5-4D08FEF596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016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577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364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6E765-3747-D55F-3E07-F69FBF3FD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90952C5-7EF3-A7D8-414B-307EF839F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F4DDFC-B8BC-53B2-5814-8DC97EFC4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050F38-63FB-0842-D14E-FC9BA4ABF6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069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984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6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8B485-614F-0E1B-342C-E69A88F2A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354849-48A0-C4DB-E971-037DEA8AB1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9B57AD-3BC9-F938-044B-C9A5EEF4B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2EBEB6-33FF-C52C-923B-A8ADF0ED2F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629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20C25-0AE4-7E82-F44D-EACB6189C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0E47DD-2E0B-CCFF-6FD6-AA2623A153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A41AA19-A070-8BD4-6380-5900A96F4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EF18AD-C049-D3E9-0938-35A8C28CDC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CC9CF-C7E8-47E4-82F7-C5AA39F6684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7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787BEA-A192-45CC-975A-B8E926B2D7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29500DB-F902-4044-9C23-57A728E0A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84CC7A-D22C-471D-8AF8-229894BFE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CE7A-380D-F54A-9002-3B42EA6C6448}" type="datetime1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BCF4D9-09DD-416B-A7A6-5CF56B525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9A7A57-3790-4808-9F35-A3362FDA2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258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218D05-A9DB-4641-972E-389E45B71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02BAA8-E9D5-46A7-815C-8FE54D139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B10D88-4D0E-4C2D-80F3-50F948A25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E49E4-341B-3641-9B3B-30F30EB2156D}" type="datetime1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E6FB62-B3F0-4A71-BE10-4E6BB1AD0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0D045A-23CF-40E1-B14C-35FD77558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72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AAF73D-0AB9-4C53-A0B2-45727F5BCF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15F0F5-D25A-44C1-9DBC-8154E04EE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531200-7D41-48C0-899D-847A6BB2D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CF6E-C12C-3F45-A285-9DF3C4514DDE}" type="datetime1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AC3415-E06D-49EB-97CE-E93B9929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057192-B729-487B-A0F7-6B11BB62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57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818BE-C307-4310-9AC6-0BB65400E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2391D1-6471-428C-8E8F-8CE2F0550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31066B-6926-44B2-95F1-A62DE32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ABD3-013E-7F4C-A4E5-3DDF4E1E9BC2}" type="datetime1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4BC250-1CB7-4173-8C97-E3582A8BB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5B4BDE-17E5-4018-84CF-6A0D65DF3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598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671296-73C3-4871-9C05-447933A83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507169-4DA2-4BF9-BCEA-397502135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9D4141-8859-405E-AB3F-A24FF204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6008C-1ABE-A843-9483-2E94F142199A}" type="datetime1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FCEFCE-E6F3-45C0-A689-2F7585E83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FEB076-4FBB-44C6-9BFC-EC1A857A9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08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5FF658-9983-44B0-8F58-B169A4ED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2BC730-509F-4F8F-9917-8AF48E61C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FE3E011-20F3-4BDA-98B4-488378020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D4EAE-E5AC-4428-91B1-1048D945C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A5A9-D21D-3841-90F8-522E258B541F}" type="datetime1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B8779-4FE3-4721-8FFB-5D63F0DE4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DE02DE-B0F0-43D9-BC73-B878A5E24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17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A113C7-3339-47C9-A488-A3933A794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056512-A32D-466C-8E88-17F89435D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A7F5722-DCC5-459B-BD0A-41C5BBC71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83184B0-ED99-4893-A475-61D674DF6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96A3424-A638-4808-93D6-3DCC1599DD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473B285-175C-4030-A82C-AF7B62671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E18F-98EC-0C43-83B8-9E56EF2E9F39}" type="datetime1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33DB8EC-75EC-4374-BEB1-63E768948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FE9035-FB39-4CB6-80FC-2A01BD63C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19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09D70C-619A-4789-BD8A-02539EFCC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0196B63-4AB1-4FFD-B4B5-56D7BC8C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F2E0F-5F32-FD47-A6D4-3DF1D31E87D3}" type="datetime1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A30DE0F-A4D9-4623-B18B-DE649BA30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627FCAE-DE1D-4E65-885A-16FE05DC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950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6EBE4D2-F928-4907-995A-8B9E0AFE0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922C-7774-3344-8E95-1DFA2F3A39CF}" type="datetime1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8ED5C4-8CB7-4C86-BB68-4AF7ABEF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5D0BC5-818E-4F7B-B351-AA36EE801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968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C467DA-7B78-41EA-B308-D215247BA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051772-4AD3-4D09-9DC4-C05CC6E50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270DCB-5385-49D7-A780-36DF64EB9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4806A0-F5FF-45E5-8D76-7E9F8F936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363F3-35BC-8E49-B966-0337AF730669}" type="datetime1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FDEB68-EAE2-4CA1-A968-A56CB328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49AED3-FED0-47DF-9627-EB983B599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242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208260-FEAB-4D0A-B75A-6A56CD1CE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79A7918-B350-42D1-AEAD-45B32CB110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A3B36-A10B-4A96-9ACD-EB226C91E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4DD411-B7BA-44E5-8D6F-AB7BC5B67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2709-0CAB-4447-8AC7-0D7519DA97A2}" type="datetime1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BCE4B89-C5AB-4552-84A6-736775D36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C50125-252E-4578-A5C8-7D9C79C8A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26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FC40D1-6684-40EE-B784-A5FC1AAA0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6BFC2D-6929-45AA-8AAB-93EBE9124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819B9-D48B-442A-B366-372D5C7EF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F81D2-10CA-BC4E-89BD-EAD9964887C9}" type="datetime1">
              <a:rPr lang="zh-CN" altLang="en-US" smtClean="0"/>
              <a:t>2026/5/12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49AF09-FB8A-441E-B078-5DFBAE725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DB10A1-AD03-4362-B5B1-558CE10F4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DB055-5C1E-4AF2-82DC-F0F6E550EF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63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48550/arXiv.2603.18547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hyperlink" Target="https://doi.org/10.1016/j.nima.2005.01.059" TargetMode="External"/><Relationship Id="rId4" Type="http://schemas.openxmlformats.org/officeDocument/2006/relationships/image" Target="../media/image45.png"/><Relationship Id="rId9" Type="http://schemas.openxmlformats.org/officeDocument/2006/relationships/hyperlink" Target="https://doi.org/10.1109/TNS.2020.302973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9/TNS.2024.3471863" TargetMode="External"/><Relationship Id="rId3" Type="http://schemas.openxmlformats.org/officeDocument/2006/relationships/image" Target="../media/image51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9/TNS.2025.363507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hyperlink" Target="https://raser.team/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41CEAEDB-0B5C-4FD3-ABF8-DA2CAAD1E482}"/>
              </a:ext>
            </a:extLst>
          </p:cNvPr>
          <p:cNvSpPr/>
          <p:nvPr/>
        </p:nvSpPr>
        <p:spPr>
          <a:xfrm>
            <a:off x="0" y="6151944"/>
            <a:ext cx="12192000" cy="70605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44349B5-914D-4075-8E02-E32125639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9583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" altLang="zh-CN" dirty="0"/>
            </a:br>
            <a:r>
              <a:rPr lang="en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Study on </a:t>
            </a:r>
            <a:r>
              <a:rPr lang="en" altLang="zh-CN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 Sensor Application in Fast Luminosity Detectors</a:t>
            </a:r>
            <a:br>
              <a:rPr lang="en" altLang="zh-CN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C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D7E3D33-2F0D-4658-8A5C-B53A8C764E8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08080" y="3038674"/>
            <a:ext cx="7765935" cy="87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Xiyuan Zhang</a:t>
            </a:r>
            <a:r>
              <a:rPr lang="en-US" altLang="zh-CN" sz="1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Yanpeng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Meng Li</a:t>
            </a: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1,3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,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Jiaqi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Zhou</a:t>
            </a: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 , Haoyu Shi</a:t>
            </a: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Dou Wang</a:t>
            </a: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Philip Bambade</a:t>
            </a: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Weimin Song</a:t>
            </a: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and Xin Shi</a:t>
            </a: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C07A093-C0DA-468C-AB9A-C77AFE8F17B3}"/>
              </a:ext>
            </a:extLst>
          </p:cNvPr>
          <p:cNvSpPr/>
          <p:nvPr/>
        </p:nvSpPr>
        <p:spPr>
          <a:xfrm>
            <a:off x="2821671" y="4421140"/>
            <a:ext cx="66441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of High Energy Physics, CAS</a:t>
            </a:r>
          </a:p>
          <a:p>
            <a:pPr algn="ctr"/>
            <a:r>
              <a:rPr lang="en-US" altLang="zh-CN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Jilin University</a:t>
            </a:r>
          </a:p>
          <a:p>
            <a:pPr algn="ctr"/>
            <a:r>
              <a:rPr lang="en-US" altLang="zh-CN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altLang="zh-C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Laboratoire de l'Accélérateur Linéaire (LAL),Centre Scientifique d’Orsay</a:t>
            </a:r>
            <a:endParaRPr lang="en-US" altLang="zh-CN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39951D-2007-312A-2CFA-9FE3E88E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912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C26AB44-D063-4623-B9AB-4D7AD4C4B9FA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 carbide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50C1C8F3-4DCA-438F-887C-24CBF305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CCC061F-D48A-4791-A0CC-7F2311CE3121}"/>
              </a:ext>
            </a:extLst>
          </p:cNvPr>
          <p:cNvSpPr txBox="1"/>
          <p:nvPr/>
        </p:nvSpPr>
        <p:spPr>
          <a:xfrm>
            <a:off x="356392" y="812165"/>
            <a:ext cx="10337759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</a:t>
            </a:r>
            <a:r>
              <a:rPr lang="zh-CN" altLang="en-US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material Silicon Carbide(SiC) as particle detector material: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dirty="0">
              <a:solidFill>
                <a:srgbClr val="2429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Bandgap between silicon and diamond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saturation velocity and breakdown field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atomic displacement threshold </a:t>
            </a: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lvl="2">
              <a:lnSpc>
                <a:spcPct val="150000"/>
              </a:lnSpc>
            </a:pP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Potentially good radiation hardness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dark current increase after irradiation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thermal conductivity </a:t>
            </a:r>
          </a:p>
          <a:p>
            <a:pPr lvl="2">
              <a:lnSpc>
                <a:spcPct val="150000"/>
              </a:lnSpc>
            </a:pP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cooling needs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sensitivity to visible light</a:t>
            </a:r>
            <a:endParaRPr lang="en-US" altLang="zh-CN" dirty="0">
              <a:solidFill>
                <a:srgbClr val="2429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solidFill>
                <a:srgbClr val="2429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polytypes(3C, 4H, 6H)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ionization energy</a:t>
            </a: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lvl="2">
              <a:lnSpc>
                <a:spcPct val="150000"/>
              </a:lnSpc>
            </a:pP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Smaller signals</a:t>
            </a: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LGAD </a:t>
            </a:r>
            <a:endParaRPr lang="en-US" altLang="zh-CN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Epitaxial-grown limited to ~150</a:t>
            </a:r>
            <a:r>
              <a:rPr lang="el-GR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thickness</a:t>
            </a:r>
          </a:p>
          <a:p>
            <a:endParaRPr lang="en-US" altLang="zh-CN" dirty="0">
              <a:solidFill>
                <a:srgbClr val="2429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06D6D78-6465-0DE5-BA5C-7EE69C51BA25}"/>
              </a:ext>
            </a:extLst>
          </p:cNvPr>
          <p:cNvGrpSpPr/>
          <p:nvPr/>
        </p:nvGrpSpPr>
        <p:grpSpPr>
          <a:xfrm>
            <a:off x="5694605" y="1272194"/>
            <a:ext cx="6383527" cy="4313611"/>
            <a:chOff x="6096000" y="1140689"/>
            <a:chExt cx="6383527" cy="4313611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100AD6C2-587A-D216-CC01-7915F9C18A52}"/>
                </a:ext>
              </a:extLst>
            </p:cNvPr>
            <p:cNvSpPr txBox="1"/>
            <p:nvPr/>
          </p:nvSpPr>
          <p:spPr>
            <a:xfrm>
              <a:off x="11039709" y="2144686"/>
              <a:ext cx="143981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latin typeface="ui-sans-serif"/>
                </a:rPr>
                <a:t>Large-area Process</a:t>
              </a:r>
              <a:endParaRPr lang="zh-CN" altLang="en-US" sz="1200" dirty="0">
                <a:latin typeface="ui-sans-serif"/>
              </a:endParaRP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C0B53F2-9632-8538-999B-CBE14682069E}"/>
                </a:ext>
              </a:extLst>
            </p:cNvPr>
            <p:cNvGrpSpPr/>
            <p:nvPr/>
          </p:nvGrpSpPr>
          <p:grpSpPr>
            <a:xfrm>
              <a:off x="6096000" y="1140689"/>
              <a:ext cx="6101433" cy="4313611"/>
              <a:chOff x="6096000" y="1140689"/>
              <a:chExt cx="6101433" cy="4313611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80C096AD-80FD-BBDD-EDF1-7FADD15BB845}"/>
                  </a:ext>
                </a:extLst>
              </p:cNvPr>
              <p:cNvGrpSpPr/>
              <p:nvPr/>
            </p:nvGrpSpPr>
            <p:grpSpPr>
              <a:xfrm>
                <a:off x="6096000" y="1140689"/>
                <a:ext cx="5866569" cy="4313611"/>
                <a:chOff x="6096000" y="1140689"/>
                <a:chExt cx="5866569" cy="4313611"/>
              </a:xfrm>
            </p:grpSpPr>
            <p:grpSp>
              <p:nvGrpSpPr>
                <p:cNvPr id="11" name="组合 10">
                  <a:extLst>
                    <a:ext uri="{FF2B5EF4-FFF2-40B4-BE49-F238E27FC236}">
                      <a16:creationId xmlns:a16="http://schemas.microsoft.com/office/drawing/2014/main" id="{59920060-3B91-A38A-329A-594219EB6371}"/>
                    </a:ext>
                  </a:extLst>
                </p:cNvPr>
                <p:cNvGrpSpPr/>
                <p:nvPr/>
              </p:nvGrpSpPr>
              <p:grpSpPr>
                <a:xfrm>
                  <a:off x="7512946" y="1461766"/>
                  <a:ext cx="3854036" cy="3708688"/>
                  <a:chOff x="7103647" y="1461766"/>
                  <a:chExt cx="3854036" cy="3708688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500F2ACD-12E8-3EAD-1AE2-0F765E4C4A07}"/>
                      </a:ext>
                    </a:extLst>
                  </p:cNvPr>
                  <p:cNvGrpSpPr/>
                  <p:nvPr/>
                </p:nvGrpSpPr>
                <p:grpSpPr>
                  <a:xfrm>
                    <a:off x="7103647" y="1461766"/>
                    <a:ext cx="3854036" cy="3708688"/>
                    <a:chOff x="7344542" y="1411111"/>
                    <a:chExt cx="3854036" cy="3708688"/>
                  </a:xfrm>
                </p:grpSpPr>
                <p:pic>
                  <p:nvPicPr>
                    <p:cNvPr id="54" name="图片 53">
                      <a:extLst>
                        <a:ext uri="{FF2B5EF4-FFF2-40B4-BE49-F238E27FC236}">
                          <a16:creationId xmlns:a16="http://schemas.microsoft.com/office/drawing/2014/main" id="{A6C75A64-30A7-E591-F295-32119BC475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344542" y="1411111"/>
                      <a:ext cx="3854036" cy="3708688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55" name="直线连接符 54">
                      <a:extLst>
                        <a:ext uri="{FF2B5EF4-FFF2-40B4-BE49-F238E27FC236}">
                          <a16:creationId xmlns:a16="http://schemas.microsoft.com/office/drawing/2014/main" id="{6037594C-602F-27D4-0160-D1212172DC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7868356" y="1625600"/>
                      <a:ext cx="1399822" cy="830691"/>
                    </a:xfrm>
                    <a:prstGeom prst="line">
                      <a:avLst/>
                    </a:prstGeom>
                    <a:ln w="4127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线连接符 55">
                      <a:extLst>
                        <a:ext uri="{FF2B5EF4-FFF2-40B4-BE49-F238E27FC236}">
                          <a16:creationId xmlns:a16="http://schemas.microsoft.com/office/drawing/2014/main" id="{BBA4D52F-E7CC-C3BB-CCBF-87F77AE2036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654771" y="2433817"/>
                      <a:ext cx="213585" cy="1552483"/>
                    </a:xfrm>
                    <a:prstGeom prst="line">
                      <a:avLst/>
                    </a:prstGeom>
                    <a:ln w="4127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线连接符 56">
                      <a:extLst>
                        <a:ext uri="{FF2B5EF4-FFF2-40B4-BE49-F238E27FC236}">
                          <a16:creationId xmlns:a16="http://schemas.microsoft.com/office/drawing/2014/main" id="{7BE6DF72-1145-8C9C-68EA-CD6C4FCF4C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623451" y="3973267"/>
                      <a:ext cx="859578" cy="658548"/>
                    </a:xfrm>
                    <a:prstGeom prst="line">
                      <a:avLst/>
                    </a:prstGeom>
                    <a:ln w="4127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直线连接符 57">
                      <a:extLst>
                        <a:ext uri="{FF2B5EF4-FFF2-40B4-BE49-F238E27FC236}">
                          <a16:creationId xmlns:a16="http://schemas.microsoft.com/office/drawing/2014/main" id="{CD1400A8-07F1-ECD6-B5B8-D5B89A1C4E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483029" y="4618496"/>
                      <a:ext cx="1423657" cy="0"/>
                    </a:xfrm>
                    <a:prstGeom prst="line">
                      <a:avLst/>
                    </a:prstGeom>
                    <a:ln w="4127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直线连接符 58">
                      <a:extLst>
                        <a:ext uri="{FF2B5EF4-FFF2-40B4-BE49-F238E27FC236}">
                          <a16:creationId xmlns:a16="http://schemas.microsoft.com/office/drawing/2014/main" id="{5846813E-D68D-1DB7-28D8-8799C74475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906686" y="4039502"/>
                      <a:ext cx="1092441" cy="576412"/>
                    </a:xfrm>
                    <a:prstGeom prst="line">
                      <a:avLst/>
                    </a:prstGeom>
                    <a:ln w="4127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直线连接符 59">
                      <a:extLst>
                        <a:ext uri="{FF2B5EF4-FFF2-40B4-BE49-F238E27FC236}">
                          <a16:creationId xmlns:a16="http://schemas.microsoft.com/office/drawing/2014/main" id="{46029631-F898-3149-E88A-B2B6E192DE7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68178" y="1625600"/>
                      <a:ext cx="499877" cy="1321842"/>
                    </a:xfrm>
                    <a:prstGeom prst="line">
                      <a:avLst/>
                    </a:prstGeom>
                    <a:ln w="4127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直线连接符 60">
                      <a:extLst>
                        <a:ext uri="{FF2B5EF4-FFF2-40B4-BE49-F238E27FC236}">
                          <a16:creationId xmlns:a16="http://schemas.microsoft.com/office/drawing/2014/main" id="{BDD7AED3-7CD1-46E1-BC23-0A3E2D9AA1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768055" y="2947442"/>
                      <a:ext cx="1231072" cy="1092060"/>
                    </a:xfrm>
                    <a:prstGeom prst="line">
                      <a:avLst/>
                    </a:prstGeom>
                    <a:ln w="4127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7" name="直线连接符 46">
                    <a:extLst>
                      <a:ext uri="{FF2B5EF4-FFF2-40B4-BE49-F238E27FC236}">
                        <a16:creationId xmlns:a16="http://schemas.microsoft.com/office/drawing/2014/main" id="{C2EDBEFF-D8A0-7D4F-E981-D01DCBA5A2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907392" y="2300925"/>
                    <a:ext cx="1112544" cy="371797"/>
                  </a:xfrm>
                  <a:prstGeom prst="line">
                    <a:avLst/>
                  </a:prstGeom>
                  <a:ln w="412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线连接符 47">
                    <a:extLst>
                      <a:ext uri="{FF2B5EF4-FFF2-40B4-BE49-F238E27FC236}">
                        <a16:creationId xmlns:a16="http://schemas.microsoft.com/office/drawing/2014/main" id="{4852E437-971D-3BB8-F817-A5D84A8382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37690" y="2664018"/>
                    <a:ext cx="396927" cy="972051"/>
                  </a:xfrm>
                  <a:prstGeom prst="line">
                    <a:avLst/>
                  </a:prstGeom>
                  <a:ln w="412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线连接符 48">
                    <a:extLst>
                      <a:ext uri="{FF2B5EF4-FFF2-40B4-BE49-F238E27FC236}">
                        <a16:creationId xmlns:a16="http://schemas.microsoft.com/office/drawing/2014/main" id="{03CF783C-6E6B-3BDF-2D88-72E26F6867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30580" y="3618550"/>
                    <a:ext cx="27872" cy="879156"/>
                  </a:xfrm>
                  <a:prstGeom prst="line">
                    <a:avLst/>
                  </a:prstGeom>
                  <a:ln w="412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直线连接符 49">
                    <a:extLst>
                      <a:ext uri="{FF2B5EF4-FFF2-40B4-BE49-F238E27FC236}">
                        <a16:creationId xmlns:a16="http://schemas.microsoft.com/office/drawing/2014/main" id="{8649897F-364A-34FD-6285-98E74ECC5F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358452" y="4155178"/>
                    <a:ext cx="1081512" cy="353621"/>
                  </a:xfrm>
                  <a:prstGeom prst="line">
                    <a:avLst/>
                  </a:prstGeom>
                  <a:ln w="412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线连接符 50">
                    <a:extLst>
                      <a:ext uri="{FF2B5EF4-FFF2-40B4-BE49-F238E27FC236}">
                        <a16:creationId xmlns:a16="http://schemas.microsoft.com/office/drawing/2014/main" id="{52EAA679-11ED-5DD7-8A05-C7111A4A37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444692" y="3661651"/>
                    <a:ext cx="337417" cy="502346"/>
                  </a:xfrm>
                  <a:prstGeom prst="line">
                    <a:avLst/>
                  </a:prstGeom>
                  <a:ln w="412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线连接符 51">
                    <a:extLst>
                      <a:ext uri="{FF2B5EF4-FFF2-40B4-BE49-F238E27FC236}">
                        <a16:creationId xmlns:a16="http://schemas.microsoft.com/office/drawing/2014/main" id="{2A704D33-1116-DF4F-BE4C-3A1C0273F5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799413" y="2569591"/>
                    <a:ext cx="517355" cy="1092060"/>
                  </a:xfrm>
                  <a:prstGeom prst="line">
                    <a:avLst/>
                  </a:prstGeom>
                  <a:ln w="412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线连接符 52">
                    <a:extLst>
                      <a:ext uri="{FF2B5EF4-FFF2-40B4-BE49-F238E27FC236}">
                        <a16:creationId xmlns:a16="http://schemas.microsoft.com/office/drawing/2014/main" id="{37687493-DA79-6449-7300-732F4413D5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019936" y="2300924"/>
                    <a:ext cx="1280785" cy="271914"/>
                  </a:xfrm>
                  <a:prstGeom prst="line">
                    <a:avLst/>
                  </a:prstGeom>
                  <a:ln w="412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" name="直线连接符 11">
                  <a:extLst>
                    <a:ext uri="{FF2B5EF4-FFF2-40B4-BE49-F238E27FC236}">
                      <a16:creationId xmlns:a16="http://schemas.microsoft.com/office/drawing/2014/main" id="{FB5A7DEA-C51F-039E-F92D-8CB1F9F961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963202" y="2870291"/>
                  <a:ext cx="491969" cy="166092"/>
                </a:xfrm>
                <a:prstGeom prst="line">
                  <a:avLst/>
                </a:prstGeom>
                <a:ln w="412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线连接符 12">
                  <a:extLst>
                    <a:ext uri="{FF2B5EF4-FFF2-40B4-BE49-F238E27FC236}">
                      <a16:creationId xmlns:a16="http://schemas.microsoft.com/office/drawing/2014/main" id="{B58DF060-023E-7FA0-4F54-BB341CCC0D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974510" y="3036383"/>
                  <a:ext cx="333997" cy="300700"/>
                </a:xfrm>
                <a:prstGeom prst="line">
                  <a:avLst/>
                </a:prstGeom>
                <a:ln w="412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线连接符 13">
                  <a:extLst>
                    <a:ext uri="{FF2B5EF4-FFF2-40B4-BE49-F238E27FC236}">
                      <a16:creationId xmlns:a16="http://schemas.microsoft.com/office/drawing/2014/main" id="{31F1559D-EBC2-F482-1261-B02B4F15CC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123000" y="3317709"/>
                  <a:ext cx="194159" cy="576664"/>
                </a:xfrm>
                <a:prstGeom prst="line">
                  <a:avLst/>
                </a:prstGeom>
                <a:ln w="412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线连接符 14">
                  <a:extLst>
                    <a:ext uri="{FF2B5EF4-FFF2-40B4-BE49-F238E27FC236}">
                      <a16:creationId xmlns:a16="http://schemas.microsoft.com/office/drawing/2014/main" id="{BF22AAFE-4199-D490-8983-314E835E85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105263" y="3791517"/>
                  <a:ext cx="543978" cy="111837"/>
                </a:xfrm>
                <a:prstGeom prst="line">
                  <a:avLst/>
                </a:prstGeom>
                <a:ln w="412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线连接符 15">
                  <a:extLst>
                    <a:ext uri="{FF2B5EF4-FFF2-40B4-BE49-F238E27FC236}">
                      <a16:creationId xmlns:a16="http://schemas.microsoft.com/office/drawing/2014/main" id="{2F875471-1681-5A82-9B36-2B96AE6397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639947" y="3455894"/>
                  <a:ext cx="91762" cy="338493"/>
                </a:xfrm>
                <a:prstGeom prst="line">
                  <a:avLst/>
                </a:prstGeom>
                <a:ln w="412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线连接符 16">
                  <a:extLst>
                    <a:ext uri="{FF2B5EF4-FFF2-40B4-BE49-F238E27FC236}">
                      <a16:creationId xmlns:a16="http://schemas.microsoft.com/office/drawing/2014/main" id="{3C7253BD-BEDD-7609-CCE5-D52C849C51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727673" y="2387122"/>
                  <a:ext cx="1345562" cy="1046474"/>
                </a:xfrm>
                <a:prstGeom prst="line">
                  <a:avLst/>
                </a:prstGeom>
                <a:ln w="412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线连接符 17">
                  <a:extLst>
                    <a:ext uri="{FF2B5EF4-FFF2-40B4-BE49-F238E27FC236}">
                      <a16:creationId xmlns:a16="http://schemas.microsoft.com/office/drawing/2014/main" id="{BE9968F6-B7B1-915F-F381-9003BAF15C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429235" y="2376244"/>
                  <a:ext cx="1619543" cy="489898"/>
                </a:xfrm>
                <a:prstGeom prst="line">
                  <a:avLst/>
                </a:prstGeom>
                <a:ln w="412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2ADFF54C-09A5-8C29-05C6-695F5679E2B7}"/>
                    </a:ext>
                  </a:extLst>
                </p:cNvPr>
                <p:cNvSpPr txBox="1"/>
                <p:nvPr/>
              </p:nvSpPr>
              <p:spPr>
                <a:xfrm>
                  <a:off x="8888161" y="1140689"/>
                  <a:ext cx="159533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dirty="0">
                      <a:latin typeface="ui-sans-serif"/>
                    </a:rPr>
                    <a:t>Ionization</a:t>
                  </a:r>
                  <a:r>
                    <a:rPr lang="zh-CN" altLang="en-US" sz="1200" dirty="0">
                      <a:latin typeface="ui-sans-serif"/>
                    </a:rPr>
                    <a:t> </a:t>
                  </a:r>
                  <a:r>
                    <a:rPr lang="en-US" altLang="zh-CN" sz="1200" dirty="0">
                      <a:latin typeface="ui-sans-serif"/>
                    </a:rPr>
                    <a:t>Energy [eV]</a:t>
                  </a:r>
                  <a:endParaRPr lang="zh-CN" altLang="en-US" sz="1200" dirty="0">
                    <a:latin typeface="ui-sans-serif"/>
                  </a:endParaRPr>
                </a:p>
              </p:txBody>
            </p:sp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F81DABE9-AAFC-7DBF-3676-D2031C796053}"/>
                    </a:ext>
                  </a:extLst>
                </p:cNvPr>
                <p:cNvSpPr txBox="1"/>
                <p:nvPr/>
              </p:nvSpPr>
              <p:spPr>
                <a:xfrm>
                  <a:off x="9997273" y="5022708"/>
                  <a:ext cx="1393756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" altLang="zh-CN" sz="1200" b="0" i="0" dirty="0">
                      <a:effectLst/>
                      <a:latin typeface="ui-sans-serif"/>
                    </a:rPr>
                    <a:t>Bandgap[eV]</a:t>
                  </a:r>
                  <a:endParaRPr lang="zh-CN" altLang="en-US" sz="1200" dirty="0"/>
                </a:p>
              </p:txBody>
            </p:sp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8B550DE6-7EAB-54AE-D4F7-742F7E6B56F0}"/>
                    </a:ext>
                  </a:extLst>
                </p:cNvPr>
                <p:cNvSpPr txBox="1"/>
                <p:nvPr/>
              </p:nvSpPr>
              <p:spPr>
                <a:xfrm>
                  <a:off x="6563700" y="4250889"/>
                  <a:ext cx="2057408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" altLang="zh-CN" sz="1200" b="0" i="0" dirty="0">
                      <a:effectLst/>
                      <a:latin typeface="ui-sans-serif"/>
                    </a:rPr>
                    <a:t>Breakdown Electric </a:t>
                  </a:r>
                </a:p>
                <a:p>
                  <a:r>
                    <a:rPr lang="en" altLang="zh-CN" sz="1200" b="0" i="0" dirty="0">
                      <a:effectLst/>
                      <a:latin typeface="ui-sans-serif"/>
                    </a:rPr>
                    <a:t>Voltage [V/cm]</a:t>
                  </a:r>
                  <a:endParaRPr lang="zh-CN" altLang="en-US" sz="1200" dirty="0"/>
                </a:p>
              </p:txBody>
            </p:sp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44555647-EA2B-FE0F-F53A-B882104ED74F}"/>
                    </a:ext>
                  </a:extLst>
                </p:cNvPr>
                <p:cNvSpPr txBox="1"/>
                <p:nvPr/>
              </p:nvSpPr>
              <p:spPr>
                <a:xfrm>
                  <a:off x="7561850" y="5177301"/>
                  <a:ext cx="27432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" altLang="zh-CN" sz="1200" b="0" i="0" dirty="0">
                      <a:effectLst/>
                      <a:latin typeface="ui-sans-serif"/>
                    </a:rPr>
                    <a:t>Electron Saturation Velocity [cm/s]</a:t>
                  </a:r>
                  <a:endParaRPr lang="zh-CN" altLang="en-US" sz="1200" dirty="0"/>
                </a:p>
              </p:txBody>
            </p:sp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67C66563-B80E-3089-8CDF-D42D64398B7B}"/>
                    </a:ext>
                  </a:extLst>
                </p:cNvPr>
                <p:cNvSpPr txBox="1"/>
                <p:nvPr/>
              </p:nvSpPr>
              <p:spPr>
                <a:xfrm>
                  <a:off x="6096000" y="2156074"/>
                  <a:ext cx="2057408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" altLang="zh-CN" sz="1200" b="0" i="0" dirty="0">
                      <a:effectLst/>
                      <a:latin typeface="ui-sans-serif"/>
                    </a:rPr>
                    <a:t>Displacement Energy [eV]</a:t>
                  </a:r>
                  <a:endParaRPr lang="zh-CN" altLang="en-US" sz="1200" dirty="0"/>
                </a:p>
              </p:txBody>
            </p:sp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0EAA5AAA-D663-A79A-452F-CA15580DE8F2}"/>
                    </a:ext>
                  </a:extLst>
                </p:cNvPr>
                <p:cNvSpPr txBox="1"/>
                <p:nvPr/>
              </p:nvSpPr>
              <p:spPr>
                <a:xfrm>
                  <a:off x="11103839" y="4090158"/>
                  <a:ext cx="85873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dirty="0">
                      <a:latin typeface="ui-sans-serif"/>
                    </a:rPr>
                    <a:t>Price </a:t>
                  </a:r>
                  <a:endParaRPr lang="zh-CN" altLang="en-US" sz="1200" dirty="0">
                    <a:latin typeface="ui-sans-serif"/>
                  </a:endParaRPr>
                </a:p>
              </p:txBody>
            </p:sp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8DAC6A4E-8E5D-E774-7B7F-5DBB6A363BC7}"/>
                    </a:ext>
                  </a:extLst>
                </p:cNvPr>
                <p:cNvSpPr txBox="1"/>
                <p:nvPr/>
              </p:nvSpPr>
              <p:spPr>
                <a:xfrm flipH="1">
                  <a:off x="9130262" y="2693192"/>
                  <a:ext cx="509503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>
                      <a:latin typeface="ui-sans-serif"/>
                    </a:rPr>
                    <a:t>3.6</a:t>
                  </a:r>
                  <a:endParaRPr lang="zh-CN" altLang="en-US" sz="1200" b="1" dirty="0">
                    <a:latin typeface="ui-sans-serif"/>
                  </a:endParaRPr>
                </a:p>
              </p:txBody>
            </p:sp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F76F04D5-BC40-80E7-C73D-779BA7407057}"/>
                    </a:ext>
                  </a:extLst>
                </p:cNvPr>
                <p:cNvSpPr txBox="1"/>
                <p:nvPr/>
              </p:nvSpPr>
              <p:spPr>
                <a:xfrm flipH="1">
                  <a:off x="9108509" y="2070408"/>
                  <a:ext cx="509503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>
                      <a:latin typeface="ui-sans-serif"/>
                    </a:rPr>
                    <a:t>7.6</a:t>
                  </a:r>
                  <a:endParaRPr lang="zh-CN" altLang="en-US" sz="1200" b="1" dirty="0">
                    <a:latin typeface="ui-sans-serif"/>
                  </a:endParaRPr>
                </a:p>
              </p:txBody>
            </p:sp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FEFBD602-FD8E-701F-BA43-BAF248A8321A}"/>
                    </a:ext>
                  </a:extLst>
                </p:cNvPr>
                <p:cNvSpPr txBox="1"/>
                <p:nvPr/>
              </p:nvSpPr>
              <p:spPr>
                <a:xfrm flipH="1">
                  <a:off x="9110793" y="1452033"/>
                  <a:ext cx="509503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>
                      <a:latin typeface="ui-sans-serif"/>
                    </a:rPr>
                    <a:t>13</a:t>
                  </a:r>
                  <a:endParaRPr lang="zh-CN" altLang="en-US" sz="1200" b="1" dirty="0">
                    <a:latin typeface="ui-sans-serif"/>
                  </a:endParaRPr>
                </a:p>
              </p:txBody>
            </p:sp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AFE8B313-5DFC-7B0E-0F05-0A4A28E0F0BB}"/>
                    </a:ext>
                  </a:extLst>
                </p:cNvPr>
                <p:cNvSpPr txBox="1"/>
                <p:nvPr/>
              </p:nvSpPr>
              <p:spPr>
                <a:xfrm flipH="1">
                  <a:off x="8477100" y="2907444"/>
                  <a:ext cx="964858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>
                      <a:latin typeface="ui-sans-serif"/>
                    </a:rPr>
                    <a:t>13-15</a:t>
                  </a:r>
                  <a:endParaRPr lang="zh-CN" altLang="en-US" sz="1200" b="1" dirty="0">
                    <a:latin typeface="ui-sans-serif"/>
                  </a:endParaRPr>
                </a:p>
              </p:txBody>
            </p:sp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7BFECB0A-E69D-95EA-F1B1-59DF2E60735D}"/>
                    </a:ext>
                  </a:extLst>
                </p:cNvPr>
                <p:cNvSpPr txBox="1"/>
                <p:nvPr/>
              </p:nvSpPr>
              <p:spPr>
                <a:xfrm flipH="1">
                  <a:off x="8135260" y="2429332"/>
                  <a:ext cx="900705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>
                      <a:latin typeface="ui-sans-serif"/>
                    </a:rPr>
                    <a:t>30-40</a:t>
                  </a:r>
                  <a:endParaRPr lang="zh-CN" altLang="en-US" sz="1200" b="1" dirty="0">
                    <a:latin typeface="ui-sans-serif"/>
                  </a:endParaRPr>
                </a:p>
              </p:txBody>
            </p:sp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91D807C7-EA33-0C73-99C4-DC3D38E6A8F9}"/>
                    </a:ext>
                  </a:extLst>
                </p:cNvPr>
                <p:cNvSpPr txBox="1"/>
                <p:nvPr/>
              </p:nvSpPr>
              <p:spPr>
                <a:xfrm flipH="1">
                  <a:off x="7794760" y="2233370"/>
                  <a:ext cx="509503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>
                      <a:latin typeface="ui-sans-serif"/>
                    </a:rPr>
                    <a:t>43</a:t>
                  </a:r>
                  <a:endParaRPr lang="zh-CN" altLang="en-US" sz="1200" b="1" dirty="0">
                    <a:latin typeface="ui-sans-serif"/>
                  </a:endParaRPr>
                </a:p>
              </p:txBody>
            </p:sp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3012CAF8-DBA4-C3BA-3A42-83F6131E798C}"/>
                    </a:ext>
                  </a:extLst>
                </p:cNvPr>
                <p:cNvSpPr txBox="1"/>
                <p:nvPr/>
              </p:nvSpPr>
              <p:spPr>
                <a:xfrm flipH="1">
                  <a:off x="8943068" y="3280739"/>
                  <a:ext cx="646222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>
                      <a:latin typeface="ui-sans-serif"/>
                    </a:rPr>
                    <a:t>3·</a:t>
                  </a:r>
                  <a:r>
                    <a:rPr lang="zh-CN" altLang="en-US" sz="1200" b="1" dirty="0">
                      <a:latin typeface="ui-sans-serif"/>
                    </a:rPr>
                    <a:t> </a:t>
                  </a:r>
                  <a:r>
                    <a:rPr lang="en-US" altLang="zh-CN" sz="1200" b="1" dirty="0">
                      <a:latin typeface="ui-sans-serif"/>
                    </a:rPr>
                    <a:t>10</a:t>
                  </a:r>
                  <a:r>
                    <a:rPr lang="en-US" altLang="zh-CN" sz="1200" b="1" baseline="30000" dirty="0">
                      <a:latin typeface="ui-sans-serif"/>
                    </a:rPr>
                    <a:t>5</a:t>
                  </a:r>
                  <a:endParaRPr lang="zh-CN" altLang="en-US" sz="1200" b="1" baseline="30000" dirty="0">
                    <a:latin typeface="ui-sans-serif"/>
                  </a:endParaRPr>
                </a:p>
              </p:txBody>
            </p:sp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BF48454B-9EB9-28BF-07CC-7896594AF87E}"/>
                    </a:ext>
                  </a:extLst>
                </p:cNvPr>
                <p:cNvSpPr txBox="1"/>
                <p:nvPr/>
              </p:nvSpPr>
              <p:spPr>
                <a:xfrm>
                  <a:off x="8505839" y="3659504"/>
                  <a:ext cx="553272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>
                      <a:latin typeface="ui-sans-serif"/>
                    </a:rPr>
                    <a:t>4·</a:t>
                  </a:r>
                  <a:r>
                    <a:rPr lang="zh-CN" altLang="en-US" sz="1200" b="1" dirty="0">
                      <a:latin typeface="ui-sans-serif"/>
                    </a:rPr>
                    <a:t> </a:t>
                  </a:r>
                  <a:r>
                    <a:rPr lang="en-US" altLang="zh-CN" sz="1200" b="1" dirty="0">
                      <a:latin typeface="ui-sans-serif"/>
                    </a:rPr>
                    <a:t>10</a:t>
                  </a:r>
                  <a:r>
                    <a:rPr lang="en-US" altLang="zh-CN" sz="1200" b="1" baseline="30000" dirty="0">
                      <a:latin typeface="ui-sans-serif"/>
                    </a:rPr>
                    <a:t>6</a:t>
                  </a:r>
                  <a:endParaRPr lang="zh-CN" altLang="en-US" sz="1200" b="1" baseline="30000" dirty="0">
                    <a:latin typeface="ui-sans-serif"/>
                  </a:endParaRPr>
                </a:p>
              </p:txBody>
            </p:sp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12C4C324-7B5B-1B4E-7790-23F043103850}"/>
                    </a:ext>
                  </a:extLst>
                </p:cNvPr>
                <p:cNvSpPr txBox="1"/>
                <p:nvPr/>
              </p:nvSpPr>
              <p:spPr>
                <a:xfrm>
                  <a:off x="7500176" y="3709707"/>
                  <a:ext cx="89414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800" b="1" dirty="0">
                      <a:latin typeface="ui-sans-serif"/>
                    </a:rPr>
                    <a:t> </a:t>
                  </a:r>
                  <a:r>
                    <a:rPr lang="en-US" altLang="zh-CN" sz="1200" b="1" dirty="0">
                      <a:latin typeface="ui-sans-serif"/>
                    </a:rPr>
                    <a:t>10</a:t>
                  </a:r>
                  <a:r>
                    <a:rPr lang="en-US" altLang="zh-CN" sz="1200" b="1" baseline="30000" dirty="0">
                      <a:latin typeface="ui-sans-serif"/>
                    </a:rPr>
                    <a:t>7</a:t>
                  </a:r>
                  <a:endParaRPr lang="zh-CN" altLang="en-US" sz="1200" b="1" baseline="30000" dirty="0">
                    <a:latin typeface="ui-sans-serif"/>
                  </a:endParaRPr>
                </a:p>
              </p:txBody>
            </p:sp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04C4C9BE-D6A8-6D18-D97F-382485BAD74B}"/>
                    </a:ext>
                  </a:extLst>
                </p:cNvPr>
                <p:cNvSpPr txBox="1"/>
                <p:nvPr/>
              </p:nvSpPr>
              <p:spPr>
                <a:xfrm flipH="1">
                  <a:off x="8346989" y="4707430"/>
                  <a:ext cx="1108182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>
                      <a:latin typeface="ui-sans-serif"/>
                    </a:rPr>
                    <a:t>2.2·</a:t>
                  </a:r>
                  <a:r>
                    <a:rPr lang="zh-CN" altLang="en-US" sz="1200" b="1" dirty="0">
                      <a:latin typeface="ui-sans-serif"/>
                    </a:rPr>
                    <a:t> </a:t>
                  </a:r>
                  <a:r>
                    <a:rPr lang="en-US" altLang="zh-CN" sz="1200" b="1" dirty="0">
                      <a:latin typeface="ui-sans-serif"/>
                    </a:rPr>
                    <a:t>10</a:t>
                  </a:r>
                  <a:r>
                    <a:rPr lang="en-US" altLang="zh-CN" sz="1200" b="1" baseline="30000" dirty="0">
                      <a:latin typeface="ui-sans-serif"/>
                    </a:rPr>
                    <a:t>7</a:t>
                  </a:r>
                  <a:endParaRPr lang="zh-CN" altLang="en-US" sz="1200" b="1" baseline="30000" dirty="0">
                    <a:latin typeface="ui-sans-serif"/>
                  </a:endParaRPr>
                </a:p>
              </p:txBody>
            </p:sp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53732730-D7C6-CCF6-FDB3-67FBAF420F00}"/>
                    </a:ext>
                  </a:extLst>
                </p:cNvPr>
                <p:cNvSpPr txBox="1"/>
                <p:nvPr/>
              </p:nvSpPr>
              <p:spPr>
                <a:xfrm flipH="1">
                  <a:off x="8777609" y="4247789"/>
                  <a:ext cx="1108182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>
                      <a:latin typeface="ui-sans-serif"/>
                    </a:rPr>
                    <a:t>2·</a:t>
                  </a:r>
                  <a:r>
                    <a:rPr lang="zh-CN" altLang="en-US" sz="1200" b="1" dirty="0">
                      <a:latin typeface="ui-sans-serif"/>
                    </a:rPr>
                    <a:t> </a:t>
                  </a:r>
                  <a:r>
                    <a:rPr lang="en-US" altLang="zh-CN" sz="1200" b="1" dirty="0">
                      <a:latin typeface="ui-sans-serif"/>
                    </a:rPr>
                    <a:t>10</a:t>
                  </a:r>
                  <a:r>
                    <a:rPr lang="en-US" altLang="zh-CN" sz="1200" b="1" baseline="30000" dirty="0">
                      <a:latin typeface="ui-sans-serif"/>
                    </a:rPr>
                    <a:t>7</a:t>
                  </a:r>
                  <a:endParaRPr lang="zh-CN" altLang="en-US" sz="1200" b="1" baseline="30000" dirty="0">
                    <a:latin typeface="ui-sans-serif"/>
                  </a:endParaRPr>
                </a:p>
              </p:txBody>
            </p:sp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263F5F44-DD80-87D9-5C71-E778360A1719}"/>
                    </a:ext>
                  </a:extLst>
                </p:cNvPr>
                <p:cNvSpPr txBox="1"/>
                <p:nvPr/>
              </p:nvSpPr>
              <p:spPr>
                <a:xfrm flipH="1">
                  <a:off x="9018890" y="3874207"/>
                  <a:ext cx="1108182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>
                      <a:latin typeface="ui-sans-serif"/>
                    </a:rPr>
                    <a:t>0.8·</a:t>
                  </a:r>
                  <a:r>
                    <a:rPr lang="zh-CN" altLang="en-US" sz="1200" b="1" dirty="0">
                      <a:latin typeface="ui-sans-serif"/>
                    </a:rPr>
                    <a:t> </a:t>
                  </a:r>
                  <a:r>
                    <a:rPr lang="en-US" altLang="zh-CN" sz="1200" b="1" dirty="0">
                      <a:latin typeface="ui-sans-serif"/>
                    </a:rPr>
                    <a:t>10</a:t>
                  </a:r>
                  <a:r>
                    <a:rPr lang="en-US" altLang="zh-CN" sz="1200" b="1" baseline="30000" dirty="0">
                      <a:latin typeface="ui-sans-serif"/>
                    </a:rPr>
                    <a:t>7</a:t>
                  </a:r>
                  <a:endParaRPr lang="zh-CN" altLang="en-US" sz="1200" b="1" baseline="30000" dirty="0">
                    <a:latin typeface="ui-sans-serif"/>
                  </a:endParaRPr>
                </a:p>
              </p:txBody>
            </p:sp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F6EBF92C-AD2E-A02D-44AA-47F36357F8CD}"/>
                    </a:ext>
                  </a:extLst>
                </p:cNvPr>
                <p:cNvSpPr txBox="1"/>
                <p:nvPr/>
              </p:nvSpPr>
              <p:spPr>
                <a:xfrm flipH="1">
                  <a:off x="10102676" y="4688247"/>
                  <a:ext cx="509503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>
                      <a:latin typeface="ui-sans-serif"/>
                    </a:rPr>
                    <a:t>5.5</a:t>
                  </a:r>
                  <a:endParaRPr lang="zh-CN" altLang="en-US" sz="1200" b="1" dirty="0">
                    <a:latin typeface="ui-sans-serif"/>
                  </a:endParaRPr>
                </a:p>
              </p:txBody>
            </p:sp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4C9E82AD-EBF5-9C63-E478-04821E963307}"/>
                    </a:ext>
                  </a:extLst>
                </p:cNvPr>
                <p:cNvSpPr txBox="1"/>
                <p:nvPr/>
              </p:nvSpPr>
              <p:spPr>
                <a:xfrm flipH="1">
                  <a:off x="9838668" y="4121241"/>
                  <a:ext cx="509503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>
                      <a:latin typeface="ui-sans-serif"/>
                    </a:rPr>
                    <a:t>3.23</a:t>
                  </a:r>
                  <a:endParaRPr lang="zh-CN" altLang="en-US" sz="1200" b="1" dirty="0">
                    <a:latin typeface="ui-sans-serif"/>
                  </a:endParaRPr>
                </a:p>
              </p:txBody>
            </p:sp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55103934-91B3-71DC-FC5F-E432B7AAC939}"/>
                    </a:ext>
                  </a:extLst>
                </p:cNvPr>
                <p:cNvSpPr txBox="1"/>
                <p:nvPr/>
              </p:nvSpPr>
              <p:spPr>
                <a:xfrm flipH="1">
                  <a:off x="9618012" y="3705427"/>
                  <a:ext cx="509503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>
                      <a:latin typeface="ui-sans-serif"/>
                    </a:rPr>
                    <a:t>1.12</a:t>
                  </a:r>
                  <a:endParaRPr lang="zh-CN" altLang="en-US" sz="1200" b="1" dirty="0">
                    <a:latin typeface="ui-sans-serif"/>
                  </a:endParaRPr>
                </a:p>
              </p:txBody>
            </p:sp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2157E157-8E4B-C43B-EAEC-F1BFAE6F3106}"/>
                    </a:ext>
                  </a:extLst>
                </p:cNvPr>
                <p:cNvSpPr txBox="1"/>
                <p:nvPr/>
              </p:nvSpPr>
              <p:spPr>
                <a:xfrm flipH="1">
                  <a:off x="11031521" y="3759956"/>
                  <a:ext cx="931047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>
                      <a:latin typeface="ui-sans-serif"/>
                    </a:rPr>
                    <a:t>High-cost</a:t>
                  </a:r>
                  <a:endParaRPr lang="zh-CN" altLang="en-US" sz="1200" b="1" dirty="0">
                    <a:latin typeface="ui-sans-serif"/>
                  </a:endParaRPr>
                </a:p>
              </p:txBody>
            </p:sp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72A60680-8679-A2EE-9A3D-57B9AECCF673}"/>
                    </a:ext>
                  </a:extLst>
                </p:cNvPr>
                <p:cNvSpPr txBox="1"/>
                <p:nvPr/>
              </p:nvSpPr>
              <p:spPr>
                <a:xfrm flipH="1">
                  <a:off x="10197417" y="3600448"/>
                  <a:ext cx="111203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>
                      <a:latin typeface="ui-sans-serif"/>
                    </a:rPr>
                    <a:t>Mid-range</a:t>
                  </a:r>
                  <a:endParaRPr lang="zh-CN" altLang="en-US" sz="1200" b="1" dirty="0">
                    <a:latin typeface="ui-sans-serif"/>
                  </a:endParaRPr>
                </a:p>
              </p:txBody>
            </p:sp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F5863391-C551-BA91-404C-459781FD7DF4}"/>
                    </a:ext>
                  </a:extLst>
                </p:cNvPr>
                <p:cNvSpPr txBox="1"/>
                <p:nvPr/>
              </p:nvSpPr>
              <p:spPr>
                <a:xfrm flipH="1">
                  <a:off x="9681132" y="3334499"/>
                  <a:ext cx="931047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>
                      <a:latin typeface="ui-sans-serif"/>
                    </a:rPr>
                    <a:t>low-cost</a:t>
                  </a:r>
                  <a:endParaRPr lang="zh-CN" altLang="en-US" sz="1200" b="1" dirty="0">
                    <a:latin typeface="ui-sans-serif"/>
                  </a:endParaRPr>
                </a:p>
              </p:txBody>
            </p:sp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9E69D0D0-3DB3-D695-4C56-4B9B04969CA6}"/>
                    </a:ext>
                  </a:extLst>
                </p:cNvPr>
                <p:cNvSpPr txBox="1"/>
                <p:nvPr/>
              </p:nvSpPr>
              <p:spPr>
                <a:xfrm flipH="1">
                  <a:off x="10231132" y="2261508"/>
                  <a:ext cx="1231071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200" b="1" dirty="0">
                      <a:latin typeface="ui-sans-serif"/>
                    </a:rPr>
                    <a:t> </a:t>
                  </a:r>
                  <a:r>
                    <a:rPr lang="en-US" altLang="zh-CN" sz="1200" b="1" dirty="0">
                      <a:latin typeface="ui-sans-serif"/>
                    </a:rPr>
                    <a:t>Mature</a:t>
                  </a:r>
                  <a:endParaRPr lang="zh-CN" altLang="en-US" sz="1200" b="1" dirty="0">
                    <a:latin typeface="ui-sans-serif"/>
                  </a:endParaRPr>
                </a:p>
              </p:txBody>
            </p:sp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A56A34EB-1613-F8A5-A0CE-83A316A97D1D}"/>
                    </a:ext>
                  </a:extLst>
                </p:cNvPr>
                <p:cNvSpPr txBox="1"/>
                <p:nvPr/>
              </p:nvSpPr>
              <p:spPr>
                <a:xfrm flipH="1">
                  <a:off x="9912267" y="2755618"/>
                  <a:ext cx="1231071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>
                      <a:latin typeface="ui-sans-serif"/>
                    </a:rPr>
                    <a:t>Immature</a:t>
                  </a:r>
                  <a:endParaRPr lang="zh-CN" altLang="en-US" sz="1200" b="1" dirty="0">
                    <a:latin typeface="ui-sans-serif"/>
                  </a:endParaRPr>
                </a:p>
              </p:txBody>
            </p:sp>
          </p:grp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2770558-8271-5C88-BEF6-10F61A5F800B}"/>
                  </a:ext>
                </a:extLst>
              </p:cNvPr>
              <p:cNvSpPr txBox="1"/>
              <p:nvPr/>
            </p:nvSpPr>
            <p:spPr>
              <a:xfrm flipH="1">
                <a:off x="10966362" y="2461255"/>
                <a:ext cx="123107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dirty="0">
                    <a:latin typeface="ui-sans-serif"/>
                  </a:rPr>
                  <a:t>Highly</a:t>
                </a:r>
                <a:r>
                  <a:rPr lang="zh-CN" altLang="en-US" sz="1200" b="1" dirty="0">
                    <a:latin typeface="ui-sans-serif"/>
                  </a:rPr>
                  <a:t> </a:t>
                </a:r>
                <a:r>
                  <a:rPr lang="en-US" altLang="zh-CN" sz="1200" b="1" dirty="0">
                    <a:latin typeface="ui-sans-serif"/>
                  </a:rPr>
                  <a:t>mature</a:t>
                </a:r>
                <a:endParaRPr lang="zh-CN" altLang="en-US" sz="1200" b="1" dirty="0">
                  <a:latin typeface="ui-sans-serif"/>
                </a:endParaRPr>
              </a:p>
            </p:txBody>
          </p:sp>
        </p:grpSp>
      </p:grpSp>
      <p:cxnSp>
        <p:nvCxnSpPr>
          <p:cNvPr id="63" name="直线连接符 62">
            <a:extLst>
              <a:ext uri="{FF2B5EF4-FFF2-40B4-BE49-F238E27FC236}">
                <a16:creationId xmlns:a16="http://schemas.microsoft.com/office/drawing/2014/main" id="{D4B57905-89B7-ADD1-F017-1E9433D7F3B2}"/>
              </a:ext>
            </a:extLst>
          </p:cNvPr>
          <p:cNvCxnSpPr>
            <a:cxnSpLocks/>
          </p:cNvCxnSpPr>
          <p:nvPr/>
        </p:nvCxnSpPr>
        <p:spPr>
          <a:xfrm>
            <a:off x="9064133" y="5939512"/>
            <a:ext cx="470931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线连接符 66">
            <a:extLst>
              <a:ext uri="{FF2B5EF4-FFF2-40B4-BE49-F238E27FC236}">
                <a16:creationId xmlns:a16="http://schemas.microsoft.com/office/drawing/2014/main" id="{A3B7EA8C-3E96-C82F-6D65-ECF5038628FD}"/>
              </a:ext>
            </a:extLst>
          </p:cNvPr>
          <p:cNvCxnSpPr>
            <a:cxnSpLocks/>
          </p:cNvCxnSpPr>
          <p:nvPr/>
        </p:nvCxnSpPr>
        <p:spPr>
          <a:xfrm>
            <a:off x="9064133" y="6170717"/>
            <a:ext cx="470931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线连接符 67">
            <a:extLst>
              <a:ext uri="{FF2B5EF4-FFF2-40B4-BE49-F238E27FC236}">
                <a16:creationId xmlns:a16="http://schemas.microsoft.com/office/drawing/2014/main" id="{66E21FF4-D1AA-FBD2-992B-E9AEC124FD38}"/>
              </a:ext>
            </a:extLst>
          </p:cNvPr>
          <p:cNvCxnSpPr>
            <a:cxnSpLocks/>
          </p:cNvCxnSpPr>
          <p:nvPr/>
        </p:nvCxnSpPr>
        <p:spPr>
          <a:xfrm>
            <a:off x="9064133" y="6424803"/>
            <a:ext cx="470931" cy="0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>
            <a:extLst>
              <a:ext uri="{FF2B5EF4-FFF2-40B4-BE49-F238E27FC236}">
                <a16:creationId xmlns:a16="http://schemas.microsoft.com/office/drawing/2014/main" id="{90A0E33E-F58D-D099-2A33-2261BC11DDE2}"/>
              </a:ext>
            </a:extLst>
          </p:cNvPr>
          <p:cNvSpPr txBox="1"/>
          <p:nvPr/>
        </p:nvSpPr>
        <p:spPr>
          <a:xfrm>
            <a:off x="9589660" y="5732369"/>
            <a:ext cx="143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Diamond</a:t>
            </a:r>
            <a:endParaRPr kumimoji="1" lang="zh-CN" altLang="en-US" dirty="0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F8573330-0793-1FBF-5314-D0634245EECB}"/>
              </a:ext>
            </a:extLst>
          </p:cNvPr>
          <p:cNvSpPr txBox="1"/>
          <p:nvPr/>
        </p:nvSpPr>
        <p:spPr>
          <a:xfrm>
            <a:off x="9604920" y="5979487"/>
            <a:ext cx="143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SiC</a:t>
            </a:r>
            <a:endParaRPr kumimoji="1" lang="zh-CN" altLang="en-US" dirty="0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B4929A58-BC24-7456-09F1-0F95C655D809}"/>
              </a:ext>
            </a:extLst>
          </p:cNvPr>
          <p:cNvSpPr txBox="1"/>
          <p:nvPr/>
        </p:nvSpPr>
        <p:spPr>
          <a:xfrm>
            <a:off x="9621304" y="6240137"/>
            <a:ext cx="143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Si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8096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0142C-5CF6-6D0B-A60D-5707A2FB1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D4F8CB6-8B4F-D022-5E75-4C5D4D83FE59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4H-SiC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development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SICAR1_PIN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zh-CN" altLang="en-US" sz="2400" dirty="0">
              <a:solidFill>
                <a:schemeClr val="bg1"/>
              </a:solidFill>
            </a:endParaRPr>
          </a:p>
          <a:p>
            <a:pPr algn="ctr"/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5C6E168F-787E-110F-DFF3-E0EA0A04C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11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3D6A0DB-7CA0-9274-5601-785939BC13B8}"/>
                  </a:ext>
                </a:extLst>
              </p:cNvPr>
              <p:cNvSpPr txBox="1"/>
              <p:nvPr/>
            </p:nvSpPr>
            <p:spPr>
              <a:xfrm>
                <a:off x="122583" y="1049726"/>
                <a:ext cx="9859617" cy="5447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l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4H-SiC PIN detector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structure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（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1.2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x1.2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mm</a:t>
                </a:r>
                <a:r>
                  <a:rPr lang="en-US" altLang="zh-CN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）</a:t>
                </a: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Full epitaxial growth including N- active region(50</a:t>
                </a:r>
                <a:r>
                  <a:rPr lang="en-US" altLang="zh-CN" sz="16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) and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P++ layer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Mesa termination + Field plate </a:t>
                </a:r>
                <a:r>
                  <a:rPr lang="en-US" altLang="zh-CN" dirty="0">
                    <a:solidFill>
                      <a:srgbClr val="24292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reduced field crowding</a:t>
                </a: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Without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 temperature ion implantation and  high temperature post-annealing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lang="en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Excellent thermal stability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Ultra-low leakage current: ~50 </a:t>
                </a:r>
                <a:r>
                  <a:rPr lang="en" altLang="zh-CN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</a:t>
                </a: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at RT, ~10 </a:t>
                </a:r>
                <a:r>
                  <a:rPr lang="en" altLang="zh-CN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nA</a:t>
                </a: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at 90°C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@300V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Capacitance temperature stability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00150" lvl="2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Full depletion voltage ~ 76V</a:t>
                </a:r>
              </a:p>
              <a:p>
                <a:pPr marL="1200150" lvl="2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Full depletion capacitance: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~ 3.5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pF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CCE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（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α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）：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negligible variation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Ultra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fast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rise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" altLang="zh-CN" sz="1600" dirty="0">
                  <a:solidFill>
                    <a:srgbClr val="011F8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" altLang="zh-CN" sz="1600" dirty="0">
                  <a:solidFill>
                    <a:srgbClr val="011F8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zh-CN" altLang="en-US" sz="1600" dirty="0">
                    <a:solidFill>
                      <a:srgbClr val="011F8E"/>
                    </a:solidFill>
                    <a:latin typeface="Arial" panose="020B0604020202020204" pitchFamily="34" charset="0"/>
                  </a:rPr>
                  <a:t>         </a:t>
                </a:r>
                <a:r>
                  <a:rPr lang="en" altLang="zh-CN" sz="1600" dirty="0">
                    <a:solidFill>
                      <a:srgbClr val="011F8E"/>
                    </a:solidFill>
                    <a:latin typeface="Arial" panose="020B0604020202020204" pitchFamily="34" charset="0"/>
                  </a:rPr>
                  <a:t>https://</a:t>
                </a:r>
                <a:r>
                  <a:rPr lang="en" altLang="zh-CN" sz="1600" dirty="0" err="1">
                    <a:solidFill>
                      <a:srgbClr val="011F8E"/>
                    </a:solidFill>
                    <a:latin typeface="Arial" panose="020B0604020202020204" pitchFamily="34" charset="0"/>
                  </a:rPr>
                  <a:t>doi.org</a:t>
                </a:r>
                <a:r>
                  <a:rPr lang="en" altLang="zh-CN" sz="1600" dirty="0">
                    <a:solidFill>
                      <a:srgbClr val="011F8E"/>
                    </a:solidFill>
                    <a:latin typeface="Arial" panose="020B0604020202020204" pitchFamily="34" charset="0"/>
                  </a:rPr>
                  <a:t>/10.1016/j.nima.2025.171178</a:t>
                </a:r>
              </a:p>
              <a:p>
                <a:pPr marL="285750" indent="-285750">
                  <a:buFont typeface="Wingdings" pitchFamily="2" charset="2"/>
                  <a:buChar char="l"/>
                </a:pP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3D6A0DB-7CA0-9274-5601-785939BC1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83" y="1049726"/>
                <a:ext cx="9859617" cy="5447645"/>
              </a:xfrm>
              <a:prstGeom prst="rect">
                <a:avLst/>
              </a:prstGeom>
              <a:blipFill>
                <a:blip r:embed="rId3"/>
                <a:stretch>
                  <a:fillRect l="-386" t="-6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7B7CB106-6C90-1DD1-0E72-61ABEB998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58" y="677224"/>
            <a:ext cx="1688542" cy="15715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4927A6D-A8F8-41E8-90B0-0C1AAE87A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900" y="655055"/>
            <a:ext cx="3053796" cy="19476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12DF55E-A1DF-6944-6E34-528B48727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393" y="2808198"/>
            <a:ext cx="2609484" cy="20067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EE0DB02-000E-45B6-D98C-508CA8C68A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735" y="2806941"/>
            <a:ext cx="2433511" cy="20092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584C632-EB3A-A82E-BCE0-BBAFD96182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16" y="4813735"/>
            <a:ext cx="2703119" cy="19456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B512A5A-4DF0-CF37-1725-32B733BB4F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00" y="4987053"/>
            <a:ext cx="2433511" cy="171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66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4B45D-7FBC-BD44-F95C-13282CC7E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6A86871-D1E2-F2D2-7851-F83E686458BC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4H-SiC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development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SICAR1_PIN</a:t>
            </a:r>
            <a:endParaRPr lang="zh-CN" altLang="en-US" sz="2400" dirty="0">
              <a:solidFill>
                <a:schemeClr val="bg1"/>
              </a:solidFill>
            </a:endParaRPr>
          </a:p>
          <a:p>
            <a:pPr algn="ctr"/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D0369BA9-6B35-80FA-76C5-703D5E26C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FBDF79E-B2A1-2007-AAD2-23EAC966835E}"/>
              </a:ext>
            </a:extLst>
          </p:cNvPr>
          <p:cNvSpPr txBox="1"/>
          <p:nvPr/>
        </p:nvSpPr>
        <p:spPr>
          <a:xfrm>
            <a:off x="265995" y="892440"/>
            <a:ext cx="6107594" cy="5488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FLM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CEPC—</a:t>
            </a: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Secondary particle fraction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87%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；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e- 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8%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hardness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2MGy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Leakage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CCE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degradation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hardness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1x10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e/cm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CCE reduction in the range of 10%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at 1x10</a:t>
            </a:r>
            <a:r>
              <a:rPr lang="en-US" altLang="zh-CN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e/cm</a:t>
            </a:r>
            <a:r>
              <a:rPr lang="en-US" altLang="zh-CN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1417406-55A3-50B6-1C8E-7E684D626A6F}"/>
              </a:ext>
            </a:extLst>
          </p:cNvPr>
          <p:cNvGrpSpPr/>
          <p:nvPr/>
        </p:nvGrpSpPr>
        <p:grpSpPr>
          <a:xfrm>
            <a:off x="5948705" y="914477"/>
            <a:ext cx="5101213" cy="1959801"/>
            <a:chOff x="6525040" y="904102"/>
            <a:chExt cx="5306667" cy="173441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99AA5EE-587E-35C4-CEF2-C87CCAB85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040" y="904102"/>
              <a:ext cx="5306667" cy="1734413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C3C78FD-259D-FB7B-F3B8-EBCD4745835B}"/>
                </a:ext>
              </a:extLst>
            </p:cNvPr>
            <p:cNvSpPr/>
            <p:nvPr/>
          </p:nvSpPr>
          <p:spPr>
            <a:xfrm>
              <a:off x="6818243" y="1659835"/>
              <a:ext cx="4253948" cy="2385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18" name="图片 17" descr="iv_comparison_enhanced_thickness">
            <a:extLst>
              <a:ext uri="{FF2B5EF4-FFF2-40B4-BE49-F238E27FC236}">
                <a16:creationId xmlns:a16="http://schemas.microsoft.com/office/drawing/2014/main" id="{08A4E02F-349C-8011-56CE-36312A694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4" y="3060633"/>
            <a:ext cx="2908667" cy="222941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61E0F2E-C69B-B021-D400-2A1545097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6361" y="3060633"/>
            <a:ext cx="2935639" cy="2425470"/>
          </a:xfrm>
          <a:prstGeom prst="rect">
            <a:avLst/>
          </a:prstGeom>
        </p:spPr>
      </p:pic>
      <p:grpSp>
        <p:nvGrpSpPr>
          <p:cNvPr id="12" name="组合 41">
            <a:extLst>
              <a:ext uri="{FF2B5EF4-FFF2-40B4-BE49-F238E27FC236}">
                <a16:creationId xmlns:a16="http://schemas.microsoft.com/office/drawing/2014/main" id="{9B0AA88C-81F2-303B-C680-DB2F242D4B3B}"/>
              </a:ext>
            </a:extLst>
          </p:cNvPr>
          <p:cNvGrpSpPr>
            <a:grpSpLocks/>
          </p:cNvGrpSpPr>
          <p:nvPr/>
        </p:nvGrpSpPr>
        <p:grpSpPr bwMode="auto">
          <a:xfrm>
            <a:off x="6028524" y="2950866"/>
            <a:ext cx="3215255" cy="2499120"/>
            <a:chOff x="5205413" y="3100386"/>
            <a:chExt cx="4552950" cy="3265637"/>
          </a:xfrm>
        </p:grpSpPr>
        <p:pic>
          <p:nvPicPr>
            <p:cNvPr id="14" name="图片 42">
              <a:extLst>
                <a:ext uri="{FF2B5EF4-FFF2-40B4-BE49-F238E27FC236}">
                  <a16:creationId xmlns:a16="http://schemas.microsoft.com/office/drawing/2014/main" id="{0EAB463A-9C14-184C-2014-F916540FD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5413" y="3100386"/>
              <a:ext cx="4552950" cy="326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9108C2A-DFD7-77A4-7980-E98FE1C46FF4}"/>
                </a:ext>
              </a:extLst>
            </p:cNvPr>
            <p:cNvSpPr/>
            <p:nvPr/>
          </p:nvSpPr>
          <p:spPr>
            <a:xfrm>
              <a:off x="5304480" y="3102379"/>
              <a:ext cx="272434" cy="472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1" lang="zh-CN" altLang="en-US" kern="0">
                <a:sym typeface="Arial"/>
              </a:endParaRPr>
            </a:p>
          </p:txBody>
        </p:sp>
      </p:grpSp>
      <p:pic>
        <p:nvPicPr>
          <p:cNvPr id="16" name="图片 40">
            <a:extLst>
              <a:ext uri="{FF2B5EF4-FFF2-40B4-BE49-F238E27FC236}">
                <a16:creationId xmlns:a16="http://schemas.microsoft.com/office/drawing/2014/main" id="{BB915625-D212-3D34-5F03-82099D7C4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804" y="3005417"/>
            <a:ext cx="3093444" cy="239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11680B3-BE72-ED2E-E1F0-A4620368CE9E}"/>
              </a:ext>
            </a:extLst>
          </p:cNvPr>
          <p:cNvSpPr txBox="1"/>
          <p:nvPr/>
        </p:nvSpPr>
        <p:spPr>
          <a:xfrm>
            <a:off x="6930528" y="6020524"/>
            <a:ext cx="61033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u="sng" dirty="0">
                <a:solidFill>
                  <a:srgbClr val="591553"/>
                </a:solidFill>
                <a:latin typeface="Arial" panose="020B0604020202020204" pitchFamily="34" charset="0"/>
              </a:rPr>
              <a:t>[</a:t>
            </a:r>
            <a:r>
              <a:rPr lang="en-US" altLang="zh-CN" sz="1400" dirty="0">
                <a:solidFill>
                  <a:srgbClr val="591553"/>
                </a:solidFill>
                <a:latin typeface="Arial" panose="020B0604020202020204" pitchFamily="34" charset="0"/>
              </a:rPr>
              <a:t>1] </a:t>
            </a:r>
            <a:r>
              <a:rPr lang="zh-CN" altLang="en-US" sz="1400" dirty="0">
                <a:solidFill>
                  <a:srgbClr val="591553"/>
                </a:solidFill>
                <a:latin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https://doi.org/10.48550/arXiv.2603.18547</a:t>
            </a:r>
            <a:endParaRPr lang="en-US" altLang="zh-CN" sz="1400" dirty="0">
              <a:solidFill>
                <a:srgbClr val="591553"/>
              </a:solidFill>
              <a:latin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rgbClr val="591553"/>
                </a:solidFill>
                <a:latin typeface="Arial" panose="020B0604020202020204" pitchFamily="34" charset="0"/>
              </a:rPr>
              <a:t>[2] DOI: </a:t>
            </a:r>
            <a:r>
              <a:rPr lang="en-US" altLang="zh-CN" sz="1400" dirty="0">
                <a:solidFill>
                  <a:srgbClr val="591553"/>
                </a:solidFill>
                <a:latin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10.1109/TNS.2020.3029730</a:t>
            </a:r>
            <a:r>
              <a:rPr lang="en-US" altLang="zh-CN" sz="1400" dirty="0">
                <a:solidFill>
                  <a:srgbClr val="591553"/>
                </a:solidFill>
                <a:latin typeface="Arial" panose="020B0604020202020204" pitchFamily="34" charset="0"/>
                <a:hlinkClick r:id="rId10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zh-CN" altLang="en-US" sz="1400" dirty="0">
              <a:solidFill>
                <a:srgbClr val="591553"/>
              </a:solidFill>
              <a:latin typeface="Arial" panose="020B0604020202020204" pitchFamily="34" charset="0"/>
            </a:endParaRPr>
          </a:p>
          <a:p>
            <a:endParaRPr lang="zh-CN" altLang="en-US" sz="1100" u="sng" dirty="0">
              <a:solidFill>
                <a:srgbClr val="59155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46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F5CF8-4665-0C51-BD14-F72974750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3FD5ED1-290F-5CB2-041C-4722D10012B7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irradiation assessment of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4H-SiC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NJU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D5C22020-4A5D-1E70-81DE-D3329CFF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824B3BF-8D1C-7A04-1BAA-DBEADBC712E2}"/>
              </a:ext>
            </a:extLst>
          </p:cNvPr>
          <p:cNvSpPr txBox="1"/>
          <p:nvPr/>
        </p:nvSpPr>
        <p:spPr>
          <a:xfrm>
            <a:off x="497292" y="846027"/>
            <a:ext cx="8269524" cy="2395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4H-SiC</a:t>
            </a:r>
            <a:r>
              <a:rPr lang="zh-CN" altLang="en-US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PIN-NJU</a:t>
            </a:r>
            <a:r>
              <a:rPr lang="zh-CN" altLang="en-US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1.5</a:t>
            </a:r>
            <a:r>
              <a:rPr lang="zh-CN" altLang="en-US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x1.5</a:t>
            </a:r>
            <a:r>
              <a:rPr lang="zh-CN" altLang="en-US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altLang="zh-CN" baseline="300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dirty="0">
              <a:solidFill>
                <a:srgbClr val="2429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 source—</a:t>
            </a:r>
            <a:r>
              <a:rPr lang="zh-CN" altLang="en-US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CN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 Spallation Neutron Source</a:t>
            </a:r>
            <a:r>
              <a:rPr lang="zh-CN" altLang="en-US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" altLang="zh-CN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CSNS</a:t>
            </a:r>
            <a:r>
              <a:rPr lang="zh-CN" altLang="en-US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dirty="0">
              <a:solidFill>
                <a:srgbClr val="2429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/>
              <a:t>Beam energy:</a:t>
            </a:r>
            <a:r>
              <a:rPr lang="en" altLang="zh-CN" sz="1600" dirty="0"/>
              <a:t> 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80 MeV protons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Beam spot size: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 20 mm × 20 mm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Fluence: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 1.4e11 p/cm², 2.5e12 p/cm², 7.0e12 p/cm², 7.0e13 p/cm²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endParaRPr lang="en-US" altLang="zh-CN" b="1" dirty="0">
              <a:solidFill>
                <a:srgbClr val="2429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7CF17D1-89AF-A343-1C8C-E11BAB6ACDDA}"/>
              </a:ext>
            </a:extLst>
          </p:cNvPr>
          <p:cNvGrpSpPr/>
          <p:nvPr/>
        </p:nvGrpSpPr>
        <p:grpSpPr>
          <a:xfrm>
            <a:off x="7382932" y="846027"/>
            <a:ext cx="4644126" cy="1943830"/>
            <a:chOff x="7581329" y="941873"/>
            <a:chExt cx="4321682" cy="1987692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08B095A1-DAF5-29CC-9D72-E6D65370E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329" y="1126509"/>
              <a:ext cx="1727199" cy="1700212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758AC2A-FBE5-120C-A534-72B923032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8639" y="1023666"/>
              <a:ext cx="2464372" cy="1905899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871512B-83EB-AA38-E367-390D36FA1A89}"/>
                </a:ext>
              </a:extLst>
            </p:cNvPr>
            <p:cNvSpPr txBox="1"/>
            <p:nvPr/>
          </p:nvSpPr>
          <p:spPr>
            <a:xfrm>
              <a:off x="10387013" y="941873"/>
              <a:ext cx="1385887" cy="369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NJU</a:t>
              </a:r>
              <a:endParaRPr kumimoji="1" lang="zh-CN" altLang="en-US" dirty="0"/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718912AA-980F-01E5-0DB3-27E115108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838" y="3241491"/>
            <a:ext cx="4714377" cy="297618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85B21ED-6A64-F536-DF23-D451D8D37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0427" y="3477039"/>
            <a:ext cx="3691581" cy="27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18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9B79F-FC1D-C066-7853-EAE206EE3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5BD7AF3-457C-337F-8B55-4133F7789F7E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irradiation assessment of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4H-SiC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NJU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BC3F79C0-67F5-EEF1-87CF-0AAC6355D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2326" y="6410464"/>
            <a:ext cx="2743200" cy="365125"/>
          </a:xfrm>
        </p:spPr>
        <p:txBody>
          <a:bodyPr/>
          <a:lstStyle/>
          <a:p>
            <a:fld id="{879DB055-5C1E-4AF2-82DC-F0F6E550EFED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369A619-7177-34AB-2FF9-2BEBCEBC8F9B}"/>
              </a:ext>
            </a:extLst>
          </p:cNvPr>
          <p:cNvSpPr txBox="1"/>
          <p:nvPr/>
        </p:nvSpPr>
        <p:spPr>
          <a:xfrm>
            <a:off x="294467" y="915713"/>
            <a:ext cx="9701940" cy="318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Leakage current decreases with increasing irradiation fluence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C-V curve gradually flattens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Acceptor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defects cause compensation effect on n-type doping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Alpha particle charge collection efficiency (CCE) degrades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CCE</a:t>
            </a:r>
            <a:r>
              <a:rPr lang="zh-CN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CN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Drops to 30% of 7.0×10¹³ p/cm²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" altLang="zh-CN" dirty="0">
              <a:solidFill>
                <a:srgbClr val="0070C0"/>
              </a:solidFill>
            </a:endParaRPr>
          </a:p>
          <a:p>
            <a:br>
              <a:rPr lang="en" altLang="zh-CN" dirty="0"/>
            </a:br>
            <a:endParaRPr lang="en" altLang="zh-CN" dirty="0"/>
          </a:p>
          <a:p>
            <a:pPr marL="285750" indent="-285750">
              <a:buFont typeface="Wingdings" pitchFamily="2" charset="2"/>
              <a:buChar char="l"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04E84E-5680-26B7-B25C-4315E4F0D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419" y="3558509"/>
            <a:ext cx="4076860" cy="29137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C23D336-EFAF-7DFB-1955-F1BEC7D22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1" y="3429000"/>
            <a:ext cx="3521316" cy="304323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578111D-18FE-0150-7F8B-FDFF0B98D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30" y="3388513"/>
            <a:ext cx="3522933" cy="315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41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41807-673A-BCC3-B472-67327595E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593D123F-644A-1F60-B323-3E53D571A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107" y="1085127"/>
            <a:ext cx="5684144" cy="171610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232BF29-ACBE-2694-5C03-00902933E9C2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4H-SiC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development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SICAR1_PIN</a:t>
            </a:r>
            <a:endParaRPr lang="zh-CN" altLang="en-US" sz="2400" dirty="0">
              <a:solidFill>
                <a:schemeClr val="bg1"/>
              </a:solidFill>
            </a:endParaRPr>
          </a:p>
          <a:p>
            <a:pPr algn="ctr"/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6B1203B1-730B-D822-5E44-ECE73BDC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8A369EC-E91C-43A8-AEEE-90CD6DE9E2C7}"/>
              </a:ext>
            </a:extLst>
          </p:cNvPr>
          <p:cNvSpPr txBox="1"/>
          <p:nvPr/>
        </p:nvSpPr>
        <p:spPr>
          <a:xfrm>
            <a:off x="360293" y="652545"/>
            <a:ext cx="6107594" cy="1945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TIA amplifier (UCSC) + 2</a:t>
            </a:r>
            <a:r>
              <a:rPr lang="en-US" altLang="zh-CN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amplifier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（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15A1008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CH1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）：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Si-LGAD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NDL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（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35ps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4H-SiC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～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21ps</a:t>
            </a:r>
            <a:endParaRPr lang="en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86768D33-5B25-BA78-B594-27CF14F0F3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" r="51479" b="11802"/>
          <a:stretch>
            <a:fillRect/>
          </a:stretch>
        </p:blipFill>
        <p:spPr>
          <a:xfrm>
            <a:off x="591149" y="2669493"/>
            <a:ext cx="4534734" cy="393761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BBD2315-5065-7E9E-075C-9EECBA0B6173}"/>
              </a:ext>
            </a:extLst>
          </p:cNvPr>
          <p:cNvGrpSpPr/>
          <p:nvPr/>
        </p:nvGrpSpPr>
        <p:grpSpPr>
          <a:xfrm>
            <a:off x="5125883" y="2669493"/>
            <a:ext cx="5466450" cy="4008645"/>
            <a:chOff x="3987303" y="3154295"/>
            <a:chExt cx="4225747" cy="299749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CD13761-1C34-E31D-6844-028F0CD55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7303" y="3154295"/>
              <a:ext cx="4225747" cy="2997492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6C95C7A-BC30-0E76-C9C3-3C6D70F00FB1}"/>
                </a:ext>
              </a:extLst>
            </p:cNvPr>
            <p:cNvSpPr/>
            <p:nvPr/>
          </p:nvSpPr>
          <p:spPr>
            <a:xfrm>
              <a:off x="4015879" y="3258983"/>
              <a:ext cx="385762" cy="523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7721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89610-B41D-3478-C671-3D13AD0F4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C8739D1-2EDE-F12E-DFCB-67E7392C65C9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BSRF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4W1A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A6818833-EB2A-F0AB-4BC9-B4891B198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FD4044E-18F6-F0AE-3619-0A788974DF7F}"/>
              </a:ext>
            </a:extLst>
          </p:cNvPr>
          <p:cNvSpPr txBox="1"/>
          <p:nvPr/>
        </p:nvSpPr>
        <p:spPr>
          <a:xfrm>
            <a:off x="132735" y="818226"/>
            <a:ext cx="8288593" cy="4888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Simulate CEPC beam at BSRF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4W1A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7.5 x10</a:t>
            </a:r>
            <a:r>
              <a:rPr lang="en-US" altLang="zh-CN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Phs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/sec/0.1% BW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X-ray + electron response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External trigger: 1 Hz, sampling length: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Detector output signal closely follows beam current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trend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1F6B3FC-ADB9-87E5-36F4-9F953BB1C9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45" r="53662"/>
          <a:stretch>
            <a:fillRect/>
          </a:stretch>
        </p:blipFill>
        <p:spPr>
          <a:xfrm>
            <a:off x="7838952" y="679643"/>
            <a:ext cx="3181965" cy="284505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F0660EED-FFA7-A712-D8E2-9CEFC2993521}"/>
              </a:ext>
            </a:extLst>
          </p:cNvPr>
          <p:cNvGrpSpPr/>
          <p:nvPr/>
        </p:nvGrpSpPr>
        <p:grpSpPr>
          <a:xfrm>
            <a:off x="3954660" y="3242659"/>
            <a:ext cx="3244332" cy="3035190"/>
            <a:chOff x="4113362" y="3898037"/>
            <a:chExt cx="3244332" cy="2797117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C89EAB42-B477-A819-254A-4CC04548CF90}"/>
                </a:ext>
              </a:extLst>
            </p:cNvPr>
            <p:cNvGrpSpPr/>
            <p:nvPr/>
          </p:nvGrpSpPr>
          <p:grpSpPr>
            <a:xfrm>
              <a:off x="4113362" y="3898037"/>
              <a:ext cx="3244332" cy="2797117"/>
              <a:chOff x="8030757" y="4375205"/>
              <a:chExt cx="2789643" cy="2300232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38CF1CC2-29EA-376C-2629-6B63618099C1}"/>
                  </a:ext>
                </a:extLst>
              </p:cNvPr>
              <p:cNvGrpSpPr/>
              <p:nvPr/>
            </p:nvGrpSpPr>
            <p:grpSpPr>
              <a:xfrm>
                <a:off x="8030757" y="4375205"/>
                <a:ext cx="2789643" cy="2300232"/>
                <a:chOff x="7776405" y="4362116"/>
                <a:chExt cx="2789643" cy="2300232"/>
              </a:xfrm>
            </p:grpSpPr>
            <p:pic>
              <p:nvPicPr>
                <p:cNvPr id="15" name="图片 14">
                  <a:extLst>
                    <a:ext uri="{FF2B5EF4-FFF2-40B4-BE49-F238E27FC236}">
                      <a16:creationId xmlns:a16="http://schemas.microsoft.com/office/drawing/2014/main" id="{9ABEA95C-F165-AACD-CAD9-7F2D9FD891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76405" y="4362116"/>
                  <a:ext cx="2789643" cy="2300232"/>
                </a:xfrm>
                <a:prstGeom prst="rect">
                  <a:avLst/>
                </a:prstGeom>
              </p:spPr>
            </p:pic>
            <p:pic>
              <p:nvPicPr>
                <p:cNvPr id="16" name="图片 15">
                  <a:extLst>
                    <a:ext uri="{FF2B5EF4-FFF2-40B4-BE49-F238E27FC236}">
                      <a16:creationId xmlns:a16="http://schemas.microsoft.com/office/drawing/2014/main" id="{FBE6CF20-0463-0808-3868-0D4FCFC792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13547" y="5405072"/>
                  <a:ext cx="952501" cy="952501"/>
                </a:xfrm>
                <a:prstGeom prst="rect">
                  <a:avLst/>
                </a:prstGeom>
              </p:spPr>
            </p:pic>
          </p:grp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548DDF92-1208-C652-85B3-06771E9EDB60}"/>
                  </a:ext>
                </a:extLst>
              </p:cNvPr>
              <p:cNvSpPr/>
              <p:nvPr/>
            </p:nvSpPr>
            <p:spPr>
              <a:xfrm>
                <a:off x="8712214" y="4548350"/>
                <a:ext cx="1155685" cy="2934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/>
                  <a:t>Electron</a:t>
                </a:r>
                <a:r>
                  <a:rPr lang="zh-CN" altLang="en-US" sz="1200" dirty="0"/>
                  <a:t> </a:t>
                </a:r>
                <a:r>
                  <a:rPr lang="en-US" altLang="zh-CN" sz="1200" dirty="0"/>
                  <a:t>signal</a:t>
                </a:r>
                <a:endParaRPr lang="zh-CN" altLang="en-US" sz="1200" dirty="0"/>
              </a:p>
            </p:txBody>
          </p:sp>
        </p:grp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055D150-2722-689C-BE73-3F59A5676D43}"/>
                </a:ext>
              </a:extLst>
            </p:cNvPr>
            <p:cNvSpPr/>
            <p:nvPr/>
          </p:nvSpPr>
          <p:spPr>
            <a:xfrm>
              <a:off x="4572000" y="5166287"/>
              <a:ext cx="1163528" cy="1042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13D2B79-B599-9068-A00A-D6384230D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4" y="3242658"/>
            <a:ext cx="3821925" cy="319119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4F778C-9804-B824-9BD2-8C0F5D520BD1}"/>
              </a:ext>
            </a:extLst>
          </p:cNvPr>
          <p:cNvSpPr/>
          <p:nvPr/>
        </p:nvSpPr>
        <p:spPr>
          <a:xfrm>
            <a:off x="2266318" y="3526509"/>
            <a:ext cx="1173927" cy="36933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X</a:t>
            </a:r>
            <a:r>
              <a:rPr lang="zh-CN" altLang="en-US" sz="1200" dirty="0"/>
              <a:t> </a:t>
            </a:r>
            <a:r>
              <a:rPr lang="en-US" altLang="zh-CN" sz="1200" dirty="0"/>
              <a:t>ray</a:t>
            </a:r>
            <a:r>
              <a:rPr lang="zh-CN" altLang="en-US" sz="1200" dirty="0"/>
              <a:t> </a:t>
            </a:r>
            <a:r>
              <a:rPr lang="en-US" altLang="zh-CN" sz="1200" dirty="0"/>
              <a:t>signal</a:t>
            </a:r>
            <a:endParaRPr lang="zh-CN" altLang="en-US" sz="12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FF8E389-DE2C-E6AD-51E3-3C3F29FD9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628" y="3242658"/>
            <a:ext cx="4408612" cy="311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94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5F139-9777-2026-3369-81494AED3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2B2BF1-0CF7-88F9-EDC2-7C9598FCDFEF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4H-SiC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development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SICAR1_LGAD</a:t>
            </a:r>
            <a:endParaRPr lang="zh-CN" altLang="en-US" sz="2400" dirty="0">
              <a:solidFill>
                <a:schemeClr val="bg1"/>
              </a:solidFill>
            </a:endParaRPr>
          </a:p>
          <a:p>
            <a:pPr algn="ctr"/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1FFA88E1-A88E-7C19-BDCD-4447A800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17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751FE83-2303-B3BE-05B3-9D1A8A495D4D}"/>
                  </a:ext>
                </a:extLst>
              </p:cNvPr>
              <p:cNvSpPr txBox="1"/>
              <p:nvPr/>
            </p:nvSpPr>
            <p:spPr>
              <a:xfrm>
                <a:off x="165652" y="760200"/>
                <a:ext cx="7441096" cy="4647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4H-SiC LGAD detector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structure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（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x1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mm</a:t>
                </a:r>
                <a:r>
                  <a:rPr lang="en-US" altLang="zh-CN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）</a:t>
                </a: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Full epitaxial growth including N- active region(50 </a:t>
                </a:r>
                <a14:m>
                  <m:oMath xmlns:m="http://schemas.openxmlformats.org/officeDocument/2006/math">
                    <m:r>
                      <a:rPr lang="en-US" altLang="zh-CN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  <m:r>
                      <a:rPr lang="en-US" altLang="zh-CN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pPr lvl="1" indent="-285750">
                  <a:lnSpc>
                    <a:spcPct val="150000"/>
                  </a:lnSpc>
                </a:pP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N+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gain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layer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P++ layer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Mesa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termination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Without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 temperature ion implantation and  </a:t>
                </a:r>
              </a:p>
              <a:p>
                <a:pPr lvl="1" indent="-285750">
                  <a:lnSpc>
                    <a:spcPct val="150000"/>
                  </a:lnSpc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	high temperature post-annealing</a:t>
                </a:r>
              </a:p>
              <a:p>
                <a:pPr marL="285750" indent="-285750">
                  <a:buFont typeface="Wingdings" pitchFamily="2" charset="2"/>
                  <a:buChar char="l"/>
                </a:pP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l"/>
                </a:pPr>
                <a:r>
                  <a:rPr lang="en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Gain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factor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calibration with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α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source</a:t>
                </a:r>
                <a:endParaRPr lang="en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Gain factor: 2-3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@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300</a:t>
                </a: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br>
                  <a:rPr lang="en" altLang="zh-CN" dirty="0"/>
                </a:br>
                <a:endParaRPr lang="en" altLang="zh-CN" dirty="0"/>
              </a:p>
              <a:p>
                <a:pPr marL="285750" indent="-285750">
                  <a:buFont typeface="Wingdings" pitchFamily="2" charset="2"/>
                  <a:buChar char="l"/>
                </a:pP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751FE83-2303-B3BE-05B3-9D1A8A495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52" y="760200"/>
                <a:ext cx="7441096" cy="4647426"/>
              </a:xfrm>
              <a:prstGeom prst="rect">
                <a:avLst/>
              </a:prstGeom>
              <a:blipFill>
                <a:blip r:embed="rId3"/>
                <a:stretch>
                  <a:fillRect l="-340" t="-10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>
            <a:extLst>
              <a:ext uri="{FF2B5EF4-FFF2-40B4-BE49-F238E27FC236}">
                <a16:creationId xmlns:a16="http://schemas.microsoft.com/office/drawing/2014/main" id="{E2CF098E-20C3-E52A-A241-2A7AEC3B1AE6}"/>
              </a:ext>
            </a:extLst>
          </p:cNvPr>
          <p:cNvGrpSpPr/>
          <p:nvPr/>
        </p:nvGrpSpPr>
        <p:grpSpPr>
          <a:xfrm>
            <a:off x="9750287" y="1228174"/>
            <a:ext cx="2441713" cy="2092881"/>
            <a:chOff x="8780054" y="742378"/>
            <a:chExt cx="2743199" cy="240870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88B6CF9-8AB0-F0BA-9BB9-DE2556EEE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80054" y="742378"/>
              <a:ext cx="2743199" cy="2408706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5FEF1B7-5770-6A94-CFE4-5D543B4A138B}"/>
                </a:ext>
              </a:extLst>
            </p:cNvPr>
            <p:cNvSpPr/>
            <p:nvPr/>
          </p:nvSpPr>
          <p:spPr>
            <a:xfrm>
              <a:off x="10840279" y="1683027"/>
              <a:ext cx="140125" cy="1590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1336D7E-7234-A8CB-CCCA-829D5CCEAC8D}"/>
                </a:ext>
              </a:extLst>
            </p:cNvPr>
            <p:cNvSpPr txBox="1"/>
            <p:nvPr/>
          </p:nvSpPr>
          <p:spPr>
            <a:xfrm>
              <a:off x="10774019" y="1647124"/>
              <a:ext cx="51352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900" b="1" dirty="0"/>
                <a:t>50</a:t>
              </a:r>
              <a:endParaRPr kumimoji="1" lang="zh-CN" altLang="en-US" sz="900" b="1" dirty="0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52907170-EA93-B44F-4700-DDD497C7A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70" y="870093"/>
            <a:ext cx="3764750" cy="3038848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B778A2C2-788E-4636-9B46-74045582321A}"/>
              </a:ext>
            </a:extLst>
          </p:cNvPr>
          <p:cNvGrpSpPr/>
          <p:nvPr/>
        </p:nvGrpSpPr>
        <p:grpSpPr>
          <a:xfrm>
            <a:off x="837216" y="3866889"/>
            <a:ext cx="3405532" cy="2854586"/>
            <a:chOff x="5318857" y="3576488"/>
            <a:chExt cx="3405532" cy="285458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8284708-1055-F331-6119-A76E22F27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8857" y="3576488"/>
              <a:ext cx="3405532" cy="2854586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55C70AB-D6EE-A88E-225A-7C5A01728F29}"/>
                </a:ext>
              </a:extLst>
            </p:cNvPr>
            <p:cNvSpPr/>
            <p:nvPr/>
          </p:nvSpPr>
          <p:spPr>
            <a:xfrm flipV="1">
              <a:off x="5803031" y="3761209"/>
              <a:ext cx="198782" cy="238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28E3279-15DD-ABDA-C885-749EB6F2EB47}"/>
              </a:ext>
            </a:extLst>
          </p:cNvPr>
          <p:cNvGrpSpPr/>
          <p:nvPr/>
        </p:nvGrpSpPr>
        <p:grpSpPr>
          <a:xfrm>
            <a:off x="4583059" y="4043170"/>
            <a:ext cx="3346919" cy="2814830"/>
            <a:chOff x="8525607" y="3628688"/>
            <a:chExt cx="3346919" cy="281483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7DE23E8-8AFA-043C-C712-67F4C7F11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6"/>
            <a:stretch>
              <a:fillRect/>
            </a:stretch>
          </p:blipFill>
          <p:spPr>
            <a:xfrm>
              <a:off x="8530273" y="3679125"/>
              <a:ext cx="3342253" cy="2764393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24C3A65-0266-2627-9DBB-8D2666BE0589}"/>
                </a:ext>
              </a:extLst>
            </p:cNvPr>
            <p:cNvSpPr/>
            <p:nvPr/>
          </p:nvSpPr>
          <p:spPr>
            <a:xfrm flipV="1">
              <a:off x="8525607" y="3628688"/>
              <a:ext cx="198782" cy="238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6D59FB25-CA72-EFC6-C4B7-8B2EECCEF213}"/>
              </a:ext>
            </a:extLst>
          </p:cNvPr>
          <p:cNvSpPr txBox="1"/>
          <p:nvPr/>
        </p:nvSpPr>
        <p:spPr>
          <a:xfrm>
            <a:off x="8210832" y="5987018"/>
            <a:ext cx="6109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11F8E"/>
                </a:solidFill>
                <a:latin typeface="Arial" panose="020B0604020202020204" pitchFamily="34" charset="0"/>
              </a:rPr>
              <a:t>[</a:t>
            </a:r>
            <a:r>
              <a:rPr lang="en" altLang="zh-CN" dirty="0">
                <a:solidFill>
                  <a:srgbClr val="011F8E"/>
                </a:solidFill>
                <a:latin typeface="Arial" panose="020B0604020202020204" pitchFamily="34" charset="0"/>
              </a:rPr>
              <a:t>DOI: </a:t>
            </a:r>
            <a:r>
              <a:rPr lang="en" altLang="zh-CN" dirty="0">
                <a:solidFill>
                  <a:srgbClr val="011F8E"/>
                </a:solidFill>
                <a:latin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10.1109/TNS.2024.3471863</a:t>
            </a:r>
            <a:r>
              <a:rPr lang="en" altLang="zh-CN" dirty="0">
                <a:solidFill>
                  <a:srgbClr val="011F8E"/>
                </a:solidFill>
                <a:latin typeface="Arial" panose="020B0604020202020204" pitchFamily="34" charset="0"/>
              </a:rPr>
              <a:t>]</a:t>
            </a:r>
            <a:endParaRPr lang="zh-CN" altLang="en-US" dirty="0">
              <a:solidFill>
                <a:srgbClr val="011F8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649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6A610-73F7-A420-A3CA-BA6442F5E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BC819A4-B2AF-099C-76DA-C6D1CCC94B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011"/>
          <a:stretch>
            <a:fillRect/>
          </a:stretch>
        </p:blipFill>
        <p:spPr>
          <a:xfrm>
            <a:off x="7541883" y="655093"/>
            <a:ext cx="3643592" cy="31759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78CBEA4-EA67-1EEF-F652-DC3FEE6C72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787"/>
          <a:stretch>
            <a:fillRect/>
          </a:stretch>
        </p:blipFill>
        <p:spPr>
          <a:xfrm>
            <a:off x="7541883" y="3682069"/>
            <a:ext cx="3996269" cy="317593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3A1E0D0-9B6C-18E6-A444-9373E7114FF0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4H-SiC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development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SICAR1_LGAD</a:t>
            </a:r>
            <a:endParaRPr lang="zh-CN" altLang="en-US" sz="2400" dirty="0">
              <a:solidFill>
                <a:schemeClr val="bg1"/>
              </a:solidFill>
            </a:endParaRPr>
          </a:p>
          <a:p>
            <a:pPr algn="ctr"/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A3A81B2A-C8BA-64C1-3AC2-F4633FB3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18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D9DF182-CD84-EFC4-FC05-5091411841AF}"/>
                  </a:ext>
                </a:extLst>
              </p:cNvPr>
              <p:cNvSpPr txBox="1"/>
              <p:nvPr/>
            </p:nvSpPr>
            <p:spPr>
              <a:xfrm>
                <a:off x="235226" y="994344"/>
                <a:ext cx="7306657" cy="5494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4H-SiC LGAD proton irradiation hardness</a:t>
                </a:r>
              </a:p>
              <a:p>
                <a:pPr marL="742950" lvl="1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energy: </a:t>
                </a:r>
                <a:r>
                  <a:rPr lang="en-US" altLang="zh-CN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80 MeV protons; </a:t>
                </a:r>
              </a:p>
              <a:p>
                <a:pPr marL="742950" lvl="1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Fluence: 1.4e11p/cm</a:t>
                </a:r>
                <a:r>
                  <a:rPr lang="en-US" altLang="zh-CN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, 2.5e13p /cm</a:t>
                </a:r>
                <a:r>
                  <a:rPr lang="en-US" altLang="zh-CN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 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, 7.0e13 p/cm</a:t>
                </a:r>
                <a:r>
                  <a:rPr lang="en-US" altLang="zh-CN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marL="742950" lvl="1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CV</a:t>
                </a:r>
              </a:p>
              <a:p>
                <a:pPr marL="1200150" lvl="2" indent="-285750">
                  <a:lnSpc>
                    <a:spcPct val="200000"/>
                  </a:lnSpc>
                  <a:buFont typeface="Wingdings" pitchFamily="2" charset="2"/>
                  <a:buChar char="Ø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Parallel-plate capacitor-like (2.5e13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p/cm</a:t>
                </a:r>
                <a:r>
                  <a:rPr lang="en-US" altLang="zh-CN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~7e13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p/cm</a:t>
                </a:r>
                <a:r>
                  <a:rPr lang="en-US" altLang="zh-CN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)</a:t>
                </a:r>
              </a:p>
              <a:p>
                <a:pPr marL="742950" lvl="1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IV</a:t>
                </a:r>
              </a:p>
              <a:p>
                <a:pPr marL="1200150" lvl="2" indent="-285750">
                  <a:lnSpc>
                    <a:spcPct val="200000"/>
                  </a:lnSpc>
                  <a:buFont typeface="Wingdings" pitchFamily="2" charset="2"/>
                  <a:buChar char="Ø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&gt; 1</a:t>
                </a:r>
                <a14:m>
                  <m:oMath xmlns:m="http://schemas.openxmlformats.org/officeDocument/2006/math">
                    <m:r>
                      <a:rPr lang="en-US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@300V (No irradiation); </a:t>
                </a:r>
              </a:p>
              <a:p>
                <a:pPr marL="1200150" lvl="2" indent="-285750">
                  <a:lnSpc>
                    <a:spcPct val="200000"/>
                  </a:lnSpc>
                  <a:buFont typeface="Wingdings" pitchFamily="2" charset="2"/>
                  <a:buChar char="Ø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orders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of magnitude higher than PIN</a:t>
                </a:r>
              </a:p>
              <a:p>
                <a:pPr marL="1200150" lvl="2" indent="-285750">
                  <a:lnSpc>
                    <a:spcPct val="200000"/>
                  </a:lnSpc>
                  <a:buFont typeface="Wingdings" pitchFamily="2" charset="2"/>
                  <a:buChar char="Ø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Decreases with increasing fluence;  reaches </a:t>
                </a:r>
                <a:r>
                  <a:rPr lang="en-US" altLang="zh-CN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nA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 level at highest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fluence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D9DF182-CD84-EFC4-FC05-509141184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26" y="994344"/>
                <a:ext cx="7306657" cy="5494325"/>
              </a:xfrm>
              <a:prstGeom prst="rect">
                <a:avLst/>
              </a:prstGeom>
              <a:blipFill>
                <a:blip r:embed="rId4"/>
                <a:stretch>
                  <a:fillRect l="-521" t="-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731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0F5DB-1D5F-9425-DD4F-E45D0594E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5150DBA7-54A0-A4EA-19F6-C92CD17FB65E}"/>
              </a:ext>
            </a:extLst>
          </p:cNvPr>
          <p:cNvSpPr txBox="1"/>
          <p:nvPr/>
        </p:nvSpPr>
        <p:spPr>
          <a:xfrm>
            <a:off x="7388087" y="5058648"/>
            <a:ext cx="6109252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A824573-E132-A259-3035-60AB5B2DDFA0}"/>
              </a:ext>
            </a:extLst>
          </p:cNvPr>
          <p:cNvGrpSpPr/>
          <p:nvPr/>
        </p:nvGrpSpPr>
        <p:grpSpPr>
          <a:xfrm>
            <a:off x="1234802" y="2095735"/>
            <a:ext cx="9207911" cy="4260615"/>
            <a:chOff x="573156" y="1297923"/>
            <a:chExt cx="9675354" cy="441559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29E6CBB-55BE-C885-6FF5-112CD046C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6" y="1297923"/>
              <a:ext cx="9675354" cy="4415597"/>
            </a:xfrm>
            <a:prstGeom prst="rect">
              <a:avLst/>
            </a:prstGeom>
          </p:spPr>
        </p:pic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0C28A8E0-2280-C4CC-B082-9E5EAE9C00F7}"/>
                </a:ext>
              </a:extLst>
            </p:cNvPr>
            <p:cNvGrpSpPr/>
            <p:nvPr/>
          </p:nvGrpSpPr>
          <p:grpSpPr>
            <a:xfrm>
              <a:off x="2491409" y="1967973"/>
              <a:ext cx="2637182" cy="483678"/>
              <a:chOff x="2491409" y="1967973"/>
              <a:chExt cx="2637182" cy="483678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5C56545-2E86-36EB-8EA0-3B08B5907D89}"/>
                  </a:ext>
                </a:extLst>
              </p:cNvPr>
              <p:cNvSpPr/>
              <p:nvPr/>
            </p:nvSpPr>
            <p:spPr>
              <a:xfrm>
                <a:off x="2491409" y="2040616"/>
                <a:ext cx="2637182" cy="4110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0562A673-EF21-81A4-4D0D-B8F20D7E5E7F}"/>
                  </a:ext>
                </a:extLst>
              </p:cNvPr>
              <p:cNvSpPr/>
              <p:nvPr/>
            </p:nvSpPr>
            <p:spPr>
              <a:xfrm>
                <a:off x="3925956" y="1967973"/>
                <a:ext cx="221974" cy="1987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EC46179E-BD49-9B01-EAB8-59778B2AEF71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4H-SiC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development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SICAR1_LGAD</a:t>
            </a:r>
            <a:endParaRPr lang="zh-CN" altLang="en-US" sz="2400" dirty="0">
              <a:solidFill>
                <a:schemeClr val="bg1"/>
              </a:solidFill>
            </a:endParaRPr>
          </a:p>
          <a:p>
            <a:pPr algn="ctr"/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DF261E17-9604-7914-A0E5-E5634ACB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0B64DBE-28D2-34AA-EBB7-569697EFDEA7}"/>
              </a:ext>
            </a:extLst>
          </p:cNvPr>
          <p:cNvSpPr txBox="1"/>
          <p:nvPr/>
        </p:nvSpPr>
        <p:spPr>
          <a:xfrm>
            <a:off x="324465" y="855406"/>
            <a:ext cx="10751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Charge collection vs. irradiation fluence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CCE degrades with irradiation fluence increasing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7e13p/cm</a:t>
            </a:r>
            <a:r>
              <a:rPr lang="en-US" altLang="zh-CN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→ CCE drops to 57% → </a:t>
            </a:r>
            <a:r>
              <a:rPr lang="en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" altLang="zh-CN" b="1" dirty="0">
                <a:solidFill>
                  <a:srgbClr val="0070C0"/>
                </a:solidFill>
              </a:rPr>
              <a:t>uperior to PIN devices</a:t>
            </a:r>
            <a:r>
              <a:rPr lang="zh-CN" altLang="en-US" b="1" dirty="0">
                <a:solidFill>
                  <a:srgbClr val="0070C0"/>
                </a:solidFill>
              </a:rPr>
              <a:t>（</a:t>
            </a:r>
            <a:r>
              <a:rPr lang="en-US" altLang="zh-CN" b="1" dirty="0">
                <a:solidFill>
                  <a:srgbClr val="0070C0"/>
                </a:solidFill>
              </a:rPr>
              <a:t>CCE</a:t>
            </a:r>
            <a:r>
              <a:rPr lang="zh-CN" altLang="en-US" b="1" dirty="0">
                <a:solidFill>
                  <a:srgbClr val="0070C0"/>
                </a:solidFill>
              </a:rPr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drop</a:t>
            </a:r>
            <a:r>
              <a:rPr lang="zh-CN" altLang="en-US" b="1" dirty="0">
                <a:solidFill>
                  <a:srgbClr val="0070C0"/>
                </a:solidFill>
              </a:rPr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to</a:t>
            </a:r>
            <a:r>
              <a:rPr lang="zh-CN" altLang="en-US" b="1" dirty="0">
                <a:solidFill>
                  <a:srgbClr val="0070C0"/>
                </a:solidFill>
              </a:rPr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30%</a:t>
            </a:r>
            <a:r>
              <a:rPr lang="zh-CN" altLang="en-US" b="1" dirty="0">
                <a:solidFill>
                  <a:srgbClr val="0070C0"/>
                </a:solidFill>
              </a:rPr>
              <a:t>）</a:t>
            </a:r>
            <a:endParaRPr lang="en" altLang="zh-CN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kumimoji="1"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1678874-44AB-38CB-788E-F8A815D4F5CF}"/>
              </a:ext>
            </a:extLst>
          </p:cNvPr>
          <p:cNvSpPr txBox="1"/>
          <p:nvPr/>
        </p:nvSpPr>
        <p:spPr>
          <a:xfrm>
            <a:off x="442453" y="6399131"/>
            <a:ext cx="6754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011F8E"/>
                </a:solidFill>
                <a:latin typeface="Arial" panose="020B0604020202020204" pitchFamily="34" charset="0"/>
              </a:rPr>
              <a:t>[DOI: </a:t>
            </a:r>
            <a:r>
              <a:rPr lang="en" altLang="zh-CN" dirty="0">
                <a:solidFill>
                  <a:srgbClr val="011F8E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10.1109/TNS.2025.3635073</a:t>
            </a:r>
            <a:r>
              <a:rPr lang="en" altLang="zh-CN" dirty="0">
                <a:solidFill>
                  <a:srgbClr val="011F8E"/>
                </a:solidFill>
                <a:latin typeface="Arial" panose="020B0604020202020204" pitchFamily="34" charset="0"/>
              </a:rPr>
              <a:t>]</a:t>
            </a:r>
            <a:endParaRPr lang="zh-CN" altLang="en-US" dirty="0">
              <a:solidFill>
                <a:srgbClr val="011F8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65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877636-5BEC-46E3-86C9-DCE04B618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59" y="909144"/>
            <a:ext cx="11269005" cy="6035485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Crab waist scheme for CEPC to achieve a very high luminosity (5×10</a:t>
            </a: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algn="just">
              <a:lnSpc>
                <a:spcPct val="10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IP beam size very small</a:t>
            </a:r>
            <a:endParaRPr lang="en" altLang="zh-CN" dirty="0"/>
          </a:p>
          <a:p>
            <a:pPr lvl="1" algn="just">
              <a:lnSpc>
                <a:spcPct val="10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Luminosity sensitive to the stability of beam jitter (like ground motion)</a:t>
            </a:r>
          </a:p>
          <a:p>
            <a:pPr algn="just">
              <a:buFont typeface="Wingdings" panose="05000000000000000000" pitchFamily="2" charset="2"/>
              <a:buChar char="l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Orbit feedback system at the IP to maintain an optimum collision and maximize the luminosity</a:t>
            </a:r>
          </a:p>
          <a:p>
            <a:pPr algn="just">
              <a:buFont typeface="Wingdings" panose="05000000000000000000" pitchFamily="2" charset="2"/>
              <a:buChar char="l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Two possible methods for the IP orbit feedback system </a:t>
            </a:r>
          </a:p>
          <a:p>
            <a:pPr algn="just">
              <a:buFont typeface="Wingdings" panose="05000000000000000000" pitchFamily="2" charset="2"/>
              <a:buChar char="l"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l"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l"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l"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l"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l"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l"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l"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l"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l"/>
            </a:pPr>
            <a:r>
              <a:rPr lang="en" altLang="zh-CN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Insufficient BPM resolution in the horizontal plane, a luminosity-driven dithering feedback system required</a:t>
            </a:r>
          </a:p>
          <a:p>
            <a:pPr marL="0" indent="0" algn="just">
              <a:buNone/>
            </a:pP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C26AB44-D063-4623-B9AB-4D7AD4C4B9FA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Necessity of the Fast Luminosity Monitor for CEPC </a:t>
            </a:r>
            <a:endParaRPr lang="zh-CN" altLang="en-US" sz="2400" dirty="0"/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541BDEB1-D42E-490E-89D1-72ECAE6DC5CE}"/>
              </a:ext>
            </a:extLst>
          </p:cNvPr>
          <p:cNvGrpSpPr/>
          <p:nvPr/>
        </p:nvGrpSpPr>
        <p:grpSpPr>
          <a:xfrm>
            <a:off x="326959" y="2717422"/>
            <a:ext cx="11538082" cy="3138984"/>
            <a:chOff x="326959" y="2490717"/>
            <a:chExt cx="11538082" cy="3138984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7F10522A-CEB4-4F23-B703-4C7F5970CBE1}"/>
                </a:ext>
              </a:extLst>
            </p:cNvPr>
            <p:cNvSpPr/>
            <p:nvPr/>
          </p:nvSpPr>
          <p:spPr>
            <a:xfrm>
              <a:off x="6282662" y="2613545"/>
              <a:ext cx="5183938" cy="28118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5C517835-EAB2-47F3-9869-559C47AC08E2}"/>
                </a:ext>
              </a:extLst>
            </p:cNvPr>
            <p:cNvGrpSpPr/>
            <p:nvPr/>
          </p:nvGrpSpPr>
          <p:grpSpPr>
            <a:xfrm>
              <a:off x="326959" y="2490717"/>
              <a:ext cx="11538082" cy="3138984"/>
              <a:chOff x="326959" y="2558956"/>
              <a:chExt cx="11538082" cy="3138984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3DF2F7B4-2284-4AC6-B5B0-0558A652D94A}"/>
                  </a:ext>
                </a:extLst>
              </p:cNvPr>
              <p:cNvGrpSpPr/>
              <p:nvPr/>
            </p:nvGrpSpPr>
            <p:grpSpPr>
              <a:xfrm>
                <a:off x="1633620" y="3007390"/>
                <a:ext cx="3216925" cy="1807262"/>
                <a:chOff x="359851" y="2482623"/>
                <a:chExt cx="3308258" cy="2242152"/>
              </a:xfrm>
            </p:grpSpPr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2A275A3D-EDED-4F85-8D68-28A93B1649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83597" y="2482623"/>
                  <a:ext cx="2984512" cy="1888324"/>
                </a:xfrm>
                <a:prstGeom prst="rect">
                  <a:avLst/>
                </a:prstGeom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6404C775-D026-4040-AFCF-833AFEAC8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9851" y="4384991"/>
                  <a:ext cx="3161720" cy="339784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80DC7C92-79FD-4FF0-8CB3-7DA75F8FA9E8}"/>
                  </a:ext>
                </a:extLst>
              </p:cNvPr>
              <p:cNvGrpSpPr/>
              <p:nvPr/>
            </p:nvGrpSpPr>
            <p:grpSpPr>
              <a:xfrm>
                <a:off x="9171902" y="3039960"/>
                <a:ext cx="2101147" cy="1865795"/>
                <a:chOff x="8976040" y="2693055"/>
                <a:chExt cx="1993277" cy="1918375"/>
              </a:xfrm>
            </p:grpSpPr>
            <p:pic>
              <p:nvPicPr>
                <p:cNvPr id="13" name="图片 12">
                  <a:extLst>
                    <a:ext uri="{FF2B5EF4-FFF2-40B4-BE49-F238E27FC236}">
                      <a16:creationId xmlns:a16="http://schemas.microsoft.com/office/drawing/2014/main" id="{BD0EE38F-4439-43AE-8568-CE3FFE86B2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30013" y="2693055"/>
                  <a:ext cx="1939304" cy="935007"/>
                </a:xfrm>
                <a:prstGeom prst="rect">
                  <a:avLst/>
                </a:prstGeom>
              </p:spPr>
            </p:pic>
            <p:pic>
              <p:nvPicPr>
                <p:cNvPr id="14" name="图片 13">
                  <a:extLst>
                    <a:ext uri="{FF2B5EF4-FFF2-40B4-BE49-F238E27FC236}">
                      <a16:creationId xmlns:a16="http://schemas.microsoft.com/office/drawing/2014/main" id="{A41F9610-F96B-4AEB-8A9C-A92174CC8F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976040" y="3660573"/>
                  <a:ext cx="1993277" cy="950857"/>
                </a:xfrm>
                <a:prstGeom prst="rect">
                  <a:avLst/>
                </a:prstGeom>
              </p:spPr>
            </p:pic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E568BC7D-6209-48C9-A89E-F99D2A9FA0E8}"/>
                  </a:ext>
                </a:extLst>
              </p:cNvPr>
              <p:cNvGrpSpPr/>
              <p:nvPr/>
            </p:nvGrpSpPr>
            <p:grpSpPr>
              <a:xfrm>
                <a:off x="326959" y="2558956"/>
                <a:ext cx="11538082" cy="3138984"/>
                <a:chOff x="276296" y="2360637"/>
                <a:chExt cx="10590663" cy="2346932"/>
              </a:xfrm>
            </p:grpSpPr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15F370C8-0EE9-4731-9215-FE76781F84CF}"/>
                    </a:ext>
                  </a:extLst>
                </p:cNvPr>
                <p:cNvSpPr/>
                <p:nvPr/>
              </p:nvSpPr>
              <p:spPr>
                <a:xfrm>
                  <a:off x="276296" y="2360637"/>
                  <a:ext cx="10590663" cy="2346932"/>
                </a:xfrm>
                <a:prstGeom prst="rect">
                  <a:avLst/>
                </a:prstGeom>
                <a:no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pic>
              <p:nvPicPr>
                <p:cNvPr id="18" name="图片 17">
                  <a:extLst>
                    <a:ext uri="{FF2B5EF4-FFF2-40B4-BE49-F238E27FC236}">
                      <a16:creationId xmlns:a16="http://schemas.microsoft.com/office/drawing/2014/main" id="{71FF8163-6F7A-4257-A471-6805893A01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877309" y="2792864"/>
                  <a:ext cx="2323799" cy="1230961"/>
                </a:xfrm>
                <a:prstGeom prst="rect">
                  <a:avLst/>
                </a:prstGeom>
              </p:spPr>
            </p:pic>
          </p:grp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73C5769-1DC4-45B5-9E52-DFF8D233D1B3}"/>
                  </a:ext>
                </a:extLst>
              </p:cNvPr>
              <p:cNvSpPr txBox="1"/>
              <p:nvPr/>
            </p:nvSpPr>
            <p:spPr>
              <a:xfrm>
                <a:off x="326959" y="2697010"/>
                <a:ext cx="58491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Vertical IP orbit feedback</a:t>
                </a:r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——Beam-beam deflection driven method</a:t>
                </a:r>
                <a:endParaRPr lang="zh-CN" altLang="en-US" sz="1400" dirty="0"/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AF19043-4C96-436C-9749-69C62034FABA}"/>
                  </a:ext>
                </a:extLst>
              </p:cNvPr>
              <p:cNvSpPr txBox="1"/>
              <p:nvPr/>
            </p:nvSpPr>
            <p:spPr>
              <a:xfrm>
                <a:off x="6429028" y="2694116"/>
                <a:ext cx="50818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Horizontal IP orbit feedback——</a:t>
                </a:r>
                <a:r>
                  <a:rPr lang="en-US" altLang="zh-CN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Luminosity driven method</a:t>
                </a:r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4B02B030-0370-420D-9C32-BABDD2FCDB1C}"/>
                  </a:ext>
                </a:extLst>
              </p:cNvPr>
              <p:cNvSpPr txBox="1"/>
              <p:nvPr/>
            </p:nvSpPr>
            <p:spPr>
              <a:xfrm>
                <a:off x="913831" y="4973820"/>
                <a:ext cx="48381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Based on the measurement of the offset with BPMs upstream and downstream of the IP</a:t>
                </a:r>
                <a:endParaRPr lang="zh-CN" altLang="en-US" dirty="0"/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0FF9910A-ED4E-4F44-A9EC-D62F2A969E03}"/>
                  </a:ext>
                </a:extLst>
              </p:cNvPr>
              <p:cNvSpPr txBox="1"/>
              <p:nvPr/>
            </p:nvSpPr>
            <p:spPr>
              <a:xfrm>
                <a:off x="6041597" y="4970414"/>
                <a:ext cx="47859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algn="just"/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Based on the measurements of the luminosity with a certain frequency dithering</a:t>
                </a:r>
              </a:p>
            </p:txBody>
          </p:sp>
        </p:grpSp>
      </p:grp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50C1C8F3-4DCA-438F-887C-24CBF305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3D1BAB4-BBE2-4294-B5C1-24F0B813F840}"/>
              </a:ext>
            </a:extLst>
          </p:cNvPr>
          <p:cNvSpPr txBox="1"/>
          <p:nvPr/>
        </p:nvSpPr>
        <p:spPr>
          <a:xfrm>
            <a:off x="9746217" y="167376"/>
            <a:ext cx="2445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 Li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3405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FF8C5-3F5E-5629-49A2-249446CBC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461631F-7A78-6176-8D60-F093E0F0B8A9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4H-SiC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development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SICAR3_LGAD</a:t>
            </a:r>
            <a:endParaRPr lang="zh-CN" altLang="en-US" sz="2400" dirty="0">
              <a:solidFill>
                <a:schemeClr val="bg1"/>
              </a:solidFill>
            </a:endParaRPr>
          </a:p>
          <a:p>
            <a:pPr algn="ctr"/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59230B38-16C7-C7B6-DA11-E92942DB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03366FD-3438-9CB3-A09D-0212083409BC}"/>
              </a:ext>
            </a:extLst>
          </p:cNvPr>
          <p:cNvSpPr txBox="1"/>
          <p:nvPr/>
        </p:nvSpPr>
        <p:spPr>
          <a:xfrm>
            <a:off x="233518" y="655093"/>
            <a:ext cx="9748682" cy="490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4H-SiC LGAD optimization_SICAR3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High-temperature (500°C)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；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high-energy implantation &gt; 1 MV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High-temperature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annealing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1700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°C)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Activate carriers and repair defects 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High fabrication complexity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→ MPW</a:t>
            </a:r>
            <a:endParaRPr lang="en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>
              <a:lnSpc>
                <a:spcPct val="20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" altLang="zh-CN" sz="1600" b="1" dirty="0"/>
          </a:p>
          <a:p>
            <a:pPr marL="514350" lvl="1">
              <a:lnSpc>
                <a:spcPct val="200000"/>
              </a:lnSpc>
            </a:pPr>
            <a:endParaRPr lang="en" altLang="zh-CN" sz="1600" b="1" dirty="0"/>
          </a:p>
          <a:p>
            <a:pPr marL="514350" lvl="1">
              <a:lnSpc>
                <a:spcPct val="200000"/>
              </a:lnSpc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>
              <a:lnSpc>
                <a:spcPct val="200000"/>
              </a:lnSpc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A0266E1-4BD2-BC5C-6061-081FC67FEAF4}"/>
              </a:ext>
            </a:extLst>
          </p:cNvPr>
          <p:cNvGrpSpPr/>
          <p:nvPr/>
        </p:nvGrpSpPr>
        <p:grpSpPr>
          <a:xfrm>
            <a:off x="5107859" y="2814945"/>
            <a:ext cx="3569296" cy="3043849"/>
            <a:chOff x="7502627" y="958422"/>
            <a:chExt cx="4015863" cy="382036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1ADAD54-4180-2D33-05FA-665183F9A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2627" y="958422"/>
              <a:ext cx="3851173" cy="3820364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692DC4D-0A8F-9580-E991-13C0A201F69B}"/>
                </a:ext>
              </a:extLst>
            </p:cNvPr>
            <p:cNvSpPr txBox="1"/>
            <p:nvPr/>
          </p:nvSpPr>
          <p:spPr>
            <a:xfrm>
              <a:off x="7905135" y="2197510"/>
              <a:ext cx="3613355" cy="1015663"/>
            </a:xfrm>
            <a:prstGeom prst="rect">
              <a:avLst/>
            </a:prstGeom>
            <a:noFill/>
            <a:ln>
              <a:solidFill>
                <a:srgbClr val="FF0000">
                  <a:alpha val="0"/>
                </a:srgbClr>
              </a:solidFill>
            </a:ln>
            <a:effectLst>
              <a:glow>
                <a:schemeClr val="accent1"/>
              </a:glow>
              <a:outerShdw dist="50800" sx="1000" sy="1000" algn="ctr" rotWithShape="0">
                <a:srgbClr val="000000">
                  <a:alpha val="99397"/>
                </a:srgbClr>
              </a:outerShdw>
              <a:reflection endPos="0" dist="50800" dir="5400000" sy="-100000" algn="bl" rotWithShape="0"/>
              <a:softEdge rad="0"/>
            </a:effectLst>
          </p:spPr>
          <p:txBody>
            <a:bodyPr wrap="square" rtlCol="0">
              <a:spAutoFit/>
            </a:bodyPr>
            <a:lstStyle/>
            <a:p>
              <a:r>
                <a:rPr kumimoji="1" lang="en-US" altLang="zh-CN" sz="6000" i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SICAR3</a:t>
              </a:r>
              <a:endParaRPr kumimoji="1" lang="zh-CN" altLang="en-US" sz="6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5AE5A453-9593-B49E-63B6-D27A7066E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37" y="3290619"/>
            <a:ext cx="4026080" cy="247156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5ECA2F-9149-34CF-2ACE-EAFBCF878D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60" t="15971" r="2133" b="18266"/>
          <a:stretch>
            <a:fillRect/>
          </a:stretch>
        </p:blipFill>
        <p:spPr>
          <a:xfrm>
            <a:off x="8677155" y="2814944"/>
            <a:ext cx="3158908" cy="30438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4283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DA7FB-B1C3-28C8-8575-66C3F1223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35FE036-9BBA-FC65-2AE4-1914013C3483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4H-SiC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development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SICAR3_LGAD</a:t>
            </a:r>
            <a:endParaRPr lang="zh-CN" altLang="en-US" sz="2400" dirty="0">
              <a:solidFill>
                <a:schemeClr val="bg1"/>
              </a:solidFill>
            </a:endParaRPr>
          </a:p>
          <a:p>
            <a:pPr algn="ctr"/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7F3FF016-2168-4F82-4612-C9555ABF4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21</a:t>
            </a:fld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10CEA7E-CFA4-3F72-9B14-BBEE0D867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871" y="2655206"/>
            <a:ext cx="8223581" cy="38837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6D22065-3EBE-58F3-F418-DABF6A3EDC84}"/>
                  </a:ext>
                </a:extLst>
              </p:cNvPr>
              <p:cNvSpPr txBox="1"/>
              <p:nvPr/>
            </p:nvSpPr>
            <p:spPr>
              <a:xfrm>
                <a:off x="232475" y="717956"/>
                <a:ext cx="11121325" cy="295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lang="en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Leakage current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PIN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：</a:t>
                </a: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~1 </a:t>
                </a:r>
                <a:r>
                  <a:rPr lang="en" altLang="zh-CN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nA</a:t>
                </a: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at 1000 V without breakdown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LGAD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：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Wafer1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～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100nA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；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Wafer2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～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200nA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；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Wafer3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～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altLang="zh-CN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altLang="zh-CN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A</m:t>
                    </m:r>
                    <m:r>
                      <a:rPr lang="zh-CN" altLang="en-US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；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Wafer4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～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14:m>
                  <m:oMath xmlns:m="http://schemas.openxmlformats.org/officeDocument/2006/math">
                    <m:r>
                      <a:rPr lang="en-US" altLang="zh-CN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altLang="zh-CN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A</m:t>
                    </m:r>
                    <m:r>
                      <a:rPr lang="zh-CN" altLang="en-US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；</m:t>
                    </m:r>
                    <m:r>
                      <m:rPr>
                        <m:nor/>
                      </m:rPr>
                      <a:rPr lang="en" altLang="zh-CN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at</m:t>
                    </m:r>
                    <m:r>
                      <m:rPr>
                        <m:nor/>
                      </m:rPr>
                      <a:rPr lang="en" altLang="zh-CN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1000 </m:t>
                    </m:r>
                    <m:r>
                      <m:rPr>
                        <m:nor/>
                      </m:rPr>
                      <a:rPr lang="en" altLang="zh-CN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en" altLang="zh-CN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" altLang="zh-CN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without</m:t>
                    </m:r>
                    <m:r>
                      <m:rPr>
                        <m:nor/>
                      </m:rPr>
                      <a:rPr lang="en" altLang="zh-CN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" altLang="zh-CN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breakdown</m:t>
                    </m:r>
                  </m:oMath>
                </a14:m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C-V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Gain layer fully depleted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120V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～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150V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Active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layer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fully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depleted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600V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l"/>
                </a:pP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6D22065-3EBE-58F3-F418-DABF6A3ED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75" y="717956"/>
                <a:ext cx="11121325" cy="2954655"/>
              </a:xfrm>
              <a:prstGeom prst="rect">
                <a:avLst/>
              </a:prstGeom>
              <a:blipFill>
                <a:blip r:embed="rId4"/>
                <a:stretch>
                  <a:fillRect l="-3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1931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0F01B-53AA-A2E6-AAC7-2D9D227E2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942FDD2-BBF8-C216-D84C-C05E9DEED129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4H-SiC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development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SICAR3_LGAD</a:t>
            </a:r>
            <a:endParaRPr lang="zh-CN" altLang="en-US" sz="2400" dirty="0">
              <a:solidFill>
                <a:schemeClr val="bg1"/>
              </a:solidFill>
            </a:endParaRPr>
          </a:p>
          <a:p>
            <a:pPr algn="ctr"/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3615F61D-B0BA-53CC-9321-D41E209A8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22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9E8672-AD43-92DC-A053-B580A1507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55" y="2658807"/>
            <a:ext cx="3650352" cy="322148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774E99-0451-7930-9F92-177011840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1" y="2658807"/>
            <a:ext cx="3629401" cy="32214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1D86756-DF10-519F-0CAA-4D69085A7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607" y="2432176"/>
            <a:ext cx="4013411" cy="367474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2102F82-146A-B1DD-F104-71FF697216DA}"/>
              </a:ext>
            </a:extLst>
          </p:cNvPr>
          <p:cNvSpPr txBox="1"/>
          <p:nvPr/>
        </p:nvSpPr>
        <p:spPr>
          <a:xfrm>
            <a:off x="387457" y="977707"/>
            <a:ext cx="7527597" cy="135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450"/>
              </a:spcBef>
              <a:spcAft>
                <a:spcPts val="1200"/>
              </a:spcAft>
              <a:buFont typeface="Wingdings" pitchFamily="2" charset="2"/>
              <a:buChar char="l"/>
            </a:pP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Charge collection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beta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@700V</a:t>
            </a: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： </a:t>
            </a: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~3 </a:t>
            </a:r>
            <a:r>
              <a:rPr lang="en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）；～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40fC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（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LGAD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spcBef>
                <a:spcPts val="450"/>
              </a:spcBef>
              <a:spcAft>
                <a:spcPts val="1200"/>
              </a:spcAft>
              <a:buFont typeface="Wingdings" pitchFamily="2" charset="2"/>
              <a:buChar char="l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Gain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～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700V</a:t>
            </a:r>
            <a:endParaRPr lang="en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spcBef>
                <a:spcPts val="450"/>
              </a:spcBef>
              <a:spcAft>
                <a:spcPts val="1200"/>
              </a:spcAft>
              <a:buFont typeface="Wingdings" pitchFamily="2" charset="2"/>
              <a:buChar char="l"/>
            </a:pPr>
            <a:endParaRPr lang="en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25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A0F7D-B433-8982-28F6-71974603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800141D-9236-5297-CF2F-BD15430A3951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B0B5CC1E-C04C-42E9-56D6-FE434BC6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96A148A-D55B-D616-1F56-670A38FDFC4A}"/>
              </a:ext>
            </a:extLst>
          </p:cNvPr>
          <p:cNvSpPr txBox="1"/>
          <p:nvPr/>
        </p:nvSpPr>
        <p:spPr>
          <a:xfrm>
            <a:off x="633673" y="5696958"/>
            <a:ext cx="1782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/>
              <a:t>Thanks</a:t>
            </a:r>
            <a:r>
              <a:rPr kumimoji="1" lang="zh-CN" altLang="en-US" sz="2400" b="1" dirty="0"/>
              <a:t>！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D652F17-C258-21BA-F333-219B9A760304}"/>
              </a:ext>
            </a:extLst>
          </p:cNvPr>
          <p:cNvSpPr txBox="1"/>
          <p:nvPr/>
        </p:nvSpPr>
        <p:spPr>
          <a:xfrm>
            <a:off x="0" y="655093"/>
            <a:ext cx="1119351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Simulation determines the optimal position and geometry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-based Fast Luminosity Monitor for CEPC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meeting the 2% precision requirement.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Simulated detector response vs. luminosity variation demonstrates its capability for real-time luminosity feedback.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is radiation-hard, for photons and electrons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LGAD achieves 13× gain factor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at 700 V</a:t>
            </a:r>
          </a:p>
          <a:p>
            <a:pPr lvl="1">
              <a:lnSpc>
                <a:spcPct val="15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l"/>
            </a:pPr>
            <a:endParaRPr lang="en" altLang="zh-CN" b="1" dirty="0"/>
          </a:p>
          <a:p>
            <a:pPr marL="285750" indent="-285750">
              <a:buFont typeface="Wingdings" pitchFamily="2" charset="2"/>
              <a:buChar char="l"/>
            </a:pPr>
            <a:endParaRPr lang="en" altLang="zh-CN" b="1" dirty="0"/>
          </a:p>
          <a:p>
            <a:pPr marL="285750" indent="-285750">
              <a:buFont typeface="Wingdings" pitchFamily="2" charset="2"/>
              <a:buChar char="l"/>
            </a:pPr>
            <a:endParaRPr lang="en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l"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C662485-CA7E-DD49-FD41-924B6AB4BAD2}"/>
              </a:ext>
            </a:extLst>
          </p:cNvPr>
          <p:cNvGrpSpPr/>
          <p:nvPr/>
        </p:nvGrpSpPr>
        <p:grpSpPr>
          <a:xfrm>
            <a:off x="6096000" y="2837373"/>
            <a:ext cx="3909847" cy="3260922"/>
            <a:chOff x="6690647" y="3288002"/>
            <a:chExt cx="4229479" cy="309945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7AFA17C-DE5C-53A3-49E3-B33453E6E5CD}"/>
                </a:ext>
              </a:extLst>
            </p:cNvPr>
            <p:cNvGrpSpPr/>
            <p:nvPr/>
          </p:nvGrpSpPr>
          <p:grpSpPr>
            <a:xfrm>
              <a:off x="6690647" y="3288002"/>
              <a:ext cx="4229479" cy="3099454"/>
              <a:chOff x="6328649" y="852246"/>
              <a:chExt cx="5429762" cy="4041726"/>
            </a:xfrm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97BCD99D-9F40-ED3F-43D9-D0AFBE91A691}"/>
                  </a:ext>
                </a:extLst>
              </p:cNvPr>
              <p:cNvGrpSpPr/>
              <p:nvPr/>
            </p:nvGrpSpPr>
            <p:grpSpPr>
              <a:xfrm>
                <a:off x="6328649" y="852246"/>
                <a:ext cx="5429762" cy="4041726"/>
                <a:chOff x="2307270" y="2654556"/>
                <a:chExt cx="6649922" cy="3976016"/>
              </a:xfrm>
            </p:grpSpPr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id="{8BD2968E-3FE3-B786-049B-CA96EF50B1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307270" y="2654556"/>
                  <a:ext cx="6649922" cy="3976016"/>
                </a:xfrm>
                <a:prstGeom prst="rect">
                  <a:avLst/>
                </a:prstGeom>
              </p:spPr>
            </p:pic>
            <p:sp>
              <p:nvSpPr>
                <p:cNvPr id="11" name="椭圆 10">
                  <a:extLst>
                    <a:ext uri="{FF2B5EF4-FFF2-40B4-BE49-F238E27FC236}">
                      <a16:creationId xmlns:a16="http://schemas.microsoft.com/office/drawing/2014/main" id="{A3666A79-8DF8-3D35-2BF6-5AD3E8D8289F}"/>
                    </a:ext>
                  </a:extLst>
                </p:cNvPr>
                <p:cNvSpPr/>
                <p:nvPr/>
              </p:nvSpPr>
              <p:spPr>
                <a:xfrm flipH="1">
                  <a:off x="3310758" y="4851620"/>
                  <a:ext cx="282448" cy="280225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700544BF-8914-182D-5211-93F2A57D6F11}"/>
                    </a:ext>
                  </a:extLst>
                </p:cNvPr>
                <p:cNvSpPr/>
                <p:nvPr/>
              </p:nvSpPr>
              <p:spPr>
                <a:xfrm>
                  <a:off x="5813108" y="5411942"/>
                  <a:ext cx="257133" cy="384086"/>
                </a:xfrm>
                <a:prstGeom prst="ellipse">
                  <a:avLst/>
                </a:prstGeom>
                <a:noFill/>
                <a:ln w="412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cxnSp>
              <p:nvCxnSpPr>
                <p:cNvPr id="16" name="直线箭头连接符 15">
                  <a:extLst>
                    <a:ext uri="{FF2B5EF4-FFF2-40B4-BE49-F238E27FC236}">
                      <a16:creationId xmlns:a16="http://schemas.microsoft.com/office/drawing/2014/main" id="{470BBDB2-9B4E-C4D5-4132-5FDB7C21F83F}"/>
                    </a:ext>
                  </a:extLst>
                </p:cNvPr>
                <p:cNvCxnSpPr/>
                <p:nvPr/>
              </p:nvCxnSpPr>
              <p:spPr>
                <a:xfrm flipH="1">
                  <a:off x="3168203" y="5556029"/>
                  <a:ext cx="2773471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B534143-530A-8ECA-F000-115F85D8AA17}"/>
                  </a:ext>
                </a:extLst>
              </p:cNvPr>
              <p:cNvSpPr txBox="1"/>
              <p:nvPr/>
            </p:nvSpPr>
            <p:spPr>
              <a:xfrm>
                <a:off x="9401173" y="1596484"/>
                <a:ext cx="2163986" cy="276847"/>
              </a:xfrm>
              <a:prstGeom prst="rect">
                <a:avLst/>
              </a:prstGeom>
              <a:noFill/>
              <a:ln w="31750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kumimoji="1" lang="zh-CN" alt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F113A4B-2499-4A04-A21E-F1F7509E18A7}"/>
                </a:ext>
              </a:extLst>
            </p:cNvPr>
            <p:cNvSpPr txBox="1"/>
            <p:nvPr/>
          </p:nvSpPr>
          <p:spPr>
            <a:xfrm>
              <a:off x="9083970" y="4784521"/>
              <a:ext cx="1685623" cy="212304"/>
            </a:xfrm>
            <a:prstGeom prst="rect">
              <a:avLst/>
            </a:prstGeom>
            <a:noFill/>
            <a:ln w="3175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400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23EAB-7934-D924-BBBA-136126A5D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E2E2F23-DC4F-EA92-7905-FB3421192299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CSNS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567464D6-33E1-0304-6A22-8AD0A4DE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24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3139F73-7FCA-7FD2-6FC3-908B409F53A8}"/>
              </a:ext>
            </a:extLst>
          </p:cNvPr>
          <p:cNvSpPr txBox="1"/>
          <p:nvPr/>
        </p:nvSpPr>
        <p:spPr>
          <a:xfrm>
            <a:off x="247973" y="962209"/>
            <a:ext cx="9577952" cy="1294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High Energy Proton Experimental Station (HPES)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dirty="0"/>
              <a:t>China's first 1.6 GeV proton source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b="1" dirty="0"/>
              <a:t>a beam monitoring system to detect the flux of the proton beam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高能质子束团结构示意-大束斑">
            <a:hlinkClick r:id="" action="ppaction://media"/>
            <a:extLst>
              <a:ext uri="{FF2B5EF4-FFF2-40B4-BE49-F238E27FC236}">
                <a16:creationId xmlns:a16="http://schemas.microsoft.com/office/drawing/2014/main" id="{DCF007EA-0357-24C5-BB32-2548554B3A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837" t="7813" r="1685" b="2407"/>
          <a:stretch/>
        </p:blipFill>
        <p:spPr>
          <a:xfrm>
            <a:off x="743918" y="2581895"/>
            <a:ext cx="4839820" cy="3449354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CB7D3B0-CD1B-F1FD-A345-2F48A94E2516}"/>
              </a:ext>
            </a:extLst>
          </p:cNvPr>
          <p:cNvGrpSpPr/>
          <p:nvPr/>
        </p:nvGrpSpPr>
        <p:grpSpPr>
          <a:xfrm>
            <a:off x="5959979" y="2790429"/>
            <a:ext cx="5814648" cy="1964220"/>
            <a:chOff x="483278" y="958419"/>
            <a:chExt cx="4440188" cy="1774698"/>
          </a:xfrm>
        </p:grpSpPr>
        <p:cxnSp>
          <p:nvCxnSpPr>
            <p:cNvPr id="10" name="直接箭头连接符 5">
              <a:extLst>
                <a:ext uri="{FF2B5EF4-FFF2-40B4-BE49-F238E27FC236}">
                  <a16:creationId xmlns:a16="http://schemas.microsoft.com/office/drawing/2014/main" id="{4B751E4A-A049-9EFA-BF43-135F1FED6A1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3278" y="2362356"/>
              <a:ext cx="4440188" cy="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8070D889-85DD-8063-28B5-E8AB84F800EA}"/>
                </a:ext>
              </a:extLst>
            </p:cNvPr>
            <p:cNvGrpSpPr/>
            <p:nvPr/>
          </p:nvGrpSpPr>
          <p:grpSpPr>
            <a:xfrm>
              <a:off x="896672" y="1642356"/>
              <a:ext cx="774440" cy="720000"/>
              <a:chOff x="1399592" y="2107176"/>
              <a:chExt cx="774440" cy="720000"/>
            </a:xfrm>
          </p:grpSpPr>
          <p:cxnSp>
            <p:nvCxnSpPr>
              <p:cNvPr id="35" name="直接连接符 29">
                <a:extLst>
                  <a:ext uri="{FF2B5EF4-FFF2-40B4-BE49-F238E27FC236}">
                    <a16:creationId xmlns:a16="http://schemas.microsoft.com/office/drawing/2014/main" id="{473F1CC2-8C3F-9EC3-DCD6-7E42C7ED79C2}"/>
                  </a:ext>
                </a:extLst>
              </p:cNvPr>
              <p:cNvCxnSpPr/>
              <p:nvPr/>
            </p:nvCxnSpPr>
            <p:spPr bwMode="auto">
              <a:xfrm flipV="1">
                <a:off x="1399592" y="2107176"/>
                <a:ext cx="0" cy="720000"/>
              </a:xfrm>
              <a:prstGeom prst="lin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直接连接符 30">
                <a:extLst>
                  <a:ext uri="{FF2B5EF4-FFF2-40B4-BE49-F238E27FC236}">
                    <a16:creationId xmlns:a16="http://schemas.microsoft.com/office/drawing/2014/main" id="{8E2DBC79-A3ED-205D-4C9C-F4C013B02337}"/>
                  </a:ext>
                </a:extLst>
              </p:cNvPr>
              <p:cNvCxnSpPr/>
              <p:nvPr/>
            </p:nvCxnSpPr>
            <p:spPr bwMode="auto">
              <a:xfrm flipV="1">
                <a:off x="1530220" y="2107176"/>
                <a:ext cx="0" cy="720000"/>
              </a:xfrm>
              <a:prstGeom prst="lin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直接连接符 31">
                <a:extLst>
                  <a:ext uri="{FF2B5EF4-FFF2-40B4-BE49-F238E27FC236}">
                    <a16:creationId xmlns:a16="http://schemas.microsoft.com/office/drawing/2014/main" id="{64F38338-8A88-3B86-486A-B0729270ED6A}"/>
                  </a:ext>
                </a:extLst>
              </p:cNvPr>
              <p:cNvCxnSpPr/>
              <p:nvPr/>
            </p:nvCxnSpPr>
            <p:spPr bwMode="auto">
              <a:xfrm flipV="1">
                <a:off x="1660849" y="2107176"/>
                <a:ext cx="0" cy="720000"/>
              </a:xfrm>
              <a:prstGeom prst="lin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直接连接符 32">
                <a:extLst>
                  <a:ext uri="{FF2B5EF4-FFF2-40B4-BE49-F238E27FC236}">
                    <a16:creationId xmlns:a16="http://schemas.microsoft.com/office/drawing/2014/main" id="{53C4BADD-1AFB-5947-7916-FE9E3AF891C6}"/>
                  </a:ext>
                </a:extLst>
              </p:cNvPr>
              <p:cNvCxnSpPr/>
              <p:nvPr/>
            </p:nvCxnSpPr>
            <p:spPr bwMode="auto">
              <a:xfrm flipV="1">
                <a:off x="2174032" y="2107176"/>
                <a:ext cx="0" cy="720000"/>
              </a:xfrm>
              <a:prstGeom prst="lin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86CD2D82-B2B6-1311-AD9A-C6613B9538B9}"/>
                  </a:ext>
                </a:extLst>
              </p:cNvPr>
              <p:cNvSpPr txBox="1"/>
              <p:nvPr/>
            </p:nvSpPr>
            <p:spPr>
              <a:xfrm>
                <a:off x="1675623" y="2153831"/>
                <a:ext cx="4929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</a:t>
                </a:r>
                <a:endParaRPr lang="zh-CN" altLang="en-US" sz="2400" b="1" dirty="0">
                  <a:latin typeface="Cambria Math" panose="02040503050406030204" pitchFamily="18" charset="0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DA34D7AD-83BA-7CDC-8702-7A6F378E41BD}"/>
                </a:ext>
              </a:extLst>
            </p:cNvPr>
            <p:cNvGrpSpPr/>
            <p:nvPr/>
          </p:nvGrpSpPr>
          <p:grpSpPr>
            <a:xfrm>
              <a:off x="3742508" y="1642356"/>
              <a:ext cx="774440" cy="720000"/>
              <a:chOff x="1399592" y="2107176"/>
              <a:chExt cx="774440" cy="720000"/>
            </a:xfrm>
          </p:grpSpPr>
          <p:cxnSp>
            <p:nvCxnSpPr>
              <p:cNvPr id="30" name="直接连接符 24">
                <a:extLst>
                  <a:ext uri="{FF2B5EF4-FFF2-40B4-BE49-F238E27FC236}">
                    <a16:creationId xmlns:a16="http://schemas.microsoft.com/office/drawing/2014/main" id="{9FBF1A84-3C35-74E2-1CEC-0234ADD04AC4}"/>
                  </a:ext>
                </a:extLst>
              </p:cNvPr>
              <p:cNvCxnSpPr/>
              <p:nvPr/>
            </p:nvCxnSpPr>
            <p:spPr bwMode="auto">
              <a:xfrm flipV="1">
                <a:off x="1399592" y="2107176"/>
                <a:ext cx="0" cy="720000"/>
              </a:xfrm>
              <a:prstGeom prst="lin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直接连接符 25">
                <a:extLst>
                  <a:ext uri="{FF2B5EF4-FFF2-40B4-BE49-F238E27FC236}">
                    <a16:creationId xmlns:a16="http://schemas.microsoft.com/office/drawing/2014/main" id="{7BED779F-D4E2-43EA-BBAE-4E896C1B8D13}"/>
                  </a:ext>
                </a:extLst>
              </p:cNvPr>
              <p:cNvCxnSpPr/>
              <p:nvPr/>
            </p:nvCxnSpPr>
            <p:spPr bwMode="auto">
              <a:xfrm flipV="1">
                <a:off x="1530220" y="2107176"/>
                <a:ext cx="0" cy="720000"/>
              </a:xfrm>
              <a:prstGeom prst="lin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直接连接符 26">
                <a:extLst>
                  <a:ext uri="{FF2B5EF4-FFF2-40B4-BE49-F238E27FC236}">
                    <a16:creationId xmlns:a16="http://schemas.microsoft.com/office/drawing/2014/main" id="{D363894E-9272-D3CE-8166-F5C5E1C9BE61}"/>
                  </a:ext>
                </a:extLst>
              </p:cNvPr>
              <p:cNvCxnSpPr/>
              <p:nvPr/>
            </p:nvCxnSpPr>
            <p:spPr bwMode="auto">
              <a:xfrm flipV="1">
                <a:off x="1660849" y="2107176"/>
                <a:ext cx="0" cy="720000"/>
              </a:xfrm>
              <a:prstGeom prst="lin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直接连接符 27">
                <a:extLst>
                  <a:ext uri="{FF2B5EF4-FFF2-40B4-BE49-F238E27FC236}">
                    <a16:creationId xmlns:a16="http://schemas.microsoft.com/office/drawing/2014/main" id="{E1415380-BDA2-F6AC-188D-943AD31C1D73}"/>
                  </a:ext>
                </a:extLst>
              </p:cNvPr>
              <p:cNvCxnSpPr/>
              <p:nvPr/>
            </p:nvCxnSpPr>
            <p:spPr bwMode="auto">
              <a:xfrm flipV="1">
                <a:off x="2174032" y="2107176"/>
                <a:ext cx="0" cy="720000"/>
              </a:xfrm>
              <a:prstGeom prst="lin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22F48412-458E-401F-3A7F-5B3CC0587849}"/>
                  </a:ext>
                </a:extLst>
              </p:cNvPr>
              <p:cNvSpPr txBox="1"/>
              <p:nvPr/>
            </p:nvSpPr>
            <p:spPr>
              <a:xfrm>
                <a:off x="1675623" y="2153831"/>
                <a:ext cx="4929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</a:t>
                </a:r>
                <a:endParaRPr lang="zh-CN" altLang="en-US" sz="2400" b="1" dirty="0">
                  <a:latin typeface="Cambria Math" panose="02040503050406030204" pitchFamily="18" charset="0"/>
                </a:endParaRPr>
              </a:p>
            </p:txBody>
          </p:sp>
        </p:grpSp>
        <p:cxnSp>
          <p:nvCxnSpPr>
            <p:cNvPr id="14" name="直接连接符 8">
              <a:extLst>
                <a:ext uri="{FF2B5EF4-FFF2-40B4-BE49-F238E27FC236}">
                  <a16:creationId xmlns:a16="http://schemas.microsoft.com/office/drawing/2014/main" id="{287F5A7E-48FC-5052-B215-2EB625FFE0A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81601" y="2362356"/>
              <a:ext cx="215071" cy="216000"/>
            </a:xfrm>
            <a:prstGeom prst="line">
              <a:avLst/>
            </a:prstGeom>
            <a:ln w="6350" cap="rnd"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接连接符 9">
              <a:extLst>
                <a:ext uri="{FF2B5EF4-FFF2-40B4-BE49-F238E27FC236}">
                  <a16:creationId xmlns:a16="http://schemas.microsoft.com/office/drawing/2014/main" id="{7350B3B5-B6AA-5A9D-9F73-C858B3CED18D}"/>
                </a:ext>
              </a:extLst>
            </p:cNvPr>
            <p:cNvCxnSpPr/>
            <p:nvPr/>
          </p:nvCxnSpPr>
          <p:spPr bwMode="auto">
            <a:xfrm>
              <a:off x="1027300" y="2362356"/>
              <a:ext cx="216000" cy="216000"/>
            </a:xfrm>
            <a:prstGeom prst="line">
              <a:avLst/>
            </a:prstGeom>
            <a:solidFill>
              <a:srgbClr val="FFFF00"/>
            </a:solidFill>
            <a:ln w="6350" cap="rnd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直接连接符 10">
              <a:extLst>
                <a:ext uri="{FF2B5EF4-FFF2-40B4-BE49-F238E27FC236}">
                  <a16:creationId xmlns:a16="http://schemas.microsoft.com/office/drawing/2014/main" id="{E33677DD-3686-4976-185A-D4F8E543C603}"/>
                </a:ext>
              </a:extLst>
            </p:cNvPr>
            <p:cNvCxnSpPr/>
            <p:nvPr/>
          </p:nvCxnSpPr>
          <p:spPr bwMode="auto">
            <a:xfrm>
              <a:off x="681601" y="2589117"/>
              <a:ext cx="0" cy="144000"/>
            </a:xfrm>
            <a:prstGeom prst="line">
              <a:avLst/>
            </a:prstGeom>
            <a:ln w="6350" cap="rnd"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1">
              <a:extLst>
                <a:ext uri="{FF2B5EF4-FFF2-40B4-BE49-F238E27FC236}">
                  <a16:creationId xmlns:a16="http://schemas.microsoft.com/office/drawing/2014/main" id="{60118984-A799-80E8-4DC0-A78C618E888D}"/>
                </a:ext>
              </a:extLst>
            </p:cNvPr>
            <p:cNvCxnSpPr/>
            <p:nvPr/>
          </p:nvCxnSpPr>
          <p:spPr bwMode="auto">
            <a:xfrm>
              <a:off x="1244540" y="2589117"/>
              <a:ext cx="0" cy="144000"/>
            </a:xfrm>
            <a:prstGeom prst="line">
              <a:avLst/>
            </a:prstGeom>
            <a:solidFill>
              <a:srgbClr val="FFFF00"/>
            </a:solidFill>
            <a:ln w="63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直接箭头连接符 12">
              <a:extLst>
                <a:ext uri="{FF2B5EF4-FFF2-40B4-BE49-F238E27FC236}">
                  <a16:creationId xmlns:a16="http://schemas.microsoft.com/office/drawing/2014/main" id="{F41546E6-855A-7D70-91A8-76B8208825BF}"/>
                </a:ext>
              </a:extLst>
            </p:cNvPr>
            <p:cNvCxnSpPr/>
            <p:nvPr/>
          </p:nvCxnSpPr>
          <p:spPr bwMode="auto">
            <a:xfrm>
              <a:off x="681601" y="2661117"/>
              <a:ext cx="561699" cy="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A7735AB-220C-4D71-FBD4-FA9335A528F0}"/>
                </a:ext>
              </a:extLst>
            </p:cNvPr>
            <p:cNvSpPr txBox="1"/>
            <p:nvPr/>
          </p:nvSpPr>
          <p:spPr>
            <a:xfrm>
              <a:off x="730532" y="2391983"/>
              <a:ext cx="484801" cy="27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410ns</a:t>
              </a:r>
              <a:endPara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直接连接符 14">
              <a:extLst>
                <a:ext uri="{FF2B5EF4-FFF2-40B4-BE49-F238E27FC236}">
                  <a16:creationId xmlns:a16="http://schemas.microsoft.com/office/drawing/2014/main" id="{B3D04F74-88D7-7074-D1EB-3AF17FA25B3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96672" y="1188161"/>
              <a:ext cx="0" cy="468000"/>
            </a:xfrm>
            <a:prstGeom prst="line">
              <a:avLst/>
            </a:prstGeom>
            <a:ln w="6350" cap="rnd"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连接符 15">
              <a:extLst>
                <a:ext uri="{FF2B5EF4-FFF2-40B4-BE49-F238E27FC236}">
                  <a16:creationId xmlns:a16="http://schemas.microsoft.com/office/drawing/2014/main" id="{820529E9-2A3F-746F-7212-444ED366542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42508" y="1188161"/>
              <a:ext cx="0" cy="468000"/>
            </a:xfrm>
            <a:prstGeom prst="line">
              <a:avLst/>
            </a:prstGeom>
            <a:solidFill>
              <a:srgbClr val="FFFF00"/>
            </a:solidFill>
            <a:ln w="63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直接箭头连接符 16">
              <a:extLst>
                <a:ext uri="{FF2B5EF4-FFF2-40B4-BE49-F238E27FC236}">
                  <a16:creationId xmlns:a16="http://schemas.microsoft.com/office/drawing/2014/main" id="{BBB0E6CC-8790-1443-0A5F-1D3A9F99FB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96672" y="1260161"/>
              <a:ext cx="2845836" cy="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ECF14F4-2B12-42D6-BB45-5AD165A34BE9}"/>
                </a:ext>
              </a:extLst>
            </p:cNvPr>
            <p:cNvSpPr txBox="1"/>
            <p:nvPr/>
          </p:nvSpPr>
          <p:spPr>
            <a:xfrm>
              <a:off x="1368020" y="958419"/>
              <a:ext cx="2374487" cy="333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zh-CN" dirty="0"/>
                <a:t>Macro pulse period: 40 </a:t>
              </a:r>
              <a:r>
                <a:rPr lang="en" altLang="zh-CN" dirty="0" err="1"/>
                <a:t>ms</a:t>
              </a:r>
              <a:endParaRPr lang="zh-CN" altLang="en-US" sz="1600" b="1" dirty="0">
                <a:latin typeface="Cambria Math" panose="02040503050406030204" pitchFamily="18" charset="0"/>
              </a:endParaRPr>
            </a:p>
          </p:txBody>
        </p:sp>
        <p:cxnSp>
          <p:nvCxnSpPr>
            <p:cNvPr id="24" name="直接连接符 18">
              <a:extLst>
                <a:ext uri="{FF2B5EF4-FFF2-40B4-BE49-F238E27FC236}">
                  <a16:creationId xmlns:a16="http://schemas.microsoft.com/office/drawing/2014/main" id="{1772CF87-812F-40DC-1BC5-2C42586089E5}"/>
                </a:ext>
              </a:extLst>
            </p:cNvPr>
            <p:cNvCxnSpPr/>
            <p:nvPr/>
          </p:nvCxnSpPr>
          <p:spPr bwMode="auto">
            <a:xfrm>
              <a:off x="1666909" y="1488624"/>
              <a:ext cx="0" cy="144000"/>
            </a:xfrm>
            <a:prstGeom prst="line">
              <a:avLst/>
            </a:prstGeom>
            <a:solidFill>
              <a:srgbClr val="FFFF00"/>
            </a:solidFill>
            <a:ln w="63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直接箭头连接符 19">
              <a:extLst>
                <a:ext uri="{FF2B5EF4-FFF2-40B4-BE49-F238E27FC236}">
                  <a16:creationId xmlns:a16="http://schemas.microsoft.com/office/drawing/2014/main" id="{3C146310-A6CF-98F4-E547-64B4B1FFFED9}"/>
                </a:ext>
              </a:extLst>
            </p:cNvPr>
            <p:cNvCxnSpPr/>
            <p:nvPr/>
          </p:nvCxnSpPr>
          <p:spPr bwMode="auto">
            <a:xfrm>
              <a:off x="896672" y="1560624"/>
              <a:ext cx="768997" cy="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76248D0-7E48-6BDF-0F7F-585162C84E05}"/>
                </a:ext>
              </a:extLst>
            </p:cNvPr>
            <p:cNvSpPr txBox="1"/>
            <p:nvPr/>
          </p:nvSpPr>
          <p:spPr>
            <a:xfrm>
              <a:off x="892469" y="1298781"/>
              <a:ext cx="758578" cy="27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 </a:t>
              </a:r>
              <a:r>
                <a:rPr lang="en-US" altLang="zh-CN" sz="1400" b="1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ms</a:t>
              </a:r>
              <a:endParaRPr lang="zh-CN" altLang="en-US" sz="1400" b="1" dirty="0">
                <a:latin typeface="Cambria Math" panose="020405030504060302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E6A8B993-DA6F-8AC4-EF0F-BEF6E05FDF78}"/>
                </a:ext>
              </a:extLst>
            </p:cNvPr>
            <p:cNvSpPr txBox="1"/>
            <p:nvPr/>
          </p:nvSpPr>
          <p:spPr>
            <a:xfrm>
              <a:off x="4145680" y="2381227"/>
              <a:ext cx="7585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Time</a:t>
              </a:r>
              <a:endParaRPr lang="zh-CN" altLang="en-US" sz="1600" b="1" dirty="0">
                <a:latin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直接箭头连接符 22">
              <a:extLst>
                <a:ext uri="{FF2B5EF4-FFF2-40B4-BE49-F238E27FC236}">
                  <a16:creationId xmlns:a16="http://schemas.microsoft.com/office/drawing/2014/main" id="{B8050C24-8C8F-CD24-A639-69BE2FEC1D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91913" y="1867395"/>
              <a:ext cx="2041578" cy="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45C28A0-399F-3871-79C4-6F1D2C6D1021}"/>
                </a:ext>
              </a:extLst>
            </p:cNvPr>
            <p:cNvSpPr txBox="1"/>
            <p:nvPr/>
          </p:nvSpPr>
          <p:spPr>
            <a:xfrm>
              <a:off x="1921905" y="1565653"/>
              <a:ext cx="1583459" cy="27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Cambria Math" panose="02040503050406030204" pitchFamily="18" charset="0"/>
                </a:rPr>
                <a:t>Pulse</a:t>
              </a:r>
              <a:r>
                <a:rPr lang="zh-CN" altLang="en-US" sz="1400" b="1" dirty="0">
                  <a:latin typeface="Cambria Math" panose="02040503050406030204" pitchFamily="18" charset="0"/>
                </a:rPr>
                <a:t> </a:t>
              </a:r>
              <a:r>
                <a:rPr lang="en-US" altLang="zh-CN" sz="1400" b="1" dirty="0">
                  <a:latin typeface="Cambria Math" panose="02040503050406030204" pitchFamily="18" charset="0"/>
                </a:rPr>
                <a:t>interval</a:t>
              </a:r>
              <a:r>
                <a:rPr lang="zh-CN" altLang="en-US" sz="1400" b="1" dirty="0">
                  <a:latin typeface="Cambria Math" panose="02040503050406030204" pitchFamily="18" charset="0"/>
                </a:rPr>
                <a:t> </a:t>
              </a:r>
              <a:r>
                <a:rPr lang="en-US" altLang="zh-CN" sz="14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39 </a:t>
              </a:r>
              <a:r>
                <a:rPr lang="en-US" altLang="zh-CN" sz="1400" b="1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ms</a:t>
              </a:r>
              <a:endParaRPr lang="zh-CN" altLang="en-US" sz="1400" b="1" dirty="0">
                <a:latin typeface="Cambria Math" panose="02040503050406030204" pitchFamily="18" charset="0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75DC59F2-8B20-82BC-1F2E-E77D79522685}"/>
              </a:ext>
            </a:extLst>
          </p:cNvPr>
          <p:cNvGrpSpPr/>
          <p:nvPr/>
        </p:nvGrpSpPr>
        <p:grpSpPr>
          <a:xfrm>
            <a:off x="6336971" y="5384631"/>
            <a:ext cx="4788000" cy="1016262"/>
            <a:chOff x="592603" y="3116929"/>
            <a:chExt cx="4788000" cy="1016262"/>
          </a:xfrm>
        </p:grpSpPr>
        <p:cxnSp>
          <p:nvCxnSpPr>
            <p:cNvPr id="43" name="直接箭头连接符 38">
              <a:extLst>
                <a:ext uri="{FF2B5EF4-FFF2-40B4-BE49-F238E27FC236}">
                  <a16:creationId xmlns:a16="http://schemas.microsoft.com/office/drawing/2014/main" id="{D34DB146-7C97-DE86-C6D5-2A9FCCF54074}"/>
                </a:ext>
              </a:extLst>
            </p:cNvPr>
            <p:cNvCxnSpPr>
              <a:cxnSpLocks/>
            </p:cNvCxnSpPr>
            <p:nvPr/>
          </p:nvCxnSpPr>
          <p:spPr>
            <a:xfrm>
              <a:off x="592603" y="3780326"/>
              <a:ext cx="4788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任意多边形: 形状 39">
              <a:extLst>
                <a:ext uri="{FF2B5EF4-FFF2-40B4-BE49-F238E27FC236}">
                  <a16:creationId xmlns:a16="http://schemas.microsoft.com/office/drawing/2014/main" id="{B327D7B5-A4D1-294A-BE7B-175C3341FB07}"/>
                </a:ext>
              </a:extLst>
            </p:cNvPr>
            <p:cNvSpPr/>
            <p:nvPr/>
          </p:nvSpPr>
          <p:spPr>
            <a:xfrm>
              <a:off x="768699" y="3280384"/>
              <a:ext cx="916930" cy="499941"/>
            </a:xfrm>
            <a:custGeom>
              <a:avLst/>
              <a:gdLst>
                <a:gd name="connsiteX0" fmla="*/ 0 w 3886200"/>
                <a:gd name="connsiteY0" fmla="*/ 2839723 h 2854963"/>
                <a:gd name="connsiteX1" fmla="*/ 441960 w 3886200"/>
                <a:gd name="connsiteY1" fmla="*/ 2829563 h 2854963"/>
                <a:gd name="connsiteX2" fmla="*/ 645160 w 3886200"/>
                <a:gd name="connsiteY2" fmla="*/ 2799083 h 2854963"/>
                <a:gd name="connsiteX3" fmla="*/ 863600 w 3886200"/>
                <a:gd name="connsiteY3" fmla="*/ 2672083 h 2854963"/>
                <a:gd name="connsiteX4" fmla="*/ 1076960 w 3886200"/>
                <a:gd name="connsiteY4" fmla="*/ 2357123 h 2854963"/>
                <a:gd name="connsiteX5" fmla="*/ 1295400 w 3886200"/>
                <a:gd name="connsiteY5" fmla="*/ 1772923 h 2854963"/>
                <a:gd name="connsiteX6" fmla="*/ 1508760 w 3886200"/>
                <a:gd name="connsiteY6" fmla="*/ 1016003 h 2854963"/>
                <a:gd name="connsiteX7" fmla="*/ 1727200 w 3886200"/>
                <a:gd name="connsiteY7" fmla="*/ 325123 h 2854963"/>
                <a:gd name="connsiteX8" fmla="*/ 1935480 w 3886200"/>
                <a:gd name="connsiteY8" fmla="*/ 3 h 2854963"/>
                <a:gd name="connsiteX9" fmla="*/ 2153920 w 3886200"/>
                <a:gd name="connsiteY9" fmla="*/ 320043 h 2854963"/>
                <a:gd name="connsiteX10" fmla="*/ 2367280 w 3886200"/>
                <a:gd name="connsiteY10" fmla="*/ 1005843 h 2854963"/>
                <a:gd name="connsiteX11" fmla="*/ 2580640 w 3886200"/>
                <a:gd name="connsiteY11" fmla="*/ 1772923 h 2854963"/>
                <a:gd name="connsiteX12" fmla="*/ 2783840 w 3886200"/>
                <a:gd name="connsiteY12" fmla="*/ 2346963 h 2854963"/>
                <a:gd name="connsiteX13" fmla="*/ 3007360 w 3886200"/>
                <a:gd name="connsiteY13" fmla="*/ 2667003 h 2854963"/>
                <a:gd name="connsiteX14" fmla="*/ 3225800 w 3886200"/>
                <a:gd name="connsiteY14" fmla="*/ 2799083 h 2854963"/>
                <a:gd name="connsiteX15" fmla="*/ 3454400 w 3886200"/>
                <a:gd name="connsiteY15" fmla="*/ 2834643 h 2854963"/>
                <a:gd name="connsiteX16" fmla="*/ 3886200 w 3886200"/>
                <a:gd name="connsiteY16" fmla="*/ 2854963 h 285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86200" h="2854963">
                  <a:moveTo>
                    <a:pt x="0" y="2839723"/>
                  </a:moveTo>
                  <a:cubicBezTo>
                    <a:pt x="167216" y="2838029"/>
                    <a:pt x="334433" y="2836336"/>
                    <a:pt x="441960" y="2829563"/>
                  </a:cubicBezTo>
                  <a:cubicBezTo>
                    <a:pt x="549487" y="2822790"/>
                    <a:pt x="574887" y="2825330"/>
                    <a:pt x="645160" y="2799083"/>
                  </a:cubicBezTo>
                  <a:cubicBezTo>
                    <a:pt x="715433" y="2772836"/>
                    <a:pt x="791633" y="2745743"/>
                    <a:pt x="863600" y="2672083"/>
                  </a:cubicBezTo>
                  <a:cubicBezTo>
                    <a:pt x="935567" y="2598423"/>
                    <a:pt x="1004993" y="2506983"/>
                    <a:pt x="1076960" y="2357123"/>
                  </a:cubicBezTo>
                  <a:cubicBezTo>
                    <a:pt x="1148927" y="2207263"/>
                    <a:pt x="1223433" y="1996443"/>
                    <a:pt x="1295400" y="1772923"/>
                  </a:cubicBezTo>
                  <a:cubicBezTo>
                    <a:pt x="1367367" y="1549403"/>
                    <a:pt x="1436793" y="1257303"/>
                    <a:pt x="1508760" y="1016003"/>
                  </a:cubicBezTo>
                  <a:cubicBezTo>
                    <a:pt x="1580727" y="774703"/>
                    <a:pt x="1656080" y="494456"/>
                    <a:pt x="1727200" y="325123"/>
                  </a:cubicBezTo>
                  <a:cubicBezTo>
                    <a:pt x="1798320" y="155790"/>
                    <a:pt x="1864360" y="850"/>
                    <a:pt x="1935480" y="3"/>
                  </a:cubicBezTo>
                  <a:cubicBezTo>
                    <a:pt x="2006600" y="-844"/>
                    <a:pt x="2081953" y="152403"/>
                    <a:pt x="2153920" y="320043"/>
                  </a:cubicBezTo>
                  <a:cubicBezTo>
                    <a:pt x="2225887" y="487683"/>
                    <a:pt x="2296160" y="763696"/>
                    <a:pt x="2367280" y="1005843"/>
                  </a:cubicBezTo>
                  <a:cubicBezTo>
                    <a:pt x="2438400" y="1247990"/>
                    <a:pt x="2511213" y="1549403"/>
                    <a:pt x="2580640" y="1772923"/>
                  </a:cubicBezTo>
                  <a:cubicBezTo>
                    <a:pt x="2650067" y="1996443"/>
                    <a:pt x="2712720" y="2197950"/>
                    <a:pt x="2783840" y="2346963"/>
                  </a:cubicBezTo>
                  <a:cubicBezTo>
                    <a:pt x="2854960" y="2495976"/>
                    <a:pt x="2933700" y="2591650"/>
                    <a:pt x="3007360" y="2667003"/>
                  </a:cubicBezTo>
                  <a:cubicBezTo>
                    <a:pt x="3081020" y="2742356"/>
                    <a:pt x="3151293" y="2771143"/>
                    <a:pt x="3225800" y="2799083"/>
                  </a:cubicBezTo>
                  <a:cubicBezTo>
                    <a:pt x="3300307" y="2827023"/>
                    <a:pt x="3344333" y="2825330"/>
                    <a:pt x="3454400" y="2834643"/>
                  </a:cubicBezTo>
                  <a:cubicBezTo>
                    <a:pt x="3564467" y="2843956"/>
                    <a:pt x="3725333" y="2849459"/>
                    <a:pt x="3886200" y="2854963"/>
                  </a:cubicBezTo>
                </a:path>
              </a:pathLst>
            </a:custGeom>
            <a:noFill/>
            <a:ln w="25400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: 形状 40">
              <a:extLst>
                <a:ext uri="{FF2B5EF4-FFF2-40B4-BE49-F238E27FC236}">
                  <a16:creationId xmlns:a16="http://schemas.microsoft.com/office/drawing/2014/main" id="{8948B1F1-0532-5975-FAF5-41B9CB3190CA}"/>
                </a:ext>
              </a:extLst>
            </p:cNvPr>
            <p:cNvSpPr/>
            <p:nvPr/>
          </p:nvSpPr>
          <p:spPr>
            <a:xfrm>
              <a:off x="2313775" y="3280384"/>
              <a:ext cx="916930" cy="499941"/>
            </a:xfrm>
            <a:custGeom>
              <a:avLst/>
              <a:gdLst>
                <a:gd name="connsiteX0" fmla="*/ 0 w 3886200"/>
                <a:gd name="connsiteY0" fmla="*/ 2839723 h 2854963"/>
                <a:gd name="connsiteX1" fmla="*/ 441960 w 3886200"/>
                <a:gd name="connsiteY1" fmla="*/ 2829563 h 2854963"/>
                <a:gd name="connsiteX2" fmla="*/ 645160 w 3886200"/>
                <a:gd name="connsiteY2" fmla="*/ 2799083 h 2854963"/>
                <a:gd name="connsiteX3" fmla="*/ 863600 w 3886200"/>
                <a:gd name="connsiteY3" fmla="*/ 2672083 h 2854963"/>
                <a:gd name="connsiteX4" fmla="*/ 1076960 w 3886200"/>
                <a:gd name="connsiteY4" fmla="*/ 2357123 h 2854963"/>
                <a:gd name="connsiteX5" fmla="*/ 1295400 w 3886200"/>
                <a:gd name="connsiteY5" fmla="*/ 1772923 h 2854963"/>
                <a:gd name="connsiteX6" fmla="*/ 1508760 w 3886200"/>
                <a:gd name="connsiteY6" fmla="*/ 1016003 h 2854963"/>
                <a:gd name="connsiteX7" fmla="*/ 1727200 w 3886200"/>
                <a:gd name="connsiteY7" fmla="*/ 325123 h 2854963"/>
                <a:gd name="connsiteX8" fmla="*/ 1935480 w 3886200"/>
                <a:gd name="connsiteY8" fmla="*/ 3 h 2854963"/>
                <a:gd name="connsiteX9" fmla="*/ 2153920 w 3886200"/>
                <a:gd name="connsiteY9" fmla="*/ 320043 h 2854963"/>
                <a:gd name="connsiteX10" fmla="*/ 2367280 w 3886200"/>
                <a:gd name="connsiteY10" fmla="*/ 1005843 h 2854963"/>
                <a:gd name="connsiteX11" fmla="*/ 2580640 w 3886200"/>
                <a:gd name="connsiteY11" fmla="*/ 1772923 h 2854963"/>
                <a:gd name="connsiteX12" fmla="*/ 2783840 w 3886200"/>
                <a:gd name="connsiteY12" fmla="*/ 2346963 h 2854963"/>
                <a:gd name="connsiteX13" fmla="*/ 3007360 w 3886200"/>
                <a:gd name="connsiteY13" fmla="*/ 2667003 h 2854963"/>
                <a:gd name="connsiteX14" fmla="*/ 3225800 w 3886200"/>
                <a:gd name="connsiteY14" fmla="*/ 2799083 h 2854963"/>
                <a:gd name="connsiteX15" fmla="*/ 3454400 w 3886200"/>
                <a:gd name="connsiteY15" fmla="*/ 2834643 h 2854963"/>
                <a:gd name="connsiteX16" fmla="*/ 3886200 w 3886200"/>
                <a:gd name="connsiteY16" fmla="*/ 2854963 h 285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86200" h="2854963">
                  <a:moveTo>
                    <a:pt x="0" y="2839723"/>
                  </a:moveTo>
                  <a:cubicBezTo>
                    <a:pt x="167216" y="2838029"/>
                    <a:pt x="334433" y="2836336"/>
                    <a:pt x="441960" y="2829563"/>
                  </a:cubicBezTo>
                  <a:cubicBezTo>
                    <a:pt x="549487" y="2822790"/>
                    <a:pt x="574887" y="2825330"/>
                    <a:pt x="645160" y="2799083"/>
                  </a:cubicBezTo>
                  <a:cubicBezTo>
                    <a:pt x="715433" y="2772836"/>
                    <a:pt x="791633" y="2745743"/>
                    <a:pt x="863600" y="2672083"/>
                  </a:cubicBezTo>
                  <a:cubicBezTo>
                    <a:pt x="935567" y="2598423"/>
                    <a:pt x="1004993" y="2506983"/>
                    <a:pt x="1076960" y="2357123"/>
                  </a:cubicBezTo>
                  <a:cubicBezTo>
                    <a:pt x="1148927" y="2207263"/>
                    <a:pt x="1223433" y="1996443"/>
                    <a:pt x="1295400" y="1772923"/>
                  </a:cubicBezTo>
                  <a:cubicBezTo>
                    <a:pt x="1367367" y="1549403"/>
                    <a:pt x="1436793" y="1257303"/>
                    <a:pt x="1508760" y="1016003"/>
                  </a:cubicBezTo>
                  <a:cubicBezTo>
                    <a:pt x="1580727" y="774703"/>
                    <a:pt x="1656080" y="494456"/>
                    <a:pt x="1727200" y="325123"/>
                  </a:cubicBezTo>
                  <a:cubicBezTo>
                    <a:pt x="1798320" y="155790"/>
                    <a:pt x="1864360" y="850"/>
                    <a:pt x="1935480" y="3"/>
                  </a:cubicBezTo>
                  <a:cubicBezTo>
                    <a:pt x="2006600" y="-844"/>
                    <a:pt x="2081953" y="152403"/>
                    <a:pt x="2153920" y="320043"/>
                  </a:cubicBezTo>
                  <a:cubicBezTo>
                    <a:pt x="2225887" y="487683"/>
                    <a:pt x="2296160" y="763696"/>
                    <a:pt x="2367280" y="1005843"/>
                  </a:cubicBezTo>
                  <a:cubicBezTo>
                    <a:pt x="2438400" y="1247990"/>
                    <a:pt x="2511213" y="1549403"/>
                    <a:pt x="2580640" y="1772923"/>
                  </a:cubicBezTo>
                  <a:cubicBezTo>
                    <a:pt x="2650067" y="1996443"/>
                    <a:pt x="2712720" y="2197950"/>
                    <a:pt x="2783840" y="2346963"/>
                  </a:cubicBezTo>
                  <a:cubicBezTo>
                    <a:pt x="2854960" y="2495976"/>
                    <a:pt x="2933700" y="2591650"/>
                    <a:pt x="3007360" y="2667003"/>
                  </a:cubicBezTo>
                  <a:cubicBezTo>
                    <a:pt x="3081020" y="2742356"/>
                    <a:pt x="3151293" y="2771143"/>
                    <a:pt x="3225800" y="2799083"/>
                  </a:cubicBezTo>
                  <a:cubicBezTo>
                    <a:pt x="3300307" y="2827023"/>
                    <a:pt x="3344333" y="2825330"/>
                    <a:pt x="3454400" y="2834643"/>
                  </a:cubicBezTo>
                  <a:cubicBezTo>
                    <a:pt x="3564467" y="2843956"/>
                    <a:pt x="3725333" y="2849459"/>
                    <a:pt x="3886200" y="2854963"/>
                  </a:cubicBezTo>
                </a:path>
              </a:pathLst>
            </a:custGeom>
            <a:noFill/>
            <a:ln w="25400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任意多边形: 形状 41">
              <a:extLst>
                <a:ext uri="{FF2B5EF4-FFF2-40B4-BE49-F238E27FC236}">
                  <a16:creationId xmlns:a16="http://schemas.microsoft.com/office/drawing/2014/main" id="{BE2AFAAD-0C7D-EACC-E1A5-DDBB87432449}"/>
                </a:ext>
              </a:extLst>
            </p:cNvPr>
            <p:cNvSpPr/>
            <p:nvPr/>
          </p:nvSpPr>
          <p:spPr>
            <a:xfrm>
              <a:off x="3858851" y="3280384"/>
              <a:ext cx="916930" cy="499941"/>
            </a:xfrm>
            <a:custGeom>
              <a:avLst/>
              <a:gdLst>
                <a:gd name="connsiteX0" fmla="*/ 0 w 3886200"/>
                <a:gd name="connsiteY0" fmla="*/ 2839723 h 2854963"/>
                <a:gd name="connsiteX1" fmla="*/ 441960 w 3886200"/>
                <a:gd name="connsiteY1" fmla="*/ 2829563 h 2854963"/>
                <a:gd name="connsiteX2" fmla="*/ 645160 w 3886200"/>
                <a:gd name="connsiteY2" fmla="*/ 2799083 h 2854963"/>
                <a:gd name="connsiteX3" fmla="*/ 863600 w 3886200"/>
                <a:gd name="connsiteY3" fmla="*/ 2672083 h 2854963"/>
                <a:gd name="connsiteX4" fmla="*/ 1076960 w 3886200"/>
                <a:gd name="connsiteY4" fmla="*/ 2357123 h 2854963"/>
                <a:gd name="connsiteX5" fmla="*/ 1295400 w 3886200"/>
                <a:gd name="connsiteY5" fmla="*/ 1772923 h 2854963"/>
                <a:gd name="connsiteX6" fmla="*/ 1508760 w 3886200"/>
                <a:gd name="connsiteY6" fmla="*/ 1016003 h 2854963"/>
                <a:gd name="connsiteX7" fmla="*/ 1727200 w 3886200"/>
                <a:gd name="connsiteY7" fmla="*/ 325123 h 2854963"/>
                <a:gd name="connsiteX8" fmla="*/ 1935480 w 3886200"/>
                <a:gd name="connsiteY8" fmla="*/ 3 h 2854963"/>
                <a:gd name="connsiteX9" fmla="*/ 2153920 w 3886200"/>
                <a:gd name="connsiteY9" fmla="*/ 320043 h 2854963"/>
                <a:gd name="connsiteX10" fmla="*/ 2367280 w 3886200"/>
                <a:gd name="connsiteY10" fmla="*/ 1005843 h 2854963"/>
                <a:gd name="connsiteX11" fmla="*/ 2580640 w 3886200"/>
                <a:gd name="connsiteY11" fmla="*/ 1772923 h 2854963"/>
                <a:gd name="connsiteX12" fmla="*/ 2783840 w 3886200"/>
                <a:gd name="connsiteY12" fmla="*/ 2346963 h 2854963"/>
                <a:gd name="connsiteX13" fmla="*/ 3007360 w 3886200"/>
                <a:gd name="connsiteY13" fmla="*/ 2667003 h 2854963"/>
                <a:gd name="connsiteX14" fmla="*/ 3225800 w 3886200"/>
                <a:gd name="connsiteY14" fmla="*/ 2799083 h 2854963"/>
                <a:gd name="connsiteX15" fmla="*/ 3454400 w 3886200"/>
                <a:gd name="connsiteY15" fmla="*/ 2834643 h 2854963"/>
                <a:gd name="connsiteX16" fmla="*/ 3886200 w 3886200"/>
                <a:gd name="connsiteY16" fmla="*/ 2854963 h 285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86200" h="2854963">
                  <a:moveTo>
                    <a:pt x="0" y="2839723"/>
                  </a:moveTo>
                  <a:cubicBezTo>
                    <a:pt x="167216" y="2838029"/>
                    <a:pt x="334433" y="2836336"/>
                    <a:pt x="441960" y="2829563"/>
                  </a:cubicBezTo>
                  <a:cubicBezTo>
                    <a:pt x="549487" y="2822790"/>
                    <a:pt x="574887" y="2825330"/>
                    <a:pt x="645160" y="2799083"/>
                  </a:cubicBezTo>
                  <a:cubicBezTo>
                    <a:pt x="715433" y="2772836"/>
                    <a:pt x="791633" y="2745743"/>
                    <a:pt x="863600" y="2672083"/>
                  </a:cubicBezTo>
                  <a:cubicBezTo>
                    <a:pt x="935567" y="2598423"/>
                    <a:pt x="1004993" y="2506983"/>
                    <a:pt x="1076960" y="2357123"/>
                  </a:cubicBezTo>
                  <a:cubicBezTo>
                    <a:pt x="1148927" y="2207263"/>
                    <a:pt x="1223433" y="1996443"/>
                    <a:pt x="1295400" y="1772923"/>
                  </a:cubicBezTo>
                  <a:cubicBezTo>
                    <a:pt x="1367367" y="1549403"/>
                    <a:pt x="1436793" y="1257303"/>
                    <a:pt x="1508760" y="1016003"/>
                  </a:cubicBezTo>
                  <a:cubicBezTo>
                    <a:pt x="1580727" y="774703"/>
                    <a:pt x="1656080" y="494456"/>
                    <a:pt x="1727200" y="325123"/>
                  </a:cubicBezTo>
                  <a:cubicBezTo>
                    <a:pt x="1798320" y="155790"/>
                    <a:pt x="1864360" y="850"/>
                    <a:pt x="1935480" y="3"/>
                  </a:cubicBezTo>
                  <a:cubicBezTo>
                    <a:pt x="2006600" y="-844"/>
                    <a:pt x="2081953" y="152403"/>
                    <a:pt x="2153920" y="320043"/>
                  </a:cubicBezTo>
                  <a:cubicBezTo>
                    <a:pt x="2225887" y="487683"/>
                    <a:pt x="2296160" y="763696"/>
                    <a:pt x="2367280" y="1005843"/>
                  </a:cubicBezTo>
                  <a:cubicBezTo>
                    <a:pt x="2438400" y="1247990"/>
                    <a:pt x="2511213" y="1549403"/>
                    <a:pt x="2580640" y="1772923"/>
                  </a:cubicBezTo>
                  <a:cubicBezTo>
                    <a:pt x="2650067" y="1996443"/>
                    <a:pt x="2712720" y="2197950"/>
                    <a:pt x="2783840" y="2346963"/>
                  </a:cubicBezTo>
                  <a:cubicBezTo>
                    <a:pt x="2854960" y="2495976"/>
                    <a:pt x="2933700" y="2591650"/>
                    <a:pt x="3007360" y="2667003"/>
                  </a:cubicBezTo>
                  <a:cubicBezTo>
                    <a:pt x="3081020" y="2742356"/>
                    <a:pt x="3151293" y="2771143"/>
                    <a:pt x="3225800" y="2799083"/>
                  </a:cubicBezTo>
                  <a:cubicBezTo>
                    <a:pt x="3300307" y="2827023"/>
                    <a:pt x="3344333" y="2825330"/>
                    <a:pt x="3454400" y="2834643"/>
                  </a:cubicBezTo>
                  <a:cubicBezTo>
                    <a:pt x="3564467" y="2843956"/>
                    <a:pt x="3725333" y="2849459"/>
                    <a:pt x="3886200" y="2854963"/>
                  </a:cubicBezTo>
                </a:path>
              </a:pathLst>
            </a:custGeom>
            <a:noFill/>
            <a:ln w="25400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8" name="直接连接符 42">
              <a:extLst>
                <a:ext uri="{FF2B5EF4-FFF2-40B4-BE49-F238E27FC236}">
                  <a16:creationId xmlns:a16="http://schemas.microsoft.com/office/drawing/2014/main" id="{95398921-16ED-A468-9C28-1A5F2CEA38E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49170" y="3805511"/>
              <a:ext cx="0" cy="159378"/>
            </a:xfrm>
            <a:prstGeom prst="line">
              <a:avLst/>
            </a:prstGeom>
            <a:ln w="6350" cap="rnd"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直接连接符 43">
              <a:extLst>
                <a:ext uri="{FF2B5EF4-FFF2-40B4-BE49-F238E27FC236}">
                  <a16:creationId xmlns:a16="http://schemas.microsoft.com/office/drawing/2014/main" id="{07594029-6BA9-4DBA-036B-3D5F652D48C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86367" y="3805511"/>
              <a:ext cx="0" cy="159378"/>
            </a:xfrm>
            <a:prstGeom prst="line">
              <a:avLst/>
            </a:prstGeom>
            <a:solidFill>
              <a:srgbClr val="FFFF00"/>
            </a:solidFill>
            <a:ln w="63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直接箭头连接符 44">
              <a:extLst>
                <a:ext uri="{FF2B5EF4-FFF2-40B4-BE49-F238E27FC236}">
                  <a16:creationId xmlns:a16="http://schemas.microsoft.com/office/drawing/2014/main" id="{75C53DED-BB93-E081-9FC2-EE834D95578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49170" y="3885200"/>
              <a:ext cx="735573" cy="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2611995F-A26D-15D9-209C-9232DDACA26F}"/>
                </a:ext>
              </a:extLst>
            </p:cNvPr>
            <p:cNvSpPr txBox="1"/>
            <p:nvPr/>
          </p:nvSpPr>
          <p:spPr>
            <a:xfrm>
              <a:off x="899520" y="3825414"/>
              <a:ext cx="6348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80ns</a:t>
              </a:r>
              <a:endPara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2" name="直接连接符 46">
              <a:extLst>
                <a:ext uri="{FF2B5EF4-FFF2-40B4-BE49-F238E27FC236}">
                  <a16:creationId xmlns:a16="http://schemas.microsoft.com/office/drawing/2014/main" id="{AC50591C-AD4E-4E78-827D-C2445D9BE48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24856" y="3116929"/>
              <a:ext cx="0" cy="159378"/>
            </a:xfrm>
            <a:prstGeom prst="line">
              <a:avLst/>
            </a:prstGeom>
            <a:ln w="6350" cap="rnd"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直接连接符 47">
              <a:extLst>
                <a:ext uri="{FF2B5EF4-FFF2-40B4-BE49-F238E27FC236}">
                  <a16:creationId xmlns:a16="http://schemas.microsoft.com/office/drawing/2014/main" id="{48FED588-D7BC-B271-E382-8F24EB7EB00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66725" y="3116929"/>
              <a:ext cx="0" cy="159378"/>
            </a:xfrm>
            <a:prstGeom prst="line">
              <a:avLst/>
            </a:prstGeom>
            <a:solidFill>
              <a:srgbClr val="FFFF00"/>
            </a:solidFill>
            <a:ln w="63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直接箭头连接符 48">
              <a:extLst>
                <a:ext uri="{FF2B5EF4-FFF2-40B4-BE49-F238E27FC236}">
                  <a16:creationId xmlns:a16="http://schemas.microsoft.com/office/drawing/2014/main" id="{87C6D7A1-E192-9154-F46A-937FC7B3946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24856" y="3196618"/>
              <a:ext cx="1541869" cy="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E7BE6246-F27D-9004-4FD5-ECB05949B662}"/>
                </a:ext>
              </a:extLst>
            </p:cNvPr>
            <p:cNvSpPr txBox="1"/>
            <p:nvPr/>
          </p:nvSpPr>
          <p:spPr>
            <a:xfrm>
              <a:off x="1685629" y="3145453"/>
              <a:ext cx="6348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410ns</a:t>
              </a:r>
              <a:endPara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5EED8109-9981-0674-1D25-681FA49B32FB}"/>
              </a:ext>
            </a:extLst>
          </p:cNvPr>
          <p:cNvSpPr txBox="1"/>
          <p:nvPr/>
        </p:nvSpPr>
        <p:spPr>
          <a:xfrm>
            <a:off x="7293074" y="4979387"/>
            <a:ext cx="3172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/>
              <a:t>Micro pulse period</a:t>
            </a:r>
            <a:r>
              <a:rPr lang="zh-CN" altLang="en-US" dirty="0"/>
              <a:t>：</a:t>
            </a:r>
            <a:r>
              <a:rPr lang="en-US" altLang="zh-CN" dirty="0"/>
              <a:t>410ns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216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23EAB-7934-D924-BBBA-136126A5D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E2E2F23-DC4F-EA92-7905-FB3421192299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CSNS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567464D6-33E1-0304-6A22-8AD0A4DE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492875"/>
            <a:ext cx="2743200" cy="365125"/>
          </a:xfrm>
        </p:spPr>
        <p:txBody>
          <a:bodyPr/>
          <a:lstStyle/>
          <a:p>
            <a:fld id="{879DB055-5C1E-4AF2-82DC-F0F6E550EFED}" type="slidenum">
              <a:rPr lang="zh-CN" altLang="en-US" smtClean="0"/>
              <a:t>25</a:t>
            </a:fld>
            <a:endParaRPr lang="zh-CN" altLang="en-US" dirty="0"/>
          </a:p>
        </p:txBody>
      </p:sp>
      <p:pic>
        <p:nvPicPr>
          <p:cNvPr id="109" name="图片 108">
            <a:extLst>
              <a:ext uri="{FF2B5EF4-FFF2-40B4-BE49-F238E27FC236}">
                <a16:creationId xmlns:a16="http://schemas.microsoft.com/office/drawing/2014/main" id="{D95E436F-3FA3-D6C3-16FE-D4D29A03C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742646"/>
            <a:ext cx="4269420" cy="1821682"/>
          </a:xfrm>
          <a:prstGeom prst="rect">
            <a:avLst/>
          </a:prstGeom>
        </p:spPr>
      </p:pic>
      <p:pic>
        <p:nvPicPr>
          <p:cNvPr id="110" name="图片 109">
            <a:extLst>
              <a:ext uri="{FF2B5EF4-FFF2-40B4-BE49-F238E27FC236}">
                <a16:creationId xmlns:a16="http://schemas.microsoft.com/office/drawing/2014/main" id="{B64E2F27-0868-DA2A-6121-421F2FF0D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237" y="2615504"/>
            <a:ext cx="3262546" cy="2446910"/>
          </a:xfrm>
          <a:prstGeom prst="rect">
            <a:avLst/>
          </a:prstGeom>
        </p:spPr>
      </p:pic>
      <p:pic>
        <p:nvPicPr>
          <p:cNvPr id="111" name="图片 110">
            <a:extLst>
              <a:ext uri="{FF2B5EF4-FFF2-40B4-BE49-F238E27FC236}">
                <a16:creationId xmlns:a16="http://schemas.microsoft.com/office/drawing/2014/main" id="{84991B56-6100-00FA-CDB1-5B2B9B088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67" y="2580894"/>
            <a:ext cx="3282633" cy="2626106"/>
          </a:xfrm>
          <a:prstGeom prst="rect">
            <a:avLst/>
          </a:prstGeom>
        </p:spPr>
      </p:pic>
      <p:sp>
        <p:nvSpPr>
          <p:cNvPr id="113" name="文本框 112">
            <a:extLst>
              <a:ext uri="{FF2B5EF4-FFF2-40B4-BE49-F238E27FC236}">
                <a16:creationId xmlns:a16="http://schemas.microsoft.com/office/drawing/2014/main" id="{135462B0-B49C-7C57-BBE4-EC0B77C4459B}"/>
              </a:ext>
            </a:extLst>
          </p:cNvPr>
          <p:cNvSpPr txBox="1"/>
          <p:nvPr/>
        </p:nvSpPr>
        <p:spPr>
          <a:xfrm>
            <a:off x="266700" y="889000"/>
            <a:ext cx="11214100" cy="1619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Signal acquisition using a 375 nm laser system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 signal generator to simulate the pulse period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40ms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The charge collection decreases linearly with the laser intensity</a:t>
            </a:r>
            <a:br>
              <a:rPr lang="en" altLang="zh-CN" b="1" dirty="0"/>
            </a:b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596490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13CB7-4B81-7C54-A6B2-96F39663C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BE1B38C-C832-A9B9-BDE1-CFCF56621C71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CSNS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976FDA1C-F30A-BE89-0582-45283AD89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492875"/>
            <a:ext cx="2743200" cy="365125"/>
          </a:xfrm>
        </p:spPr>
        <p:txBody>
          <a:bodyPr/>
          <a:lstStyle/>
          <a:p>
            <a:fld id="{879DB055-5C1E-4AF2-82DC-F0F6E550EFED}" type="slidenum">
              <a:rPr lang="zh-CN" altLang="en-US" smtClean="0"/>
              <a:t>26</a:t>
            </a:fld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C1D026C-404C-B907-B350-539E77DF2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4"/>
          <a:stretch/>
        </p:blipFill>
        <p:spPr>
          <a:xfrm>
            <a:off x="488396" y="1624226"/>
            <a:ext cx="4816131" cy="36095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671A203-6D81-1E0A-2838-CFEF98882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725" y="1948645"/>
            <a:ext cx="3582575" cy="296070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D988E46-71D9-AFAF-FB91-CFAC57551AC8}"/>
              </a:ext>
            </a:extLst>
          </p:cNvPr>
          <p:cNvSpPr txBox="1"/>
          <p:nvPr/>
        </p:nvSpPr>
        <p:spPr>
          <a:xfrm>
            <a:off x="215900" y="838200"/>
            <a:ext cx="986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ADC-FPGA co-debugging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193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C26AB44-D063-4623-B9AB-4D7AD4C4B9FA}"/>
              </a:ext>
            </a:extLst>
          </p:cNvPr>
          <p:cNvSpPr/>
          <p:nvPr/>
        </p:nvSpPr>
        <p:spPr>
          <a:xfrm>
            <a:off x="0" y="7497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Fast Luminosity Monitor working principle  </a:t>
            </a:r>
            <a:endParaRPr lang="zh-CN" altLang="en-US" sz="2400" dirty="0"/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50C1C8F3-4DCA-438F-887C-24CBF305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3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FA3CF48-4747-4B60-9C50-45146B5665C0}"/>
                  </a:ext>
                </a:extLst>
              </p:cNvPr>
              <p:cNvSpPr txBox="1"/>
              <p:nvPr/>
            </p:nvSpPr>
            <p:spPr>
              <a:xfrm>
                <a:off x="222015" y="662254"/>
                <a:ext cx="12137410" cy="6417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T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he fast luminosity monitor based on </a:t>
                </a:r>
                <a:r>
                  <a:rPr lang="en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radiative Bhabha at zero degree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Very large cross section (127mbarn)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Bhabha particles produced at the IP are proportional to the luminosity</a:t>
                </a: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The low energy Bhabha hit the vacuum chamber downstream of the IP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The detectors put outside the beam pipe measuring the secondary particles to provide the luminosity information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 of Bhabha sensitive to the change of luminosity in proportion way (relative luminosity measurement)</a:t>
                </a:r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Precision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requirement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𝜈</m:t>
                    </m:r>
                    <m:r>
                      <a:rPr lang="zh-CN" altLang="en-US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zh-CN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  </m:t>
                    </m:r>
                  </m:oMath>
                </a14:m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2%</a:t>
                </a:r>
                <a:r>
                  <a:rPr lang="zh-CN" altLang="en-US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@1khz</a:t>
                </a:r>
                <a:r>
                  <a:rPr lang="zh-CN" altLang="en-US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（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Number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of detected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Bhabha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electrons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𝑁</m:t>
                        </m:r>
                      </m:e>
                      <m:sub>
                        <m: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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2500 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）</a:t>
                </a:r>
                <a:endPara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FA3CF48-4747-4B60-9C50-45146B566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15" y="662254"/>
                <a:ext cx="12137410" cy="6417141"/>
              </a:xfrm>
              <a:prstGeom prst="rect">
                <a:avLst/>
              </a:prstGeom>
              <a:blipFill>
                <a:blip r:embed="rId3"/>
                <a:stretch>
                  <a:fillRect l="-3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组合 31">
            <a:extLst>
              <a:ext uri="{FF2B5EF4-FFF2-40B4-BE49-F238E27FC236}">
                <a16:creationId xmlns:a16="http://schemas.microsoft.com/office/drawing/2014/main" id="{BBABF0A7-054A-4447-BFC0-36C840BE6CFF}"/>
              </a:ext>
            </a:extLst>
          </p:cNvPr>
          <p:cNvGrpSpPr/>
          <p:nvPr/>
        </p:nvGrpSpPr>
        <p:grpSpPr>
          <a:xfrm>
            <a:off x="823123" y="1544401"/>
            <a:ext cx="10545755" cy="2054559"/>
            <a:chOff x="838200" y="1757700"/>
            <a:chExt cx="10545755" cy="2054559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1C11EE1E-8D32-4649-9394-B68049F5EBF3}"/>
                </a:ext>
              </a:extLst>
            </p:cNvPr>
            <p:cNvGrpSpPr/>
            <p:nvPr/>
          </p:nvGrpSpPr>
          <p:grpSpPr>
            <a:xfrm>
              <a:off x="838200" y="1757700"/>
              <a:ext cx="9663484" cy="1827052"/>
              <a:chOff x="1679209" y="1574876"/>
              <a:chExt cx="9568963" cy="1790506"/>
            </a:xfrm>
          </p:grpSpPr>
          <p:pic>
            <p:nvPicPr>
              <p:cNvPr id="26" name="图片 25" descr="图形用户界面, 应用程序&#10;&#10;描述已自动生成">
                <a:extLst>
                  <a:ext uri="{FF2B5EF4-FFF2-40B4-BE49-F238E27FC236}">
                    <a16:creationId xmlns:a16="http://schemas.microsoft.com/office/drawing/2014/main" id="{AAB6F07D-2753-454C-96BC-1236E33E70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0042" r="61099" b="20431"/>
              <a:stretch/>
            </p:blipFill>
            <p:spPr>
              <a:xfrm>
                <a:off x="1679209" y="2087825"/>
                <a:ext cx="2585716" cy="1277557"/>
              </a:xfrm>
              <a:prstGeom prst="rect">
                <a:avLst/>
              </a:prstGeom>
            </p:spPr>
          </p:pic>
          <p:pic>
            <p:nvPicPr>
              <p:cNvPr id="27" name="图片 2">
                <a:extLst>
                  <a:ext uri="{FF2B5EF4-FFF2-40B4-BE49-F238E27FC236}">
                    <a16:creationId xmlns:a16="http://schemas.microsoft.com/office/drawing/2014/main" id="{EECFEE7D-88E7-4EC3-A01F-B1E70A99A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26953" y="2012012"/>
                <a:ext cx="3326083" cy="1330433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D5A9EF-B1FC-4373-A595-316A1A94A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61035" y="1574876"/>
                <a:ext cx="2287137" cy="1404792"/>
              </a:xfrm>
              <a:prstGeom prst="rect">
                <a:avLst/>
              </a:prstGeom>
            </p:spPr>
          </p:pic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877E1714-0AE1-4125-9ECD-CB710595F830}"/>
                </a:ext>
              </a:extLst>
            </p:cNvPr>
            <p:cNvGrpSpPr/>
            <p:nvPr/>
          </p:nvGrpSpPr>
          <p:grpSpPr>
            <a:xfrm>
              <a:off x="8131356" y="3179821"/>
              <a:ext cx="3252599" cy="632438"/>
              <a:chOff x="3624985" y="3363136"/>
              <a:chExt cx="3220784" cy="619788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8D141DF0-9CD1-4C40-B190-28EACA511F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92495" y="3363136"/>
                <a:ext cx="1753274" cy="619788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E4AC12FD-56F2-4BA7-95A5-8D0B79B849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70446"/>
              <a:stretch/>
            </p:blipFill>
            <p:spPr>
              <a:xfrm>
                <a:off x="3624985" y="3438767"/>
                <a:ext cx="1847671" cy="396814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91B8B387-F331-4F04-BB62-408B2116F3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123" y="4639934"/>
            <a:ext cx="6913054" cy="95472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11C99F4-C115-4AD1-87DC-1958673A70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2889" y="4811496"/>
            <a:ext cx="2743438" cy="37188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C29230E-DA93-5BC5-8347-91702244DDB5}"/>
              </a:ext>
            </a:extLst>
          </p:cNvPr>
          <p:cNvSpPr txBox="1"/>
          <p:nvPr/>
        </p:nvSpPr>
        <p:spPr>
          <a:xfrm>
            <a:off x="9504608" y="180987"/>
            <a:ext cx="2445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 Li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2018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C26AB44-D063-4623-B9AB-4D7AD4C4B9FA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position of Fast Luminosity Monitor 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F381C0D-9552-4D35-B02C-8AA6CA883E22}"/>
              </a:ext>
            </a:extLst>
          </p:cNvPr>
          <p:cNvSpPr txBox="1"/>
          <p:nvPr/>
        </p:nvSpPr>
        <p:spPr>
          <a:xfrm>
            <a:off x="-191981" y="656174"/>
            <a:ext cx="10971598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Low-energy scattered electrons are mainly lost at Position 1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Positions 1 and 3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suitable for detector installation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Position 2 excluded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not feasible for detector installation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 inside the dipole magnet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" altLang="zh-CN" b="1" dirty="0"/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" altLang="zh-CN" b="1" dirty="0"/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" altLang="zh-CN" b="1" dirty="0"/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" altLang="zh-CN" b="1" dirty="0"/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" altLang="zh-CN" b="1" dirty="0"/>
          </a:p>
          <a:p>
            <a:br>
              <a:rPr lang="en" altLang="zh-CN" dirty="0"/>
            </a:br>
            <a:endParaRPr lang="en" altLang="zh-CN" dirty="0"/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B479995-06ED-4ACD-989E-6C046F4E59B7}"/>
              </a:ext>
            </a:extLst>
          </p:cNvPr>
          <p:cNvSpPr txBox="1"/>
          <p:nvPr/>
        </p:nvSpPr>
        <p:spPr>
          <a:xfrm>
            <a:off x="9504608" y="180987"/>
            <a:ext cx="2445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 Li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3B0FC455-DF73-5C65-34BA-C8BBAFCC7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22" y="4441665"/>
            <a:ext cx="2637444" cy="1609126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C6E5381D-133A-1646-4B22-E417B7B03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770" y="4345880"/>
            <a:ext cx="2464321" cy="1914431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6E34C709-E264-510C-E475-7559738D9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15" y="2486979"/>
            <a:ext cx="5064702" cy="1429217"/>
          </a:xfrm>
          <a:prstGeom prst="rect">
            <a:avLst/>
          </a:prstGeom>
        </p:spPr>
      </p:pic>
      <p:grpSp>
        <p:nvGrpSpPr>
          <p:cNvPr id="62" name="组合 61">
            <a:extLst>
              <a:ext uri="{FF2B5EF4-FFF2-40B4-BE49-F238E27FC236}">
                <a16:creationId xmlns:a16="http://schemas.microsoft.com/office/drawing/2014/main" id="{95E23C93-4490-342F-8D07-0800B5F574F7}"/>
              </a:ext>
            </a:extLst>
          </p:cNvPr>
          <p:cNvGrpSpPr/>
          <p:nvPr/>
        </p:nvGrpSpPr>
        <p:grpSpPr>
          <a:xfrm>
            <a:off x="6096000" y="2233943"/>
            <a:ext cx="5172146" cy="4026368"/>
            <a:chOff x="2340908" y="1591417"/>
            <a:chExt cx="6269692" cy="2885331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99964C1F-9A73-F45E-22B9-2B7A8972B019}"/>
                </a:ext>
              </a:extLst>
            </p:cNvPr>
            <p:cNvGrpSpPr/>
            <p:nvPr/>
          </p:nvGrpSpPr>
          <p:grpSpPr>
            <a:xfrm>
              <a:off x="2340908" y="1591417"/>
              <a:ext cx="6213648" cy="2864859"/>
              <a:chOff x="2029601" y="1011387"/>
              <a:chExt cx="6213648" cy="2864859"/>
            </a:xfrm>
          </p:grpSpPr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C5381164-E65C-AAF9-8470-25A0AA161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29601" y="1011387"/>
                <a:ext cx="6213648" cy="2864859"/>
              </a:xfrm>
              <a:prstGeom prst="rect">
                <a:avLst/>
              </a:prstGeom>
            </p:spPr>
          </p:pic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F03EECDF-6952-BF7B-E363-F0A8D4D53C94}"/>
                  </a:ext>
                </a:extLst>
              </p:cNvPr>
              <p:cNvSpPr/>
              <p:nvPr/>
            </p:nvSpPr>
            <p:spPr>
              <a:xfrm>
                <a:off x="6150591" y="3449424"/>
                <a:ext cx="550460" cy="1125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F31BE234-6E01-5230-2A75-E27A66FAB91C}"/>
                  </a:ext>
                </a:extLst>
              </p:cNvPr>
              <p:cNvSpPr txBox="1"/>
              <p:nvPr/>
            </p:nvSpPr>
            <p:spPr>
              <a:xfrm>
                <a:off x="6150591" y="3382611"/>
                <a:ext cx="55046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355ns</a:t>
                </a:r>
                <a:endParaRPr lang="zh-CN" altLang="en-U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00CFC31-1060-1A9E-4BD0-597665435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96952" y="1611889"/>
              <a:ext cx="6213648" cy="2864859"/>
            </a:xfrm>
            <a:prstGeom prst="rect">
              <a:avLst/>
            </a:prstGeom>
          </p:spPr>
        </p:pic>
      </p:grpSp>
      <p:sp>
        <p:nvSpPr>
          <p:cNvPr id="70" name="矩形 69">
            <a:extLst>
              <a:ext uri="{FF2B5EF4-FFF2-40B4-BE49-F238E27FC236}">
                <a16:creationId xmlns:a16="http://schemas.microsoft.com/office/drawing/2014/main" id="{A0C61767-C35A-ADC2-7738-2B23ACD40D4E}"/>
              </a:ext>
            </a:extLst>
          </p:cNvPr>
          <p:cNvSpPr/>
          <p:nvPr/>
        </p:nvSpPr>
        <p:spPr>
          <a:xfrm>
            <a:off x="8165206" y="2382592"/>
            <a:ext cx="1339402" cy="3035776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39CB6A76-DDBF-5BC2-1FA6-03296888FB99}"/>
              </a:ext>
            </a:extLst>
          </p:cNvPr>
          <p:cNvSpPr/>
          <p:nvPr/>
        </p:nvSpPr>
        <p:spPr>
          <a:xfrm>
            <a:off x="10439272" y="2378521"/>
            <a:ext cx="1339402" cy="3035776"/>
          </a:xfrm>
          <a:prstGeom prst="rect">
            <a:avLst/>
          </a:prstGeom>
          <a:noFill/>
          <a:ln w="6032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79" name="直线箭头连接符 78">
            <a:extLst>
              <a:ext uri="{FF2B5EF4-FFF2-40B4-BE49-F238E27FC236}">
                <a16:creationId xmlns:a16="http://schemas.microsoft.com/office/drawing/2014/main" id="{BAD8DB30-780E-FABA-28D4-9546AF3DDA3D}"/>
              </a:ext>
            </a:extLst>
          </p:cNvPr>
          <p:cNvCxnSpPr/>
          <p:nvPr/>
        </p:nvCxnSpPr>
        <p:spPr>
          <a:xfrm>
            <a:off x="978794" y="3773510"/>
            <a:ext cx="0" cy="57237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线箭头连接符 79">
            <a:extLst>
              <a:ext uri="{FF2B5EF4-FFF2-40B4-BE49-F238E27FC236}">
                <a16:creationId xmlns:a16="http://schemas.microsoft.com/office/drawing/2014/main" id="{22535C67-5A9E-92C6-0570-7F7F8B59298E}"/>
              </a:ext>
            </a:extLst>
          </p:cNvPr>
          <p:cNvCxnSpPr/>
          <p:nvPr/>
        </p:nvCxnSpPr>
        <p:spPr>
          <a:xfrm>
            <a:off x="4917582" y="3773510"/>
            <a:ext cx="0" cy="572370"/>
          </a:xfrm>
          <a:prstGeom prst="straightConnector1">
            <a:avLst/>
          </a:prstGeom>
          <a:ln w="349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肘形连接符 90">
            <a:extLst>
              <a:ext uri="{FF2B5EF4-FFF2-40B4-BE49-F238E27FC236}">
                <a16:creationId xmlns:a16="http://schemas.microsoft.com/office/drawing/2014/main" id="{9E86D8ED-7009-F7AE-69D0-6ACEDC2F6658}"/>
              </a:ext>
            </a:extLst>
          </p:cNvPr>
          <p:cNvCxnSpPr>
            <a:cxnSpLocks/>
            <a:endCxn id="70" idx="0"/>
          </p:cNvCxnSpPr>
          <p:nvPr/>
        </p:nvCxnSpPr>
        <p:spPr>
          <a:xfrm flipV="1">
            <a:off x="978794" y="2382592"/>
            <a:ext cx="7856113" cy="1046408"/>
          </a:xfrm>
          <a:prstGeom prst="bentConnector4">
            <a:avLst>
              <a:gd name="adj1" fmla="val 0"/>
              <a:gd name="adj2" fmla="val 121846"/>
            </a:avLst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肘形连接符 97">
            <a:extLst>
              <a:ext uri="{FF2B5EF4-FFF2-40B4-BE49-F238E27FC236}">
                <a16:creationId xmlns:a16="http://schemas.microsoft.com/office/drawing/2014/main" id="{D315D6CC-2B52-1D36-2ED5-69A29093EC8E}"/>
              </a:ext>
            </a:extLst>
          </p:cNvPr>
          <p:cNvCxnSpPr>
            <a:cxnSpLocks/>
          </p:cNvCxnSpPr>
          <p:nvPr/>
        </p:nvCxnSpPr>
        <p:spPr>
          <a:xfrm flipV="1">
            <a:off x="4917582" y="2363646"/>
            <a:ext cx="6191391" cy="1116680"/>
          </a:xfrm>
          <a:prstGeom prst="bentConnector4">
            <a:avLst>
              <a:gd name="adj1" fmla="val 77"/>
              <a:gd name="adj2" fmla="val 134311"/>
            </a:avLst>
          </a:prstGeom>
          <a:ln w="317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灯片编号占位符 106">
            <a:extLst>
              <a:ext uri="{FF2B5EF4-FFF2-40B4-BE49-F238E27FC236}">
                <a16:creationId xmlns:a16="http://schemas.microsoft.com/office/drawing/2014/main" id="{C9E15E71-9C79-20C9-0B04-5CFF1EDE3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146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56317-745F-7930-F668-952308F91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54628F6-2DB3-3AB3-1E10-D6ACBB5B97BA}"/>
              </a:ext>
            </a:extLst>
          </p:cNvPr>
          <p:cNvSpPr/>
          <p:nvPr/>
        </p:nvSpPr>
        <p:spPr>
          <a:xfrm>
            <a:off x="0" y="7328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latin typeface="Arial Black" panose="020B0A04020102020204" pitchFamily="34" charset="0"/>
              </a:rPr>
              <a:t>             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Simulation workflow in RASER (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SEmiconductoR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灯片编号占位符 106">
            <a:extLst>
              <a:ext uri="{FF2B5EF4-FFF2-40B4-BE49-F238E27FC236}">
                <a16:creationId xmlns:a16="http://schemas.microsoft.com/office/drawing/2014/main" id="{6FD9AAF7-1136-01C2-2251-515427B3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FD2D678-D7B2-6905-9D43-00DA4C813FEA}"/>
              </a:ext>
            </a:extLst>
          </p:cNvPr>
          <p:cNvSpPr txBox="1"/>
          <p:nvPr/>
        </p:nvSpPr>
        <p:spPr>
          <a:xfrm>
            <a:off x="160426" y="2206456"/>
            <a:ext cx="5466409" cy="3041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Simulation of  the energy deposition of Bhabha electron events from GEANT4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Simulation of the electrical field &amp; weighting field from DEVSIM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Simulation of the current signal from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Calcurrent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in RASER (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SEmiconductoR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Simulation of the voltage signal from NGSPICE</a:t>
            </a:r>
          </a:p>
          <a:p>
            <a:pPr>
              <a:lnSpc>
                <a:spcPct val="150000"/>
              </a:lnSpc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4AFBD83-3F4E-A236-44C2-BA8AA6FF26B5}"/>
              </a:ext>
            </a:extLst>
          </p:cNvPr>
          <p:cNvGrpSpPr/>
          <p:nvPr/>
        </p:nvGrpSpPr>
        <p:grpSpPr>
          <a:xfrm>
            <a:off x="5647642" y="1886073"/>
            <a:ext cx="6275968" cy="2777808"/>
            <a:chOff x="5748344" y="1375185"/>
            <a:chExt cx="6197884" cy="303304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D52F2437-47D3-AFD1-7674-1A3F627C0353}"/>
                </a:ext>
              </a:extLst>
            </p:cNvPr>
            <p:cNvGrpSpPr/>
            <p:nvPr/>
          </p:nvGrpSpPr>
          <p:grpSpPr>
            <a:xfrm>
              <a:off x="5846141" y="1411500"/>
              <a:ext cx="5947669" cy="2916029"/>
              <a:chOff x="5953433" y="3881590"/>
              <a:chExt cx="5947669" cy="2916029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980C32D4-0FD7-CB44-526D-75A5B94C5233}"/>
                  </a:ext>
                </a:extLst>
              </p:cNvPr>
              <p:cNvGrpSpPr/>
              <p:nvPr/>
            </p:nvGrpSpPr>
            <p:grpSpPr>
              <a:xfrm>
                <a:off x="5953433" y="3881590"/>
                <a:ext cx="5947669" cy="2421921"/>
                <a:chOff x="5547187" y="4454946"/>
                <a:chExt cx="5947669" cy="2421921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E5B5FAB1-7CFD-2E34-1AF7-AC2DD729ADCD}"/>
                    </a:ext>
                  </a:extLst>
                </p:cNvPr>
                <p:cNvGrpSpPr/>
                <p:nvPr/>
              </p:nvGrpSpPr>
              <p:grpSpPr>
                <a:xfrm>
                  <a:off x="5547187" y="4640880"/>
                  <a:ext cx="5633223" cy="2235987"/>
                  <a:chOff x="770978" y="1123215"/>
                  <a:chExt cx="8485970" cy="3199739"/>
                </a:xfrm>
              </p:grpSpPr>
              <p:pic>
                <p:nvPicPr>
                  <p:cNvPr id="21" name="图片 20">
                    <a:extLst>
                      <a:ext uri="{FF2B5EF4-FFF2-40B4-BE49-F238E27FC236}">
                        <a16:creationId xmlns:a16="http://schemas.microsoft.com/office/drawing/2014/main" id="{AB2616DD-273E-3503-0D5B-89E029249C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70978" y="1205090"/>
                    <a:ext cx="1800217" cy="699707"/>
                  </a:xfrm>
                  <a:prstGeom prst="rect">
                    <a:avLst/>
                  </a:prstGeom>
                </p:spPr>
              </p:pic>
              <p:pic>
                <p:nvPicPr>
                  <p:cNvPr id="22" name="图片 21">
                    <a:extLst>
                      <a:ext uri="{FF2B5EF4-FFF2-40B4-BE49-F238E27FC236}">
                        <a16:creationId xmlns:a16="http://schemas.microsoft.com/office/drawing/2014/main" id="{877B8C51-FC4E-A44B-8D59-CE03826CF6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386299" y="3220591"/>
                    <a:ext cx="1570010" cy="959475"/>
                  </a:xfrm>
                  <a:prstGeom prst="rect">
                    <a:avLst/>
                  </a:prstGeom>
                </p:spPr>
              </p:pic>
              <p:pic>
                <p:nvPicPr>
                  <p:cNvPr id="23" name="图片 22">
                    <a:extLst>
                      <a:ext uri="{FF2B5EF4-FFF2-40B4-BE49-F238E27FC236}">
                        <a16:creationId xmlns:a16="http://schemas.microsoft.com/office/drawing/2014/main" id="{04682C99-7872-B15A-FF67-0165A7789C6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19158" y="3440022"/>
                    <a:ext cx="1667764" cy="579548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图片 23">
                    <a:extLst>
                      <a:ext uri="{FF2B5EF4-FFF2-40B4-BE49-F238E27FC236}">
                        <a16:creationId xmlns:a16="http://schemas.microsoft.com/office/drawing/2014/main" id="{5DB59D50-74E9-8061-6DF0-DFC04DC929C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7706013" y="3786512"/>
                    <a:ext cx="1550935" cy="536442"/>
                  </a:xfrm>
                  <a:prstGeom prst="rect">
                    <a:avLst/>
                  </a:prstGeom>
                </p:spPr>
              </p:pic>
              <p:pic>
                <p:nvPicPr>
                  <p:cNvPr id="25" name="图片 24">
                    <a:extLst>
                      <a:ext uri="{FF2B5EF4-FFF2-40B4-BE49-F238E27FC236}">
                        <a16:creationId xmlns:a16="http://schemas.microsoft.com/office/drawing/2014/main" id="{92A31EC1-C846-ED1A-A216-CEB2723E86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018193" y="1123215"/>
                    <a:ext cx="1427504" cy="769173"/>
                  </a:xfrm>
                  <a:prstGeom prst="rect">
                    <a:avLst/>
                  </a:prstGeom>
                </p:spPr>
              </p:pic>
              <p:cxnSp>
                <p:nvCxnSpPr>
                  <p:cNvPr id="26" name="直接箭头连接符 16">
                    <a:extLst>
                      <a:ext uri="{FF2B5EF4-FFF2-40B4-BE49-F238E27FC236}">
                        <a16:creationId xmlns:a16="http://schemas.microsoft.com/office/drawing/2014/main" id="{39BAABDA-EDB1-DB32-CA44-4175644651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48639" y="3700329"/>
                    <a:ext cx="681330" cy="2946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接箭头连接符 31">
                    <a:extLst>
                      <a:ext uri="{FF2B5EF4-FFF2-40B4-BE49-F238E27FC236}">
                        <a16:creationId xmlns:a16="http://schemas.microsoft.com/office/drawing/2014/main" id="{4F7D2188-2A0C-127D-BA64-D934C9A05D93}"/>
                      </a:ext>
                    </a:extLst>
                  </p:cNvPr>
                  <p:cNvCxnSpPr>
                    <a:cxnSpLocks/>
                    <a:stCxn id="21" idx="3"/>
                    <a:endCxn id="8" idx="1"/>
                  </p:cNvCxnSpPr>
                  <p:nvPr/>
                </p:nvCxnSpPr>
                <p:spPr>
                  <a:xfrm flipV="1">
                    <a:off x="2571195" y="1546100"/>
                    <a:ext cx="1247453" cy="8844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接箭头连接符 41">
                    <a:extLst>
                      <a:ext uri="{FF2B5EF4-FFF2-40B4-BE49-F238E27FC236}">
                        <a16:creationId xmlns:a16="http://schemas.microsoft.com/office/drawing/2014/main" id="{EC482FF1-D56B-F61E-6E2B-F90A72EBD7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37857" y="1537271"/>
                    <a:ext cx="863534" cy="882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5" name="直接箭头连接符 47">
                  <a:extLst>
                    <a:ext uri="{FF2B5EF4-FFF2-40B4-BE49-F238E27FC236}">
                      <a16:creationId xmlns:a16="http://schemas.microsoft.com/office/drawing/2014/main" id="{4D05D71F-7366-D093-C0B8-DACFB5527C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66826" y="5197229"/>
                  <a:ext cx="0" cy="44590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59101640-CAB7-C72B-341F-4E0DCAFFA861}"/>
                    </a:ext>
                  </a:extLst>
                </p:cNvPr>
                <p:cNvGrpSpPr/>
                <p:nvPr/>
              </p:nvGrpSpPr>
              <p:grpSpPr>
                <a:xfrm>
                  <a:off x="6375764" y="5592656"/>
                  <a:ext cx="2067791" cy="444057"/>
                  <a:chOff x="6929318" y="4041123"/>
                  <a:chExt cx="2067791" cy="444057"/>
                </a:xfrm>
              </p:grpSpPr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26D87C7C-3330-BC08-714A-036DD23830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993438" y="4230055"/>
                    <a:ext cx="1617235" cy="255125"/>
                  </a:xfrm>
                  <a:prstGeom prst="rect">
                    <a:avLst/>
                  </a:prstGeom>
                </p:spPr>
              </p:pic>
              <p:sp>
                <p:nvSpPr>
                  <p:cNvPr id="20" name="矩形 19">
                    <a:extLst>
                      <a:ext uri="{FF2B5EF4-FFF2-40B4-BE49-F238E27FC236}">
                        <a16:creationId xmlns:a16="http://schemas.microsoft.com/office/drawing/2014/main" id="{E6D837DC-2A7B-A035-E792-0523158FB957}"/>
                      </a:ext>
                    </a:extLst>
                  </p:cNvPr>
                  <p:cNvSpPr/>
                  <p:nvPr/>
                </p:nvSpPr>
                <p:spPr>
                  <a:xfrm>
                    <a:off x="6929318" y="4041123"/>
                    <a:ext cx="2067791" cy="2616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sz="1100" dirty="0"/>
                      <a:t>Shockley–</a:t>
                    </a:r>
                    <a:r>
                      <a:rPr lang="en-US" altLang="zh-CN" sz="1100" dirty="0" err="1"/>
                      <a:t>Ramo</a:t>
                    </a:r>
                    <a:r>
                      <a:rPr lang="en-US" altLang="zh-CN" sz="1100" dirty="0"/>
                      <a:t> theorem</a:t>
                    </a:r>
                    <a:endParaRPr lang="zh-CN" altLang="en-US" sz="1100" dirty="0"/>
                  </a:p>
                </p:txBody>
              </p:sp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B767D56E-5C20-2088-0D5C-7696E91A2A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28849" y="4454946"/>
                  <a:ext cx="1066007" cy="909369"/>
                </a:xfrm>
                <a:prstGeom prst="rect">
                  <a:avLst/>
                </a:prstGeom>
              </p:spPr>
            </p:pic>
            <p:cxnSp>
              <p:nvCxnSpPr>
                <p:cNvPr id="18" name="直接箭头连接符 62">
                  <a:extLst>
                    <a:ext uri="{FF2B5EF4-FFF2-40B4-BE49-F238E27FC236}">
                      <a16:creationId xmlns:a16="http://schemas.microsoft.com/office/drawing/2014/main" id="{45969718-2134-CB33-2DCB-013E61D536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958324" y="4873640"/>
                  <a:ext cx="452286" cy="2059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F5A5700-2946-11B5-70E9-CA4D3420E38D}"/>
                  </a:ext>
                </a:extLst>
              </p:cNvPr>
              <p:cNvSpPr txBox="1"/>
              <p:nvPr/>
            </p:nvSpPr>
            <p:spPr>
              <a:xfrm>
                <a:off x="8221450" y="6335954"/>
                <a:ext cx="15311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Electrical field &amp; weighting field</a:t>
                </a:r>
                <a:endParaRPr lang="zh-CN" altLang="en-US" sz="1200" dirty="0"/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5883683-737B-E69E-A04B-FB7F72990FE9}"/>
                </a:ext>
              </a:extLst>
            </p:cNvPr>
            <p:cNvSpPr txBox="1"/>
            <p:nvPr/>
          </p:nvSpPr>
          <p:spPr>
            <a:xfrm>
              <a:off x="10497580" y="2923346"/>
              <a:ext cx="1104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/>
                <a:t>Independent development</a:t>
              </a:r>
              <a:endParaRPr lang="zh-CN" altLang="en-US" sz="1200" b="1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9AE4B2C-D284-E879-A81F-AF789A498F83}"/>
                </a:ext>
              </a:extLst>
            </p:cNvPr>
            <p:cNvSpPr txBox="1"/>
            <p:nvPr/>
          </p:nvSpPr>
          <p:spPr>
            <a:xfrm>
              <a:off x="7869269" y="1662114"/>
              <a:ext cx="998202" cy="46166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Carrier Drift &amp; Diffusion</a:t>
              </a:r>
              <a:endParaRPr lang="zh-CN" altLang="en-US" sz="1200" dirty="0"/>
            </a:p>
          </p:txBody>
        </p:sp>
        <p:cxnSp>
          <p:nvCxnSpPr>
            <p:cNvPr id="9" name="直接箭头连接符 32">
              <a:extLst>
                <a:ext uri="{FF2B5EF4-FFF2-40B4-BE49-F238E27FC236}">
                  <a16:creationId xmlns:a16="http://schemas.microsoft.com/office/drawing/2014/main" id="{38B9FBF4-20AA-1690-E712-CCD865B223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2004" y="2485779"/>
              <a:ext cx="0" cy="5581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E5A328D-7AD2-F725-CB0C-3170BA796DB5}"/>
                </a:ext>
              </a:extLst>
            </p:cNvPr>
            <p:cNvSpPr txBox="1"/>
            <p:nvPr/>
          </p:nvSpPr>
          <p:spPr>
            <a:xfrm>
              <a:off x="7035201" y="1495179"/>
              <a:ext cx="10993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Energy deposition</a:t>
              </a:r>
              <a:endParaRPr lang="zh-CN" altLang="en-US" sz="1000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3752A2-EC36-2090-8D0C-2E253CB87BA3}"/>
                </a:ext>
              </a:extLst>
            </p:cNvPr>
            <p:cNvSpPr/>
            <p:nvPr/>
          </p:nvSpPr>
          <p:spPr>
            <a:xfrm>
              <a:off x="5748344" y="1375185"/>
              <a:ext cx="6197884" cy="303304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8F87B6FA-C92D-E082-0622-EDF6AB338574}"/>
              </a:ext>
            </a:extLst>
          </p:cNvPr>
          <p:cNvSpPr txBox="1"/>
          <p:nvPr/>
        </p:nvSpPr>
        <p:spPr>
          <a:xfrm>
            <a:off x="5557434" y="4664641"/>
            <a:ext cx="61063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Advantages</a:t>
            </a:r>
          </a:p>
          <a:p>
            <a:endParaRPr lang="en-US" altLang="zh-CN" b="1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/>
              <a:t>Open Source;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/>
              <a:t>Strong expandability;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/>
              <a:t>Easily interact with other software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1219CDF-B7D2-E859-C08F-1E0F0B6ED285}"/>
              </a:ext>
            </a:extLst>
          </p:cNvPr>
          <p:cNvSpPr txBox="1"/>
          <p:nvPr/>
        </p:nvSpPr>
        <p:spPr>
          <a:xfrm>
            <a:off x="5652144" y="6328927"/>
            <a:ext cx="3058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hlinkClick r:id="rId10"/>
              </a:rPr>
              <a:t>https://raser.team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A0015937-D151-368E-C1B3-49C1EAEEE202}"/>
              </a:ext>
            </a:extLst>
          </p:cNvPr>
          <p:cNvGrpSpPr/>
          <p:nvPr/>
        </p:nvGrpSpPr>
        <p:grpSpPr>
          <a:xfrm>
            <a:off x="347306" y="1031669"/>
            <a:ext cx="9849108" cy="583915"/>
            <a:chOff x="427911" y="1864984"/>
            <a:chExt cx="4749538" cy="949340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A177D49A-0F2C-A0B0-5AD9-74F832087BDD}"/>
                </a:ext>
              </a:extLst>
            </p:cNvPr>
            <p:cNvSpPr/>
            <p:nvPr/>
          </p:nvSpPr>
          <p:spPr>
            <a:xfrm>
              <a:off x="985384" y="1864984"/>
              <a:ext cx="3727094" cy="94934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E081F645-9EB1-A91E-7C0D-73B4BA4A238C}"/>
                </a:ext>
              </a:extLst>
            </p:cNvPr>
            <p:cNvSpPr txBox="1"/>
            <p:nvPr/>
          </p:nvSpPr>
          <p:spPr>
            <a:xfrm>
              <a:off x="427911" y="1990544"/>
              <a:ext cx="4749538" cy="600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CN" b="1" dirty="0">
                  <a:solidFill>
                    <a:schemeClr val="bg1"/>
                  </a:solidFill>
                </a:rPr>
                <a:t>Simulate the waveform generated by a single particle in a detector</a:t>
              </a:r>
              <a:endParaRPr kumimoji="1" lang="zh-CN" alt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575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C26AB44-D063-4623-B9AB-4D7AD4C4B9FA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Detector Geometry &amp; Layout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50C1C8F3-4DCA-438F-887C-24CBF305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6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F02CE3EB-B265-40EB-95F6-942B9DDB5180}"/>
                  </a:ext>
                </a:extLst>
              </p:cNvPr>
              <p:cNvSpPr txBox="1"/>
              <p:nvPr/>
            </p:nvSpPr>
            <p:spPr>
              <a:xfrm>
                <a:off x="9413" y="637086"/>
                <a:ext cx="12480901" cy="7709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Detector dimension 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Total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Size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：</a:t>
                </a: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 cm (beam) × 3 cm (vertical)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Unit size: 5 mm × 5 mm per pixel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Noise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requirement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 </a:t>
                </a:r>
                <a14:m>
                  <m:oMath xmlns:m="http://schemas.openxmlformats.org/officeDocument/2006/math">
                    <m:r>
                      <a:rPr lang="en" altLang="zh-CN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" altLang="zh-CN" sz="16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precision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" altLang="zh-CN" sz="160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10</m:t>
                    </m:r>
                    <m:r>
                      <a:rPr lang="zh-CN" alt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" altLang="zh-CN" sz="1600"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nor/>
                      </m:rPr>
                      <a:rPr lang="en" altLang="zh-CN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Position3</a:t>
                </a:r>
                <a:r>
                  <a:rPr lang="en" altLang="zh-CN" sz="1600" dirty="0"/>
                  <a:t> </a:t>
                </a:r>
                <a:endParaRPr lang="en-US" altLang="zh-CN" sz="1600" dirty="0">
                  <a:latin typeface="Cambria Math" panose="02040503050406030204" pitchFamily="18" charset="0"/>
                </a:endParaRPr>
              </a:p>
              <a:p>
                <a:pPr lvl="8">
                  <a:lnSpc>
                    <a:spcPct val="150000"/>
                  </a:lnSpc>
                </a:pPr>
                <a:r>
                  <a:rPr lang="zh-CN" altLang="en-US" sz="1600" dirty="0"/>
                  <a:t>             </a:t>
                </a:r>
                <a14:m>
                  <m:oMath xmlns:m="http://schemas.openxmlformats.org/officeDocument/2006/math">
                    <m:r>
                      <a:rPr lang="en" altLang="zh-CN" sz="160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3</m:t>
                    </m:r>
                    <m:r>
                      <a:rPr lang="zh-CN" alt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" altLang="zh-CN" sz="1600"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nor/>
                      </m:rPr>
                      <a:rPr lang="en" altLang="zh-CN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at  Position1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Detector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layout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Position1: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double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detectors - symmetrically on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inner and outer of beam pipe</a:t>
                </a:r>
              </a:p>
              <a:p>
                <a:pPr marL="742950" lvl="1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Position3: single detector –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outer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side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only</a:t>
                </a:r>
              </a:p>
              <a:p>
                <a:pPr marL="285750" indent="-285750">
                  <a:lnSpc>
                    <a:spcPct val="200000"/>
                  </a:lnSpc>
                  <a:buFont typeface="Wingdings" pitchFamily="2" charset="2"/>
                  <a:buChar char="l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Optimal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choice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：</a:t>
                </a:r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Position</a:t>
                </a:r>
                <a:r>
                  <a:rPr lang="zh-CN" alt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Single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sided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placed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Lower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noise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requirement</a:t>
                </a:r>
              </a:p>
              <a:p>
                <a:pPr marL="742950" lvl="1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Unaffected by beam-beam deflection and synchrotron</a:t>
                </a:r>
              </a:p>
              <a:p>
                <a:pPr marL="285750" indent="-285750">
                  <a:lnSpc>
                    <a:spcPct val="200000"/>
                  </a:lnSpc>
                  <a:buFont typeface="Wingdings" pitchFamily="2" charset="2"/>
                  <a:buChar char="l"/>
                </a:pPr>
                <a:r>
                  <a:rPr lang="en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Position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: Also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suggested by accelerator colleagues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Larger required detector area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；</a:t>
                </a: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Severely affected by background</a:t>
                </a:r>
              </a:p>
              <a:p>
                <a:pPr marL="742950" lvl="1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endParaRPr lang="en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F02CE3EB-B265-40EB-95F6-942B9DDB5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" y="637086"/>
                <a:ext cx="12480901" cy="7709803"/>
              </a:xfrm>
              <a:prstGeom prst="rect">
                <a:avLst/>
              </a:prstGeom>
              <a:blipFill>
                <a:blip r:embed="rId3"/>
                <a:stretch>
                  <a:fillRect l="-305" t="-3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>
            <a:extLst>
              <a:ext uri="{FF2B5EF4-FFF2-40B4-BE49-F238E27FC236}">
                <a16:creationId xmlns:a16="http://schemas.microsoft.com/office/drawing/2014/main" id="{6854E662-DEE3-3EDD-596A-BEB12F7BED67}"/>
              </a:ext>
            </a:extLst>
          </p:cNvPr>
          <p:cNvGrpSpPr/>
          <p:nvPr/>
        </p:nvGrpSpPr>
        <p:grpSpPr>
          <a:xfrm>
            <a:off x="7272915" y="689920"/>
            <a:ext cx="4598299" cy="2810046"/>
            <a:chOff x="6317142" y="729047"/>
            <a:chExt cx="3939955" cy="197055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BA6ACE9-BE06-E1B9-7E28-F87B425AE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7142" y="729047"/>
              <a:ext cx="3367750" cy="1970552"/>
            </a:xfrm>
            <a:prstGeom prst="rect">
              <a:avLst/>
            </a:prstGeom>
          </p:spPr>
        </p:pic>
        <p:sp>
          <p:nvSpPr>
            <p:cNvPr id="15" name="左大括号 14">
              <a:extLst>
                <a:ext uri="{FF2B5EF4-FFF2-40B4-BE49-F238E27FC236}">
                  <a16:creationId xmlns:a16="http://schemas.microsoft.com/office/drawing/2014/main" id="{797CFE80-64DC-6541-E1EC-1223AFDFA52A}"/>
                </a:ext>
              </a:extLst>
            </p:cNvPr>
            <p:cNvSpPr/>
            <p:nvPr/>
          </p:nvSpPr>
          <p:spPr>
            <a:xfrm rot="10800000">
              <a:off x="9684891" y="815257"/>
              <a:ext cx="230226" cy="910512"/>
            </a:xfrm>
            <a:prstGeom prst="leftBrac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A2CBEC4-20ED-B3C2-E5B4-8E5C1CF6E1AD}"/>
                </a:ext>
              </a:extLst>
            </p:cNvPr>
            <p:cNvSpPr txBox="1"/>
            <p:nvPr/>
          </p:nvSpPr>
          <p:spPr>
            <a:xfrm>
              <a:off x="9831602" y="1139224"/>
              <a:ext cx="425495" cy="224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100" b="1" dirty="0"/>
                <a:t>3cm</a:t>
              </a:r>
              <a:endParaRPr kumimoji="1" lang="zh-CN" altLang="en-US" sz="1100" b="1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E5F0664-301B-449B-320E-6D6387B344D7}"/>
                </a:ext>
              </a:extLst>
            </p:cNvPr>
            <p:cNvSpPr txBox="1"/>
            <p:nvPr/>
          </p:nvSpPr>
          <p:spPr>
            <a:xfrm>
              <a:off x="9247030" y="1811980"/>
              <a:ext cx="4837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100" b="1" dirty="0"/>
                <a:t>1cm</a:t>
              </a:r>
              <a:endParaRPr kumimoji="1" lang="zh-CN" altLang="en-US" sz="1100" b="1" dirty="0"/>
            </a:p>
          </p:txBody>
        </p:sp>
        <p:sp>
          <p:nvSpPr>
            <p:cNvPr id="18" name="左大括号 17">
              <a:extLst>
                <a:ext uri="{FF2B5EF4-FFF2-40B4-BE49-F238E27FC236}">
                  <a16:creationId xmlns:a16="http://schemas.microsoft.com/office/drawing/2014/main" id="{12056133-BD3C-EEA7-743B-9C90B93DCC04}"/>
                </a:ext>
              </a:extLst>
            </p:cNvPr>
            <p:cNvSpPr/>
            <p:nvPr/>
          </p:nvSpPr>
          <p:spPr>
            <a:xfrm rot="16200000">
              <a:off x="9369559" y="1648268"/>
              <a:ext cx="120590" cy="314132"/>
            </a:xfrm>
            <a:prstGeom prst="leftBrace">
              <a:avLst/>
            </a:prstGeom>
            <a:ln w="222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D94ABF0-C2A2-445B-0451-72FE37E1FDF7}"/>
              </a:ext>
            </a:extLst>
          </p:cNvPr>
          <p:cNvGrpSpPr/>
          <p:nvPr/>
        </p:nvGrpSpPr>
        <p:grpSpPr>
          <a:xfrm>
            <a:off x="6899471" y="3511477"/>
            <a:ext cx="4503638" cy="3099454"/>
            <a:chOff x="6690647" y="3288002"/>
            <a:chExt cx="4229479" cy="309945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5855345C-F6E7-3782-0656-06F0C2D1B2BE}"/>
                </a:ext>
              </a:extLst>
            </p:cNvPr>
            <p:cNvGrpSpPr/>
            <p:nvPr/>
          </p:nvGrpSpPr>
          <p:grpSpPr>
            <a:xfrm>
              <a:off x="6690647" y="3288002"/>
              <a:ext cx="4229479" cy="3099454"/>
              <a:chOff x="6328649" y="852246"/>
              <a:chExt cx="5429762" cy="4041726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97A5E8D0-AD1B-503E-141C-8DB9A45F46A5}"/>
                  </a:ext>
                </a:extLst>
              </p:cNvPr>
              <p:cNvGrpSpPr/>
              <p:nvPr/>
            </p:nvGrpSpPr>
            <p:grpSpPr>
              <a:xfrm>
                <a:off x="6328649" y="852246"/>
                <a:ext cx="5429762" cy="4041726"/>
                <a:chOff x="2307270" y="2654556"/>
                <a:chExt cx="6649922" cy="3976016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5BDF9EE7-217A-5882-4AAC-B14197B4CC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07270" y="2654556"/>
                  <a:ext cx="6649922" cy="3976016"/>
                </a:xfrm>
                <a:prstGeom prst="rect">
                  <a:avLst/>
                </a:prstGeom>
              </p:spPr>
            </p:pic>
            <p:sp>
              <p:nvSpPr>
                <p:cNvPr id="7" name="椭圆 6">
                  <a:extLst>
                    <a:ext uri="{FF2B5EF4-FFF2-40B4-BE49-F238E27FC236}">
                      <a16:creationId xmlns:a16="http://schemas.microsoft.com/office/drawing/2014/main" id="{2DA00F5B-DA8D-B8EB-53E9-F17968FAA51B}"/>
                    </a:ext>
                  </a:extLst>
                </p:cNvPr>
                <p:cNvSpPr/>
                <p:nvPr/>
              </p:nvSpPr>
              <p:spPr>
                <a:xfrm flipH="1">
                  <a:off x="3310758" y="4851620"/>
                  <a:ext cx="282448" cy="280225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sp>
              <p:nvSpPr>
                <p:cNvPr id="8" name="椭圆 7">
                  <a:extLst>
                    <a:ext uri="{FF2B5EF4-FFF2-40B4-BE49-F238E27FC236}">
                      <a16:creationId xmlns:a16="http://schemas.microsoft.com/office/drawing/2014/main" id="{6BE8CBB1-BDF1-FCFB-975E-BA44F5D70F68}"/>
                    </a:ext>
                  </a:extLst>
                </p:cNvPr>
                <p:cNvSpPr/>
                <p:nvPr/>
              </p:nvSpPr>
              <p:spPr>
                <a:xfrm>
                  <a:off x="5813108" y="5411942"/>
                  <a:ext cx="257133" cy="384086"/>
                </a:xfrm>
                <a:prstGeom prst="ellipse">
                  <a:avLst/>
                </a:prstGeom>
                <a:noFill/>
                <a:ln w="412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cxnSp>
              <p:nvCxnSpPr>
                <p:cNvPr id="9" name="直线箭头连接符 8">
                  <a:extLst>
                    <a:ext uri="{FF2B5EF4-FFF2-40B4-BE49-F238E27FC236}">
                      <a16:creationId xmlns:a16="http://schemas.microsoft.com/office/drawing/2014/main" id="{B1DFF33E-9CDA-BEF0-AFE2-71A5C1C79934}"/>
                    </a:ext>
                  </a:extLst>
                </p:cNvPr>
                <p:cNvCxnSpPr/>
                <p:nvPr/>
              </p:nvCxnSpPr>
              <p:spPr>
                <a:xfrm flipH="1">
                  <a:off x="3168203" y="5556029"/>
                  <a:ext cx="2773471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AF816C9-F816-A915-08DE-8734A1E0E206}"/>
                  </a:ext>
                </a:extLst>
              </p:cNvPr>
              <p:cNvSpPr txBox="1"/>
              <p:nvPr/>
            </p:nvSpPr>
            <p:spPr>
              <a:xfrm>
                <a:off x="9401173" y="1596484"/>
                <a:ext cx="2163986" cy="276847"/>
              </a:xfrm>
              <a:prstGeom prst="rect">
                <a:avLst/>
              </a:prstGeom>
              <a:noFill/>
              <a:ln w="31750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kumimoji="1" lang="zh-CN" alt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BA140C0-0F69-3067-6125-0825CFF9A007}"/>
                </a:ext>
              </a:extLst>
            </p:cNvPr>
            <p:cNvSpPr txBox="1"/>
            <p:nvPr/>
          </p:nvSpPr>
          <p:spPr>
            <a:xfrm>
              <a:off x="9083970" y="4784521"/>
              <a:ext cx="1685623" cy="212304"/>
            </a:xfrm>
            <a:prstGeom prst="rect">
              <a:avLst/>
            </a:prstGeom>
            <a:noFill/>
            <a:ln w="3175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806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C26AB44-D063-4623-B9AB-4D7AD4C4B9FA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Simulation to Estimate the Signal in the Detector</a:t>
            </a: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50C1C8F3-4DCA-438F-887C-24CBF305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38275E-3CE7-D2E6-3351-48CCF5249A88}"/>
              </a:ext>
            </a:extLst>
          </p:cNvPr>
          <p:cNvSpPr txBox="1"/>
          <p:nvPr/>
        </p:nvSpPr>
        <p:spPr>
          <a:xfrm>
            <a:off x="208722" y="884083"/>
            <a:ext cx="12062791" cy="4894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Types of secondary particles detected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-dominated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（</a:t>
            </a:r>
            <a:r>
              <a:rPr lang="zh-C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~87% of detected secondary particles 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~ 8%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Others ~ 5%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performance at nominal luminosity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（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Position3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~6 MeV per bunch crossing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Single-pixel current pulse: ~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A, ~3 ns full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C113C37-F218-A3E9-BD8C-5232EF937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18" y="2354627"/>
            <a:ext cx="5306667" cy="1734413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163F987B-413B-7C55-11A5-BB3F6DD468B9}"/>
              </a:ext>
            </a:extLst>
          </p:cNvPr>
          <p:cNvGrpSpPr/>
          <p:nvPr/>
        </p:nvGrpSpPr>
        <p:grpSpPr>
          <a:xfrm>
            <a:off x="6396473" y="1983585"/>
            <a:ext cx="5697240" cy="4083712"/>
            <a:chOff x="6574273" y="1890205"/>
            <a:chExt cx="5697240" cy="40837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ED87612-1FE4-5708-222D-967713EC4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273" y="1890205"/>
              <a:ext cx="5697240" cy="4083712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8F24C1-0EFF-78C7-3789-E682BB9AD5FA}"/>
                </a:ext>
              </a:extLst>
            </p:cNvPr>
            <p:cNvSpPr/>
            <p:nvPr/>
          </p:nvSpPr>
          <p:spPr>
            <a:xfrm>
              <a:off x="9859617" y="3429000"/>
              <a:ext cx="1639957" cy="3180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234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01C1B-8E57-C7BE-1D4F-F66BA23D8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A5C9E0A-80E7-4FF0-ECD6-63E0E87A7B7D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Simulation to Estimate the Signal in the Detector</a:t>
            </a: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0FA911C5-594F-D186-2F66-19E84C03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AAD6741-B893-11E3-2B79-1B3AAB6F1265}"/>
                  </a:ext>
                </a:extLst>
              </p:cNvPr>
              <p:cNvSpPr txBox="1"/>
              <p:nvPr/>
            </p:nvSpPr>
            <p:spPr>
              <a:xfrm>
                <a:off x="320536" y="1042442"/>
                <a:ext cx="9857133" cy="3277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l"/>
                </a:pPr>
                <a:r>
                  <a:rPr lang="en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Detector response to luminosity reduction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Simulation conditions: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CN" sz="1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ar-AE" altLang="zh-CN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ℒ</m:t>
                        </m:r>
                      </m:e>
                      <m:sub>
                        <m:r>
                          <a:rPr lang="ar-AE" altLang="zh-CN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ar-AE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nominal) vs. </a:t>
                </a:r>
                <a14:m>
                  <m:oMath xmlns:m="http://schemas.openxmlformats.org/officeDocument/2006/math">
                    <m:r>
                      <a:rPr lang="en" altLang="zh-CN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10%</m:t>
                    </m:r>
                    <m:r>
                      <m:rPr>
                        <m:nor/>
                      </m:rPr>
                      <a:rPr lang="en" altLang="zh-CN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ar-AE" altLang="zh-CN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ar-AE" altLang="zh-CN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ℒ</m:t>
                        </m:r>
                      </m:e>
                      <m:sub>
                        <m:r>
                          <a:rPr lang="ar-AE" altLang="zh-CN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Observed effects at reduced luminosity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Fewer signal peaks (events decrease)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Lower amplitude per peak (weaker individual signals)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ar-AE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AAD6741-B893-11E3-2B79-1B3AAB6F1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36" y="1042442"/>
                <a:ext cx="9857133" cy="3277820"/>
              </a:xfrm>
              <a:prstGeom prst="rect">
                <a:avLst/>
              </a:prstGeom>
              <a:blipFill>
                <a:blip r:embed="rId3"/>
                <a:stretch>
                  <a:fillRect l="-386" t="-7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B71EC9D1-8357-3DBD-BA3C-A948AF9EF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93" y="3512588"/>
            <a:ext cx="5247032" cy="308541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2958A97-17CC-C925-6ACD-2DB83C853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904" y="3576967"/>
            <a:ext cx="4902932" cy="308012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FA8DADE0-C311-D928-FD8E-DA06FDE5DE4C}"/>
              </a:ext>
            </a:extLst>
          </p:cNvPr>
          <p:cNvGrpSpPr/>
          <p:nvPr/>
        </p:nvGrpSpPr>
        <p:grpSpPr>
          <a:xfrm>
            <a:off x="6452976" y="765736"/>
            <a:ext cx="4555208" cy="2746852"/>
            <a:chOff x="320536" y="2879806"/>
            <a:chExt cx="4350856" cy="312106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35C5A81-5F36-786D-8C35-96D16064E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36" y="2879806"/>
              <a:ext cx="4350856" cy="3121064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136692A8-3CF8-8DD2-4A04-BC93464E5C83}"/>
                </a:ext>
              </a:extLst>
            </p:cNvPr>
            <p:cNvSpPr txBox="1"/>
            <p:nvPr/>
          </p:nvSpPr>
          <p:spPr>
            <a:xfrm>
              <a:off x="2590985" y="4871726"/>
              <a:ext cx="1185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b="1" dirty="0"/>
                <a:t>Position3</a:t>
              </a:r>
              <a:endParaRPr kumimoji="1" lang="zh-CN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16504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48AC4-50DF-6E40-945B-8C70CA2AC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48C8265-60B0-0F9B-6EDD-3898B3BD7351}"/>
              </a:ext>
            </a:extLst>
          </p:cNvPr>
          <p:cNvSpPr/>
          <p:nvPr/>
        </p:nvSpPr>
        <p:spPr>
          <a:xfrm>
            <a:off x="0" y="0"/>
            <a:ext cx="12192000" cy="6550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Simulation to Estimate the Signal in the Detector</a:t>
            </a:r>
          </a:p>
        </p:txBody>
      </p:sp>
      <p:sp>
        <p:nvSpPr>
          <p:cNvPr id="44" name="灯片编号占位符 43">
            <a:extLst>
              <a:ext uri="{FF2B5EF4-FFF2-40B4-BE49-F238E27FC236}">
                <a16:creationId xmlns:a16="http://schemas.microsoft.com/office/drawing/2014/main" id="{6BC218F0-2874-5DB3-D2D9-BEBDBD16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DB055-5C1E-4AF2-82DC-F0F6E550EFED}" type="slidenum">
              <a:rPr lang="zh-CN" altLang="en-US" smtClean="0"/>
              <a:t>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A69CE24-6108-9EE1-2C56-8D1CDDA30F56}"/>
                  </a:ext>
                </a:extLst>
              </p:cNvPr>
              <p:cNvSpPr txBox="1"/>
              <p:nvPr/>
            </p:nvSpPr>
            <p:spPr>
              <a:xfrm>
                <a:off x="270841" y="818573"/>
                <a:ext cx="9549020" cy="59595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lang="en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Quantifying Detector Response vs. Luminosity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RAW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SUM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：</a:t>
                </a: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Sum of sampling points exceeding threshold within 1 </a:t>
                </a:r>
                <a:r>
                  <a:rPr lang="en" altLang="zh-CN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ms</a:t>
                </a:r>
                <a:endParaRPr lang="en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Key findings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Liner relationship: RAW SUM proportional to luminosity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Precision: </a:t>
                </a:r>
                <a14:m>
                  <m:oMath xmlns:m="http://schemas.openxmlformats.org/officeDocument/2006/math">
                    <m:r>
                      <a:rPr lang="en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𝜈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∝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</m:rad>
                  </m:oMath>
                </a14:m>
                <a:endParaRPr lang="en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00150" lvl="2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Nominal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en-US" altLang="zh-CN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：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2%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00150" lvl="2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10%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en-US" altLang="zh-CN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：～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7%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SuperKEKB</a:t>
                </a: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experience: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Even 7% precision feedback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reduces beam offsets</a:t>
                </a: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00150" lvl="2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endParaRPr lang="en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n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A69CE24-6108-9EE1-2C56-8D1CDDA30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41" y="818573"/>
                <a:ext cx="9549020" cy="5959517"/>
              </a:xfrm>
              <a:prstGeom prst="rect">
                <a:avLst/>
              </a:prstGeom>
              <a:blipFill>
                <a:blip r:embed="rId3"/>
                <a:stretch>
                  <a:fillRect l="-3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组合 16">
            <a:extLst>
              <a:ext uri="{FF2B5EF4-FFF2-40B4-BE49-F238E27FC236}">
                <a16:creationId xmlns:a16="http://schemas.microsoft.com/office/drawing/2014/main" id="{B2F38D7F-2BED-13E8-59AC-804934DD8F71}"/>
              </a:ext>
            </a:extLst>
          </p:cNvPr>
          <p:cNvGrpSpPr/>
          <p:nvPr/>
        </p:nvGrpSpPr>
        <p:grpSpPr>
          <a:xfrm>
            <a:off x="477078" y="1804484"/>
            <a:ext cx="4899991" cy="727616"/>
            <a:chOff x="3886200" y="1450155"/>
            <a:chExt cx="4899991" cy="72761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B5D2940-705D-9D4A-340F-7F495F10C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123" y="1450155"/>
              <a:ext cx="3506304" cy="478132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264FF95-C1F9-4457-6BFE-BCB3BF0055B5}"/>
                </a:ext>
              </a:extLst>
            </p:cNvPr>
            <p:cNvSpPr txBox="1"/>
            <p:nvPr/>
          </p:nvSpPr>
          <p:spPr>
            <a:xfrm>
              <a:off x="3886200" y="1796385"/>
              <a:ext cx="4899991" cy="381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p: pixel number</a:t>
              </a:r>
              <a:r>
                <a: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；</a:t>
              </a: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s: sampling</a:t>
              </a:r>
              <a:r>
                <a: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point</a:t>
              </a:r>
              <a:r>
                <a: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（</a:t>
              </a: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10GHz</a:t>
              </a:r>
              <a:r>
                <a: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，</a:t>
              </a: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1ms</a:t>
              </a:r>
              <a:r>
                <a: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）</a:t>
              </a:r>
              <a:endPara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9C364349-8732-C26C-03CC-347ED1A1F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09" y="828017"/>
            <a:ext cx="4649303" cy="3368813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AFD8097D-5E7D-D5F9-07B3-02C78185315A}"/>
              </a:ext>
            </a:extLst>
          </p:cNvPr>
          <p:cNvGrpSpPr/>
          <p:nvPr/>
        </p:nvGrpSpPr>
        <p:grpSpPr>
          <a:xfrm>
            <a:off x="5948784" y="4196830"/>
            <a:ext cx="5972375" cy="1547815"/>
            <a:chOff x="311933" y="4404429"/>
            <a:chExt cx="6801050" cy="1951921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53AE17FE-9797-E83C-AB73-69A022C51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933" y="4404429"/>
              <a:ext cx="6801050" cy="1306161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90AED5BE-527C-1DF2-686B-68DDC9F07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005" y="4994282"/>
              <a:ext cx="4829504" cy="1362068"/>
            </a:xfrm>
            <a:prstGeom prst="rect">
              <a:avLst/>
            </a:prstGeom>
          </p:spPr>
        </p:pic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704496BE-E033-FA63-7B7F-B3FCD723A79E}"/>
              </a:ext>
            </a:extLst>
          </p:cNvPr>
          <p:cNvSpPr txBox="1"/>
          <p:nvPr/>
        </p:nvSpPr>
        <p:spPr>
          <a:xfrm>
            <a:off x="6096000" y="6122868"/>
            <a:ext cx="5257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200" u="sng" dirty="0">
                <a:solidFill>
                  <a:srgbClr val="591553"/>
                </a:solidFill>
                <a:latin typeface="Arial" panose="020B0604020202020204" pitchFamily="34" charset="0"/>
              </a:rPr>
              <a:t>DOI 10.1088/1748-0221/21/02/T02009</a:t>
            </a:r>
            <a:endParaRPr lang="zh-CN" altLang="en-US" sz="1200" u="sng" dirty="0">
              <a:solidFill>
                <a:srgbClr val="59155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5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13992</TotalTime>
  <Words>1868</Words>
  <Application>Microsoft Macintosh PowerPoint</Application>
  <PresentationFormat>宽屏</PresentationFormat>
  <Paragraphs>404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等线</vt:lpstr>
      <vt:lpstr>等线 Light</vt:lpstr>
      <vt:lpstr>ui-sans-serif</vt:lpstr>
      <vt:lpstr>Arial</vt:lpstr>
      <vt:lpstr>Arial Black</vt:lpstr>
      <vt:lpstr>Cambria Math</vt:lpstr>
      <vt:lpstr>Times New Roman</vt:lpstr>
      <vt:lpstr>Wingdings</vt:lpstr>
      <vt:lpstr>Office 主题​​</vt:lpstr>
      <vt:lpstr> Study on SiC Sensor Application in Fast Luminosity Detectors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 Fast Luminosity Detector design using SiC</dc:title>
  <dc:creator>webuser</dc:creator>
  <cp:lastModifiedBy>Yuan Xi</cp:lastModifiedBy>
  <cp:revision>292</cp:revision>
  <dcterms:created xsi:type="dcterms:W3CDTF">2024-10-24T01:19:10Z</dcterms:created>
  <dcterms:modified xsi:type="dcterms:W3CDTF">2026-05-14T00:47:22Z</dcterms:modified>
</cp:coreProperties>
</file>