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7" r:id="rId3"/>
  </p:sldMasterIdLst>
  <p:notesMasterIdLst>
    <p:notesMasterId r:id="rId18"/>
  </p:notesMasterIdLst>
  <p:sldIdLst>
    <p:sldId id="2121" r:id="rId4"/>
    <p:sldId id="269" r:id="rId5"/>
    <p:sldId id="2140" r:id="rId6"/>
    <p:sldId id="2142" r:id="rId7"/>
    <p:sldId id="2143" r:id="rId8"/>
    <p:sldId id="2148" r:id="rId9"/>
    <p:sldId id="2144" r:id="rId10"/>
    <p:sldId id="2151" r:id="rId11"/>
    <p:sldId id="2152" r:id="rId12"/>
    <p:sldId id="2150" r:id="rId13"/>
    <p:sldId id="2154" r:id="rId14"/>
    <p:sldId id="2155" r:id="rId15"/>
    <p:sldId id="2149" r:id="rId16"/>
    <p:sldId id="26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92AF1DB-96DF-4F90-AB58-343EECCE1309}">
          <p14:sldIdLst>
            <p14:sldId id="2121"/>
            <p14:sldId id="269"/>
            <p14:sldId id="2140"/>
            <p14:sldId id="2142"/>
            <p14:sldId id="2143"/>
            <p14:sldId id="2148"/>
            <p14:sldId id="2144"/>
            <p14:sldId id="2151"/>
            <p14:sldId id="2152"/>
            <p14:sldId id="2150"/>
            <p14:sldId id="2154"/>
            <p14:sldId id="2155"/>
            <p14:sldId id="214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9BE"/>
    <a:srgbClr val="D5D2CD"/>
    <a:srgbClr val="DFD6CD"/>
    <a:srgbClr val="AD927C"/>
    <a:srgbClr val="B9A99E"/>
    <a:srgbClr val="AE1324"/>
    <a:srgbClr val="0C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8F125-6363-4B43-888B-85BFD714C322}" v="1" dt="2024-11-08T00:25:43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79924" autoAdjust="0"/>
  </p:normalViewPr>
  <p:slideViewPr>
    <p:cSldViewPr snapToGrid="0" showGuides="1">
      <p:cViewPr varScale="1">
        <p:scale>
          <a:sx n="86" d="100"/>
          <a:sy n="86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照片为学生拍摄的礼堂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7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2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C326A-3541-E547-8C03-5779D23648EF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97BDB-C194-6F4E-8639-1B954A600FD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9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2026/5/6</a:t>
            </a:fld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156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113" name="组合 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3145732" name="直接连接符 6"/>
            <p:cNvCxnSpPr>
              <a:cxnSpLocks/>
            </p:cNvCxnSpPr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直接连接符 7"/>
            <p:cNvCxnSpPr>
              <a:cxnSpLocks/>
            </p:cNvCxnSpPr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9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64" name="Title 1"/>
          <p:cNvSpPr>
            <a:spLocks noGrp="1"/>
          </p:cNvSpPr>
          <p:nvPr>
            <p:ph type="title" hasCustomPrompt="1"/>
          </p:nvPr>
        </p:nvSpPr>
        <p:spPr>
          <a:xfrm>
            <a:off x="815009" y="0"/>
            <a:ext cx="105156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>
                <a:latin typeface="+mj-lt"/>
              </a:defRPr>
            </a:lvl1pPr>
          </a:lstStyle>
          <a:p>
            <a:pPr lvl="0"/>
            <a:r>
              <a:rPr lang="en-US" altLang="zh-CN" dirty="0">
                <a:latin typeface="+mj-ea"/>
              </a:rPr>
              <a:t>Reporting and Synthesizing</a:t>
            </a:r>
            <a:endParaRPr lang="en-US" dirty="0"/>
          </a:p>
        </p:txBody>
      </p:sp>
      <p:grpSp>
        <p:nvGrpSpPr>
          <p:cNvPr id="118" name="组合 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3145734" name="直接连接符 6"/>
            <p:cNvCxnSpPr>
              <a:cxnSpLocks/>
            </p:cNvCxnSpPr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直接连接符 7"/>
            <p:cNvCxnSpPr>
              <a:cxnSpLocks/>
            </p:cNvCxnSpPr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8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E72066-6174-6145-AA6B-3DE5C9EA0DC8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D0C70D4-B8A7-1C47-A003-56128FA9BF31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2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75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5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6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5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10487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83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7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8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10487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41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组合 555"/>
          <p:cNvGrpSpPr/>
          <p:nvPr userDrawn="1"/>
        </p:nvGrpSpPr>
        <p:grpSpPr>
          <a:xfrm>
            <a:off x="0" y="0"/>
            <a:ext cx="12192000" cy="6972527"/>
            <a:chOff x="1588" y="4763"/>
            <a:chExt cx="12192000" cy="6862989"/>
          </a:xfrm>
        </p:grpSpPr>
        <p:sp>
          <p:nvSpPr>
            <p:cNvPr id="545" name="Freeform 509"/>
            <p:cNvSpPr/>
            <p:nvPr userDrawn="1"/>
          </p:nvSpPr>
          <p:spPr bwMode="auto">
            <a:xfrm>
              <a:off x="1588" y="4763"/>
              <a:ext cx="11485563" cy="6122988"/>
            </a:xfrm>
            <a:custGeom>
              <a:avLst/>
              <a:gdLst>
                <a:gd name="T0" fmla="*/ 0 w 7235"/>
                <a:gd name="T1" fmla="*/ 0 h 3862"/>
                <a:gd name="T2" fmla="*/ 0 w 7235"/>
                <a:gd name="T3" fmla="*/ 2873 h 3862"/>
                <a:gd name="T4" fmla="*/ 2804 w 7235"/>
                <a:gd name="T5" fmla="*/ 3862 h 3862"/>
                <a:gd name="T6" fmla="*/ 7235 w 7235"/>
                <a:gd name="T7" fmla="*/ 0 h 3862"/>
                <a:gd name="T8" fmla="*/ 0 w 7235"/>
                <a:gd name="T9" fmla="*/ 0 h 3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35" h="3862">
                  <a:moveTo>
                    <a:pt x="0" y="0"/>
                  </a:moveTo>
                  <a:cubicBezTo>
                    <a:pt x="0" y="2873"/>
                    <a:pt x="0" y="2873"/>
                    <a:pt x="0" y="2873"/>
                  </a:cubicBezTo>
                  <a:cubicBezTo>
                    <a:pt x="767" y="3492"/>
                    <a:pt x="1742" y="3862"/>
                    <a:pt x="2804" y="3862"/>
                  </a:cubicBezTo>
                  <a:cubicBezTo>
                    <a:pt x="5067" y="3862"/>
                    <a:pt x="6938" y="2181"/>
                    <a:pt x="72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46" name="Freeform 510"/>
            <p:cNvSpPr/>
            <p:nvPr userDrawn="1"/>
          </p:nvSpPr>
          <p:spPr bwMode="auto">
            <a:xfrm>
              <a:off x="3684588" y="6131152"/>
              <a:ext cx="1652588" cy="736600"/>
            </a:xfrm>
            <a:custGeom>
              <a:avLst/>
              <a:gdLst>
                <a:gd name="T0" fmla="*/ 0 w 1041"/>
                <a:gd name="T1" fmla="*/ 465 h 465"/>
                <a:gd name="T2" fmla="*/ 1041 w 1041"/>
                <a:gd name="T3" fmla="*/ 465 h 465"/>
                <a:gd name="T4" fmla="*/ 520 w 1041"/>
                <a:gd name="T5" fmla="*/ 0 h 465"/>
                <a:gd name="T6" fmla="*/ 0 w 1041"/>
                <a:gd name="T7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1" h="465">
                  <a:moveTo>
                    <a:pt x="0" y="465"/>
                  </a:moveTo>
                  <a:cubicBezTo>
                    <a:pt x="1041" y="465"/>
                    <a:pt x="1041" y="465"/>
                    <a:pt x="1041" y="465"/>
                  </a:cubicBezTo>
                  <a:cubicBezTo>
                    <a:pt x="1011" y="203"/>
                    <a:pt x="790" y="0"/>
                    <a:pt x="520" y="0"/>
                  </a:cubicBezTo>
                  <a:cubicBezTo>
                    <a:pt x="251" y="0"/>
                    <a:pt x="30" y="203"/>
                    <a:pt x="0" y="465"/>
                  </a:cubicBezTo>
                  <a:close/>
                </a:path>
              </a:pathLst>
            </a:custGeom>
            <a:gradFill>
              <a:gsLst>
                <a:gs pos="8000">
                  <a:schemeClr val="accent5"/>
                </a:gs>
                <a:gs pos="85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Oval 511"/>
            <p:cNvSpPr>
              <a:spLocks noChangeArrowheads="1"/>
            </p:cNvSpPr>
            <p:nvPr userDrawn="1"/>
          </p:nvSpPr>
          <p:spPr bwMode="auto">
            <a:xfrm>
              <a:off x="7786688" y="2857501"/>
              <a:ext cx="2973388" cy="2968625"/>
            </a:xfrm>
            <a:prstGeom prst="ellipse">
              <a:avLst/>
            </a:prstGeom>
            <a:gradFill>
              <a:gsLst>
                <a:gs pos="8000">
                  <a:schemeClr val="accent4">
                    <a:lumMod val="60000"/>
                    <a:lumOff val="40000"/>
                    <a:alpha val="30000"/>
                  </a:schemeClr>
                </a:gs>
                <a:gs pos="85000">
                  <a:schemeClr val="accent4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512"/>
            <p:cNvSpPr/>
            <p:nvPr userDrawn="1"/>
          </p:nvSpPr>
          <p:spPr bwMode="auto">
            <a:xfrm>
              <a:off x="6223000" y="4763"/>
              <a:ext cx="5970588" cy="5961063"/>
            </a:xfrm>
            <a:custGeom>
              <a:avLst/>
              <a:gdLst>
                <a:gd name="T0" fmla="*/ 3761 w 3761"/>
                <a:gd name="T1" fmla="*/ 0 h 3755"/>
                <a:gd name="T2" fmla="*/ 0 w 3761"/>
                <a:gd name="T3" fmla="*/ 0 h 3755"/>
                <a:gd name="T4" fmla="*/ 3761 w 3761"/>
                <a:gd name="T5" fmla="*/ 3755 h 3755"/>
                <a:gd name="T6" fmla="*/ 3761 w 3761"/>
                <a:gd name="T7" fmla="*/ 0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1" h="3755">
                  <a:moveTo>
                    <a:pt x="3761" y="0"/>
                  </a:moveTo>
                  <a:lnTo>
                    <a:pt x="0" y="0"/>
                  </a:lnTo>
                  <a:lnTo>
                    <a:pt x="3761" y="3755"/>
                  </a:lnTo>
                  <a:lnTo>
                    <a:pt x="3761" y="0"/>
                  </a:lnTo>
                  <a:close/>
                </a:path>
              </a:pathLst>
            </a:custGeom>
            <a:gradFill>
              <a:gsLst>
                <a:gs pos="97000">
                  <a:schemeClr val="accent2"/>
                </a:gs>
                <a:gs pos="28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513"/>
            <p:cNvSpPr/>
            <p:nvPr userDrawn="1"/>
          </p:nvSpPr>
          <p:spPr bwMode="auto">
            <a:xfrm>
              <a:off x="9610725" y="3206751"/>
              <a:ext cx="1450975" cy="2898775"/>
            </a:xfrm>
            <a:custGeom>
              <a:avLst/>
              <a:gdLst>
                <a:gd name="T0" fmla="*/ 914 w 914"/>
                <a:gd name="T1" fmla="*/ 1826 h 1826"/>
                <a:gd name="T2" fmla="*/ 0 w 914"/>
                <a:gd name="T3" fmla="*/ 913 h 1826"/>
                <a:gd name="T4" fmla="*/ 914 w 914"/>
                <a:gd name="T5" fmla="*/ 0 h 1826"/>
                <a:gd name="T6" fmla="*/ 914 w 914"/>
                <a:gd name="T7" fmla="*/ 1826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1826">
                  <a:moveTo>
                    <a:pt x="914" y="1826"/>
                  </a:moveTo>
                  <a:lnTo>
                    <a:pt x="0" y="913"/>
                  </a:lnTo>
                  <a:lnTo>
                    <a:pt x="914" y="0"/>
                  </a:lnTo>
                  <a:lnTo>
                    <a:pt x="914" y="1826"/>
                  </a:lnTo>
                  <a:close/>
                </a:path>
              </a:pathLst>
            </a:custGeom>
            <a:gradFill>
              <a:gsLst>
                <a:gs pos="6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514"/>
            <p:cNvSpPr/>
            <p:nvPr userDrawn="1"/>
          </p:nvSpPr>
          <p:spPr bwMode="auto">
            <a:xfrm>
              <a:off x="295275" y="1303338"/>
              <a:ext cx="527050" cy="588963"/>
            </a:xfrm>
            <a:custGeom>
              <a:avLst/>
              <a:gdLst>
                <a:gd name="T0" fmla="*/ 38 w 332"/>
                <a:gd name="T1" fmla="*/ 371 h 371"/>
                <a:gd name="T2" fmla="*/ 0 w 332"/>
                <a:gd name="T3" fmla="*/ 39 h 371"/>
                <a:gd name="T4" fmla="*/ 332 w 332"/>
                <a:gd name="T5" fmla="*/ 0 h 371"/>
                <a:gd name="T6" fmla="*/ 38 w 332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1">
                  <a:moveTo>
                    <a:pt x="38" y="371"/>
                  </a:moveTo>
                  <a:lnTo>
                    <a:pt x="0" y="39"/>
                  </a:lnTo>
                  <a:lnTo>
                    <a:pt x="332" y="0"/>
                  </a:lnTo>
                  <a:lnTo>
                    <a:pt x="38" y="371"/>
                  </a:lnTo>
                  <a:close/>
                </a:path>
              </a:pathLst>
            </a:custGeom>
            <a:gradFill>
              <a:gsLst>
                <a:gs pos="8000">
                  <a:schemeClr val="accent2"/>
                </a:gs>
                <a:gs pos="85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515"/>
            <p:cNvSpPr/>
            <p:nvPr userDrawn="1"/>
          </p:nvSpPr>
          <p:spPr bwMode="auto">
            <a:xfrm>
              <a:off x="5476875" y="4763"/>
              <a:ext cx="4738688" cy="2876550"/>
            </a:xfrm>
            <a:custGeom>
              <a:avLst/>
              <a:gdLst>
                <a:gd name="T0" fmla="*/ 0 w 2985"/>
                <a:gd name="T1" fmla="*/ 323 h 1815"/>
                <a:gd name="T2" fmla="*/ 1492 w 2985"/>
                <a:gd name="T3" fmla="*/ 1815 h 1815"/>
                <a:gd name="T4" fmla="*/ 2985 w 2985"/>
                <a:gd name="T5" fmla="*/ 323 h 1815"/>
                <a:gd name="T6" fmla="*/ 2950 w 2985"/>
                <a:gd name="T7" fmla="*/ 0 h 1815"/>
                <a:gd name="T8" fmla="*/ 35 w 2985"/>
                <a:gd name="T9" fmla="*/ 0 h 1815"/>
                <a:gd name="T10" fmla="*/ 0 w 2985"/>
                <a:gd name="T11" fmla="*/ 323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5" h="1815">
                  <a:moveTo>
                    <a:pt x="0" y="323"/>
                  </a:moveTo>
                  <a:cubicBezTo>
                    <a:pt x="0" y="1147"/>
                    <a:pt x="668" y="1815"/>
                    <a:pt x="1492" y="1815"/>
                  </a:cubicBezTo>
                  <a:cubicBezTo>
                    <a:pt x="2317" y="1815"/>
                    <a:pt x="2985" y="1147"/>
                    <a:pt x="2985" y="323"/>
                  </a:cubicBezTo>
                  <a:cubicBezTo>
                    <a:pt x="2985" y="212"/>
                    <a:pt x="2973" y="104"/>
                    <a:pt x="29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2" y="104"/>
                    <a:pt x="0" y="212"/>
                    <a:pt x="0" y="323"/>
                  </a:cubicBezTo>
                  <a:close/>
                </a:path>
              </a:pathLst>
            </a:custGeom>
            <a:gradFill>
              <a:gsLst>
                <a:gs pos="8000">
                  <a:schemeClr val="accent4">
                    <a:lumMod val="60000"/>
                    <a:lumOff val="40000"/>
                  </a:schemeClr>
                </a:gs>
                <a:gs pos="85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516"/>
            <p:cNvSpPr/>
            <p:nvPr userDrawn="1"/>
          </p:nvSpPr>
          <p:spPr bwMode="auto">
            <a:xfrm>
              <a:off x="7513638" y="4763"/>
              <a:ext cx="2701925" cy="2178050"/>
            </a:xfrm>
            <a:custGeom>
              <a:avLst/>
              <a:gdLst>
                <a:gd name="T0" fmla="*/ 1269 w 1702"/>
                <a:gd name="T1" fmla="*/ 1374 h 1374"/>
                <a:gd name="T2" fmla="*/ 1702 w 1702"/>
                <a:gd name="T3" fmla="*/ 323 h 1374"/>
                <a:gd name="T4" fmla="*/ 1667 w 1702"/>
                <a:gd name="T5" fmla="*/ 0 h 1374"/>
                <a:gd name="T6" fmla="*/ 0 w 1702"/>
                <a:gd name="T7" fmla="*/ 0 h 1374"/>
                <a:gd name="T8" fmla="*/ 1269 w 1702"/>
                <a:gd name="T9" fmla="*/ 137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1374">
                  <a:moveTo>
                    <a:pt x="1269" y="1374"/>
                  </a:moveTo>
                  <a:cubicBezTo>
                    <a:pt x="1536" y="1104"/>
                    <a:pt x="1702" y="733"/>
                    <a:pt x="1702" y="323"/>
                  </a:cubicBezTo>
                  <a:cubicBezTo>
                    <a:pt x="1702" y="212"/>
                    <a:pt x="1690" y="104"/>
                    <a:pt x="166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69" y="1374"/>
                  </a:lnTo>
                  <a:close/>
                </a:path>
              </a:pathLst>
            </a:custGeom>
            <a:gradFill>
              <a:gsLst>
                <a:gs pos="8000">
                  <a:schemeClr val="accent5"/>
                </a:gs>
                <a:gs pos="85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246981" y="3006820"/>
            <a:ext cx="5627686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246982" y="1938685"/>
            <a:ext cx="5627686" cy="104255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51875" y="4630968"/>
            <a:ext cx="2500975" cy="296271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chemeClr val="accent2"/>
              </a:gs>
              <a:gs pos="85000">
                <a:schemeClr val="accent1"/>
              </a:gs>
            </a:gsLst>
            <a:lin ang="0" scaled="0"/>
          </a:gradFill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46982" y="4998158"/>
            <a:ext cx="1620043" cy="296271"/>
          </a:xfrm>
          <a:prstGeom prst="roundRect">
            <a:avLst>
              <a:gd name="adj" fmla="val 50000"/>
            </a:avLst>
          </a:prstGeom>
          <a:ln>
            <a:gradFill>
              <a:gsLst>
                <a:gs pos="10000">
                  <a:schemeClr val="accent2"/>
                </a:gs>
                <a:gs pos="87000">
                  <a:schemeClr val="accent1"/>
                </a:gs>
              </a:gsLst>
              <a:lin ang="5400000" scaled="1"/>
            </a:gradFill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69" y="477840"/>
            <a:ext cx="2174882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0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组合 582"/>
          <p:cNvGrpSpPr/>
          <p:nvPr userDrawn="1"/>
        </p:nvGrpSpPr>
        <p:grpSpPr>
          <a:xfrm rot="1015566">
            <a:off x="822326" y="1077560"/>
            <a:ext cx="1616075" cy="3328401"/>
            <a:chOff x="682625" y="1041062"/>
            <a:chExt cx="1616075" cy="3328401"/>
          </a:xfrm>
        </p:grpSpPr>
        <p:sp>
          <p:nvSpPr>
            <p:cNvPr id="579" name="Freeform 513"/>
            <p:cNvSpPr/>
            <p:nvPr userDrawn="1"/>
          </p:nvSpPr>
          <p:spPr bwMode="auto">
            <a:xfrm rot="576007">
              <a:off x="682625" y="1140849"/>
              <a:ext cx="1616075" cy="3228614"/>
            </a:xfrm>
            <a:custGeom>
              <a:avLst/>
              <a:gdLst>
                <a:gd name="T0" fmla="*/ 914 w 914"/>
                <a:gd name="T1" fmla="*/ 1826 h 1826"/>
                <a:gd name="T2" fmla="*/ 0 w 914"/>
                <a:gd name="T3" fmla="*/ 913 h 1826"/>
                <a:gd name="T4" fmla="*/ 914 w 914"/>
                <a:gd name="T5" fmla="*/ 0 h 1826"/>
                <a:gd name="T6" fmla="*/ 914 w 914"/>
                <a:gd name="T7" fmla="*/ 1826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1826">
                  <a:moveTo>
                    <a:pt x="914" y="1826"/>
                  </a:moveTo>
                  <a:lnTo>
                    <a:pt x="0" y="913"/>
                  </a:lnTo>
                  <a:lnTo>
                    <a:pt x="914" y="0"/>
                  </a:lnTo>
                  <a:lnTo>
                    <a:pt x="914" y="1826"/>
                  </a:lnTo>
                  <a:close/>
                </a:path>
              </a:pathLst>
            </a:custGeom>
            <a:gradFill>
              <a:gsLst>
                <a:gs pos="6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514"/>
            <p:cNvSpPr/>
            <p:nvPr userDrawn="1"/>
          </p:nvSpPr>
          <p:spPr bwMode="auto">
            <a:xfrm rot="900000">
              <a:off x="1159555" y="1041062"/>
              <a:ext cx="874939" cy="977719"/>
            </a:xfrm>
            <a:custGeom>
              <a:avLst/>
              <a:gdLst>
                <a:gd name="T0" fmla="*/ 38 w 332"/>
                <a:gd name="T1" fmla="*/ 371 h 371"/>
                <a:gd name="T2" fmla="*/ 0 w 332"/>
                <a:gd name="T3" fmla="*/ 39 h 371"/>
                <a:gd name="T4" fmla="*/ 332 w 332"/>
                <a:gd name="T5" fmla="*/ 0 h 371"/>
                <a:gd name="T6" fmla="*/ 38 w 332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1">
                  <a:moveTo>
                    <a:pt x="38" y="371"/>
                  </a:moveTo>
                  <a:lnTo>
                    <a:pt x="0" y="39"/>
                  </a:lnTo>
                  <a:lnTo>
                    <a:pt x="332" y="0"/>
                  </a:lnTo>
                  <a:lnTo>
                    <a:pt x="38" y="371"/>
                  </a:lnTo>
                  <a:close/>
                </a:path>
              </a:pathLst>
            </a:custGeom>
            <a:gradFill>
              <a:gsLst>
                <a:gs pos="8000">
                  <a:schemeClr val="accent2"/>
                </a:gs>
                <a:gs pos="85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846196" y="1942131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846195" y="2837481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1EB728-B59F-486F-8B3B-DA3BB558D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67" y="0"/>
            <a:ext cx="4121834" cy="4121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57522F-6E9E-4EA7-BA66-5C84CBD4CB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69" y="477840"/>
            <a:ext cx="2174882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6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C97DB3-07BE-45BF-9865-C46275720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4536" y="330590"/>
            <a:ext cx="2174882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4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6541B4-F5C6-44C3-883D-58D2095BB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4536" y="330590"/>
            <a:ext cx="2174882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2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06148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77B4F-0286-DE44-939A-59B26D3141B7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B0674-9F2F-9048-8F8C-240B2AE1FAC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15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1_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idx="13"/>
          </p:nvPr>
        </p:nvSpPr>
        <p:spPr>
          <a:xfrm>
            <a:off x="8362950" y="1809750"/>
            <a:ext cx="28575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7C286E-6569-40F9-AD7F-E7FA6E1A8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4536" y="330590"/>
            <a:ext cx="2174882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8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26BB1F-0661-4000-9207-C578B9931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66" y="0"/>
            <a:ext cx="4121833" cy="4121833"/>
          </a:xfrm>
          <a:prstGeom prst="rect">
            <a:avLst/>
          </a:prstGeom>
        </p:spPr>
      </p:pic>
      <p:sp>
        <p:nvSpPr>
          <p:cNvPr id="3" name="Oval 511"/>
          <p:cNvSpPr>
            <a:spLocks noChangeArrowheads="1"/>
          </p:cNvSpPr>
          <p:nvPr userDrawn="1"/>
        </p:nvSpPr>
        <p:spPr bwMode="auto">
          <a:xfrm>
            <a:off x="9403004" y="5412016"/>
            <a:ext cx="1772996" cy="1798409"/>
          </a:xfrm>
          <a:prstGeom prst="ellipse">
            <a:avLst/>
          </a:prstGeom>
          <a:gradFill>
            <a:gsLst>
              <a:gs pos="8000">
                <a:schemeClr val="accent4">
                  <a:lumMod val="60000"/>
                  <a:lumOff val="40000"/>
                  <a:alpha val="30000"/>
                </a:schemeClr>
              </a:gs>
              <a:gs pos="85000">
                <a:schemeClr val="accent4">
                  <a:alpha val="3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959293">
            <a:off x="13061" y="3476994"/>
            <a:ext cx="1514633" cy="3119475"/>
            <a:chOff x="682625" y="1041062"/>
            <a:chExt cx="1616075" cy="3328401"/>
          </a:xfrm>
        </p:grpSpPr>
        <p:sp>
          <p:nvSpPr>
            <p:cNvPr id="8" name="Freeform 513"/>
            <p:cNvSpPr/>
            <p:nvPr userDrawn="1"/>
          </p:nvSpPr>
          <p:spPr bwMode="auto">
            <a:xfrm rot="576007">
              <a:off x="682625" y="1140849"/>
              <a:ext cx="1616075" cy="3228614"/>
            </a:xfrm>
            <a:custGeom>
              <a:avLst/>
              <a:gdLst>
                <a:gd name="T0" fmla="*/ 914 w 914"/>
                <a:gd name="T1" fmla="*/ 1826 h 1826"/>
                <a:gd name="T2" fmla="*/ 0 w 914"/>
                <a:gd name="T3" fmla="*/ 913 h 1826"/>
                <a:gd name="T4" fmla="*/ 914 w 914"/>
                <a:gd name="T5" fmla="*/ 0 h 1826"/>
                <a:gd name="T6" fmla="*/ 914 w 914"/>
                <a:gd name="T7" fmla="*/ 1826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1826">
                  <a:moveTo>
                    <a:pt x="914" y="1826"/>
                  </a:moveTo>
                  <a:lnTo>
                    <a:pt x="0" y="913"/>
                  </a:lnTo>
                  <a:lnTo>
                    <a:pt x="914" y="0"/>
                  </a:lnTo>
                  <a:lnTo>
                    <a:pt x="914" y="1826"/>
                  </a:lnTo>
                  <a:close/>
                </a:path>
              </a:pathLst>
            </a:custGeom>
            <a:gradFill>
              <a:gsLst>
                <a:gs pos="6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14"/>
            <p:cNvSpPr/>
            <p:nvPr userDrawn="1"/>
          </p:nvSpPr>
          <p:spPr bwMode="auto">
            <a:xfrm rot="900000">
              <a:off x="1159555" y="1041062"/>
              <a:ext cx="874939" cy="977719"/>
            </a:xfrm>
            <a:custGeom>
              <a:avLst/>
              <a:gdLst>
                <a:gd name="T0" fmla="*/ 38 w 332"/>
                <a:gd name="T1" fmla="*/ 371 h 371"/>
                <a:gd name="T2" fmla="*/ 0 w 332"/>
                <a:gd name="T3" fmla="*/ 39 h 371"/>
                <a:gd name="T4" fmla="*/ 332 w 332"/>
                <a:gd name="T5" fmla="*/ 0 h 371"/>
                <a:gd name="T6" fmla="*/ 38 w 332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1">
                  <a:moveTo>
                    <a:pt x="38" y="371"/>
                  </a:moveTo>
                  <a:lnTo>
                    <a:pt x="0" y="39"/>
                  </a:lnTo>
                  <a:lnTo>
                    <a:pt x="332" y="0"/>
                  </a:lnTo>
                  <a:lnTo>
                    <a:pt x="38" y="371"/>
                  </a:lnTo>
                  <a:close/>
                </a:path>
              </a:pathLst>
            </a:custGeom>
            <a:gradFill>
              <a:gsLst>
                <a:gs pos="8000">
                  <a:schemeClr val="accent2"/>
                </a:gs>
                <a:gs pos="85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2AF6B813-7810-42EF-9103-35ABDD9127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69" y="477840"/>
            <a:ext cx="2174882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reeform 509"/>
          <p:cNvSpPr/>
          <p:nvPr userDrawn="1"/>
        </p:nvSpPr>
        <p:spPr bwMode="auto">
          <a:xfrm flipH="1">
            <a:off x="708025" y="-85725"/>
            <a:ext cx="11485563" cy="6203719"/>
          </a:xfrm>
          <a:custGeom>
            <a:avLst/>
            <a:gdLst>
              <a:gd name="T0" fmla="*/ 0 w 7235"/>
              <a:gd name="T1" fmla="*/ 0 h 3862"/>
              <a:gd name="T2" fmla="*/ 0 w 7235"/>
              <a:gd name="T3" fmla="*/ 2873 h 3862"/>
              <a:gd name="T4" fmla="*/ 2804 w 7235"/>
              <a:gd name="T5" fmla="*/ 3862 h 3862"/>
              <a:gd name="T6" fmla="*/ 7235 w 7235"/>
              <a:gd name="T7" fmla="*/ 0 h 3862"/>
              <a:gd name="T8" fmla="*/ 0 w 7235"/>
              <a:gd name="T9" fmla="*/ 0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5" h="3862">
                <a:moveTo>
                  <a:pt x="0" y="0"/>
                </a:moveTo>
                <a:cubicBezTo>
                  <a:pt x="0" y="2873"/>
                  <a:pt x="0" y="2873"/>
                  <a:pt x="0" y="2873"/>
                </a:cubicBezTo>
                <a:cubicBezTo>
                  <a:pt x="767" y="3492"/>
                  <a:pt x="1742" y="3862"/>
                  <a:pt x="2804" y="3862"/>
                </a:cubicBezTo>
                <a:cubicBezTo>
                  <a:pt x="5067" y="3862"/>
                  <a:pt x="6938" y="2181"/>
                  <a:pt x="723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335" name="Freeform 510"/>
          <p:cNvSpPr/>
          <p:nvPr userDrawn="1"/>
        </p:nvSpPr>
        <p:spPr bwMode="auto">
          <a:xfrm flipH="1">
            <a:off x="6858000" y="6121440"/>
            <a:ext cx="1652588" cy="746312"/>
          </a:xfrm>
          <a:custGeom>
            <a:avLst/>
            <a:gdLst>
              <a:gd name="T0" fmla="*/ 0 w 1041"/>
              <a:gd name="T1" fmla="*/ 465 h 465"/>
              <a:gd name="T2" fmla="*/ 1041 w 1041"/>
              <a:gd name="T3" fmla="*/ 465 h 465"/>
              <a:gd name="T4" fmla="*/ 520 w 1041"/>
              <a:gd name="T5" fmla="*/ 0 h 465"/>
              <a:gd name="T6" fmla="*/ 0 w 1041"/>
              <a:gd name="T7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1" h="465">
                <a:moveTo>
                  <a:pt x="0" y="465"/>
                </a:moveTo>
                <a:cubicBezTo>
                  <a:pt x="1041" y="465"/>
                  <a:pt x="1041" y="465"/>
                  <a:pt x="1041" y="465"/>
                </a:cubicBezTo>
                <a:cubicBezTo>
                  <a:pt x="1011" y="203"/>
                  <a:pt x="790" y="0"/>
                  <a:pt x="520" y="0"/>
                </a:cubicBezTo>
                <a:cubicBezTo>
                  <a:pt x="251" y="0"/>
                  <a:pt x="30" y="203"/>
                  <a:pt x="0" y="465"/>
                </a:cubicBezTo>
                <a:close/>
              </a:path>
            </a:pathLst>
          </a:custGeom>
          <a:gradFill>
            <a:gsLst>
              <a:gs pos="8000">
                <a:schemeClr val="accent5"/>
              </a:gs>
              <a:gs pos="85000">
                <a:schemeClr val="accent3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AE7AD8-9452-4FCE-A4BD-4085BC11D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611" cy="6210611"/>
          </a:xfrm>
          <a:prstGeom prst="rect">
            <a:avLst/>
          </a:prstGeom>
        </p:spPr>
      </p:pic>
      <p:sp>
        <p:nvSpPr>
          <p:cNvPr id="336" name="Oval 511"/>
          <p:cNvSpPr>
            <a:spLocks noChangeArrowheads="1"/>
          </p:cNvSpPr>
          <p:nvPr userDrawn="1"/>
        </p:nvSpPr>
        <p:spPr bwMode="auto">
          <a:xfrm flipH="1">
            <a:off x="1435100" y="2804626"/>
            <a:ext cx="2973388" cy="3007766"/>
          </a:xfrm>
          <a:prstGeom prst="ellipse">
            <a:avLst/>
          </a:prstGeom>
          <a:gradFill>
            <a:gsLst>
              <a:gs pos="8000">
                <a:schemeClr val="accent4">
                  <a:lumMod val="60000"/>
                  <a:lumOff val="40000"/>
                  <a:alpha val="30000"/>
                </a:schemeClr>
              </a:gs>
              <a:gs pos="85000">
                <a:schemeClr val="accent4">
                  <a:alpha val="3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Freeform 513"/>
          <p:cNvSpPr/>
          <p:nvPr userDrawn="1"/>
        </p:nvSpPr>
        <p:spPr bwMode="auto">
          <a:xfrm flipH="1">
            <a:off x="1133476" y="3158481"/>
            <a:ext cx="1450975" cy="2936995"/>
          </a:xfrm>
          <a:custGeom>
            <a:avLst/>
            <a:gdLst>
              <a:gd name="T0" fmla="*/ 914 w 914"/>
              <a:gd name="T1" fmla="*/ 1826 h 1826"/>
              <a:gd name="T2" fmla="*/ 0 w 914"/>
              <a:gd name="T3" fmla="*/ 913 h 1826"/>
              <a:gd name="T4" fmla="*/ 914 w 914"/>
              <a:gd name="T5" fmla="*/ 0 h 1826"/>
              <a:gd name="T6" fmla="*/ 914 w 914"/>
              <a:gd name="T7" fmla="*/ 1826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4" h="1826">
                <a:moveTo>
                  <a:pt x="914" y="1826"/>
                </a:moveTo>
                <a:lnTo>
                  <a:pt x="0" y="913"/>
                </a:lnTo>
                <a:lnTo>
                  <a:pt x="914" y="0"/>
                </a:lnTo>
                <a:lnTo>
                  <a:pt x="914" y="1826"/>
                </a:lnTo>
                <a:close/>
              </a:path>
            </a:pathLst>
          </a:custGeom>
          <a:gradFill>
            <a:gsLst>
              <a:gs pos="6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Freeform 514"/>
          <p:cNvSpPr/>
          <p:nvPr userDrawn="1"/>
        </p:nvSpPr>
        <p:spPr bwMode="auto">
          <a:xfrm flipH="1">
            <a:off x="11372851" y="1229972"/>
            <a:ext cx="527050" cy="596728"/>
          </a:xfrm>
          <a:custGeom>
            <a:avLst/>
            <a:gdLst>
              <a:gd name="T0" fmla="*/ 38 w 332"/>
              <a:gd name="T1" fmla="*/ 371 h 371"/>
              <a:gd name="T2" fmla="*/ 0 w 332"/>
              <a:gd name="T3" fmla="*/ 39 h 371"/>
              <a:gd name="T4" fmla="*/ 332 w 332"/>
              <a:gd name="T5" fmla="*/ 0 h 371"/>
              <a:gd name="T6" fmla="*/ 38 w 332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2" h="371">
                <a:moveTo>
                  <a:pt x="38" y="371"/>
                </a:moveTo>
                <a:lnTo>
                  <a:pt x="0" y="39"/>
                </a:lnTo>
                <a:lnTo>
                  <a:pt x="332" y="0"/>
                </a:lnTo>
                <a:lnTo>
                  <a:pt x="38" y="371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85000">
                <a:schemeClr val="accent1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515"/>
          <p:cNvSpPr/>
          <p:nvPr userDrawn="1"/>
        </p:nvSpPr>
        <p:spPr bwMode="auto">
          <a:xfrm flipH="1">
            <a:off x="1979613" y="-85725"/>
            <a:ext cx="4738688" cy="2914477"/>
          </a:xfrm>
          <a:custGeom>
            <a:avLst/>
            <a:gdLst>
              <a:gd name="T0" fmla="*/ 0 w 2985"/>
              <a:gd name="T1" fmla="*/ 323 h 1815"/>
              <a:gd name="T2" fmla="*/ 1492 w 2985"/>
              <a:gd name="T3" fmla="*/ 1815 h 1815"/>
              <a:gd name="T4" fmla="*/ 2985 w 2985"/>
              <a:gd name="T5" fmla="*/ 323 h 1815"/>
              <a:gd name="T6" fmla="*/ 2950 w 2985"/>
              <a:gd name="T7" fmla="*/ 0 h 1815"/>
              <a:gd name="T8" fmla="*/ 35 w 2985"/>
              <a:gd name="T9" fmla="*/ 0 h 1815"/>
              <a:gd name="T10" fmla="*/ 0 w 2985"/>
              <a:gd name="T11" fmla="*/ 323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5" h="1815">
                <a:moveTo>
                  <a:pt x="0" y="323"/>
                </a:moveTo>
                <a:cubicBezTo>
                  <a:pt x="0" y="1147"/>
                  <a:pt x="668" y="1815"/>
                  <a:pt x="1492" y="1815"/>
                </a:cubicBezTo>
                <a:cubicBezTo>
                  <a:pt x="2317" y="1815"/>
                  <a:pt x="2985" y="1147"/>
                  <a:pt x="2985" y="323"/>
                </a:cubicBezTo>
                <a:cubicBezTo>
                  <a:pt x="2985" y="212"/>
                  <a:pt x="2973" y="104"/>
                  <a:pt x="295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2" y="104"/>
                  <a:pt x="0" y="212"/>
                  <a:pt x="0" y="323"/>
                </a:cubicBezTo>
                <a:close/>
              </a:path>
            </a:pathLst>
          </a:custGeom>
          <a:gradFill>
            <a:gsLst>
              <a:gs pos="8000">
                <a:schemeClr val="accent4">
                  <a:lumMod val="60000"/>
                  <a:lumOff val="40000"/>
                </a:schemeClr>
              </a:gs>
              <a:gs pos="85000">
                <a:schemeClr val="accent4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516"/>
          <p:cNvSpPr/>
          <p:nvPr userDrawn="1"/>
        </p:nvSpPr>
        <p:spPr bwMode="auto">
          <a:xfrm flipH="1">
            <a:off x="1979613" y="-85725"/>
            <a:ext cx="2701925" cy="2206767"/>
          </a:xfrm>
          <a:custGeom>
            <a:avLst/>
            <a:gdLst>
              <a:gd name="T0" fmla="*/ 1269 w 1702"/>
              <a:gd name="T1" fmla="*/ 1374 h 1374"/>
              <a:gd name="T2" fmla="*/ 1702 w 1702"/>
              <a:gd name="T3" fmla="*/ 323 h 1374"/>
              <a:gd name="T4" fmla="*/ 1667 w 1702"/>
              <a:gd name="T5" fmla="*/ 0 h 1374"/>
              <a:gd name="T6" fmla="*/ 0 w 1702"/>
              <a:gd name="T7" fmla="*/ 0 h 1374"/>
              <a:gd name="T8" fmla="*/ 1269 w 1702"/>
              <a:gd name="T9" fmla="*/ 137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2" h="1374">
                <a:moveTo>
                  <a:pt x="1269" y="1374"/>
                </a:moveTo>
                <a:cubicBezTo>
                  <a:pt x="1536" y="1104"/>
                  <a:pt x="1702" y="733"/>
                  <a:pt x="1702" y="323"/>
                </a:cubicBezTo>
                <a:cubicBezTo>
                  <a:pt x="1702" y="212"/>
                  <a:pt x="1690" y="104"/>
                  <a:pt x="1667" y="0"/>
                </a:cubicBezTo>
                <a:cubicBezTo>
                  <a:pt x="0" y="0"/>
                  <a:pt x="0" y="0"/>
                  <a:pt x="0" y="0"/>
                </a:cubicBezTo>
                <a:lnTo>
                  <a:pt x="1269" y="1374"/>
                </a:lnTo>
                <a:close/>
              </a:path>
            </a:pathLst>
          </a:custGeom>
          <a:gradFill>
            <a:gsLst>
              <a:gs pos="8000">
                <a:schemeClr val="accent5"/>
              </a:gs>
              <a:gs pos="85000">
                <a:schemeClr val="accent3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78613" y="2070558"/>
            <a:ext cx="4604544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78613" y="4376794"/>
            <a:ext cx="460454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78614" y="4080523"/>
            <a:ext cx="460454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D23D530-EC59-4288-BF97-100EDB789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4536" y="330590"/>
            <a:ext cx="2174882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156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6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72066-6174-6145-AA6B-3DE5C9EA0DC8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C70D4-B8A7-1C47-A003-56128FA9BF31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7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57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7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87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32C326A-3541-E547-8C03-5779D23648EF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3597BDB-C194-6F4E-8639-1B954A600FD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6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06148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·</a:t>
            </a:r>
            <a:endParaRPr lang="en-US" dirty="0"/>
          </a:p>
        </p:txBody>
      </p:sp>
      <p:sp>
        <p:nvSpPr>
          <p:cNvPr id="1048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777B4F-0286-DE44-939A-59B26D3141B7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DB0674-9F2F-9048-8F8C-240B2AE1FAC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120" name="组合 1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3145736" name="直接连接符 7"/>
            <p:cNvCxnSpPr>
              <a:cxnSpLocks/>
            </p:cNvCxnSpPr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直接连接符 8"/>
            <p:cNvCxnSpPr>
              <a:cxnSpLocks/>
            </p:cNvCxnSpPr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3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5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2026/5/6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06532" y="514904"/>
            <a:ext cx="12192000" cy="48827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9452" y="1876263"/>
            <a:ext cx="10153095" cy="1080000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Brief Introduction of SYK Model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横版组合——透明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853" y="698565"/>
            <a:ext cx="514429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副标题 3">
            <a:extLst>
              <a:ext uri="{FF2B5EF4-FFF2-40B4-BE49-F238E27FC236}">
                <a16:creationId xmlns:a16="http://schemas.microsoft.com/office/drawing/2014/main" id="{7691EDC8-3446-4208-9C92-8E7309D0A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41860"/>
            <a:ext cx="9144000" cy="1655762"/>
          </a:xfrm>
        </p:spPr>
        <p:txBody>
          <a:bodyPr/>
          <a:lstStyle/>
          <a:p>
            <a:r>
              <a:rPr lang="en-US" altLang="zh-CN" dirty="0"/>
              <a:t>1604.07818</a:t>
            </a:r>
            <a:r>
              <a:rPr lang="zh-CN" altLang="en-US" dirty="0"/>
              <a:t>（主要）</a:t>
            </a:r>
            <a:endParaRPr lang="en-US" altLang="zh-CN" dirty="0"/>
          </a:p>
          <a:p>
            <a:r>
              <a:rPr lang="en-US" altLang="zh-CN" dirty="0"/>
              <a:t>1711.08482</a:t>
            </a:r>
            <a:r>
              <a:rPr lang="zh-CN" altLang="en-US" dirty="0"/>
              <a:t>（主要）</a:t>
            </a:r>
            <a:endParaRPr lang="en-US" altLang="zh-CN" dirty="0"/>
          </a:p>
          <a:p>
            <a:r>
              <a:rPr lang="en-US" altLang="zh-CN" dirty="0"/>
              <a:t>1807.03334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26679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Conformal limit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4DC820-C5E3-430E-A65A-9DDB6D4DB3A2}"/>
              </a:ext>
            </a:extLst>
          </p:cNvPr>
          <p:cNvSpPr txBox="1"/>
          <p:nvPr/>
        </p:nvSpPr>
        <p:spPr>
          <a:xfrm>
            <a:off x="1293351" y="1264430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共形变换：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99DD7F-97BC-4A62-A6F0-0CC36264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01" y="3692834"/>
            <a:ext cx="5993095" cy="82747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6C9B1B7-1665-4A4D-912F-ED43B9E09D14}"/>
              </a:ext>
            </a:extLst>
          </p:cNvPr>
          <p:cNvSpPr txBox="1"/>
          <p:nvPr/>
        </p:nvSpPr>
        <p:spPr>
          <a:xfrm>
            <a:off x="1293351" y="2586570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对于</a:t>
            </a:r>
            <a:r>
              <a:rPr lang="en-US" altLang="zh-CN" sz="2400" dirty="0"/>
              <a:t>0</a:t>
            </a:r>
            <a:r>
              <a:rPr lang="zh-CN" altLang="en-US" sz="2400" dirty="0"/>
              <a:t>维情况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A8E6B0-BBFC-4F39-9684-DE68A145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6" y="2153962"/>
            <a:ext cx="2125207" cy="547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F41D58-0F31-4AA5-8499-DD865E087255}"/>
                  </a:ext>
                </a:extLst>
              </p:cNvPr>
              <p:cNvSpPr txBox="1"/>
              <p:nvPr/>
            </p:nvSpPr>
            <p:spPr>
              <a:xfrm>
                <a:off x="1281755" y="3198167"/>
                <a:ext cx="9605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F41D58-0F31-4AA5-8499-DD865E08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55" y="3198167"/>
                <a:ext cx="96052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0EA3C5-83B5-4AC3-83CA-22AFB2FC1C61}"/>
                  </a:ext>
                </a:extLst>
              </p:cNvPr>
              <p:cNvSpPr txBox="1"/>
              <p:nvPr/>
            </p:nvSpPr>
            <p:spPr>
              <a:xfrm>
                <a:off x="1293351" y="4520307"/>
                <a:ext cx="9605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考虑耦合常数很大情况，由于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zh-CN" altLang="en-US" sz="2400" dirty="0"/>
                  <a:t>，可以忽略上式中的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sz="2400" b="0" dirty="0"/>
                  <a:t>，于是得到</a:t>
                </a:r>
                <a:endParaRPr lang="en-US" altLang="zh-CN" sz="2400" b="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0EA3C5-83B5-4AC3-83CA-22AFB2FC1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351" y="4520307"/>
                <a:ext cx="9605298" cy="461665"/>
              </a:xfrm>
              <a:prstGeom prst="rect">
                <a:avLst/>
              </a:prstGeom>
              <a:blipFill>
                <a:blip r:embed="rId5"/>
                <a:stretch>
                  <a:fillRect l="-952" t="-14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082ECB76-EFBC-4A7F-8F03-B76DE7221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7" y="5225507"/>
            <a:ext cx="9941386" cy="8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2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Conformal limit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C9B1B7-1665-4A4D-912F-ED43B9E09D14}"/>
              </a:ext>
            </a:extLst>
          </p:cNvPr>
          <p:cNvSpPr txBox="1"/>
          <p:nvPr/>
        </p:nvSpPr>
        <p:spPr>
          <a:xfrm>
            <a:off x="1293351" y="1250955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在重参数化变换下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0EA3C5-83B5-4AC3-83CA-22AFB2FC1C61}"/>
              </a:ext>
            </a:extLst>
          </p:cNvPr>
          <p:cNvSpPr txBox="1"/>
          <p:nvPr/>
        </p:nvSpPr>
        <p:spPr>
          <a:xfrm>
            <a:off x="1293351" y="4520307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将上式代入</a:t>
            </a:r>
            <a:endParaRPr lang="en-US" altLang="zh-CN" sz="2400" b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D0F18A-1866-4BB7-B221-8222AEDB7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97" y="1851055"/>
            <a:ext cx="5464806" cy="5865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8B5BEF-DEF6-49E9-B5C0-75842275893C}"/>
              </a:ext>
            </a:extLst>
          </p:cNvPr>
          <p:cNvSpPr txBox="1"/>
          <p:nvPr/>
        </p:nvSpPr>
        <p:spPr>
          <a:xfrm>
            <a:off x="1461395" y="2576002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再根据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264FB7-53CA-453C-BCD5-F2197C909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26" y="2552869"/>
            <a:ext cx="3717478" cy="6015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C72CF84-17BA-43D1-91B6-E7C1FAC05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73" y="3229834"/>
            <a:ext cx="6900053" cy="5581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5B24473-CA3E-47CA-9673-607AECE91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3" y="4892937"/>
            <a:ext cx="5709473" cy="9452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EEA790-001D-446B-AB38-F0B3F347C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35" y="5962057"/>
            <a:ext cx="1129033" cy="82143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AB52190-A677-4F1F-8DFD-DED914E3A5B6}"/>
              </a:ext>
            </a:extLst>
          </p:cNvPr>
          <p:cNvSpPr txBox="1"/>
          <p:nvPr/>
        </p:nvSpPr>
        <p:spPr>
          <a:xfrm>
            <a:off x="1293351" y="5962057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可求出</a:t>
            </a:r>
            <a:endParaRPr lang="en-US" altLang="zh-CN" sz="2400" b="0" dirty="0"/>
          </a:p>
        </p:txBody>
      </p:sp>
    </p:spTree>
    <p:extLst>
      <p:ext uri="{BB962C8B-B14F-4D97-AF65-F5344CB8AC3E}">
        <p14:creationId xmlns:p14="http://schemas.microsoft.com/office/powerpoint/2010/main" val="357752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Conformal limit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C9B1B7-1665-4A4D-912F-ED43B9E09D14}"/>
              </a:ext>
            </a:extLst>
          </p:cNvPr>
          <p:cNvSpPr txBox="1"/>
          <p:nvPr/>
        </p:nvSpPr>
        <p:spPr>
          <a:xfrm>
            <a:off x="1293351" y="1788534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因此在</a:t>
            </a:r>
            <a:r>
              <a:rPr lang="en-US" altLang="zh-CN" sz="2400" dirty="0"/>
              <a:t>conformal limit</a:t>
            </a:r>
            <a:r>
              <a:rPr lang="zh-CN" altLang="en-US" sz="2400" dirty="0"/>
              <a:t>下的关联函数应当有如下形式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0EA3C5-83B5-4AC3-83CA-22AFB2FC1C61}"/>
              </a:ext>
            </a:extLst>
          </p:cNvPr>
          <p:cNvSpPr txBox="1"/>
          <p:nvPr/>
        </p:nvSpPr>
        <p:spPr>
          <a:xfrm>
            <a:off x="1293351" y="3429000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再代入</a:t>
            </a:r>
            <a:endParaRPr lang="en-US" altLang="zh-CN" sz="2400" b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740A3D-FBC2-40FC-97D2-102BF2896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04" y="2419952"/>
            <a:ext cx="3009391" cy="8310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3072C65-BD3B-4CC2-A42B-35B4D5CB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80" y="3707685"/>
            <a:ext cx="5361439" cy="8876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55C8A1D-D491-49C6-83C2-AAD4995FEE7E}"/>
              </a:ext>
            </a:extLst>
          </p:cNvPr>
          <p:cNvSpPr txBox="1"/>
          <p:nvPr/>
        </p:nvSpPr>
        <p:spPr>
          <a:xfrm>
            <a:off x="1293351" y="4874025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可以解出</a:t>
            </a:r>
            <a:endParaRPr lang="en-US" altLang="zh-CN" sz="2400" b="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92FFEF-163F-404F-8204-77D6C8A1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95" y="5095955"/>
            <a:ext cx="2672017" cy="6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q limit</a:t>
            </a:r>
            <a:r>
              <a:rPr lang="zh-CN" altLang="en-US" dirty="0"/>
              <a:t>下的熵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4DC820-C5E3-430E-A65A-9DDB6D4DB3A2}"/>
              </a:ext>
            </a:extLst>
          </p:cNvPr>
          <p:cNvSpPr txBox="1"/>
          <p:nvPr/>
        </p:nvSpPr>
        <p:spPr>
          <a:xfrm>
            <a:off x="1290631" y="1695209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/>
              <a:t>利用配分函数可求得</a:t>
            </a:r>
            <a:r>
              <a:rPr lang="en-US" altLang="zh-CN" sz="2400" b="0" dirty="0"/>
              <a:t>SYK</a:t>
            </a:r>
            <a:r>
              <a:rPr lang="zh-CN" altLang="en-US" sz="2400" b="0" dirty="0"/>
              <a:t>模型的熵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7F618F-02D0-4BB8-90D6-182FA0853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40" y="2341785"/>
            <a:ext cx="6459927" cy="329253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CA62BC8-F026-4589-AE92-CD334BD1F25D}"/>
              </a:ext>
            </a:extLst>
          </p:cNvPr>
          <p:cNvGrpSpPr/>
          <p:nvPr/>
        </p:nvGrpSpPr>
        <p:grpSpPr>
          <a:xfrm>
            <a:off x="1834889" y="5592097"/>
            <a:ext cx="9605298" cy="1250352"/>
            <a:chOff x="1826011" y="5289595"/>
            <a:chExt cx="9605298" cy="125035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E0E5AF4-069F-4F26-B6A3-EFF63922B2A0}"/>
                </a:ext>
              </a:extLst>
            </p:cNvPr>
            <p:cNvGrpSpPr/>
            <p:nvPr/>
          </p:nvGrpSpPr>
          <p:grpSpPr>
            <a:xfrm>
              <a:off x="1826011" y="5516728"/>
              <a:ext cx="9605298" cy="461665"/>
              <a:chOff x="1293350" y="5453106"/>
              <a:chExt cx="9605298" cy="461665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35E084-9F79-4423-94D3-3DD039B443F1}"/>
                  </a:ext>
                </a:extLst>
              </p:cNvPr>
              <p:cNvSpPr txBox="1"/>
              <p:nvPr/>
            </p:nvSpPr>
            <p:spPr>
              <a:xfrm>
                <a:off x="1293350" y="5453106"/>
                <a:ext cx="9605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0" dirty="0"/>
                  <a:t>这里的</a:t>
                </a:r>
                <a:r>
                  <a:rPr lang="en-US" altLang="zh-CN" sz="2400" b="0" dirty="0"/>
                  <a:t>T</a:t>
                </a:r>
                <a:r>
                  <a:rPr lang="zh-CN" altLang="en-US" sz="2400" b="0" dirty="0"/>
                  <a:t>是无量纲温度</a:t>
                </a:r>
                <a:endParaRPr lang="zh-CN" altLang="en-US" sz="2400" dirty="0"/>
              </a:p>
            </p:txBody>
          </p:sp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0A9416D-478A-4567-889A-6AF0854CE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2659" y="5453106"/>
                <a:ext cx="1738033" cy="461665"/>
              </a:xfrm>
              <a:prstGeom prst="rect">
                <a:avLst/>
              </a:prstGeom>
            </p:spPr>
          </p:pic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2C2B37D-B429-400B-897E-3B82DBDA1999}"/>
                </a:ext>
              </a:extLst>
            </p:cNvPr>
            <p:cNvSpPr txBox="1"/>
            <p:nvPr/>
          </p:nvSpPr>
          <p:spPr>
            <a:xfrm>
              <a:off x="4870626" y="6078282"/>
              <a:ext cx="2427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零温处熵非零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0648141-65B9-4E57-9371-63974A2AD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930" y="5289595"/>
              <a:ext cx="1305173" cy="788687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3CE0954-00BF-411F-AFC2-6F9749151126}"/>
              </a:ext>
            </a:extLst>
          </p:cNvPr>
          <p:cNvSpPr txBox="1"/>
          <p:nvPr/>
        </p:nvSpPr>
        <p:spPr>
          <a:xfrm>
            <a:off x="6723353" y="5516727"/>
            <a:ext cx="61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,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146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55" y="358903"/>
            <a:ext cx="4265218" cy="9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677" y="2252370"/>
            <a:ext cx="799864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7282" y="1700808"/>
            <a:ext cx="10887030" cy="4083608"/>
            <a:chOff x="757282" y="1700808"/>
            <a:chExt cx="10887030" cy="4083608"/>
          </a:xfrm>
        </p:grpSpPr>
        <p:grpSp>
          <p:nvGrpSpPr>
            <p:cNvPr id="6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757282" y="1700808"/>
              <a:ext cx="10887030" cy="4083608"/>
              <a:chOff x="1175743" y="1700808"/>
              <a:chExt cx="10463755" cy="4083608"/>
            </a:xfrm>
          </p:grpSpPr>
          <p:sp>
            <p:nvSpPr>
              <p:cNvPr id="7" name="iṡľïḑè"/>
              <p:cNvSpPr txBox="1"/>
              <p:nvPr/>
            </p:nvSpPr>
            <p:spPr bwMode="auto">
              <a:xfrm>
                <a:off x="3941203" y="1779399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1.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拉氏量和定义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2.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关联函数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3.Conformal limit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下的性质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4.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lt"/>
                  </a:rPr>
                  <a:t>利用配分函数求熵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šľïḋé"/>
              <p:cNvSpPr txBox="1"/>
              <p:nvPr/>
            </p:nvSpPr>
            <p:spPr>
              <a:xfrm>
                <a:off x="1175743" y="1700808"/>
                <a:ext cx="252110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489B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  <a:sym typeface="+mn-lt"/>
                  </a:rPr>
                  <a:t>目录</a:t>
                </a:r>
                <a:endParaRPr kumimoji="0" lang="tr-T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8489B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poetry_91022"/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Lagrangian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FBCDB7-7ECD-4E8E-B8D1-73C16A046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3" y="2504903"/>
            <a:ext cx="4776427" cy="9838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5FC47F-5288-42EC-9128-224D48666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80" y="2407456"/>
            <a:ext cx="3128813" cy="10215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0A3B487-CC31-4065-A780-567276A8DF8B}"/>
              </a:ext>
            </a:extLst>
          </p:cNvPr>
          <p:cNvSpPr txBox="1"/>
          <p:nvPr/>
        </p:nvSpPr>
        <p:spPr>
          <a:xfrm>
            <a:off x="1384916" y="1624614"/>
            <a:ext cx="874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</a:t>
            </a:r>
            <a:r>
              <a:rPr lang="zh-CN" altLang="en-US" sz="2400" dirty="0"/>
              <a:t>个</a:t>
            </a:r>
            <a:r>
              <a:rPr lang="en-US" altLang="zh-CN" sz="2400" dirty="0"/>
              <a:t>Majorana</a:t>
            </a:r>
            <a:r>
              <a:rPr lang="zh-CN" altLang="en-US" sz="2400" dirty="0"/>
              <a:t>费米子，每次有其中的</a:t>
            </a:r>
            <a:r>
              <a:rPr lang="en-US" altLang="zh-CN" sz="2400" dirty="0"/>
              <a:t>q</a:t>
            </a:r>
            <a:r>
              <a:rPr lang="zh-CN" altLang="en-US" sz="2400" dirty="0"/>
              <a:t>个有相互作用</a:t>
            </a:r>
            <a:r>
              <a:rPr lang="en-US" altLang="zh-CN" sz="2400" dirty="0"/>
              <a:t>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4DC820-C5E3-430E-A65A-9DDB6D4DB3A2}"/>
                  </a:ext>
                </a:extLst>
              </p:cNvPr>
              <p:cNvSpPr txBox="1"/>
              <p:nvPr/>
            </p:nvSpPr>
            <p:spPr>
              <a:xfrm>
                <a:off x="1332232" y="3750177"/>
                <a:ext cx="9605298" cy="90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0" dirty="0"/>
                  <a:t>耦合常数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  <a:r>
                  <a:rPr lang="zh-CN" altLang="en-US" sz="2400" dirty="0"/>
                  <a:t>是满足高斯分布的随机数，平均值为</a:t>
                </a:r>
                <a:r>
                  <a:rPr lang="en-US" altLang="zh-CN" sz="2400" dirty="0"/>
                  <a:t>0</a:t>
                </a:r>
                <a:r>
                  <a:rPr lang="zh-CN" altLang="en-US" sz="2400" dirty="0"/>
                  <a:t>，标准差为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4DC820-C5E3-430E-A65A-9DDB6D4DB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32" y="3750177"/>
                <a:ext cx="9605298" cy="901081"/>
              </a:xfrm>
              <a:prstGeom prst="rect">
                <a:avLst/>
              </a:prstGeom>
              <a:blipFill>
                <a:blip r:embed="rId4"/>
                <a:stretch>
                  <a:fillRect l="-1016" t="-7432" b="-1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1847A314-37FA-4F1F-A1EF-6577612D7E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2" y="4684890"/>
            <a:ext cx="2937953" cy="5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4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马约拉纳费米子回顾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A3B487-CC31-4065-A780-567276A8DF8B}"/>
              </a:ext>
            </a:extLst>
          </p:cNvPr>
          <p:cNvSpPr txBox="1"/>
          <p:nvPr/>
        </p:nvSpPr>
        <p:spPr>
          <a:xfrm>
            <a:off x="1384916" y="1250291"/>
            <a:ext cx="874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Majorana</a:t>
            </a:r>
            <a:r>
              <a:rPr lang="zh-CN" altLang="en-US" sz="2400" dirty="0"/>
              <a:t>费米子定义</a:t>
            </a:r>
            <a:r>
              <a:rPr lang="en-US" altLang="zh-CN" sz="2400" dirty="0"/>
              <a:t>: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4DC820-C5E3-430E-A65A-9DDB6D4DB3A2}"/>
              </a:ext>
            </a:extLst>
          </p:cNvPr>
          <p:cNvSpPr txBox="1"/>
          <p:nvPr/>
        </p:nvSpPr>
        <p:spPr>
          <a:xfrm>
            <a:off x="1384916" y="3946178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/>
              <a:t>Dirac</a:t>
            </a:r>
            <a:r>
              <a:rPr lang="zh-CN" altLang="en-US" sz="2400" b="0" dirty="0"/>
              <a:t>费米子拉氏量：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B1E339-E70A-41EC-A41D-E147A7CF3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05" y="1749756"/>
            <a:ext cx="1955888" cy="20054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9EBEF-B931-4254-BFCC-F46F537FC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8" y="2409396"/>
            <a:ext cx="1692322" cy="49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B9418C2-C3AE-4006-AE73-085E1DE59B62}"/>
                  </a:ext>
                </a:extLst>
              </p:cNvPr>
              <p:cNvSpPr txBox="1"/>
              <p:nvPr/>
            </p:nvSpPr>
            <p:spPr>
              <a:xfrm>
                <a:off x="5101701" y="2440138"/>
                <a:ext cx="150328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altLang="zh-CN" sz="28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B9418C2-C3AE-4006-AE73-085E1DE5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701" y="2440138"/>
                <a:ext cx="150328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BD9D409F-4151-4BF8-895E-3CD7850AB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97" y="4465263"/>
            <a:ext cx="6510291" cy="46288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A595700-A56D-4814-8250-2BCB8C236B9A}"/>
              </a:ext>
            </a:extLst>
          </p:cNvPr>
          <p:cNvSpPr txBox="1"/>
          <p:nvPr/>
        </p:nvSpPr>
        <p:spPr>
          <a:xfrm>
            <a:off x="1384916" y="4928150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/>
              <a:t>Majorana</a:t>
            </a:r>
            <a:r>
              <a:rPr lang="zh-CN" altLang="en-US" sz="2400" b="0" dirty="0"/>
              <a:t>费米子拉氏量：</a:t>
            </a:r>
            <a:endParaRPr lang="zh-CN" altLang="en-US" sz="2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DEBE1C2-8823-4690-B0CD-12289CD6D7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9" y="5448379"/>
            <a:ext cx="5693546" cy="7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8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关联函数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A3B487-CC31-4065-A780-567276A8DF8B}"/>
              </a:ext>
            </a:extLst>
          </p:cNvPr>
          <p:cNvSpPr txBox="1"/>
          <p:nvPr/>
        </p:nvSpPr>
        <p:spPr>
          <a:xfrm>
            <a:off x="1384916" y="1624614"/>
            <a:ext cx="874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等时对易关系（</a:t>
            </a:r>
            <a:r>
              <a:rPr lang="en-US" altLang="zh-CN" sz="2400" dirty="0"/>
              <a:t>Clifford algebra</a:t>
            </a:r>
            <a:r>
              <a:rPr lang="zh-CN" altLang="en-US" sz="2400" dirty="0"/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4DC820-C5E3-430E-A65A-9DDB6D4DB3A2}"/>
              </a:ext>
            </a:extLst>
          </p:cNvPr>
          <p:cNvSpPr txBox="1"/>
          <p:nvPr/>
        </p:nvSpPr>
        <p:spPr>
          <a:xfrm>
            <a:off x="1293349" y="2909932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/>
              <a:t>两点关联函数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A74959-0436-4357-B822-96E02ED63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08" y="2047838"/>
            <a:ext cx="4628781" cy="8620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3ACBF5-05A1-470B-BFF3-55F343B50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25" y="3421591"/>
            <a:ext cx="8830150" cy="5530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52ED444-B850-49C3-969D-DBC79932B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67" y="4168650"/>
            <a:ext cx="2278601" cy="8035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C14EFAC-70A4-4349-8A1E-A80871D227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61" y="5233386"/>
            <a:ext cx="6104274" cy="7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3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关联函数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A3B487-CC31-4065-A780-567276A8DF8B}"/>
              </a:ext>
            </a:extLst>
          </p:cNvPr>
          <p:cNvSpPr txBox="1"/>
          <p:nvPr/>
        </p:nvSpPr>
        <p:spPr>
          <a:xfrm>
            <a:off x="1293349" y="2257697"/>
            <a:ext cx="874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符号函数</a:t>
            </a:r>
            <a:r>
              <a:rPr lang="en-US" altLang="zh-CN" sz="2400" dirty="0" err="1"/>
              <a:t>sgn</a:t>
            </a:r>
            <a:r>
              <a:rPr lang="zh-CN" altLang="en-US" sz="2400" dirty="0"/>
              <a:t>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4DC820-C5E3-430E-A65A-9DDB6D4DB3A2}"/>
              </a:ext>
            </a:extLst>
          </p:cNvPr>
          <p:cNvSpPr txBox="1"/>
          <p:nvPr/>
        </p:nvSpPr>
        <p:spPr>
          <a:xfrm>
            <a:off x="1293349" y="3506135"/>
            <a:ext cx="960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自由</a:t>
            </a:r>
            <a:r>
              <a:rPr lang="en-US" altLang="zh-CN" sz="2400" dirty="0"/>
              <a:t>2</a:t>
            </a:r>
            <a:r>
              <a:rPr lang="zh-CN" altLang="en-US" sz="2400" dirty="0"/>
              <a:t>点关联函数的傅里叶变换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C14EFAC-70A4-4349-8A1E-A80871D22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61" y="1368194"/>
            <a:ext cx="6104274" cy="74306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6C2092-78BD-4E18-8620-5ECDB505F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39" y="2350188"/>
            <a:ext cx="2985856" cy="418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66E90F-FBF4-428A-B8DF-11EBF9862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10" y="4232364"/>
            <a:ext cx="4905175" cy="7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对高斯分布求平均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A3B487-CC31-4065-A780-567276A8DF8B}"/>
                  </a:ext>
                </a:extLst>
              </p:cNvPr>
              <p:cNvSpPr txBox="1"/>
              <p:nvPr/>
            </p:nvSpPr>
            <p:spPr>
              <a:xfrm>
                <a:off x="1401433" y="1509205"/>
                <a:ext cx="9365942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由于耦合常数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zh-CN" altLang="en-US" sz="2400" dirty="0"/>
                  <a:t>是满足高斯分布的随机变量，因此需要对高斯分布求平均（</a:t>
                </a:r>
                <a:r>
                  <a:rPr lang="en-US" altLang="zh-CN" sz="2400" dirty="0"/>
                  <a:t>average disorder</a:t>
                </a:r>
                <a:r>
                  <a:rPr lang="zh-CN" altLang="en-US" sz="2400" dirty="0"/>
                  <a:t>），简便起见，下面以</a:t>
                </a:r>
                <a:r>
                  <a:rPr lang="en-US" altLang="zh-CN" sz="2400" dirty="0"/>
                  <a:t>q=4</a:t>
                </a:r>
                <a:r>
                  <a:rPr lang="zh-CN" altLang="en-US" sz="2400" dirty="0"/>
                  <a:t>为例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A3B487-CC31-4065-A780-567276A8D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33" y="1509205"/>
                <a:ext cx="9365942" cy="860748"/>
              </a:xfrm>
              <a:prstGeom prst="rect">
                <a:avLst/>
              </a:prstGeom>
              <a:blipFill>
                <a:blip r:embed="rId2"/>
                <a:stretch>
                  <a:fillRect l="-1042" t="-7801" b="-16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59512D5-4BCC-4A44-9BD0-D50A9F94F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6" y="2534562"/>
            <a:ext cx="1742640" cy="1546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5A8B7D2-7FB9-49CD-9833-5C0CB66BD073}"/>
                  </a:ext>
                </a:extLst>
              </p:cNvPr>
              <p:cNvSpPr txBox="1"/>
              <p:nvPr/>
            </p:nvSpPr>
            <p:spPr>
              <a:xfrm>
                <a:off x="2380096" y="3052136"/>
                <a:ext cx="9365942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每个这样的顶点贡献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𝑖𝑗𝑘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zh-CN" altLang="en-US" sz="2400" dirty="0"/>
                  <a:t>，而根据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𝑖𝑗𝑘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zh-CN" altLang="en-US" sz="2400" dirty="0"/>
                  <a:t>的标准差是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5A8B7D2-7FB9-49CD-9833-5C0CB66B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96" y="3052136"/>
                <a:ext cx="9365942" cy="491417"/>
              </a:xfrm>
              <a:prstGeom prst="rect">
                <a:avLst/>
              </a:prstGeom>
              <a:blipFill>
                <a:blip r:embed="rId4"/>
                <a:stretch>
                  <a:fillRect l="-976" t="-1375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D7DEB505-6B4D-417C-AEEF-7B8AD48E5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5" y="3015951"/>
            <a:ext cx="2807422" cy="56378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0411436-2DC2-48D1-AEF7-1CC37603E7DF}"/>
              </a:ext>
            </a:extLst>
          </p:cNvPr>
          <p:cNvSpPr txBox="1"/>
          <p:nvPr/>
        </p:nvSpPr>
        <p:spPr>
          <a:xfrm>
            <a:off x="1508776" y="4261920"/>
            <a:ext cx="936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可以得到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59687BE-CF08-43DD-B801-FC08D2713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60" y="4904841"/>
            <a:ext cx="5762488" cy="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对高斯分布求平均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F63B87-B6EE-4A1D-963A-DA70856CB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77" y="1086400"/>
            <a:ext cx="3169309" cy="9636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E67463-158E-4CC5-A63F-1A70840D7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21" y="2037408"/>
            <a:ext cx="7689957" cy="10172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DA4F1D-589C-418B-BAD1-B09267E62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80" y="3048069"/>
            <a:ext cx="7053440" cy="10198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EAD344-039F-45E5-A82B-71269BA9D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1" y="5667375"/>
            <a:ext cx="10410825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E1A0D11-5570-499E-A630-9009E94F7B93}"/>
                  </a:ext>
                </a:extLst>
              </p:cNvPr>
              <p:cNvSpPr txBox="1"/>
              <p:nvPr/>
            </p:nvSpPr>
            <p:spPr>
              <a:xfrm>
                <a:off x="1991745" y="5157714"/>
                <a:ext cx="928476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前三个图都是</a:t>
                </a:r>
                <a:r>
                  <a:rPr lang="en-US" altLang="zh-CN" sz="2400" dirty="0"/>
                  <a:t>O(1)</a:t>
                </a:r>
                <a:r>
                  <a:rPr lang="zh-CN" altLang="en-US" sz="2400" dirty="0"/>
                  <a:t>阶（大</a:t>
                </a:r>
                <a:r>
                  <a:rPr lang="en-US" altLang="zh-CN" sz="2400" dirty="0"/>
                  <a:t>N</a:t>
                </a:r>
                <a:r>
                  <a:rPr lang="zh-CN" altLang="en-US" sz="2400" dirty="0"/>
                  <a:t>展开的领头阶），第四个是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400" b="0" dirty="0"/>
                  <a:t>阶</a:t>
                </a:r>
                <a:endParaRPr lang="en-US" altLang="zh-CN" sz="2400" b="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E1A0D11-5570-499E-A630-9009E94F7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745" y="5157714"/>
                <a:ext cx="9284763" cy="613886"/>
              </a:xfrm>
              <a:prstGeom prst="rect">
                <a:avLst/>
              </a:prstGeom>
              <a:blipFill>
                <a:blip r:embed="rId6"/>
                <a:stretch>
                  <a:fillRect l="-1051"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022A0176-1212-499A-94DF-B9FA44132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73" y="4005682"/>
            <a:ext cx="6033532" cy="11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0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F6AF8C-1338-4AAE-B397-AA65036D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对高斯分布求平均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1A0D11-5570-499E-A630-9009E94F7B93}"/>
              </a:ext>
            </a:extLst>
          </p:cNvPr>
          <p:cNvSpPr txBox="1"/>
          <p:nvPr/>
        </p:nvSpPr>
        <p:spPr>
          <a:xfrm>
            <a:off x="1166813" y="1201114"/>
            <a:ext cx="928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/>
              <a:t>对自由关联函数的修正</a:t>
            </a:r>
            <a:endParaRPr lang="en-US" altLang="zh-CN" sz="2400" b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29007D-C1EE-4539-AED8-C3432672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46" y="1664111"/>
            <a:ext cx="7708707" cy="26224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6D72E72-721D-429B-84E1-3A28DDCD341D}"/>
              </a:ext>
            </a:extLst>
          </p:cNvPr>
          <p:cNvSpPr txBox="1"/>
          <p:nvPr/>
        </p:nvSpPr>
        <p:spPr>
          <a:xfrm>
            <a:off x="1166813" y="4120931"/>
            <a:ext cx="928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/>
              <a:t>相应的具体表达式是</a:t>
            </a:r>
            <a:endParaRPr lang="en-US" altLang="zh-CN" sz="2400" b="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61A889-CF74-4296-80A3-BED0C94AE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12" y="4707051"/>
            <a:ext cx="2440788" cy="633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BED605-6DCF-474F-9E5B-9575B71D2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2" y="4707051"/>
            <a:ext cx="3399408" cy="6332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A07EAE-90F9-4162-8004-680A2A9FF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06" y="5656886"/>
            <a:ext cx="3462335" cy="113441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F2F8E78-86AB-4CEB-BD75-D0899AD8B80B}"/>
              </a:ext>
            </a:extLst>
          </p:cNvPr>
          <p:cNvSpPr txBox="1"/>
          <p:nvPr/>
        </p:nvSpPr>
        <p:spPr>
          <a:xfrm>
            <a:off x="1166812" y="5617117"/>
            <a:ext cx="928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/>
              <a:t>一般</a:t>
            </a:r>
            <a:r>
              <a:rPr lang="en-US" altLang="zh-CN" sz="2400" b="0" dirty="0"/>
              <a:t>q</a:t>
            </a:r>
            <a:r>
              <a:rPr lang="zh-CN" altLang="en-US" sz="2400" b="0" dirty="0"/>
              <a:t>情况下是</a:t>
            </a:r>
            <a:endParaRPr lang="en-US" altLang="zh-CN" sz="2400" b="0" dirty="0"/>
          </a:p>
        </p:txBody>
      </p:sp>
    </p:spTree>
    <p:extLst>
      <p:ext uri="{BB962C8B-B14F-4D97-AF65-F5344CB8AC3E}">
        <p14:creationId xmlns:p14="http://schemas.microsoft.com/office/powerpoint/2010/main" val="3023230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751056-6b97-492c-b763-340acee7e99d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times加宋体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times加宋体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8489B"/>
      </a:accent1>
      <a:accent2>
        <a:srgbClr val="0C62BF"/>
      </a:accent2>
      <a:accent3>
        <a:srgbClr val="1C86FC"/>
      </a:accent3>
      <a:accent4>
        <a:srgbClr val="4598F7"/>
      </a:accent4>
      <a:accent5>
        <a:srgbClr val="73B3F9"/>
      </a:accent5>
      <a:accent6>
        <a:srgbClr val="7F7F7F"/>
      </a:accent6>
      <a:hlink>
        <a:srgbClr val="4472C4"/>
      </a:hlink>
      <a:folHlink>
        <a:srgbClr val="BFBFBF"/>
      </a:folHlink>
    </a:clrScheme>
    <a:fontScheme name="times加宋体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8489B"/>
    </a:accent1>
    <a:accent2>
      <a:srgbClr val="0C62BF"/>
    </a:accent2>
    <a:accent3>
      <a:srgbClr val="1C86FC"/>
    </a:accent3>
    <a:accent4>
      <a:srgbClr val="4598F7"/>
    </a:accent4>
    <a:accent5>
      <a:srgbClr val="73B3F9"/>
    </a:accent5>
    <a:accent6>
      <a:srgbClr val="7F7F7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316</Words>
  <Application>Microsoft Office PowerPoint</Application>
  <PresentationFormat>宽屏</PresentationFormat>
  <Paragraphs>55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等线</vt:lpstr>
      <vt:lpstr>黑体</vt:lpstr>
      <vt:lpstr>华文中宋</vt:lpstr>
      <vt:lpstr>宋体</vt:lpstr>
      <vt:lpstr>微软雅黑</vt:lpstr>
      <vt:lpstr>Arial</vt:lpstr>
      <vt:lpstr>Cambria Math</vt:lpstr>
      <vt:lpstr>Times New Roman</vt:lpstr>
      <vt:lpstr>A000120140530A99PPBG</vt:lpstr>
      <vt:lpstr>1_A000120140530A99PPBG</vt:lpstr>
      <vt:lpstr>主题5</vt:lpstr>
      <vt:lpstr>Brief Introduction of SYK Model</vt:lpstr>
      <vt:lpstr>PowerPoint 演示文稿</vt:lpstr>
      <vt:lpstr>Lagrangian</vt:lpstr>
      <vt:lpstr>马约拉纳费米子回顾</vt:lpstr>
      <vt:lpstr>关联函数</vt:lpstr>
      <vt:lpstr>关联函数</vt:lpstr>
      <vt:lpstr>对高斯分布求平均</vt:lpstr>
      <vt:lpstr>对高斯分布求平均</vt:lpstr>
      <vt:lpstr>对高斯分布求平均</vt:lpstr>
      <vt:lpstr>Conformal limit</vt:lpstr>
      <vt:lpstr>Conformal limit</vt:lpstr>
      <vt:lpstr>Conformal limit</vt:lpstr>
      <vt:lpstr>Large q limit下的熵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syp</cp:lastModifiedBy>
  <cp:revision>1855</cp:revision>
  <dcterms:created xsi:type="dcterms:W3CDTF">2018-08-10T09:41:38Z</dcterms:created>
  <dcterms:modified xsi:type="dcterms:W3CDTF">2026-05-06T07:54:05Z</dcterms:modified>
</cp:coreProperties>
</file>