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6" r:id="rId10"/>
    <p:sldId id="263" r:id="rId11"/>
    <p:sldId id="275" r:id="rId12"/>
    <p:sldId id="264" r:id="rId13"/>
    <p:sldId id="27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84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941832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800" b="1">
                <a:solidFill>
                  <a:srgbClr val="FFFFFF"/>
                </a:solidFill>
                <a:latin typeface="Calibri Light"/>
              </a:defRPr>
            </a:pPr>
            <a:r>
              <a:t>CO2 Cooling Technology</a:t>
            </a:r>
            <a:br/>
            <a:r>
              <a:t>for LHC Experiments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17520"/>
            <a:ext cx="94183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0">
                <a:solidFill>
                  <a:srgbClr val="BBCCDD"/>
                </a:solidFill>
                <a:latin typeface="Calibri Light"/>
              </a:defRPr>
            </a:pPr>
            <a:r>
              <a:t>A Comprehensive Literature Review of Evaporative CO2 (R744)</a:t>
            </a:r>
            <a:br/>
            <a:r>
              <a:t>Thermal Management for High-Energy Physics Detectors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3931920"/>
            <a:ext cx="2743200" cy="45720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371600" y="429768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99AABB"/>
                </a:solidFill>
                <a:latin typeface="Calibri Light"/>
              </a:defRPr>
            </a:pPr>
            <a:r>
              <a:t>Based on 14 publications (2008–2024)</a:t>
            </a:r>
            <a:br/>
            <a:r>
              <a:t>CERN · Nikhef · NTNU · RWTH Aachen · EPFL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760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8899AA"/>
                </a:solidFill>
                <a:latin typeface="Calibri Light"/>
              </a:defRPr>
            </a:pPr>
            <a:r>
              <a:t>Report Date: 25 May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CMS Pixel Phase I — 15 kW Full-Scale Prototype (2015)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Tropea et al., 2015 — Scaling CO2 cooling to multi-kilowatt range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79576"/>
            <a:ext cx="105156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MILESTONE: Most powerful CO2 cooling system for HEP built at that time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endParaRPr dirty="0"/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b="1" dirty="0"/>
              <a:t>DEVELOPMENT APPROACH: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Full-scale prototype designed, constructed, and commissioned in 2013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Based on experience from </a:t>
            </a:r>
            <a:r>
              <a:rPr dirty="0" err="1"/>
              <a:t>LHCb</a:t>
            </a:r>
            <a:r>
              <a:rPr dirty="0"/>
              <a:t> VELO and AMS Tracker systems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Validated industrial component adaptation for HEP requirements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b="1" dirty="0"/>
              <a:t>PERFORMANCE RESULTS: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Excellent temperature stability demonstrated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Robust behavior during power cycling (simulating detector on/off transitions)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Design optimization path identified for final system construction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b="1" dirty="0"/>
              <a:t>KEY LESSONS FOR SCALING UP: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2PACL concept scales successfully from ~1 kW to &gt;15 kW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Pump selection and accumulator sizing are critical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Need for dedicated CO2 primary chiller at larger scales</a:t>
            </a:r>
          </a:p>
          <a:p>
            <a:pPr>
              <a:spcAft>
                <a:spcPts val="600"/>
              </a:spcAft>
              <a:defRPr sz="1700">
                <a:solidFill>
                  <a:srgbClr val="333333"/>
                </a:solidFill>
                <a:latin typeface="Calibri"/>
              </a:defRPr>
            </a:pPr>
            <a:r>
              <a:rPr dirty="0"/>
              <a:t>  ▪ N+1 redundancy architecture validated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9E2379-FE4C-4AD3-840C-1548B395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2" y="446539"/>
            <a:ext cx="6161317" cy="4497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266B35-4F70-46C7-9C3E-12B66352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88" y="1133740"/>
            <a:ext cx="5279380" cy="28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HL-LHC Era — Scaling to Unprecedented Levels (2026+)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Barroca et al., 2021; Zwalinski et al., 2023 — 300–500 kW cooling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9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520" y="1554480"/>
          <a:ext cx="112471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Parameter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ATLAS ITk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CMS Phase-II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Notes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Nominal power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~300 kW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~500 kW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10x increase over Phase-I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Detector temp.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Down to -43°C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Down to -43°C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Near CO2 freezing point (-56°C)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2PACL plants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6 + 1 redundant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8 + 1 redundant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N+1 redundancy architecture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R744 primary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6 + 1 slices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12 + 1 slices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Two-stage transcritical cycle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Location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100 m underground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100 m underground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Tri-axial vacuum insulated lines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R744 supply temp.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-53°C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-53°C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Only ~3°C above CO2 freezing point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Power backup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rPr dirty="0"/>
                        <a:t>UPS + Diesel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UPS + Diesel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No interruption acceptable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DEMO program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100 kW system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Built 2020–2023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rPr dirty="0"/>
                        <a:t>Pre-production validation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E86A17"/>
                </a:solidFill>
                <a:latin typeface="Calibri"/>
              </a:defRPr>
            </a:pPr>
            <a:r>
              <a:rPr dirty="0"/>
              <a:t>INNOVATION: First fully CO2-based detector cooling system — R744 primary + R744 (CO2) secondary 2PACL loop.</a:t>
            </a:r>
            <a:br>
              <a:rPr dirty="0"/>
            </a:br>
            <a:r>
              <a:rPr dirty="0"/>
              <a:t>Surface CO2 storage tanks solve accumulator size constraints in underground caverns.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98AD2C-5D92-49E3-8704-A268C288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"/>
          <a:stretch/>
        </p:blipFill>
        <p:spPr>
          <a:xfrm>
            <a:off x="373545" y="231105"/>
            <a:ext cx="4027634" cy="31470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9601A9-096D-4041-A69F-B93224C14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0" y="3921362"/>
            <a:ext cx="3658111" cy="21577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EF4A7F-8FB8-4F01-8667-F7FE5999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60" y="238465"/>
            <a:ext cx="4451420" cy="31470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B79AC5-167A-444B-ADEC-764AE83E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93" y="3569670"/>
            <a:ext cx="7091759" cy="3147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A81BE5-C6A4-4287-BF71-739F7C6D2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548" y="805016"/>
            <a:ext cx="2916904" cy="22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Control Systems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Zwalinski et al., 2014; Teixeira et al., 2022 — Industrial PLCs meet HEP requirements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554480"/>
            <a:ext cx="53035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HARDWARE LAYER: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Schneider M580 HSBY redundant PLCs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~330 I/O points per cooling unit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Distributed over 100m via ETHERNET IP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WAGO + FESTO remote I/O couplers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Redundant 24VDC power supplies with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   redundancy modules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Local Siemens touch panels for backup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SAFETY &amp; INTERLOCKS: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~360 alarms and interlocks per unit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Multi-level interlocking hierarchy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UPS + diesel backup ensures CO2 flow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   even during full power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0" y="1554480"/>
            <a:ext cx="50292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SOFTWARE LAYER: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UNICOS CPC6 framework (CERN standard)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~16 PID control loops per unit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Split-range controllers with dynamic limiters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SCADA: Siemens WinCC OA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MODBUS TCP/IP to CERN Control Centre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Online CO2 p-H diagram visualization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Ring topology RIO for communication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   redundancy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REDUNDANCY STRATEGY: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Hot Standby (HSBY) PLC failover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Ring topology survives single cable break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Local touch panels for network failure</a:t>
            </a:r>
          </a:p>
          <a:p>
            <a:pPr>
              <a:spcAft>
                <a:spcPts val="400"/>
              </a:spcAft>
              <a:defRPr sz="1400">
                <a:solidFill>
                  <a:srgbClr val="333333"/>
                </a:solidFill>
                <a:latin typeface="Calibri"/>
              </a:defRPr>
            </a:pPr>
            <a:r>
              <a:rPr dirty="0"/>
              <a:t>▪ Evaluated in R744 System A (2022)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Modelling &amp; Simulation of Two-Phase CO2 Cooling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Barroca, 2019 — PhD Thesis on ATLAS ITk CO2 cooling modelling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234440"/>
            <a:ext cx="10515600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CHALLENGE: Two-phase flow in mini-channels (Dh &lt; 3 mm) is difficult to predict accurately.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▪ Limited experimental data for CO2 boiling in small channels</a:t>
            </a:r>
            <a:r>
              <a:rPr lang="en-US" dirty="0"/>
              <a:t>     </a:t>
            </a:r>
            <a:endParaRPr dirty="0"/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▪ Large uncertainties → conservative safety factors → suboptimal designs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CONTRIBUTIONS OF BARROCA PhD (2019):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▪ Python-based simulation toolkit for CO2 cooling design and optimization: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Heat Transfer Coefficient (HTC) prediction along evaporators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Frictional pressure drop modelling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Flow distribution analysis in manifolds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Thermal requirement calculations for detector subsystems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▪ Novel fit method to extract in-situ material properties from thermal measurements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Thermal conductivity of </a:t>
            </a:r>
            <a:r>
              <a:rPr dirty="0" err="1"/>
              <a:t>ITk</a:t>
            </a:r>
            <a:r>
              <a:rPr dirty="0"/>
              <a:t> structural materials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Manufacturing variability quantification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- HTC extraction from experimental data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KEY RESULT: New CO2 model parameters improved HTC prediction precision by FACTOR OF 2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for </a:t>
            </a:r>
            <a:r>
              <a:rPr dirty="0" err="1"/>
              <a:t>ITk</a:t>
            </a:r>
            <a:r>
              <a:rPr dirty="0"/>
              <a:t> working conditions, enabling more aggressive (lower mass) designs.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DRY-OUT MANAGEMENT: Systems designed to keep vapor quality &lt; 35–40% to avoid dry-out.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Above this threshold, liquid film breaks → HTC drops sharply → wall temperature spikes.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Future Directions — Beyond CO2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Contiero et al., 2024; Mapelli et al., 2012; Gargiulo et al.,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645920"/>
            <a:ext cx="3200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KRYPTON COOLING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(-60 to -80°C)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endParaRPr/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Beyond CO2 triple point (-56°C)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Noble gas — zero GWP, zero ODP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Low critical temp maximizes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thermal performance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Gaseous at room temp → need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completely new cycle architecture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Ejector-supported cycle proposed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Conceptual stage (Contiero 2024)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9120" y="1645920"/>
            <a:ext cx="3200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MICRO-CHANNEL COOLING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(Silicon substrates)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endParaRPr/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Si micro-channels etched into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110 μm thick wafers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Channels: 200 × 70 μm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Direct contact with sensors →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eliminates CTE mismatch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NA62 GTK: baseline for thermal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management (C6F14 single-phase)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Compatible with two-phase CO2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Challenge: flow distribution in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large-area arrays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720" y="1645920"/>
            <a:ext cx="34747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DRD8 COLLABORATION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(2024 proposal)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endParaRPr/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WP1: Global system design &amp;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integration (incl. robotics)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WP2: Low-mass mechanics &amp;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thermal management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WP3: Detector cooling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– Project 3.1: New evaporative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  cooling fluids &amp; systems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– Project 3.2: Microchannel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  cooling substrates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WP4: Design &amp; qualification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  tools (XR, physics sim. link)</a:t>
            </a:r>
          </a:p>
          <a:p>
            <a:pPr>
              <a:spcAft>
                <a:spcPts val="300"/>
              </a:spcAft>
              <a:defRPr sz="1300">
                <a:solidFill>
                  <a:srgbClr val="333333"/>
                </a:solidFill>
                <a:latin typeface="Calibri"/>
              </a:defRPr>
            </a:pPr>
            <a:r>
              <a:t>▪ 37+ participating institutes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Development Timeline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15+ years of CO2 cooling evolution at CERN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50564"/>
              </p:ext>
            </p:extLst>
          </p:nvPr>
        </p:nvGraphicFramePr>
        <p:xfrm>
          <a:off x="579120" y="1277145"/>
          <a:ext cx="1115568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Year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Milestone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Significance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~2000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2PACL concept developed at Nikhef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Foundation of all subsequent systems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2008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LHCb VELO operational — 1st CO2 system at LHC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Proof of concept: 2PACL works in real experiment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2011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CMS tracker CO2 feasibility study (RWTH Aachen)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45% material budget reduction demonstrated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Micro-channel cooling R&amp;D begins (CERN/EPFL)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Alternative silicon substrate cooling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2014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ATLAS IBL CO2 system operational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Lower temperatures (&lt; -35°C), first in ATLAS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15 kW CMS Pixel prototype commissioned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Scalability to multi-kW range validated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2016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CMS Pixel Phase I operational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Largest CO2 system then operating at LHC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2019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ATLAS ITk CO2 modelling (Barroca PhD)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2× improvement in HTC prediction precision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DEMO 100 kW program launched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Pre-production validation at HL-LHC scale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Ultra-low temp R744 transcritical prototype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-53°C primary for underground 2PACL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HL-LHC system construction begins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ATLAS 300 kW + CMS 500 kW systems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Krypton concept + DRD8 proposal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Post-CO2 era planning begins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2026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HL-LHC operation starts (LS3 complete)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rPr dirty="0"/>
                        <a:t>Full-scale CO2 systems in production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Key Technical Parameters — Across All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Comparison of operational and planned CO2 cooling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14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4320" y="1554480"/>
          <a:ext cx="117957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Parameter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LHCb VELO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ATLAS IBL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CMS Pixel Ph-I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ATLAS ITk (HL)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CMS Ph-II (HL)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Year operational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2008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2014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2016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2026+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2026+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Cooling power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1.6 kW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~3 kW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~15 kW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~300 kW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~500 kW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Detector temp.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-25°C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-35 to +15°C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-20°C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Down to -43°C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Down to -43°C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Tube diameter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~2 mm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Ø1.7 mm ID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~2 mm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~2 mm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~2 mm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Primary chiller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R404a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R404a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R507a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R744 transcritical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R744 transcritical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2PACL plants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 (redundant)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2+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6 + 1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8 + 1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PLC type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Schneider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Schneider Premium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Schneider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Schneider M580 HSBY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Schneider M580 HSBY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SCADA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—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WinCC OA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WinCC OA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WinCC OA (UNICOS)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WinCC OA (UNICOS)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Backup power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UPS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UPS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UPS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UPS + Diesel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UPS + Diesel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" y="5303520"/>
            <a:ext cx="10515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86A17"/>
                </a:solidFill>
                <a:latin typeface="Calibri"/>
              </a:defRPr>
            </a:pPr>
            <a:r>
              <a:rPr dirty="0"/>
              <a:t>Note: The 300× increase from </a:t>
            </a:r>
            <a:r>
              <a:rPr dirty="0" err="1"/>
              <a:t>LHCb</a:t>
            </a:r>
            <a:r>
              <a:rPr dirty="0"/>
              <a:t> VELO (1.6 kW) to CMS Phase-II (500 kW) represents the largest scaling of CO2 cooling technology in any application worldwide.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Key Design Principles &amp; Lessons Learned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What 15+ years of CO2 cooling in HEP have taught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464936"/>
            <a:ext cx="105156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1.  MINIMIZE ACTIVE COMPONENTS in radiation zones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2PACL accumulator enables passive, remote temperature control up to 100m away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2.  KEEP VAPOR QUALITY BELOW 35–40%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Prevents dry-out, ensures reliable heat transfer, protects detector integrity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3.  REDUNDANCY AT ALL LEVELS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N+1 cooling plants, redundant PLCs (HSBY), redundant power supplies, UPS + diesel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4.  USE INDUSTRIAL COMPONENTS with HEP-specific adaptation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Oil-free pumps, radiation-hard sensors, UNICOS framework integration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5.  CONCENTRIC REVERSE FLOW for supply lines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Uses return fluid cooling capacity to maintain supply line in liquid state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6.  VACUUM INSULATION for long transfer lines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Critical for 100m vertical runs between surface R744 and underground 2PACL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7.  SURFACE STORAGE for large CO2 volumes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Underground accumulator size limited by cavern space constraints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8.  RIGOROUS PROTOTYPING before final installation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  → DEMO and pre-production systems de-risk final underground installations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Structure of this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557997"/>
            <a:ext cx="103327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1.  Introduction — Why CO2 for HEP detectors?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2.  The 2PACL Concept — Core innovation for passive temperature control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3.  Operational Experience — </a:t>
            </a:r>
            <a:r>
              <a:rPr dirty="0" err="1"/>
              <a:t>LHCb</a:t>
            </a:r>
            <a:r>
              <a:rPr dirty="0"/>
              <a:t> VELO, ATLAS IBL, CMS Pixel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4.  HL-LHC Era — Scaling to 300–500 kW cooling power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5.  Control Systems — PLC redundancy, SCADA, UNICOS framework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6.  Modelling &amp; Simulation — Two-phase flow in mini-channels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7.  Future Directions — Krypton, micro-channel cooling, DRD8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8.  Key Parameters &amp; Timeline</a:t>
            </a:r>
          </a:p>
          <a:p>
            <a:pPr>
              <a:spcAft>
                <a:spcPts val="1200"/>
              </a:spcAft>
              <a:defRPr sz="2200">
                <a:solidFill>
                  <a:srgbClr val="333333"/>
                </a:solidFill>
                <a:latin typeface="Calibri"/>
              </a:defRPr>
            </a:pPr>
            <a:r>
              <a:rPr dirty="0"/>
              <a:t>9.  Design Principles &amp; 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957" y="280349"/>
            <a:ext cx="941832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400" b="1">
                <a:solidFill>
                  <a:srgbClr val="FFFFFF"/>
                </a:solidFill>
                <a:latin typeface="Calibri Light"/>
              </a:defRPr>
            </a:pPr>
            <a:r>
              <a:rPr dirty="0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1213" y="1034377"/>
            <a:ext cx="2286000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29957" y="1251020"/>
            <a:ext cx="941832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r>
              <a:rPr dirty="0"/>
              <a:t>CO2 evaporative cooling has transformed from a </a:t>
            </a:r>
            <a:r>
              <a:rPr dirty="0" err="1"/>
              <a:t>Nikhef</a:t>
            </a:r>
            <a:r>
              <a:rPr dirty="0"/>
              <a:t> innovation into the STANDARD technology for all major LHC tracking detector upgrades.</a:t>
            </a:r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r>
              <a:rPr dirty="0"/>
              <a:t>The 2PACL concept, with its elegant passive temperature control, has proven reliable across 15+ years of operation in </a:t>
            </a:r>
            <a:r>
              <a:rPr dirty="0" err="1"/>
              <a:t>LHCb</a:t>
            </a:r>
            <a:r>
              <a:rPr dirty="0"/>
              <a:t> VELO, ATLAS IBL, and CMS Pixel detectors.</a:t>
            </a:r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r>
              <a:rPr dirty="0"/>
              <a:t>HL-LHC pushes the technology to UNPRECEDENTED SCALE — from kilowatts to hundreds of kilowatts — with the innovative two-stage </a:t>
            </a:r>
            <a:r>
              <a:rPr dirty="0" err="1"/>
              <a:t>transcritical</a:t>
            </a:r>
            <a:r>
              <a:rPr dirty="0"/>
              <a:t> R744 primary system.</a:t>
            </a:r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r>
              <a:rPr dirty="0"/>
              <a:t>CO2 cooling advantages: 45% material budget reduction vs. fluorocarbon alternatives, environmentally friendly (GWP=1), radiation hard, excellent thermal performance.</a:t>
            </a:r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r>
              <a:rPr dirty="0"/>
              <a:t>FUTURE CHALLENGES: Krypton for -60 to -80°C (beyond CO2 triple point), micro-channel silicon cooling plates for even lower mass, and the DRD8 framework for coordinated global R&amp;D.</a:t>
            </a:r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endParaRPr dirty="0"/>
          </a:p>
          <a:p>
            <a:pPr>
              <a:spcAft>
                <a:spcPts val="400"/>
              </a:spcAft>
              <a:defRPr sz="1600">
                <a:solidFill>
                  <a:srgbClr val="DDDDEE"/>
                </a:solidFill>
                <a:latin typeface="Calibri"/>
              </a:defRPr>
            </a:pPr>
            <a:r>
              <a:rPr dirty="0"/>
              <a:t>The 15-year journey of CO2 cooling at the LHC demonstrates how a well-chosen working fluid, combined with innovative system design, can transform experimental physics instrumentation.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035040"/>
            <a:ext cx="9418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8899AA"/>
                </a:solidFill>
                <a:latin typeface="Calibri"/>
              </a:defRPr>
            </a:pPr>
            <a:r>
              <a:t>Based on 14 publications (2008–2024) | CERN · Nikhef · NTNU · RWTH Aachen · EPFL · Université Grenoble Alpes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14 publications reviewed in this literature survey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54480"/>
            <a:ext cx="548640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[1] </a:t>
            </a:r>
            <a:r>
              <a:rPr dirty="0" err="1"/>
              <a:t>Verlaat</a:t>
            </a:r>
            <a:r>
              <a:rPr dirty="0"/>
              <a:t>, B., et al. — CO2 cooling for HEP experiments. </a:t>
            </a:r>
            <a:r>
              <a:rPr dirty="0" err="1"/>
              <a:t>Nikhef</a:t>
            </a:r>
            <a:r>
              <a:rPr dirty="0"/>
              <a:t>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[2] </a:t>
            </a:r>
            <a:r>
              <a:rPr dirty="0" err="1"/>
              <a:t>Verlaat</a:t>
            </a:r>
            <a:r>
              <a:rPr dirty="0"/>
              <a:t>, B., et al. (2017). The ATLAS IBL CO2 cooling system. JINST 12 C02064.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[3] Van </a:t>
            </a:r>
            <a:r>
              <a:rPr dirty="0" err="1"/>
              <a:t>Lysebetten</a:t>
            </a:r>
            <a:r>
              <a:rPr dirty="0"/>
              <a:t>, A., et al. (2008). CO2 cooling experience (</a:t>
            </a:r>
            <a:r>
              <a:rPr dirty="0" err="1"/>
              <a:t>LHCb</a:t>
            </a:r>
            <a:r>
              <a:rPr dirty="0"/>
              <a:t>). </a:t>
            </a:r>
            <a:r>
              <a:rPr dirty="0" err="1"/>
              <a:t>PoS</a:t>
            </a:r>
            <a:r>
              <a:rPr dirty="0"/>
              <a:t>(Vertex 2007)009.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[4] Feld, L., et al. (2011). CO2 cooling for the CMS tracker at SLHC. JINST 6 C01091.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[5] </a:t>
            </a:r>
            <a:r>
              <a:rPr dirty="0" err="1"/>
              <a:t>Tropea</a:t>
            </a:r>
            <a:r>
              <a:rPr dirty="0"/>
              <a:t>, P., et al. (2015). Design, construction and commissioning of a 15 kW CO2 evaporative cooling system. </a:t>
            </a:r>
            <a:r>
              <a:rPr dirty="0" err="1"/>
              <a:t>PoS</a:t>
            </a:r>
            <a:r>
              <a:rPr dirty="0"/>
              <a:t>(TIPP2014)223.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[6] </a:t>
            </a:r>
            <a:r>
              <a:rPr dirty="0" err="1"/>
              <a:t>Barroca</a:t>
            </a:r>
            <a:r>
              <a:rPr dirty="0"/>
              <a:t>, P., et al. (2021). An Ultra-Low Temperature </a:t>
            </a:r>
            <a:r>
              <a:rPr dirty="0" err="1"/>
              <a:t>Transcritical</a:t>
            </a:r>
            <a:r>
              <a:rPr dirty="0"/>
              <a:t> R744 Refrigeration System for Future Detectors at CERN LHC. Applied Sciences, 11, 7399.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rPr dirty="0"/>
              <a:t>[7] </a:t>
            </a:r>
            <a:r>
              <a:rPr dirty="0" err="1"/>
              <a:t>Barroca</a:t>
            </a:r>
            <a:r>
              <a:rPr dirty="0"/>
              <a:t>, P. (2019). Modelling of CO2 cooling of the ATLAS </a:t>
            </a:r>
            <a:r>
              <a:rPr dirty="0" err="1"/>
              <a:t>ITk</a:t>
            </a:r>
            <a:r>
              <a:rPr dirty="0"/>
              <a:t> Pixel Detector. PhD Thesis, Université Grenoble Alpes.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0" y="1554480"/>
            <a:ext cx="548640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[8] Zwalinski, L., et al. (2023). Progress in new environmental friendly low temperature detector cooling systems. NIM A, 1047, 167688.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[9] Postema, H., &amp; Verlaat, B. (2012). Cooling in HEP Vertex and Tracking Detectors. PoS(Vertex 2011)003.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[10] Zwalinski, L., et al. (2014). The Control System for the CO2 Cooling Plants for Physics Experiments. ICALEPCS2013.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[11] Mapelli, A., et al. (2012). Micro-Channel Cooling for HEP Particle Detectors and Electronics. IEEE ITHERM Conference.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[12] Gargiulo, C., et al. (2024). Proposal for DRD8: Mechanics &amp; Cooling of Future Vertex and Tracking Systems.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[13] Contiero, L., et al. (2024). Applying krypton as refrigerant for cooling of future particle detector trackers at CERN. GL2024.</a:t>
            </a:r>
          </a:p>
          <a:p>
            <a:pPr>
              <a:spcAft>
                <a:spcPts val="600"/>
              </a:spcAft>
              <a:defRPr sz="1100">
                <a:solidFill>
                  <a:srgbClr val="333333"/>
                </a:solidFill>
                <a:latin typeface="Calibri"/>
              </a:defRPr>
            </a:pPr>
            <a:r>
              <a:t>[14] Teixeira, D., et al. (2022). An Evaluation of Schneider M580 HSBY PLC Redundancy in the R744 System. ICALEPCS2021.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Why CO2? — Fundamental Advantages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Motivation for choosing CO2 as detector coolant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46304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458A"/>
                </a:solidFill>
                <a:latin typeface="Calibri"/>
              </a:defRPr>
            </a:pPr>
            <a:r>
              <a:t>Key Thermo-Physical Properties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920240"/>
            <a:ext cx="530352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High latent heat → less mass flow, smaller tubes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High saturation pressure → pressure drop less significant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Low viscosity → reduced pumping power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Excellent heat transfer coefficient → efficient cooling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Radiation hard → no polymerization, non-corrosive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Non-conductive → safe for electronics contact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Environmentally friendly → GWP = 1, zero ODP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Operation from +15°C down to -45°C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146304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458A"/>
                </a:solidFill>
                <a:latin typeface="Calibri"/>
              </a:defRPr>
            </a:pPr>
            <a:r>
              <a:t>Material Budget Reduction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3680" y="1920240"/>
            <a:ext cx="50292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CMS Tracker study (Feld et al. 2011):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   → 45% reduction in cooling system material vs. C6F14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   → 7% reduction in total tracker endcap material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endParaRPr/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Typical CO2 cooling tube: Ø1.6–2.0 mm ID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   → Titanium, 0.1 mm wall thickness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endParaRPr/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▪ Effect on particle detection physics: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   → Every gram of material degrades measurement precision</a:t>
            </a:r>
          </a:p>
          <a:p>
            <a:pPr>
              <a:spcAft>
                <a:spcPts val="5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t>   → Minimizing radiation length (X0) is critical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Coolant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Properties of candidate cooling fluids for HEP detectors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4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520" y="155448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Coolant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Pressure @ -25°C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Type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Key Advantage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Key Disadvantage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CO2 (R744)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~14 bar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Two-phase evaporative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Best heat transfer, smallest tubes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High pressure containment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C3F8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~1.7 bar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Two-phase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Low operating pressure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Large pipe diameter, high GWP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C6F14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~6–9 bar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Single-phase liquid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Simple system design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Large flow rates, high GWP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C4F10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~1.9 bar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Two-phase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Proven in ALICE SPD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Limited pressure margin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Krypton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Very high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Two-phase (concept)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Reaches -60 to -80°C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Gaseous at room temp, experimental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" y="438912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E86A17"/>
                </a:solidFill>
                <a:latin typeface="Calibri"/>
              </a:defRPr>
            </a:pPr>
            <a:r>
              <a:t>Key Insight: CO2's high pressure is actually an ADVANTAGE — it reduces sensitivity to pressure drop, enabling smaller tube diameters.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493776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3333"/>
                </a:solidFill>
                <a:latin typeface="Consolas"/>
              </a:defRPr>
            </a:pPr>
            <a:r>
              <a:t>Saturation Pressure vs. Temperature:</a:t>
            </a:r>
            <a:br/>
            <a:r>
              <a:t>  CO2 @ -30°C = 14 bar | C2F6 @ -30°C ≈ 3 bar | C3F8 @ -30°C ≈ 1.2 bar</a:t>
            </a:r>
            <a:br/>
            <a:r>
              <a:t>  Higher saturation pressure → less volume expansion on evaporation → smaller tubes</a:t>
            </a:r>
            <a:br/>
            <a:r>
              <a:t>  Higher absolute pressure → same dP is smaller fraction → can use smaller diameters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The 2PACL Concept — Core Innovation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2-Phase Accumulator Controlled Loop (Nikhef/CERN)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586" y="1369590"/>
            <a:ext cx="54864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Developed at </a:t>
            </a:r>
            <a:r>
              <a:rPr dirty="0" err="1"/>
              <a:t>Nikhef</a:t>
            </a:r>
            <a:r>
              <a:rPr dirty="0"/>
              <a:t> by B. </a:t>
            </a:r>
            <a:r>
              <a:rPr dirty="0" err="1"/>
              <a:t>Verlaat</a:t>
            </a:r>
            <a:r>
              <a:rPr dirty="0"/>
              <a:t> et al. (~2000)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Key Principle: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▪ Accumulator vessel with saturated </a:t>
            </a:r>
            <a:r>
              <a:rPr dirty="0" err="1"/>
              <a:t>liquid+vapor</a:t>
            </a:r>
            <a:r>
              <a:rPr dirty="0"/>
              <a:t> CO2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sets system pressure at a remote location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▪ Low hydraulic resistance between accumulator and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evaporator → evaporator pressure ≈ accumulator pressure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▪ Saturation pressure directly determines temperature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▪ Temperature controlled WITHOUT active components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 (valves, heaters, sensors) inside the detector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Result: Completely passive detector cooling hardware</a:t>
            </a:r>
          </a:p>
          <a:p>
            <a:pPr>
              <a:spcAft>
                <a:spcPts val="3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→ Maximum reliability in inaccessible radiation zones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0" y="1196246"/>
            <a:ext cx="5029200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Thermodynamic Cycle States: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1. Accumulator liquid → pump inlet (saturated liquid)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2. Pump outlet → subcooled liquid at higher pressure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3. Heat exchanger → brings to saturation boundary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4. Expansion valve → two-phase mixture at evaporator P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5. Evaporator (detector) → isothermal boiling, heat in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  6. Return to accumulator → mixture to condenser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Key Design Feature: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The accumulator is the ONLY temperature control point.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Set accumulator pressure = set evaporator temperature.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/>
              <a:t>Distance from accumulator to detector: up to 100m.</a:t>
            </a:r>
          </a:p>
          <a:p>
            <a:pPr>
              <a:spcAft>
                <a:spcPts val="400"/>
              </a:spcAft>
              <a:defRPr sz="1500">
                <a:solidFill>
                  <a:srgbClr val="333333"/>
                </a:solidFill>
                <a:latin typeface="Calibri"/>
              </a:defRPr>
            </a:pPr>
            <a:r>
              <a:rPr dirty="0">
                <a:solidFill>
                  <a:srgbClr val="FF0000"/>
                </a:solidFill>
              </a:rPr>
              <a:t>Temperature stability achieved: &lt; 0.1°C fluctuation.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F6FED7-232A-4FD4-91D2-F426AD35E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/>
          <a:stretch/>
        </p:blipFill>
        <p:spPr>
          <a:xfrm>
            <a:off x="327683" y="4595210"/>
            <a:ext cx="5582592" cy="1786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DE1C40C-D37F-4C80-998B-5239BF6B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18" y="4595210"/>
            <a:ext cx="2369567" cy="2098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LHCb VELO — First CO2 Cooling at LHC (2008)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Van Lysebetten et al., 2008 — Pioneer implementation of 2PACL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53" y="1261571"/>
            <a:ext cx="1051560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DETECTOR: Vertex Locator — 23 silicon modules per half, 8 mm from LHC beam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endParaRPr dirty="0"/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b="1" dirty="0"/>
              <a:t>KEY PARAMETERS: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Cooling capacity: 800 W per detector half (1600 W total)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Operating temperature: -25°C (sensors maintained below 0°C in vacuum)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Environment: Ultra-high vacuum (~10⁻⁴ mbar) — no connectors allowed inside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b="1" dirty="0"/>
              <a:t>CASCADE DESIGN (3 hydraulic systems):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Primary: Chilled water (standard industrial)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Secondary: R404a chiller (freon-based refrigeration)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Tertiary: CO2 2PACL (mechanically pumped, accumulator-controlled)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b="1" dirty="0"/>
              <a:t>RELIABILITY: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Failsafe orbital welds + vacuum brazing (no connectors in vacuum)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Fully passive detector-side hardware — no electronics in radiation zone</a:t>
            </a:r>
          </a:p>
          <a:p>
            <a:pPr>
              <a:spcAft>
                <a:spcPts val="600"/>
              </a:spcAft>
              <a:defRPr sz="1600">
                <a:solidFill>
                  <a:srgbClr val="333333"/>
                </a:solidFill>
                <a:latin typeface="Calibri"/>
              </a:defRPr>
            </a:pPr>
            <a:r>
              <a:rPr dirty="0"/>
              <a:t>  ▪ Demonstrated long-term stable operation with minimal maintenance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2D1586-1157-4E4E-BBC8-02BBB50A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26" y="845877"/>
            <a:ext cx="3553556" cy="30063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6125FD-F10D-45E1-A2BA-21C032003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485" y="3897905"/>
            <a:ext cx="3531091" cy="28903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BCB6C3-1852-48B1-A6F0-995E824B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89" y="605620"/>
            <a:ext cx="10328338" cy="58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37160"/>
            <a:ext cx="1069848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Calibri Light"/>
              </a:defRPr>
            </a:pPr>
            <a:r>
              <a:t>ATLAS IBL — Pushing to Lower Temperatures (2014)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85800"/>
            <a:ext cx="106984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CCCCCC"/>
                </a:solidFill>
                <a:latin typeface="Calibri Light"/>
              </a:defRPr>
            </a:pPr>
            <a:r>
              <a:t>Verlaat et al., 2017 — First CO2 system in ATLAS, lessons for Phase-II upgrades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7280"/>
            <a:ext cx="12191695" cy="36576"/>
          </a:xfrm>
          <a:prstGeom prst="rect">
            <a:avLst/>
          </a:prstGeom>
          <a:solidFill>
            <a:srgbClr val="E86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666666"/>
                </a:solidFill>
                <a:latin typeface="Calibri"/>
              </a:defRPr>
            </a:pPr>
            <a:r>
              <a:t>CO2 Cooling Technology for LHC Experiments — Literature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>
                <a:solidFill>
                  <a:srgbClr val="666666"/>
                </a:solidFill>
                <a:latin typeface="Calibri"/>
              </a:defRPr>
            </a:pPr>
            <a: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554480"/>
            <a:ext cx="10515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458A"/>
                </a:solidFill>
                <a:latin typeface="Calibri"/>
              </a:defRPr>
            </a:pPr>
            <a:r>
              <a:t>Design Parameters &amp; Innovations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31520" y="2103120"/>
          <a:ext cx="10972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Parameter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Value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Innovation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Benefit</a:t>
                      </a:r>
                    </a:p>
                  </a:txBody>
                  <a:tcPr>
                    <a:solidFill>
                      <a:srgbClr val="004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Total heat load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955 W (14 staves × 68 W)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14 parallel cooling channels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Uniform temperature distribution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Temperature range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-35°C to +15°C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Wide dynamic range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rPr dirty="0"/>
                        <a:t>Run-away prevention post-irradiation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Cooling tube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Ti Ø1.7mm × 0.1mm wall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Embedded in carbon foam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Minimal material budget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Supply line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Ø1.6mm capillary, 11m long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Concentric inside return tube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Return flow keeps supply cold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Loop length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31 m total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Manifold in muon detector area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Accessible for maintenance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rPr dirty="0"/>
                        <a:t>Stave structure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Carbon fiber (K13C2/RS3)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t>K9 carbon foam core (28 W/mK)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333333"/>
                          </a:solidFill>
                          <a:latin typeface="Calibri"/>
                        </a:defRPr>
                      </a:pPr>
                      <a:r>
                        <a:rPr dirty="0"/>
                        <a:t>High thermal conductivity path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" y="48463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333333"/>
                </a:solidFill>
                <a:latin typeface="Calibri"/>
              </a:defRPr>
            </a:pPr>
            <a:r>
              <a:rPr dirty="0"/>
              <a:t>IRRADIATION ENVIRONMENT: 3×10¹⁵ </a:t>
            </a:r>
            <a:r>
              <a:rPr dirty="0" err="1"/>
              <a:t>neq</a:t>
            </a:r>
            <a:r>
              <a:rPr dirty="0"/>
              <a:t>/cm² at 550 fb⁻¹ integrated luminosity</a:t>
            </a:r>
            <a:br>
              <a:rPr dirty="0"/>
            </a:br>
            <a:r>
              <a:rPr dirty="0"/>
              <a:t>  → Cold temperatures (&lt; -35°C) prevent thermal runaway after radiation damage</a:t>
            </a:r>
            <a:br>
              <a:rPr dirty="0"/>
            </a:br>
            <a:r>
              <a:rPr dirty="0"/>
              <a:t>  → Lessons learned directly feed into ATLAS </a:t>
            </a:r>
            <a:r>
              <a:rPr dirty="0" err="1"/>
              <a:t>ITk</a:t>
            </a:r>
            <a:r>
              <a:rPr dirty="0"/>
              <a:t> and CMS Phase-II designs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D7DF72-13CA-4C4C-BC99-261472C5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2" y="190919"/>
            <a:ext cx="5314057" cy="58682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1B9E1F-5A99-4FB5-9825-8BE84C52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71" y="3562141"/>
            <a:ext cx="2135767" cy="3104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7B5552-AA82-4BB6-B0C3-C43589B07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074" y="4178836"/>
            <a:ext cx="5614034" cy="24781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609B6E-1AA6-4001-A917-B3A20A738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325" y="200969"/>
            <a:ext cx="5034422" cy="38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8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3331</Words>
  <Application>Microsoft Office PowerPoint</Application>
  <PresentationFormat>宽屏</PresentationFormat>
  <Paragraphs>476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>generated using python-pptx</dc:description>
  <cp:lastModifiedBy>wei he</cp:lastModifiedBy>
  <cp:revision>13</cp:revision>
  <dcterms:created xsi:type="dcterms:W3CDTF">2013-01-27T09:14:16Z</dcterms:created>
  <dcterms:modified xsi:type="dcterms:W3CDTF">2026-05-26T04:10:02Z</dcterms:modified>
  <cp:category/>
</cp:coreProperties>
</file>