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299" r:id="rId4"/>
    <p:sldId id="300" r:id="rId5"/>
    <p:sldId id="301" r:id="rId6"/>
    <p:sldId id="302" r:id="rId7"/>
    <p:sldId id="303" r:id="rId8"/>
    <p:sldId id="305" r:id="rId9"/>
    <p:sldId id="268" r:id="rId10"/>
    <p:sldId id="306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CC"/>
    <a:srgbClr val="FFFF99"/>
    <a:srgbClr val="66CCFF"/>
    <a:srgbClr val="0033CC"/>
    <a:srgbClr val="FFCCCC"/>
    <a:srgbClr val="FFCC99"/>
    <a:srgbClr val="FFFFFF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935" autoAdjust="0"/>
  </p:normalViewPr>
  <p:slideViewPr>
    <p:cSldViewPr snapToGrid="0" snapToObjects="1">
      <p:cViewPr varScale="1">
        <p:scale>
          <a:sx n="108" d="100"/>
          <a:sy n="108" d="100"/>
        </p:scale>
        <p:origin x="8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xfrm>
            <a:off x="1224742" y="120991"/>
            <a:ext cx="9278667" cy="679002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971003"/>
            <a:ext cx="10515600" cy="518588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51892" y="6385244"/>
            <a:ext cx="301909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3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直接连接符 6"/>
          <p:cNvSpPr/>
          <p:nvPr/>
        </p:nvSpPr>
        <p:spPr>
          <a:xfrm>
            <a:off x="454463" y="6294708"/>
            <a:ext cx="11082309" cy="1"/>
          </a:xfrm>
          <a:prstGeom prst="line">
            <a:avLst/>
          </a:prstGeom>
          <a:ln w="12700">
            <a:solidFill>
              <a:srgbClr val="2F559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42334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 1"/>
          <p:cNvSpPr txBox="1">
            <a:spLocks noGrp="1"/>
          </p:cNvSpPr>
          <p:nvPr>
            <p:ph type="ctrTitle"/>
          </p:nvPr>
        </p:nvSpPr>
        <p:spPr>
          <a:xfrm>
            <a:off x="820404" y="1513575"/>
            <a:ext cx="10551191" cy="2078279"/>
          </a:xfrm>
          <a:prstGeom prst="rect">
            <a:avLst/>
          </a:prstGeom>
        </p:spPr>
        <p:txBody>
          <a:bodyPr/>
          <a:lstStyle/>
          <a:p>
            <a:pPr defTabSz="678941">
              <a:defRPr sz="3959">
                <a:latin typeface="黑体"/>
                <a:ea typeface="黑体"/>
                <a:cs typeface="黑体"/>
                <a:sym typeface="黑体"/>
              </a:defRPr>
            </a:pPr>
            <a:br>
              <a:rPr dirty="0"/>
            </a:br>
            <a:r>
              <a:rPr lang="zh-CN" altLang="en-US" sz="4356" dirty="0">
                <a:solidFill>
                  <a:srgbClr val="C00000"/>
                </a:solidFill>
              </a:rPr>
              <a:t>组会报告</a:t>
            </a:r>
            <a:br>
              <a:rPr sz="4356" dirty="0">
                <a:solidFill>
                  <a:srgbClr val="C00000"/>
                </a:solidFill>
              </a:rPr>
            </a:br>
            <a:endParaRPr sz="4356" dirty="0">
              <a:solidFill>
                <a:srgbClr val="C00000"/>
              </a:solidFill>
            </a:endParaRPr>
          </a:p>
        </p:txBody>
      </p:sp>
      <p:pic>
        <p:nvPicPr>
          <p:cNvPr id="10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8"/>
          <p:cNvSpPr txBox="1"/>
          <p:nvPr/>
        </p:nvSpPr>
        <p:spPr>
          <a:xfrm>
            <a:off x="3918461" y="264551"/>
            <a:ext cx="4355079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Institute of High Energy Physics</a:t>
            </a:r>
          </a:p>
        </p:txBody>
      </p:sp>
      <p:sp>
        <p:nvSpPr>
          <p:cNvPr id="102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文本占位符 4"/>
          <p:cNvSpPr txBox="1">
            <a:spLocks/>
          </p:cNvSpPr>
          <p:nvPr/>
        </p:nvSpPr>
        <p:spPr bwMode="auto">
          <a:xfrm>
            <a:off x="3611724" y="4362959"/>
            <a:ext cx="4968552" cy="1185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王健 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2026.05.11</a:t>
            </a:r>
          </a:p>
        </p:txBody>
      </p:sp>
    </p:spTree>
  </p:cSld>
  <p:clrMapOvr>
    <a:masterClrMapping/>
  </p:clrMapOvr>
  <p:transition spd="med" advTm="229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6369A-21F4-4963-81AC-55B21CF8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55" y="2973533"/>
            <a:ext cx="9301254" cy="32104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2339EC-79ED-4DE2-BA6C-859205D14793}"/>
              </a:ext>
            </a:extLst>
          </p:cNvPr>
          <p:cNvSpPr txBox="1"/>
          <p:nvPr/>
        </p:nvSpPr>
        <p:spPr>
          <a:xfrm>
            <a:off x="952455" y="1122707"/>
            <a:ext cx="9847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        用于表面复制的是一个凸形硼硅玻璃</a:t>
            </a:r>
            <a:r>
              <a:rPr lang="en-US" altLang="zh-CN" sz="1400" dirty="0"/>
              <a:t>(Pyrex)</a:t>
            </a:r>
            <a:r>
              <a:rPr lang="zh-CN" altLang="en-US" sz="1400" dirty="0"/>
              <a:t>芯棒</a:t>
            </a:r>
            <a:r>
              <a:rPr lang="en-US" altLang="zh-CN" sz="1400" dirty="0"/>
              <a:t>,</a:t>
            </a:r>
            <a:r>
              <a:rPr lang="zh-CN" altLang="en-US" sz="1400" dirty="0"/>
              <a:t>其热膨胀系 数与</a:t>
            </a:r>
            <a:r>
              <a:rPr lang="en-US" altLang="zh-CN" sz="1400" dirty="0"/>
              <a:t>CFRP</a:t>
            </a:r>
            <a:r>
              <a:rPr lang="zh-CN" altLang="en-US" sz="1400" dirty="0"/>
              <a:t>匹配</a:t>
            </a:r>
            <a:r>
              <a:rPr lang="en-US" altLang="zh-CN" sz="1400" dirty="0"/>
              <a:t>,</a:t>
            </a:r>
            <a:r>
              <a:rPr lang="zh-CN" altLang="en-US" sz="1400" dirty="0"/>
              <a:t>研磨至所需的光学精度</a:t>
            </a:r>
            <a:r>
              <a:rPr lang="en-US" altLang="zh-CN" sz="1400" dirty="0"/>
              <a:t>,</a:t>
            </a:r>
            <a:r>
              <a:rPr lang="zh-CN" altLang="en-US" sz="1400" dirty="0"/>
              <a:t>微表面粗糙度为 </a:t>
            </a:r>
            <a:r>
              <a:rPr lang="en-US" altLang="zh-CN" sz="1400" dirty="0"/>
              <a:t>1–2nm rms</a:t>
            </a:r>
            <a:r>
              <a:rPr lang="zh-CN" altLang="en-US" sz="1400" dirty="0"/>
              <a:t>。玻璃毛坯的研磨和抛光在</a:t>
            </a:r>
            <a:r>
              <a:rPr lang="en-US" altLang="zh-CN" sz="1400" dirty="0"/>
              <a:t>CMA</a:t>
            </a:r>
            <a:r>
              <a:rPr lang="zh-CN" altLang="en-US" sz="1400" dirty="0"/>
              <a:t>使用经典光学方法进行</a:t>
            </a:r>
            <a:r>
              <a:rPr lang="en-US" altLang="zh-CN" sz="1400" dirty="0"/>
              <a:t>,</a:t>
            </a:r>
            <a:r>
              <a:rPr lang="zh-CN" altLang="en-US" sz="1400" dirty="0"/>
              <a:t>最 终抛光表面通过球面仪检查。抛光后的芯棒具有</a:t>
            </a:r>
            <a:r>
              <a:rPr lang="en-US" altLang="zh-CN" sz="1400" dirty="0"/>
              <a:t>2700 mm</a:t>
            </a:r>
            <a:r>
              <a:rPr lang="zh-CN" altLang="en-US" sz="1400" dirty="0"/>
              <a:t>的曲率半径和 </a:t>
            </a:r>
            <a:r>
              <a:rPr lang="en-US" altLang="zh-CN" sz="1400" dirty="0"/>
              <a:t>1100 mm</a:t>
            </a:r>
            <a:r>
              <a:rPr lang="zh-CN" altLang="en-US" sz="1400" dirty="0"/>
              <a:t>的直径的凸面。</a:t>
            </a:r>
            <a:endParaRPr lang="en-US" altLang="zh-CN" sz="1400" dirty="0"/>
          </a:p>
          <a:p>
            <a:r>
              <a:rPr lang="en-US" altLang="zh-CN" sz="1400" dirty="0"/>
              <a:t>        CFRP </a:t>
            </a:r>
            <a:r>
              <a:rPr lang="zh-CN" altLang="en-US" sz="1400" dirty="0"/>
              <a:t>材料以卷状带材形式提供</a:t>
            </a:r>
            <a:r>
              <a:rPr lang="en-US" altLang="zh-CN" sz="1400" dirty="0"/>
              <a:t>,</a:t>
            </a:r>
            <a:r>
              <a:rPr lang="zh-CN" altLang="en-US" sz="1400" dirty="0"/>
              <a:t>称为预浸料</a:t>
            </a:r>
            <a:r>
              <a:rPr lang="en-US" altLang="zh-CN" sz="1400" dirty="0"/>
              <a:t>,</a:t>
            </a:r>
            <a:r>
              <a:rPr lang="zh-CN" altLang="en-US" sz="1400" dirty="0"/>
              <a:t>即碳纤维已经预先 浸渍了氰酸酯树脂</a:t>
            </a:r>
            <a:r>
              <a:rPr lang="en-US" altLang="zh-CN" sz="1400" dirty="0"/>
              <a:t>(</a:t>
            </a:r>
            <a:r>
              <a:rPr lang="zh-CN" altLang="en-US" sz="1400" dirty="0"/>
              <a:t>基体</a:t>
            </a:r>
            <a:r>
              <a:rPr lang="en-US" altLang="zh-CN" sz="1400" dirty="0"/>
              <a:t>)</a:t>
            </a:r>
            <a:r>
              <a:rPr lang="zh-CN" altLang="en-US" sz="1400" dirty="0"/>
              <a:t>。带材的厚度为几百毫米</a:t>
            </a:r>
            <a:r>
              <a:rPr lang="en-US" altLang="zh-CN" sz="1400" dirty="0"/>
              <a:t>,</a:t>
            </a:r>
            <a:r>
              <a:rPr lang="zh-CN" altLang="en-US" sz="1400" dirty="0"/>
              <a:t>碳纤维是单向且 均匀分布在基体中。预浸料由</a:t>
            </a:r>
            <a:r>
              <a:rPr lang="en-US" altLang="zh-CN" sz="1400" dirty="0"/>
              <a:t>2/3</a:t>
            </a:r>
            <a:r>
              <a:rPr lang="zh-CN" altLang="en-US" sz="1400" dirty="0"/>
              <a:t>碳纤维组成</a:t>
            </a:r>
            <a:r>
              <a:rPr lang="en-US" altLang="zh-CN" sz="1400" dirty="0"/>
              <a:t>,</a:t>
            </a:r>
            <a:r>
              <a:rPr lang="zh-CN" altLang="en-US" sz="1400" dirty="0"/>
              <a:t>这是增强材料</a:t>
            </a:r>
            <a:r>
              <a:rPr lang="en-US" altLang="zh-CN" sz="1400" dirty="0"/>
              <a:t>,</a:t>
            </a:r>
            <a:r>
              <a:rPr lang="zh-CN" altLang="en-US" sz="1400" dirty="0"/>
              <a:t>以及</a:t>
            </a:r>
            <a:r>
              <a:rPr lang="en-US" altLang="zh-CN" sz="1400" dirty="0"/>
              <a:t>1/3</a:t>
            </a:r>
            <a:r>
              <a:rPr lang="zh-CN" altLang="en-US" sz="1400" dirty="0"/>
              <a:t>树脂组成</a:t>
            </a:r>
            <a:r>
              <a:rPr lang="en-US" altLang="zh-CN" sz="1400" dirty="0"/>
              <a:t>,</a:t>
            </a:r>
            <a:r>
              <a:rPr lang="zh-CN" altLang="en-US" sz="1400" dirty="0"/>
              <a:t>这是将纤维粘合在一起的基体材料。几张预浸料铺在抛光好的芯模上</a:t>
            </a:r>
            <a:r>
              <a:rPr lang="en-US" altLang="zh-CN" sz="1400" dirty="0"/>
              <a:t>,</a:t>
            </a:r>
            <a:r>
              <a:rPr lang="zh-CN" altLang="en-US" sz="1400" dirty="0"/>
              <a:t>并按固定方向粘合在一起</a:t>
            </a:r>
            <a:r>
              <a:rPr lang="en-US" altLang="zh-CN" sz="1400" dirty="0"/>
              <a:t>,</a:t>
            </a:r>
            <a:r>
              <a:rPr lang="zh-CN" altLang="en-US" sz="1400" dirty="0"/>
              <a:t>形成厚度为 </a:t>
            </a:r>
            <a:r>
              <a:rPr lang="en-US" altLang="zh-CN" sz="1400" dirty="0">
                <a:solidFill>
                  <a:srgbClr val="FF0000"/>
                </a:solidFill>
              </a:rPr>
              <a:t>1.5</a:t>
            </a:r>
            <a:r>
              <a:rPr lang="en-US" altLang="zh-CN" sz="1400" dirty="0"/>
              <a:t> </a:t>
            </a:r>
            <a:r>
              <a:rPr lang="zh-CN" altLang="en-US" sz="1400" dirty="0"/>
              <a:t>毫米的准各 向同性 </a:t>
            </a:r>
            <a:r>
              <a:rPr lang="en-US" altLang="zh-CN" sz="1400" dirty="0"/>
              <a:t>CFRP </a:t>
            </a:r>
            <a:r>
              <a:rPr lang="zh-CN" altLang="en-US" sz="1400" dirty="0"/>
              <a:t>前皮</a:t>
            </a:r>
            <a:r>
              <a:rPr lang="en-US" altLang="zh-CN" sz="1400" dirty="0"/>
              <a:t>,</a:t>
            </a:r>
            <a:r>
              <a:rPr lang="zh-CN" altLang="en-US" sz="1400" dirty="0"/>
              <a:t>如图 </a:t>
            </a:r>
            <a:r>
              <a:rPr lang="en-US" altLang="zh-CN" sz="1400" dirty="0"/>
              <a:t>8 </a:t>
            </a:r>
            <a:r>
              <a:rPr lang="zh-CN" altLang="en-US" sz="1400" dirty="0"/>
              <a:t>所示。前皮在 </a:t>
            </a:r>
            <a:r>
              <a:rPr lang="en-US" altLang="zh-CN" sz="1400" dirty="0"/>
              <a:t>121 °C </a:t>
            </a:r>
            <a:r>
              <a:rPr lang="zh-CN" altLang="en-US" sz="1400" dirty="0"/>
              <a:t>真空固化中硬化</a:t>
            </a:r>
            <a:r>
              <a:rPr lang="en-US" altLang="zh-CN" sz="1400" dirty="0"/>
              <a:t>, </a:t>
            </a:r>
            <a:r>
              <a:rPr lang="zh-CN" altLang="en-US" sz="1400" dirty="0"/>
              <a:t>形成与芯模相同的形状。然后将核心结构</a:t>
            </a:r>
            <a:r>
              <a:rPr lang="en-US" altLang="zh-CN" sz="1400" dirty="0"/>
              <a:t>(</a:t>
            </a:r>
            <a:r>
              <a:rPr lang="zh-CN" altLang="en-US" sz="1400" dirty="0"/>
              <a:t>如下所述</a:t>
            </a:r>
            <a:r>
              <a:rPr lang="en-US" altLang="zh-CN" sz="1400" dirty="0"/>
              <a:t>)</a:t>
            </a:r>
            <a:r>
              <a:rPr lang="zh-CN" altLang="en-US" sz="1400" dirty="0"/>
              <a:t>和背皮粘贴到前 皮上并固化。蜂窝镜随后从芯模上分离</a:t>
            </a:r>
            <a:r>
              <a:rPr lang="en-US" altLang="zh-CN" sz="1400" dirty="0"/>
              <a:t>,</a:t>
            </a:r>
            <a:r>
              <a:rPr lang="zh-CN" altLang="en-US" sz="1400" dirty="0"/>
              <a:t>准备进行真空镀反光膜。复制艺精确地将芯模的抛光表面复制到镜面上。</a:t>
            </a:r>
          </a:p>
        </p:txBody>
      </p:sp>
    </p:spTree>
    <p:extLst>
      <p:ext uri="{BB962C8B-B14F-4D97-AF65-F5344CB8AC3E}">
        <p14:creationId xmlns:p14="http://schemas.microsoft.com/office/powerpoint/2010/main" val="3169692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2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8F7C9FE9-182B-4A62-91E8-5FB37639C199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</a:t>
            </a:r>
            <a:r>
              <a:rPr sz="2000" dirty="0"/>
              <a:t>/</a:t>
            </a:r>
            <a:r>
              <a:rPr lang="en-US" sz="2000" dirty="0"/>
              <a:t>11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A2E3E5-8B0E-4CF8-87D5-5A0E5A845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1" y="1021249"/>
            <a:ext cx="6754735" cy="5064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FC16A1-9001-4367-B549-0A75F27F3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35" y="1687579"/>
            <a:ext cx="4023361" cy="30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9402"/>
      </p:ext>
    </p:extLst>
  </p:cSld>
  <p:clrMapOvr>
    <a:masterClrMapping/>
  </p:clrMapOvr>
  <p:transition spd="med" advTm="609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6BC625-C102-4486-B8CA-AC675BFD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9175" r="2168" b="3486"/>
          <a:stretch/>
        </p:blipFill>
        <p:spPr>
          <a:xfrm>
            <a:off x="1142036" y="1047563"/>
            <a:ext cx="9361373" cy="49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434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1C00D0-A11E-4E4F-9303-7A0E885B2103}"/>
              </a:ext>
            </a:extLst>
          </p:cNvPr>
          <p:cNvSpPr txBox="1"/>
          <p:nvPr/>
        </p:nvSpPr>
        <p:spPr>
          <a:xfrm>
            <a:off x="656176" y="1469851"/>
            <a:ext cx="106023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反射膜：</a:t>
            </a:r>
            <a:endParaRPr lang="en-US" altLang="zh-CN" b="1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+mj-ea"/>
                <a:ea typeface="+mj-ea"/>
              </a:rPr>
              <a:t>Enhanced Specular Reflector</a:t>
            </a:r>
            <a:r>
              <a:rPr lang="zh-CN" altLang="en-US" dirty="0">
                <a:latin typeface="+mj-ea"/>
                <a:ea typeface="+mj-ea"/>
              </a:rPr>
              <a:t>（增强型镜面反射膜）是 </a:t>
            </a:r>
            <a:r>
              <a:rPr lang="en-US" altLang="zh-CN" dirty="0">
                <a:latin typeface="+mj-ea"/>
                <a:ea typeface="+mj-ea"/>
              </a:rPr>
              <a:t>3M </a:t>
            </a:r>
            <a:r>
              <a:rPr lang="zh-CN" altLang="en-US" dirty="0">
                <a:latin typeface="+mj-ea"/>
                <a:ea typeface="+mj-ea"/>
              </a:rPr>
              <a:t>公司开发的一种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无金属、高反射率的多层光学膜</a:t>
            </a:r>
            <a:r>
              <a:rPr lang="zh-CN" altLang="en-US" dirty="0">
                <a:latin typeface="+mj-ea"/>
                <a:ea typeface="+mj-ea"/>
              </a:rPr>
              <a:t>，核心用于 </a:t>
            </a:r>
            <a:r>
              <a:rPr lang="en-US" altLang="zh-CN" dirty="0">
                <a:latin typeface="+mj-ea"/>
                <a:ea typeface="+mj-ea"/>
              </a:rPr>
              <a:t>LCD </a:t>
            </a:r>
            <a:r>
              <a:rPr lang="zh-CN" altLang="en-US" dirty="0">
                <a:latin typeface="+mj-ea"/>
                <a:ea typeface="+mj-ea"/>
              </a:rPr>
              <a:t>背光模组，将漏光高效反射回收，显著提升亮度并降低功耗。</a:t>
            </a:r>
            <a:endParaRPr lang="en-US" altLang="zh-CN" dirty="0">
              <a:latin typeface="+mj-ea"/>
              <a:ea typeface="+mj-ea"/>
            </a:endParaRPr>
          </a:p>
          <a:p>
            <a:pPr algn="l"/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一、基本结构与原理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结构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由</a:t>
            </a:r>
            <a:r>
              <a:rPr lang="zh-CN" altLang="en-US" dirty="0">
                <a:solidFill>
                  <a:srgbClr val="FF0000"/>
                </a:solidFill>
                <a:effectLst/>
                <a:latin typeface="+mj-ea"/>
                <a:ea typeface="+mj-ea"/>
              </a:rPr>
              <a:t>数百至千层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纳米级、高低折射率交替的透明聚合物薄膜复合而成，总厚约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65–80 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μm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（常见型号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ESR-65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ESR-80V2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原理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利用</a:t>
            </a:r>
            <a:r>
              <a:rPr lang="zh-CN" altLang="en-US" dirty="0">
                <a:solidFill>
                  <a:srgbClr val="FF0000"/>
                </a:solidFill>
                <a:effectLst/>
                <a:latin typeface="+mj-ea"/>
                <a:ea typeface="+mj-ea"/>
              </a:rPr>
              <a:t>多层薄膜干涉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，而非金属反射；对可见光（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380–780 nm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）实现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&gt;98%</a:t>
            </a:r>
            <a:r>
              <a:rPr lang="zh-CN" altLang="en-US" dirty="0">
                <a:solidFill>
                  <a:srgbClr val="FF0000"/>
                </a:solidFill>
                <a:effectLst/>
                <a:latin typeface="+mj-ea"/>
                <a:ea typeface="+mj-ea"/>
              </a:rPr>
              <a:t>超高反射率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，且无布鲁斯特角 ，对所有偏振光、各入射角均保持高反射，色彩中性无偏色。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特点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不含金属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、不导电、耐腐蚀、正反两面反射率一致，</a:t>
            </a:r>
            <a:r>
              <a:rPr lang="zh-CN" altLang="en-US" b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组装无需区分正反面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。</a:t>
            </a:r>
          </a:p>
          <a:p>
            <a:pPr algn="l"/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二、核心性能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反射率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：可见光全域 ≥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98%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，远高于传统银反射膜（约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85–90%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）与白色反射膜（约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90–95%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亮度增益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配合棱镜膜与偏光膜，背光亮度可提升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30–50%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，或同等亮度下降低功耗约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20–30%</a:t>
            </a:r>
            <a:r>
              <a:rPr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耐环境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：适配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-40℃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至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105℃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宽温、抗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UV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、耐湿热、低黄变，适合车载、工业、户外等高可靠性场景。</a:t>
            </a:r>
          </a:p>
        </p:txBody>
      </p:sp>
    </p:spTree>
    <p:extLst>
      <p:ext uri="{BB962C8B-B14F-4D97-AF65-F5344CB8AC3E}">
        <p14:creationId xmlns:p14="http://schemas.microsoft.com/office/powerpoint/2010/main" val="26689493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D83579-1559-401C-ACFA-E81EDC0AC765}"/>
              </a:ext>
            </a:extLst>
          </p:cNvPr>
          <p:cNvSpPr txBox="1"/>
          <p:nvPr/>
        </p:nvSpPr>
        <p:spPr>
          <a:xfrm>
            <a:off x="748248" y="1181938"/>
            <a:ext cx="1023165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zh-CN" altLang="en-US" sz="1400" b="1" dirty="0">
                <a:solidFill>
                  <a:srgbClr val="000000"/>
                </a:solidFill>
                <a:latin typeface="+mj-ea"/>
                <a:ea typeface="+mj-ea"/>
              </a:rPr>
              <a:t>可见光 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—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近紫外超高反射率</a:t>
            </a:r>
            <a:endParaRPr lang="en-US" altLang="zh-CN" sz="1400" b="1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250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～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700 nm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波段反射率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98%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～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99.5%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，显著高于：镀铝膜：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85%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～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90%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白漆：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90%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～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95%</a:t>
            </a:r>
            <a:r>
              <a:rPr lang="zh-CN" altLang="en-US" sz="1400" dirty="0">
                <a:solidFill>
                  <a:srgbClr val="000000"/>
                </a:solidFill>
                <a:latin typeface="+mj-ea"/>
                <a:ea typeface="+mj-ea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直接提升切伦科夫弱光子收集效率、信噪比、能量分辨率。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全角度、无偏振依赖，无布鲁斯特角损耗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传统金属铝膜存在布鲁斯特角，大角度入射光反射损耗大、偏振敏感；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是多层聚合物干涉结构：任意入射角都保持高反，对任意偏振光无衰减，完美适配切伦科夫光大角度、随机偏振的特点。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纯非金属结构，无氧化、无硫化、无腐蚀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铝膜易氧化、受潮硫化，长期使用反射率持续下降；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不含金属，惰性稳定，空气中、常规水汽环境下不氧化、不生锈、不变色，长期光学性能衰减小。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4.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镜面定向反射，抑制通道串光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为镜面反射，光线定向折返；传统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BaSO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₄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TiO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₂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是漫反射，光子四处散射，容易造成相邻像素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通道串光。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能约束光路，提升探测器位置分辨、成像分辨。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5.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自重极轻、厚度薄，适配探测器轻量化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厚度仅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65/80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μm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，柔性可弯折；比铝板、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厚板重量大幅降低，对大型宇宙线、中微子、机载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星载探测器减重、结构载荷压力更小。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6.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色彩中性，无光谱偏色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反射光谱平坦，不会选择性吸收某段波长；切伦科夫光光谱保真度高，不会畸变能谱响应。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7.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低光吸收、无自发光噪声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本身几乎不吸收可见光与近紫外，也无闪烁自发光、无荧光本底，不会给弱信号探测增加额外噪声。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8.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常温宽温稳定性好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常规探测器工作温区下，不变形、不黄变、光学性能稳定；无需像铝膜那样做镀膜保护、防氧化涂层。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9.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安装无需分正反面</a:t>
            </a:r>
          </a:p>
          <a:p>
            <a:pPr algn="l"/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双面光学性能一致，施工不用区分正反面，贴装更简单、容错高。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44FD85-E3DA-40E1-80A7-E214E2DDE9A5}"/>
              </a:ext>
            </a:extLst>
          </p:cNvPr>
          <p:cNvSpPr txBox="1"/>
          <p:nvPr/>
        </p:nvSpPr>
        <p:spPr>
          <a:xfrm>
            <a:off x="748248" y="812606"/>
            <a:ext cx="213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反射膜的优点</a:t>
            </a:r>
            <a:endParaRPr lang="en-US" altLang="zh-CN" sz="1600" b="1" dirty="0">
              <a:solidFill>
                <a:srgbClr val="FF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29415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D2BE32-6BBC-4F4F-89F3-4D19437C5F39}"/>
              </a:ext>
            </a:extLst>
          </p:cNvPr>
          <p:cNvSpPr txBox="1"/>
          <p:nvPr/>
        </p:nvSpPr>
        <p:spPr>
          <a:xfrm>
            <a:off x="717808" y="1196037"/>
            <a:ext cx="10574588" cy="504753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1.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抗高能辐照有短板（致命物理缺点）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是有机多层聚合物薄膜：长期高剂量辐照下会老化、微裂、发黄、层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ation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分层脱层；紫外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+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辐照协同作用，反射率会逐年衰减；不适合超高剂量、无人维护的长期深空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对撞机核心区裸用。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只能做镜面反射，无漫反射匀光能力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是定向镜面反射，光线入射角多少、反射角就多少；切伦科夫探测器有时需要漫反射把光子打散、均匀化光场、消除盲区；传统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BaSO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₄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、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TiO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₂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白漆、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是朗伯漫反射，光收集更均匀、位置响应更平；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用在需要匀光、消除明暗条纹的场景反而不如漫反射。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紫外深紫外端（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&lt;250 nm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）性能下滑明显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在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250–700 nm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极强；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&lt;250 nm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深紫外透射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吸收上升，反射率明显掉下来；极深紫外切伦科夫探测，不如镀铝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+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MgF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₂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增透保护膜、石英反射镜。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4.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机械脆弱、易损伤，施工容错率低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极薄（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65/80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μm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），怕划伤、怕折痕、怕针尖压点；一旦产生折痕、划痕，局部光学结构破坏，反射率暴跌、产生杂散光；传统铝板、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板、无机涂层耐磕碰、可打磨修复，现场安装更粗放。</a:t>
            </a:r>
            <a:endParaRPr lang="en-US" altLang="zh-CN" sz="14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5.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耐温、真空放气不如无机传统反射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聚合物基材，高温易形变、蠕变；高真空环境下有微量放气（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outgassing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），可能污染探测器灵敏介质、光电倍增管窗面；金属铝、陶瓷、无机白漆放气极低，高真空长周期运行更稳。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6.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裁切、包覆成型受限，曲面复杂件不好用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多层膜过度弯曲会分层、开裂；复杂异形、小曲率半径曲面很难完美贴合；传统铝皮、可喷涂白漆、可模压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，任意曲面都能做。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7.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成本高、不易做大尺寸整板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同面积价格远高于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PET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白膜、铝箔、反射漆；超大探测器球面、柱面整铺，材料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+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人工成本显著高于传统反射方案。</a:t>
            </a:r>
          </a:p>
          <a:p>
            <a:pPr algn="l"/>
            <a:r>
              <a:rPr lang="en-US" altLang="zh-CN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8. </a:t>
            </a:r>
            <a:r>
              <a:rPr lang="zh-CN" altLang="en-US" sz="1400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不可现场修补，失效只能整张更换</a:t>
            </a:r>
          </a:p>
          <a:p>
            <a:pPr algn="l"/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局部脏污、划伤、老化无法局部打磨 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/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补涂修复；传统白漆可局部补喷、铝板可抛光、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PTFE 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可局部裁切替换，维护成本更低。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F29692-E8DD-47CB-9212-5CAC0BF63C8F}"/>
              </a:ext>
            </a:extLst>
          </p:cNvPr>
          <p:cNvSpPr txBox="1"/>
          <p:nvPr/>
        </p:nvSpPr>
        <p:spPr>
          <a:xfrm>
            <a:off x="748248" y="812606"/>
            <a:ext cx="213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ESR 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反射膜的缺点</a:t>
            </a:r>
            <a:endParaRPr lang="en-US" altLang="zh-CN" sz="1600" b="1" dirty="0">
              <a:solidFill>
                <a:srgbClr val="FF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10932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graphicFrame>
        <p:nvGraphicFramePr>
          <p:cNvPr id="4" name="表格 12">
            <a:extLst>
              <a:ext uri="{FF2B5EF4-FFF2-40B4-BE49-F238E27FC236}">
                <a16:creationId xmlns:a16="http://schemas.microsoft.com/office/drawing/2014/main" id="{4C1655B3-C7B4-4AF1-B17F-C07641DF1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23516"/>
              </p:ext>
            </p:extLst>
          </p:nvPr>
        </p:nvGraphicFramePr>
        <p:xfrm>
          <a:off x="788273" y="1191709"/>
          <a:ext cx="10388712" cy="222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78">
                  <a:extLst>
                    <a:ext uri="{9D8B030D-6E8A-4147-A177-3AD203B41FA5}">
                      <a16:colId xmlns:a16="http://schemas.microsoft.com/office/drawing/2014/main" val="2214955450"/>
                    </a:ext>
                  </a:extLst>
                </a:gridCol>
                <a:gridCol w="2597178">
                  <a:extLst>
                    <a:ext uri="{9D8B030D-6E8A-4147-A177-3AD203B41FA5}">
                      <a16:colId xmlns:a16="http://schemas.microsoft.com/office/drawing/2014/main" val="1581979998"/>
                    </a:ext>
                  </a:extLst>
                </a:gridCol>
                <a:gridCol w="2597178">
                  <a:extLst>
                    <a:ext uri="{9D8B030D-6E8A-4147-A177-3AD203B41FA5}">
                      <a16:colId xmlns:a16="http://schemas.microsoft.com/office/drawing/2014/main" val="2681023608"/>
                    </a:ext>
                  </a:extLst>
                </a:gridCol>
                <a:gridCol w="2597178">
                  <a:extLst>
                    <a:ext uri="{9D8B030D-6E8A-4147-A177-3AD203B41FA5}">
                      <a16:colId xmlns:a16="http://schemas.microsoft.com/office/drawing/2014/main" val="2217184860"/>
                    </a:ext>
                  </a:extLst>
                </a:gridCol>
              </a:tblGrid>
              <a:tr h="2467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膜层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材料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厚度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功能</a:t>
                      </a:r>
                    </a:p>
                  </a:txBody>
                  <a:tcPr marL="14428" marR="14428" marT="14428" marB="14428" anchor="ctr"/>
                </a:tc>
                <a:extLst>
                  <a:ext uri="{0D108BD9-81ED-4DB2-BD59-A6C34878D82A}">
                    <a16:rowId xmlns:a16="http://schemas.microsoft.com/office/drawing/2014/main" val="3338551476"/>
                  </a:ext>
                </a:extLst>
              </a:tr>
              <a:tr h="4061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基底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CFRP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（碳纤维增强塑料）</a:t>
                      </a:r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铍玻璃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轻量化、高刚性基底，保证面形精度</a:t>
                      </a:r>
                    </a:p>
                  </a:txBody>
                  <a:tcPr marL="14428" marR="14428" marT="14428" marB="14428" anchor="ctr"/>
                </a:tc>
                <a:extLst>
                  <a:ext uri="{0D108BD9-81ED-4DB2-BD59-A6C34878D82A}">
                    <a16:rowId xmlns:a16="http://schemas.microsoft.com/office/drawing/2014/main" val="3480736734"/>
                  </a:ext>
                </a:extLst>
              </a:tr>
              <a:tr h="5668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底层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铬（</a:t>
                      </a:r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Cr）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30 nm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粘附层，解决 </a:t>
                      </a:r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CFRP / 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金属基底与铝层的附着力问题</a:t>
                      </a:r>
                    </a:p>
                  </a:txBody>
                  <a:tcPr marL="14428" marR="14428" marT="14428" marB="14428" anchor="ctr"/>
                </a:tc>
                <a:extLst>
                  <a:ext uri="{0D108BD9-81ED-4DB2-BD59-A6C34878D82A}">
                    <a16:rowId xmlns:a16="http://schemas.microsoft.com/office/drawing/2014/main" val="664509325"/>
                  </a:ext>
                </a:extLst>
              </a:tr>
              <a:tr h="3843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反射层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铝（</a:t>
                      </a:r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Al）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80 nm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核心反射层，提供高反射率</a:t>
                      </a:r>
                    </a:p>
                  </a:txBody>
                  <a:tcPr marL="14428" marR="14428" marT="14428" marB="14428" anchor="ctr"/>
                </a:tc>
                <a:extLst>
                  <a:ext uri="{0D108BD9-81ED-4DB2-BD59-A6C34878D82A}">
                    <a16:rowId xmlns:a16="http://schemas.microsoft.com/office/drawing/2014/main" val="2654638259"/>
                  </a:ext>
                </a:extLst>
              </a:tr>
              <a:tr h="5668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保护层 </a:t>
                      </a:r>
                      <a:r>
                        <a:rPr lang="en-US" altLang="zh-CN" sz="140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增透层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氟化镁（</a:t>
                      </a:r>
                      <a:r>
                        <a:rPr lang="en-US" sz="1400" dirty="0" err="1">
                          <a:effectLst/>
                          <a:latin typeface="+mj-ea"/>
                          <a:ea typeface="+mj-ea"/>
                        </a:rPr>
                        <a:t>MgF</a:t>
                      </a:r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₂）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160 nm（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中心）</a:t>
                      </a:r>
                    </a:p>
                  </a:txBody>
                  <a:tcPr marL="14428" marR="14428" marT="14428" marB="14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保护铝层不被氧化 </a:t>
                      </a:r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腐蚀，同时作为增透层提升紫外反射率</a:t>
                      </a:r>
                    </a:p>
                  </a:txBody>
                  <a:tcPr marL="14428" marR="14428" marT="14428" marB="14428" anchor="ctr"/>
                </a:tc>
                <a:extLst>
                  <a:ext uri="{0D108BD9-81ED-4DB2-BD59-A6C34878D82A}">
                    <a16:rowId xmlns:a16="http://schemas.microsoft.com/office/drawing/2014/main" val="367242291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F6410E6-23AC-41E1-BDDA-505C589578A1}"/>
              </a:ext>
            </a:extLst>
          </p:cNvPr>
          <p:cNvSpPr txBox="1"/>
          <p:nvPr/>
        </p:nvSpPr>
        <p:spPr>
          <a:xfrm>
            <a:off x="788274" y="773444"/>
            <a:ext cx="213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LHCB RICH1</a:t>
            </a:r>
          </a:p>
        </p:txBody>
      </p:sp>
      <p:graphicFrame>
        <p:nvGraphicFramePr>
          <p:cNvPr id="6" name="表格 9">
            <a:extLst>
              <a:ext uri="{FF2B5EF4-FFF2-40B4-BE49-F238E27FC236}">
                <a16:creationId xmlns:a16="http://schemas.microsoft.com/office/drawing/2014/main" id="{E4405C8F-0EF6-44C5-AC06-1CE09DB6A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59463"/>
              </p:ext>
            </p:extLst>
          </p:nvPr>
        </p:nvGraphicFramePr>
        <p:xfrm>
          <a:off x="788274" y="3803872"/>
          <a:ext cx="10388711" cy="238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14">
                  <a:extLst>
                    <a:ext uri="{9D8B030D-6E8A-4147-A177-3AD203B41FA5}">
                      <a16:colId xmlns:a16="http://schemas.microsoft.com/office/drawing/2014/main" val="334423112"/>
                    </a:ext>
                  </a:extLst>
                </a:gridCol>
                <a:gridCol w="2186483">
                  <a:extLst>
                    <a:ext uri="{9D8B030D-6E8A-4147-A177-3AD203B41FA5}">
                      <a16:colId xmlns:a16="http://schemas.microsoft.com/office/drawing/2014/main" val="3210555939"/>
                    </a:ext>
                  </a:extLst>
                </a:gridCol>
                <a:gridCol w="2029055">
                  <a:extLst>
                    <a:ext uri="{9D8B030D-6E8A-4147-A177-3AD203B41FA5}">
                      <a16:colId xmlns:a16="http://schemas.microsoft.com/office/drawing/2014/main" val="537644326"/>
                    </a:ext>
                  </a:extLst>
                </a:gridCol>
                <a:gridCol w="4390459">
                  <a:extLst>
                    <a:ext uri="{9D8B030D-6E8A-4147-A177-3AD203B41FA5}">
                      <a16:colId xmlns:a16="http://schemas.microsoft.com/office/drawing/2014/main" val="1906536045"/>
                    </a:ext>
                  </a:extLst>
                </a:gridCol>
              </a:tblGrid>
              <a:tr h="2979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膜层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材料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典型厚度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核心功能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761628766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基底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硼硅玻璃（</a:t>
                      </a:r>
                      <a:r>
                        <a:rPr lang="en-US" sz="1400" dirty="0" err="1">
                          <a:effectLst/>
                          <a:latin typeface="+mj-ea"/>
                          <a:ea typeface="+mj-ea"/>
                        </a:rPr>
                        <a:t>Simax</a:t>
                      </a:r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6 mm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高刚性、低热膨胀，保证面形精度与长期稳定性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89365395"/>
                  </a:ext>
                </a:extLst>
              </a:tr>
              <a:tr h="361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底层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铬（</a:t>
                      </a:r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Cr）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5–10 nm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粘附层，提升铝层与玻璃基底的结合力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92229746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反射层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铝（</a:t>
                      </a:r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Al）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80–100 nm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核心反射层，实现深紫外 </a:t>
                      </a:r>
                      <a:r>
                        <a:rPr lang="en-US" altLang="zh-CN" sz="1400">
                          <a:effectLst/>
                          <a:latin typeface="+mj-ea"/>
                          <a:ea typeface="+mj-ea"/>
                        </a:rPr>
                        <a:t>- </a:t>
                      </a:r>
                      <a:r>
                        <a:rPr lang="zh-CN" altLang="en-US" sz="1400">
                          <a:effectLst/>
                          <a:latin typeface="+mj-ea"/>
                          <a:ea typeface="+mj-ea"/>
                        </a:rPr>
                        <a:t>可见光的高反射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75995480"/>
                  </a:ext>
                </a:extLst>
              </a:tr>
              <a:tr h="644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保护层 </a:t>
                      </a:r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增透层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氟化镁（</a:t>
                      </a:r>
                      <a:r>
                        <a:rPr lang="en-US" sz="1400" dirty="0" err="1">
                          <a:effectLst/>
                          <a:latin typeface="+mj-ea"/>
                          <a:ea typeface="+mj-ea"/>
                        </a:rPr>
                        <a:t>MgF</a:t>
                      </a:r>
                      <a:r>
                        <a:rPr lang="en-US" sz="1400" dirty="0">
                          <a:effectLst/>
                          <a:latin typeface="+mj-ea"/>
                          <a:ea typeface="+mj-ea"/>
                        </a:rPr>
                        <a:t>₂）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ea"/>
                          <a:ea typeface="+mj-ea"/>
                        </a:rPr>
                        <a:t>100–150 nm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保护铝层不被氧化，同时作为增透层，提升 </a:t>
                      </a:r>
                      <a:r>
                        <a:rPr lang="en-US" altLang="zh-CN" sz="1400" dirty="0">
                          <a:effectLst/>
                          <a:latin typeface="+mj-ea"/>
                          <a:ea typeface="+mj-ea"/>
                        </a:rPr>
                        <a:t>165–300 nm </a:t>
                      </a:r>
                      <a:r>
                        <a:rPr lang="zh-CN" altLang="en-US" sz="1400" dirty="0">
                          <a:effectLst/>
                          <a:latin typeface="+mj-ea"/>
                          <a:ea typeface="+mj-ea"/>
                        </a:rPr>
                        <a:t>深紫外反射率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33177596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6CDB176C-CAE2-4EBE-A970-8FB6630190AB}"/>
              </a:ext>
            </a:extLst>
          </p:cNvPr>
          <p:cNvSpPr txBox="1"/>
          <p:nvPr/>
        </p:nvSpPr>
        <p:spPr>
          <a:xfrm>
            <a:off x="772883" y="3480556"/>
            <a:ext cx="213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LHCB RICH2</a:t>
            </a:r>
          </a:p>
        </p:txBody>
      </p:sp>
    </p:spTree>
    <p:extLst>
      <p:ext uri="{BB962C8B-B14F-4D97-AF65-F5344CB8AC3E}">
        <p14:creationId xmlns:p14="http://schemas.microsoft.com/office/powerpoint/2010/main" val="16779724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切伦科夫探测器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6/05/11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385F9B-F171-408B-B7F9-0D2919C196AE}"/>
              </a:ext>
            </a:extLst>
          </p:cNvPr>
          <p:cNvSpPr txBox="1"/>
          <p:nvPr/>
        </p:nvSpPr>
        <p:spPr>
          <a:xfrm>
            <a:off x="642152" y="1062593"/>
            <a:ext cx="109076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effectLst/>
                <a:latin typeface="ui-sans-serif"/>
              </a:rPr>
              <a:t>镀膜工艺流程</a:t>
            </a:r>
          </a:p>
          <a:p>
            <a:pPr algn="l"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基底预处理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：硼硅玻璃表面抛光至粗糙度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&lt; 0.5 nm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，超声波清洗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+ 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等离子活化，去除油污并提升附着力。</a:t>
            </a:r>
          </a:p>
          <a:p>
            <a:pPr algn="l">
              <a:buFont typeface="+mj-lt"/>
              <a:buAutoNum type="arabicPeriod"/>
            </a:pPr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Cr 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粘附层沉积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：真空热蒸发沉积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5–10 nm 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铬层，增强后续铝层与玻璃基底的结合力。</a:t>
            </a:r>
          </a:p>
          <a:p>
            <a:pPr algn="l">
              <a:buFont typeface="+mj-lt"/>
              <a:buAutoNum type="arabicPeriod"/>
            </a:pPr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Al 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反射层沉积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：高纯度铝丝热蒸发，控制沉积速率，保证厚度均匀性（误差 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&lt; 5%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）。</a:t>
            </a:r>
          </a:p>
          <a:p>
            <a:pPr algn="l">
              <a:buFont typeface="+mj-lt"/>
              <a:buAutoNum type="arabicPeriod"/>
            </a:pPr>
            <a:r>
              <a:rPr lang="en-US" altLang="zh-CN" b="1" dirty="0" err="1">
                <a:solidFill>
                  <a:srgbClr val="000000"/>
                </a:solidFill>
                <a:effectLst/>
                <a:latin typeface="ui-sans-serif"/>
              </a:rPr>
              <a:t>MgF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₂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保护层沉积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：氟化物热蒸发，通过挡板控制厚度，实现深紫外波段的增透优化。</a:t>
            </a:r>
          </a:p>
          <a:p>
            <a:pPr algn="l"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后处理与测试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：真空退火消除应力，反射率、附着力、耐辐照、耐气体老化测试。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6369A-21F4-4963-81AC-55B21CF8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55" y="2973533"/>
            <a:ext cx="9301254" cy="32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06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标题 5"/>
          <p:cNvSpPr txBox="1">
            <a:spLocks noGrp="1"/>
          </p:cNvSpPr>
          <p:nvPr>
            <p:ph type="title"/>
          </p:nvPr>
        </p:nvSpPr>
        <p:spPr>
          <a:xfrm>
            <a:off x="2152650" y="2235765"/>
            <a:ext cx="7886700" cy="150018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Thanks!</a:t>
            </a:r>
          </a:p>
        </p:txBody>
      </p:sp>
    </p:spTree>
  </p:cSld>
  <p:clrMapOvr>
    <a:masterClrMapping/>
  </p:clrMapOvr>
  <p:transition spd="med" advTm="4862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19418</TotalTime>
  <Words>1841</Words>
  <Application>Microsoft Office PowerPoint</Application>
  <PresentationFormat>宽屏</PresentationFormat>
  <Paragraphs>119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ui-sans-serif</vt:lpstr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 组会报告 </vt:lpstr>
      <vt:lpstr>工作-束流管</vt:lpstr>
      <vt:lpstr>工作-切伦科夫探测器</vt:lpstr>
      <vt:lpstr>工作-切伦科夫探测器</vt:lpstr>
      <vt:lpstr>工作-切伦科夫探测器</vt:lpstr>
      <vt:lpstr>工作-切伦科夫探测器</vt:lpstr>
      <vt:lpstr>工作-切伦科夫探测器</vt:lpstr>
      <vt:lpstr>工作-切伦科夫探测器</vt:lpstr>
      <vt:lpstr>Thanks!</vt:lpstr>
      <vt:lpstr>工作-切伦科夫探测器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硕转博考核报告 JUNO天然放射性本底及太阳中微子研究 </dc:title>
  <dc:creator>Lenovo</dc:creator>
  <cp:lastModifiedBy>Lenovo</cp:lastModifiedBy>
  <cp:revision>528</cp:revision>
  <dcterms:modified xsi:type="dcterms:W3CDTF">2026-05-11T02:30:51Z</dcterms:modified>
</cp:coreProperties>
</file>