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91" r:id="rId4"/>
    <p:sldId id="295" r:id="rId5"/>
    <p:sldId id="299" r:id="rId6"/>
    <p:sldId id="298" r:id="rId7"/>
    <p:sldId id="297" r:id="rId8"/>
    <p:sldId id="30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84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82890A-08B6-4F76-8738-FD5BF07BA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C555B0-80D9-4515-838E-248AA37A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E5265E-C928-47F2-AEFE-00165DC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2026-05-18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C8DE82-912A-4C8E-B11D-F14998CC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D8A8DD-FBB7-4E27-BA23-3718BFF7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1C2A60-D6DB-406F-A928-B97DE376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D480F4-A274-4125-9DCA-0DE098EE4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58255-33FD-4E4A-9055-E1D0E47D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2026-05-18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C0AF08-F82A-4FBB-B63B-9E247786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2F2697-8BAD-4F8E-9B0F-DBDD190E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73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DBF9B48-6427-4369-B493-3B9926E09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2F07B9-26D7-4793-BCD5-357D003DB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339E10-D3B1-4994-ACAD-0F69DF31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2026-05-18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52CBDC-41D3-4D94-8ED9-AA56C232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8197B-0931-4F60-8FE1-70254545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91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11D40-E370-4CD9-9F60-A2429E73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6BDDC7-E57E-4B72-B489-15D6A076C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E29675-BED9-4BBF-A862-FA444F8A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2026-05-18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92BB32-94CB-4556-8E8E-57FCA4DF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E2F381-3358-497D-8A95-ADB4E058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53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2646DE-6895-4455-96E3-02F55D95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981110-8848-42A8-9FD9-31524502A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C107-0760-4F7B-BFD8-005EDC01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2026-05-18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EA96D8-8260-45DC-92BD-B79E882B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56EEB4-196A-47D7-B506-6A2691C3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6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FC48C-4968-407A-B5E8-E7CAFD4C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CBF441-F34D-4895-858F-045780DB8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4975BE-9B95-46D2-A7C1-DC0F47A88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B0BB2F-9819-43CF-AF14-225D8156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2026-05-18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B09BDD-CD8C-43C6-8E65-50CF1CE4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1BD6F7-BAC3-464A-B74A-19851AF8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15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0C341-FACF-4D7B-884C-0A2465F7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7C052F-4F6E-4737-8EB6-BD6BC1711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AEFFDD-6BE7-4A16-9707-8428C41B4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B5C949-17B1-4953-B5AC-33775B766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039ACB5-BAF1-484B-B946-F85566E57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44C30B-60A2-4E35-AF89-A061FEF9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2026-05-18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2E3A3CB-C42F-4C7F-88BC-B9F863DF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0149FAF-EDAA-4C9F-9C37-0E763E6D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54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DD429-F4BC-4868-A722-1B38BEFD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61652D-F0A1-48C9-B820-7516B036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2026-05-18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C9DB9F-442D-44CD-9BA2-4007AC9B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12AD8B-0972-4B10-A081-4EA64A8A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5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FFFCCD-FDC4-4BDA-97C1-C132A75B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2026-05-18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A96031-EEFB-4392-80C6-753F769C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A06BA0-443D-4ECF-BFD4-6DCE0B0E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18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0B4840-BFD3-4C86-9CC2-7F034A25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5A3174-5B1E-44B1-B5B6-589A18D9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283108-8275-4B98-AC1E-997B3D8A3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A03D3C-FCC2-449D-94DA-F6D31A27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2026-05-18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44B2C1-E01C-4DE3-82F8-5194D325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E5067C-2D48-49D9-90A6-04C5B0F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04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C49C0E-5F59-421F-936E-452F601F9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D9988E9-3CBA-4B71-854F-8D4537A56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F9A13A-9EBD-4487-B701-B56A32A83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DF14AF-A53D-4E7C-A6DE-6C8EE966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2026-05-18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300896-6050-4932-9FED-4615E4CB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593996-BB93-4080-8D63-BA5F0D0B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26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26F76D3-55F8-4FAE-A352-328C5E79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33771D-68CC-46F2-8B81-DB43C45CD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3430E-42BA-4B8E-AE63-04A023666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A66FA-8468-4FCD-8A72-A91EFF249784}" type="datetimeFigureOut">
              <a:rPr lang="zh-CN" altLang="en-US" smtClean="0"/>
              <a:t>2026-05-18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81264C-EE24-4BDB-A8F0-3C2D2F3DC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5D841E-C160-4220-BE94-4190CA090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35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modelica.org/" TargetMode="External"/><Relationship Id="rId2" Type="http://schemas.openxmlformats.org/officeDocument/2006/relationships/hyperlink" Target="https://www.thermosys.us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hyperlink" Target="https://www.3ds.com/zh-hans/products/catia/dymol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F4D69-CE61-4228-A987-80E6F1D35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zh-CN" altLang="en-US" dirty="0"/>
              <a:t>第</a:t>
            </a:r>
            <a:r>
              <a:rPr lang="en-US" altLang="zh-CN" dirty="0"/>
              <a:t>21</a:t>
            </a:r>
            <a:r>
              <a:rPr lang="zh-CN" altLang="en-US" dirty="0"/>
              <a:t>周工作汇报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614F01D-E782-45A8-ABBB-74A279526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2026-05-18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何伟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246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61BEB-9408-48B2-BF3B-1D5BBC43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395270"/>
            <a:ext cx="10515600" cy="428695"/>
          </a:xfrm>
        </p:spPr>
        <p:txBody>
          <a:bodyPr>
            <a:normAutofit fontScale="90000"/>
          </a:bodyPr>
          <a:lstStyle/>
          <a:p>
            <a:r>
              <a:rPr lang="zh-CN" altLang="en-US" sz="3200" b="1" dirty="0"/>
              <a:t>跨临界</a:t>
            </a:r>
            <a:r>
              <a:rPr lang="en-US" altLang="zh-CN" sz="3200" b="1" dirty="0"/>
              <a:t>CO2</a:t>
            </a:r>
            <a:r>
              <a:rPr lang="zh-CN" altLang="en-US" sz="3200" b="1" dirty="0"/>
              <a:t>制冷系统的设计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39AF25A-7042-44CB-86CE-64CE7AF50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4"/>
          <a:stretch/>
        </p:blipFill>
        <p:spPr>
          <a:xfrm>
            <a:off x="1490065" y="4234598"/>
            <a:ext cx="9211870" cy="23775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08A0C7D-60B3-42DB-BDC8-5486D99E3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44" y="1043920"/>
            <a:ext cx="6325071" cy="282134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456C110-5A6A-499E-8FB6-72651C2A3410}"/>
              </a:ext>
            </a:extLst>
          </p:cNvPr>
          <p:cNvSpPr txBox="1"/>
          <p:nvPr/>
        </p:nvSpPr>
        <p:spPr>
          <a:xfrm>
            <a:off x="1688122" y="3865266"/>
            <a:ext cx="372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单级基本跨临界</a:t>
            </a:r>
            <a:r>
              <a:rPr lang="en-US" altLang="zh-CN" dirty="0"/>
              <a:t>CO2</a:t>
            </a:r>
            <a:r>
              <a:rPr lang="zh-CN" altLang="en-US" dirty="0"/>
              <a:t>循环</a:t>
            </a:r>
          </a:p>
        </p:txBody>
      </p:sp>
    </p:spTree>
    <p:extLst>
      <p:ext uri="{BB962C8B-B14F-4D97-AF65-F5344CB8AC3E}">
        <p14:creationId xmlns:p14="http://schemas.microsoft.com/office/powerpoint/2010/main" val="132309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9673836-567E-4F97-B458-79989839D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7" y="86011"/>
            <a:ext cx="6325071" cy="30200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B4B4F70-A852-4457-972C-C0BE30941E0D}"/>
              </a:ext>
            </a:extLst>
          </p:cNvPr>
          <p:cNvSpPr txBox="1"/>
          <p:nvPr/>
        </p:nvSpPr>
        <p:spPr>
          <a:xfrm>
            <a:off x="1557493" y="3074615"/>
            <a:ext cx="372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两级压缩跨临界</a:t>
            </a:r>
            <a:r>
              <a:rPr lang="en-US" altLang="zh-CN" dirty="0"/>
              <a:t>CO2</a:t>
            </a:r>
            <a:r>
              <a:rPr lang="zh-CN" altLang="en-US" dirty="0"/>
              <a:t>循环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F7514B3-B77E-4BF9-8C63-F57135B38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937" y="54363"/>
            <a:ext cx="4663688" cy="29920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3BD435D-10F4-42A1-81AC-4502E52044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597"/>
          <a:stretch/>
        </p:blipFill>
        <p:spPr>
          <a:xfrm>
            <a:off x="1325129" y="3508023"/>
            <a:ext cx="4497473" cy="292452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30FC51E-7A73-41CC-A829-B96AC720C01B}"/>
              </a:ext>
            </a:extLst>
          </p:cNvPr>
          <p:cNvSpPr txBox="1"/>
          <p:nvPr/>
        </p:nvSpPr>
        <p:spPr>
          <a:xfrm>
            <a:off x="7336971" y="3106044"/>
            <a:ext cx="372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带</a:t>
            </a:r>
            <a:r>
              <a:rPr lang="en-US" altLang="zh-CN" dirty="0"/>
              <a:t>IHX</a:t>
            </a:r>
            <a:r>
              <a:rPr lang="zh-CN" altLang="en-US" dirty="0"/>
              <a:t>的跨临界</a:t>
            </a:r>
            <a:r>
              <a:rPr lang="en-US" altLang="zh-CN" dirty="0"/>
              <a:t>CO2</a:t>
            </a:r>
            <a:r>
              <a:rPr lang="zh-CN" altLang="en-US" dirty="0"/>
              <a:t>循环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5BEB542-729F-4613-9D54-AFEC93694468}"/>
              </a:ext>
            </a:extLst>
          </p:cNvPr>
          <p:cNvSpPr txBox="1"/>
          <p:nvPr/>
        </p:nvSpPr>
        <p:spPr>
          <a:xfrm>
            <a:off x="1787557" y="6454254"/>
            <a:ext cx="372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带机械过冷器的跨临界</a:t>
            </a:r>
            <a:r>
              <a:rPr lang="en-US" altLang="zh-CN" dirty="0"/>
              <a:t>CO2</a:t>
            </a:r>
            <a:r>
              <a:rPr lang="zh-CN" altLang="en-US" dirty="0"/>
              <a:t>循环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E059AD6-82E5-42CC-9781-EB3525E65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609" y="3985706"/>
            <a:ext cx="5559093" cy="196916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2283223-BD78-4082-A103-94FEA54FFBA0}"/>
              </a:ext>
            </a:extLst>
          </p:cNvPr>
          <p:cNvSpPr txBox="1"/>
          <p:nvPr/>
        </p:nvSpPr>
        <p:spPr>
          <a:xfrm>
            <a:off x="7499420" y="6084922"/>
            <a:ext cx="372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带喷射器的跨临界</a:t>
            </a:r>
            <a:r>
              <a:rPr lang="en-US" altLang="zh-CN" dirty="0"/>
              <a:t>CO2</a:t>
            </a:r>
            <a:r>
              <a:rPr lang="zh-CN" altLang="en-US" dirty="0"/>
              <a:t>循环</a:t>
            </a:r>
          </a:p>
        </p:txBody>
      </p:sp>
    </p:spTree>
    <p:extLst>
      <p:ext uri="{BB962C8B-B14F-4D97-AF65-F5344CB8AC3E}">
        <p14:creationId xmlns:p14="http://schemas.microsoft.com/office/powerpoint/2010/main" val="191982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4AE378F1-6DFB-4169-A9B1-79D071D8E3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185"/>
          <a:stretch/>
        </p:blipFill>
        <p:spPr>
          <a:xfrm>
            <a:off x="6607805" y="221064"/>
            <a:ext cx="4253802" cy="4288299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551E83C-4BEC-45C3-89D6-93CDF526A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"/>
          <a:stretch/>
        </p:blipFill>
        <p:spPr>
          <a:xfrm>
            <a:off x="974689" y="112683"/>
            <a:ext cx="4388319" cy="37257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E6E1F2C-E8E1-42C0-BCC6-1BB88C848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393" y="4029578"/>
            <a:ext cx="3703830" cy="271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5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6BCC6B5-A5BD-49F7-AD9C-F1A746227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423036"/>
              </p:ext>
            </p:extLst>
          </p:nvPr>
        </p:nvGraphicFramePr>
        <p:xfrm>
          <a:off x="656548" y="1248327"/>
          <a:ext cx="7805003" cy="4680060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2248264">
                  <a:extLst>
                    <a:ext uri="{9D8B030D-6E8A-4147-A177-3AD203B41FA5}">
                      <a16:colId xmlns:a16="http://schemas.microsoft.com/office/drawing/2014/main" val="3303027291"/>
                    </a:ext>
                  </a:extLst>
                </a:gridCol>
                <a:gridCol w="1075173">
                  <a:extLst>
                    <a:ext uri="{9D8B030D-6E8A-4147-A177-3AD203B41FA5}">
                      <a16:colId xmlns:a16="http://schemas.microsoft.com/office/drawing/2014/main" val="1469070001"/>
                    </a:ext>
                  </a:extLst>
                </a:gridCol>
                <a:gridCol w="1256044">
                  <a:extLst>
                    <a:ext uri="{9D8B030D-6E8A-4147-A177-3AD203B41FA5}">
                      <a16:colId xmlns:a16="http://schemas.microsoft.com/office/drawing/2014/main" val="3386741282"/>
                    </a:ext>
                  </a:extLst>
                </a:gridCol>
                <a:gridCol w="793820">
                  <a:extLst>
                    <a:ext uri="{9D8B030D-6E8A-4147-A177-3AD203B41FA5}">
                      <a16:colId xmlns:a16="http://schemas.microsoft.com/office/drawing/2014/main" val="1512572118"/>
                    </a:ext>
                  </a:extLst>
                </a:gridCol>
                <a:gridCol w="2431702">
                  <a:extLst>
                    <a:ext uri="{9D8B030D-6E8A-4147-A177-3AD203B41FA5}">
                      <a16:colId xmlns:a16="http://schemas.microsoft.com/office/drawing/2014/main" val="1303399659"/>
                    </a:ext>
                  </a:extLst>
                </a:gridCol>
              </a:tblGrid>
              <a:tr h="4680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</a:rPr>
                        <a:t>参数</a:t>
                      </a:r>
                      <a:endParaRPr lang="zh-CN" altLang="en-US" sz="1800" b="1" dirty="0">
                        <a:effectLst/>
                        <a:latin typeface="quote-cjk-patch"/>
                      </a:endParaRPr>
                    </a:p>
                  </a:txBody>
                  <a:tcPr marL="8058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</a:rPr>
                        <a:t>符号</a:t>
                      </a:r>
                      <a:endParaRPr lang="zh-CN" altLang="en-US" sz="1800" b="1" dirty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</a:rPr>
                        <a:t>数值</a:t>
                      </a:r>
                      <a:endParaRPr lang="zh-CN" altLang="en-US" sz="1800" b="1" dirty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</a:rPr>
                        <a:t>单位</a:t>
                      </a:r>
                      <a:endParaRPr lang="zh-CN" altLang="en-US" sz="1800" b="1" dirty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</a:rPr>
                        <a:t>说明</a:t>
                      </a:r>
                      <a:endParaRPr lang="zh-CN" altLang="en-US" sz="1800" b="1" dirty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6881398"/>
                  </a:ext>
                </a:extLst>
              </a:tr>
              <a:tr h="468006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effectLst/>
                        </a:rPr>
                        <a:t>制冷量</a:t>
                      </a:r>
                      <a:endParaRPr lang="zh-CN" altLang="en-US" sz="1600" b="0" dirty="0">
                        <a:effectLst/>
                        <a:latin typeface="quote-cjk-patch"/>
                      </a:endParaRPr>
                    </a:p>
                  </a:txBody>
                  <a:tcPr marL="8058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Q0​</a:t>
                      </a:r>
                      <a:endParaRPr lang="en-US" sz="1600" b="0" dirty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effectLst/>
                        </a:rPr>
                        <a:t>350.0</a:t>
                      </a:r>
                      <a:endParaRPr lang="en-US" altLang="zh-CN" sz="1600" b="0" dirty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kW</a:t>
                      </a:r>
                      <a:endParaRPr lang="en-US" sz="1600" b="0" dirty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0">
                          <a:effectLst/>
                        </a:rPr>
                        <a:t>蒸发器负荷</a:t>
                      </a:r>
                      <a:endParaRPr lang="zh-CN" altLang="en-US" sz="1600" b="0">
                        <a:effectLst/>
                        <a:latin typeface="quote-cjk-patch"/>
                      </a:endParaRPr>
                    </a:p>
                  </a:txBody>
                  <a:tcPr marL="107440" marR="8058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6971"/>
                  </a:ext>
                </a:extLst>
              </a:tr>
              <a:tr h="468006">
                <a:tc>
                  <a:txBody>
                    <a:bodyPr/>
                    <a:lstStyle/>
                    <a:p>
                      <a:r>
                        <a:rPr lang="zh-CN" altLang="en-US" sz="1600" b="0">
                          <a:effectLst/>
                        </a:rPr>
                        <a:t>蒸发温度</a:t>
                      </a:r>
                      <a:endParaRPr lang="zh-CN" altLang="en-US" sz="1600" b="0">
                        <a:effectLst/>
                        <a:latin typeface="quote-cjk-patch"/>
                      </a:endParaRPr>
                    </a:p>
                  </a:txBody>
                  <a:tcPr marL="8058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effectLst/>
                        </a:rPr>
                        <a:t>T_evap</a:t>
                      </a:r>
                      <a:r>
                        <a:rPr lang="en-US" sz="1600" b="0" dirty="0">
                          <a:effectLst/>
                        </a:rPr>
                        <a:t>​</a:t>
                      </a:r>
                      <a:endParaRPr lang="en-US" sz="1600" b="0" dirty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effectLst/>
                        </a:rPr>
                        <a:t>-5.0</a:t>
                      </a:r>
                      <a:endParaRPr lang="en-US" altLang="zh-CN" sz="1600" b="0" dirty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°C</a:t>
                      </a:r>
                      <a:endParaRPr lang="en-US" sz="1600" b="0" dirty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effectLst/>
                        </a:rPr>
                        <a:t>对应饱和压力（</a:t>
                      </a:r>
                      <a:r>
                        <a:rPr lang="en-US" altLang="zh-CN" sz="1600" b="0" dirty="0">
                          <a:effectLst/>
                        </a:rPr>
                        <a:t>CO₂</a:t>
                      </a:r>
                      <a:r>
                        <a:rPr lang="zh-CN" altLang="en-US" sz="1600" b="0" dirty="0">
                          <a:effectLst/>
                        </a:rPr>
                        <a:t>）</a:t>
                      </a:r>
                      <a:endParaRPr lang="zh-CN" altLang="en-US" sz="1600" b="0" dirty="0">
                        <a:effectLst/>
                        <a:latin typeface="quote-cjk-patch"/>
                      </a:endParaRPr>
                    </a:p>
                  </a:txBody>
                  <a:tcPr marL="107440" marR="8058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85730"/>
                  </a:ext>
                </a:extLst>
              </a:tr>
              <a:tr h="468006">
                <a:tc>
                  <a:txBody>
                    <a:bodyPr/>
                    <a:lstStyle/>
                    <a:p>
                      <a:r>
                        <a:rPr lang="zh-CN" altLang="en-US" sz="1600" b="0">
                          <a:effectLst/>
                        </a:rPr>
                        <a:t>环境空气温度</a:t>
                      </a:r>
                      <a:endParaRPr lang="zh-CN" altLang="en-US" sz="1600" b="0">
                        <a:effectLst/>
                        <a:latin typeface="quote-cjk-patch"/>
                      </a:endParaRPr>
                    </a:p>
                  </a:txBody>
                  <a:tcPr marL="8058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effectLst/>
                        </a:rPr>
                        <a:t>T_amb</a:t>
                      </a:r>
                      <a:endParaRPr lang="en-US" sz="1600" b="0" dirty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>
                          <a:effectLst/>
                        </a:rPr>
                        <a:t>35.0</a:t>
                      </a:r>
                      <a:endParaRPr lang="en-US" altLang="zh-CN" sz="1600" b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effectLst/>
                        </a:rPr>
                        <a:t>°C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effectLst/>
                        </a:rPr>
                        <a:t>夏季设计工况</a:t>
                      </a:r>
                      <a:endParaRPr lang="zh-CN" altLang="en-US" sz="1600" b="0" dirty="0">
                        <a:effectLst/>
                        <a:latin typeface="quote-cjk-patch"/>
                      </a:endParaRPr>
                    </a:p>
                  </a:txBody>
                  <a:tcPr marL="107440" marR="8058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980595"/>
                  </a:ext>
                </a:extLst>
              </a:tr>
              <a:tr h="468006">
                <a:tc>
                  <a:txBody>
                    <a:bodyPr/>
                    <a:lstStyle/>
                    <a:p>
                      <a:r>
                        <a:rPr lang="zh-CN" altLang="en-US" sz="1600" b="0">
                          <a:effectLst/>
                        </a:rPr>
                        <a:t>气体冷却器出口温度</a:t>
                      </a:r>
                      <a:endParaRPr lang="zh-CN" altLang="en-US" sz="1600" b="0">
                        <a:effectLst/>
                        <a:latin typeface="quote-cjk-patch"/>
                      </a:endParaRPr>
                    </a:p>
                  </a:txBody>
                  <a:tcPr marL="8058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effectLst/>
                        </a:rPr>
                        <a:t>T_gc_out</a:t>
                      </a:r>
                      <a:r>
                        <a:rPr lang="en-US" sz="1600" b="0" dirty="0">
                          <a:effectLst/>
                        </a:rPr>
                        <a:t>​</a:t>
                      </a:r>
                      <a:endParaRPr lang="en-US" sz="1600" b="0" dirty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>
                          <a:effectLst/>
                        </a:rPr>
                        <a:t>40.0</a:t>
                      </a:r>
                      <a:endParaRPr lang="en-US" altLang="zh-CN" sz="1600" b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effectLst/>
                        </a:rPr>
                        <a:t>°C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effectLst/>
                        </a:rPr>
                        <a:t>假设与空气换热温差</a:t>
                      </a:r>
                      <a:r>
                        <a:rPr lang="en-US" altLang="zh-CN" sz="1600" b="0" dirty="0">
                          <a:effectLst/>
                        </a:rPr>
                        <a:t>5 K</a:t>
                      </a:r>
                      <a:endParaRPr lang="en-US" altLang="zh-CN" sz="1600" b="0" dirty="0">
                        <a:effectLst/>
                        <a:latin typeface="quote-cjk-patch"/>
                      </a:endParaRPr>
                    </a:p>
                  </a:txBody>
                  <a:tcPr marL="107440" marR="8058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414702"/>
                  </a:ext>
                </a:extLst>
              </a:tr>
              <a:tr h="468006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effectLst/>
                        </a:rPr>
                        <a:t>低压级压缩机等熵效率</a:t>
                      </a:r>
                      <a:endParaRPr lang="zh-CN" altLang="en-US" sz="1600" b="0" dirty="0">
                        <a:effectLst/>
                        <a:latin typeface="quote-cjk-patch"/>
                      </a:endParaRPr>
                    </a:p>
                  </a:txBody>
                  <a:tcPr marL="8058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effectLst/>
                        </a:rPr>
                        <a:t>eta_LPC</a:t>
                      </a:r>
                      <a:endParaRPr lang="en-US" sz="1600" b="0" dirty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effectLst/>
                        </a:rPr>
                        <a:t>0.80</a:t>
                      </a:r>
                      <a:endParaRPr lang="en-US" altLang="zh-CN" sz="1600" b="0" dirty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>
                          <a:effectLst/>
                        </a:rPr>
                        <a:t>-</a:t>
                      </a:r>
                      <a:endParaRPr lang="en-US" altLang="zh-CN" sz="1600" b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effectLst/>
                        </a:rPr>
                        <a:t>典型半封闭活塞</a:t>
                      </a:r>
                      <a:r>
                        <a:rPr lang="en-US" altLang="zh-CN" sz="1600" b="0" dirty="0">
                          <a:effectLst/>
                        </a:rPr>
                        <a:t>/</a:t>
                      </a:r>
                      <a:r>
                        <a:rPr lang="zh-CN" altLang="en-US" sz="1600" b="0" dirty="0">
                          <a:effectLst/>
                        </a:rPr>
                        <a:t>螺杆值</a:t>
                      </a:r>
                      <a:endParaRPr lang="zh-CN" altLang="en-US" sz="1600" b="0" dirty="0">
                        <a:effectLst/>
                        <a:latin typeface="quote-cjk-patch"/>
                      </a:endParaRPr>
                    </a:p>
                  </a:txBody>
                  <a:tcPr marL="107440" marR="8058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181285"/>
                  </a:ext>
                </a:extLst>
              </a:tr>
              <a:tr h="468006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effectLst/>
                          <a:latin typeface="quote-cjk-patch"/>
                        </a:rPr>
                        <a:t>高压级压缩机等熵效率</a:t>
                      </a:r>
                    </a:p>
                  </a:txBody>
                  <a:tcPr marL="8058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eta_HPC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effectLst/>
                        </a:rPr>
                        <a:t>0.80</a:t>
                      </a:r>
                      <a:endParaRPr lang="en-US" altLang="zh-CN" sz="1600" b="0" dirty="0">
                        <a:effectLst/>
                        <a:latin typeface="quote-cjk-patch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effectLst/>
                          <a:latin typeface="quote-cjk-patch"/>
                        </a:rPr>
                        <a:t>-</a:t>
                      </a: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="0" dirty="0">
                        <a:effectLst/>
                        <a:latin typeface="quote-cjk-patch"/>
                      </a:endParaRPr>
                    </a:p>
                  </a:txBody>
                  <a:tcPr marL="107440" marR="8058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972312"/>
                  </a:ext>
                </a:extLst>
              </a:tr>
              <a:tr h="468006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effectLst/>
                          <a:latin typeface="quote-cjk-patch"/>
                        </a:rPr>
                        <a:t>机械过冷度</a:t>
                      </a:r>
                    </a:p>
                  </a:txBody>
                  <a:tcPr marL="8058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err="1">
                          <a:effectLst/>
                          <a:latin typeface="+mn-lt"/>
                        </a:rPr>
                        <a:t>DeltaT_sc</a:t>
                      </a:r>
                      <a:endParaRPr lang="en-US" sz="1600" b="0" dirty="0">
                        <a:effectLst/>
                        <a:latin typeface="+mn-lt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effectLst/>
                          <a:latin typeface="+mn-lt"/>
                        </a:rPr>
                        <a:t>K</a:t>
                      </a: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="0" dirty="0">
                        <a:effectLst/>
                        <a:latin typeface="quote-cjk-patch"/>
                      </a:endParaRPr>
                    </a:p>
                  </a:txBody>
                  <a:tcPr marL="107440" marR="8058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06629"/>
                  </a:ext>
                </a:extLst>
              </a:tr>
              <a:tr h="468006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effectLst/>
                          <a:latin typeface="quote-cjk-patch"/>
                        </a:rPr>
                        <a:t>IHX</a:t>
                      </a:r>
                      <a:r>
                        <a:rPr lang="zh-CN" altLang="en-US" sz="1600" b="0" dirty="0">
                          <a:effectLst/>
                          <a:latin typeface="quote-cjk-patch"/>
                        </a:rPr>
                        <a:t>有效度</a:t>
                      </a:r>
                    </a:p>
                  </a:txBody>
                  <a:tcPr marL="8058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err="1">
                          <a:effectLst/>
                          <a:latin typeface="+mn-lt"/>
                        </a:rPr>
                        <a:t>IHX_eff</a:t>
                      </a:r>
                      <a:endParaRPr lang="en-US" sz="1600" b="0" dirty="0">
                        <a:effectLst/>
                        <a:latin typeface="+mn-lt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effectLst/>
                          <a:latin typeface="quote-cjk-patch"/>
                        </a:rPr>
                        <a:t>内交换器的效率</a:t>
                      </a:r>
                    </a:p>
                  </a:txBody>
                  <a:tcPr marL="107440" marR="8058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103670"/>
                  </a:ext>
                </a:extLst>
              </a:tr>
              <a:tr h="468006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effectLst/>
                          <a:latin typeface="quote-cjk-patch"/>
                        </a:rPr>
                        <a:t>机械过冷循环</a:t>
                      </a:r>
                      <a:r>
                        <a:rPr lang="en-US" altLang="zh-CN" sz="1600" b="0" dirty="0">
                          <a:effectLst/>
                          <a:latin typeface="quote-cjk-patch"/>
                        </a:rPr>
                        <a:t>COP</a:t>
                      </a:r>
                      <a:endParaRPr lang="zh-CN" altLang="en-US" sz="1600" b="0" dirty="0">
                        <a:effectLst/>
                        <a:latin typeface="quote-cjk-patch"/>
                      </a:endParaRPr>
                    </a:p>
                  </a:txBody>
                  <a:tcPr marL="8058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  <a:latin typeface="+mn-lt"/>
                        </a:rPr>
                        <a:t>COP_MS</a:t>
                      </a: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600" b="0" dirty="0">
                        <a:effectLst/>
                        <a:latin typeface="+mn-lt"/>
                      </a:endParaRPr>
                    </a:p>
                  </a:txBody>
                  <a:tcPr marL="107440" marR="10744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="0" dirty="0">
                        <a:effectLst/>
                        <a:latin typeface="quote-cjk-patch"/>
                      </a:endParaRPr>
                    </a:p>
                  </a:txBody>
                  <a:tcPr marL="107440" marR="80580" marT="67150" marB="6715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17046"/>
                  </a:ext>
                </a:extLst>
              </a:tr>
            </a:tbl>
          </a:graphicData>
        </a:graphic>
      </p:graphicFrame>
      <p:sp>
        <p:nvSpPr>
          <p:cNvPr id="7" name="标题 6">
            <a:extLst>
              <a:ext uri="{FF2B5EF4-FFF2-40B4-BE49-F238E27FC236}">
                <a16:creationId xmlns:a16="http://schemas.microsoft.com/office/drawing/2014/main" id="{5E665AF2-743B-487F-AC97-27D22E1E4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01" y="296193"/>
            <a:ext cx="10515600" cy="418646"/>
          </a:xfrm>
        </p:spPr>
        <p:txBody>
          <a:bodyPr>
            <a:normAutofit fontScale="90000"/>
          </a:bodyPr>
          <a:lstStyle/>
          <a:p>
            <a:r>
              <a:rPr lang="zh-CN" altLang="en-US" sz="3200" b="1" dirty="0"/>
              <a:t>跨临界</a:t>
            </a:r>
            <a:r>
              <a:rPr lang="en-US" altLang="zh-CN" sz="3200" b="1" dirty="0"/>
              <a:t>CO2</a:t>
            </a:r>
            <a:r>
              <a:rPr lang="zh-CN" altLang="en-US" sz="3200" b="1" dirty="0"/>
              <a:t>制冷系统设计</a:t>
            </a:r>
            <a:r>
              <a:rPr lang="en-US" altLang="zh-CN" sz="3200" b="1" dirty="0"/>
              <a:t>-</a:t>
            </a:r>
            <a:r>
              <a:rPr lang="zh-CN" altLang="en-US" sz="3200" b="1" dirty="0"/>
              <a:t>热力学仿真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A06ECD9-BEAC-48B5-88FE-3A7BA41D178E}"/>
              </a:ext>
            </a:extLst>
          </p:cNvPr>
          <p:cNvSpPr txBox="1"/>
          <p:nvPr/>
        </p:nvSpPr>
        <p:spPr>
          <a:xfrm>
            <a:off x="526701" y="781528"/>
            <a:ext cx="420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1. </a:t>
            </a:r>
            <a:r>
              <a:rPr lang="zh-CN" altLang="en-US" sz="2000" b="1" dirty="0"/>
              <a:t>设计输入参数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435A429-78DF-4CF9-A718-45486C4B9920}"/>
              </a:ext>
            </a:extLst>
          </p:cNvPr>
          <p:cNvSpPr txBox="1"/>
          <p:nvPr/>
        </p:nvSpPr>
        <p:spPr>
          <a:xfrm>
            <a:off x="8604795" y="1307763"/>
            <a:ext cx="3332648" cy="462062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为了方便分析</a:t>
            </a:r>
            <a:r>
              <a:rPr lang="en-US" altLang="zh-CN" b="1" dirty="0"/>
              <a:t>,</a:t>
            </a:r>
            <a:r>
              <a:rPr lang="zh-CN" altLang="en-US" b="1" dirty="0"/>
              <a:t>作出如下假设</a:t>
            </a:r>
            <a:r>
              <a:rPr lang="en-US" altLang="zh-CN" b="1" dirty="0"/>
              <a:t>: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忽略系统管路、压缩机等与外界环境的换热；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忽略制冷剂在换热器以及管道内的压力损失；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制冷剂流经各管路以及各部件的质量流量相同；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从蒸发器出口流出的制冷剂状态为非饱和状态；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压缩机入口为饱和蒸气（无过热度），蒸发器无过热段。</a:t>
            </a:r>
          </a:p>
        </p:txBody>
      </p:sp>
    </p:spTree>
    <p:extLst>
      <p:ext uri="{BB962C8B-B14F-4D97-AF65-F5344CB8AC3E}">
        <p14:creationId xmlns:p14="http://schemas.microsoft.com/office/powerpoint/2010/main" val="240699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表格 65">
            <a:extLst>
              <a:ext uri="{FF2B5EF4-FFF2-40B4-BE49-F238E27FC236}">
                <a16:creationId xmlns:a16="http://schemas.microsoft.com/office/drawing/2014/main" id="{6038FC72-EE73-47B5-A4BC-CFE8FAB45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914612"/>
              </p:ext>
            </p:extLst>
          </p:nvPr>
        </p:nvGraphicFramePr>
        <p:xfrm>
          <a:off x="6540853" y="370838"/>
          <a:ext cx="5436786" cy="3798566"/>
        </p:xfrm>
        <a:graphic>
          <a:graphicData uri="http://schemas.openxmlformats.org/drawingml/2006/table">
            <a:tbl>
              <a:tblPr firstRow="1">
                <a:tableStyleId>{5A111915-BE36-4E01-A7E5-04B1672EAD32}</a:tableStyleId>
              </a:tblPr>
              <a:tblGrid>
                <a:gridCol w="643722">
                  <a:extLst>
                    <a:ext uri="{9D8B030D-6E8A-4147-A177-3AD203B41FA5}">
                      <a16:colId xmlns:a16="http://schemas.microsoft.com/office/drawing/2014/main" val="183427510"/>
                    </a:ext>
                  </a:extLst>
                </a:gridCol>
                <a:gridCol w="2039816">
                  <a:extLst>
                    <a:ext uri="{9D8B030D-6E8A-4147-A177-3AD203B41FA5}">
                      <a16:colId xmlns:a16="http://schemas.microsoft.com/office/drawing/2014/main" val="3122403065"/>
                    </a:ext>
                  </a:extLst>
                </a:gridCol>
                <a:gridCol w="622997">
                  <a:extLst>
                    <a:ext uri="{9D8B030D-6E8A-4147-A177-3AD203B41FA5}">
                      <a16:colId xmlns:a16="http://schemas.microsoft.com/office/drawing/2014/main" val="816003600"/>
                    </a:ext>
                  </a:extLst>
                </a:gridCol>
                <a:gridCol w="2130251">
                  <a:extLst>
                    <a:ext uri="{9D8B030D-6E8A-4147-A177-3AD203B41FA5}">
                      <a16:colId xmlns:a16="http://schemas.microsoft.com/office/drawing/2014/main" val="3226691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>
                          <a:effectLst/>
                        </a:rPr>
                        <a:t>状态点</a:t>
                      </a:r>
                      <a:endParaRPr lang="zh-CN" altLang="en-US" sz="1200" b="1">
                        <a:effectLst/>
                        <a:latin typeface="quote-cjk-patch"/>
                      </a:endParaRPr>
                    </a:p>
                  </a:txBody>
                  <a:tcPr marL="48709" marR="64945" marT="40591" marB="405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effectLst/>
                        </a:rPr>
                        <a:t>位置</a:t>
                      </a:r>
                      <a:endParaRPr lang="zh-CN" altLang="en-US" sz="1200" b="1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effectLst/>
                        </a:rPr>
                        <a:t>压力</a:t>
                      </a:r>
                      <a:endParaRPr lang="zh-CN" altLang="en-US" sz="1200" b="1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effectLst/>
                        </a:rPr>
                        <a:t>说明</a:t>
                      </a:r>
                      <a:endParaRPr lang="zh-CN" altLang="en-US" sz="1200" b="1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extLst>
                  <a:ext uri="{0D108BD9-81ED-4DB2-BD59-A6C34878D82A}">
                    <a16:rowId xmlns:a16="http://schemas.microsoft.com/office/drawing/2014/main" val="424537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effectLst/>
                        </a:rPr>
                        <a:t>1</a:t>
                      </a:r>
                      <a:endParaRPr lang="en-US" altLang="zh-CN" sz="1200" b="0" dirty="0">
                        <a:effectLst/>
                        <a:latin typeface="quote-cjk-patch"/>
                      </a:endParaRPr>
                    </a:p>
                  </a:txBody>
                  <a:tcPr marL="48709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effectLst/>
                        </a:rPr>
                        <a:t>低压级压缩机入口</a:t>
                      </a:r>
                      <a:endParaRPr lang="zh-CN" alt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effectLst/>
                        </a:rPr>
                        <a:t>Pevap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effectLst/>
                        </a:rPr>
                        <a:t>蒸发器出口经</a:t>
                      </a:r>
                      <a:r>
                        <a:rPr lang="en-US" altLang="zh-CN" sz="1200" b="0" dirty="0">
                          <a:effectLst/>
                        </a:rPr>
                        <a:t>IHX</a:t>
                      </a:r>
                      <a:r>
                        <a:rPr lang="zh-CN" altLang="en-US" sz="1200" b="0" dirty="0">
                          <a:effectLst/>
                        </a:rPr>
                        <a:t>加热后的过热气体</a:t>
                      </a:r>
                      <a:endParaRPr lang="zh-CN" alt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48709" marT="40591" marB="40591" anchor="ctr"/>
                </a:tc>
                <a:extLst>
                  <a:ext uri="{0D108BD9-81ED-4DB2-BD59-A6C34878D82A}">
                    <a16:rowId xmlns:a16="http://schemas.microsoft.com/office/drawing/2014/main" val="1257336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b="0">
                          <a:effectLst/>
                        </a:rPr>
                        <a:t>2</a:t>
                      </a:r>
                      <a:endParaRPr lang="en-US" altLang="zh-CN" sz="1200" b="0">
                        <a:effectLst/>
                        <a:latin typeface="quote-cjk-patch"/>
                      </a:endParaRPr>
                    </a:p>
                  </a:txBody>
                  <a:tcPr marL="48709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effectLst/>
                        </a:rPr>
                        <a:t>低压级压缩机出口</a:t>
                      </a:r>
                      <a:endParaRPr lang="zh-CN" alt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Pinter​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effectLst/>
                        </a:rPr>
                        <a:t>中间压力</a:t>
                      </a:r>
                      <a:endParaRPr lang="zh-CN" alt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48709" marT="40591" marB="40591" anchor="ctr"/>
                </a:tc>
                <a:extLst>
                  <a:ext uri="{0D108BD9-81ED-4DB2-BD59-A6C34878D82A}">
                    <a16:rowId xmlns:a16="http://schemas.microsoft.com/office/drawing/2014/main" val="4152062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b="0">
                          <a:effectLst/>
                        </a:rPr>
                        <a:t>3</a:t>
                      </a:r>
                      <a:endParaRPr lang="en-US" altLang="zh-CN" sz="1200" b="0">
                        <a:effectLst/>
                        <a:latin typeface="quote-cjk-patch"/>
                      </a:endParaRPr>
                    </a:p>
                  </a:txBody>
                  <a:tcPr marL="48709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>
                          <a:effectLst/>
                        </a:rPr>
                        <a:t>中间冷却器（闪发器）饱和气体出口</a:t>
                      </a:r>
                      <a:endParaRPr lang="zh-CN" altLang="en-US" sz="1200" b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Pinter​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effectLst/>
                        </a:rPr>
                        <a:t>进入高压级压缩机</a:t>
                      </a:r>
                      <a:endParaRPr lang="zh-CN" alt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48709" marT="40591" marB="40591" anchor="ctr"/>
                </a:tc>
                <a:extLst>
                  <a:ext uri="{0D108BD9-81ED-4DB2-BD59-A6C34878D82A}">
                    <a16:rowId xmlns:a16="http://schemas.microsoft.com/office/drawing/2014/main" val="4155066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b="0">
                          <a:effectLst/>
                        </a:rPr>
                        <a:t>4</a:t>
                      </a:r>
                      <a:endParaRPr lang="en-US" altLang="zh-CN" sz="1200" b="0">
                        <a:effectLst/>
                        <a:latin typeface="quote-cjk-patch"/>
                      </a:endParaRPr>
                    </a:p>
                  </a:txBody>
                  <a:tcPr marL="48709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>
                          <a:effectLst/>
                        </a:rPr>
                        <a:t>高压级压缩机入口</a:t>
                      </a:r>
                      <a:endParaRPr lang="zh-CN" altLang="en-US" sz="1200" b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Pinter​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effectLst/>
                        </a:rPr>
                        <a:t>等于点</a:t>
                      </a:r>
                      <a:r>
                        <a:rPr lang="en-US" altLang="zh-CN" sz="1200" b="0" dirty="0">
                          <a:effectLst/>
                        </a:rPr>
                        <a:t>3</a:t>
                      </a:r>
                      <a:endParaRPr lang="en-US" altLang="zh-CN" sz="1200" b="0" dirty="0">
                        <a:effectLst/>
                        <a:latin typeface="quote-cjk-patch"/>
                      </a:endParaRPr>
                    </a:p>
                  </a:txBody>
                  <a:tcPr marL="64945" marR="48709" marT="40591" marB="40591" anchor="ctr"/>
                </a:tc>
                <a:extLst>
                  <a:ext uri="{0D108BD9-81ED-4DB2-BD59-A6C34878D82A}">
                    <a16:rowId xmlns:a16="http://schemas.microsoft.com/office/drawing/2014/main" val="1243976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b="0">
                          <a:effectLst/>
                        </a:rPr>
                        <a:t>5</a:t>
                      </a:r>
                      <a:endParaRPr lang="en-US" altLang="zh-CN" sz="1200" b="0">
                        <a:effectLst/>
                        <a:latin typeface="quote-cjk-patch"/>
                      </a:endParaRPr>
                    </a:p>
                  </a:txBody>
                  <a:tcPr marL="48709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effectLst/>
                        </a:rPr>
                        <a:t>高压级压缩机出口</a:t>
                      </a:r>
                      <a:endParaRPr lang="zh-CN" alt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effectLst/>
                        </a:rPr>
                        <a:t>Phigh</a:t>
                      </a:r>
                      <a:r>
                        <a:rPr lang="en-US" sz="1200" b="0" dirty="0">
                          <a:effectLst/>
                        </a:rPr>
                        <a:t>​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effectLst/>
                        </a:rPr>
                        <a:t>排气压力</a:t>
                      </a:r>
                      <a:endParaRPr lang="zh-CN" alt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48709" marT="40591" marB="40591" anchor="ctr"/>
                </a:tc>
                <a:extLst>
                  <a:ext uri="{0D108BD9-81ED-4DB2-BD59-A6C34878D82A}">
                    <a16:rowId xmlns:a16="http://schemas.microsoft.com/office/drawing/2014/main" val="4040086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b="0">
                          <a:effectLst/>
                        </a:rPr>
                        <a:t>6</a:t>
                      </a:r>
                      <a:endParaRPr lang="en-US" altLang="zh-CN" sz="1200" b="0">
                        <a:effectLst/>
                        <a:latin typeface="quote-cjk-patch"/>
                      </a:endParaRPr>
                    </a:p>
                  </a:txBody>
                  <a:tcPr marL="48709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effectLst/>
                        </a:rPr>
                        <a:t>气体冷却器出口</a:t>
                      </a:r>
                      <a:endParaRPr lang="zh-CN" alt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effectLst/>
                        </a:rPr>
                        <a:t>Phigh</a:t>
                      </a:r>
                      <a:r>
                        <a:rPr lang="en-US" sz="1200" b="0" dirty="0">
                          <a:effectLst/>
                        </a:rPr>
                        <a:t>​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effectLst/>
                        </a:rPr>
                        <a:t>冷却后温度 </a:t>
                      </a:r>
                      <a:r>
                        <a:rPr lang="en-US" sz="1200" b="0" dirty="0" err="1">
                          <a:effectLst/>
                        </a:rPr>
                        <a:t>Tgc,out</a:t>
                      </a:r>
                      <a:r>
                        <a:rPr lang="en-US" sz="1200" b="0" dirty="0">
                          <a:effectLst/>
                        </a:rPr>
                        <a:t>​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48709" marT="40591" marB="40591" anchor="ctr"/>
                </a:tc>
                <a:extLst>
                  <a:ext uri="{0D108BD9-81ED-4DB2-BD59-A6C34878D82A}">
                    <a16:rowId xmlns:a16="http://schemas.microsoft.com/office/drawing/2014/main" val="554683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b="0">
                          <a:effectLst/>
                        </a:rPr>
                        <a:t>7</a:t>
                      </a:r>
                      <a:endParaRPr lang="en-US" altLang="zh-CN" sz="1200" b="0">
                        <a:effectLst/>
                        <a:latin typeface="quote-cjk-patch"/>
                      </a:endParaRPr>
                    </a:p>
                  </a:txBody>
                  <a:tcPr marL="48709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>
                          <a:effectLst/>
                        </a:rPr>
                        <a:t>机械过冷器出口</a:t>
                      </a:r>
                      <a:endParaRPr lang="zh-CN" altLang="en-US" sz="1200" b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effectLst/>
                        </a:rPr>
                        <a:t>Phigh</a:t>
                      </a:r>
                      <a:r>
                        <a:rPr lang="en-US" sz="1200" b="0" dirty="0">
                          <a:effectLst/>
                        </a:rPr>
                        <a:t>​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effectLst/>
                        </a:rPr>
                        <a:t>过冷至 </a:t>
                      </a:r>
                      <a:r>
                        <a:rPr lang="en-US" sz="1200" b="0" dirty="0">
                          <a:effectLst/>
                        </a:rPr>
                        <a:t>T7=T6−</a:t>
                      </a:r>
                      <a:r>
                        <a:rPr lang="el-GR" sz="1200" b="0" dirty="0">
                          <a:effectLst/>
                        </a:rPr>
                        <a:t>Δ</a:t>
                      </a:r>
                      <a:r>
                        <a:rPr lang="en-US" sz="1200" b="0" dirty="0" err="1">
                          <a:effectLst/>
                        </a:rPr>
                        <a:t>Tsc</a:t>
                      </a:r>
                      <a:r>
                        <a:rPr lang="en-US" sz="1200" b="0" dirty="0">
                          <a:effectLst/>
                        </a:rPr>
                        <a:t>​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48709" marT="40591" marB="40591" anchor="ctr"/>
                </a:tc>
                <a:extLst>
                  <a:ext uri="{0D108BD9-81ED-4DB2-BD59-A6C34878D82A}">
                    <a16:rowId xmlns:a16="http://schemas.microsoft.com/office/drawing/2014/main" val="2482425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b="0">
                          <a:effectLst/>
                        </a:rPr>
                        <a:t>8</a:t>
                      </a:r>
                      <a:endParaRPr lang="en-US" altLang="zh-CN" sz="1200" b="0">
                        <a:effectLst/>
                        <a:latin typeface="quote-cjk-patch"/>
                      </a:endParaRPr>
                    </a:p>
                  </a:txBody>
                  <a:tcPr marL="48709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IHX</a:t>
                      </a:r>
                      <a:r>
                        <a:rPr lang="zh-CN" altLang="en-US" sz="1200" b="0">
                          <a:effectLst/>
                        </a:rPr>
                        <a:t>高温侧入口</a:t>
                      </a:r>
                      <a:endParaRPr lang="zh-CN" altLang="en-US" sz="1200" b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effectLst/>
                        </a:rPr>
                        <a:t>Phigh</a:t>
                      </a:r>
                      <a:r>
                        <a:rPr lang="en-US" sz="1200" b="0" dirty="0">
                          <a:effectLst/>
                        </a:rPr>
                        <a:t>​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effectLst/>
                        </a:rPr>
                        <a:t>等于点</a:t>
                      </a:r>
                      <a:r>
                        <a:rPr lang="en-US" altLang="zh-CN" sz="1200" b="0" dirty="0">
                          <a:effectLst/>
                        </a:rPr>
                        <a:t>7</a:t>
                      </a:r>
                      <a:endParaRPr lang="en-US" altLang="zh-CN" sz="1200" b="0" dirty="0">
                        <a:effectLst/>
                        <a:latin typeface="quote-cjk-patch"/>
                      </a:endParaRPr>
                    </a:p>
                  </a:txBody>
                  <a:tcPr marL="64945" marR="48709" marT="40591" marB="40591" anchor="ctr"/>
                </a:tc>
                <a:extLst>
                  <a:ext uri="{0D108BD9-81ED-4DB2-BD59-A6C34878D82A}">
                    <a16:rowId xmlns:a16="http://schemas.microsoft.com/office/drawing/2014/main" val="1600906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b="0">
                          <a:effectLst/>
                        </a:rPr>
                        <a:t>9</a:t>
                      </a:r>
                      <a:endParaRPr lang="en-US" altLang="zh-CN" sz="1200" b="0">
                        <a:effectLst/>
                        <a:latin typeface="quote-cjk-patch"/>
                      </a:endParaRPr>
                    </a:p>
                  </a:txBody>
                  <a:tcPr marL="48709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IHX</a:t>
                      </a:r>
                      <a:r>
                        <a:rPr lang="zh-CN" altLang="en-US" sz="1200" b="0">
                          <a:effectLst/>
                        </a:rPr>
                        <a:t>高温侧出口</a:t>
                      </a:r>
                      <a:endParaRPr lang="zh-CN" altLang="en-US" sz="1200" b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effectLst/>
                        </a:rPr>
                        <a:t>Phigh</a:t>
                      </a:r>
                      <a:r>
                        <a:rPr lang="en-US" sz="1200" b="0" dirty="0">
                          <a:effectLst/>
                        </a:rPr>
                        <a:t>​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effectLst/>
                        </a:rPr>
                        <a:t>过冷后进入膨胀阀</a:t>
                      </a:r>
                      <a:endParaRPr lang="zh-CN" alt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48709" marT="40591" marB="40591" anchor="ctr"/>
                </a:tc>
                <a:extLst>
                  <a:ext uri="{0D108BD9-81ED-4DB2-BD59-A6C34878D82A}">
                    <a16:rowId xmlns:a16="http://schemas.microsoft.com/office/drawing/2014/main" val="2370606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b="0">
                          <a:effectLst/>
                        </a:rPr>
                        <a:t>10</a:t>
                      </a:r>
                      <a:endParaRPr lang="en-US" altLang="zh-CN" sz="1200" b="0">
                        <a:effectLst/>
                        <a:latin typeface="quote-cjk-patch"/>
                      </a:endParaRPr>
                    </a:p>
                  </a:txBody>
                  <a:tcPr marL="48709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>
                          <a:effectLst/>
                        </a:rPr>
                        <a:t>膨胀阀出口</a:t>
                      </a:r>
                      <a:endParaRPr lang="zh-CN" altLang="en-US" sz="1200" b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effectLst/>
                        </a:rPr>
                        <a:t>Pevap</a:t>
                      </a:r>
                      <a:r>
                        <a:rPr lang="en-US" sz="1200" b="0" dirty="0">
                          <a:effectLst/>
                        </a:rPr>
                        <a:t>​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effectLst/>
                        </a:rPr>
                        <a:t>两相混合物</a:t>
                      </a:r>
                      <a:endParaRPr lang="zh-CN" alt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48709" marT="40591" marB="40591" anchor="ctr"/>
                </a:tc>
                <a:extLst>
                  <a:ext uri="{0D108BD9-81ED-4DB2-BD59-A6C34878D82A}">
                    <a16:rowId xmlns:a16="http://schemas.microsoft.com/office/drawing/2014/main" val="3204516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b="0">
                          <a:effectLst/>
                        </a:rPr>
                        <a:t>11</a:t>
                      </a:r>
                      <a:endParaRPr lang="en-US" altLang="zh-CN" sz="1200" b="0">
                        <a:effectLst/>
                        <a:latin typeface="quote-cjk-patch"/>
                      </a:endParaRPr>
                    </a:p>
                  </a:txBody>
                  <a:tcPr marL="48709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>
                          <a:effectLst/>
                        </a:rPr>
                        <a:t>蒸发器出口</a:t>
                      </a:r>
                      <a:endParaRPr lang="zh-CN" altLang="en-US" sz="1200" b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effectLst/>
                        </a:rPr>
                        <a:t>Pevap</a:t>
                      </a:r>
                      <a:r>
                        <a:rPr lang="en-US" sz="1200" b="0" dirty="0">
                          <a:effectLst/>
                        </a:rPr>
                        <a:t>​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effectLst/>
                        </a:rPr>
                        <a:t>饱和或过热气体</a:t>
                      </a:r>
                      <a:endParaRPr lang="zh-CN" alt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48709" marT="40591" marB="40591" anchor="ctr"/>
                </a:tc>
                <a:extLst>
                  <a:ext uri="{0D108BD9-81ED-4DB2-BD59-A6C34878D82A}">
                    <a16:rowId xmlns:a16="http://schemas.microsoft.com/office/drawing/2014/main" val="1207118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effectLst/>
                        </a:rPr>
                        <a:t>12</a:t>
                      </a:r>
                      <a:endParaRPr lang="en-US" altLang="zh-CN" sz="1200" b="0" dirty="0">
                        <a:effectLst/>
                        <a:latin typeface="quote-cjk-patch"/>
                      </a:endParaRPr>
                    </a:p>
                  </a:txBody>
                  <a:tcPr marL="48709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IHX</a:t>
                      </a:r>
                      <a:r>
                        <a:rPr lang="zh-CN" altLang="en-US" sz="1200" b="0">
                          <a:effectLst/>
                        </a:rPr>
                        <a:t>低温侧出口</a:t>
                      </a:r>
                      <a:endParaRPr lang="zh-CN" altLang="en-US" sz="1200" b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effectLst/>
                        </a:rPr>
                        <a:t>Pevap</a:t>
                      </a:r>
                      <a:r>
                        <a:rPr lang="en-US" sz="1200" b="0" dirty="0">
                          <a:effectLst/>
                        </a:rPr>
                        <a:t>​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64945" marT="40591" marB="40591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effectLst/>
                        </a:rPr>
                        <a:t>过热后回到点</a:t>
                      </a:r>
                      <a:r>
                        <a:rPr lang="en-US" altLang="zh-CN" sz="1200" b="0" dirty="0">
                          <a:effectLst/>
                        </a:rPr>
                        <a:t>1</a:t>
                      </a:r>
                      <a:r>
                        <a:rPr lang="zh-CN" altLang="en-US" sz="1200" b="0" dirty="0">
                          <a:effectLst/>
                        </a:rPr>
                        <a:t>（即点</a:t>
                      </a:r>
                      <a:r>
                        <a:rPr lang="en-US" altLang="zh-CN" sz="1200" b="0" dirty="0">
                          <a:effectLst/>
                        </a:rPr>
                        <a:t>1=</a:t>
                      </a:r>
                      <a:r>
                        <a:rPr lang="zh-CN" altLang="en-US" sz="1200" b="0" dirty="0">
                          <a:effectLst/>
                        </a:rPr>
                        <a:t>点</a:t>
                      </a:r>
                      <a:r>
                        <a:rPr lang="en-US" altLang="zh-CN" sz="1200" b="0" dirty="0">
                          <a:effectLst/>
                        </a:rPr>
                        <a:t>12</a:t>
                      </a:r>
                      <a:r>
                        <a:rPr lang="zh-CN" altLang="en-US" sz="1200" b="0" dirty="0">
                          <a:effectLst/>
                        </a:rPr>
                        <a:t>）</a:t>
                      </a:r>
                      <a:endParaRPr lang="zh-CN" altLang="en-US" sz="1200" b="0" dirty="0">
                        <a:effectLst/>
                        <a:latin typeface="quote-cjk-patch"/>
                      </a:endParaRPr>
                    </a:p>
                  </a:txBody>
                  <a:tcPr marL="64945" marR="48709" marT="40591" marB="40591" anchor="ctr"/>
                </a:tc>
                <a:extLst>
                  <a:ext uri="{0D108BD9-81ED-4DB2-BD59-A6C34878D82A}">
                    <a16:rowId xmlns:a16="http://schemas.microsoft.com/office/drawing/2014/main" val="1510132011"/>
                  </a:ext>
                </a:extLst>
              </a:tr>
            </a:tbl>
          </a:graphicData>
        </a:graphic>
      </p:graphicFrame>
      <p:pic>
        <p:nvPicPr>
          <p:cNvPr id="68" name="pic">
            <a:extLst>
              <a:ext uri="{FF2B5EF4-FFF2-40B4-BE49-F238E27FC236}">
                <a16:creationId xmlns:a16="http://schemas.microsoft.com/office/drawing/2014/main" id="{EDCB34F4-4272-465B-A2BD-83B93E54D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845" y="461437"/>
            <a:ext cx="7231934" cy="620061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6DFBE25-9C0F-45F3-B1BB-961909B39384}"/>
              </a:ext>
            </a:extLst>
          </p:cNvPr>
          <p:cNvSpPr txBox="1"/>
          <p:nvPr/>
        </p:nvSpPr>
        <p:spPr>
          <a:xfrm>
            <a:off x="8078875" y="4632290"/>
            <a:ext cx="282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-30</a:t>
            </a:r>
            <a:r>
              <a:rPr lang="zh-CN" altLang="en-US" dirty="0"/>
              <a:t>℃，</a:t>
            </a:r>
            <a:r>
              <a:rPr lang="en-US" altLang="zh-CN" dirty="0"/>
              <a:t>330kW</a:t>
            </a:r>
            <a:r>
              <a:rPr lang="zh-CN" altLang="en-US" dirty="0"/>
              <a:t>，</a:t>
            </a:r>
            <a:r>
              <a:rPr lang="en-US" altLang="zh-CN" dirty="0"/>
              <a:t>ITK</a:t>
            </a:r>
          </a:p>
          <a:p>
            <a:r>
              <a:rPr lang="en-US" altLang="zh-CN" dirty="0"/>
              <a:t>15</a:t>
            </a:r>
            <a:r>
              <a:rPr lang="zh-CN" altLang="en-US" dirty="0"/>
              <a:t>℃，</a:t>
            </a:r>
          </a:p>
        </p:txBody>
      </p:sp>
    </p:spTree>
    <p:extLst>
      <p:ext uri="{BB962C8B-B14F-4D97-AF65-F5344CB8AC3E}">
        <p14:creationId xmlns:p14="http://schemas.microsoft.com/office/powerpoint/2010/main" val="372216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9F4E0C1-8CD2-4650-A72D-F929F4F91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244" y="856675"/>
            <a:ext cx="7689920" cy="53829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C1F0213-166C-4E13-A4F6-A61F89914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907"/>
          <a:stretch/>
        </p:blipFill>
        <p:spPr>
          <a:xfrm>
            <a:off x="1506595" y="533641"/>
            <a:ext cx="3807909" cy="60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4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8503681-A5BD-4A4C-A2EE-1A64EA48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38"/>
            <a:ext cx="10515600" cy="599517"/>
          </a:xfrm>
        </p:spPr>
        <p:txBody>
          <a:bodyPr>
            <a:noAutofit/>
          </a:bodyPr>
          <a:lstStyle/>
          <a:p>
            <a:r>
              <a:rPr lang="zh-CN" altLang="en-US" sz="3200" b="1" dirty="0"/>
              <a:t>制冷系统的稳态和瞬态仿真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D88D06-84A7-46F0-AE1E-128F93BB2476}"/>
              </a:ext>
            </a:extLst>
          </p:cNvPr>
          <p:cNvSpPr txBox="1"/>
          <p:nvPr/>
        </p:nvSpPr>
        <p:spPr>
          <a:xfrm>
            <a:off x="838199" y="2735246"/>
            <a:ext cx="110427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400" dirty="0"/>
              <a:t>控制策略：直接用 </a:t>
            </a:r>
            <a:r>
              <a:rPr lang="en-US" altLang="zh-CN" sz="2400" dirty="0"/>
              <a:t>MATLAB/Simulink</a:t>
            </a:r>
            <a:r>
              <a:rPr lang="zh-CN" altLang="en-US" sz="2400" dirty="0"/>
              <a:t>，配合 </a:t>
            </a:r>
            <a:r>
              <a:rPr lang="en-US" altLang="zh-CN" sz="2400" dirty="0" err="1">
                <a:hlinkClick r:id="rId2"/>
              </a:rPr>
              <a:t>Thermosys</a:t>
            </a:r>
            <a:r>
              <a:rPr lang="zh-CN" altLang="en-US" sz="2400" dirty="0"/>
              <a:t>工具箱或自编的 </a:t>
            </a:r>
            <a:r>
              <a:rPr lang="en-US" altLang="zh-CN" sz="2400" dirty="0"/>
              <a:t>S-Function </a:t>
            </a:r>
            <a:r>
              <a:rPr lang="zh-CN" altLang="en-US" sz="2400" dirty="0"/>
              <a:t>，调用 </a:t>
            </a:r>
            <a:r>
              <a:rPr lang="en-US" altLang="zh-CN" sz="2400" dirty="0"/>
              <a:t>REFPROP </a:t>
            </a:r>
            <a:r>
              <a:rPr lang="zh-CN" altLang="en-US" sz="2400" dirty="0"/>
              <a:t>物性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EBB0E93-92DD-4C42-9AD2-9BE84EE5A137}"/>
              </a:ext>
            </a:extLst>
          </p:cNvPr>
          <p:cNvSpPr txBox="1"/>
          <p:nvPr/>
        </p:nvSpPr>
        <p:spPr>
          <a:xfrm>
            <a:off x="838200" y="1487046"/>
            <a:ext cx="11042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400" dirty="0"/>
              <a:t>推荐使用 </a:t>
            </a:r>
            <a:r>
              <a:rPr lang="en-US" altLang="zh-CN" sz="2400" dirty="0" err="1"/>
              <a:t>Modelica</a:t>
            </a:r>
            <a:r>
              <a:rPr lang="zh-CN" altLang="en-US" sz="2400" dirty="0"/>
              <a:t>（建立复杂物理模型的高级编程语言）的开发环境（开源</a:t>
            </a:r>
            <a:r>
              <a:rPr lang="en-US" altLang="zh-CN" sz="2400" dirty="0" err="1">
                <a:hlinkClick r:id="rId3"/>
              </a:rPr>
              <a:t>OpenModelica</a:t>
            </a:r>
            <a:r>
              <a:rPr lang="zh-CN" altLang="en-US" sz="2400" dirty="0"/>
              <a:t>）或 </a:t>
            </a:r>
            <a:r>
              <a:rPr lang="en-US" altLang="zh-CN" sz="2400" dirty="0"/>
              <a:t>(</a:t>
            </a:r>
            <a:r>
              <a:rPr lang="zh-CN" altLang="en-US" sz="2400" dirty="0"/>
              <a:t>商用</a:t>
            </a:r>
            <a:r>
              <a:rPr lang="en-US" altLang="zh-CN" sz="2400" dirty="0" err="1">
                <a:hlinkClick r:id="rId4"/>
              </a:rPr>
              <a:t>Dymola</a:t>
            </a:r>
            <a:r>
              <a:rPr lang="en-US" altLang="zh-CN" sz="2400" dirty="0">
                <a:hlinkClick r:id="rId4"/>
              </a:rPr>
              <a:t>-</a:t>
            </a:r>
            <a:r>
              <a:rPr lang="zh-CN" altLang="en-US" sz="2400" dirty="0">
                <a:hlinkClick r:id="rId4"/>
              </a:rPr>
              <a:t>达索系统</a:t>
            </a:r>
            <a:r>
              <a:rPr lang="en-US" altLang="zh-CN" sz="2400" dirty="0"/>
              <a:t>)</a:t>
            </a:r>
            <a:r>
              <a:rPr lang="zh-CN" altLang="en-US" sz="2400" dirty="0"/>
              <a:t>，其开源开放的底层代码能让你对每一个控制体和方程进行修改。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D78F61B-C0BC-48D2-8C06-622627E05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5516598" cy="31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72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6918</TotalTime>
  <Words>479</Words>
  <Application>Microsoft Office PowerPoint</Application>
  <PresentationFormat>宽屏</PresentationFormat>
  <Paragraphs>124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quote-cjk-patch</vt:lpstr>
      <vt:lpstr>等线</vt:lpstr>
      <vt:lpstr>等线 Light</vt:lpstr>
      <vt:lpstr>Arial</vt:lpstr>
      <vt:lpstr>Office 主题​​</vt:lpstr>
      <vt:lpstr>第21周工作汇报</vt:lpstr>
      <vt:lpstr>跨临界CO2制冷系统的设计</vt:lpstr>
      <vt:lpstr>PowerPoint 演示文稿</vt:lpstr>
      <vt:lpstr>PowerPoint 演示文稿</vt:lpstr>
      <vt:lpstr>跨临界CO2制冷系统设计-热力学仿真</vt:lpstr>
      <vt:lpstr>PowerPoint 演示文稿</vt:lpstr>
      <vt:lpstr>PowerPoint 演示文稿</vt:lpstr>
      <vt:lpstr>制冷系统的稳态和瞬态仿真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第11周工作汇报</dc:title>
  <dc:creator>wei he</dc:creator>
  <cp:lastModifiedBy>wei he</cp:lastModifiedBy>
  <cp:revision>60</cp:revision>
  <dcterms:created xsi:type="dcterms:W3CDTF">2026-03-16T02:40:56Z</dcterms:created>
  <dcterms:modified xsi:type="dcterms:W3CDTF">2026-05-19T00:22:23Z</dcterms:modified>
</cp:coreProperties>
</file>