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20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21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22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23.xml" ContentType="application/vnd.openxmlformats-officedocument.presentationml.notesSlide+xml"/>
  <Override PartName="/ppt/theme/themeOverride7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60" r:id="rId2"/>
  </p:sldMasterIdLst>
  <p:notesMasterIdLst>
    <p:notesMasterId r:id="rId39"/>
  </p:notesMasterIdLst>
  <p:sldIdLst>
    <p:sldId id="256" r:id="rId3"/>
    <p:sldId id="2147309107" r:id="rId4"/>
    <p:sldId id="2147309106" r:id="rId5"/>
    <p:sldId id="2147309124" r:id="rId6"/>
    <p:sldId id="2147309125" r:id="rId7"/>
    <p:sldId id="934" r:id="rId8"/>
    <p:sldId id="269" r:id="rId9"/>
    <p:sldId id="2147309108" r:id="rId10"/>
    <p:sldId id="2147309123" r:id="rId11"/>
    <p:sldId id="2147309133" r:id="rId12"/>
    <p:sldId id="11726" r:id="rId13"/>
    <p:sldId id="11731" r:id="rId14"/>
    <p:sldId id="271" r:id="rId15"/>
    <p:sldId id="2147309132" r:id="rId16"/>
    <p:sldId id="2147309131" r:id="rId17"/>
    <p:sldId id="2147309109" r:id="rId18"/>
    <p:sldId id="2147309114" r:id="rId19"/>
    <p:sldId id="2147309110" r:id="rId20"/>
    <p:sldId id="2147309112" r:id="rId21"/>
    <p:sldId id="2147309103" r:id="rId22"/>
    <p:sldId id="2147309104" r:id="rId23"/>
    <p:sldId id="2147309105" r:id="rId24"/>
    <p:sldId id="2147309098" r:id="rId25"/>
    <p:sldId id="2147309100" r:id="rId26"/>
    <p:sldId id="2147309101" r:id="rId27"/>
    <p:sldId id="2147309113" r:id="rId28"/>
    <p:sldId id="2147309115" r:id="rId29"/>
    <p:sldId id="2147309116" r:id="rId30"/>
    <p:sldId id="2147309119" r:id="rId31"/>
    <p:sldId id="2147309117" r:id="rId32"/>
    <p:sldId id="2147309120" r:id="rId33"/>
    <p:sldId id="2147309118" r:id="rId34"/>
    <p:sldId id="2147309121" r:id="rId35"/>
    <p:sldId id="2147309122" r:id="rId36"/>
    <p:sldId id="2147309128" r:id="rId37"/>
    <p:sldId id="2147309135" r:id="rId3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0"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L="457200"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L="914400"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L="1371600"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L="1828800"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L="2286000"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L="2743200"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L="3200400"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L="3657600"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201"/>
    <p:restoredTop sz="94672"/>
  </p:normalViewPr>
  <p:slideViewPr>
    <p:cSldViewPr snapToGrid="0">
      <p:cViewPr varScale="1">
        <p:scale>
          <a:sx n="69" d="100"/>
          <a:sy n="69" d="100"/>
        </p:scale>
        <p:origin x="216" y="12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17.08.2026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3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4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4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5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5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8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6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9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7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2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  <a:spcBef>
                <a:spcPct val="30000"/>
              </a:spcBef>
            </a:pPr>
            <a:endParaRPr lang="en-US" sz="1200" b="0" i="0" u="none" strike="noStrike" dirty="0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3D2BEF-CDA4-7AB7-E819-B6F6DE5C4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B34C93D-2204-C655-1E97-4846D4E858A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B4C5AF-65D0-7275-1562-E35B7227DFD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CA5270EC-4C92-8584-33AD-89F974EFDE6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71A96EB-F668-ADFC-E415-CBFB19EAB0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5E6E67-CDBD-66FE-ABFC-3A02BA9DB0A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40FFB1-754F-D3F6-CEB6-C10B80786D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4997299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8AC1C-0C0F-9BC6-3667-456FF001A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C446352-5D9A-19DA-4E87-F3DD578CD9A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121369-3595-0839-215A-09F6B96D7BD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C8534718-39CB-3449-3E48-22203398A10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1CD10A48-E142-0D0F-2D46-4AD7E943B9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  <a:spcBef>
                <a:spcPct val="30000"/>
              </a:spcBef>
            </a:pPr>
            <a:endParaRPr lang="en-US" sz="2000" b="0" i="0" u="none" strike="noStrike" dirty="0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DF208C-603B-2B1B-84A2-EB8E03657EC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C97DFA-B372-81C5-DEE0-72A808B846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5621433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EB25B6-A2FC-AE6B-A441-AC07FFBDF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82AB184-8A89-EACD-BD2C-7FEF02F4AA7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5D2A1E-A8A3-CA23-1B94-98EF6BED265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D12EBA82-A8C9-6E46-5B3F-6B3819ED89A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663D4DF-A9B4-873E-7FC6-1965FF7A90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  <a:spcBef>
                <a:spcPct val="30000"/>
              </a:spcBef>
            </a:pPr>
            <a:endParaRPr lang="en-US" sz="2000" b="0" i="0" u="none" strike="noStrike" dirty="0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357F28-6FBA-1E4F-E063-DE1D00CB52D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5C67CA-DB16-E787-DBE6-DF56301434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7752126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24C47-9481-ACB8-1999-B2C746C3F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3034EA7-61ED-DBB0-CA64-4D60E42E05B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C07EA7-38C3-ED61-FBB5-C0C7DED9841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AB9DF1B-C7C3-B57A-0D0C-DD12569C220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5C11C07-87E3-FE3D-33DF-F02EEC66B5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  <a:spcBef>
                <a:spcPct val="30000"/>
              </a:spcBef>
            </a:pPr>
            <a:endParaRPr lang="en-US" sz="2000" b="0" i="0" u="none" strike="noStrike" dirty="0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E54C56-3171-EEF3-96A7-421B0F3291B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BBF2A7-C3EE-1118-C82C-3521E4500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1111079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5E610B-ACCE-5860-8D7A-7F39B84CCD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E6B6FD6-E7C3-B1B9-EF22-936567238AE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AC93F8-BDD4-70DF-DC35-B27FE3A4E71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D1F02AAF-7F38-AACD-5C2B-6E261B7CC9D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CD29F0C-588A-D79D-C013-3340D2FB8D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  <a:spcBef>
                <a:spcPct val="30000"/>
              </a:spcBef>
            </a:pPr>
            <a:endParaRPr lang="en-US" sz="2000" b="0" i="0" u="none" strike="noStrike" dirty="0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F0DCB8-BB07-11FE-59A9-CE92DB6FFD4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764379-22F3-2C74-BCA2-73CF519347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42163048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6A810-5435-C05C-ADF8-C4E1DB0C4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5D7A15E-7E10-2777-0D49-80B54A50BD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6100BB-A84F-27BB-E385-425B1228F46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608649FC-2375-E7FD-D9B3-401B97BAF93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5BFE9D76-B779-FA98-762E-B44CF5BF3D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  <a:spcBef>
                <a:spcPct val="30000"/>
              </a:spcBef>
            </a:pPr>
            <a:endParaRPr lang="en-US" sz="2000" b="0" i="0" u="none" strike="noStrike" dirty="0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092F0A-AC9C-86C9-513E-7D201A19C4F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A525F0-7952-FABE-626A-05E997CBA5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8261139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6808DC-009B-932D-E7C0-B921B27CD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6F18029-6F8D-D802-D012-F0596237BB6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1AECE2-3315-21F3-DE9A-1ABA5A3A280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79727BE-A96E-F6F2-85C3-97F9C8EFFE9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34FCA95-08B6-8F19-FC10-FDD4715368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72836D-FF7F-5731-685F-98F334DE16D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D43F88-48E8-65D8-6B31-DC5444608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9643054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98DCE8-1B4B-FDE6-D94B-E8CC7D82C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9A189A8-2EF8-096E-9E35-6A185332044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E3464A-2E50-D7DE-F927-B07C113F512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4FE0DFEA-C2C9-5406-04F3-94C224CF314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4017207-F5A0-BDB7-2D2F-0EDD1FF4DB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2E83E9-52AE-C0FF-3660-E3D258DD7A3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3B046C-97A3-34EB-B880-8346BE2B75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4925345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AD5F8-43BA-1303-A442-214941EF63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09A04D4-B6E7-92BB-6C51-AF4CBB8CC22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67ED39-05FF-65E4-304D-D198F7ABEC9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8DA5754-0336-BB4B-B5DE-8D3BAAAC32D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1459A76D-83BE-64E5-A7F3-8BCFD24F63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60871A-8503-9FAA-E94B-E3BB8EF3BFF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10CA83-453C-4C39-9C49-236320F798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6376573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6CBD56-8419-8324-74A6-F15A99ECD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幻灯片图像占位符 1">
            <a:extLst>
              <a:ext uri="{FF2B5EF4-FFF2-40B4-BE49-F238E27FC236}">
                <a16:creationId xmlns:a16="http://schemas.microsoft.com/office/drawing/2014/main" id="{90696FEE-DDC0-3FB9-D0ED-BDDD5A279B0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2290763" y="512763"/>
            <a:ext cx="4562475" cy="2566987"/>
          </a:xfrm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备注占位符 2">
            <a:extLst>
              <a:ext uri="{FF2B5EF4-FFF2-40B4-BE49-F238E27FC236}">
                <a16:creationId xmlns:a16="http://schemas.microsoft.com/office/drawing/2014/main" id="{A3AED45B-E516-D26E-D573-6B4A7633A0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kumimoji="0" lang="zh-CN" altLang="en-US" sz="28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9460" name="灯片编号占位符 3">
            <a:extLst>
              <a:ext uri="{FF2B5EF4-FFF2-40B4-BE49-F238E27FC236}">
                <a16:creationId xmlns:a16="http://schemas.microsoft.com/office/drawing/2014/main" id="{D8B5CA09-A00B-A74C-EB6F-B73515C4BDE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</a:pPr>
            <a:fld id="{119CEB1A-A237-854E-BF1E-F40C32D03DF4}" type="slidenum">
              <a:rPr lang="zh-CN" altLang="en-US" sz="1200"/>
              <a:pPr algn="r" eaLnBrk="1" hangingPunct="1">
                <a:buFont typeface="Arial" panose="020B0604020202020204" pitchFamily="34" charset="0"/>
                <a:buNone/>
              </a:pPr>
              <a:t>23</a:t>
            </a:fld>
            <a:endParaRPr lang="en-US" altLang="zh-CN" sz="1200"/>
          </a:p>
        </p:txBody>
      </p:sp>
    </p:spTree>
    <p:extLst>
      <p:ext uri="{BB962C8B-B14F-4D97-AF65-F5344CB8AC3E}">
        <p14:creationId xmlns:p14="http://schemas.microsoft.com/office/powerpoint/2010/main" val="2221170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DB6C9-05A4-FC43-0E24-8373A710F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A1C9681-C997-F0FB-C5FB-6BFCA9F5035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2B0E60-2649-02CC-C798-AF06C30B6DA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7FEC89C-9504-70E7-C61E-C4BCB13A203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EF1DA28F-91DC-327C-AD59-80EA14EE1F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  <a:spcBef>
                <a:spcPct val="30000"/>
              </a:spcBef>
            </a:pPr>
            <a:r>
              <a:rPr lang="en-US" sz="16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首先来看我们面临的核心科学问题。当前，我国的高能物理实验，如暗物质探测PandaX、中微子实验JUNO等，正产生前所未有的海量数据。这些数据具有三大显著特征：极高的数据率、复杂的多模态结构，以及隐藏在巨大噪声中的微弱信号。这“三高”特征，构成了我们研究工作的新背景和新挑战。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748629-9644-5EA1-3126-6240903961F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C033EB-4222-6DC1-36D3-B02457B007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6490988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7BEC96-A3F3-2705-C321-BECC8712E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幻灯片图像占位符 1">
            <a:extLst>
              <a:ext uri="{FF2B5EF4-FFF2-40B4-BE49-F238E27FC236}">
                <a16:creationId xmlns:a16="http://schemas.microsoft.com/office/drawing/2014/main" id="{5C5AB50A-4AB1-035E-4BE9-D06D244E05C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2290763" y="512763"/>
            <a:ext cx="4562475" cy="2566987"/>
          </a:xfrm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备注占位符 2">
            <a:extLst>
              <a:ext uri="{FF2B5EF4-FFF2-40B4-BE49-F238E27FC236}">
                <a16:creationId xmlns:a16="http://schemas.microsoft.com/office/drawing/2014/main" id="{8B871D99-EE98-BBDE-8BCA-ECBC3923DF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kumimoji="0" lang="zh-CN" altLang="en-US" sz="28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9460" name="灯片编号占位符 3">
            <a:extLst>
              <a:ext uri="{FF2B5EF4-FFF2-40B4-BE49-F238E27FC236}">
                <a16:creationId xmlns:a16="http://schemas.microsoft.com/office/drawing/2014/main" id="{7F3AA00B-8438-3A72-93BB-DF2BBC8223B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</a:pPr>
            <a:fld id="{119CEB1A-A237-854E-BF1E-F40C32D03DF4}" type="slidenum">
              <a:rPr lang="zh-CN" altLang="en-US" sz="1200"/>
              <a:pPr algn="r" eaLnBrk="1" hangingPunct="1">
                <a:buFont typeface="Arial" panose="020B0604020202020204" pitchFamily="34" charset="0"/>
                <a:buNone/>
              </a:pPr>
              <a:t>24</a:t>
            </a:fld>
            <a:endParaRPr lang="en-US" altLang="zh-CN" sz="1200"/>
          </a:p>
        </p:txBody>
      </p:sp>
    </p:spTree>
    <p:extLst>
      <p:ext uri="{BB962C8B-B14F-4D97-AF65-F5344CB8AC3E}">
        <p14:creationId xmlns:p14="http://schemas.microsoft.com/office/powerpoint/2010/main" val="32891956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A327AB-78FB-79F1-DC91-AB2FA8D3C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幻灯片图像占位符 1">
            <a:extLst>
              <a:ext uri="{FF2B5EF4-FFF2-40B4-BE49-F238E27FC236}">
                <a16:creationId xmlns:a16="http://schemas.microsoft.com/office/drawing/2014/main" id="{6D1866CC-8ADD-F885-E6A9-EC49A70B170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2290763" y="512763"/>
            <a:ext cx="4562475" cy="2566987"/>
          </a:xfrm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备注占位符 2">
            <a:extLst>
              <a:ext uri="{FF2B5EF4-FFF2-40B4-BE49-F238E27FC236}">
                <a16:creationId xmlns:a16="http://schemas.microsoft.com/office/drawing/2014/main" id="{E83B599A-ECB0-8334-9920-942B3EB57A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r>
              <a:rPr lang="zh-CN" altLang="en-US" sz="2000" dirty="0">
                <a:latin typeface="Calibri" panose="020F0502020204030204" pitchFamily="34" charset="0"/>
                <a:ea typeface="宋体" panose="02010600030101010101" pitchFamily="2" charset="-122"/>
              </a:rPr>
              <a:t>首先是个人简介。我于</a:t>
            </a:r>
            <a:r>
              <a:rPr kumimoji="0"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中国科学院</a:t>
            </a:r>
            <a:r>
              <a:rPr lang="zh-CN" altLang="en-US" sz="2000" dirty="0">
                <a:latin typeface="Calibri" panose="020F0502020204030204" pitchFamily="34" charset="0"/>
                <a:ea typeface="宋体" panose="02010600030101010101" pitchFamily="2" charset="-122"/>
              </a:rPr>
              <a:t>高能物理研究所获得博士学位，随后在意大利国家核物理研究院、德国自由电子加速器研究所等单位从事博士后研究工作。现在上海交通大学。</a:t>
            </a:r>
            <a:endParaRPr kumimoji="0" lang="zh-CN" altLang="en-US" sz="28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9460" name="灯片编号占位符 3">
            <a:extLst>
              <a:ext uri="{FF2B5EF4-FFF2-40B4-BE49-F238E27FC236}">
                <a16:creationId xmlns:a16="http://schemas.microsoft.com/office/drawing/2014/main" id="{B74E2A92-31A3-0F4B-D280-8C13E6AC09B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</a:pPr>
            <a:fld id="{119CEB1A-A237-854E-BF1E-F40C32D03DF4}" type="slidenum">
              <a:rPr lang="zh-CN" altLang="en-US" sz="1200"/>
              <a:pPr algn="r" eaLnBrk="1" hangingPunct="1">
                <a:buFont typeface="Arial" panose="020B0604020202020204" pitchFamily="34" charset="0"/>
                <a:buNone/>
              </a:pPr>
              <a:t>25</a:t>
            </a:fld>
            <a:endParaRPr lang="en-US" altLang="zh-CN" sz="1200"/>
          </a:p>
        </p:txBody>
      </p:sp>
    </p:spTree>
    <p:extLst>
      <p:ext uri="{BB962C8B-B14F-4D97-AF65-F5344CB8AC3E}">
        <p14:creationId xmlns:p14="http://schemas.microsoft.com/office/powerpoint/2010/main" val="18579210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58234B-A3BD-E966-FA09-D21918CC7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幻灯片图像占位符 1">
            <a:extLst>
              <a:ext uri="{FF2B5EF4-FFF2-40B4-BE49-F238E27FC236}">
                <a16:creationId xmlns:a16="http://schemas.microsoft.com/office/drawing/2014/main" id="{BC9C11BE-5639-B2CF-BA66-814E190E36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2290763" y="512763"/>
            <a:ext cx="4562475" cy="2566987"/>
          </a:xfrm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备注占位符 2">
            <a:extLst>
              <a:ext uri="{FF2B5EF4-FFF2-40B4-BE49-F238E27FC236}">
                <a16:creationId xmlns:a16="http://schemas.microsoft.com/office/drawing/2014/main" id="{F9D9ABEE-9C43-1335-85DD-4E57B537AB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kumimoji="0" lang="zh-CN" altLang="en-US" sz="28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9460" name="灯片编号占位符 3">
            <a:extLst>
              <a:ext uri="{FF2B5EF4-FFF2-40B4-BE49-F238E27FC236}">
                <a16:creationId xmlns:a16="http://schemas.microsoft.com/office/drawing/2014/main" id="{88DB504C-9D13-C4E4-0BBD-4A051220F22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</a:pPr>
            <a:fld id="{119CEB1A-A237-854E-BF1E-F40C32D03DF4}" type="slidenum">
              <a:rPr lang="zh-CN" altLang="en-US" sz="1200"/>
              <a:pPr algn="r" eaLnBrk="1" hangingPunct="1">
                <a:buFont typeface="Arial" panose="020B0604020202020204" pitchFamily="34" charset="0"/>
                <a:buNone/>
              </a:pPr>
              <a:t>28</a:t>
            </a:fld>
            <a:endParaRPr lang="en-US" altLang="zh-CN" sz="1200"/>
          </a:p>
        </p:txBody>
      </p:sp>
    </p:spTree>
    <p:extLst>
      <p:ext uri="{BB962C8B-B14F-4D97-AF65-F5344CB8AC3E}">
        <p14:creationId xmlns:p14="http://schemas.microsoft.com/office/powerpoint/2010/main" val="1646211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2E17DF-FD78-0986-B71F-B58BE17D8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幻灯片图像占位符 1">
            <a:extLst>
              <a:ext uri="{FF2B5EF4-FFF2-40B4-BE49-F238E27FC236}">
                <a16:creationId xmlns:a16="http://schemas.microsoft.com/office/drawing/2014/main" id="{4954F17E-DB60-401D-A469-E52517F945D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2290763" y="512763"/>
            <a:ext cx="4562475" cy="2566987"/>
          </a:xfrm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备注占位符 2">
            <a:extLst>
              <a:ext uri="{FF2B5EF4-FFF2-40B4-BE49-F238E27FC236}">
                <a16:creationId xmlns:a16="http://schemas.microsoft.com/office/drawing/2014/main" id="{62C4A3EC-6094-BB4F-EA5E-971911ADA5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kumimoji="0" lang="zh-CN" altLang="en-US" sz="28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9460" name="灯片编号占位符 3">
            <a:extLst>
              <a:ext uri="{FF2B5EF4-FFF2-40B4-BE49-F238E27FC236}">
                <a16:creationId xmlns:a16="http://schemas.microsoft.com/office/drawing/2014/main" id="{30BF49EB-33A7-506A-8CF7-CA7E3F512E6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</a:pPr>
            <a:fld id="{119CEB1A-A237-854E-BF1E-F40C32D03DF4}" type="slidenum">
              <a:rPr lang="zh-CN" altLang="en-US" sz="1200"/>
              <a:pPr algn="r" eaLnBrk="1" hangingPunct="1">
                <a:buFont typeface="Arial" panose="020B0604020202020204" pitchFamily="34" charset="0"/>
                <a:buNone/>
              </a:pPr>
              <a:t>29</a:t>
            </a:fld>
            <a:endParaRPr lang="en-US" altLang="zh-CN" sz="1200"/>
          </a:p>
        </p:txBody>
      </p:sp>
    </p:spTree>
    <p:extLst>
      <p:ext uri="{BB962C8B-B14F-4D97-AF65-F5344CB8AC3E}">
        <p14:creationId xmlns:p14="http://schemas.microsoft.com/office/powerpoint/2010/main" val="3761073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2AAAD-3B63-1A77-DC68-1F876D8EC6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EB47891-590A-32DC-84A5-A3BBFF5EF72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5E4DB-6331-019C-7B48-2A8DA6DB051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1B0221E2-BF38-03AE-013C-5D8AD4C7133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434E22D-64F3-4455-ED60-955473BDDC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  <a:spcBef>
                <a:spcPct val="30000"/>
              </a:spcBef>
            </a:pPr>
            <a:endParaRPr lang="en-US" sz="2000" b="0" i="0" u="none" strike="noStrike" dirty="0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95DC24-A4FB-1FF4-CF64-EA42F3799C1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BB3A75-3408-5EA3-5111-7B7A19C5D1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6501775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0773E8-5D55-BD1A-9430-2E98981C7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幻灯片图像占位符 1">
            <a:extLst>
              <a:ext uri="{FF2B5EF4-FFF2-40B4-BE49-F238E27FC236}">
                <a16:creationId xmlns:a16="http://schemas.microsoft.com/office/drawing/2014/main" id="{BCB6E91B-15C0-8AB6-6279-B4CD05D003A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2290763" y="512763"/>
            <a:ext cx="4562475" cy="2566987"/>
          </a:xfrm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备注占位符 2">
            <a:extLst>
              <a:ext uri="{FF2B5EF4-FFF2-40B4-BE49-F238E27FC236}">
                <a16:creationId xmlns:a16="http://schemas.microsoft.com/office/drawing/2014/main" id="{8B0DAD6F-FA36-6957-0B74-D109717400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kumimoji="0" lang="zh-CN" altLang="en-US" sz="28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9460" name="灯片编号占位符 3">
            <a:extLst>
              <a:ext uri="{FF2B5EF4-FFF2-40B4-BE49-F238E27FC236}">
                <a16:creationId xmlns:a16="http://schemas.microsoft.com/office/drawing/2014/main" id="{C33BB1A0-6EC6-C767-327F-D099C778C4A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</a:pPr>
            <a:fld id="{119CEB1A-A237-854E-BF1E-F40C32D03DF4}" type="slidenum">
              <a:rPr lang="zh-CN" altLang="en-US" sz="1200"/>
              <a:pPr algn="r" eaLnBrk="1" hangingPunct="1">
                <a:buFont typeface="Arial" panose="020B0604020202020204" pitchFamily="34" charset="0"/>
                <a:buNone/>
              </a:pPr>
              <a:t>4</a:t>
            </a:fld>
            <a:endParaRPr lang="en-US" altLang="zh-CN" sz="1200"/>
          </a:p>
        </p:txBody>
      </p:sp>
    </p:spTree>
    <p:extLst>
      <p:ext uri="{BB962C8B-B14F-4D97-AF65-F5344CB8AC3E}">
        <p14:creationId xmlns:p14="http://schemas.microsoft.com/office/powerpoint/2010/main" val="38714141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9B1198-5D13-261B-CD36-50B46D559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幻灯片图像占位符 1">
            <a:extLst>
              <a:ext uri="{FF2B5EF4-FFF2-40B4-BE49-F238E27FC236}">
                <a16:creationId xmlns:a16="http://schemas.microsoft.com/office/drawing/2014/main" id="{A912DA2C-E9B6-E154-95E3-533E160F120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2290763" y="512763"/>
            <a:ext cx="4562475" cy="2566987"/>
          </a:xfrm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备注占位符 2">
            <a:extLst>
              <a:ext uri="{FF2B5EF4-FFF2-40B4-BE49-F238E27FC236}">
                <a16:creationId xmlns:a16="http://schemas.microsoft.com/office/drawing/2014/main" id="{A3A5CD62-CED4-8857-411E-7FBBDC1D72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kumimoji="0" lang="zh-CN" altLang="en-US" sz="28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9460" name="灯片编号占位符 3">
            <a:extLst>
              <a:ext uri="{FF2B5EF4-FFF2-40B4-BE49-F238E27FC236}">
                <a16:creationId xmlns:a16="http://schemas.microsoft.com/office/drawing/2014/main" id="{5A777F3B-F626-DB6B-A13A-AB5F47255DA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</a:pPr>
            <a:fld id="{119CEB1A-A237-854E-BF1E-F40C32D03DF4}" type="slidenum">
              <a:rPr lang="zh-CN" altLang="en-US" sz="1200"/>
              <a:pPr algn="r" eaLnBrk="1" hangingPunct="1">
                <a:buFont typeface="Arial" panose="020B0604020202020204" pitchFamily="34" charset="0"/>
                <a:buNone/>
              </a:pPr>
              <a:t>5</a:t>
            </a:fld>
            <a:endParaRPr lang="en-US" altLang="zh-CN" sz="1200"/>
          </a:p>
        </p:txBody>
      </p:sp>
    </p:spTree>
    <p:extLst>
      <p:ext uri="{BB962C8B-B14F-4D97-AF65-F5344CB8AC3E}">
        <p14:creationId xmlns:p14="http://schemas.microsoft.com/office/powerpoint/2010/main" val="35675483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22F2A1-D63F-10EB-93CE-3924D2771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6C4E4D8-09E5-1427-BFE9-A6CDD2F757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3C8FBF-39C8-CF0B-2FE0-9FD300B1FE6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B1EC040-7431-A43A-769F-AF36C578767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B98DE5B-DBA7-7E81-1432-C88125222F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  <a:spcBef>
                <a:spcPct val="30000"/>
              </a:spcBef>
            </a:pPr>
            <a:endParaRPr lang="en-US" sz="2000" b="0" i="0" u="none" strike="noStrike" dirty="0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B0982D-2637-1E7F-E1DF-4985F39451E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26FC2C-6101-9D35-FF6B-E9F8E456D8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7699523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EC4AF-3246-AB57-3C12-4F32636E1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DAC10E6-2998-1D2F-82AA-6EC2E5FFB20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01436E-3837-C248-464A-4556C015347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2B5CA0D3-C677-B547-BF71-1386B5E72C7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3AA10C7-CF76-A831-3EC9-06E451DA70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  <a:spcBef>
                <a:spcPct val="30000"/>
              </a:spcBef>
            </a:pPr>
            <a:r>
              <a:rPr lang="en-US" sz="20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那么，解决这个问题的战略意义何在？首先，这是国际科技竞争的战略制高点。AI for Science已成为大国博弈的焦点，美国的“创世纪计划”就是明证。我们必须抢占先机。其次，这关乎潜在的诺奖级科学突破。高能物理历史上多次催生诺奖，而AI的引入，将极大加速我们在暗物质、中微子等前沿领域的探索进程，有望带来颠覆性的发现。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8E3E27-85F9-15D9-1FEB-7D1DC5EC65B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CA7E81-901A-AE55-B2F0-F4D3FEE345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6095516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99A719-ECF9-9F55-7967-81BE417DB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FF62539-B5DB-3D48-4C56-5AEDD96B23D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0E1182-B53A-C3E2-35D0-2D12C44F570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F92924C8-DEF0-5BA2-AB23-A8486E905E3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17E55476-2E89-C7F2-27B3-BB61E7BDD0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  <a:spcBef>
                <a:spcPct val="30000"/>
              </a:spcBef>
            </a:pPr>
            <a:r>
              <a:rPr lang="en-US" sz="20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那么，解决这个问题的战略意义何在？首先，这是国际科技竞争的战略制高点。AI for Science已成为大国博弈的焦点，美国的“创世纪计划”就是明证。我们必须抢占先机。其次，这关乎潜在的诺奖级科学突破。高能物理历史上多次催生诺奖，而AI的引入，将极大加速我们在暗物质、中微子等前沿领域的探索进程，有望带来颠覆性的发现。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896D55-4794-CFF0-EDC4-0CADCFD7B58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EAC55C-0D1B-C12E-6ED2-5D3D86B2AD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0852176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571606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" name="Shape 31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" name="Shape 3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" name="Shape 3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" name="Shape 3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Shape 50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1" name="Shape 5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Shape 5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Shape 5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排标题与文本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Shape 16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7" name="Shape 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Shape 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Shape 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5CD0861-0A7F-614B-8989-F2446D45FE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99FC7E-38B6-A046-AD7E-81D8141CA792}" type="datetimeFigureOut">
              <a:rPr lang="zh-CN" altLang="en-US"/>
              <a:pPr>
                <a:defRPr/>
              </a:pPr>
              <a:t>2026/8/17</a:t>
            </a:fld>
            <a:endParaRPr lang="en-US" altLang="zh-CN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207A0C5-968C-9048-9CA5-211B3E4CF4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06CA771-9439-A04F-B85F-B62493304B6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FEEBC1-82E8-5D41-9FEE-969E72AB400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74605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4552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" name="Shape 5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0" name="Shape 5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" name="Shape 5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" name="Shape 5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" name="Shape 60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Shape 6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" name="Shape 6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" name="Shape 6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" name="Shape 1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2" name="Shape 11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3" name="Shape 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" name="Shape 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5" name="Shape 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" name="Shape 36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9" name="Shape 37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" name="Shape 3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1" name="Shape 39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2" name="Shape 4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3" name="Shape 4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4" name="Shape 4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7" name="Shape 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" name="Shape 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" name="Shape 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2" name="Shape 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3" name="Shape 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6" name="Shape 44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Shape 45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58" name="Shape 4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" name="Shape 4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Shape 4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3" name="Shape 25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5" name="Shape 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Shape 2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Shape 2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" name="Shape 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Shape 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Shape 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默认主题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57483699" r:id="rId1"/>
    <p:sldLayoutId id="2157483700" r:id="rId2"/>
    <p:sldLayoutId id="215748370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4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8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00.png"/><Relationship Id="rId5" Type="http://schemas.openxmlformats.org/officeDocument/2006/relationships/image" Target="../media/image11.w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779000" y="12700"/>
            <a:ext cx="889000" cy="889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cxnSp>
        <p:nvCxnSpPr>
          <p:cNvPr id="4" name="Connector 4"/>
          <p:cNvCxnSpPr/>
          <p:nvPr/>
        </p:nvCxnSpPr>
        <p:spPr>
          <a:xfrm rot="-3580">
            <a:off x="3" y="971550"/>
            <a:ext cx="12192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50800" cap="sq" cmpd="sng">
            <a:solidFill>
              <a:srgbClr val="C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" name="AutoShape 5"/>
          <p:cNvSpPr/>
          <p:nvPr/>
        </p:nvSpPr>
        <p:spPr>
          <a:xfrm>
            <a:off x="513183" y="1924605"/>
            <a:ext cx="11430000" cy="2239622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indent="0" algn="ctr">
              <a:lnSpc>
                <a:spcPct val="150000"/>
              </a:lnSpc>
              <a:defRPr/>
            </a:pPr>
            <a:r>
              <a:rPr lang="en" altLang="zh-CN" sz="4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AI and High Energy Physics Theory</a:t>
            </a:r>
            <a:r>
              <a:rPr lang="zh-CN" altLang="en" sz="4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br>
              <a:rPr lang="en-US" altLang="zh-CN" sz="4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zh-CN" altLang="en-US" sz="4400" dirty="0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从生成式模型</a:t>
            </a:r>
            <a:r>
              <a:rPr lang="zh-CN" altLang="en-US" sz="4400" dirty="0">
                <a:effectLst/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到科研智能体</a:t>
            </a:r>
            <a:endParaRPr lang="en-US" altLang="zh-CN" sz="2000" b="1" i="0" u="none" strike="noStrike" dirty="0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Times New Roman" panose="02020603050405020304" pitchFamily="18" charset="0"/>
              <a:sym typeface="Songti SC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1612689" y="4347308"/>
            <a:ext cx="8166311" cy="186436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zh-CN" altLang="en-US" sz="3200" dirty="0">
                <a:latin typeface="+mn-ea"/>
                <a:ea typeface="+mn-ea"/>
                <a:cs typeface="Times New Roman" panose="02020603050405020304" pitchFamily="18" charset="0"/>
                <a:sym typeface="Songti SC"/>
              </a:rPr>
              <a:t>王伟</a:t>
            </a:r>
            <a:endParaRPr lang="en-US" altLang="zh-CN" sz="3200" dirty="0">
              <a:latin typeface="+mn-ea"/>
              <a:ea typeface="+mn-ea"/>
              <a:cs typeface="Times New Roman" panose="02020603050405020304" pitchFamily="18" charset="0"/>
              <a:sym typeface="Songti SC"/>
            </a:endParaRPr>
          </a:p>
          <a:p>
            <a:pPr indent="0" algn="ctr">
              <a:lnSpc>
                <a:spcPct val="125000"/>
              </a:lnSpc>
              <a:defRPr/>
            </a:pPr>
            <a:r>
              <a:rPr lang="zh-CN" altLang="en-US" sz="3200" i="0" u="none" strike="noStrike" dirty="0">
                <a:solidFill>
                  <a:srgbClr val="000000"/>
                </a:solidFill>
                <a:latin typeface="+mn-ea"/>
                <a:ea typeface="+mn-ea"/>
                <a:cs typeface="Times New Roman" panose="02020603050405020304" pitchFamily="18" charset="0"/>
                <a:sym typeface="Songti SC"/>
              </a:rPr>
              <a:t>上海交通大学</a:t>
            </a:r>
            <a:endParaRPr lang="en-US" altLang="zh-CN" sz="3200" dirty="0">
              <a:latin typeface="+mn-ea"/>
              <a:ea typeface="+mn-ea"/>
              <a:cs typeface="Times New Roman" panose="02020603050405020304" pitchFamily="18" charset="0"/>
              <a:sym typeface="Songti SC"/>
            </a:endParaRPr>
          </a:p>
          <a:p>
            <a:pPr indent="0" algn="ctr">
              <a:lnSpc>
                <a:spcPct val="125000"/>
              </a:lnSpc>
              <a:defRPr/>
            </a:pPr>
            <a:r>
              <a:rPr lang="zh-CN" altLang="en-US" sz="3200" i="0" u="none" strike="noStrike" dirty="0">
                <a:solidFill>
                  <a:srgbClr val="000000"/>
                </a:solidFill>
                <a:latin typeface="+mn-ea"/>
                <a:ea typeface="+mn-ea"/>
                <a:cs typeface="Times New Roman" panose="02020603050405020304" pitchFamily="18" charset="0"/>
                <a:sym typeface="Songti SC"/>
              </a:rPr>
              <a:t>第四届量子计算与机器学习研讨会</a:t>
            </a:r>
            <a:endParaRPr lang="en-US" altLang="zh-CN" sz="3200" i="0" u="none" strike="noStrike" dirty="0">
              <a:solidFill>
                <a:srgbClr val="000000"/>
              </a:solidFill>
              <a:latin typeface="+mn-ea"/>
              <a:ea typeface="+mn-ea"/>
              <a:cs typeface="Times New Roman" panose="02020603050405020304" pitchFamily="18" charset="0"/>
              <a:sym typeface="Songti SC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24A2AC60-7349-011C-2BE9-2C8D64AC54DF}"/>
              </a:ext>
            </a:extLst>
          </p:cNvPr>
          <p:cNvSpPr txBox="1"/>
          <p:nvPr/>
        </p:nvSpPr>
        <p:spPr>
          <a:xfrm>
            <a:off x="705403" y="1182684"/>
            <a:ext cx="6094324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CN" altLang="en-US" sz="2400" dirty="0"/>
              <a:t>前向过程逐渐增加噪声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0FEB8B49-FDD5-D6C3-A2D9-CB71C8011595}"/>
              </a:ext>
            </a:extLst>
          </p:cNvPr>
          <p:cNvSpPr txBox="1"/>
          <p:nvPr/>
        </p:nvSpPr>
        <p:spPr>
          <a:xfrm>
            <a:off x="7031455" y="1255868"/>
            <a:ext cx="4822250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CN" altLang="en-US" sz="2000" dirty="0"/>
              <a:t>反向过程逐渐减少噪声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4E59881-25C4-FE51-3716-D767A4B6AD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365" y="1615748"/>
            <a:ext cx="10001862" cy="326701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0BD9470-BCA0-7E17-B100-0FDAA085DB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7829" y="5821952"/>
            <a:ext cx="6563641" cy="885949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1FB2627-C62E-EC5E-42FD-93670828B590}"/>
              </a:ext>
            </a:extLst>
          </p:cNvPr>
          <p:cNvSpPr txBox="1"/>
          <p:nvPr/>
        </p:nvSpPr>
        <p:spPr>
          <a:xfrm>
            <a:off x="10656720" y="2516007"/>
            <a:ext cx="13765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Y. Song, </a:t>
            </a:r>
            <a:r>
              <a:rPr lang="en-US" altLang="zh-CN" dirty="0" err="1"/>
              <a:t>et.al</a:t>
            </a:r>
            <a:endParaRPr lang="en-US" altLang="zh-CN" dirty="0"/>
          </a:p>
          <a:p>
            <a:r>
              <a:rPr lang="zh-CN" altLang="en-US" dirty="0"/>
              <a:t>2011.13456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24D7C65D-AD1E-556C-1009-832C2A9924A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376" t="25341" r="7727" b="30418"/>
          <a:stretch/>
        </p:blipFill>
        <p:spPr>
          <a:xfrm>
            <a:off x="1072096" y="4932510"/>
            <a:ext cx="4492916" cy="66149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8C3ECD77-74C2-5B0D-0497-08B4ABC0B13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2745" y="4928031"/>
            <a:ext cx="4450042" cy="657393"/>
          </a:xfrm>
          <a:prstGeom prst="rect">
            <a:avLst/>
          </a:prstGeom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id="{74CFF71A-1531-5A09-3FF1-35974A4C0CDF}"/>
              </a:ext>
            </a:extLst>
          </p:cNvPr>
          <p:cNvGrpSpPr/>
          <p:nvPr/>
        </p:nvGrpSpPr>
        <p:grpSpPr>
          <a:xfrm>
            <a:off x="165103" y="958850"/>
            <a:ext cx="11874514" cy="5772164"/>
            <a:chOff x="165103" y="958850"/>
            <a:chExt cx="11874514" cy="5772164"/>
          </a:xfrm>
        </p:grpSpPr>
        <p:cxnSp>
          <p:nvCxnSpPr>
            <p:cNvPr id="12" name="Connector 5">
              <a:extLst>
                <a:ext uri="{FF2B5EF4-FFF2-40B4-BE49-F238E27FC236}">
                  <a16:creationId xmlns:a16="http://schemas.microsoft.com/office/drawing/2014/main" id="{48E1C341-B881-E658-1475-E39DB0AEB630}"/>
                </a:ext>
              </a:extLst>
            </p:cNvPr>
            <p:cNvCxnSpPr/>
            <p:nvPr/>
          </p:nvCxnSpPr>
          <p:spPr>
            <a:xfrm rot="5384687">
              <a:off x="-2667007" y="3848107"/>
              <a:ext cx="5702314" cy="12700"/>
            </a:xfrm>
            <a:prstGeom prst="line">
              <a:avLst/>
            </a:prstGeom>
            <a:solidFill>
              <a:srgbClr val="DEE0E3">
                <a:alpha val="100000"/>
              </a:srgbClr>
            </a:solidFill>
            <a:ln w="38100" cap="sq" cmpd="sng">
              <a:solidFill>
                <a:srgbClr val="833634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Connector 6">
              <a:extLst>
                <a:ext uri="{FF2B5EF4-FFF2-40B4-BE49-F238E27FC236}">
                  <a16:creationId xmlns:a16="http://schemas.microsoft.com/office/drawing/2014/main" id="{C4D4DE3B-E0BD-1F70-27BD-4F3CAC26E13C}"/>
                </a:ext>
              </a:extLst>
            </p:cNvPr>
            <p:cNvCxnSpPr/>
            <p:nvPr/>
          </p:nvCxnSpPr>
          <p:spPr>
            <a:xfrm rot="5384788">
              <a:off x="9150343" y="3854457"/>
              <a:ext cx="5740414" cy="12700"/>
            </a:xfrm>
            <a:prstGeom prst="line">
              <a:avLst/>
            </a:prstGeom>
            <a:solidFill>
              <a:srgbClr val="DEE0E3">
                <a:alpha val="100000"/>
              </a:srgbClr>
            </a:solidFill>
            <a:ln w="38100" cap="sq" cmpd="sng">
              <a:solidFill>
                <a:srgbClr val="833634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Connector 7">
              <a:extLst>
                <a:ext uri="{FF2B5EF4-FFF2-40B4-BE49-F238E27FC236}">
                  <a16:creationId xmlns:a16="http://schemas.microsoft.com/office/drawing/2014/main" id="{3A1E1BED-12BC-C2DD-36C0-072033CDBF39}"/>
                </a:ext>
              </a:extLst>
            </p:cNvPr>
            <p:cNvCxnSpPr/>
            <p:nvPr/>
          </p:nvCxnSpPr>
          <p:spPr>
            <a:xfrm rot="-11041">
              <a:off x="177790" y="6711950"/>
              <a:ext cx="11861827" cy="12700"/>
            </a:xfrm>
            <a:prstGeom prst="line">
              <a:avLst/>
            </a:prstGeom>
            <a:solidFill>
              <a:srgbClr val="DEE0E3">
                <a:alpha val="100000"/>
              </a:srgbClr>
            </a:solidFill>
            <a:ln w="38100" cap="sq" cmpd="sng">
              <a:solidFill>
                <a:srgbClr val="833634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Connector 8">
              <a:extLst>
                <a:ext uri="{FF2B5EF4-FFF2-40B4-BE49-F238E27FC236}">
                  <a16:creationId xmlns:a16="http://schemas.microsoft.com/office/drawing/2014/main" id="{23987EA4-A8F0-3E0B-22E2-430B358685F4}"/>
                </a:ext>
              </a:extLst>
            </p:cNvPr>
            <p:cNvCxnSpPr/>
            <p:nvPr/>
          </p:nvCxnSpPr>
          <p:spPr>
            <a:xfrm rot="-3680">
              <a:off x="165103" y="958850"/>
              <a:ext cx="11861800" cy="12700"/>
            </a:xfrm>
            <a:prstGeom prst="line">
              <a:avLst/>
            </a:prstGeom>
            <a:solidFill>
              <a:srgbClr val="DEE0E3">
                <a:alpha val="100000"/>
              </a:srgbClr>
            </a:solidFill>
            <a:ln w="190500" cap="sq" cmpd="sng">
              <a:solidFill>
                <a:srgbClr val="833634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" name="AutoShape 2">
            <a:extLst>
              <a:ext uri="{FF2B5EF4-FFF2-40B4-BE49-F238E27FC236}">
                <a16:creationId xmlns:a16="http://schemas.microsoft.com/office/drawing/2014/main" id="{6C629C7E-2E2D-E431-40F1-23987FD02573}"/>
              </a:ext>
            </a:extLst>
          </p:cNvPr>
          <p:cNvSpPr/>
          <p:nvPr/>
        </p:nvSpPr>
        <p:spPr>
          <a:xfrm>
            <a:off x="520700" y="190500"/>
            <a:ext cx="892188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indent="0" algn="l">
              <a:lnSpc>
                <a:spcPct val="100000"/>
              </a:lnSpc>
              <a:spcBef>
                <a:spcPct val="50000"/>
              </a:spcBef>
              <a:defRPr/>
            </a:pPr>
            <a:r>
              <a:rPr lang="en-US" sz="3600" b="1" i="0" u="none" strike="noStrike" dirty="0" err="1">
                <a:solidFill>
                  <a:srgbClr val="C00000"/>
                </a:solidFill>
                <a:latin typeface="+mj-ea"/>
                <a:ea typeface="+mj-ea"/>
                <a:cs typeface="Times New Roman" panose="02020603050405020304" pitchFamily="18" charset="0"/>
                <a:sym typeface="SimHei"/>
              </a:rPr>
              <a:t>生成式模型与格点QCD组态</a:t>
            </a:r>
            <a:endParaRPr lang="en-US" sz="3600" b="1" dirty="0">
              <a:solidFill>
                <a:srgbClr val="C00000"/>
              </a:solidFill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101941A1-A330-D997-CEC8-77593F04B1FF}"/>
              </a:ext>
            </a:extLst>
          </p:cNvPr>
          <p:cNvSpPr/>
          <p:nvPr/>
        </p:nvSpPr>
        <p:spPr>
          <a:xfrm>
            <a:off x="7836475" y="2014902"/>
            <a:ext cx="934497" cy="30741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8" name="直接箭头连接符 16">
            <a:extLst>
              <a:ext uri="{FF2B5EF4-FFF2-40B4-BE49-F238E27FC236}">
                <a16:creationId xmlns:a16="http://schemas.microsoft.com/office/drawing/2014/main" id="{5AAE076A-6CC0-4576-8AB9-FC4B75B27DB5}"/>
              </a:ext>
            </a:extLst>
          </p:cNvPr>
          <p:cNvCxnSpPr>
            <a:cxnSpLocks/>
          </p:cNvCxnSpPr>
          <p:nvPr/>
        </p:nvCxnSpPr>
        <p:spPr>
          <a:xfrm flipV="1">
            <a:off x="6320522" y="2241319"/>
            <a:ext cx="1842634" cy="3921667"/>
          </a:xfrm>
          <a:prstGeom prst="straightConnector1">
            <a:avLst/>
          </a:prstGeom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9" name="矩形 18">
            <a:extLst>
              <a:ext uri="{FF2B5EF4-FFF2-40B4-BE49-F238E27FC236}">
                <a16:creationId xmlns:a16="http://schemas.microsoft.com/office/drawing/2014/main" id="{DAFDAFCA-424E-8928-2DB6-2BBDB34F61FD}"/>
              </a:ext>
            </a:extLst>
          </p:cNvPr>
          <p:cNvSpPr/>
          <p:nvPr/>
        </p:nvSpPr>
        <p:spPr>
          <a:xfrm>
            <a:off x="5907105" y="6118842"/>
            <a:ext cx="934497" cy="30741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灯片编号占位符 4">
            <a:extLst>
              <a:ext uri="{FF2B5EF4-FFF2-40B4-BE49-F238E27FC236}">
                <a16:creationId xmlns:a16="http://schemas.microsoft.com/office/drawing/2014/main" id="{AE1563A9-57F9-0265-9A3B-BC94484968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10</a:t>
            </a:fld>
            <a:endParaRPr kumimoji="0" lang="zh-CN" altLang="en-US" sz="2800"/>
          </a:p>
        </p:txBody>
      </p:sp>
    </p:spTree>
    <p:extLst>
      <p:ext uri="{BB962C8B-B14F-4D97-AF65-F5344CB8AC3E}">
        <p14:creationId xmlns:p14="http://schemas.microsoft.com/office/powerpoint/2010/main" val="13972086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215900" y="1066800"/>
            <a:ext cx="7264396" cy="6477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indent="0" algn="l">
              <a:lnSpc>
                <a:spcPct val="133333"/>
              </a:lnSpc>
              <a:defRPr/>
            </a:pPr>
            <a:r>
              <a:rPr lang="en-US" altLang="zh-CN" sz="2800" b="1" i="0" u="none" strike="noStrike" dirty="0">
                <a:solidFill>
                  <a:srgbClr val="2766C8"/>
                </a:solidFill>
                <a:latin typeface="Times New Roman" panose="02020603050405020304" pitchFamily="18" charset="0"/>
                <a:ea typeface="SimHei"/>
                <a:cs typeface="Times New Roman" panose="02020603050405020304" pitchFamily="18" charset="0"/>
                <a:sym typeface="SimHei"/>
              </a:rPr>
              <a:t>Diffusion Model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Connector 5"/>
          <p:cNvCxnSpPr/>
          <p:nvPr/>
        </p:nvCxnSpPr>
        <p:spPr>
          <a:xfrm rot="5384687">
            <a:off x="-2667007" y="3848107"/>
            <a:ext cx="57023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" name="Connector 6"/>
          <p:cNvCxnSpPr/>
          <p:nvPr/>
        </p:nvCxnSpPr>
        <p:spPr>
          <a:xfrm rot="5384788">
            <a:off x="9150343" y="3854457"/>
            <a:ext cx="57404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" name="Connector 7"/>
          <p:cNvCxnSpPr/>
          <p:nvPr/>
        </p:nvCxnSpPr>
        <p:spPr>
          <a:xfrm rot="-11041">
            <a:off x="177790" y="6711950"/>
            <a:ext cx="11861827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" name="Connector 8"/>
          <p:cNvCxnSpPr/>
          <p:nvPr/>
        </p:nvCxnSpPr>
        <p:spPr>
          <a:xfrm rot="-3680">
            <a:off x="165103" y="958850"/>
            <a:ext cx="118618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905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" name="AutoShape 10"/>
          <p:cNvSpPr/>
          <p:nvPr/>
        </p:nvSpPr>
        <p:spPr>
          <a:xfrm>
            <a:off x="592015" y="4138548"/>
            <a:ext cx="10926885" cy="2039913"/>
          </a:xfrm>
          <a:prstGeom prst="rect">
            <a:avLst/>
          </a:prstGeom>
          <a:solidFill>
            <a:srgbClr val="D9D9D9">
              <a:alpha val="100000"/>
            </a:srgbClr>
          </a:solidFill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514350" indent="-514350">
              <a:buFont typeface="Wingdings" pitchFamily="2" charset="2"/>
              <a:buChar char="ü"/>
            </a:pPr>
            <a:r>
              <a:rPr lang="zh-CN" altLang="en-US" sz="2800" b="1" dirty="0">
                <a:latin typeface="SimSun" panose="02010600030101010101" pitchFamily="2" charset="-122"/>
                <a:ea typeface="SimSun" panose="02010600030101010101" pitchFamily="2" charset="-122"/>
              </a:rPr>
              <a:t>训练目标简单，无需算流</a:t>
            </a:r>
            <a:endParaRPr lang="en" altLang="zh-CN" sz="28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514350" indent="-514350">
              <a:buFont typeface="Wingdings" pitchFamily="2" charset="2"/>
              <a:buChar char="ü"/>
            </a:pPr>
            <a:r>
              <a:rPr lang="zh-CN" altLang="en-US" sz="2800" b="1" dirty="0">
                <a:effectLst/>
                <a:latin typeface="SimSun" panose="02010600030101010101" pitchFamily="2" charset="-122"/>
                <a:ea typeface="SimSun" panose="02010600030101010101" pitchFamily="2" charset="-122"/>
              </a:rPr>
              <a:t>路径可并行训练</a:t>
            </a:r>
            <a:endParaRPr lang="en-US" altLang="zh-CN" sz="2800" b="1" dirty="0">
              <a:effectLst/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514350" indent="-514350">
              <a:buFont typeface="Wingdings" pitchFamily="2" charset="2"/>
              <a:buChar char="ü"/>
            </a:pPr>
            <a:r>
              <a:rPr lang="zh-CN" altLang="en-US" sz="2800" b="1" dirty="0">
                <a:latin typeface="SimSun" panose="02010600030101010101" pitchFamily="2" charset="-122"/>
                <a:ea typeface="SimSun" panose="02010600030101010101" pitchFamily="2" charset="-122"/>
              </a:rPr>
              <a:t>参考路径由扩散自然定义（免去显式退火路径）</a:t>
            </a:r>
            <a:endParaRPr lang="en-US" altLang="zh-CN" sz="28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514350" indent="-514350">
              <a:buFont typeface="Wingdings" pitchFamily="2" charset="2"/>
              <a:buChar char="ü"/>
            </a:pPr>
            <a:r>
              <a:rPr lang="zh-CN" altLang="en-US" sz="2800" b="1" dirty="0">
                <a:latin typeface="SimSun" panose="02010600030101010101" pitchFamily="2" charset="-122"/>
                <a:ea typeface="SimSun" panose="02010600030101010101" pitchFamily="2" charset="-122"/>
              </a:rPr>
              <a:t>更富的数学工具集：新采样方案</a:t>
            </a: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D17B986B-E2E3-C9C2-433B-219BA31231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1601" y="1531469"/>
            <a:ext cx="7362088" cy="2164232"/>
          </a:xfrm>
          <a:prstGeom prst="rect">
            <a:avLst/>
          </a:prstGeom>
        </p:spPr>
      </p:pic>
      <p:sp>
        <p:nvSpPr>
          <p:cNvPr id="12" name="AutoShape 2">
            <a:extLst>
              <a:ext uri="{FF2B5EF4-FFF2-40B4-BE49-F238E27FC236}">
                <a16:creationId xmlns:a16="http://schemas.microsoft.com/office/drawing/2014/main" id="{F79F48AF-216E-9C1C-7DDE-BE383FD3E771}"/>
              </a:ext>
            </a:extLst>
          </p:cNvPr>
          <p:cNvSpPr/>
          <p:nvPr/>
        </p:nvSpPr>
        <p:spPr>
          <a:xfrm>
            <a:off x="520700" y="190500"/>
            <a:ext cx="892188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indent="0" algn="l">
              <a:lnSpc>
                <a:spcPct val="100000"/>
              </a:lnSpc>
              <a:spcBef>
                <a:spcPct val="50000"/>
              </a:spcBef>
              <a:defRPr/>
            </a:pPr>
            <a:r>
              <a:rPr lang="en-US" sz="3600" b="1" i="0" u="none" strike="noStrike" dirty="0" err="1">
                <a:solidFill>
                  <a:srgbClr val="C00000"/>
                </a:solidFill>
                <a:latin typeface="+mj-ea"/>
                <a:ea typeface="+mj-ea"/>
                <a:cs typeface="Times New Roman" panose="02020603050405020304" pitchFamily="18" charset="0"/>
                <a:sym typeface="SimHei"/>
              </a:rPr>
              <a:t>生成式模型与格点QCD组态</a:t>
            </a:r>
            <a:endParaRPr lang="en-US" sz="3600" b="1" dirty="0">
              <a:solidFill>
                <a:srgbClr val="C00000"/>
              </a:solidFill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AF2A602E-926A-FB7F-704D-3DA9DD66F9E2}"/>
              </a:ext>
            </a:extLst>
          </p:cNvPr>
          <p:cNvSpPr txBox="1"/>
          <p:nvPr/>
        </p:nvSpPr>
        <p:spPr>
          <a:xfrm>
            <a:off x="368300" y="1959534"/>
            <a:ext cx="61018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Stochastic Differential Equations </a:t>
            </a:r>
            <a:endParaRPr lang="en" altLang="zh-C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995E57F-0769-1C46-E73B-C9E3CF66948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0051"/>
          <a:stretch/>
        </p:blipFill>
        <p:spPr>
          <a:xfrm>
            <a:off x="142642" y="2332432"/>
            <a:ext cx="4080603" cy="1681217"/>
          </a:xfrm>
          <a:prstGeom prst="rect">
            <a:avLst/>
          </a:prstGeom>
        </p:spPr>
      </p:pic>
      <p:sp>
        <p:nvSpPr>
          <p:cNvPr id="15" name="灯片编号占位符 4">
            <a:extLst>
              <a:ext uri="{FF2B5EF4-FFF2-40B4-BE49-F238E27FC236}">
                <a16:creationId xmlns:a16="http://schemas.microsoft.com/office/drawing/2014/main" id="{9A746AAC-EEBB-3F17-206F-C822C8A412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11</a:t>
            </a:fld>
            <a:endParaRPr kumimoji="0" lang="zh-CN" altLang="en-US" sz="2800"/>
          </a:p>
        </p:txBody>
      </p:sp>
    </p:spTree>
    <p:extLst>
      <p:ext uri="{BB962C8B-B14F-4D97-AF65-F5344CB8AC3E}">
        <p14:creationId xmlns:p14="http://schemas.microsoft.com/office/powerpoint/2010/main" val="37994689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7C64B-2C18-B843-888B-F8F224758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8CB02E2E-482C-9525-6374-E79A1271AEBE}"/>
              </a:ext>
            </a:extLst>
          </p:cNvPr>
          <p:cNvSpPr txBox="1"/>
          <p:nvPr/>
        </p:nvSpPr>
        <p:spPr>
          <a:xfrm>
            <a:off x="821094" y="24259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C8D20DB-681E-8549-0E0C-EAF6D3FEA7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459" y="1043687"/>
            <a:ext cx="10810846" cy="4993394"/>
          </a:xfrm>
          <a:prstGeom prst="rect">
            <a:avLst/>
          </a:prstGeom>
        </p:spPr>
      </p:pic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218DB72-66CC-2298-C446-9660F2382D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825FBF58-9FD3-A647-B76E-DE33220287F7}" type="slidenum">
              <a:rPr kumimoji="0" lang="zh-CN" altLang="en-US" sz="2800"/>
              <a:t>12</a:t>
            </a:fld>
            <a:endParaRPr kumimoji="0" lang="zh-CN" altLang="en-US" sz="280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9BCB262F-285D-3725-865B-72027633F699}"/>
              </a:ext>
            </a:extLst>
          </p:cNvPr>
          <p:cNvSpPr txBox="1"/>
          <p:nvPr/>
        </p:nvSpPr>
        <p:spPr>
          <a:xfrm>
            <a:off x="3269358" y="6122997"/>
            <a:ext cx="60990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Credit: </a:t>
            </a:r>
            <a:r>
              <a:rPr lang="en-US" altLang="zh-CN" dirty="0" err="1"/>
              <a:t>Lingxiao</a:t>
            </a:r>
            <a:r>
              <a:rPr lang="en-US" altLang="zh-CN" dirty="0"/>
              <a:t> Wang</a:t>
            </a:r>
            <a:endParaRPr lang="zh-CN" altLang="en-US" dirty="0"/>
          </a:p>
        </p:txBody>
      </p:sp>
      <p:sp>
        <p:nvSpPr>
          <p:cNvPr id="9" name="标题 8">
            <a:extLst>
              <a:ext uri="{FF2B5EF4-FFF2-40B4-BE49-F238E27FC236}">
                <a16:creationId xmlns:a16="http://schemas.microsoft.com/office/drawing/2014/main" id="{856BA5CF-65DA-392E-4807-A1E20A83D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87203F65-E889-C27C-FB16-283273592F00}"/>
              </a:ext>
            </a:extLst>
          </p:cNvPr>
          <p:cNvGrpSpPr/>
          <p:nvPr/>
        </p:nvGrpSpPr>
        <p:grpSpPr>
          <a:xfrm>
            <a:off x="165103" y="958850"/>
            <a:ext cx="11874514" cy="5772164"/>
            <a:chOff x="165103" y="958850"/>
            <a:chExt cx="11874514" cy="5772164"/>
          </a:xfrm>
        </p:grpSpPr>
        <p:cxnSp>
          <p:nvCxnSpPr>
            <p:cNvPr id="11" name="Connector 5">
              <a:extLst>
                <a:ext uri="{FF2B5EF4-FFF2-40B4-BE49-F238E27FC236}">
                  <a16:creationId xmlns:a16="http://schemas.microsoft.com/office/drawing/2014/main" id="{C61B6DEC-C507-439E-9A8B-FD2869311736}"/>
                </a:ext>
              </a:extLst>
            </p:cNvPr>
            <p:cNvCxnSpPr/>
            <p:nvPr/>
          </p:nvCxnSpPr>
          <p:spPr>
            <a:xfrm rot="5384687">
              <a:off x="-2667007" y="3848107"/>
              <a:ext cx="5702314" cy="12700"/>
            </a:xfrm>
            <a:prstGeom prst="line">
              <a:avLst/>
            </a:prstGeom>
            <a:solidFill>
              <a:srgbClr val="DEE0E3">
                <a:alpha val="100000"/>
              </a:srgbClr>
            </a:solidFill>
            <a:ln w="38100" cap="sq" cmpd="sng">
              <a:solidFill>
                <a:srgbClr val="833634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Connector 6">
              <a:extLst>
                <a:ext uri="{FF2B5EF4-FFF2-40B4-BE49-F238E27FC236}">
                  <a16:creationId xmlns:a16="http://schemas.microsoft.com/office/drawing/2014/main" id="{6DA9BCBC-9BBF-059E-AC15-BE31615CFAD4}"/>
                </a:ext>
              </a:extLst>
            </p:cNvPr>
            <p:cNvCxnSpPr/>
            <p:nvPr/>
          </p:nvCxnSpPr>
          <p:spPr>
            <a:xfrm rot="5384788">
              <a:off x="9150343" y="3854457"/>
              <a:ext cx="5740414" cy="12700"/>
            </a:xfrm>
            <a:prstGeom prst="line">
              <a:avLst/>
            </a:prstGeom>
            <a:solidFill>
              <a:srgbClr val="DEE0E3">
                <a:alpha val="100000"/>
              </a:srgbClr>
            </a:solidFill>
            <a:ln w="38100" cap="sq" cmpd="sng">
              <a:solidFill>
                <a:srgbClr val="833634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Connector 7">
              <a:extLst>
                <a:ext uri="{FF2B5EF4-FFF2-40B4-BE49-F238E27FC236}">
                  <a16:creationId xmlns:a16="http://schemas.microsoft.com/office/drawing/2014/main" id="{53F32079-9828-31F8-E422-1C168A3994A6}"/>
                </a:ext>
              </a:extLst>
            </p:cNvPr>
            <p:cNvCxnSpPr/>
            <p:nvPr/>
          </p:nvCxnSpPr>
          <p:spPr>
            <a:xfrm rot="-11041">
              <a:off x="177790" y="6711950"/>
              <a:ext cx="11861827" cy="12700"/>
            </a:xfrm>
            <a:prstGeom prst="line">
              <a:avLst/>
            </a:prstGeom>
            <a:solidFill>
              <a:srgbClr val="DEE0E3">
                <a:alpha val="100000"/>
              </a:srgbClr>
            </a:solidFill>
            <a:ln w="38100" cap="sq" cmpd="sng">
              <a:solidFill>
                <a:srgbClr val="833634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Connector 8">
              <a:extLst>
                <a:ext uri="{FF2B5EF4-FFF2-40B4-BE49-F238E27FC236}">
                  <a16:creationId xmlns:a16="http://schemas.microsoft.com/office/drawing/2014/main" id="{61955302-22E8-043C-8B32-604844885D61}"/>
                </a:ext>
              </a:extLst>
            </p:cNvPr>
            <p:cNvCxnSpPr/>
            <p:nvPr/>
          </p:nvCxnSpPr>
          <p:spPr>
            <a:xfrm rot="-3680">
              <a:off x="165103" y="958850"/>
              <a:ext cx="11861800" cy="12700"/>
            </a:xfrm>
            <a:prstGeom prst="line">
              <a:avLst/>
            </a:prstGeom>
            <a:solidFill>
              <a:srgbClr val="DEE0E3">
                <a:alpha val="100000"/>
              </a:srgbClr>
            </a:solidFill>
            <a:ln w="190500" cap="sq" cmpd="sng">
              <a:solidFill>
                <a:srgbClr val="833634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" name="AutoShape 2">
            <a:extLst>
              <a:ext uri="{FF2B5EF4-FFF2-40B4-BE49-F238E27FC236}">
                <a16:creationId xmlns:a16="http://schemas.microsoft.com/office/drawing/2014/main" id="{9F2FEA08-9FCC-2E4B-A888-61312361CAB3}"/>
              </a:ext>
            </a:extLst>
          </p:cNvPr>
          <p:cNvSpPr/>
          <p:nvPr/>
        </p:nvSpPr>
        <p:spPr>
          <a:xfrm>
            <a:off x="520700" y="190500"/>
            <a:ext cx="892188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indent="0" algn="l">
              <a:lnSpc>
                <a:spcPct val="100000"/>
              </a:lnSpc>
              <a:spcBef>
                <a:spcPct val="50000"/>
              </a:spcBef>
              <a:defRPr/>
            </a:pPr>
            <a:r>
              <a:rPr lang="en-US" sz="3600" b="1" i="0" u="none" strike="noStrike" dirty="0" err="1">
                <a:solidFill>
                  <a:srgbClr val="C00000"/>
                </a:solidFill>
                <a:latin typeface="+mj-ea"/>
                <a:ea typeface="+mj-ea"/>
                <a:cs typeface="Times New Roman" panose="02020603050405020304" pitchFamily="18" charset="0"/>
                <a:sym typeface="SimHei"/>
              </a:rPr>
              <a:t>生成式模型与格点QCD组态</a:t>
            </a:r>
            <a:endParaRPr lang="en-US" sz="3600" b="1" dirty="0">
              <a:solidFill>
                <a:srgbClr val="C00000"/>
              </a:solidFill>
              <a:latin typeface="+mj-ea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4948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B9D11A6-D54D-338B-190D-1871EDD38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295" y="939047"/>
            <a:ext cx="11681927" cy="995428"/>
          </a:xfrm>
        </p:spPr>
        <p:txBody>
          <a:bodyPr>
            <a:normAutofit fontScale="90000"/>
          </a:bodyPr>
          <a:lstStyle/>
          <a:p>
            <a:r>
              <a:rPr lang="en-US" altLang="zh-CN" sz="3600" dirty="0"/>
              <a:t>Diffusion model for U(1): Annealed Langevin + metropolis</a:t>
            </a:r>
            <a:endParaRPr lang="zh-CN" altLang="en-US" sz="3600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59FBFA88-50EC-B93B-F90B-7F46BF5607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220" y="1877019"/>
            <a:ext cx="5685850" cy="372293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4892B1E-87FE-91D1-E55E-CB4390EDD3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8915" y="2308020"/>
            <a:ext cx="2534004" cy="43821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F6B26166-4CE4-CC27-ADCE-4ED13D59F3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0459" y="2894007"/>
            <a:ext cx="2305372" cy="38105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6BF8E8C-DBB6-75FF-1466-9E4A91C6FE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11237" y="2870190"/>
            <a:ext cx="1505160" cy="42868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44C85C95-F288-6C31-7899-F69D29551AAE}"/>
                  </a:ext>
                </a:extLst>
              </p:cNvPr>
              <p:cNvSpPr txBox="1"/>
              <p:nvPr/>
            </p:nvSpPr>
            <p:spPr>
              <a:xfrm>
                <a:off x="6533873" y="4885982"/>
                <a:ext cx="4826706" cy="5276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zh-CN" altLang="en-US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  <m:t>𝜏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altLang="zh-CN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zh-CN" altLang="en-US" i="1" smtClean="0">
                              <a:latin typeface="Cambria Math" panose="02040503050406030204" pitchFamily="18" charset="0"/>
                            </a:rPr>
                            <m:t>𝜏</m:t>
                          </m:r>
                        </m:den>
                      </m:f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zh-CN" alt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𝑡𝑎𝑟𝑔𝑒𝑡</m:t>
                              </m:r>
                            </m:sub>
                          </m:sSub>
                          <m: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</m:t>
                          </m:r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)∙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̂"/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acc>
                        </m:sub>
                      </m:sSub>
                      <m:d>
                        <m:d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  <m:d>
                            <m:d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zh-CN" altLang="en-US" b="0" i="1" smtClean="0"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</m:e>
                          </m:d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CN" altLang="en-US" b="0" i="1" smtClean="0">
                          <a:latin typeface="Cambria Math" panose="02040503050406030204" pitchFamily="18" charset="0"/>
                        </a:rPr>
                        <m:t>𝜂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44C85C95-F288-6C31-7899-F69D29551A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3873" y="4885982"/>
                <a:ext cx="4826706" cy="527645"/>
              </a:xfrm>
              <a:prstGeom prst="rect">
                <a:avLst/>
              </a:prstGeom>
              <a:blipFill>
                <a:blip r:embed="rId6"/>
                <a:stretch>
                  <a:fillRect l="-525" t="-4651" r="-1312" b="-139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文本框 13">
            <a:extLst>
              <a:ext uri="{FF2B5EF4-FFF2-40B4-BE49-F238E27FC236}">
                <a16:creationId xmlns:a16="http://schemas.microsoft.com/office/drawing/2014/main" id="{06009370-EB16-68B0-9400-2F18188E5E2E}"/>
              </a:ext>
            </a:extLst>
          </p:cNvPr>
          <p:cNvSpPr txBox="1"/>
          <p:nvPr/>
        </p:nvSpPr>
        <p:spPr>
          <a:xfrm>
            <a:off x="6473006" y="4503474"/>
            <a:ext cx="58256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2</a:t>
            </a:r>
            <a:r>
              <a:rPr lang="en-US" altLang="zh-CN" dirty="0">
                <a:solidFill>
                  <a:srgbClr val="FF0000"/>
                </a:solidFill>
                <a:effectLst/>
              </a:rPr>
              <a:t> </a:t>
            </a:r>
            <a:r>
              <a:rPr lang="en-US" altLang="zh-CN" dirty="0"/>
              <a:t>Vertical:</a:t>
            </a:r>
            <a:r>
              <a:rPr lang="zh-CN" altLang="en-US" dirty="0"/>
              <a:t> </a:t>
            </a:r>
            <a:r>
              <a:rPr lang="en-US" altLang="zh-CN" dirty="0"/>
              <a:t>ensure</a:t>
            </a:r>
            <a:r>
              <a:rPr lang="zh-CN" altLang="en-US" dirty="0"/>
              <a:t> </a:t>
            </a:r>
            <a:r>
              <a:rPr lang="en-US" altLang="zh-CN" dirty="0"/>
              <a:t>equilibrium at each noise scale</a:t>
            </a:r>
          </a:p>
          <a:p>
            <a:endParaRPr lang="zh-CN" altLang="en-US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3F9DA4D-8C1F-D98A-E0F8-5D341E75C524}"/>
              </a:ext>
            </a:extLst>
          </p:cNvPr>
          <p:cNvSpPr txBox="1"/>
          <p:nvPr/>
        </p:nvSpPr>
        <p:spPr>
          <a:xfrm>
            <a:off x="1964620" y="1688799"/>
            <a:ext cx="4087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  <a:effectLst/>
              </a:rPr>
              <a:t>1 </a:t>
            </a:r>
            <a:r>
              <a:rPr lang="en-US" altLang="zh-CN" dirty="0"/>
              <a:t>H</a:t>
            </a:r>
            <a:r>
              <a:rPr lang="en-US" altLang="zh-CN" dirty="0">
                <a:effectLst/>
              </a:rPr>
              <a:t>orizontal :</a:t>
            </a:r>
            <a:r>
              <a:rPr lang="zh-CN" altLang="en-US" dirty="0">
                <a:effectLst/>
              </a:rPr>
              <a:t> </a:t>
            </a:r>
            <a:r>
              <a:rPr lang="en-US" altLang="zh-CN" dirty="0"/>
              <a:t>gradually decrease noise</a:t>
            </a:r>
            <a:endParaRPr lang="zh-CN" altLang="en-US" dirty="0"/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6BE8FEB8-43E2-8A81-A1A3-647986A02C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22651" y="3547963"/>
            <a:ext cx="3086531" cy="381053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3AC04CA6-1694-86DE-E3FE-EEE7CE7672E3}"/>
              </a:ext>
            </a:extLst>
          </p:cNvPr>
          <p:cNvSpPr/>
          <p:nvPr/>
        </p:nvSpPr>
        <p:spPr>
          <a:xfrm>
            <a:off x="7565721" y="2238204"/>
            <a:ext cx="4359057" cy="18891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099C6E65-6266-AD08-4F19-846A134D6201}"/>
                  </a:ext>
                </a:extLst>
              </p:cNvPr>
              <p:cNvSpPr txBox="1"/>
              <p:nvPr/>
            </p:nvSpPr>
            <p:spPr>
              <a:xfrm>
                <a:off x="9954195" y="5337695"/>
                <a:ext cx="113360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Fix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zh-CN" altLang="en-US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099C6E65-6266-AD08-4F19-846A134D62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4195" y="5337695"/>
                <a:ext cx="1133605" cy="307777"/>
              </a:xfrm>
              <a:prstGeom prst="rect">
                <a:avLst/>
              </a:prstGeom>
              <a:blipFill>
                <a:blip r:embed="rId8"/>
                <a:stretch>
                  <a:fillRect l="-1099" t="-4000" b="-2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本框 3">
            <a:extLst>
              <a:ext uri="{FF2B5EF4-FFF2-40B4-BE49-F238E27FC236}">
                <a16:creationId xmlns:a16="http://schemas.microsoft.com/office/drawing/2014/main" id="{4422D479-AC7E-8728-6903-B242028A0E03}"/>
              </a:ext>
            </a:extLst>
          </p:cNvPr>
          <p:cNvSpPr txBox="1"/>
          <p:nvPr/>
        </p:nvSpPr>
        <p:spPr>
          <a:xfrm>
            <a:off x="459009" y="4592214"/>
            <a:ext cx="1961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3</a:t>
            </a:r>
            <a:r>
              <a:rPr lang="en-US" altLang="zh-CN" dirty="0">
                <a:solidFill>
                  <a:srgbClr val="FF0000"/>
                </a:solidFill>
                <a:effectLst/>
              </a:rPr>
              <a:t> </a:t>
            </a:r>
            <a:r>
              <a:rPr lang="en-US" altLang="zh-CN" dirty="0"/>
              <a:t>Detail balance</a:t>
            </a:r>
            <a:endParaRPr lang="zh-CN" altLang="en-US" dirty="0"/>
          </a:p>
        </p:txBody>
      </p:sp>
      <p:sp>
        <p:nvSpPr>
          <p:cNvPr id="10" name="标题 1">
            <a:extLst>
              <a:ext uri="{FF2B5EF4-FFF2-40B4-BE49-F238E27FC236}">
                <a16:creationId xmlns:a16="http://schemas.microsoft.com/office/drawing/2014/main" id="{CF9EF19B-99EE-7B4F-D80E-49DE3301D593}"/>
              </a:ext>
            </a:extLst>
          </p:cNvPr>
          <p:cNvSpPr txBox="1">
            <a:spLocks/>
          </p:cNvSpPr>
          <p:nvPr/>
        </p:nvSpPr>
        <p:spPr>
          <a:xfrm>
            <a:off x="3222730" y="5882400"/>
            <a:ext cx="8137849" cy="995428"/>
          </a:xfrm>
          <a:prstGeom prst="rect">
            <a:avLst/>
          </a:prstGeom>
          <a:solidFill>
            <a:srgbClr val="FFFF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 once, use for all. </a:t>
            </a:r>
            <a:endParaRPr lang="zh-CN" altLang="en-US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C59387BA-0A99-EF8E-FA5C-981407371E41}"/>
              </a:ext>
            </a:extLst>
          </p:cNvPr>
          <p:cNvSpPr txBox="1"/>
          <p:nvPr/>
        </p:nvSpPr>
        <p:spPr>
          <a:xfrm>
            <a:off x="6986615" y="5730737"/>
            <a:ext cx="61984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Qianteng Zhu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et.al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2502.05504 </a:t>
            </a:r>
            <a:endParaRPr lang="zh-CN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灯片编号占位符 4">
            <a:extLst>
              <a:ext uri="{FF2B5EF4-FFF2-40B4-BE49-F238E27FC236}">
                <a16:creationId xmlns:a16="http://schemas.microsoft.com/office/drawing/2014/main" id="{9507ECA0-D976-9D29-5378-316E92B259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825FBF58-9FD3-A647-B76E-DE33220287F7}" type="slidenum">
              <a:rPr kumimoji="0" lang="zh-CN" altLang="en-US" sz="2800"/>
              <a:t>13</a:t>
            </a:fld>
            <a:endParaRPr kumimoji="0" lang="zh-CN" altLang="en-US" sz="2800"/>
          </a:p>
        </p:txBody>
      </p:sp>
      <p:sp>
        <p:nvSpPr>
          <p:cNvPr id="12" name="AutoShape 2">
            <a:extLst>
              <a:ext uri="{FF2B5EF4-FFF2-40B4-BE49-F238E27FC236}">
                <a16:creationId xmlns:a16="http://schemas.microsoft.com/office/drawing/2014/main" id="{895D6E28-BD4E-102C-E31F-BDC1B59C7225}"/>
              </a:ext>
            </a:extLst>
          </p:cNvPr>
          <p:cNvSpPr/>
          <p:nvPr/>
        </p:nvSpPr>
        <p:spPr>
          <a:xfrm>
            <a:off x="520700" y="190500"/>
            <a:ext cx="892188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indent="0" algn="l">
              <a:lnSpc>
                <a:spcPct val="100000"/>
              </a:lnSpc>
              <a:spcBef>
                <a:spcPct val="50000"/>
              </a:spcBef>
              <a:defRPr/>
            </a:pPr>
            <a:r>
              <a:rPr lang="en-US" sz="3600" b="1" i="0" u="none" strike="noStrike" dirty="0" err="1">
                <a:solidFill>
                  <a:srgbClr val="C00000"/>
                </a:solidFill>
                <a:latin typeface="+mj-ea"/>
                <a:ea typeface="+mj-ea"/>
                <a:cs typeface="Times New Roman" panose="02020603050405020304" pitchFamily="18" charset="0"/>
                <a:sym typeface="SimHei"/>
              </a:rPr>
              <a:t>生成式模型与格点QCD组态</a:t>
            </a:r>
            <a:endParaRPr lang="en-US" sz="3600" b="1" dirty="0">
              <a:solidFill>
                <a:srgbClr val="C00000"/>
              </a:solidFill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9212E4AA-C918-7177-245E-1D96E32B0AA8}"/>
              </a:ext>
            </a:extLst>
          </p:cNvPr>
          <p:cNvGrpSpPr/>
          <p:nvPr/>
        </p:nvGrpSpPr>
        <p:grpSpPr>
          <a:xfrm>
            <a:off x="158750" y="951269"/>
            <a:ext cx="11874499" cy="5760668"/>
            <a:chOff x="158751" y="963982"/>
            <a:chExt cx="11874499" cy="5760668"/>
          </a:xfrm>
        </p:grpSpPr>
        <p:cxnSp>
          <p:nvCxnSpPr>
            <p:cNvPr id="16" name="直线连接符 46">
              <a:extLst>
                <a:ext uri="{FF2B5EF4-FFF2-40B4-BE49-F238E27FC236}">
                  <a16:creationId xmlns:a16="http://schemas.microsoft.com/office/drawing/2014/main" id="{6F1C8C5D-07C2-B471-633A-EECAC4BCAEEC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74625" y="1000125"/>
              <a:ext cx="0" cy="5707063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" name="直线连接符 48">
              <a:extLst>
                <a:ext uri="{FF2B5EF4-FFF2-40B4-BE49-F238E27FC236}">
                  <a16:creationId xmlns:a16="http://schemas.microsoft.com/office/drawing/2014/main" id="{003E1854-48BC-F824-36BA-635D638EFCFC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2010100" y="984250"/>
              <a:ext cx="0" cy="5740400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直线连接符 49">
              <a:extLst>
                <a:ext uri="{FF2B5EF4-FFF2-40B4-BE49-F238E27FC236}">
                  <a16:creationId xmlns:a16="http://schemas.microsoft.com/office/drawing/2014/main" id="{A17BB770-4A3D-AB9D-4D37-857D5BCCA0FE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74625" y="6707188"/>
              <a:ext cx="11858625" cy="17462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3" name="Line 2">
              <a:extLst>
                <a:ext uri="{FF2B5EF4-FFF2-40B4-BE49-F238E27FC236}">
                  <a16:creationId xmlns:a16="http://schemas.microsoft.com/office/drawing/2014/main" id="{E56EE7AD-0706-CE57-3717-BD5C2C89BD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751" y="963982"/>
              <a:ext cx="11874487" cy="2805"/>
            </a:xfrm>
            <a:prstGeom prst="line">
              <a:avLst/>
            </a:prstGeom>
            <a:noFill/>
            <a:ln w="190500" cmpd="sng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879353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734A4-45B3-D339-2C51-ED2775C745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or 5">
            <a:extLst>
              <a:ext uri="{FF2B5EF4-FFF2-40B4-BE49-F238E27FC236}">
                <a16:creationId xmlns:a16="http://schemas.microsoft.com/office/drawing/2014/main" id="{6A8743B8-4E51-B804-8C95-A9EBD1DD43A8}"/>
              </a:ext>
            </a:extLst>
          </p:cNvPr>
          <p:cNvCxnSpPr/>
          <p:nvPr/>
        </p:nvCxnSpPr>
        <p:spPr>
          <a:xfrm rot="5384687">
            <a:off x="-2667007" y="3848107"/>
            <a:ext cx="57023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" name="Connector 6">
            <a:extLst>
              <a:ext uri="{FF2B5EF4-FFF2-40B4-BE49-F238E27FC236}">
                <a16:creationId xmlns:a16="http://schemas.microsoft.com/office/drawing/2014/main" id="{48436F76-AFE7-887B-F2DF-6C49599DB045}"/>
              </a:ext>
            </a:extLst>
          </p:cNvPr>
          <p:cNvCxnSpPr/>
          <p:nvPr/>
        </p:nvCxnSpPr>
        <p:spPr>
          <a:xfrm rot="5384788">
            <a:off x="9150343" y="3854457"/>
            <a:ext cx="57404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" name="Connector 7">
            <a:extLst>
              <a:ext uri="{FF2B5EF4-FFF2-40B4-BE49-F238E27FC236}">
                <a16:creationId xmlns:a16="http://schemas.microsoft.com/office/drawing/2014/main" id="{4BF552F8-97CB-780F-2F40-C5FF1001DB53}"/>
              </a:ext>
            </a:extLst>
          </p:cNvPr>
          <p:cNvCxnSpPr/>
          <p:nvPr/>
        </p:nvCxnSpPr>
        <p:spPr>
          <a:xfrm rot="-11041">
            <a:off x="177790" y="6711950"/>
            <a:ext cx="11861827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" name="Connector 8">
            <a:extLst>
              <a:ext uri="{FF2B5EF4-FFF2-40B4-BE49-F238E27FC236}">
                <a16:creationId xmlns:a16="http://schemas.microsoft.com/office/drawing/2014/main" id="{080824D2-0929-5CF2-2DE5-E52B5664AE2B}"/>
              </a:ext>
            </a:extLst>
          </p:cNvPr>
          <p:cNvCxnSpPr/>
          <p:nvPr/>
        </p:nvCxnSpPr>
        <p:spPr>
          <a:xfrm rot="-3680">
            <a:off x="165103" y="958850"/>
            <a:ext cx="118618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905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AutoShape 2">
            <a:extLst>
              <a:ext uri="{FF2B5EF4-FFF2-40B4-BE49-F238E27FC236}">
                <a16:creationId xmlns:a16="http://schemas.microsoft.com/office/drawing/2014/main" id="{517248D2-F604-B307-2AC5-D3AA497A3E13}"/>
              </a:ext>
            </a:extLst>
          </p:cNvPr>
          <p:cNvSpPr/>
          <p:nvPr/>
        </p:nvSpPr>
        <p:spPr>
          <a:xfrm>
            <a:off x="520700" y="190500"/>
            <a:ext cx="892188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indent="0" algn="l">
              <a:lnSpc>
                <a:spcPct val="100000"/>
              </a:lnSpc>
              <a:spcBef>
                <a:spcPct val="50000"/>
              </a:spcBef>
              <a:defRPr/>
            </a:pPr>
            <a:r>
              <a:rPr lang="en-US" sz="3600" b="1" i="0" u="none" strike="noStrike" dirty="0" err="1">
                <a:solidFill>
                  <a:srgbClr val="C00000"/>
                </a:solidFill>
                <a:latin typeface="+mj-ea"/>
                <a:ea typeface="+mj-ea"/>
                <a:cs typeface="Times New Roman" panose="02020603050405020304" pitchFamily="18" charset="0"/>
                <a:sym typeface="SimHei"/>
              </a:rPr>
              <a:t>生成式模型与格点QCD组态</a:t>
            </a:r>
            <a:endParaRPr lang="en-US" sz="3600" b="1" dirty="0">
              <a:solidFill>
                <a:srgbClr val="C00000"/>
              </a:solidFill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03170E05-9C4E-EFFB-57C6-6360508765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1164" y="1256779"/>
            <a:ext cx="3922831" cy="3922831"/>
          </a:xfrm>
          <a:prstGeom prst="rect">
            <a:avLst/>
          </a:prstGeom>
        </p:spPr>
      </p:pic>
      <p:sp>
        <p:nvSpPr>
          <p:cNvPr id="11" name="标题 1">
            <a:extLst>
              <a:ext uri="{FF2B5EF4-FFF2-40B4-BE49-F238E27FC236}">
                <a16:creationId xmlns:a16="http://schemas.microsoft.com/office/drawing/2014/main" id="{40209D44-3D9A-DE72-E790-D7A878DD9587}"/>
              </a:ext>
            </a:extLst>
          </p:cNvPr>
          <p:cNvSpPr txBox="1">
            <a:spLocks/>
          </p:cNvSpPr>
          <p:nvPr/>
        </p:nvSpPr>
        <p:spPr>
          <a:xfrm>
            <a:off x="1304731" y="5710186"/>
            <a:ext cx="8137849" cy="9954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9E90E337-BD40-633C-4E5B-18CA217A7D4C}"/>
              </a:ext>
            </a:extLst>
          </p:cNvPr>
          <p:cNvSpPr txBox="1"/>
          <p:nvPr/>
        </p:nvSpPr>
        <p:spPr>
          <a:xfrm>
            <a:off x="8273067" y="5610534"/>
            <a:ext cx="61018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Aarts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et.al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2601.19552</a:t>
            </a:r>
            <a:endParaRPr lang="en" altLang="zh-CN" sz="16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2BD54568-2EDC-D00D-A24B-D51B78EA58EF}"/>
              </a:ext>
            </a:extLst>
          </p:cNvPr>
          <p:cNvSpPr txBox="1"/>
          <p:nvPr/>
        </p:nvSpPr>
        <p:spPr>
          <a:xfrm>
            <a:off x="520700" y="1258185"/>
            <a:ext cx="611323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2000" b="1" dirty="0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DM for SU(2):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" altLang="zh-CN" sz="2000" b="1" dirty="0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L-CNN </a:t>
            </a:r>
            <a:r>
              <a:rPr lang="zh-CN" altLang="en-US" sz="2000" b="1" dirty="0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学 </a:t>
            </a:r>
            <a:r>
              <a:rPr lang="en" altLang="zh-CN" sz="2000" b="1" dirty="0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score </a:t>
            </a:r>
            <a:r>
              <a:rPr lang="zh-CN" altLang="en-US" sz="2000" b="1" dirty="0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函数</a:t>
            </a:r>
            <a:r>
              <a:rPr lang="zh-CN" altLang="en-US" sz="2000" dirty="0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：严格保持 </a:t>
            </a:r>
            <a:r>
              <a:rPr lang="en" altLang="zh-CN" sz="2000" dirty="0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gauge </a:t>
            </a:r>
            <a:r>
              <a:rPr lang="zh-CN" altLang="en-US" sz="2000" dirty="0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等变 </a:t>
            </a:r>
            <a:r>
              <a:rPr lang="en-US" altLang="zh-CN" sz="2000" dirty="0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+ </a:t>
            </a:r>
            <a:r>
              <a:rPr lang="zh-CN" altLang="en-US" sz="2000" dirty="0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平移不变，能表达任意 </a:t>
            </a:r>
            <a:r>
              <a:rPr lang="en" altLang="zh-CN" sz="2000" dirty="0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Wilson </a:t>
            </a:r>
            <a:r>
              <a:rPr lang="zh-CN" altLang="en-US" sz="2000" dirty="0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圈</a:t>
            </a:r>
            <a:endParaRPr lang="en-US" altLang="zh-CN" sz="2000" b="1" dirty="0">
              <a:latin typeface="SimSun" panose="02010600030101010101" pitchFamily="2" charset="-122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altLang="zh-CN" sz="2000" b="1" dirty="0">
              <a:latin typeface="SimSun" panose="02010600030101010101" pitchFamily="2" charset="-122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n" altLang="zh-CN" sz="2000" b="1" dirty="0">
                <a:latin typeface="SimSun" panose="02010600030101010101" pitchFamily="2" charset="-122"/>
                <a:ea typeface="SimSun" panose="02010600030101010101" pitchFamily="2" charset="-122"/>
              </a:rPr>
              <a:t>MAALA </a:t>
            </a:r>
            <a:r>
              <a:rPr lang="zh-CN" altLang="en-US" sz="2000" b="1" dirty="0">
                <a:latin typeface="SimSun" panose="02010600030101010101" pitchFamily="2" charset="-122"/>
                <a:ea typeface="SimSun" panose="02010600030101010101" pitchFamily="2" charset="-122"/>
              </a:rPr>
              <a:t>采样</a:t>
            </a:r>
            <a:r>
              <a:rPr lang="zh-CN" altLang="en-US" sz="2000" dirty="0">
                <a:latin typeface="SimSun" panose="02010600030101010101" pitchFamily="2" charset="-122"/>
                <a:ea typeface="SimSun" panose="02010600030101010101" pitchFamily="2" charset="-122"/>
              </a:rPr>
              <a:t>：像随机量子化那样做退火 </a:t>
            </a:r>
            <a:r>
              <a:rPr lang="en" altLang="zh-CN" sz="2000" dirty="0">
                <a:latin typeface="SimSun" panose="02010600030101010101" pitchFamily="2" charset="-122"/>
                <a:ea typeface="SimSun" panose="02010600030101010101" pitchFamily="2" charset="-122"/>
              </a:rPr>
              <a:t>Langevin </a:t>
            </a:r>
            <a:r>
              <a:rPr lang="zh-CN" altLang="en-US" sz="2000" dirty="0">
                <a:latin typeface="SimSun" panose="02010600030101010101" pitchFamily="2" charset="-122"/>
                <a:ea typeface="SimSun" panose="02010600030101010101" pitchFamily="2" charset="-122"/>
              </a:rPr>
              <a:t>更新，用</a:t>
            </a:r>
            <a:r>
              <a:rPr lang="en" altLang="zh-CN" sz="2000" dirty="0">
                <a:latin typeface="SimSun" panose="02010600030101010101" pitchFamily="2" charset="-122"/>
                <a:ea typeface="SimSun" panose="02010600030101010101" pitchFamily="2" charset="-122"/>
              </a:rPr>
              <a:t>score rescaling</a:t>
            </a:r>
            <a:r>
              <a:rPr lang="zh-CN" altLang="en" sz="2000" dirty="0">
                <a:latin typeface="SimSun" panose="02010600030101010101" pitchFamily="2" charset="-122"/>
                <a:ea typeface="SimSun" panose="02010600030101010101" pitchFamily="2" charset="-122"/>
              </a:rPr>
              <a:t>（</a:t>
            </a:r>
            <a:r>
              <a:rPr lang="zh-CN" altLang="en-US" sz="2000" dirty="0">
                <a:latin typeface="SimSun" panose="02010600030101010101" pitchFamily="2" charset="-122"/>
                <a:ea typeface="SimSun" panose="02010600030101010101" pitchFamily="2" charset="-122"/>
              </a:rPr>
              <a:t>乘 </a:t>
            </a:r>
            <a:r>
              <a:rPr lang="el-GR" altLang="zh-CN" sz="2000" dirty="0">
                <a:ea typeface="SimSun" panose="02010600030101010101" pitchFamily="2" charset="-122"/>
              </a:rPr>
              <a:t>β/β₀</a:t>
            </a:r>
            <a:r>
              <a:rPr lang="zh-CN" altLang="el-GR" sz="2000" dirty="0">
                <a:latin typeface="SimSun" panose="02010600030101010101" pitchFamily="2" charset="-122"/>
                <a:ea typeface="SimSun" panose="02010600030101010101" pitchFamily="2" charset="-122"/>
              </a:rPr>
              <a:t>）</a:t>
            </a:r>
            <a:r>
              <a:rPr lang="zh-CN" altLang="en-US" sz="2000" dirty="0">
                <a:latin typeface="SimSun" panose="02010600030101010101" pitchFamily="2" charset="-122"/>
                <a:ea typeface="SimSun" panose="02010600030101010101" pitchFamily="2" charset="-122"/>
              </a:rPr>
              <a:t>实现外推，末端用 </a:t>
            </a:r>
            <a:r>
              <a:rPr lang="en" altLang="zh-CN" sz="2000" b="1" dirty="0">
                <a:latin typeface="SimSun" panose="02010600030101010101" pitchFamily="2" charset="-122"/>
                <a:ea typeface="SimSun" panose="02010600030101010101" pitchFamily="2" charset="-122"/>
              </a:rPr>
              <a:t>Metropolis </a:t>
            </a:r>
            <a:r>
              <a:rPr lang="zh-CN" altLang="en-US" sz="2000" b="1" dirty="0">
                <a:latin typeface="SimSun" panose="02010600030101010101" pitchFamily="2" charset="-122"/>
                <a:ea typeface="SimSun" panose="02010600030101010101" pitchFamily="2" charset="-122"/>
              </a:rPr>
              <a:t>调整</a:t>
            </a:r>
            <a:r>
              <a:rPr lang="zh-CN" altLang="en-US" sz="2000" dirty="0">
                <a:latin typeface="SimSun" panose="02010600030101010101" pitchFamily="2" charset="-122"/>
                <a:ea typeface="SimSun" panose="02010600030101010101" pitchFamily="2" charset="-122"/>
              </a:rPr>
              <a:t>消除 </a:t>
            </a:r>
            <a:r>
              <a:rPr lang="en" altLang="zh-CN" sz="2000" dirty="0">
                <a:latin typeface="SimSun" panose="02010600030101010101" pitchFamily="2" charset="-122"/>
                <a:ea typeface="SimSun" panose="02010600030101010101" pitchFamily="2" charset="-122"/>
              </a:rPr>
              <a:t>DM </a:t>
            </a:r>
            <a:r>
              <a:rPr lang="zh-CN" altLang="en-US" sz="2000" dirty="0">
                <a:latin typeface="SimSun" panose="02010600030101010101" pitchFamily="2" charset="-122"/>
                <a:ea typeface="SimSun" panose="02010600030101010101" pitchFamily="2" charset="-122"/>
              </a:rPr>
              <a:t>残余偏差、保证渐近精确。</a:t>
            </a:r>
          </a:p>
        </p:txBody>
      </p:sp>
      <p:pic>
        <p:nvPicPr>
          <p:cNvPr id="19" name="图片 18" descr="图表&#10;&#10;描述已自动生成">
            <a:extLst>
              <a:ext uri="{FF2B5EF4-FFF2-40B4-BE49-F238E27FC236}">
                <a16:creationId xmlns:a16="http://schemas.microsoft.com/office/drawing/2014/main" id="{D915D3CD-8590-A2DA-62ED-B1ECE0352E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003" y="4012928"/>
            <a:ext cx="4311772" cy="2630727"/>
          </a:xfrm>
          <a:prstGeom prst="rect">
            <a:avLst/>
          </a:prstGeom>
        </p:spPr>
      </p:pic>
      <p:sp>
        <p:nvSpPr>
          <p:cNvPr id="20" name="灯片编号占位符 4">
            <a:extLst>
              <a:ext uri="{FF2B5EF4-FFF2-40B4-BE49-F238E27FC236}">
                <a16:creationId xmlns:a16="http://schemas.microsoft.com/office/drawing/2014/main" id="{456B9320-7FE5-112E-ABF9-0C96D769F9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14</a:t>
            </a:fld>
            <a:endParaRPr kumimoji="0" lang="zh-CN" altLang="en-US" sz="2800"/>
          </a:p>
        </p:txBody>
      </p:sp>
    </p:spTree>
    <p:extLst>
      <p:ext uri="{BB962C8B-B14F-4D97-AF65-F5344CB8AC3E}">
        <p14:creationId xmlns:p14="http://schemas.microsoft.com/office/powerpoint/2010/main" val="14002717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8C9A9E-CB58-2AF9-1B6C-F3F7333B77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2B87FD51-F862-C216-727F-6376DAF19B16}"/>
              </a:ext>
            </a:extLst>
          </p:cNvPr>
          <p:cNvSpPr/>
          <p:nvPr/>
        </p:nvSpPr>
        <p:spPr>
          <a:xfrm>
            <a:off x="520700" y="190500"/>
            <a:ext cx="601980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indent="0" algn="l">
              <a:lnSpc>
                <a:spcPct val="100000"/>
              </a:lnSpc>
              <a:spcBef>
                <a:spcPct val="50000"/>
              </a:spcBef>
              <a:defRPr/>
            </a:pPr>
            <a:r>
              <a:rPr lang="en-US" sz="3600" b="1" dirty="0" err="1">
                <a:solidFill>
                  <a:srgbClr val="C00000"/>
                </a:solidFill>
                <a:latin typeface="+mj-ea"/>
                <a:ea typeface="+mj-ea"/>
                <a:cs typeface="Times New Roman" panose="02020603050405020304" pitchFamily="18" charset="0"/>
                <a:sym typeface="SimHei"/>
              </a:rPr>
              <a:t>大模型智能体</a:t>
            </a:r>
            <a:endParaRPr lang="en-US" sz="1100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cxnSp>
        <p:nvCxnSpPr>
          <p:cNvPr id="6" name="Connector 6">
            <a:extLst>
              <a:ext uri="{FF2B5EF4-FFF2-40B4-BE49-F238E27FC236}">
                <a16:creationId xmlns:a16="http://schemas.microsoft.com/office/drawing/2014/main" id="{07DB82F3-5907-A49E-E560-23847E48C69D}"/>
              </a:ext>
            </a:extLst>
          </p:cNvPr>
          <p:cNvCxnSpPr/>
          <p:nvPr/>
        </p:nvCxnSpPr>
        <p:spPr>
          <a:xfrm rot="5384687">
            <a:off x="-2667007" y="3848107"/>
            <a:ext cx="57023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" name="Connector 7">
            <a:extLst>
              <a:ext uri="{FF2B5EF4-FFF2-40B4-BE49-F238E27FC236}">
                <a16:creationId xmlns:a16="http://schemas.microsoft.com/office/drawing/2014/main" id="{7FD15393-2F52-A60C-FC34-CB059FA65F45}"/>
              </a:ext>
            </a:extLst>
          </p:cNvPr>
          <p:cNvCxnSpPr/>
          <p:nvPr/>
        </p:nvCxnSpPr>
        <p:spPr>
          <a:xfrm rot="5384788">
            <a:off x="9150343" y="3854457"/>
            <a:ext cx="57404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" name="Connector 8">
            <a:extLst>
              <a:ext uri="{FF2B5EF4-FFF2-40B4-BE49-F238E27FC236}">
                <a16:creationId xmlns:a16="http://schemas.microsoft.com/office/drawing/2014/main" id="{49A3AB38-ECBD-2FD1-2178-C5AFC2286B4E}"/>
              </a:ext>
            </a:extLst>
          </p:cNvPr>
          <p:cNvCxnSpPr/>
          <p:nvPr/>
        </p:nvCxnSpPr>
        <p:spPr>
          <a:xfrm rot="-11041">
            <a:off x="177790" y="6711950"/>
            <a:ext cx="11861827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" name="Connector 9">
            <a:extLst>
              <a:ext uri="{FF2B5EF4-FFF2-40B4-BE49-F238E27FC236}">
                <a16:creationId xmlns:a16="http://schemas.microsoft.com/office/drawing/2014/main" id="{E78CEA03-3CCF-8825-B09B-78F749932443}"/>
              </a:ext>
            </a:extLst>
          </p:cNvPr>
          <p:cNvCxnSpPr/>
          <p:nvPr/>
        </p:nvCxnSpPr>
        <p:spPr>
          <a:xfrm rot="-3680">
            <a:off x="165103" y="958850"/>
            <a:ext cx="118618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905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" name="文本框 29">
            <a:extLst>
              <a:ext uri="{FF2B5EF4-FFF2-40B4-BE49-F238E27FC236}">
                <a16:creationId xmlns:a16="http://schemas.microsoft.com/office/drawing/2014/main" id="{96AD2607-64D2-681D-A9F1-46D1B3AE701F}"/>
              </a:ext>
            </a:extLst>
          </p:cNvPr>
          <p:cNvSpPr txBox="1"/>
          <p:nvPr/>
        </p:nvSpPr>
        <p:spPr>
          <a:xfrm>
            <a:off x="6428509" y="8188036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sp>
        <p:nvSpPr>
          <p:cNvPr id="2" name="内容占位符 23">
            <a:extLst>
              <a:ext uri="{FF2B5EF4-FFF2-40B4-BE49-F238E27FC236}">
                <a16:creationId xmlns:a16="http://schemas.microsoft.com/office/drawing/2014/main" id="{D16F3BB7-6EC1-0493-0169-62D3EF977C8B}"/>
              </a:ext>
            </a:extLst>
          </p:cNvPr>
          <p:cNvSpPr txBox="1">
            <a:spLocks/>
          </p:cNvSpPr>
          <p:nvPr/>
        </p:nvSpPr>
        <p:spPr>
          <a:xfrm>
            <a:off x="381368" y="1022086"/>
            <a:ext cx="11429264" cy="4991454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1060"/>
              </a:spcBef>
            </a:pPr>
            <a:r>
              <a:rPr kumimoji="1" lang="en-US" altLang="zh-CN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OpenAI：</a:t>
            </a:r>
            <a:r>
              <a:rPr kumimoji="1"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通向通用人工智能</a:t>
            </a:r>
            <a:r>
              <a:rPr kumimoji="1" lang="en-US" altLang="zh-CN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（AGI）</a:t>
            </a:r>
            <a:r>
              <a:rPr kumimoji="1"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的五个阶段</a:t>
            </a:r>
            <a:endParaRPr kumimoji="1" lang="zh-CN" altLang="en-US" sz="2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3947E49B-4041-C547-F138-FD02DAB7EB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1"/>
          <a:stretch>
            <a:fillRect/>
          </a:stretch>
        </p:blipFill>
        <p:spPr>
          <a:xfrm>
            <a:off x="2208823" y="1590969"/>
            <a:ext cx="6335555" cy="4189818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3C9426B1-C43D-67CB-3422-CE276DB41954}"/>
              </a:ext>
            </a:extLst>
          </p:cNvPr>
          <p:cNvSpPr txBox="1"/>
          <p:nvPr/>
        </p:nvSpPr>
        <p:spPr>
          <a:xfrm>
            <a:off x="8785969" y="2364203"/>
            <a:ext cx="2422869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[2022-2023]</a:t>
            </a:r>
          </a:p>
          <a:p>
            <a:pPr algn="ctr"/>
            <a:r>
              <a:rPr lang="en-US" altLang="zh-CN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GPT 4, </a:t>
            </a:r>
            <a:r>
              <a:rPr lang="en-US" altLang="zh-CN" sz="1600" b="1" dirty="0" err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Deepseek</a:t>
            </a:r>
            <a:r>
              <a:rPr lang="en-US" altLang="zh-CN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V3 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0B887EC9-39C5-07F6-2F25-077B5E00B1C2}"/>
              </a:ext>
            </a:extLst>
          </p:cNvPr>
          <p:cNvSpPr txBox="1"/>
          <p:nvPr/>
        </p:nvSpPr>
        <p:spPr>
          <a:xfrm>
            <a:off x="8785967" y="3107507"/>
            <a:ext cx="2422869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[2024]</a:t>
            </a:r>
          </a:p>
          <a:p>
            <a:r>
              <a:rPr lang="en-US" altLang="zh-CN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GPT o3, </a:t>
            </a:r>
            <a:r>
              <a:rPr lang="en-US" altLang="zh-CN" sz="1600" b="1" dirty="0" err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Deepseek</a:t>
            </a:r>
            <a:r>
              <a:rPr lang="en-US" altLang="zh-CN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R1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8C15F58F-E956-FE64-3F82-A17E6508A8F8}"/>
              </a:ext>
            </a:extLst>
          </p:cNvPr>
          <p:cNvSpPr txBox="1"/>
          <p:nvPr/>
        </p:nvSpPr>
        <p:spPr>
          <a:xfrm>
            <a:off x="8785968" y="3850811"/>
            <a:ext cx="24228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[2025-2026] AI Agent:</a:t>
            </a:r>
          </a:p>
          <a:p>
            <a:pPr algn="ctr"/>
            <a:r>
              <a:rPr lang="en-US" altLang="zh-CN" sz="1600" b="1" dirty="0" err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Openclaw</a:t>
            </a:r>
            <a:r>
              <a:rPr lang="en-US" altLang="zh-CN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Manus … 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9FD5F118-798A-B270-E79C-486FB4D9263C}"/>
              </a:ext>
            </a:extLst>
          </p:cNvPr>
          <p:cNvSpPr txBox="1"/>
          <p:nvPr/>
        </p:nvSpPr>
        <p:spPr>
          <a:xfrm>
            <a:off x="2031068" y="5835712"/>
            <a:ext cx="6709120" cy="523220"/>
          </a:xfrm>
          <a:prstGeom prst="rect">
            <a:avLst/>
          </a:prstGeom>
          <a:solidFill>
            <a:schemeClr val="tx2"/>
          </a:solidFill>
        </p:spPr>
        <p:style>
          <a:lnRef idx="0">
            <a:srgbClr val="FFFFFF"/>
          </a:lnRef>
          <a:fillRef idx="1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目前，</a:t>
            </a:r>
            <a:r>
              <a:rPr lang="en-US" altLang="zh-CN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能力的边界正在迅速拓展，</a:t>
            </a:r>
          </a:p>
          <a:p>
            <a:pPr algn="ctr"/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逐渐超越文本对话</a:t>
            </a:r>
            <a:r>
              <a:rPr lang="en-US" altLang="zh-CN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成为任务的执行者</a:t>
            </a: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1D2DFC1D-5DA0-082B-2A87-DCD73215C4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678" y="4028697"/>
            <a:ext cx="1469390" cy="1469390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6EC4EE0B-7686-36AE-946E-7D5324226782}"/>
              </a:ext>
            </a:extLst>
          </p:cNvPr>
          <p:cNvSpPr txBox="1"/>
          <p:nvPr/>
        </p:nvSpPr>
        <p:spPr>
          <a:xfrm>
            <a:off x="8785967" y="4594115"/>
            <a:ext cx="24228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[2026-2027] ?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44C49100-1D31-D4D7-F166-555A145ED344}"/>
              </a:ext>
            </a:extLst>
          </p:cNvPr>
          <p:cNvSpPr/>
          <p:nvPr/>
        </p:nvSpPr>
        <p:spPr>
          <a:xfrm>
            <a:off x="2452964" y="3904044"/>
            <a:ext cx="5847272" cy="531542"/>
          </a:xfrm>
          <a:prstGeom prst="rect">
            <a:avLst/>
          </a:prstGeom>
          <a:noFill/>
          <a:ln w="57150" cmpd="sng">
            <a:solidFill>
              <a:schemeClr val="tx1"/>
            </a:solidFill>
          </a:ln>
          <a:effec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 sz="20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灯片编号占位符 4">
            <a:extLst>
              <a:ext uri="{FF2B5EF4-FFF2-40B4-BE49-F238E27FC236}">
                <a16:creationId xmlns:a16="http://schemas.microsoft.com/office/drawing/2014/main" id="{2C410A0B-B694-50DC-64D9-A190C0A723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15</a:t>
            </a:fld>
            <a:endParaRPr kumimoji="0" lang="zh-CN" altLang="en-US" sz="2800"/>
          </a:p>
        </p:txBody>
      </p:sp>
    </p:spTree>
    <p:extLst>
      <p:ext uri="{BB962C8B-B14F-4D97-AF65-F5344CB8AC3E}">
        <p14:creationId xmlns:p14="http://schemas.microsoft.com/office/powerpoint/2010/main" val="1163649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6213D7-CF91-6699-7A3C-351EE02C8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088EDA95-C5C7-10D4-1393-E4D7C9416C43}"/>
              </a:ext>
            </a:extLst>
          </p:cNvPr>
          <p:cNvSpPr/>
          <p:nvPr/>
        </p:nvSpPr>
        <p:spPr>
          <a:xfrm>
            <a:off x="520700" y="190500"/>
            <a:ext cx="601980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indent="0" algn="l">
              <a:lnSpc>
                <a:spcPct val="100000"/>
              </a:lnSpc>
              <a:spcBef>
                <a:spcPct val="50000"/>
              </a:spcBef>
              <a:defRPr/>
            </a:pPr>
            <a:r>
              <a:rPr lang="en-US" sz="3600" b="1" dirty="0" err="1">
                <a:solidFill>
                  <a:srgbClr val="C00000"/>
                </a:solidFill>
                <a:latin typeface="+mj-ea"/>
                <a:ea typeface="+mj-ea"/>
                <a:cs typeface="Times New Roman" panose="02020603050405020304" pitchFamily="18" charset="0"/>
                <a:sym typeface="SimHei"/>
              </a:rPr>
              <a:t>大模型智能体</a:t>
            </a:r>
            <a:endParaRPr lang="en-US" sz="1100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cxnSp>
        <p:nvCxnSpPr>
          <p:cNvPr id="6" name="Connector 6">
            <a:extLst>
              <a:ext uri="{FF2B5EF4-FFF2-40B4-BE49-F238E27FC236}">
                <a16:creationId xmlns:a16="http://schemas.microsoft.com/office/drawing/2014/main" id="{9ABACB51-9B43-8FA5-C891-68C50A54C2A3}"/>
              </a:ext>
            </a:extLst>
          </p:cNvPr>
          <p:cNvCxnSpPr/>
          <p:nvPr/>
        </p:nvCxnSpPr>
        <p:spPr>
          <a:xfrm rot="5384687">
            <a:off x="-2667007" y="3848107"/>
            <a:ext cx="57023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" name="Connector 7">
            <a:extLst>
              <a:ext uri="{FF2B5EF4-FFF2-40B4-BE49-F238E27FC236}">
                <a16:creationId xmlns:a16="http://schemas.microsoft.com/office/drawing/2014/main" id="{4B69E5C4-B7ED-C8DC-441D-426419B9FA2E}"/>
              </a:ext>
            </a:extLst>
          </p:cNvPr>
          <p:cNvCxnSpPr/>
          <p:nvPr/>
        </p:nvCxnSpPr>
        <p:spPr>
          <a:xfrm rot="5384788">
            <a:off x="9150343" y="3854457"/>
            <a:ext cx="57404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" name="Connector 8">
            <a:extLst>
              <a:ext uri="{FF2B5EF4-FFF2-40B4-BE49-F238E27FC236}">
                <a16:creationId xmlns:a16="http://schemas.microsoft.com/office/drawing/2014/main" id="{5F3BDFD1-EFC7-F3A9-D37F-A7FD1B582773}"/>
              </a:ext>
            </a:extLst>
          </p:cNvPr>
          <p:cNvCxnSpPr/>
          <p:nvPr/>
        </p:nvCxnSpPr>
        <p:spPr>
          <a:xfrm rot="-11041">
            <a:off x="177790" y="6711950"/>
            <a:ext cx="11861827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" name="Connector 9">
            <a:extLst>
              <a:ext uri="{FF2B5EF4-FFF2-40B4-BE49-F238E27FC236}">
                <a16:creationId xmlns:a16="http://schemas.microsoft.com/office/drawing/2014/main" id="{3BA4D2BD-5F46-2FF2-E09F-2E9881F52B40}"/>
              </a:ext>
            </a:extLst>
          </p:cNvPr>
          <p:cNvCxnSpPr/>
          <p:nvPr/>
        </p:nvCxnSpPr>
        <p:spPr>
          <a:xfrm rot="-3680">
            <a:off x="165103" y="958850"/>
            <a:ext cx="118618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905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AF269136-6B40-49F0-7BA5-60356FDF810F}"/>
              </a:ext>
            </a:extLst>
          </p:cNvPr>
          <p:cNvSpPr txBox="1"/>
          <p:nvPr/>
        </p:nvSpPr>
        <p:spPr>
          <a:xfrm>
            <a:off x="1403928" y="1161392"/>
            <a:ext cx="39358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ColliderAgent</a:t>
            </a:r>
            <a:r>
              <a:rPr lang="en-US" altLang="zh-CN" sz="16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: Qiu, </a:t>
            </a:r>
            <a:r>
              <a:rPr lang="en-US" altLang="zh-CN" sz="16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et.al</a:t>
            </a:r>
            <a:r>
              <a:rPr lang="en-US" altLang="zh-CN" sz="16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2603.14553 </a:t>
            </a:r>
            <a:endParaRPr lang="zh-CN" altLang="en-US" sz="1600" dirty="0"/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707EEC1D-CDC7-F6ED-9A53-54450BF47C81}"/>
              </a:ext>
            </a:extLst>
          </p:cNvPr>
          <p:cNvGrpSpPr/>
          <p:nvPr/>
        </p:nvGrpSpPr>
        <p:grpSpPr>
          <a:xfrm>
            <a:off x="343171" y="1486485"/>
            <a:ext cx="5775159" cy="4894783"/>
            <a:chOff x="343171" y="1486485"/>
            <a:chExt cx="6053124" cy="4894783"/>
          </a:xfrm>
        </p:grpSpPr>
        <p:pic>
          <p:nvPicPr>
            <p:cNvPr id="11" name="图片 10" descr="图形用户界面, 文本, 应用程序, 电子邮件&#10;&#10;描述已自动生成">
              <a:extLst>
                <a:ext uri="{FF2B5EF4-FFF2-40B4-BE49-F238E27FC236}">
                  <a16:creationId xmlns:a16="http://schemas.microsoft.com/office/drawing/2014/main" id="{D404ECD4-AFE4-B705-8BD1-7CB13C04CF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6396"/>
            <a:stretch/>
          </p:blipFill>
          <p:spPr>
            <a:xfrm>
              <a:off x="343171" y="1486485"/>
              <a:ext cx="6053124" cy="2601773"/>
            </a:xfrm>
            <a:prstGeom prst="rect">
              <a:avLst/>
            </a:prstGeom>
          </p:spPr>
        </p:pic>
        <p:pic>
          <p:nvPicPr>
            <p:cNvPr id="15" name="图片 14" descr="图表, 折线图, 直方图&#10;&#10;描述已自动生成">
              <a:extLst>
                <a:ext uri="{FF2B5EF4-FFF2-40B4-BE49-F238E27FC236}">
                  <a16:creationId xmlns:a16="http://schemas.microsoft.com/office/drawing/2014/main" id="{1D3F33B0-B0EB-2626-3013-3183982B48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9310" y="4034551"/>
              <a:ext cx="5859725" cy="2346717"/>
            </a:xfrm>
            <a:prstGeom prst="rect">
              <a:avLst/>
            </a:prstGeom>
          </p:spPr>
        </p:pic>
      </p:grpSp>
      <p:sp>
        <p:nvSpPr>
          <p:cNvPr id="25" name="文本框 24">
            <a:extLst>
              <a:ext uri="{FF2B5EF4-FFF2-40B4-BE49-F238E27FC236}">
                <a16:creationId xmlns:a16="http://schemas.microsoft.com/office/drawing/2014/main" id="{E8DD5586-AC75-6FF8-6E84-E87929FC6BD7}"/>
              </a:ext>
            </a:extLst>
          </p:cNvPr>
          <p:cNvSpPr txBox="1"/>
          <p:nvPr/>
        </p:nvSpPr>
        <p:spPr>
          <a:xfrm>
            <a:off x="7376391" y="1149311"/>
            <a:ext cx="65947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COLLIDER-BENCH: </a:t>
            </a:r>
            <a:r>
              <a:rPr lang="en" altLang="zh-CN" sz="14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Faroughy,et.al</a:t>
            </a:r>
            <a:r>
              <a:rPr lang="en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2605.13950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图片 26" descr="图示&#10;&#10;描述已自动生成">
            <a:extLst>
              <a:ext uri="{FF2B5EF4-FFF2-40B4-BE49-F238E27FC236}">
                <a16:creationId xmlns:a16="http://schemas.microsoft.com/office/drawing/2014/main" id="{1E34C7AA-F4AD-6C37-3F44-B25F499881B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0354" b="3534"/>
          <a:stretch/>
        </p:blipFill>
        <p:spPr>
          <a:xfrm>
            <a:off x="6540500" y="1463704"/>
            <a:ext cx="5438233" cy="2520049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1308213A-2FDA-C7EF-D1D1-BA2CC9E9E0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48668" y="4159361"/>
            <a:ext cx="4276532" cy="2375851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B8DE5072-ECA9-C566-A994-A67A0F51A841}"/>
              </a:ext>
            </a:extLst>
          </p:cNvPr>
          <p:cNvSpPr txBox="1"/>
          <p:nvPr/>
        </p:nvSpPr>
        <p:spPr>
          <a:xfrm>
            <a:off x="6428509" y="8188036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sp>
        <p:nvSpPr>
          <p:cNvPr id="2" name="灯片编号占位符 4">
            <a:extLst>
              <a:ext uri="{FF2B5EF4-FFF2-40B4-BE49-F238E27FC236}">
                <a16:creationId xmlns:a16="http://schemas.microsoft.com/office/drawing/2014/main" id="{6CF90A58-8E5E-EE51-8F82-221197CD2E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16</a:t>
            </a:fld>
            <a:endParaRPr kumimoji="0" lang="zh-CN" altLang="en-US" sz="2800"/>
          </a:p>
        </p:txBody>
      </p:sp>
    </p:spTree>
    <p:extLst>
      <p:ext uri="{BB962C8B-B14F-4D97-AF65-F5344CB8AC3E}">
        <p14:creationId xmlns:p14="http://schemas.microsoft.com/office/powerpoint/2010/main" val="40289998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2CC00-318D-B3B0-E70C-A74E241BB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B3A65E63-E2AB-5105-F86A-A57F0DD666F9}"/>
              </a:ext>
            </a:extLst>
          </p:cNvPr>
          <p:cNvSpPr/>
          <p:nvPr/>
        </p:nvSpPr>
        <p:spPr>
          <a:xfrm>
            <a:off x="520700" y="190500"/>
            <a:ext cx="601980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indent="0" algn="l">
              <a:lnSpc>
                <a:spcPct val="100000"/>
              </a:lnSpc>
              <a:spcBef>
                <a:spcPct val="50000"/>
              </a:spcBef>
              <a:defRPr/>
            </a:pPr>
            <a:r>
              <a:rPr lang="en-US" sz="3600" b="1" dirty="0" err="1">
                <a:solidFill>
                  <a:srgbClr val="C00000"/>
                </a:solidFill>
                <a:latin typeface="+mj-ea"/>
                <a:ea typeface="+mj-ea"/>
                <a:cs typeface="Times New Roman" panose="02020603050405020304" pitchFamily="18" charset="0"/>
                <a:sym typeface="SimHei"/>
              </a:rPr>
              <a:t>大模型智能体</a:t>
            </a:r>
            <a:endParaRPr lang="en-US" sz="1100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cxnSp>
        <p:nvCxnSpPr>
          <p:cNvPr id="6" name="Connector 6">
            <a:extLst>
              <a:ext uri="{FF2B5EF4-FFF2-40B4-BE49-F238E27FC236}">
                <a16:creationId xmlns:a16="http://schemas.microsoft.com/office/drawing/2014/main" id="{C9760197-74D6-2845-336C-815277348502}"/>
              </a:ext>
            </a:extLst>
          </p:cNvPr>
          <p:cNvCxnSpPr/>
          <p:nvPr/>
        </p:nvCxnSpPr>
        <p:spPr>
          <a:xfrm rot="5384687">
            <a:off x="-2667007" y="3848107"/>
            <a:ext cx="57023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" name="Connector 7">
            <a:extLst>
              <a:ext uri="{FF2B5EF4-FFF2-40B4-BE49-F238E27FC236}">
                <a16:creationId xmlns:a16="http://schemas.microsoft.com/office/drawing/2014/main" id="{65295BB5-4258-3905-182C-57B658C965E7}"/>
              </a:ext>
            </a:extLst>
          </p:cNvPr>
          <p:cNvCxnSpPr/>
          <p:nvPr/>
        </p:nvCxnSpPr>
        <p:spPr>
          <a:xfrm rot="5384788">
            <a:off x="9150343" y="3854457"/>
            <a:ext cx="57404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" name="Connector 8">
            <a:extLst>
              <a:ext uri="{FF2B5EF4-FFF2-40B4-BE49-F238E27FC236}">
                <a16:creationId xmlns:a16="http://schemas.microsoft.com/office/drawing/2014/main" id="{7ADA7E8B-F963-B7BD-4A96-FB69A197BDB5}"/>
              </a:ext>
            </a:extLst>
          </p:cNvPr>
          <p:cNvCxnSpPr/>
          <p:nvPr/>
        </p:nvCxnSpPr>
        <p:spPr>
          <a:xfrm rot="-11041">
            <a:off x="177790" y="6711950"/>
            <a:ext cx="11861827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" name="Connector 9">
            <a:extLst>
              <a:ext uri="{FF2B5EF4-FFF2-40B4-BE49-F238E27FC236}">
                <a16:creationId xmlns:a16="http://schemas.microsoft.com/office/drawing/2014/main" id="{C935CEFB-B984-654A-06D8-6B89E4A182E6}"/>
              </a:ext>
            </a:extLst>
          </p:cNvPr>
          <p:cNvCxnSpPr/>
          <p:nvPr/>
        </p:nvCxnSpPr>
        <p:spPr>
          <a:xfrm rot="-3680">
            <a:off x="165103" y="958850"/>
            <a:ext cx="118618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905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E6C8B5F8-F498-6AA8-78A1-3BCF6C6E94EC}"/>
              </a:ext>
            </a:extLst>
          </p:cNvPr>
          <p:cNvSpPr txBox="1"/>
          <p:nvPr/>
        </p:nvSpPr>
        <p:spPr>
          <a:xfrm>
            <a:off x="1158010" y="1234522"/>
            <a:ext cx="60925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SMEFT-</a:t>
            </a:r>
            <a:r>
              <a:rPr lang="en" altLang="zh-C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Pheno</a:t>
            </a:r>
            <a:r>
              <a:rPr lang="en" altLang="zh-C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-Agent</a:t>
            </a:r>
            <a:r>
              <a:rPr lang="en-US" altLang="zh-CN" sz="18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: Guo, </a:t>
            </a:r>
            <a:r>
              <a:rPr lang="en-US" altLang="zh-CN" sz="18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et.al</a:t>
            </a:r>
            <a:r>
              <a:rPr lang="en-US" altLang="zh-CN" sz="18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2607.22331</a:t>
            </a:r>
            <a:endParaRPr lang="zh-CN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746CEC1C-8B78-5252-EF6B-48B6FF0DAA79}"/>
              </a:ext>
            </a:extLst>
          </p:cNvPr>
          <p:cNvSpPr txBox="1"/>
          <p:nvPr/>
        </p:nvSpPr>
        <p:spPr>
          <a:xfrm>
            <a:off x="6428509" y="8188036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35570906-2250-6289-125E-E93E3DD41FE7}"/>
              </a:ext>
            </a:extLst>
          </p:cNvPr>
          <p:cNvGrpSpPr/>
          <p:nvPr/>
        </p:nvGrpSpPr>
        <p:grpSpPr>
          <a:xfrm>
            <a:off x="203201" y="1560536"/>
            <a:ext cx="10275966" cy="4772908"/>
            <a:chOff x="479707" y="1535132"/>
            <a:chExt cx="10275966" cy="4772908"/>
          </a:xfrm>
        </p:grpSpPr>
        <p:pic>
          <p:nvPicPr>
            <p:cNvPr id="4" name="图片 3" descr="图示&#10;&#10;描述已自动生成">
              <a:extLst>
                <a:ext uri="{FF2B5EF4-FFF2-40B4-BE49-F238E27FC236}">
                  <a16:creationId xmlns:a16="http://schemas.microsoft.com/office/drawing/2014/main" id="{427549FA-E483-6C5A-A89D-F0D873E4E1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38402" y="1603851"/>
              <a:ext cx="5326938" cy="2012076"/>
            </a:xfrm>
            <a:prstGeom prst="rect">
              <a:avLst/>
            </a:prstGeom>
          </p:spPr>
        </p:pic>
        <p:pic>
          <p:nvPicPr>
            <p:cNvPr id="12" name="图片 11" descr="图示&#10;&#10;描述已自动生成">
              <a:extLst>
                <a:ext uri="{FF2B5EF4-FFF2-40B4-BE49-F238E27FC236}">
                  <a16:creationId xmlns:a16="http://schemas.microsoft.com/office/drawing/2014/main" id="{E3A6A126-5454-50CC-A070-0EE5BEDCBC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9707" y="3237074"/>
              <a:ext cx="5372100" cy="3070966"/>
            </a:xfrm>
            <a:prstGeom prst="rect">
              <a:avLst/>
            </a:prstGeom>
          </p:spPr>
        </p:pic>
        <p:pic>
          <p:nvPicPr>
            <p:cNvPr id="17" name="图片 16" descr="图表, 折线图&#10;&#10;描述已自动生成">
              <a:extLst>
                <a:ext uri="{FF2B5EF4-FFF2-40B4-BE49-F238E27FC236}">
                  <a16:creationId xmlns:a16="http://schemas.microsoft.com/office/drawing/2014/main" id="{2738DDCB-4EA1-4A9C-6602-B6AE6A6C0E7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25955" y="1535132"/>
              <a:ext cx="4629718" cy="3403883"/>
            </a:xfrm>
            <a:prstGeom prst="rect">
              <a:avLst/>
            </a:prstGeom>
          </p:spPr>
        </p:pic>
      </p:grpSp>
      <p:sp>
        <p:nvSpPr>
          <p:cNvPr id="20" name="文本框 19">
            <a:extLst>
              <a:ext uri="{FF2B5EF4-FFF2-40B4-BE49-F238E27FC236}">
                <a16:creationId xmlns:a16="http://schemas.microsoft.com/office/drawing/2014/main" id="{186F53D4-0A69-440C-03D9-0DE106C23328}"/>
              </a:ext>
            </a:extLst>
          </p:cNvPr>
          <p:cNvSpPr txBox="1"/>
          <p:nvPr/>
        </p:nvSpPr>
        <p:spPr>
          <a:xfrm>
            <a:off x="6733309" y="5920753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灯片编号占位符 4">
            <a:extLst>
              <a:ext uri="{FF2B5EF4-FFF2-40B4-BE49-F238E27FC236}">
                <a16:creationId xmlns:a16="http://schemas.microsoft.com/office/drawing/2014/main" id="{AAB8CBA7-CC36-1879-39B8-743F3EFFF1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17</a:t>
            </a:fld>
            <a:endParaRPr kumimoji="0" lang="zh-CN" altLang="en-US" sz="2800"/>
          </a:p>
        </p:txBody>
      </p:sp>
    </p:spTree>
    <p:extLst>
      <p:ext uri="{BB962C8B-B14F-4D97-AF65-F5344CB8AC3E}">
        <p14:creationId xmlns:p14="http://schemas.microsoft.com/office/powerpoint/2010/main" val="2783802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BFBCE-ABC3-6E71-4C6F-763D23C53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>
            <a:extLst>
              <a:ext uri="{FF2B5EF4-FFF2-40B4-BE49-F238E27FC236}">
                <a16:creationId xmlns:a16="http://schemas.microsoft.com/office/drawing/2014/main" id="{C121282C-BE71-E5E4-E0F2-5E791F875AE2}"/>
              </a:ext>
            </a:extLst>
          </p:cNvPr>
          <p:cNvGrpSpPr/>
          <p:nvPr/>
        </p:nvGrpSpPr>
        <p:grpSpPr>
          <a:xfrm>
            <a:off x="680116" y="1450431"/>
            <a:ext cx="5145635" cy="5086121"/>
            <a:chOff x="680116" y="1450431"/>
            <a:chExt cx="5145635" cy="5086121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54F2740D-B6FF-BC4B-79F0-0F5C743FD7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0116" y="1450431"/>
              <a:ext cx="5145635" cy="3030991"/>
            </a:xfrm>
            <a:prstGeom prst="rect">
              <a:avLst/>
            </a:prstGeom>
          </p:spPr>
        </p:pic>
        <p:pic>
          <p:nvPicPr>
            <p:cNvPr id="14" name="图片 13" descr="图表, 直方图&#10;&#10;描述已自动生成">
              <a:extLst>
                <a:ext uri="{FF2B5EF4-FFF2-40B4-BE49-F238E27FC236}">
                  <a16:creationId xmlns:a16="http://schemas.microsoft.com/office/drawing/2014/main" id="{D494791D-5184-4A8F-566C-9D2283AAF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5149" y="4333824"/>
              <a:ext cx="4411525" cy="2202728"/>
            </a:xfrm>
            <a:prstGeom prst="rect">
              <a:avLst/>
            </a:prstGeom>
          </p:spPr>
        </p:pic>
      </p:grpSp>
      <p:sp>
        <p:nvSpPr>
          <p:cNvPr id="3" name="AutoShape 3">
            <a:extLst>
              <a:ext uri="{FF2B5EF4-FFF2-40B4-BE49-F238E27FC236}">
                <a16:creationId xmlns:a16="http://schemas.microsoft.com/office/drawing/2014/main" id="{DA8408B7-73ED-3790-BC8C-16A8DFD042F5}"/>
              </a:ext>
            </a:extLst>
          </p:cNvPr>
          <p:cNvSpPr/>
          <p:nvPr/>
        </p:nvSpPr>
        <p:spPr>
          <a:xfrm>
            <a:off x="520700" y="190500"/>
            <a:ext cx="601980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indent="0" algn="l">
              <a:lnSpc>
                <a:spcPct val="100000"/>
              </a:lnSpc>
              <a:spcBef>
                <a:spcPct val="50000"/>
              </a:spcBef>
              <a:defRPr/>
            </a:pPr>
            <a:r>
              <a:rPr lang="en-US" sz="3600" b="1" dirty="0" err="1">
                <a:solidFill>
                  <a:srgbClr val="C00000"/>
                </a:solidFill>
                <a:latin typeface="+mj-ea"/>
                <a:ea typeface="+mj-ea"/>
                <a:cs typeface="Times New Roman" panose="02020603050405020304" pitchFamily="18" charset="0"/>
                <a:sym typeface="SimHei"/>
              </a:rPr>
              <a:t>大模型智能体</a:t>
            </a:r>
            <a:endParaRPr lang="en-US" sz="1100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cxnSp>
        <p:nvCxnSpPr>
          <p:cNvPr id="6" name="Connector 6">
            <a:extLst>
              <a:ext uri="{FF2B5EF4-FFF2-40B4-BE49-F238E27FC236}">
                <a16:creationId xmlns:a16="http://schemas.microsoft.com/office/drawing/2014/main" id="{37688829-ABFE-6AE2-2523-51CE2C1F3A9A}"/>
              </a:ext>
            </a:extLst>
          </p:cNvPr>
          <p:cNvCxnSpPr/>
          <p:nvPr/>
        </p:nvCxnSpPr>
        <p:spPr>
          <a:xfrm rot="5384687">
            <a:off x="-2667007" y="3848107"/>
            <a:ext cx="57023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" name="Connector 7">
            <a:extLst>
              <a:ext uri="{FF2B5EF4-FFF2-40B4-BE49-F238E27FC236}">
                <a16:creationId xmlns:a16="http://schemas.microsoft.com/office/drawing/2014/main" id="{1234BDFF-F98A-AB07-6A28-C04EB2ABE413}"/>
              </a:ext>
            </a:extLst>
          </p:cNvPr>
          <p:cNvCxnSpPr/>
          <p:nvPr/>
        </p:nvCxnSpPr>
        <p:spPr>
          <a:xfrm rot="5384788">
            <a:off x="9150343" y="3854457"/>
            <a:ext cx="57404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" name="Connector 8">
            <a:extLst>
              <a:ext uri="{FF2B5EF4-FFF2-40B4-BE49-F238E27FC236}">
                <a16:creationId xmlns:a16="http://schemas.microsoft.com/office/drawing/2014/main" id="{7C2C0F9F-DC0D-622D-C4F1-C12ABB91B6A2}"/>
              </a:ext>
            </a:extLst>
          </p:cNvPr>
          <p:cNvCxnSpPr/>
          <p:nvPr/>
        </p:nvCxnSpPr>
        <p:spPr>
          <a:xfrm rot="-11041">
            <a:off x="177790" y="6711950"/>
            <a:ext cx="11861827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" name="Connector 9">
            <a:extLst>
              <a:ext uri="{FF2B5EF4-FFF2-40B4-BE49-F238E27FC236}">
                <a16:creationId xmlns:a16="http://schemas.microsoft.com/office/drawing/2014/main" id="{E46BBE43-80FB-4261-1478-A01C4BEB1656}"/>
              </a:ext>
            </a:extLst>
          </p:cNvPr>
          <p:cNvCxnSpPr/>
          <p:nvPr/>
        </p:nvCxnSpPr>
        <p:spPr>
          <a:xfrm rot="-3680">
            <a:off x="165103" y="958850"/>
            <a:ext cx="118618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905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5FCCF77D-0930-5DFF-B19C-186D59FCC2C4}"/>
              </a:ext>
            </a:extLst>
          </p:cNvPr>
          <p:cNvSpPr txBox="1"/>
          <p:nvPr/>
        </p:nvSpPr>
        <p:spPr>
          <a:xfrm>
            <a:off x="929929" y="1118881"/>
            <a:ext cx="40026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DarkAgent</a:t>
            </a:r>
            <a:r>
              <a:rPr lang="en-US" altLang="zh-CN" sz="18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: </a:t>
            </a:r>
            <a:r>
              <a:rPr lang="en" altLang="zh-CN" sz="18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Lucente</a:t>
            </a:r>
            <a:r>
              <a:rPr lang="en" altLang="zh-CN" sz="18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" altLang="zh-CN" sz="18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et.al</a:t>
            </a:r>
            <a:r>
              <a:rPr lang="en" altLang="zh-CN" sz="18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18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2606.11157</a:t>
            </a:r>
            <a:endParaRPr lang="zh-CN" altLang="en-US" sz="1800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8D17746C-CA2B-42C7-7347-B6A683C2DEBD}"/>
              </a:ext>
            </a:extLst>
          </p:cNvPr>
          <p:cNvSpPr txBox="1"/>
          <p:nvPr/>
        </p:nvSpPr>
        <p:spPr>
          <a:xfrm>
            <a:off x="6801103" y="1138511"/>
            <a:ext cx="53908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defRPr>
            </a:lvl1pPr>
          </a:lstStyle>
          <a:p>
            <a:r>
              <a:rPr lang="en-US" altLang="zh-CN" dirty="0" err="1"/>
              <a:t>CLVisc</a:t>
            </a:r>
            <a:r>
              <a:rPr lang="en-US" altLang="zh-CN" dirty="0"/>
              <a:t> Agent, </a:t>
            </a:r>
            <a:r>
              <a:rPr lang="en" altLang="zh-CN" dirty="0"/>
              <a:t>Wang, </a:t>
            </a:r>
            <a:r>
              <a:rPr lang="en" altLang="zh-CN" dirty="0" err="1"/>
              <a:t>et.al</a:t>
            </a:r>
            <a:r>
              <a:rPr lang="en" altLang="zh-CN" dirty="0"/>
              <a:t>, 2607.27822</a:t>
            </a:r>
          </a:p>
        </p:txBody>
      </p: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A4ACD02C-7CDC-826A-7082-C22AB38C7623}"/>
              </a:ext>
            </a:extLst>
          </p:cNvPr>
          <p:cNvGrpSpPr/>
          <p:nvPr/>
        </p:nvGrpSpPr>
        <p:grpSpPr>
          <a:xfrm>
            <a:off x="5825751" y="1883698"/>
            <a:ext cx="5956441" cy="4652854"/>
            <a:chOff x="177800" y="1898573"/>
            <a:chExt cx="5956441" cy="4652854"/>
          </a:xfrm>
        </p:grpSpPr>
        <p:pic>
          <p:nvPicPr>
            <p:cNvPr id="24" name="图片 23" descr="图示&#10;&#10;描述已自动生成">
              <a:extLst>
                <a:ext uri="{FF2B5EF4-FFF2-40B4-BE49-F238E27FC236}">
                  <a16:creationId xmlns:a16="http://schemas.microsoft.com/office/drawing/2014/main" id="{8A89D2FE-203D-53EF-2842-97AA2E272AB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42053" y="1898573"/>
              <a:ext cx="4666038" cy="2728774"/>
            </a:xfrm>
            <a:prstGeom prst="rect">
              <a:avLst/>
            </a:prstGeom>
          </p:spPr>
        </p:pic>
        <p:pic>
          <p:nvPicPr>
            <p:cNvPr id="26" name="图片 25" descr="图表, 箱线图&#10;&#10;描述已自动生成">
              <a:extLst>
                <a:ext uri="{FF2B5EF4-FFF2-40B4-BE49-F238E27FC236}">
                  <a16:creationId xmlns:a16="http://schemas.microsoft.com/office/drawing/2014/main" id="{F09E7E13-9142-E86A-D176-EB01B77D20E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77800" y="4845688"/>
              <a:ext cx="5956441" cy="1705739"/>
            </a:xfrm>
            <a:prstGeom prst="rect">
              <a:avLst/>
            </a:prstGeom>
          </p:spPr>
        </p:pic>
      </p:grpSp>
      <p:sp>
        <p:nvSpPr>
          <p:cNvPr id="2" name="灯片编号占位符 4">
            <a:extLst>
              <a:ext uri="{FF2B5EF4-FFF2-40B4-BE49-F238E27FC236}">
                <a16:creationId xmlns:a16="http://schemas.microsoft.com/office/drawing/2014/main" id="{BDD04454-5705-DC1A-09C3-1A98BD02DE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18</a:t>
            </a:fld>
            <a:endParaRPr kumimoji="0" lang="zh-CN" altLang="en-US" sz="2800"/>
          </a:p>
        </p:txBody>
      </p:sp>
    </p:spTree>
    <p:extLst>
      <p:ext uri="{BB962C8B-B14F-4D97-AF65-F5344CB8AC3E}">
        <p14:creationId xmlns:p14="http://schemas.microsoft.com/office/powerpoint/2010/main" val="30690009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FA3DD4-900C-9363-A9FF-2A986E827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0041F196-9B15-FC72-15DC-7F8F82D2ADF5}"/>
              </a:ext>
            </a:extLst>
          </p:cNvPr>
          <p:cNvSpPr/>
          <p:nvPr/>
        </p:nvSpPr>
        <p:spPr>
          <a:xfrm>
            <a:off x="520700" y="190500"/>
            <a:ext cx="601980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indent="0" algn="l">
              <a:lnSpc>
                <a:spcPct val="100000"/>
              </a:lnSpc>
              <a:spcBef>
                <a:spcPct val="50000"/>
              </a:spcBef>
              <a:defRPr/>
            </a:pPr>
            <a:r>
              <a:rPr lang="en-US" sz="3600" b="1" dirty="0" err="1">
                <a:solidFill>
                  <a:srgbClr val="C00000"/>
                </a:solidFill>
                <a:latin typeface="+mj-ea"/>
                <a:ea typeface="+mj-ea"/>
                <a:cs typeface="Times New Roman" panose="02020603050405020304" pitchFamily="18" charset="0"/>
                <a:sym typeface="SimHei"/>
              </a:rPr>
              <a:t>大模型智能体</a:t>
            </a:r>
            <a:endParaRPr lang="en-US" sz="1100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cxnSp>
        <p:nvCxnSpPr>
          <p:cNvPr id="6" name="Connector 6">
            <a:extLst>
              <a:ext uri="{FF2B5EF4-FFF2-40B4-BE49-F238E27FC236}">
                <a16:creationId xmlns:a16="http://schemas.microsoft.com/office/drawing/2014/main" id="{3A264117-ED9D-0C0A-343C-7AD3AF3F3E76}"/>
              </a:ext>
            </a:extLst>
          </p:cNvPr>
          <p:cNvCxnSpPr/>
          <p:nvPr/>
        </p:nvCxnSpPr>
        <p:spPr>
          <a:xfrm rot="5384687">
            <a:off x="-2667007" y="3848107"/>
            <a:ext cx="57023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" name="Connector 7">
            <a:extLst>
              <a:ext uri="{FF2B5EF4-FFF2-40B4-BE49-F238E27FC236}">
                <a16:creationId xmlns:a16="http://schemas.microsoft.com/office/drawing/2014/main" id="{A6636A39-3C26-0897-C5E2-E61687C16DDD}"/>
              </a:ext>
            </a:extLst>
          </p:cNvPr>
          <p:cNvCxnSpPr/>
          <p:nvPr/>
        </p:nvCxnSpPr>
        <p:spPr>
          <a:xfrm rot="5384788">
            <a:off x="9150343" y="3854457"/>
            <a:ext cx="57404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" name="Connector 8">
            <a:extLst>
              <a:ext uri="{FF2B5EF4-FFF2-40B4-BE49-F238E27FC236}">
                <a16:creationId xmlns:a16="http://schemas.microsoft.com/office/drawing/2014/main" id="{53473CA1-5033-FABF-F01E-343B71B52829}"/>
              </a:ext>
            </a:extLst>
          </p:cNvPr>
          <p:cNvCxnSpPr/>
          <p:nvPr/>
        </p:nvCxnSpPr>
        <p:spPr>
          <a:xfrm rot="-11041">
            <a:off x="177790" y="6711950"/>
            <a:ext cx="11861827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" name="Connector 9">
            <a:extLst>
              <a:ext uri="{FF2B5EF4-FFF2-40B4-BE49-F238E27FC236}">
                <a16:creationId xmlns:a16="http://schemas.microsoft.com/office/drawing/2014/main" id="{4E159DCB-BD8D-CCA4-86F1-D45EB4A88C80}"/>
              </a:ext>
            </a:extLst>
          </p:cNvPr>
          <p:cNvCxnSpPr/>
          <p:nvPr/>
        </p:nvCxnSpPr>
        <p:spPr>
          <a:xfrm rot="-3680">
            <a:off x="165103" y="958850"/>
            <a:ext cx="118618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905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346CFB94-9573-A73B-0655-89091195ED16}"/>
              </a:ext>
            </a:extLst>
          </p:cNvPr>
          <p:cNvGrpSpPr/>
          <p:nvPr/>
        </p:nvGrpSpPr>
        <p:grpSpPr>
          <a:xfrm>
            <a:off x="6753250" y="1443423"/>
            <a:ext cx="4627336" cy="5173964"/>
            <a:chOff x="6565901" y="1140452"/>
            <a:chExt cx="4627336" cy="5173964"/>
          </a:xfrm>
        </p:grpSpPr>
        <p:pic>
          <p:nvPicPr>
            <p:cNvPr id="18" name="图片 17" descr="图形用户界面, 图示&#10;&#10;描述已自动生成">
              <a:extLst>
                <a:ext uri="{FF2B5EF4-FFF2-40B4-BE49-F238E27FC236}">
                  <a16:creationId xmlns:a16="http://schemas.microsoft.com/office/drawing/2014/main" id="{35F64393-E832-6454-1176-72B1FD506E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58607" y="1140452"/>
              <a:ext cx="4002615" cy="2889588"/>
            </a:xfrm>
            <a:prstGeom prst="rect">
              <a:avLst/>
            </a:prstGeom>
          </p:spPr>
        </p:pic>
        <p:pic>
          <p:nvPicPr>
            <p:cNvPr id="20" name="图片 19" descr="图示&#10;&#10;描述已自动生成">
              <a:extLst>
                <a:ext uri="{FF2B5EF4-FFF2-40B4-BE49-F238E27FC236}">
                  <a16:creationId xmlns:a16="http://schemas.microsoft.com/office/drawing/2014/main" id="{26CE9A61-7C46-C759-F7CF-202B1AD0A05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65901" y="4280086"/>
              <a:ext cx="2433305" cy="2034330"/>
            </a:xfrm>
            <a:prstGeom prst="rect">
              <a:avLst/>
            </a:prstGeom>
          </p:spPr>
        </p:pic>
        <p:pic>
          <p:nvPicPr>
            <p:cNvPr id="22" name="图片 21" descr="图表, 图示&#10;&#10;中度可信度描述已自动生成">
              <a:extLst>
                <a:ext uri="{FF2B5EF4-FFF2-40B4-BE49-F238E27FC236}">
                  <a16:creationId xmlns:a16="http://schemas.microsoft.com/office/drawing/2014/main" id="{B9893CBD-2EF9-FAAB-41AE-409B5D7C11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075411" y="4373036"/>
              <a:ext cx="2117826" cy="1889752"/>
            </a:xfrm>
            <a:prstGeom prst="rect">
              <a:avLst/>
            </a:prstGeom>
          </p:spPr>
        </p:pic>
      </p:grpSp>
      <p:sp>
        <p:nvSpPr>
          <p:cNvPr id="25" name="文本框 24">
            <a:extLst>
              <a:ext uri="{FF2B5EF4-FFF2-40B4-BE49-F238E27FC236}">
                <a16:creationId xmlns:a16="http://schemas.microsoft.com/office/drawing/2014/main" id="{407B5740-D637-1696-4932-5FCED6169A77}"/>
              </a:ext>
            </a:extLst>
          </p:cNvPr>
          <p:cNvSpPr txBox="1"/>
          <p:nvPr/>
        </p:nvSpPr>
        <p:spPr>
          <a:xfrm>
            <a:off x="7618608" y="1189968"/>
            <a:ext cx="65947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14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NNStar</a:t>
            </a:r>
            <a:r>
              <a:rPr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Agent: Ma, </a:t>
            </a:r>
            <a:r>
              <a:rPr lang="en-US" altLang="zh-CN" sz="14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et.al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 2607.13930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A5B36B2A-124C-C3D8-7C7F-E0051D77AF5A}"/>
              </a:ext>
            </a:extLst>
          </p:cNvPr>
          <p:cNvSpPr txBox="1"/>
          <p:nvPr/>
        </p:nvSpPr>
        <p:spPr>
          <a:xfrm>
            <a:off x="1557740" y="1135646"/>
            <a:ext cx="65947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LQCDMaster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: </a:t>
            </a:r>
            <a:r>
              <a:rPr lang="en-US" altLang="zh-CN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ao, </a:t>
            </a:r>
            <a:r>
              <a:rPr lang="en-US" altLang="zh-CN" sz="14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et.al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2607.15001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736BE890-8412-39F3-5FFC-E7774DE522CF}"/>
              </a:ext>
            </a:extLst>
          </p:cNvPr>
          <p:cNvGrpSpPr/>
          <p:nvPr/>
        </p:nvGrpSpPr>
        <p:grpSpPr>
          <a:xfrm>
            <a:off x="251596" y="1433129"/>
            <a:ext cx="6012473" cy="5094672"/>
            <a:chOff x="5628292" y="1420397"/>
            <a:chExt cx="6253005" cy="5247071"/>
          </a:xfrm>
        </p:grpSpPr>
        <p:pic>
          <p:nvPicPr>
            <p:cNvPr id="5" name="图片 4" descr="图示&#10;&#10;描述已自动生成">
              <a:extLst>
                <a:ext uri="{FF2B5EF4-FFF2-40B4-BE49-F238E27FC236}">
                  <a16:creationId xmlns:a16="http://schemas.microsoft.com/office/drawing/2014/main" id="{1F586646-1F98-66ED-50EF-5B4FFD79D8A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628292" y="1420397"/>
              <a:ext cx="6253005" cy="3339884"/>
            </a:xfrm>
            <a:prstGeom prst="rect">
              <a:avLst/>
            </a:prstGeom>
          </p:spPr>
        </p:pic>
        <p:pic>
          <p:nvPicPr>
            <p:cNvPr id="11" name="图片 10" descr="图片包含 图示&#10;&#10;描述已自动生成">
              <a:extLst>
                <a:ext uri="{FF2B5EF4-FFF2-40B4-BE49-F238E27FC236}">
                  <a16:creationId xmlns:a16="http://schemas.microsoft.com/office/drawing/2014/main" id="{2E3CB13F-5CFE-8CCD-0BA7-B64A2882970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900767" y="4729647"/>
              <a:ext cx="2530652" cy="1834268"/>
            </a:xfrm>
            <a:prstGeom prst="rect">
              <a:avLst/>
            </a:prstGeom>
          </p:spPr>
        </p:pic>
        <p:pic>
          <p:nvPicPr>
            <p:cNvPr id="12" name="图片 11" descr="图表, 条形图&#10;&#10;描述已自动生成">
              <a:extLst>
                <a:ext uri="{FF2B5EF4-FFF2-40B4-BE49-F238E27FC236}">
                  <a16:creationId xmlns:a16="http://schemas.microsoft.com/office/drawing/2014/main" id="{7CC8FFF2-3564-CB28-0804-4AA10F45BA1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822330" y="4729647"/>
              <a:ext cx="3078437" cy="1937821"/>
            </a:xfrm>
            <a:prstGeom prst="rect">
              <a:avLst/>
            </a:prstGeom>
          </p:spPr>
        </p:pic>
      </p:grpSp>
      <p:sp>
        <p:nvSpPr>
          <p:cNvPr id="10" name="灯片编号占位符 4">
            <a:extLst>
              <a:ext uri="{FF2B5EF4-FFF2-40B4-BE49-F238E27FC236}">
                <a16:creationId xmlns:a16="http://schemas.microsoft.com/office/drawing/2014/main" id="{897C7D3E-387E-662B-E22A-C814C86A30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19</a:t>
            </a:fld>
            <a:endParaRPr kumimoji="0" lang="zh-CN" altLang="en-US" sz="2800"/>
          </a:p>
        </p:txBody>
      </p:sp>
    </p:spTree>
    <p:extLst>
      <p:ext uri="{BB962C8B-B14F-4D97-AF65-F5344CB8AC3E}">
        <p14:creationId xmlns:p14="http://schemas.microsoft.com/office/powerpoint/2010/main" val="226781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AB95A6-12A2-2E56-F460-2A14E3594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7">
            <a:extLst>
              <a:ext uri="{FF2B5EF4-FFF2-40B4-BE49-F238E27FC236}">
                <a16:creationId xmlns:a16="http://schemas.microsoft.com/office/drawing/2014/main" id="{6C7E45D0-953F-7B54-4EE9-B6FE1BEA0D7B}"/>
              </a:ext>
            </a:extLst>
          </p:cNvPr>
          <p:cNvSpPr/>
          <p:nvPr/>
        </p:nvSpPr>
        <p:spPr>
          <a:xfrm>
            <a:off x="932311" y="5898063"/>
            <a:ext cx="9983588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" altLang="zh-CN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Disclaimer:  As a new comer, it is not possible to include all the recent progress in recent years. 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7333C4B9-6287-2667-7B27-5272FD4BC8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99" y="1016638"/>
            <a:ext cx="4843806" cy="2785341"/>
          </a:xfrm>
          <a:prstGeom prst="rect">
            <a:avLst/>
          </a:prstGeom>
          <a:ln w="25400">
            <a:solidFill>
              <a:srgbClr val="C00000"/>
            </a:solidFill>
          </a:ln>
        </p:spPr>
      </p:pic>
      <p:pic>
        <p:nvPicPr>
          <p:cNvPr id="6" name="图片 5" descr="手机屏幕截图&#10;&#10;描述已自动生成">
            <a:extLst>
              <a:ext uri="{FF2B5EF4-FFF2-40B4-BE49-F238E27FC236}">
                <a16:creationId xmlns:a16="http://schemas.microsoft.com/office/drawing/2014/main" id="{57732CC6-B72F-733D-CCA7-8C1BBA3F66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8769" y="1016638"/>
            <a:ext cx="4697130" cy="2785341"/>
          </a:xfrm>
          <a:prstGeom prst="rect">
            <a:avLst/>
          </a:prstGeom>
          <a:ln w="25400">
            <a:solidFill>
              <a:srgbClr val="C00000"/>
            </a:solidFill>
          </a:ln>
        </p:spPr>
      </p:pic>
      <p:pic>
        <p:nvPicPr>
          <p:cNvPr id="14" name="图片 13" descr="文本&#10;&#10;描述已自动生成">
            <a:extLst>
              <a:ext uri="{FF2B5EF4-FFF2-40B4-BE49-F238E27FC236}">
                <a16:creationId xmlns:a16="http://schemas.microsoft.com/office/drawing/2014/main" id="{03779BF8-E798-FFA2-8442-2126FC76F5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7002" y="4323823"/>
            <a:ext cx="5698488" cy="1052396"/>
          </a:xfrm>
          <a:prstGeom prst="rect">
            <a:avLst/>
          </a:prstGeom>
          <a:solidFill>
            <a:srgbClr val="FFFFFF"/>
          </a:solidFill>
          <a:ln w="2540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8550811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AA70BE-CFE9-17F6-EC09-488B08C69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0">
            <a:extLst>
              <a:ext uri="{FF2B5EF4-FFF2-40B4-BE49-F238E27FC236}">
                <a16:creationId xmlns:a16="http://schemas.microsoft.com/office/drawing/2014/main" id="{F430E41A-1189-C433-04BF-513C3B4CEDC1}"/>
              </a:ext>
            </a:extLst>
          </p:cNvPr>
          <p:cNvSpPr/>
          <p:nvPr/>
        </p:nvSpPr>
        <p:spPr>
          <a:xfrm>
            <a:off x="564208" y="1473502"/>
            <a:ext cx="3934406" cy="3888562"/>
          </a:xfrm>
          <a:prstGeom prst="rect">
            <a:avLst/>
          </a:prstGeom>
          <a:solidFill>
            <a:srgbClr val="D9D9D9">
              <a:alpha val="100000"/>
            </a:srgbClr>
          </a:solidFill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254000" indent="-254000" algn="just">
              <a:lnSpc>
                <a:spcPct val="150000"/>
              </a:lnSpc>
              <a:buClr>
                <a:srgbClr val="002060"/>
              </a:buClr>
              <a:buChar char="•"/>
              <a:defRPr/>
            </a:pPr>
            <a:endParaRPr lang="en-US" sz="1600" b="0" i="0" u="none" strike="noStrike" dirty="0">
              <a:solidFill>
                <a:srgbClr val="00000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96FEEFEA-6858-E227-CBE3-337725706B74}"/>
              </a:ext>
            </a:extLst>
          </p:cNvPr>
          <p:cNvSpPr/>
          <p:nvPr/>
        </p:nvSpPr>
        <p:spPr>
          <a:xfrm>
            <a:off x="3846881" y="159949"/>
            <a:ext cx="952500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>
              <a:spcBef>
                <a:spcPct val="50000"/>
              </a:spcBef>
              <a:defRPr/>
            </a:pP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Connector 5">
            <a:extLst>
              <a:ext uri="{FF2B5EF4-FFF2-40B4-BE49-F238E27FC236}">
                <a16:creationId xmlns:a16="http://schemas.microsoft.com/office/drawing/2014/main" id="{1F577B77-1581-216C-1268-C8659D7B8713}"/>
              </a:ext>
            </a:extLst>
          </p:cNvPr>
          <p:cNvCxnSpPr/>
          <p:nvPr/>
        </p:nvCxnSpPr>
        <p:spPr>
          <a:xfrm rot="5384687">
            <a:off x="-2667007" y="3848107"/>
            <a:ext cx="57023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" name="Connector 6">
            <a:extLst>
              <a:ext uri="{FF2B5EF4-FFF2-40B4-BE49-F238E27FC236}">
                <a16:creationId xmlns:a16="http://schemas.microsoft.com/office/drawing/2014/main" id="{13BDD759-994D-8D85-D16C-43F5F21D8D75}"/>
              </a:ext>
            </a:extLst>
          </p:cNvPr>
          <p:cNvCxnSpPr/>
          <p:nvPr/>
        </p:nvCxnSpPr>
        <p:spPr>
          <a:xfrm rot="5384788">
            <a:off x="9150343" y="3854457"/>
            <a:ext cx="57404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" name="Connector 7">
            <a:extLst>
              <a:ext uri="{FF2B5EF4-FFF2-40B4-BE49-F238E27FC236}">
                <a16:creationId xmlns:a16="http://schemas.microsoft.com/office/drawing/2014/main" id="{5E1C364B-F29A-0550-F465-83E296353CA3}"/>
              </a:ext>
            </a:extLst>
          </p:cNvPr>
          <p:cNvCxnSpPr/>
          <p:nvPr/>
        </p:nvCxnSpPr>
        <p:spPr>
          <a:xfrm rot="-11041">
            <a:off x="177790" y="6711950"/>
            <a:ext cx="11861827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" name="Connector 8">
            <a:extLst>
              <a:ext uri="{FF2B5EF4-FFF2-40B4-BE49-F238E27FC236}">
                <a16:creationId xmlns:a16="http://schemas.microsoft.com/office/drawing/2014/main" id="{CE6D39F4-B882-BD52-AE0F-870DFBCEAB6F}"/>
              </a:ext>
            </a:extLst>
          </p:cNvPr>
          <p:cNvCxnSpPr/>
          <p:nvPr/>
        </p:nvCxnSpPr>
        <p:spPr>
          <a:xfrm rot="-3680">
            <a:off x="165103" y="958850"/>
            <a:ext cx="118618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905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" name="Connector 9">
            <a:extLst>
              <a:ext uri="{FF2B5EF4-FFF2-40B4-BE49-F238E27FC236}">
                <a16:creationId xmlns:a16="http://schemas.microsoft.com/office/drawing/2014/main" id="{2774DA8F-11EF-BC87-64BA-9FD583660656}"/>
              </a:ext>
            </a:extLst>
          </p:cNvPr>
          <p:cNvCxnSpPr>
            <a:cxnSpLocks/>
          </p:cNvCxnSpPr>
          <p:nvPr/>
        </p:nvCxnSpPr>
        <p:spPr>
          <a:xfrm>
            <a:off x="5104110" y="1625851"/>
            <a:ext cx="0" cy="3888562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7030A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BDE64BC1-F61C-DFBF-49D8-6860EC20AE6E}"/>
              </a:ext>
            </a:extLst>
          </p:cNvPr>
          <p:cNvGrpSpPr/>
          <p:nvPr/>
        </p:nvGrpSpPr>
        <p:grpSpPr>
          <a:xfrm>
            <a:off x="5889506" y="1625851"/>
            <a:ext cx="5075382" cy="3205157"/>
            <a:chOff x="660400" y="1879600"/>
            <a:chExt cx="6870700" cy="3556000"/>
          </a:xfrm>
        </p:grpSpPr>
        <p:sp>
          <p:nvSpPr>
            <p:cNvPr id="10" name="AutoShape 10">
              <a:extLst>
                <a:ext uri="{FF2B5EF4-FFF2-40B4-BE49-F238E27FC236}">
                  <a16:creationId xmlns:a16="http://schemas.microsoft.com/office/drawing/2014/main" id="{4D6F774D-CD43-2A4D-5710-76833A06F29B}"/>
                </a:ext>
              </a:extLst>
            </p:cNvPr>
            <p:cNvSpPr/>
            <p:nvPr/>
          </p:nvSpPr>
          <p:spPr>
            <a:xfrm>
              <a:off x="660400" y="1879600"/>
              <a:ext cx="6870700" cy="3556000"/>
            </a:xfrm>
            <a:prstGeom prst="rect">
              <a:avLst/>
            </a:prstGeom>
            <a:solidFill>
              <a:srgbClr val="D9D9D9">
                <a:alpha val="100000"/>
              </a:srgbClr>
            </a:solidFill>
            <a:ln w="12700" cap="flat" cmpd="sng">
              <a:noFill/>
              <a:prstDash val="solid"/>
              <a:round/>
            </a:ln>
          </p:spPr>
          <p:txBody>
            <a:bodyPr vert="horz" wrap="square" lIns="88900" tIns="50800" rIns="88900" bIns="50800" rtlCol="0" anchor="ctr" anchorCtr="0"/>
            <a:lstStyle/>
            <a:p>
              <a:pPr marL="254000" indent="-254000" algn="just">
                <a:lnSpc>
                  <a:spcPct val="125000"/>
                </a:lnSpc>
                <a:buClr>
                  <a:srgbClr val="002060"/>
                </a:buClr>
                <a:buChar char="•"/>
                <a:defRPr/>
              </a:pPr>
              <a:endParaRPr lang="en-US" sz="1600" b="0" i="0" u="none" strike="noStrike" dirty="0">
                <a:solidFill>
                  <a:srgbClr val="000000"/>
                </a:solidFill>
                <a:latin typeface="Noto Sans SC"/>
                <a:ea typeface="Noto Sans SC"/>
                <a:cs typeface="Noto Sans SC"/>
                <a:sym typeface="Noto Sans SC"/>
              </a:endParaRPr>
            </a:p>
          </p:txBody>
        </p:sp>
        <p:pic>
          <p:nvPicPr>
            <p:cNvPr id="20" name="图片 19" descr="图形用户界面&#10;&#10;AI 生成的内容可能不正确。">
              <a:extLst>
                <a:ext uri="{FF2B5EF4-FFF2-40B4-BE49-F238E27FC236}">
                  <a16:creationId xmlns:a16="http://schemas.microsoft.com/office/drawing/2014/main" id="{EA19418C-FDA6-F689-9858-8D3469B09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3046" y="1930385"/>
              <a:ext cx="6504397" cy="3445933"/>
            </a:xfrm>
            <a:prstGeom prst="rect">
              <a:avLst/>
            </a:prstGeom>
          </p:spPr>
        </p:pic>
      </p:grpSp>
      <p:sp>
        <p:nvSpPr>
          <p:cNvPr id="24" name="文本框 23">
            <a:extLst>
              <a:ext uri="{FF2B5EF4-FFF2-40B4-BE49-F238E27FC236}">
                <a16:creationId xmlns:a16="http://schemas.microsoft.com/office/drawing/2014/main" id="{FF75416D-5BF0-725F-0155-3573D2303AC8}"/>
              </a:ext>
            </a:extLst>
          </p:cNvPr>
          <p:cNvSpPr txBox="1"/>
          <p:nvPr/>
        </p:nvSpPr>
        <p:spPr>
          <a:xfrm>
            <a:off x="730389" y="1533287"/>
            <a:ext cx="4122504" cy="3753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Wingdings" pitchFamily="2" charset="2"/>
              <a:buChar char="ü"/>
            </a:pPr>
            <a:r>
              <a:rPr lang="en-US" altLang="zh-CN" sz="2000" dirty="0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3-step:</a:t>
            </a:r>
          </a:p>
          <a:p>
            <a:pPr marL="742950" lvl="1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Planner</a:t>
            </a:r>
          </a:p>
          <a:p>
            <a:pPr marL="742950" lvl="1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Executor</a:t>
            </a:r>
          </a:p>
          <a:p>
            <a:pPr marL="742950" lvl="1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Verifier </a:t>
            </a:r>
          </a:p>
          <a:p>
            <a:pPr marL="285750" indent="-285750">
              <a:lnSpc>
                <a:spcPct val="120000"/>
              </a:lnSpc>
              <a:buFont typeface="Wingdings" pitchFamily="2" charset="2"/>
              <a:buChar char="ü"/>
            </a:pPr>
            <a:r>
              <a:rPr lang="en-US" altLang="zh-CN" sz="2000" dirty="0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Skill</a:t>
            </a:r>
            <a:r>
              <a:rPr lang="zh-CN" altLang="en-US" sz="2000" dirty="0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：</a:t>
            </a:r>
            <a:endParaRPr lang="en-US" altLang="zh-CN" sz="2000" dirty="0">
              <a:latin typeface="Times New Roman" panose="02020603050405020304" pitchFamily="18" charset="0"/>
              <a:ea typeface="SimHei" panose="02010609060101010101" pitchFamily="49" charset="-122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 err="1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lqcd</a:t>
            </a:r>
            <a:r>
              <a:rPr lang="en-US" altLang="zh-CN" sz="2000" dirty="0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-physics-correlator</a:t>
            </a:r>
          </a:p>
          <a:p>
            <a:pPr marL="742950" lvl="1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 err="1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pyquda</a:t>
            </a:r>
            <a:r>
              <a:rPr lang="en-US" altLang="zh-CN" sz="2000" dirty="0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-tool</a:t>
            </a:r>
          </a:p>
          <a:p>
            <a:pPr marL="742950" lvl="1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 err="1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Pyquda</a:t>
            </a:r>
            <a:r>
              <a:rPr lang="en-US" altLang="zh-CN" sz="2000" dirty="0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-gauge</a:t>
            </a:r>
          </a:p>
          <a:p>
            <a:pPr marL="285750" indent="-285750">
              <a:lnSpc>
                <a:spcPct val="120000"/>
              </a:lnSpc>
              <a:buFont typeface="Wingdings" pitchFamily="2" charset="2"/>
              <a:buChar char="ü"/>
            </a:pPr>
            <a:r>
              <a:rPr lang="en-US" altLang="zh-CN" sz="2000" dirty="0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Tool</a:t>
            </a:r>
            <a:r>
              <a:rPr lang="zh-CN" altLang="en-US" sz="2000" dirty="0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：</a:t>
            </a:r>
            <a:endParaRPr lang="en-US" altLang="zh-CN" sz="2000" dirty="0">
              <a:latin typeface="Times New Roman" panose="02020603050405020304" pitchFamily="18" charset="0"/>
              <a:ea typeface="SimHei" panose="02010609060101010101" pitchFamily="49" charset="-122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 err="1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Generate_einsum</a:t>
            </a:r>
            <a:endParaRPr lang="en-US" altLang="zh-CN" sz="2000" dirty="0">
              <a:latin typeface="Times New Roman" panose="02020603050405020304" pitchFamily="18" charset="0"/>
              <a:ea typeface="SimHe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5" name="AutoShape 13">
            <a:extLst>
              <a:ext uri="{FF2B5EF4-FFF2-40B4-BE49-F238E27FC236}">
                <a16:creationId xmlns:a16="http://schemas.microsoft.com/office/drawing/2014/main" id="{028D4BE7-1CC2-B694-8053-301EC82AC1A8}"/>
              </a:ext>
            </a:extLst>
          </p:cNvPr>
          <p:cNvSpPr/>
          <p:nvPr/>
        </p:nvSpPr>
        <p:spPr>
          <a:xfrm>
            <a:off x="444532" y="5768413"/>
            <a:ext cx="11607776" cy="957816"/>
          </a:xfrm>
          <a:prstGeom prst="roundRect">
            <a:avLst>
              <a:gd name="adj" fmla="val 0"/>
            </a:avLst>
          </a:prstGeom>
          <a:solidFill>
            <a:srgbClr val="008F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algn="ctr">
              <a:defRPr/>
            </a:pPr>
            <a:r>
              <a:rPr lang="en" altLang="zh-C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large-scale lattice QCD computations, we construct verifiable and scalable intelligent agents to tackle the hadronization problem.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C7E3C89D-B105-52A4-34BE-B025890C967B}"/>
              </a:ext>
            </a:extLst>
          </p:cNvPr>
          <p:cNvSpPr txBox="1"/>
          <p:nvPr/>
        </p:nvSpPr>
        <p:spPr>
          <a:xfrm>
            <a:off x="6719519" y="4965697"/>
            <a:ext cx="6652362" cy="532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l">
              <a:lnSpc>
                <a:spcPct val="133333"/>
              </a:lnSpc>
              <a:defRPr/>
            </a:pPr>
            <a:r>
              <a:rPr lang="en-US" altLang="zh-CN" sz="2400" b="1" dirty="0" err="1">
                <a:solidFill>
                  <a:schemeClr val="tx1"/>
                </a:solidFill>
                <a:latin typeface="Times New Roman" panose="02020603050405020304" pitchFamily="18" charset="0"/>
                <a:ea typeface="SimHei"/>
                <a:cs typeface="Times New Roman" panose="02020603050405020304" pitchFamily="18" charset="0"/>
                <a:sym typeface="SimHei"/>
              </a:rPr>
              <a:t>LQCDMaster</a:t>
            </a: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SimHei"/>
                <a:cs typeface="Times New Roman" panose="02020603050405020304" pitchFamily="18" charset="0"/>
                <a:sym typeface="SimHei"/>
              </a:rPr>
              <a:t> scheme</a:t>
            </a:r>
            <a:endParaRPr lang="en-US" altLang="zh-CN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灯片编号占位符 4">
            <a:extLst>
              <a:ext uri="{FF2B5EF4-FFF2-40B4-BE49-F238E27FC236}">
                <a16:creationId xmlns:a16="http://schemas.microsoft.com/office/drawing/2014/main" id="{B9913123-64DB-3141-8AF3-48FEFED8EF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20</a:t>
            </a:fld>
            <a:endParaRPr kumimoji="0" lang="zh-CN" altLang="en-US" sz="2800"/>
          </a:p>
        </p:txBody>
      </p:sp>
      <p:sp>
        <p:nvSpPr>
          <p:cNvPr id="2" name="AutoShape 3">
            <a:extLst>
              <a:ext uri="{FF2B5EF4-FFF2-40B4-BE49-F238E27FC236}">
                <a16:creationId xmlns:a16="http://schemas.microsoft.com/office/drawing/2014/main" id="{16BC2A8B-DD8C-AA6C-9134-12D5C79A0F6E}"/>
              </a:ext>
            </a:extLst>
          </p:cNvPr>
          <p:cNvSpPr/>
          <p:nvPr/>
        </p:nvSpPr>
        <p:spPr>
          <a:xfrm>
            <a:off x="520699" y="190500"/>
            <a:ext cx="6986229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>
              <a:spcBef>
                <a:spcPct val="50000"/>
              </a:spcBef>
              <a:defRPr/>
            </a:pPr>
            <a:r>
              <a:rPr lang="en-US" sz="3600" b="1" dirty="0" err="1">
                <a:solidFill>
                  <a:srgbClr val="C00000"/>
                </a:solidFill>
                <a:latin typeface="+mj-ea"/>
                <a:ea typeface="+mj-ea"/>
                <a:cs typeface="Times New Roman" panose="02020603050405020304" pitchFamily="18" charset="0"/>
                <a:sym typeface="SimHei"/>
              </a:rPr>
              <a:t>大模型智能体</a:t>
            </a:r>
            <a:r>
              <a:rPr lang="zh-CN" altLang="en-US" sz="3600" b="1" dirty="0">
                <a:solidFill>
                  <a:srgbClr val="C00000"/>
                </a:solidFill>
                <a:latin typeface="+mj-ea"/>
                <a:ea typeface="+mj-ea"/>
                <a:cs typeface="Times New Roman" panose="02020603050405020304" pitchFamily="18" charset="0"/>
                <a:sym typeface="SimHei"/>
              </a:rPr>
              <a:t>：</a:t>
            </a:r>
            <a:r>
              <a:rPr lang="en-US" altLang="zh-CN" sz="3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SimHei"/>
              </a:rPr>
              <a:t>LQCDMaster</a:t>
            </a:r>
            <a:endParaRPr lang="en-US" altLang="zh-CN" sz="3600" b="1" dirty="0">
              <a:solidFill>
                <a:srgbClr val="C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indent="0" algn="l">
              <a:lnSpc>
                <a:spcPct val="100000"/>
              </a:lnSpc>
              <a:spcBef>
                <a:spcPct val="50000"/>
              </a:spcBef>
              <a:defRPr/>
            </a:pPr>
            <a:endParaRPr lang="en-US" sz="1100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141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8E542-AB27-EB5C-DA5F-2ABD1B0D30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or 5">
            <a:extLst>
              <a:ext uri="{FF2B5EF4-FFF2-40B4-BE49-F238E27FC236}">
                <a16:creationId xmlns:a16="http://schemas.microsoft.com/office/drawing/2014/main" id="{C8D02DAB-18B7-778E-1134-D1A30B0A2BAD}"/>
              </a:ext>
            </a:extLst>
          </p:cNvPr>
          <p:cNvCxnSpPr/>
          <p:nvPr/>
        </p:nvCxnSpPr>
        <p:spPr>
          <a:xfrm rot="5384687">
            <a:off x="-2667007" y="3848107"/>
            <a:ext cx="57023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" name="Connector 6">
            <a:extLst>
              <a:ext uri="{FF2B5EF4-FFF2-40B4-BE49-F238E27FC236}">
                <a16:creationId xmlns:a16="http://schemas.microsoft.com/office/drawing/2014/main" id="{638A3AD7-826F-6C66-F895-2F417F9DA735}"/>
              </a:ext>
            </a:extLst>
          </p:cNvPr>
          <p:cNvCxnSpPr/>
          <p:nvPr/>
        </p:nvCxnSpPr>
        <p:spPr>
          <a:xfrm rot="5384788">
            <a:off x="9150343" y="3854457"/>
            <a:ext cx="57404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" name="Connector 7">
            <a:extLst>
              <a:ext uri="{FF2B5EF4-FFF2-40B4-BE49-F238E27FC236}">
                <a16:creationId xmlns:a16="http://schemas.microsoft.com/office/drawing/2014/main" id="{A872E85C-5A4B-55DE-48D3-9E8B2D7B2B66}"/>
              </a:ext>
            </a:extLst>
          </p:cNvPr>
          <p:cNvCxnSpPr/>
          <p:nvPr/>
        </p:nvCxnSpPr>
        <p:spPr>
          <a:xfrm rot="-11041">
            <a:off x="177790" y="6711950"/>
            <a:ext cx="11861827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" name="Connector 8">
            <a:extLst>
              <a:ext uri="{FF2B5EF4-FFF2-40B4-BE49-F238E27FC236}">
                <a16:creationId xmlns:a16="http://schemas.microsoft.com/office/drawing/2014/main" id="{9981573F-0AC7-272D-13E8-E1EC23466C58}"/>
              </a:ext>
            </a:extLst>
          </p:cNvPr>
          <p:cNvCxnSpPr/>
          <p:nvPr/>
        </p:nvCxnSpPr>
        <p:spPr>
          <a:xfrm rot="-3680">
            <a:off x="165103" y="958850"/>
            <a:ext cx="118618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905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" name="AutoShape 13">
            <a:extLst>
              <a:ext uri="{FF2B5EF4-FFF2-40B4-BE49-F238E27FC236}">
                <a16:creationId xmlns:a16="http://schemas.microsoft.com/office/drawing/2014/main" id="{95D78FEC-DA3E-C054-C4D9-4114D953733E}"/>
              </a:ext>
            </a:extLst>
          </p:cNvPr>
          <p:cNvSpPr/>
          <p:nvPr/>
        </p:nvSpPr>
        <p:spPr>
          <a:xfrm>
            <a:off x="444532" y="5768413"/>
            <a:ext cx="11607776" cy="957816"/>
          </a:xfrm>
          <a:prstGeom prst="roundRect">
            <a:avLst>
              <a:gd name="adj" fmla="val 0"/>
            </a:avLst>
          </a:prstGeom>
          <a:solidFill>
            <a:srgbClr val="008F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algn="ctr">
              <a:defRPr/>
            </a:pPr>
            <a:r>
              <a:rPr lang="en" altLang="zh-C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large-scale lattice QCD computations, we construct verifiable and scalable intelligent agents to tackle the hadronization problem.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图片 11" descr="表格&#10;&#10;描述已自动生成">
            <a:extLst>
              <a:ext uri="{FF2B5EF4-FFF2-40B4-BE49-F238E27FC236}">
                <a16:creationId xmlns:a16="http://schemas.microsoft.com/office/drawing/2014/main" id="{68327DDF-1F2A-9FBA-F0DA-9D827158CA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2544" y="1902387"/>
            <a:ext cx="5924153" cy="2779368"/>
          </a:xfrm>
          <a:prstGeom prst="rect">
            <a:avLst/>
          </a:prstGeom>
        </p:spPr>
      </p:pic>
      <p:pic>
        <p:nvPicPr>
          <p:cNvPr id="17" name="图片 16" descr="表格&#10;&#10;描述已自动生成">
            <a:extLst>
              <a:ext uri="{FF2B5EF4-FFF2-40B4-BE49-F238E27FC236}">
                <a16:creationId xmlns:a16="http://schemas.microsoft.com/office/drawing/2014/main" id="{F3E285C0-BB35-61E2-6ACD-E6FF8E96C2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700" y="1551618"/>
            <a:ext cx="5247085" cy="3754551"/>
          </a:xfrm>
          <a:prstGeom prst="rect">
            <a:avLst/>
          </a:prstGeom>
        </p:spPr>
      </p:pic>
      <p:sp>
        <p:nvSpPr>
          <p:cNvPr id="4" name="灯片编号占位符 4">
            <a:extLst>
              <a:ext uri="{FF2B5EF4-FFF2-40B4-BE49-F238E27FC236}">
                <a16:creationId xmlns:a16="http://schemas.microsoft.com/office/drawing/2014/main" id="{D5B5A4A2-6B63-92CF-840A-167569D67C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21</a:t>
            </a:fld>
            <a:endParaRPr kumimoji="0" lang="zh-CN" altLang="en-US" sz="2800"/>
          </a:p>
        </p:txBody>
      </p:sp>
      <p:sp>
        <p:nvSpPr>
          <p:cNvPr id="2" name="AutoShape 3">
            <a:extLst>
              <a:ext uri="{FF2B5EF4-FFF2-40B4-BE49-F238E27FC236}">
                <a16:creationId xmlns:a16="http://schemas.microsoft.com/office/drawing/2014/main" id="{9B93BDAB-15F7-5EF4-EEA1-C192396D77BB}"/>
              </a:ext>
            </a:extLst>
          </p:cNvPr>
          <p:cNvSpPr/>
          <p:nvPr/>
        </p:nvSpPr>
        <p:spPr>
          <a:xfrm>
            <a:off x="520699" y="190500"/>
            <a:ext cx="6986229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>
              <a:spcBef>
                <a:spcPct val="50000"/>
              </a:spcBef>
              <a:defRPr/>
            </a:pPr>
            <a:r>
              <a:rPr lang="en-US" sz="3600" b="1" dirty="0" err="1">
                <a:solidFill>
                  <a:srgbClr val="C00000"/>
                </a:solidFill>
                <a:latin typeface="+mj-ea"/>
                <a:ea typeface="+mj-ea"/>
                <a:cs typeface="Times New Roman" panose="02020603050405020304" pitchFamily="18" charset="0"/>
                <a:sym typeface="SimHei"/>
              </a:rPr>
              <a:t>大模型智能体</a:t>
            </a:r>
            <a:r>
              <a:rPr lang="zh-CN" altLang="en-US" sz="3600" b="1" dirty="0">
                <a:solidFill>
                  <a:srgbClr val="C00000"/>
                </a:solidFill>
                <a:latin typeface="+mj-ea"/>
                <a:ea typeface="+mj-ea"/>
                <a:cs typeface="Times New Roman" panose="02020603050405020304" pitchFamily="18" charset="0"/>
                <a:sym typeface="SimHei"/>
              </a:rPr>
              <a:t>：</a:t>
            </a:r>
            <a:r>
              <a:rPr lang="en-US" altLang="zh-CN" sz="3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SimHei"/>
              </a:rPr>
              <a:t>LQCDMaster</a:t>
            </a:r>
            <a:endParaRPr lang="en-US" altLang="zh-CN" sz="3600" b="1" dirty="0">
              <a:solidFill>
                <a:srgbClr val="C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indent="0" algn="l">
              <a:lnSpc>
                <a:spcPct val="100000"/>
              </a:lnSpc>
              <a:spcBef>
                <a:spcPct val="50000"/>
              </a:spcBef>
              <a:defRPr/>
            </a:pPr>
            <a:endParaRPr lang="en-US" sz="1100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49836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577292-C233-2412-1C8D-3AC69B544C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or 5">
            <a:extLst>
              <a:ext uri="{FF2B5EF4-FFF2-40B4-BE49-F238E27FC236}">
                <a16:creationId xmlns:a16="http://schemas.microsoft.com/office/drawing/2014/main" id="{12F9672E-81ED-16EF-C674-465D33150DAB}"/>
              </a:ext>
            </a:extLst>
          </p:cNvPr>
          <p:cNvCxnSpPr/>
          <p:nvPr/>
        </p:nvCxnSpPr>
        <p:spPr>
          <a:xfrm rot="5384687">
            <a:off x="-2667007" y="3848107"/>
            <a:ext cx="57023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" name="Connector 6">
            <a:extLst>
              <a:ext uri="{FF2B5EF4-FFF2-40B4-BE49-F238E27FC236}">
                <a16:creationId xmlns:a16="http://schemas.microsoft.com/office/drawing/2014/main" id="{5EA7E552-58C1-7E9F-18AC-7A47B44BBF80}"/>
              </a:ext>
            </a:extLst>
          </p:cNvPr>
          <p:cNvCxnSpPr/>
          <p:nvPr/>
        </p:nvCxnSpPr>
        <p:spPr>
          <a:xfrm rot="5384788">
            <a:off x="9150343" y="3854457"/>
            <a:ext cx="57404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" name="Connector 7">
            <a:extLst>
              <a:ext uri="{FF2B5EF4-FFF2-40B4-BE49-F238E27FC236}">
                <a16:creationId xmlns:a16="http://schemas.microsoft.com/office/drawing/2014/main" id="{AF7C7C9E-539C-1B04-1DE0-49458867C31E}"/>
              </a:ext>
            </a:extLst>
          </p:cNvPr>
          <p:cNvCxnSpPr/>
          <p:nvPr/>
        </p:nvCxnSpPr>
        <p:spPr>
          <a:xfrm rot="-11041">
            <a:off x="177790" y="6711950"/>
            <a:ext cx="11861827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" name="Connector 8">
            <a:extLst>
              <a:ext uri="{FF2B5EF4-FFF2-40B4-BE49-F238E27FC236}">
                <a16:creationId xmlns:a16="http://schemas.microsoft.com/office/drawing/2014/main" id="{2771F756-3733-1088-BAEF-E96DE6F78D0F}"/>
              </a:ext>
            </a:extLst>
          </p:cNvPr>
          <p:cNvCxnSpPr/>
          <p:nvPr/>
        </p:nvCxnSpPr>
        <p:spPr>
          <a:xfrm rot="-3680">
            <a:off x="165103" y="958850"/>
            <a:ext cx="118618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905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" name="AutoShape 13">
            <a:extLst>
              <a:ext uri="{FF2B5EF4-FFF2-40B4-BE49-F238E27FC236}">
                <a16:creationId xmlns:a16="http://schemas.microsoft.com/office/drawing/2014/main" id="{B85857D7-57DA-8DC3-520B-2BD1D3FCF684}"/>
              </a:ext>
            </a:extLst>
          </p:cNvPr>
          <p:cNvSpPr/>
          <p:nvPr/>
        </p:nvSpPr>
        <p:spPr>
          <a:xfrm>
            <a:off x="444532" y="5768413"/>
            <a:ext cx="11607776" cy="957816"/>
          </a:xfrm>
          <a:prstGeom prst="roundRect">
            <a:avLst>
              <a:gd name="adj" fmla="val 0"/>
            </a:avLst>
          </a:prstGeom>
          <a:solidFill>
            <a:srgbClr val="008F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algn="ctr">
              <a:defRPr/>
            </a:pPr>
            <a:r>
              <a:rPr lang="en" altLang="zh-C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large-scale lattice QCD computations, we construct verifiable and scalable intelligent agents to tackle the hadronization problem.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图片 8" descr="图表, 条形图&#10;&#10;描述已自动生成">
            <a:extLst>
              <a:ext uri="{FF2B5EF4-FFF2-40B4-BE49-F238E27FC236}">
                <a16:creationId xmlns:a16="http://schemas.microsoft.com/office/drawing/2014/main" id="{4DA9AC90-D0E4-159F-637C-635ACD7375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7905" y="1410131"/>
            <a:ext cx="6833062" cy="4218583"/>
          </a:xfrm>
          <a:prstGeom prst="rect">
            <a:avLst/>
          </a:prstGeom>
        </p:spPr>
      </p:pic>
      <p:sp>
        <p:nvSpPr>
          <p:cNvPr id="4" name="灯片编号占位符 4">
            <a:extLst>
              <a:ext uri="{FF2B5EF4-FFF2-40B4-BE49-F238E27FC236}">
                <a16:creationId xmlns:a16="http://schemas.microsoft.com/office/drawing/2014/main" id="{9AD7699A-9287-2D65-03E0-5309DC7527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22</a:t>
            </a:fld>
            <a:endParaRPr kumimoji="0" lang="zh-CN" altLang="en-US" sz="2800"/>
          </a:p>
        </p:txBody>
      </p:sp>
      <p:sp>
        <p:nvSpPr>
          <p:cNvPr id="2" name="AutoShape 3">
            <a:extLst>
              <a:ext uri="{FF2B5EF4-FFF2-40B4-BE49-F238E27FC236}">
                <a16:creationId xmlns:a16="http://schemas.microsoft.com/office/drawing/2014/main" id="{7E4ED278-2B9E-3AA0-8981-FC8D08EB0AEF}"/>
              </a:ext>
            </a:extLst>
          </p:cNvPr>
          <p:cNvSpPr/>
          <p:nvPr/>
        </p:nvSpPr>
        <p:spPr>
          <a:xfrm>
            <a:off x="520699" y="190500"/>
            <a:ext cx="6986229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>
              <a:spcBef>
                <a:spcPct val="50000"/>
              </a:spcBef>
              <a:defRPr/>
            </a:pPr>
            <a:r>
              <a:rPr lang="en-US" sz="3600" b="1" dirty="0" err="1">
                <a:solidFill>
                  <a:srgbClr val="C00000"/>
                </a:solidFill>
                <a:latin typeface="+mj-ea"/>
                <a:ea typeface="+mj-ea"/>
                <a:cs typeface="Times New Roman" panose="02020603050405020304" pitchFamily="18" charset="0"/>
                <a:sym typeface="SimHei"/>
              </a:rPr>
              <a:t>大模型智能体</a:t>
            </a:r>
            <a:r>
              <a:rPr lang="zh-CN" altLang="en-US" sz="3600" b="1" dirty="0">
                <a:solidFill>
                  <a:srgbClr val="C00000"/>
                </a:solidFill>
                <a:latin typeface="+mj-ea"/>
                <a:ea typeface="+mj-ea"/>
                <a:cs typeface="Times New Roman" panose="02020603050405020304" pitchFamily="18" charset="0"/>
                <a:sym typeface="SimHei"/>
              </a:rPr>
              <a:t>：</a:t>
            </a:r>
            <a:r>
              <a:rPr lang="en-US" altLang="zh-CN" sz="3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SimHei"/>
              </a:rPr>
              <a:t>LQCDMaster</a:t>
            </a:r>
            <a:endParaRPr lang="en-US" altLang="zh-CN" sz="3600" b="1" dirty="0">
              <a:solidFill>
                <a:srgbClr val="C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indent="0" algn="l">
              <a:lnSpc>
                <a:spcPct val="100000"/>
              </a:lnSpc>
              <a:spcBef>
                <a:spcPct val="50000"/>
              </a:spcBef>
              <a:defRPr/>
            </a:pPr>
            <a:endParaRPr lang="en-US" sz="1100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13068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4FA0E-CBE2-8F50-F91D-1EAF4AAE6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灯片编号占位符 4">
            <a:extLst>
              <a:ext uri="{FF2B5EF4-FFF2-40B4-BE49-F238E27FC236}">
                <a16:creationId xmlns:a16="http://schemas.microsoft.com/office/drawing/2014/main" id="{E7BA9969-5B6B-763F-2A46-A6763A3842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23</a:t>
            </a:fld>
            <a:endParaRPr kumimoji="0" lang="zh-CN" altLang="en-US" sz="2800"/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94E182CE-7814-9752-824F-68ADAAA65075}"/>
              </a:ext>
            </a:extLst>
          </p:cNvPr>
          <p:cNvGrpSpPr/>
          <p:nvPr/>
        </p:nvGrpSpPr>
        <p:grpSpPr>
          <a:xfrm>
            <a:off x="158751" y="963982"/>
            <a:ext cx="11874499" cy="5760668"/>
            <a:chOff x="158751" y="963982"/>
            <a:chExt cx="11874499" cy="5760668"/>
          </a:xfrm>
        </p:grpSpPr>
        <p:cxnSp>
          <p:nvCxnSpPr>
            <p:cNvPr id="10" name="直线连接符 46">
              <a:extLst>
                <a:ext uri="{FF2B5EF4-FFF2-40B4-BE49-F238E27FC236}">
                  <a16:creationId xmlns:a16="http://schemas.microsoft.com/office/drawing/2014/main" id="{6F42643A-5961-2D67-7F02-71C801F693D2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74625" y="1000125"/>
              <a:ext cx="0" cy="5707063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" name="直线连接符 48">
              <a:extLst>
                <a:ext uri="{FF2B5EF4-FFF2-40B4-BE49-F238E27FC236}">
                  <a16:creationId xmlns:a16="http://schemas.microsoft.com/office/drawing/2014/main" id="{285F388F-F2BA-3CF9-96C7-C0EC523C5392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2010100" y="984250"/>
              <a:ext cx="0" cy="5740400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" name="直线连接符 49">
              <a:extLst>
                <a:ext uri="{FF2B5EF4-FFF2-40B4-BE49-F238E27FC236}">
                  <a16:creationId xmlns:a16="http://schemas.microsoft.com/office/drawing/2014/main" id="{4120F689-1F7B-CEEF-9D26-4CD4156ED1C2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74625" y="6707188"/>
              <a:ext cx="11858625" cy="17462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" name="Line 2">
              <a:extLst>
                <a:ext uri="{FF2B5EF4-FFF2-40B4-BE49-F238E27FC236}">
                  <a16:creationId xmlns:a16="http://schemas.microsoft.com/office/drawing/2014/main" id="{25DC2A7E-7F5D-18F7-3328-284AFC6DC2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751" y="963982"/>
              <a:ext cx="11874487" cy="2805"/>
            </a:xfrm>
            <a:prstGeom prst="line">
              <a:avLst/>
            </a:prstGeom>
            <a:noFill/>
            <a:ln w="190500" cmpd="sng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pic>
        <p:nvPicPr>
          <p:cNvPr id="7" name="图片 6" descr="电脑游戏的截图&#10;&#10;描述已自动生成">
            <a:extLst>
              <a:ext uri="{FF2B5EF4-FFF2-40B4-BE49-F238E27FC236}">
                <a16:creationId xmlns:a16="http://schemas.microsoft.com/office/drawing/2014/main" id="{2CEF5D86-E709-52CE-B0DF-0C93D461D1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6464" y="1271956"/>
            <a:ext cx="4494627" cy="2526883"/>
          </a:xfrm>
          <a:prstGeom prst="rect">
            <a:avLst/>
          </a:prstGeom>
        </p:spPr>
      </p:pic>
      <p:pic>
        <p:nvPicPr>
          <p:cNvPr id="19" name="图片 18" descr="图片包含 应用程序&#10;&#10;描述已自动生成">
            <a:extLst>
              <a:ext uri="{FF2B5EF4-FFF2-40B4-BE49-F238E27FC236}">
                <a16:creationId xmlns:a16="http://schemas.microsoft.com/office/drawing/2014/main" id="{B5AAF39A-EBF9-F69D-EE68-EB337ECF0B2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758" b="14732"/>
          <a:stretch/>
        </p:blipFill>
        <p:spPr>
          <a:xfrm>
            <a:off x="677068" y="1333457"/>
            <a:ext cx="4288627" cy="2460939"/>
          </a:xfrm>
          <a:prstGeom prst="rect">
            <a:avLst/>
          </a:prstGeom>
        </p:spPr>
      </p:pic>
      <p:sp>
        <p:nvSpPr>
          <p:cNvPr id="2" name="AutoShape 13">
            <a:extLst>
              <a:ext uri="{FF2B5EF4-FFF2-40B4-BE49-F238E27FC236}">
                <a16:creationId xmlns:a16="http://schemas.microsoft.com/office/drawing/2014/main" id="{CFAB1226-710E-2927-962B-88B6B9FF7F53}"/>
              </a:ext>
            </a:extLst>
          </p:cNvPr>
          <p:cNvSpPr/>
          <p:nvPr/>
        </p:nvSpPr>
        <p:spPr>
          <a:xfrm>
            <a:off x="300049" y="5932956"/>
            <a:ext cx="11607776" cy="593814"/>
          </a:xfrm>
          <a:prstGeom prst="roundRect">
            <a:avLst>
              <a:gd name="adj" fmla="val 0"/>
            </a:avLst>
          </a:prstGeom>
          <a:solidFill>
            <a:srgbClr val="008F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algn="ctr">
              <a:defRPr/>
            </a:pPr>
            <a:r>
              <a:rPr lang="en" altLang="zh-CN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Nuclei Spectrum using </a:t>
            </a:r>
            <a:r>
              <a:rPr lang="en" altLang="zh-CN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LQCDMaster</a:t>
            </a:r>
            <a:r>
              <a:rPr lang="en" altLang="zh-CN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A6C3C025-E3D3-5C82-ACE8-C21D24E9D718}"/>
              </a:ext>
            </a:extLst>
          </p:cNvPr>
          <p:cNvSpPr/>
          <p:nvPr/>
        </p:nvSpPr>
        <p:spPr>
          <a:xfrm>
            <a:off x="520699" y="190500"/>
            <a:ext cx="6986229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>
              <a:spcBef>
                <a:spcPct val="50000"/>
              </a:spcBef>
              <a:defRPr/>
            </a:pPr>
            <a:r>
              <a:rPr lang="en-US" sz="3600" b="1" dirty="0" err="1">
                <a:solidFill>
                  <a:srgbClr val="C00000"/>
                </a:solidFill>
                <a:latin typeface="+mj-ea"/>
                <a:ea typeface="+mj-ea"/>
                <a:cs typeface="Times New Roman" panose="02020603050405020304" pitchFamily="18" charset="0"/>
                <a:sym typeface="SimHei"/>
              </a:rPr>
              <a:t>大模型智能体</a:t>
            </a:r>
            <a:r>
              <a:rPr lang="zh-CN" altLang="en-US" sz="3600" b="1" dirty="0">
                <a:solidFill>
                  <a:srgbClr val="C00000"/>
                </a:solidFill>
                <a:latin typeface="+mj-ea"/>
                <a:ea typeface="+mj-ea"/>
                <a:cs typeface="Times New Roman" panose="02020603050405020304" pitchFamily="18" charset="0"/>
                <a:sym typeface="SimHei"/>
              </a:rPr>
              <a:t>：</a:t>
            </a:r>
            <a:r>
              <a:rPr lang="en-US" altLang="zh-CN" sz="3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SimHei"/>
              </a:rPr>
              <a:t>LQCDMaster</a:t>
            </a:r>
            <a:endParaRPr lang="en-US" altLang="zh-CN" sz="3600" b="1" dirty="0">
              <a:solidFill>
                <a:srgbClr val="C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indent="0" algn="l">
              <a:lnSpc>
                <a:spcPct val="100000"/>
              </a:lnSpc>
              <a:spcBef>
                <a:spcPct val="50000"/>
              </a:spcBef>
              <a:defRPr/>
            </a:pPr>
            <a:endParaRPr lang="en-US" sz="1100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36279"/>
      </p:ext>
    </p:extLst>
  </p:cSld>
  <p:clrMapOvr>
    <a:masterClrMapping/>
  </p:clrMapOvr>
  <p:transition advTm="3094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A43FF-AEEA-CE7A-2AF9-2CF1ABD855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灯片编号占位符 4">
            <a:extLst>
              <a:ext uri="{FF2B5EF4-FFF2-40B4-BE49-F238E27FC236}">
                <a16:creationId xmlns:a16="http://schemas.microsoft.com/office/drawing/2014/main" id="{990EBC1A-E85F-7115-B88E-5FBD204E5F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24</a:t>
            </a:fld>
            <a:endParaRPr kumimoji="0" lang="zh-CN" altLang="en-US" sz="2800"/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07C4EE1E-188D-CBBB-F04D-38EB2C42CCF1}"/>
              </a:ext>
            </a:extLst>
          </p:cNvPr>
          <p:cNvGrpSpPr/>
          <p:nvPr/>
        </p:nvGrpSpPr>
        <p:grpSpPr>
          <a:xfrm>
            <a:off x="158751" y="963982"/>
            <a:ext cx="11874499" cy="5760668"/>
            <a:chOff x="158751" y="963982"/>
            <a:chExt cx="11874499" cy="5760668"/>
          </a:xfrm>
        </p:grpSpPr>
        <p:cxnSp>
          <p:nvCxnSpPr>
            <p:cNvPr id="10" name="直线连接符 46">
              <a:extLst>
                <a:ext uri="{FF2B5EF4-FFF2-40B4-BE49-F238E27FC236}">
                  <a16:creationId xmlns:a16="http://schemas.microsoft.com/office/drawing/2014/main" id="{13229171-40FA-F951-8C66-D28CF6E5BFF3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74625" y="1000125"/>
              <a:ext cx="0" cy="5707063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" name="直线连接符 48">
              <a:extLst>
                <a:ext uri="{FF2B5EF4-FFF2-40B4-BE49-F238E27FC236}">
                  <a16:creationId xmlns:a16="http://schemas.microsoft.com/office/drawing/2014/main" id="{3AEB7039-40F1-4263-75D4-7B74E4928A01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2010100" y="984250"/>
              <a:ext cx="0" cy="5740400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" name="直线连接符 49">
              <a:extLst>
                <a:ext uri="{FF2B5EF4-FFF2-40B4-BE49-F238E27FC236}">
                  <a16:creationId xmlns:a16="http://schemas.microsoft.com/office/drawing/2014/main" id="{28706E9E-A0DD-A5D1-AD57-D9BDCBFD981A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74625" y="6707188"/>
              <a:ext cx="11858625" cy="17462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" name="Line 2">
              <a:extLst>
                <a:ext uri="{FF2B5EF4-FFF2-40B4-BE49-F238E27FC236}">
                  <a16:creationId xmlns:a16="http://schemas.microsoft.com/office/drawing/2014/main" id="{8D25E11B-8A60-40A0-C8D6-04E1A53843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751" y="963982"/>
              <a:ext cx="11874487" cy="2805"/>
            </a:xfrm>
            <a:prstGeom prst="line">
              <a:avLst/>
            </a:prstGeom>
            <a:noFill/>
            <a:ln w="190500" cmpd="sng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pic>
        <p:nvPicPr>
          <p:cNvPr id="7" name="图片 6" descr="电脑游戏的截图&#10;&#10;描述已自动生成">
            <a:extLst>
              <a:ext uri="{FF2B5EF4-FFF2-40B4-BE49-F238E27FC236}">
                <a16:creationId xmlns:a16="http://schemas.microsoft.com/office/drawing/2014/main" id="{F87F44F8-B17F-C3DC-55CC-0F6D678014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6464" y="1271956"/>
            <a:ext cx="4494627" cy="2526883"/>
          </a:xfrm>
          <a:prstGeom prst="rect">
            <a:avLst/>
          </a:prstGeom>
        </p:spPr>
      </p:pic>
      <p:pic>
        <p:nvPicPr>
          <p:cNvPr id="19" name="图片 18" descr="图片包含 应用程序&#10;&#10;描述已自动生成">
            <a:extLst>
              <a:ext uri="{FF2B5EF4-FFF2-40B4-BE49-F238E27FC236}">
                <a16:creationId xmlns:a16="http://schemas.microsoft.com/office/drawing/2014/main" id="{3BF879D5-7B81-D8AB-DAE7-248E48F9B84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758" b="14732"/>
          <a:stretch/>
        </p:blipFill>
        <p:spPr>
          <a:xfrm>
            <a:off x="677068" y="1333457"/>
            <a:ext cx="4288627" cy="2460939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6CF4EC74-7A8B-F1FE-4A71-3FC2D5EC4638}"/>
              </a:ext>
            </a:extLst>
          </p:cNvPr>
          <p:cNvSpPr txBox="1"/>
          <p:nvPr/>
        </p:nvSpPr>
        <p:spPr>
          <a:xfrm>
            <a:off x="1103635" y="4481580"/>
            <a:ext cx="951951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" altLang="zh-CN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Use multi_hadron_2pt to compute the combined two-baryon two-point function for a local 6-quark operator. The combined interpolating operator at source and sink is:</a:t>
            </a:r>
          </a:p>
          <a:p>
            <a:pPr algn="just"/>
            <a:r>
              <a:rPr lang="en" altLang="zh-CN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O = (</a:t>
            </a:r>
            <a:r>
              <a:rPr lang="en" altLang="zh-CN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u^T</a:t>
            </a:r>
            <a:r>
              <a:rPr lang="en" altLang="zh-CN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Cg5 d) d  *  (</a:t>
            </a:r>
            <a:r>
              <a:rPr lang="en" altLang="zh-CN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u^T</a:t>
            </a:r>
            <a:r>
              <a:rPr lang="en" altLang="zh-CN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Cg5 d) u</a:t>
            </a:r>
          </a:p>
          <a:p>
            <a:pPr algn="just"/>
            <a:r>
              <a:rPr lang="en" altLang="zh-CN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Use single-term baryon operators only (no octet flavor combinations). Apply </a:t>
            </a:r>
            <a:r>
              <a:rPr lang="en" altLang="zh-CN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P_plus</a:t>
            </a:r>
            <a:r>
              <a:rPr lang="en" altLang="zh-CN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projector on each baryon block individually (per-baryon block projection, not composite-level). The contraction should be one multi-hadron 2pt object, NOT a product of separate baryon 2pt correlators.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56359084-D05D-80AD-35AF-11846E9646DF}"/>
              </a:ext>
            </a:extLst>
          </p:cNvPr>
          <p:cNvSpPr txBox="1"/>
          <p:nvPr/>
        </p:nvSpPr>
        <p:spPr>
          <a:xfrm>
            <a:off x="677068" y="3972277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User Task for </a:t>
            </a:r>
            <a:r>
              <a:rPr lang="en" altLang="zh-CN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LQCDMaster</a:t>
            </a:r>
            <a:r>
              <a:rPr lang="en" altLang="zh-CN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zh-CN" altLang="en-US" dirty="0"/>
          </a:p>
        </p:txBody>
      </p:sp>
      <p:sp>
        <p:nvSpPr>
          <p:cNvPr id="2" name="AutoShape 13">
            <a:extLst>
              <a:ext uri="{FF2B5EF4-FFF2-40B4-BE49-F238E27FC236}">
                <a16:creationId xmlns:a16="http://schemas.microsoft.com/office/drawing/2014/main" id="{8C0B80D1-4394-D728-AA1B-DDA23290F7D2}"/>
              </a:ext>
            </a:extLst>
          </p:cNvPr>
          <p:cNvSpPr/>
          <p:nvPr/>
        </p:nvSpPr>
        <p:spPr>
          <a:xfrm>
            <a:off x="300049" y="5932956"/>
            <a:ext cx="11607776" cy="593814"/>
          </a:xfrm>
          <a:prstGeom prst="roundRect">
            <a:avLst>
              <a:gd name="adj" fmla="val 0"/>
            </a:avLst>
          </a:prstGeom>
          <a:solidFill>
            <a:srgbClr val="008F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algn="ctr">
              <a:defRPr/>
            </a:pPr>
            <a:r>
              <a:rPr lang="en" altLang="zh-CN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Nuclei Spectrum using </a:t>
            </a:r>
            <a:r>
              <a:rPr lang="en" altLang="zh-CN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LQCDMaster</a:t>
            </a:r>
            <a:r>
              <a:rPr lang="en" altLang="zh-CN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3">
            <a:extLst>
              <a:ext uri="{FF2B5EF4-FFF2-40B4-BE49-F238E27FC236}">
                <a16:creationId xmlns:a16="http://schemas.microsoft.com/office/drawing/2014/main" id="{F314C47A-5256-63F4-271C-EEACCB1B1287}"/>
              </a:ext>
            </a:extLst>
          </p:cNvPr>
          <p:cNvSpPr/>
          <p:nvPr/>
        </p:nvSpPr>
        <p:spPr>
          <a:xfrm>
            <a:off x="520699" y="190500"/>
            <a:ext cx="6986229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>
              <a:spcBef>
                <a:spcPct val="50000"/>
              </a:spcBef>
              <a:defRPr/>
            </a:pPr>
            <a:r>
              <a:rPr lang="en-US" sz="3600" b="1" dirty="0" err="1">
                <a:solidFill>
                  <a:srgbClr val="C00000"/>
                </a:solidFill>
                <a:latin typeface="+mj-ea"/>
                <a:ea typeface="+mj-ea"/>
                <a:cs typeface="Times New Roman" panose="02020603050405020304" pitchFamily="18" charset="0"/>
                <a:sym typeface="SimHei"/>
              </a:rPr>
              <a:t>大模型智能体</a:t>
            </a:r>
            <a:r>
              <a:rPr lang="zh-CN" altLang="en-US" sz="3600" b="1" dirty="0">
                <a:solidFill>
                  <a:srgbClr val="C00000"/>
                </a:solidFill>
                <a:latin typeface="+mj-ea"/>
                <a:ea typeface="+mj-ea"/>
                <a:cs typeface="Times New Roman" panose="02020603050405020304" pitchFamily="18" charset="0"/>
                <a:sym typeface="SimHei"/>
              </a:rPr>
              <a:t>：</a:t>
            </a:r>
            <a:r>
              <a:rPr lang="en-US" altLang="zh-CN" sz="3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SimHei"/>
              </a:rPr>
              <a:t>LQCDMaster</a:t>
            </a:r>
            <a:endParaRPr lang="en-US" altLang="zh-CN" sz="3600" b="1" dirty="0">
              <a:solidFill>
                <a:srgbClr val="C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indent="0" algn="l">
              <a:lnSpc>
                <a:spcPct val="100000"/>
              </a:lnSpc>
              <a:spcBef>
                <a:spcPct val="50000"/>
              </a:spcBef>
              <a:defRPr/>
            </a:pPr>
            <a:endParaRPr lang="en-US" sz="1100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521076"/>
      </p:ext>
    </p:extLst>
  </p:cSld>
  <p:clrMapOvr>
    <a:masterClrMapping/>
  </p:clrMapOvr>
  <p:transition advTm="3094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1C536-7162-6B11-1751-3CF37AF31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灯片编号占位符 4">
            <a:extLst>
              <a:ext uri="{FF2B5EF4-FFF2-40B4-BE49-F238E27FC236}">
                <a16:creationId xmlns:a16="http://schemas.microsoft.com/office/drawing/2014/main" id="{16DC0F6F-107D-16E6-87A7-0F23454901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25</a:t>
            </a:fld>
            <a:endParaRPr kumimoji="0" lang="zh-CN" altLang="en-US" sz="2800"/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48550AF1-7CE3-1ED0-CE84-2E1AAEF164C7}"/>
              </a:ext>
            </a:extLst>
          </p:cNvPr>
          <p:cNvGrpSpPr/>
          <p:nvPr/>
        </p:nvGrpSpPr>
        <p:grpSpPr>
          <a:xfrm>
            <a:off x="135146" y="951765"/>
            <a:ext cx="11874499" cy="5760668"/>
            <a:chOff x="158751" y="963982"/>
            <a:chExt cx="11874499" cy="5760668"/>
          </a:xfrm>
        </p:grpSpPr>
        <p:cxnSp>
          <p:nvCxnSpPr>
            <p:cNvPr id="10" name="直线连接符 46">
              <a:extLst>
                <a:ext uri="{FF2B5EF4-FFF2-40B4-BE49-F238E27FC236}">
                  <a16:creationId xmlns:a16="http://schemas.microsoft.com/office/drawing/2014/main" id="{45C71FFB-C4A1-E022-9E6D-67C1B0B508C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74625" y="1000125"/>
              <a:ext cx="0" cy="5707063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" name="直线连接符 48">
              <a:extLst>
                <a:ext uri="{FF2B5EF4-FFF2-40B4-BE49-F238E27FC236}">
                  <a16:creationId xmlns:a16="http://schemas.microsoft.com/office/drawing/2014/main" id="{02BE3826-89AB-84D5-41FF-46DF1552186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2010100" y="984250"/>
              <a:ext cx="0" cy="5740400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" name="直线连接符 49">
              <a:extLst>
                <a:ext uri="{FF2B5EF4-FFF2-40B4-BE49-F238E27FC236}">
                  <a16:creationId xmlns:a16="http://schemas.microsoft.com/office/drawing/2014/main" id="{3B87C9B5-0604-252D-490F-0354EBDF71BC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74625" y="6707188"/>
              <a:ext cx="11858625" cy="17462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" name="Line 2">
              <a:extLst>
                <a:ext uri="{FF2B5EF4-FFF2-40B4-BE49-F238E27FC236}">
                  <a16:creationId xmlns:a16="http://schemas.microsoft.com/office/drawing/2014/main" id="{42F5E7E1-EE56-0F4B-38F8-BBF84AEDC5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751" y="963982"/>
              <a:ext cx="11874487" cy="2805"/>
            </a:xfrm>
            <a:prstGeom prst="line">
              <a:avLst/>
            </a:prstGeom>
            <a:noFill/>
            <a:ln w="190500" cmpd="sng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pic>
        <p:nvPicPr>
          <p:cNvPr id="7" name="图片 6" descr="电脑游戏的截图&#10;&#10;描述已自动生成">
            <a:extLst>
              <a:ext uri="{FF2B5EF4-FFF2-40B4-BE49-F238E27FC236}">
                <a16:creationId xmlns:a16="http://schemas.microsoft.com/office/drawing/2014/main" id="{F48E23AD-6AEA-6A64-BE7F-4B5EE13CB1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6464" y="1271956"/>
            <a:ext cx="4494627" cy="2526883"/>
          </a:xfrm>
          <a:prstGeom prst="rect">
            <a:avLst/>
          </a:prstGeom>
        </p:spPr>
      </p:pic>
      <p:pic>
        <p:nvPicPr>
          <p:cNvPr id="19" name="图片 18" descr="图片包含 应用程序&#10;&#10;描述已自动生成">
            <a:extLst>
              <a:ext uri="{FF2B5EF4-FFF2-40B4-BE49-F238E27FC236}">
                <a16:creationId xmlns:a16="http://schemas.microsoft.com/office/drawing/2014/main" id="{C4ACB5B6-9898-F68E-DBBF-866F07B7CAE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758" b="14732"/>
          <a:stretch/>
        </p:blipFill>
        <p:spPr>
          <a:xfrm>
            <a:off x="677068" y="1333457"/>
            <a:ext cx="4288627" cy="2460939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FC6C0C2A-CF99-9F56-1CED-B5FA39069B1B}"/>
              </a:ext>
            </a:extLst>
          </p:cNvPr>
          <p:cNvSpPr txBox="1"/>
          <p:nvPr/>
        </p:nvSpPr>
        <p:spPr>
          <a:xfrm>
            <a:off x="7861357" y="5523762"/>
            <a:ext cx="17289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kumimoji="0" lang="en-US" altLang="zh-CN" sz="1400" b="1" dirty="0">
                <a:solidFill>
                  <a:srgbClr val="C00000"/>
                </a:solidFill>
                <a:latin typeface="Times New Roman" panose="02020603050405020304" pitchFamily="18" charset="0"/>
                <a:ea typeface="Adobe 黑体 Std R" charset="-122"/>
                <a:cs typeface="Times New Roman" panose="02020603050405020304" pitchFamily="18" charset="0"/>
              </a:rPr>
              <a:t>576 terms</a:t>
            </a:r>
            <a:endParaRPr kumimoji="0" lang="zh-CN" altLang="en-US" sz="1400" b="1" dirty="0">
              <a:solidFill>
                <a:srgbClr val="C00000"/>
              </a:solidFill>
              <a:latin typeface="Times New Roman" panose="02020603050405020304" pitchFamily="18" charset="0"/>
              <a:ea typeface="Adobe 黑体 Std R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970E2887-41D2-C8C6-9D37-509A5B39515A}"/>
              </a:ext>
            </a:extLst>
          </p:cNvPr>
          <p:cNvSpPr txBox="1"/>
          <p:nvPr/>
        </p:nvSpPr>
        <p:spPr>
          <a:xfrm>
            <a:off x="4704208" y="5598458"/>
            <a:ext cx="112081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1400" b="1" dirty="0">
                <a:solidFill>
                  <a:srgbClr val="C00000"/>
                </a:solidFill>
                <a:latin typeface="Times New Roman" panose="02020603050405020304" pitchFamily="18" charset="0"/>
                <a:ea typeface="Adobe 黑体 Std R" charset="-122"/>
                <a:cs typeface="Times New Roman" panose="02020603050405020304" pitchFamily="18" charset="0"/>
              </a:rPr>
              <a:t>288</a:t>
            </a:r>
            <a:r>
              <a:rPr lang="en-US" altLang="zh-CN" b="1" dirty="0">
                <a:solidFill>
                  <a:srgbClr val="C00000"/>
                </a:solidFill>
                <a:latin typeface="Times New Roman" panose="02020603050405020304" pitchFamily="18" charset="0"/>
                <a:ea typeface="Adobe 黑体 Std R" charset="-122"/>
                <a:cs typeface="Times New Roman" panose="02020603050405020304" pitchFamily="18" charset="0"/>
              </a:rPr>
              <a:t>0 terms</a:t>
            </a:r>
            <a:endParaRPr lang="zh-CN" altLang="en-US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91584D67-AE6D-9D4D-3070-C2C6725DA831}"/>
              </a:ext>
            </a:extLst>
          </p:cNvPr>
          <p:cNvSpPr txBox="1"/>
          <p:nvPr/>
        </p:nvSpPr>
        <p:spPr>
          <a:xfrm>
            <a:off x="3812028" y="5561859"/>
            <a:ext cx="9442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1400" b="1" dirty="0">
                <a:solidFill>
                  <a:srgbClr val="C00000"/>
                </a:solidFill>
                <a:latin typeface="Times New Roman" panose="02020603050405020304" pitchFamily="18" charset="0"/>
                <a:ea typeface="Adobe 黑体 Std R" charset="-122"/>
                <a:cs typeface="Times New Roman" panose="02020603050405020304" pitchFamily="18" charset="0"/>
              </a:rPr>
              <a:t>36</a:t>
            </a:r>
            <a:r>
              <a:rPr lang="en-US" altLang="zh-CN" b="1" dirty="0">
                <a:solidFill>
                  <a:srgbClr val="C00000"/>
                </a:solidFill>
                <a:latin typeface="Times New Roman" panose="02020603050405020304" pitchFamily="18" charset="0"/>
                <a:ea typeface="Adobe 黑体 Std R" charset="-122"/>
                <a:cs typeface="Times New Roman" panose="02020603050405020304" pitchFamily="18" charset="0"/>
              </a:rPr>
              <a:t> terms</a:t>
            </a:r>
            <a:endParaRPr lang="zh-CN" altLang="en-US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0EA11F88-549A-673A-F2F6-94A8C71C0E72}"/>
              </a:ext>
            </a:extLst>
          </p:cNvPr>
          <p:cNvSpPr txBox="1"/>
          <p:nvPr/>
        </p:nvSpPr>
        <p:spPr>
          <a:xfrm>
            <a:off x="2800768" y="5591694"/>
            <a:ext cx="9442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C00000"/>
                </a:solidFill>
                <a:latin typeface="Times New Roman" panose="02020603050405020304" pitchFamily="18" charset="0"/>
                <a:ea typeface="Adobe 黑体 Std R" charset="-122"/>
                <a:cs typeface="Times New Roman" panose="02020603050405020304" pitchFamily="18" charset="0"/>
              </a:rPr>
              <a:t>2terms</a:t>
            </a:r>
            <a:endParaRPr lang="zh-CN" altLang="en-US" dirty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7323408C-58DF-4F86-2947-7D7C3D855D22}"/>
              </a:ext>
            </a:extLst>
          </p:cNvPr>
          <p:cNvSpPr txBox="1"/>
          <p:nvPr/>
        </p:nvSpPr>
        <p:spPr>
          <a:xfrm>
            <a:off x="5848363" y="5598458"/>
            <a:ext cx="9442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C00000"/>
                </a:solidFill>
                <a:latin typeface="Times New Roman" panose="02020603050405020304" pitchFamily="18" charset="0"/>
                <a:ea typeface="Adobe 黑体 Std R" charset="-122"/>
                <a:cs typeface="Times New Roman" panose="02020603050405020304" pitchFamily="18" charset="0"/>
              </a:rPr>
              <a:t>1 term</a:t>
            </a:r>
            <a:endParaRPr lang="zh-CN" altLang="en-US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F250F3C9-38DB-E470-E796-C047DE8A8917}"/>
              </a:ext>
            </a:extLst>
          </p:cNvPr>
          <p:cNvSpPr txBox="1"/>
          <p:nvPr/>
        </p:nvSpPr>
        <p:spPr>
          <a:xfrm>
            <a:off x="6796102" y="5598458"/>
            <a:ext cx="9442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C00000"/>
                </a:solidFill>
                <a:latin typeface="Times New Roman" panose="02020603050405020304" pitchFamily="18" charset="0"/>
                <a:ea typeface="Adobe 黑体 Std R" charset="-122"/>
                <a:cs typeface="Times New Roman" panose="02020603050405020304" pitchFamily="18" charset="0"/>
              </a:rPr>
              <a:t>12 terms</a:t>
            </a:r>
            <a:endParaRPr lang="zh-CN" altLang="en-US" dirty="0"/>
          </a:p>
        </p:txBody>
      </p:sp>
      <p:sp>
        <p:nvSpPr>
          <p:cNvPr id="2" name="AutoShape 13">
            <a:extLst>
              <a:ext uri="{FF2B5EF4-FFF2-40B4-BE49-F238E27FC236}">
                <a16:creationId xmlns:a16="http://schemas.microsoft.com/office/drawing/2014/main" id="{CBE77515-BCC4-2FB0-5E6C-65F3C192E4C7}"/>
              </a:ext>
            </a:extLst>
          </p:cNvPr>
          <p:cNvSpPr/>
          <p:nvPr/>
        </p:nvSpPr>
        <p:spPr>
          <a:xfrm>
            <a:off x="1273990" y="6021995"/>
            <a:ext cx="10092996" cy="593814"/>
          </a:xfrm>
          <a:prstGeom prst="roundRect">
            <a:avLst>
              <a:gd name="adj" fmla="val 0"/>
            </a:avLst>
          </a:prstGeom>
          <a:solidFill>
            <a:srgbClr val="008F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algn="ctr">
              <a:defRPr/>
            </a:pPr>
            <a:r>
              <a:rPr lang="en" altLang="zh-CN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Nuclei Spectrum using </a:t>
            </a:r>
            <a:r>
              <a:rPr lang="en" altLang="zh-CN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LQCDMaster</a:t>
            </a:r>
            <a:r>
              <a:rPr lang="en" altLang="zh-CN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图片 5" descr="图表, 箱线图&#10;&#10;描述已自动生成">
            <a:extLst>
              <a:ext uri="{FF2B5EF4-FFF2-40B4-BE49-F238E27FC236}">
                <a16:creationId xmlns:a16="http://schemas.microsoft.com/office/drawing/2014/main" id="{D55F7A2B-0F20-9AD1-B5E9-B23FD5B4AB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2410" y="1727108"/>
            <a:ext cx="6663959" cy="3813877"/>
          </a:xfrm>
          <a:prstGeom prst="rect">
            <a:avLst/>
          </a:prstGeom>
        </p:spPr>
      </p:pic>
      <p:sp>
        <p:nvSpPr>
          <p:cNvPr id="3" name="AutoShape 3">
            <a:extLst>
              <a:ext uri="{FF2B5EF4-FFF2-40B4-BE49-F238E27FC236}">
                <a16:creationId xmlns:a16="http://schemas.microsoft.com/office/drawing/2014/main" id="{9454FC88-86DE-F5AF-C467-83658F94D3AB}"/>
              </a:ext>
            </a:extLst>
          </p:cNvPr>
          <p:cNvSpPr/>
          <p:nvPr/>
        </p:nvSpPr>
        <p:spPr>
          <a:xfrm>
            <a:off x="520699" y="190500"/>
            <a:ext cx="6986229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>
              <a:spcBef>
                <a:spcPct val="50000"/>
              </a:spcBef>
              <a:defRPr/>
            </a:pPr>
            <a:r>
              <a:rPr lang="en-US" sz="3600" b="1" dirty="0" err="1">
                <a:solidFill>
                  <a:srgbClr val="C00000"/>
                </a:solidFill>
                <a:latin typeface="+mj-ea"/>
                <a:ea typeface="+mj-ea"/>
                <a:cs typeface="Times New Roman" panose="02020603050405020304" pitchFamily="18" charset="0"/>
                <a:sym typeface="SimHei"/>
              </a:rPr>
              <a:t>大模型智能体</a:t>
            </a:r>
            <a:r>
              <a:rPr lang="zh-CN" altLang="en-US" sz="3600" b="1" dirty="0">
                <a:solidFill>
                  <a:srgbClr val="C00000"/>
                </a:solidFill>
                <a:latin typeface="+mj-ea"/>
                <a:ea typeface="+mj-ea"/>
                <a:cs typeface="Times New Roman" panose="02020603050405020304" pitchFamily="18" charset="0"/>
                <a:sym typeface="SimHei"/>
              </a:rPr>
              <a:t>：</a:t>
            </a:r>
            <a:r>
              <a:rPr lang="en-US" altLang="zh-CN" sz="3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SimHei"/>
              </a:rPr>
              <a:t>LQCDMaster</a:t>
            </a:r>
            <a:endParaRPr lang="en-US" altLang="zh-CN" sz="3600" b="1" dirty="0">
              <a:solidFill>
                <a:srgbClr val="C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indent="0" algn="l">
              <a:lnSpc>
                <a:spcPct val="100000"/>
              </a:lnSpc>
              <a:spcBef>
                <a:spcPct val="50000"/>
              </a:spcBef>
              <a:defRPr/>
            </a:pPr>
            <a:endParaRPr lang="en-US" sz="1100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9450050"/>
      </p:ext>
    </p:extLst>
  </p:cSld>
  <p:clrMapOvr>
    <a:masterClrMapping/>
  </p:clrMapOvr>
  <p:transition advTm="3094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形用户界面, 文本, 应用程序&#10;&#10;描述已自动生成">
            <a:extLst>
              <a:ext uri="{FF2B5EF4-FFF2-40B4-BE49-F238E27FC236}">
                <a16:creationId xmlns:a16="http://schemas.microsoft.com/office/drawing/2014/main" id="{A8D73AFC-40C3-D059-2B19-110F4373CB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045"/>
          <a:stretch/>
        </p:blipFill>
        <p:spPr>
          <a:xfrm>
            <a:off x="609600" y="724204"/>
            <a:ext cx="10872467" cy="5619506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EB8299F1-7F29-560E-1E80-87199BE556C8}"/>
              </a:ext>
            </a:extLst>
          </p:cNvPr>
          <p:cNvSpPr txBox="1"/>
          <p:nvPr/>
        </p:nvSpPr>
        <p:spPr>
          <a:xfrm>
            <a:off x="609600" y="262539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Aether: an integrated vibe research platform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D704884E-B8F9-E22A-AE51-296C6F6B7E95}"/>
              </a:ext>
            </a:extLst>
          </p:cNvPr>
          <p:cNvSpPr txBox="1"/>
          <p:nvPr/>
        </p:nvSpPr>
        <p:spPr>
          <a:xfrm>
            <a:off x="7268840" y="6496757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1400" b="1" dirty="0">
                <a:solidFill>
                  <a:srgbClr val="0F34CF"/>
                </a:solidFill>
                <a:effectLst/>
                <a:latin typeface="Times New Roman" panose="02020603050405020304" pitchFamily="18" charset="0"/>
                <a:ea typeface="STKaiti" panose="02010600040101010101" pitchFamily="2" charset="-122"/>
                <a:cs typeface="Times New Roman" panose="02020603050405020304" pitchFamily="18" charset="0"/>
              </a:rPr>
              <a:t>From Dong-Shan Jian</a:t>
            </a:r>
            <a:endParaRPr lang="en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灯片编号占位符 4">
            <a:extLst>
              <a:ext uri="{FF2B5EF4-FFF2-40B4-BE49-F238E27FC236}">
                <a16:creationId xmlns:a16="http://schemas.microsoft.com/office/drawing/2014/main" id="{41ADEAC2-39B9-7040-8C3E-0CF7FE0370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26</a:t>
            </a:fld>
            <a:endParaRPr kumimoji="0" lang="zh-CN" altLang="en-US" sz="280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59FACCD0-6B2D-BB07-83E6-8B6494022771}"/>
              </a:ext>
            </a:extLst>
          </p:cNvPr>
          <p:cNvSpPr txBox="1"/>
          <p:nvPr/>
        </p:nvSpPr>
        <p:spPr>
          <a:xfrm>
            <a:off x="2497546" y="6444077"/>
            <a:ext cx="447768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1400" b="1" dirty="0">
                <a:solidFill>
                  <a:srgbClr val="0F34CF"/>
                </a:solidFill>
                <a:effectLst/>
                <a:latin typeface="Times New Roman" panose="02020603050405020304" pitchFamily="18" charset="0"/>
                <a:ea typeface="STKaiti" panose="02010600040101010101" pitchFamily="2" charset="-122"/>
                <a:cs typeface="Times New Roman" panose="02020603050405020304" pitchFamily="18" charset="0"/>
              </a:rPr>
              <a:t>Work</a:t>
            </a:r>
            <a:r>
              <a:rPr lang="zh-CN" altLang="en-US" sz="1400" b="1" dirty="0">
                <a:solidFill>
                  <a:srgbClr val="0F34CF"/>
                </a:solidFill>
                <a:effectLst/>
                <a:latin typeface="Times New Roman" panose="02020603050405020304" pitchFamily="18" charset="0"/>
                <a:ea typeface="STKaiti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400" b="1" dirty="0">
                <a:solidFill>
                  <a:srgbClr val="0F34CF"/>
                </a:solidFill>
                <a:effectLst/>
                <a:latin typeface="Times New Roman" panose="02020603050405020304" pitchFamily="18" charset="0"/>
                <a:ea typeface="STKaiti" panose="02010600040101010101" pitchFamily="2" charset="-122"/>
                <a:cs typeface="Times New Roman" panose="02020603050405020304" pitchFamily="18" charset="0"/>
              </a:rPr>
              <a:t>by Prof. Yanqing Ma (PKU)</a:t>
            </a:r>
            <a:endParaRPr lang="en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6095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形用户界面, 图示&#10;&#10;描述已自动生成">
            <a:extLst>
              <a:ext uri="{FF2B5EF4-FFF2-40B4-BE49-F238E27FC236}">
                <a16:creationId xmlns:a16="http://schemas.microsoft.com/office/drawing/2014/main" id="{3E4D6527-059F-06F6-0444-EA5BB0835C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635" y="217877"/>
            <a:ext cx="10006079" cy="5796062"/>
          </a:xfrm>
          <a:prstGeom prst="rect">
            <a:avLst/>
          </a:prstGeom>
        </p:spPr>
      </p:pic>
      <p:sp>
        <p:nvSpPr>
          <p:cNvPr id="4" name="灯片编号占位符 4">
            <a:extLst>
              <a:ext uri="{FF2B5EF4-FFF2-40B4-BE49-F238E27FC236}">
                <a16:creationId xmlns:a16="http://schemas.microsoft.com/office/drawing/2014/main" id="{2A9BEF44-EF81-8BBB-1DAE-2F7CACE2C0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27</a:t>
            </a:fld>
            <a:endParaRPr kumimoji="0" lang="zh-CN" altLang="en-US" sz="280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391BB3A8-4B25-082E-E6E4-B21875A4E788}"/>
              </a:ext>
            </a:extLst>
          </p:cNvPr>
          <p:cNvSpPr txBox="1"/>
          <p:nvPr/>
        </p:nvSpPr>
        <p:spPr>
          <a:xfrm>
            <a:off x="7180917" y="6332346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1400" b="1" dirty="0">
                <a:solidFill>
                  <a:srgbClr val="0F34CF"/>
                </a:solidFill>
                <a:effectLst/>
                <a:latin typeface="Times New Roman" panose="02020603050405020304" pitchFamily="18" charset="0"/>
                <a:ea typeface="STKaiti" panose="02010600040101010101" pitchFamily="2" charset="-122"/>
                <a:cs typeface="Times New Roman" panose="02020603050405020304" pitchFamily="18" charset="0"/>
              </a:rPr>
              <a:t>From Dong-Shan Jian</a:t>
            </a:r>
            <a:endParaRPr lang="en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72C4B110-733B-BB17-A28A-FCC1AEA4903A}"/>
              </a:ext>
            </a:extLst>
          </p:cNvPr>
          <p:cNvSpPr txBox="1"/>
          <p:nvPr/>
        </p:nvSpPr>
        <p:spPr>
          <a:xfrm>
            <a:off x="2497546" y="6444077"/>
            <a:ext cx="447768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1400" b="1" dirty="0">
                <a:solidFill>
                  <a:srgbClr val="0F34CF"/>
                </a:solidFill>
                <a:effectLst/>
                <a:latin typeface="Times New Roman" panose="02020603050405020304" pitchFamily="18" charset="0"/>
                <a:ea typeface="STKaiti" panose="02010600040101010101" pitchFamily="2" charset="-122"/>
                <a:cs typeface="Times New Roman" panose="02020603050405020304" pitchFamily="18" charset="0"/>
              </a:rPr>
              <a:t>Work</a:t>
            </a:r>
            <a:r>
              <a:rPr lang="zh-CN" altLang="en-US" sz="1400" b="1" dirty="0">
                <a:solidFill>
                  <a:srgbClr val="0F34CF"/>
                </a:solidFill>
                <a:effectLst/>
                <a:latin typeface="Times New Roman" panose="02020603050405020304" pitchFamily="18" charset="0"/>
                <a:ea typeface="STKaiti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400" b="1" dirty="0">
                <a:solidFill>
                  <a:srgbClr val="0F34CF"/>
                </a:solidFill>
                <a:effectLst/>
                <a:latin typeface="Times New Roman" panose="02020603050405020304" pitchFamily="18" charset="0"/>
                <a:ea typeface="STKaiti" panose="02010600040101010101" pitchFamily="2" charset="-122"/>
                <a:cs typeface="Times New Roman" panose="02020603050405020304" pitchFamily="18" charset="0"/>
              </a:rPr>
              <a:t>by Prof. Yanqing Ma (PKU)</a:t>
            </a:r>
            <a:endParaRPr lang="en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0460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94A10A-927E-8F56-7437-C69E59D8F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D7A5D8DB-31ED-2570-1DDE-72CDA37C0E30}"/>
              </a:ext>
            </a:extLst>
          </p:cNvPr>
          <p:cNvSpPr/>
          <p:nvPr/>
        </p:nvSpPr>
        <p:spPr>
          <a:xfrm>
            <a:off x="472354" y="1957218"/>
            <a:ext cx="5623640" cy="2293394"/>
          </a:xfrm>
          <a:prstGeom prst="roundRect">
            <a:avLst>
              <a:gd name="adj" fmla="val 8000"/>
            </a:avLst>
          </a:prstGeom>
          <a:solidFill>
            <a:srgbClr val="EEF1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zh-CN" altLang="en-US" b="0" i="0" dirty="0">
              <a:solidFill>
                <a:srgbClr val="191919"/>
              </a:solidFill>
              <a:effectLst/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18433" name="Text Box 3">
            <a:extLst>
              <a:ext uri="{FF2B5EF4-FFF2-40B4-BE49-F238E27FC236}">
                <a16:creationId xmlns:a16="http://schemas.microsoft.com/office/drawing/2014/main" id="{28997253-C625-AD1C-290F-99C63E2F3C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348" y="195263"/>
            <a:ext cx="965835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kumimoji="0" lang="zh-CN" altLang="en-US" sz="3600" b="1" dirty="0">
                <a:solidFill>
                  <a:srgbClr val="C00000"/>
                </a:solidFill>
                <a:ea typeface="Adobe 黑体 Std R" charset="-122"/>
              </a:rPr>
              <a:t>自主发现实验：从生成想法到自主验证</a:t>
            </a:r>
          </a:p>
        </p:txBody>
      </p:sp>
      <p:sp>
        <p:nvSpPr>
          <p:cNvPr id="18436" name="灯片编号占位符 4">
            <a:extLst>
              <a:ext uri="{FF2B5EF4-FFF2-40B4-BE49-F238E27FC236}">
                <a16:creationId xmlns:a16="http://schemas.microsoft.com/office/drawing/2014/main" id="{471E3E8A-2CD5-279D-974B-ADD79E9940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28</a:t>
            </a:fld>
            <a:endParaRPr kumimoji="0" lang="zh-CN" altLang="en-US" sz="2800"/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6B1AE0EC-154D-7155-1538-CCEC84FF9E2B}"/>
              </a:ext>
            </a:extLst>
          </p:cNvPr>
          <p:cNvGrpSpPr/>
          <p:nvPr/>
        </p:nvGrpSpPr>
        <p:grpSpPr>
          <a:xfrm>
            <a:off x="158751" y="963982"/>
            <a:ext cx="11874499" cy="5760668"/>
            <a:chOff x="158751" y="963982"/>
            <a:chExt cx="11874499" cy="5760668"/>
          </a:xfrm>
        </p:grpSpPr>
        <p:cxnSp>
          <p:nvCxnSpPr>
            <p:cNvPr id="10" name="直线连接符 46">
              <a:extLst>
                <a:ext uri="{FF2B5EF4-FFF2-40B4-BE49-F238E27FC236}">
                  <a16:creationId xmlns:a16="http://schemas.microsoft.com/office/drawing/2014/main" id="{6AD2F0F0-D201-9699-273E-4E6C7E9D813E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74625" y="1000125"/>
              <a:ext cx="0" cy="5707063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" name="直线连接符 48">
              <a:extLst>
                <a:ext uri="{FF2B5EF4-FFF2-40B4-BE49-F238E27FC236}">
                  <a16:creationId xmlns:a16="http://schemas.microsoft.com/office/drawing/2014/main" id="{3148BCCC-819C-A4A6-1C3B-FD9FE9D20C90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2010100" y="984250"/>
              <a:ext cx="0" cy="5740400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" name="直线连接符 49">
              <a:extLst>
                <a:ext uri="{FF2B5EF4-FFF2-40B4-BE49-F238E27FC236}">
                  <a16:creationId xmlns:a16="http://schemas.microsoft.com/office/drawing/2014/main" id="{EAF33D38-8A2F-A09D-A32F-0E6CDBCB1807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74625" y="6707188"/>
              <a:ext cx="11858625" cy="17462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" name="Line 2">
              <a:extLst>
                <a:ext uri="{FF2B5EF4-FFF2-40B4-BE49-F238E27FC236}">
                  <a16:creationId xmlns:a16="http://schemas.microsoft.com/office/drawing/2014/main" id="{8DD40D5F-877D-C7BD-7969-DAA4791018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751" y="963982"/>
              <a:ext cx="11874487" cy="2805"/>
            </a:xfrm>
            <a:prstGeom prst="line">
              <a:avLst/>
            </a:prstGeom>
            <a:noFill/>
            <a:ln w="190500" cmpd="sng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3" name="Rounded Rectangle 5">
            <a:extLst>
              <a:ext uri="{FF2B5EF4-FFF2-40B4-BE49-F238E27FC236}">
                <a16:creationId xmlns:a16="http://schemas.microsoft.com/office/drawing/2014/main" id="{78558EDF-896C-817E-C1D4-EE9F32950F27}"/>
              </a:ext>
            </a:extLst>
          </p:cNvPr>
          <p:cNvSpPr/>
          <p:nvPr/>
        </p:nvSpPr>
        <p:spPr>
          <a:xfrm>
            <a:off x="495502" y="4328165"/>
            <a:ext cx="5600490" cy="1711601"/>
          </a:xfrm>
          <a:prstGeom prst="roundRect">
            <a:avLst>
              <a:gd name="adj" fmla="val 8000"/>
            </a:avLst>
          </a:prstGeom>
          <a:solidFill>
            <a:srgbClr val="EEF1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zh-CN" altLang="en-US" sz="1800" b="0" i="0" dirty="0">
                <a:solidFill>
                  <a:srgbClr val="191919"/>
                </a:solidFill>
                <a:effectLst/>
                <a:latin typeface="SimSun" panose="02010600030101010101" pitchFamily="2" charset="-122"/>
                <a:ea typeface="SimSun" panose="02010600030101010101" pitchFamily="2" charset="-122"/>
              </a:rPr>
              <a:t>系统对每个生成的 </a:t>
            </a:r>
            <a:r>
              <a:rPr lang="en" altLang="zh-CN" sz="1800" b="0" i="0" dirty="0">
                <a:solidFill>
                  <a:srgbClr val="191919"/>
                </a:solidFill>
                <a:effectLst/>
                <a:latin typeface="SimSun" panose="02010600030101010101" pitchFamily="2" charset="-122"/>
                <a:ea typeface="SimSun" panose="02010600030101010101" pitchFamily="2" charset="-122"/>
              </a:rPr>
              <a:t>Idea </a:t>
            </a:r>
            <a:r>
              <a:rPr lang="zh-CN" altLang="en-US" sz="1800" b="0" i="0" dirty="0">
                <a:solidFill>
                  <a:srgbClr val="191919"/>
                </a:solidFill>
                <a:effectLst/>
                <a:latin typeface="SimSun" panose="02010600030101010101" pitchFamily="2" charset="-122"/>
                <a:ea typeface="SimSun" panose="02010600030101010101" pitchFamily="2" charset="-122"/>
              </a:rPr>
              <a:t>进行三项核心维度评估：</a:t>
            </a:r>
          </a:p>
          <a:p>
            <a:pPr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800" b="0" i="0" dirty="0">
                <a:solidFill>
                  <a:srgbClr val="191919"/>
                </a:solidFill>
                <a:effectLst/>
                <a:latin typeface="SimSun" panose="02010600030101010101" pitchFamily="2" charset="-122"/>
                <a:ea typeface="SimSun" panose="02010600030101010101" pitchFamily="2" charset="-122"/>
              </a:rPr>
              <a:t>创新性：是否提出新的机制或突破性视角。</a:t>
            </a:r>
          </a:p>
          <a:p>
            <a:pPr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800" b="0" i="0" dirty="0">
                <a:solidFill>
                  <a:srgbClr val="191919"/>
                </a:solidFill>
                <a:effectLst/>
                <a:latin typeface="SimSun" panose="02010600030101010101" pitchFamily="2" charset="-122"/>
                <a:ea typeface="SimSun" panose="02010600030101010101" pitchFamily="2" charset="-122"/>
              </a:rPr>
              <a:t>可行性：在现有技术条件下是否具备实施基础。</a:t>
            </a:r>
          </a:p>
          <a:p>
            <a:pPr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800" b="0" i="0" dirty="0">
                <a:solidFill>
                  <a:srgbClr val="191919"/>
                </a:solidFill>
                <a:effectLst/>
                <a:latin typeface="SimSun" panose="02010600030101010101" pitchFamily="2" charset="-122"/>
                <a:ea typeface="SimSun" panose="02010600030101010101" pitchFamily="2" charset="-122"/>
              </a:rPr>
              <a:t>重要性：若验证成功，对领域发展可能产生的影响程度。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5F98A94-BAC7-FB86-FC26-9D9E6C79337C}"/>
              </a:ext>
            </a:extLst>
          </p:cNvPr>
          <p:cNvSpPr/>
          <p:nvPr/>
        </p:nvSpPr>
        <p:spPr>
          <a:xfrm>
            <a:off x="548640" y="1371600"/>
            <a:ext cx="5394960" cy="640080"/>
          </a:xfrm>
          <a:prstGeom prst="rect">
            <a:avLst/>
          </a:prstGeom>
          <a:solidFill>
            <a:srgbClr val="2E5A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7">
            <a:extLst>
              <a:ext uri="{FF2B5EF4-FFF2-40B4-BE49-F238E27FC236}">
                <a16:creationId xmlns:a16="http://schemas.microsoft.com/office/drawing/2014/main" id="{8437796C-DDB0-2A67-1A94-133FA20F1992}"/>
              </a:ext>
            </a:extLst>
          </p:cNvPr>
          <p:cNvSpPr txBox="1"/>
          <p:nvPr/>
        </p:nvSpPr>
        <p:spPr>
          <a:xfrm>
            <a:off x="731520" y="1444752"/>
            <a:ext cx="5029200" cy="32643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000" b="1" i="0" dirty="0" err="1">
                <a:solidFill>
                  <a:srgbClr val="FFFFFF"/>
                </a:solidFill>
                <a:latin typeface="Microsoft YaHei"/>
              </a:rPr>
              <a:t>Ideamine</a:t>
            </a:r>
            <a:r>
              <a:rPr lang="en-US" altLang="zh-CN" sz="2000" b="1" i="0" dirty="0" err="1">
                <a:solidFill>
                  <a:srgbClr val="FFFFFF"/>
                </a:solidFill>
                <a:latin typeface="Microsoft YaHei"/>
              </a:rPr>
              <a:t>r</a:t>
            </a:r>
            <a:endParaRPr sz="2000" b="1" i="0" dirty="0">
              <a:solidFill>
                <a:srgbClr val="FFFFFF"/>
              </a:solidFill>
              <a:latin typeface="Microsoft YaHei"/>
            </a:endParaRPr>
          </a:p>
        </p:txBody>
      </p:sp>
      <p:sp>
        <p:nvSpPr>
          <p:cNvPr id="20" name="TextBox 8">
            <a:extLst>
              <a:ext uri="{FF2B5EF4-FFF2-40B4-BE49-F238E27FC236}">
                <a16:creationId xmlns:a16="http://schemas.microsoft.com/office/drawing/2014/main" id="{79D14F69-CAB2-D87F-9E43-ADA5B184CE76}"/>
              </a:ext>
            </a:extLst>
          </p:cNvPr>
          <p:cNvSpPr txBox="1"/>
          <p:nvPr/>
        </p:nvSpPr>
        <p:spPr>
          <a:xfrm>
            <a:off x="495501" y="1981800"/>
            <a:ext cx="5600492" cy="21879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zh-CN" altLang="en-US" sz="1800" b="0" i="0" dirty="0">
                <a:solidFill>
                  <a:srgbClr val="191919"/>
                </a:solidFill>
                <a:effectLst/>
                <a:latin typeface="SimSun" panose="02010600030101010101" pitchFamily="2" charset="-122"/>
                <a:ea typeface="SimSun" panose="02010600030101010101" pitchFamily="2" charset="-122"/>
              </a:rPr>
              <a:t>一个成熟的科研设想，需要清晰的结构与逻辑链条。</a:t>
            </a:r>
            <a:r>
              <a:rPr lang="en" altLang="zh-CN" sz="1800" b="0" i="0" dirty="0" err="1">
                <a:solidFill>
                  <a:srgbClr val="191919"/>
                </a:solidFill>
                <a:effectLst/>
                <a:latin typeface="SimSun" panose="02010600030101010101" pitchFamily="2" charset="-122"/>
                <a:ea typeface="SimSun" panose="02010600030101010101" pitchFamily="2" charset="-122"/>
              </a:rPr>
              <a:t>IdeaMiner</a:t>
            </a:r>
            <a:r>
              <a:rPr lang="en" altLang="zh-CN" sz="1800" b="0" i="0" dirty="0">
                <a:solidFill>
                  <a:srgbClr val="191919"/>
                </a:solidFill>
                <a:effectLst/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zh-CN" altLang="en-US" sz="1800" b="0" i="0" dirty="0">
                <a:solidFill>
                  <a:srgbClr val="191919"/>
                </a:solidFill>
                <a:effectLst/>
                <a:latin typeface="SimSun" panose="02010600030101010101" pitchFamily="2" charset="-122"/>
                <a:ea typeface="SimSun" panose="02010600030101010101" pitchFamily="2" charset="-122"/>
              </a:rPr>
              <a:t>生成的每个科研想法均包含：</a:t>
            </a:r>
          </a:p>
          <a:p>
            <a:pPr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zh-CN" altLang="en-US" sz="1800" b="0" i="0" dirty="0">
                <a:solidFill>
                  <a:srgbClr val="191919"/>
                </a:solidFill>
                <a:effectLst/>
                <a:latin typeface="SimSun" panose="02010600030101010101" pitchFamily="2" charset="-122"/>
                <a:ea typeface="SimSun" panose="02010600030101010101" pitchFamily="2" charset="-122"/>
              </a:rPr>
              <a:t>问题：明确、可检验的核心科学问题。</a:t>
            </a:r>
          </a:p>
          <a:p>
            <a:pPr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zh-CN" altLang="en-US" sz="1800" b="0" i="0" dirty="0">
                <a:solidFill>
                  <a:srgbClr val="191919"/>
                </a:solidFill>
                <a:effectLst/>
                <a:latin typeface="SimSun" panose="02010600030101010101" pitchFamily="2" charset="-122"/>
                <a:ea typeface="SimSun" panose="02010600030101010101" pitchFamily="2" charset="-122"/>
              </a:rPr>
              <a:t>背景：当前研究进展及尚待解决的关键空白。</a:t>
            </a:r>
          </a:p>
          <a:p>
            <a:pPr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zh-CN" altLang="en-US" sz="1800" b="0" i="0" dirty="0">
                <a:solidFill>
                  <a:srgbClr val="191919"/>
                </a:solidFill>
                <a:effectLst/>
                <a:latin typeface="SimSun" panose="02010600030101010101" pitchFamily="2" charset="-122"/>
                <a:ea typeface="SimSun" panose="02010600030101010101" pitchFamily="2" charset="-122"/>
              </a:rPr>
              <a:t>意义：若问题得到解决，可能产生的理论或实践影响。</a:t>
            </a:r>
          </a:p>
          <a:p>
            <a:pPr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zh-CN" altLang="en-US" sz="1800" b="0" i="0" dirty="0">
                <a:solidFill>
                  <a:srgbClr val="191919"/>
                </a:solidFill>
                <a:effectLst/>
                <a:latin typeface="SimSun" panose="02010600030101010101" pitchFamily="2" charset="-122"/>
                <a:ea typeface="SimSun" panose="02010600030101010101" pitchFamily="2" charset="-122"/>
              </a:rPr>
              <a:t>研究方法：可操作的技术路径与实施方案。</a:t>
            </a:r>
          </a:p>
          <a:p>
            <a:pPr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zh-CN" altLang="en-US" sz="1800" b="0" i="0" dirty="0">
                <a:solidFill>
                  <a:srgbClr val="191919"/>
                </a:solidFill>
                <a:effectLst/>
                <a:latin typeface="SimSun" panose="02010600030101010101" pitchFamily="2" charset="-122"/>
                <a:ea typeface="SimSun" panose="02010600030101010101" pitchFamily="2" charset="-122"/>
              </a:rPr>
              <a:t>研究思路：从假设提出到验证闭环的整体逻辑</a:t>
            </a:r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2D5A8D50-88DC-7462-B070-AD6A20C654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4643" y="1846258"/>
            <a:ext cx="5014582" cy="404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17702"/>
      </p:ext>
    </p:extLst>
  </p:cSld>
  <p:clrMapOvr>
    <a:masterClrMapping/>
  </p:clrMapOvr>
  <p:transition advTm="3094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00C6CA-9D67-F964-82D9-C6D678DA46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灯片编号占位符 4">
            <a:extLst>
              <a:ext uri="{FF2B5EF4-FFF2-40B4-BE49-F238E27FC236}">
                <a16:creationId xmlns:a16="http://schemas.microsoft.com/office/drawing/2014/main" id="{0140BD56-E86E-948D-03A6-0A0F3E1236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29</a:t>
            </a:fld>
            <a:endParaRPr kumimoji="0" lang="zh-CN" altLang="en-US" sz="2800"/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A7AEDC37-566A-6D83-9526-61CEB984EA00}"/>
              </a:ext>
            </a:extLst>
          </p:cNvPr>
          <p:cNvGrpSpPr/>
          <p:nvPr/>
        </p:nvGrpSpPr>
        <p:grpSpPr>
          <a:xfrm>
            <a:off x="158751" y="963982"/>
            <a:ext cx="11874499" cy="5760668"/>
            <a:chOff x="158751" y="963982"/>
            <a:chExt cx="11874499" cy="5760668"/>
          </a:xfrm>
        </p:grpSpPr>
        <p:cxnSp>
          <p:nvCxnSpPr>
            <p:cNvPr id="10" name="直线连接符 46">
              <a:extLst>
                <a:ext uri="{FF2B5EF4-FFF2-40B4-BE49-F238E27FC236}">
                  <a16:creationId xmlns:a16="http://schemas.microsoft.com/office/drawing/2014/main" id="{642D1360-32DB-77D8-8A1C-F5F148515B1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74625" y="1000125"/>
              <a:ext cx="0" cy="5707063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" name="直线连接符 48">
              <a:extLst>
                <a:ext uri="{FF2B5EF4-FFF2-40B4-BE49-F238E27FC236}">
                  <a16:creationId xmlns:a16="http://schemas.microsoft.com/office/drawing/2014/main" id="{C89FF164-9D56-233C-03E9-440873E7B612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2010100" y="984250"/>
              <a:ext cx="0" cy="5740400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" name="直线连接符 49">
              <a:extLst>
                <a:ext uri="{FF2B5EF4-FFF2-40B4-BE49-F238E27FC236}">
                  <a16:creationId xmlns:a16="http://schemas.microsoft.com/office/drawing/2014/main" id="{30022A75-B4BD-F860-7CEC-FDA282CEE71B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74625" y="6707188"/>
              <a:ext cx="11858625" cy="17462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" name="Line 2">
              <a:extLst>
                <a:ext uri="{FF2B5EF4-FFF2-40B4-BE49-F238E27FC236}">
                  <a16:creationId xmlns:a16="http://schemas.microsoft.com/office/drawing/2014/main" id="{B1CC8049-3B2B-4658-461C-D073D03E76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751" y="963982"/>
              <a:ext cx="11874487" cy="2805"/>
            </a:xfrm>
            <a:prstGeom prst="line">
              <a:avLst/>
            </a:prstGeom>
            <a:noFill/>
            <a:ln w="190500" cmpd="sng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3" name="Rounded Rectangle 5">
            <a:extLst>
              <a:ext uri="{FF2B5EF4-FFF2-40B4-BE49-F238E27FC236}">
                <a16:creationId xmlns:a16="http://schemas.microsoft.com/office/drawing/2014/main" id="{EE64782F-3702-1B71-0664-C4E17EAAD42E}"/>
              </a:ext>
            </a:extLst>
          </p:cNvPr>
          <p:cNvSpPr/>
          <p:nvPr/>
        </p:nvSpPr>
        <p:spPr>
          <a:xfrm>
            <a:off x="548640" y="1371600"/>
            <a:ext cx="5394960" cy="3548297"/>
          </a:xfrm>
          <a:prstGeom prst="roundRect">
            <a:avLst>
              <a:gd name="adj" fmla="val 8000"/>
            </a:avLst>
          </a:prstGeom>
          <a:solidFill>
            <a:srgbClr val="EEF1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13F2FB3-D04A-4603-ED68-2C2777038E15}"/>
              </a:ext>
            </a:extLst>
          </p:cNvPr>
          <p:cNvSpPr/>
          <p:nvPr/>
        </p:nvSpPr>
        <p:spPr>
          <a:xfrm>
            <a:off x="548640" y="1371600"/>
            <a:ext cx="5394960" cy="640080"/>
          </a:xfrm>
          <a:prstGeom prst="rect">
            <a:avLst/>
          </a:prstGeom>
          <a:solidFill>
            <a:srgbClr val="2E5A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7">
            <a:extLst>
              <a:ext uri="{FF2B5EF4-FFF2-40B4-BE49-F238E27FC236}">
                <a16:creationId xmlns:a16="http://schemas.microsoft.com/office/drawing/2014/main" id="{FFFCD8BD-029C-FA68-7DEA-83C9355B13D2}"/>
              </a:ext>
            </a:extLst>
          </p:cNvPr>
          <p:cNvSpPr txBox="1"/>
          <p:nvPr/>
        </p:nvSpPr>
        <p:spPr>
          <a:xfrm>
            <a:off x="731520" y="1444752"/>
            <a:ext cx="5029200" cy="32643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000" b="1" i="0" dirty="0" err="1">
                <a:solidFill>
                  <a:srgbClr val="FFFFFF"/>
                </a:solidFill>
                <a:latin typeface="Microsoft YaHei"/>
              </a:rPr>
              <a:t>Ideamine</a:t>
            </a:r>
            <a:r>
              <a:rPr lang="en-US" altLang="zh-CN" sz="2000" b="1" i="0" dirty="0" err="1">
                <a:solidFill>
                  <a:srgbClr val="FFFFFF"/>
                </a:solidFill>
                <a:latin typeface="Microsoft YaHei"/>
              </a:rPr>
              <a:t>rLQCD</a:t>
            </a:r>
            <a:endParaRPr sz="2000" b="1" i="0" dirty="0">
              <a:solidFill>
                <a:srgbClr val="FFFFFF"/>
              </a:solidFill>
              <a:latin typeface="Microsoft YaHei"/>
            </a:endParaRPr>
          </a:p>
        </p:txBody>
      </p:sp>
      <p:sp>
        <p:nvSpPr>
          <p:cNvPr id="20" name="TextBox 8">
            <a:extLst>
              <a:ext uri="{FF2B5EF4-FFF2-40B4-BE49-F238E27FC236}">
                <a16:creationId xmlns:a16="http://schemas.microsoft.com/office/drawing/2014/main" id="{19B44AB4-06DD-5869-E816-44E047AD23FB}"/>
              </a:ext>
            </a:extLst>
          </p:cNvPr>
          <p:cNvSpPr txBox="1"/>
          <p:nvPr/>
        </p:nvSpPr>
        <p:spPr>
          <a:xfrm>
            <a:off x="624350" y="2416493"/>
            <a:ext cx="5212080" cy="20261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2000"/>
              </a:lnSpc>
              <a:spcAft>
                <a:spcPts val="800"/>
              </a:spcAft>
            </a:pPr>
            <a:r>
              <a:rPr sz="18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▸ </a:t>
            </a:r>
            <a:r>
              <a:rPr sz="1800" dirty="0" err="1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自然语言「研究想法」的出题器</a:t>
            </a:r>
            <a:endParaRPr lang="en-US" sz="1800" dirty="0">
              <a:solidFill>
                <a:srgbClr val="22282E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>
              <a:lnSpc>
                <a:spcPct val="112000"/>
              </a:lnSpc>
              <a:spcAft>
                <a:spcPts val="800"/>
              </a:spcAft>
            </a:pPr>
            <a:r>
              <a:rPr lang="zh-CN" altLang="en-US" sz="18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▸ 按照</a:t>
            </a:r>
            <a:r>
              <a:rPr lang="en-US" altLang="zh-CN" sz="18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AI-Agent</a:t>
            </a:r>
            <a:r>
              <a:rPr lang="zh-CN" altLang="en-US" sz="18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逻辑</a:t>
            </a:r>
            <a:r>
              <a:rPr lang="en-US" altLang="zh-CN" sz="18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+</a:t>
            </a:r>
            <a:r>
              <a:rPr lang="zh-CN" altLang="en-US" sz="18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超过</a:t>
            </a:r>
            <a:r>
              <a:rPr lang="en-US" altLang="zh-CN" sz="18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6500</a:t>
            </a:r>
            <a:r>
              <a:rPr lang="zh-CN" altLang="en-US" sz="18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篇</a:t>
            </a:r>
            <a:r>
              <a:rPr lang="en-US" altLang="zh-CN" sz="18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LQCD</a:t>
            </a:r>
            <a:r>
              <a:rPr lang="zh-CN" altLang="en-US" sz="18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论文</a:t>
            </a:r>
            <a:endParaRPr sz="1800" dirty="0">
              <a:solidFill>
                <a:srgbClr val="22282E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>
              <a:lnSpc>
                <a:spcPct val="112000"/>
              </a:lnSpc>
              <a:spcAft>
                <a:spcPts val="800"/>
              </a:spcAft>
            </a:pPr>
            <a:r>
              <a:rPr sz="18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▸ </a:t>
            </a:r>
            <a:r>
              <a:rPr sz="1800" dirty="0" err="1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生成大量候选</a:t>
            </a:r>
            <a:r>
              <a:rPr sz="18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sz="1800" dirty="0" err="1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idea（含</a:t>
            </a:r>
            <a:r>
              <a:rPr sz="18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research gap）</a:t>
            </a:r>
            <a:endParaRPr lang="en-US" sz="1800" dirty="0">
              <a:solidFill>
                <a:srgbClr val="22282E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>
              <a:lnSpc>
                <a:spcPct val="112000"/>
              </a:lnSpc>
              <a:spcAft>
                <a:spcPts val="800"/>
              </a:spcAft>
            </a:pPr>
            <a:r>
              <a:rPr lang="zh-CN" altLang="en-US" sz="18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▸ 按照新颖性、重要性、可行性进行评分塞选</a:t>
            </a:r>
            <a:endParaRPr sz="1800" dirty="0">
              <a:solidFill>
                <a:srgbClr val="22282E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>
              <a:lnSpc>
                <a:spcPct val="112000"/>
              </a:lnSpc>
              <a:spcAft>
                <a:spcPts val="800"/>
              </a:spcAft>
            </a:pPr>
            <a:r>
              <a:rPr sz="18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▸ </a:t>
            </a:r>
            <a:r>
              <a:rPr sz="1800" dirty="0" err="1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接线层idea_to_task.py把想法转成task文本</a:t>
            </a:r>
            <a:endParaRPr sz="1800" dirty="0">
              <a:solidFill>
                <a:srgbClr val="22282E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21" name="Rounded Rectangle 9">
            <a:extLst>
              <a:ext uri="{FF2B5EF4-FFF2-40B4-BE49-F238E27FC236}">
                <a16:creationId xmlns:a16="http://schemas.microsoft.com/office/drawing/2014/main" id="{FF8262EC-AAC5-6FF9-95A1-FAA2D15BDC00}"/>
              </a:ext>
            </a:extLst>
          </p:cNvPr>
          <p:cNvSpPr/>
          <p:nvPr/>
        </p:nvSpPr>
        <p:spPr>
          <a:xfrm>
            <a:off x="6309360" y="1371600"/>
            <a:ext cx="5394960" cy="3545492"/>
          </a:xfrm>
          <a:prstGeom prst="roundRect">
            <a:avLst>
              <a:gd name="adj" fmla="val 8000"/>
            </a:avLst>
          </a:prstGeom>
          <a:solidFill>
            <a:srgbClr val="EEF1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10">
            <a:extLst>
              <a:ext uri="{FF2B5EF4-FFF2-40B4-BE49-F238E27FC236}">
                <a16:creationId xmlns:a16="http://schemas.microsoft.com/office/drawing/2014/main" id="{2AE19D89-36A8-93CC-1EB9-7A388AE0EF77}"/>
              </a:ext>
            </a:extLst>
          </p:cNvPr>
          <p:cNvSpPr/>
          <p:nvPr/>
        </p:nvSpPr>
        <p:spPr>
          <a:xfrm>
            <a:off x="6309360" y="1371600"/>
            <a:ext cx="5394960" cy="640080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11">
            <a:extLst>
              <a:ext uri="{FF2B5EF4-FFF2-40B4-BE49-F238E27FC236}">
                <a16:creationId xmlns:a16="http://schemas.microsoft.com/office/drawing/2014/main" id="{DD5406AF-8C8E-FA65-3129-522D771AB778}"/>
              </a:ext>
            </a:extLst>
          </p:cNvPr>
          <p:cNvSpPr txBox="1"/>
          <p:nvPr/>
        </p:nvSpPr>
        <p:spPr>
          <a:xfrm>
            <a:off x="6492240" y="1444752"/>
            <a:ext cx="5029200" cy="32643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000" b="1" i="0" dirty="0" err="1">
                <a:solidFill>
                  <a:srgbClr val="FFFFFF"/>
                </a:solidFill>
                <a:latin typeface="Microsoft YaHei"/>
              </a:rPr>
              <a:t>LQCDMaster</a:t>
            </a:r>
            <a:endParaRPr sz="2000" b="1" i="0" dirty="0">
              <a:solidFill>
                <a:srgbClr val="FFFFFF"/>
              </a:solidFill>
              <a:latin typeface="Microsoft YaHei"/>
            </a:endParaRPr>
          </a:p>
        </p:txBody>
      </p:sp>
      <p:sp>
        <p:nvSpPr>
          <p:cNvPr id="24" name="TextBox 12">
            <a:extLst>
              <a:ext uri="{FF2B5EF4-FFF2-40B4-BE49-F238E27FC236}">
                <a16:creationId xmlns:a16="http://schemas.microsoft.com/office/drawing/2014/main" id="{104A0F31-4F93-17BA-3B8E-39DCC7785D38}"/>
              </a:ext>
            </a:extLst>
          </p:cNvPr>
          <p:cNvSpPr txBox="1"/>
          <p:nvPr/>
        </p:nvSpPr>
        <p:spPr>
          <a:xfrm>
            <a:off x="6587708" y="2379522"/>
            <a:ext cx="4754880" cy="16133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2000"/>
              </a:lnSpc>
              <a:spcAft>
                <a:spcPts val="800"/>
              </a:spcAft>
            </a:pPr>
            <a:r>
              <a:rPr sz="18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▸ </a:t>
            </a:r>
            <a:r>
              <a:rPr sz="1800" dirty="0" err="1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自主科学家：规划</a:t>
            </a:r>
            <a:r>
              <a:rPr sz="18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+ </a:t>
            </a:r>
            <a:r>
              <a:rPr sz="1800" dirty="0" err="1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编码</a:t>
            </a:r>
            <a:r>
              <a:rPr sz="18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+ </a:t>
            </a:r>
            <a:r>
              <a:rPr sz="1800" dirty="0" err="1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执行</a:t>
            </a:r>
            <a:endParaRPr sz="1800" dirty="0">
              <a:solidFill>
                <a:srgbClr val="22282E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>
              <a:lnSpc>
                <a:spcPct val="112000"/>
              </a:lnSpc>
              <a:spcAft>
                <a:spcPts val="800"/>
              </a:spcAft>
            </a:pPr>
            <a:r>
              <a:rPr sz="18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▸ Planner </a:t>
            </a:r>
            <a:r>
              <a:rPr sz="1800" dirty="0" err="1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做物理方案设计</a:t>
            </a:r>
            <a:endParaRPr sz="1800" dirty="0">
              <a:solidFill>
                <a:srgbClr val="22282E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>
              <a:lnSpc>
                <a:spcPct val="112000"/>
              </a:lnSpc>
              <a:spcAft>
                <a:spcPts val="800"/>
              </a:spcAft>
            </a:pPr>
            <a:r>
              <a:rPr sz="18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▸ Executor </a:t>
            </a:r>
            <a:r>
              <a:rPr sz="1800" dirty="0" err="1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生成可执行</a:t>
            </a:r>
            <a:r>
              <a:rPr sz="18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sz="1800" dirty="0" err="1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PyQUDA</a:t>
            </a:r>
            <a:r>
              <a:rPr sz="18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sz="1800" dirty="0" err="1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代码</a:t>
            </a:r>
            <a:endParaRPr sz="1800" dirty="0">
              <a:solidFill>
                <a:srgbClr val="22282E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>
              <a:lnSpc>
                <a:spcPct val="112000"/>
              </a:lnSpc>
              <a:spcAft>
                <a:spcPts val="800"/>
              </a:spcAft>
            </a:pPr>
            <a:r>
              <a:rPr sz="18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▸ </a:t>
            </a:r>
            <a:r>
              <a:rPr sz="1800" dirty="0" err="1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Slurm</a:t>
            </a:r>
            <a:r>
              <a:rPr sz="18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sz="1800" dirty="0" err="1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提交到</a:t>
            </a:r>
            <a:r>
              <a:rPr lang="en-US" sz="1800" dirty="0" err="1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集群</a:t>
            </a:r>
            <a:r>
              <a:rPr sz="18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sz="1800" dirty="0" err="1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真实计算</a:t>
            </a:r>
            <a:endParaRPr sz="1800" dirty="0">
              <a:solidFill>
                <a:srgbClr val="22282E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25" name="Right Arrow 13">
            <a:extLst>
              <a:ext uri="{FF2B5EF4-FFF2-40B4-BE49-F238E27FC236}">
                <a16:creationId xmlns:a16="http://schemas.microsoft.com/office/drawing/2014/main" id="{5C24B63B-B240-C91B-765B-CF77012C93F4}"/>
              </a:ext>
            </a:extLst>
          </p:cNvPr>
          <p:cNvSpPr/>
          <p:nvPr/>
        </p:nvSpPr>
        <p:spPr>
          <a:xfrm>
            <a:off x="5989320" y="3200400"/>
            <a:ext cx="292608" cy="292608"/>
          </a:xfrm>
          <a:prstGeom prst="rightArrow">
            <a:avLst/>
          </a:prstGeom>
          <a:solidFill>
            <a:srgbClr val="3B82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0147210C-388E-14CF-D225-782EB26FDC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348" y="195263"/>
            <a:ext cx="965835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kumimoji="0" lang="zh-CN" altLang="en-US" sz="3600" b="1" dirty="0">
                <a:solidFill>
                  <a:srgbClr val="C00000"/>
                </a:solidFill>
                <a:ea typeface="Adobe 黑体 Std R" charset="-122"/>
              </a:rPr>
              <a:t>自主发现实验：从生成想法到自主验证</a:t>
            </a:r>
          </a:p>
        </p:txBody>
      </p:sp>
    </p:spTree>
    <p:extLst>
      <p:ext uri="{BB962C8B-B14F-4D97-AF65-F5344CB8AC3E}">
        <p14:creationId xmlns:p14="http://schemas.microsoft.com/office/powerpoint/2010/main" val="4092297449"/>
      </p:ext>
    </p:extLst>
  </p:cSld>
  <p:clrMapOvr>
    <a:masterClrMapping/>
  </p:clrMapOvr>
  <p:transition advTm="3094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74FF5-9339-54FC-B21F-17AA171898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07B64BD8-AC5E-96E4-E274-B47BCA0C6881}"/>
              </a:ext>
            </a:extLst>
          </p:cNvPr>
          <p:cNvSpPr/>
          <p:nvPr/>
        </p:nvSpPr>
        <p:spPr>
          <a:xfrm>
            <a:off x="482598" y="1206500"/>
            <a:ext cx="10629900" cy="5257800"/>
          </a:xfrm>
          <a:prstGeom prst="roundRect">
            <a:avLst>
              <a:gd name="adj" fmla="val 0"/>
            </a:avLst>
          </a:prstGeom>
          <a:solidFill>
            <a:srgbClr val="D9D9D9">
              <a:alpha val="5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 dirty="0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B10B492E-B750-D5F4-0691-104F5FF61974}"/>
              </a:ext>
            </a:extLst>
          </p:cNvPr>
          <p:cNvSpPr/>
          <p:nvPr/>
        </p:nvSpPr>
        <p:spPr>
          <a:xfrm>
            <a:off x="520700" y="190500"/>
            <a:ext cx="601980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indent="0" algn="l">
              <a:lnSpc>
                <a:spcPct val="100000"/>
              </a:lnSpc>
              <a:spcBef>
                <a:spcPct val="50000"/>
              </a:spcBef>
              <a:defRPr/>
            </a:pPr>
            <a:r>
              <a:rPr lang="en-US" sz="3600" b="1" i="0" u="none" strike="noStrike" dirty="0">
                <a:solidFill>
                  <a:srgbClr val="C00000"/>
                </a:solidFill>
                <a:latin typeface="Times New Roman" panose="02020603050405020304" pitchFamily="18" charset="0"/>
                <a:ea typeface="SimHei"/>
                <a:cs typeface="Times New Roman" panose="02020603050405020304" pitchFamily="18" charset="0"/>
                <a:sym typeface="SimHei"/>
              </a:rPr>
              <a:t>Outline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08AA0A36-CAEE-8632-0CAA-A8FC9A5329C2}"/>
              </a:ext>
            </a:extLst>
          </p:cNvPr>
          <p:cNvSpPr/>
          <p:nvPr/>
        </p:nvSpPr>
        <p:spPr>
          <a:xfrm>
            <a:off x="279398" y="1638296"/>
            <a:ext cx="10833100" cy="4826004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>
            <a:lvl2pPr marL="749300" indent="0"/>
            <a:lvl3pPr marL="1206500" indent="0"/>
            <a:lvl4pPr marL="1663700" indent="0"/>
            <a:lvl5pPr marL="2120900" indent="0"/>
            <a:lvl6pPr marL="2578100" indent="0"/>
            <a:lvl7pPr marL="3035300" indent="0"/>
            <a:lvl8pPr marL="3492500" indent="0"/>
            <a:lvl9pPr marL="3949700" indent="0"/>
          </a:lstStyle>
          <a:p>
            <a:pPr marL="1206500" lvl="1" indent="-457200" algn="l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zh-CN" altLang="en-US" sz="3600" dirty="0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  <a:sym typeface="Songti SC"/>
              </a:rPr>
              <a:t>生成式模型与格点组态生成</a:t>
            </a:r>
            <a:endParaRPr lang="en-US" altLang="zh-CN" sz="3600" dirty="0">
              <a:latin typeface="SimSun" panose="02010600030101010101" pitchFamily="2" charset="-122"/>
              <a:ea typeface="SimSun" panose="02010600030101010101" pitchFamily="2" charset="-122"/>
              <a:cs typeface="Times New Roman" panose="02020603050405020304" pitchFamily="18" charset="0"/>
              <a:sym typeface="Songti SC"/>
            </a:endParaRPr>
          </a:p>
          <a:p>
            <a:pPr marL="1206500" lvl="1" indent="-457200" algn="l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zh-CN" altLang="en-US" sz="3600" dirty="0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大模型智能体</a:t>
            </a:r>
            <a:endParaRPr lang="en-US" altLang="zh-CN" sz="3600" dirty="0">
              <a:latin typeface="SimSun" panose="02010600030101010101" pitchFamily="2" charset="-122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1206500" lvl="1" indent="-457200" algn="l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zh-CN" altLang="en" sz="3600" dirty="0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平台</a:t>
            </a:r>
            <a:r>
              <a:rPr lang="zh-CN" altLang="en-US" sz="3600" dirty="0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：</a:t>
            </a:r>
            <a:r>
              <a:rPr lang="en-US" altLang="zh-CN" sz="3600" dirty="0" err="1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Aether</a:t>
            </a:r>
            <a:endParaRPr lang="en-US" altLang="zh-CN" sz="3600" dirty="0">
              <a:latin typeface="SimSun" panose="02010600030101010101" pitchFamily="2" charset="-122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1206500" lvl="1" indent="-457200" algn="l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n-US" sz="3600" dirty="0" err="1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  <a:sym typeface="Songti SC"/>
              </a:rPr>
              <a:t>自主发现实验</a:t>
            </a:r>
            <a:r>
              <a:rPr lang="zh-CN" altLang="en-US" sz="3600" dirty="0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  <a:sym typeface="Songti SC"/>
              </a:rPr>
              <a:t>：</a:t>
            </a:r>
            <a:r>
              <a:rPr lang="en-US" sz="3600" dirty="0" err="1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  <a:sym typeface="Songti SC"/>
              </a:rPr>
              <a:t>从想法生成到自主验证</a:t>
            </a:r>
            <a:endParaRPr lang="en-US" sz="3600" dirty="0">
              <a:latin typeface="SimSun" panose="02010600030101010101" pitchFamily="2" charset="-122"/>
              <a:ea typeface="SimSun" panose="02010600030101010101" pitchFamily="2" charset="-122"/>
              <a:cs typeface="Times New Roman" panose="02020603050405020304" pitchFamily="18" charset="0"/>
              <a:sym typeface="Songti SC"/>
            </a:endParaRPr>
          </a:p>
        </p:txBody>
      </p:sp>
      <p:cxnSp>
        <p:nvCxnSpPr>
          <p:cNvPr id="6" name="Connector 6">
            <a:extLst>
              <a:ext uri="{FF2B5EF4-FFF2-40B4-BE49-F238E27FC236}">
                <a16:creationId xmlns:a16="http://schemas.microsoft.com/office/drawing/2014/main" id="{E278717A-EE76-3084-E61D-875439D54245}"/>
              </a:ext>
            </a:extLst>
          </p:cNvPr>
          <p:cNvCxnSpPr/>
          <p:nvPr/>
        </p:nvCxnSpPr>
        <p:spPr>
          <a:xfrm rot="5384687">
            <a:off x="-2667007" y="3848107"/>
            <a:ext cx="57023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" name="Connector 7">
            <a:extLst>
              <a:ext uri="{FF2B5EF4-FFF2-40B4-BE49-F238E27FC236}">
                <a16:creationId xmlns:a16="http://schemas.microsoft.com/office/drawing/2014/main" id="{92F20E90-907D-3A2A-C0A7-CA2B067B5963}"/>
              </a:ext>
            </a:extLst>
          </p:cNvPr>
          <p:cNvCxnSpPr/>
          <p:nvPr/>
        </p:nvCxnSpPr>
        <p:spPr>
          <a:xfrm rot="5384788">
            <a:off x="9150343" y="3854457"/>
            <a:ext cx="57404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" name="Connector 8">
            <a:extLst>
              <a:ext uri="{FF2B5EF4-FFF2-40B4-BE49-F238E27FC236}">
                <a16:creationId xmlns:a16="http://schemas.microsoft.com/office/drawing/2014/main" id="{E54CB7B3-1FF3-DFAD-6363-149519C5606C}"/>
              </a:ext>
            </a:extLst>
          </p:cNvPr>
          <p:cNvCxnSpPr/>
          <p:nvPr/>
        </p:nvCxnSpPr>
        <p:spPr>
          <a:xfrm rot="-11041">
            <a:off x="177790" y="6711950"/>
            <a:ext cx="11861827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" name="Connector 9">
            <a:extLst>
              <a:ext uri="{FF2B5EF4-FFF2-40B4-BE49-F238E27FC236}">
                <a16:creationId xmlns:a16="http://schemas.microsoft.com/office/drawing/2014/main" id="{0C2789FC-75A1-C659-7E0B-3036CA733245}"/>
              </a:ext>
            </a:extLst>
          </p:cNvPr>
          <p:cNvCxnSpPr/>
          <p:nvPr/>
        </p:nvCxnSpPr>
        <p:spPr>
          <a:xfrm rot="-3680">
            <a:off x="165103" y="958850"/>
            <a:ext cx="118618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905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4859192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>
            <a:extLst>
              <a:ext uri="{FF2B5EF4-FFF2-40B4-BE49-F238E27FC236}">
                <a16:creationId xmlns:a16="http://schemas.microsoft.com/office/drawing/2014/main" id="{39FA0C92-D3A4-93D6-6306-2D6FFFE43653}"/>
              </a:ext>
            </a:extLst>
          </p:cNvPr>
          <p:cNvGrpSpPr/>
          <p:nvPr/>
        </p:nvGrpSpPr>
        <p:grpSpPr>
          <a:xfrm>
            <a:off x="1167345" y="1195756"/>
            <a:ext cx="8408587" cy="5230221"/>
            <a:chOff x="1080591" y="1085781"/>
            <a:chExt cx="7428496" cy="4506870"/>
          </a:xfrm>
        </p:grpSpPr>
        <p:pic>
          <p:nvPicPr>
            <p:cNvPr id="9" name="图片 8" descr="文本&#10;&#10;描述已自动生成">
              <a:extLst>
                <a:ext uri="{FF2B5EF4-FFF2-40B4-BE49-F238E27FC236}">
                  <a16:creationId xmlns:a16="http://schemas.microsoft.com/office/drawing/2014/main" id="{442B5B0D-D898-DAD9-CC4C-FFC84FFE79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0591" y="1085781"/>
              <a:ext cx="7378819" cy="1851545"/>
            </a:xfrm>
            <a:prstGeom prst="rect">
              <a:avLst/>
            </a:prstGeom>
          </p:spPr>
        </p:pic>
        <p:pic>
          <p:nvPicPr>
            <p:cNvPr id="11" name="图片 10" descr="文本, 信件&#10;&#10;描述已自动生成">
              <a:extLst>
                <a:ext uri="{FF2B5EF4-FFF2-40B4-BE49-F238E27FC236}">
                  <a16:creationId xmlns:a16="http://schemas.microsoft.com/office/drawing/2014/main" id="{5C9FB919-1405-0B47-3EAD-18A5215DD7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b="38749"/>
            <a:stretch/>
          </p:blipFill>
          <p:spPr>
            <a:xfrm>
              <a:off x="1130268" y="2724760"/>
              <a:ext cx="7378819" cy="2867891"/>
            </a:xfrm>
            <a:prstGeom prst="rect">
              <a:avLst/>
            </a:prstGeom>
          </p:spPr>
        </p:pic>
      </p:grp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E3846942-90A5-3AD4-248D-47E81A5CA192}"/>
              </a:ext>
            </a:extLst>
          </p:cNvPr>
          <p:cNvGrpSpPr/>
          <p:nvPr/>
        </p:nvGrpSpPr>
        <p:grpSpPr>
          <a:xfrm>
            <a:off x="158751" y="963982"/>
            <a:ext cx="11874499" cy="5760668"/>
            <a:chOff x="158751" y="963982"/>
            <a:chExt cx="11874499" cy="5760668"/>
          </a:xfrm>
        </p:grpSpPr>
        <p:cxnSp>
          <p:nvCxnSpPr>
            <p:cNvPr id="14" name="直线连接符 46">
              <a:extLst>
                <a:ext uri="{FF2B5EF4-FFF2-40B4-BE49-F238E27FC236}">
                  <a16:creationId xmlns:a16="http://schemas.microsoft.com/office/drawing/2014/main" id="{FCA94B44-42A9-DA58-464D-00EF6A6DF672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74625" y="1000125"/>
              <a:ext cx="0" cy="5707063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" name="直线连接符 48">
              <a:extLst>
                <a:ext uri="{FF2B5EF4-FFF2-40B4-BE49-F238E27FC236}">
                  <a16:creationId xmlns:a16="http://schemas.microsoft.com/office/drawing/2014/main" id="{DEC6AB11-FDEA-4D11-A0AB-98CD9DE5005E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2010100" y="984250"/>
              <a:ext cx="0" cy="5740400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6" name="直线连接符 49">
              <a:extLst>
                <a:ext uri="{FF2B5EF4-FFF2-40B4-BE49-F238E27FC236}">
                  <a16:creationId xmlns:a16="http://schemas.microsoft.com/office/drawing/2014/main" id="{427E49B2-2343-3BC5-39F2-4846135395A4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74625" y="6707188"/>
              <a:ext cx="11858625" cy="17462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7" name="Line 2">
              <a:extLst>
                <a:ext uri="{FF2B5EF4-FFF2-40B4-BE49-F238E27FC236}">
                  <a16:creationId xmlns:a16="http://schemas.microsoft.com/office/drawing/2014/main" id="{A84709FB-36BA-24A4-5861-6A8569F4B3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751" y="963982"/>
              <a:ext cx="11874487" cy="2805"/>
            </a:xfrm>
            <a:prstGeom prst="line">
              <a:avLst/>
            </a:prstGeom>
            <a:noFill/>
            <a:ln w="190500" cmpd="sng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" name="灯片编号占位符 4">
            <a:extLst>
              <a:ext uri="{FF2B5EF4-FFF2-40B4-BE49-F238E27FC236}">
                <a16:creationId xmlns:a16="http://schemas.microsoft.com/office/drawing/2014/main" id="{1DC5D9E0-8D7A-7BA4-39AF-856E397C33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30</a:t>
            </a:fld>
            <a:endParaRPr kumimoji="0" lang="zh-CN" altLang="en-US" sz="2800"/>
          </a:p>
        </p:txBody>
      </p:sp>
      <p:sp>
        <p:nvSpPr>
          <p:cNvPr id="3" name="圆角矩形 2">
            <a:extLst>
              <a:ext uri="{FF2B5EF4-FFF2-40B4-BE49-F238E27FC236}">
                <a16:creationId xmlns:a16="http://schemas.microsoft.com/office/drawing/2014/main" id="{FA9FAA8E-3CB1-C5A4-5179-543B906F41AE}"/>
              </a:ext>
            </a:extLst>
          </p:cNvPr>
          <p:cNvSpPr/>
          <p:nvPr/>
        </p:nvSpPr>
        <p:spPr>
          <a:xfrm>
            <a:off x="946280" y="2650488"/>
            <a:ext cx="8629652" cy="89460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6F9FF34B-B7A7-E02F-1391-0E8996694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348" y="195263"/>
            <a:ext cx="965835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kumimoji="0" lang="zh-CN" altLang="en-US" sz="3600" b="1" dirty="0">
                <a:solidFill>
                  <a:srgbClr val="C00000"/>
                </a:solidFill>
                <a:ea typeface="Adobe 黑体 Std R" charset="-122"/>
              </a:rPr>
              <a:t>自主发现实验：从生成想法到自主验证</a:t>
            </a:r>
          </a:p>
        </p:txBody>
      </p:sp>
    </p:spTree>
    <p:extLst>
      <p:ext uri="{BB962C8B-B14F-4D97-AF65-F5344CB8AC3E}">
        <p14:creationId xmlns:p14="http://schemas.microsoft.com/office/powerpoint/2010/main" val="21792843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81BBB-B99F-B526-E8E2-F39A3733E5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>
            <a:extLst>
              <a:ext uri="{FF2B5EF4-FFF2-40B4-BE49-F238E27FC236}">
                <a16:creationId xmlns:a16="http://schemas.microsoft.com/office/drawing/2014/main" id="{75C13084-21E2-D405-1752-445010A0A05E}"/>
              </a:ext>
            </a:extLst>
          </p:cNvPr>
          <p:cNvGrpSpPr/>
          <p:nvPr/>
        </p:nvGrpSpPr>
        <p:grpSpPr>
          <a:xfrm>
            <a:off x="689162" y="1070563"/>
            <a:ext cx="10307451" cy="5745588"/>
            <a:chOff x="408028" y="963982"/>
            <a:chExt cx="10307451" cy="5745588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86BCF605-D621-0FC8-8207-C7056BFE22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5434" y="963982"/>
              <a:ext cx="4846782" cy="3388117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94EC6CCE-A8E7-4383-6162-EC89E7912C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028" y="4352099"/>
              <a:ext cx="4846776" cy="2357471"/>
            </a:xfrm>
            <a:prstGeom prst="rect">
              <a:avLst/>
            </a:prstGeom>
          </p:spPr>
        </p:pic>
        <p:pic>
          <p:nvPicPr>
            <p:cNvPr id="7" name="图片 6" descr="文本&#10;&#10;中度可信度描述已自动生成">
              <a:extLst>
                <a:ext uri="{FF2B5EF4-FFF2-40B4-BE49-F238E27FC236}">
                  <a16:creationId xmlns:a16="http://schemas.microsoft.com/office/drawing/2014/main" id="{9EB65D0A-F2F3-9F26-D636-5F68258166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65558" y="1258082"/>
              <a:ext cx="4549921" cy="4895776"/>
            </a:xfrm>
            <a:prstGeom prst="rect">
              <a:avLst/>
            </a:prstGeom>
          </p:spPr>
        </p:pic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id="{14BEF5E3-3C28-A3E0-7D8E-99BCEB4878A5}"/>
              </a:ext>
            </a:extLst>
          </p:cNvPr>
          <p:cNvGrpSpPr/>
          <p:nvPr/>
        </p:nvGrpSpPr>
        <p:grpSpPr>
          <a:xfrm>
            <a:off x="158751" y="963982"/>
            <a:ext cx="11874499" cy="5760668"/>
            <a:chOff x="158751" y="963982"/>
            <a:chExt cx="11874499" cy="5760668"/>
          </a:xfrm>
        </p:grpSpPr>
        <p:cxnSp>
          <p:nvCxnSpPr>
            <p:cNvPr id="6" name="直线连接符 46">
              <a:extLst>
                <a:ext uri="{FF2B5EF4-FFF2-40B4-BE49-F238E27FC236}">
                  <a16:creationId xmlns:a16="http://schemas.microsoft.com/office/drawing/2014/main" id="{7C6ABBBC-D890-F4CD-7DC0-8296D9407ED2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74625" y="1000125"/>
              <a:ext cx="0" cy="5707063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" name="直线连接符 48">
              <a:extLst>
                <a:ext uri="{FF2B5EF4-FFF2-40B4-BE49-F238E27FC236}">
                  <a16:creationId xmlns:a16="http://schemas.microsoft.com/office/drawing/2014/main" id="{F487CC08-C296-1595-79AF-BDB2B0EC75C5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2010100" y="984250"/>
              <a:ext cx="0" cy="5740400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" name="直线连接符 49">
              <a:extLst>
                <a:ext uri="{FF2B5EF4-FFF2-40B4-BE49-F238E27FC236}">
                  <a16:creationId xmlns:a16="http://schemas.microsoft.com/office/drawing/2014/main" id="{2E4F2D7E-C942-1A6D-CA63-2DFFE214966B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74625" y="6707188"/>
              <a:ext cx="11858625" cy="17462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" name="Line 2">
              <a:extLst>
                <a:ext uri="{FF2B5EF4-FFF2-40B4-BE49-F238E27FC236}">
                  <a16:creationId xmlns:a16="http://schemas.microsoft.com/office/drawing/2014/main" id="{1422F9B4-2BC5-0473-B7A4-5F332C43E0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751" y="963982"/>
              <a:ext cx="11874487" cy="2805"/>
            </a:xfrm>
            <a:prstGeom prst="line">
              <a:avLst/>
            </a:prstGeom>
            <a:noFill/>
            <a:ln w="190500" cmpd="sng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9" name="灯片编号占位符 4">
            <a:extLst>
              <a:ext uri="{FF2B5EF4-FFF2-40B4-BE49-F238E27FC236}">
                <a16:creationId xmlns:a16="http://schemas.microsoft.com/office/drawing/2014/main" id="{E9134D67-0617-3693-434A-E48F6B1F17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31</a:t>
            </a:fld>
            <a:endParaRPr kumimoji="0" lang="zh-CN" altLang="en-US" sz="2800"/>
          </a:p>
        </p:txBody>
      </p:sp>
      <p:sp>
        <p:nvSpPr>
          <p:cNvPr id="13" name="Text Box 3">
            <a:extLst>
              <a:ext uri="{FF2B5EF4-FFF2-40B4-BE49-F238E27FC236}">
                <a16:creationId xmlns:a16="http://schemas.microsoft.com/office/drawing/2014/main" id="{41A5AD9D-9688-6B77-1C8B-0458BF5EC4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348" y="195263"/>
            <a:ext cx="965835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kumimoji="0" lang="zh-CN" altLang="en-US" sz="3600" b="1" dirty="0">
                <a:solidFill>
                  <a:srgbClr val="C00000"/>
                </a:solidFill>
                <a:ea typeface="Adobe 黑体 Std R" charset="-122"/>
              </a:rPr>
              <a:t>自主发现实验：从生成想法到自主验证</a:t>
            </a:r>
          </a:p>
        </p:txBody>
      </p:sp>
    </p:spTree>
    <p:extLst>
      <p:ext uri="{BB962C8B-B14F-4D97-AF65-F5344CB8AC3E}">
        <p14:creationId xmlns:p14="http://schemas.microsoft.com/office/powerpoint/2010/main" val="22452578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A2696-9AAE-E181-A7C8-DD20E0569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>
            <a:extLst>
              <a:ext uri="{FF2B5EF4-FFF2-40B4-BE49-F238E27FC236}">
                <a16:creationId xmlns:a16="http://schemas.microsoft.com/office/drawing/2014/main" id="{B3A88027-F062-FFF7-EAEC-4C99CB37EB25}"/>
              </a:ext>
            </a:extLst>
          </p:cNvPr>
          <p:cNvGrpSpPr/>
          <p:nvPr/>
        </p:nvGrpSpPr>
        <p:grpSpPr>
          <a:xfrm>
            <a:off x="1298120" y="1245948"/>
            <a:ext cx="7556500" cy="5182078"/>
            <a:chOff x="400048" y="1342102"/>
            <a:chExt cx="7556500" cy="5182078"/>
          </a:xfrm>
        </p:grpSpPr>
        <p:pic>
          <p:nvPicPr>
            <p:cNvPr id="4" name="图片 3" descr="文本&#10;&#10;描述已自动生成">
              <a:extLst>
                <a:ext uri="{FF2B5EF4-FFF2-40B4-BE49-F238E27FC236}">
                  <a16:creationId xmlns:a16="http://schemas.microsoft.com/office/drawing/2014/main" id="{061147AB-E2D2-10BC-C0B8-B9355B7EB9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4348" y="1342102"/>
              <a:ext cx="7442200" cy="1562100"/>
            </a:xfrm>
            <a:prstGeom prst="rect">
              <a:avLst/>
            </a:prstGeom>
          </p:spPr>
        </p:pic>
        <p:pic>
          <p:nvPicPr>
            <p:cNvPr id="8" name="图片 7" descr="文本, 信件&#10;&#10;描述已自动生成">
              <a:extLst>
                <a:ext uri="{FF2B5EF4-FFF2-40B4-BE49-F238E27FC236}">
                  <a16:creationId xmlns:a16="http://schemas.microsoft.com/office/drawing/2014/main" id="{7AB4109D-7466-1456-3DFB-CE1A6FAF3F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0048" y="2764980"/>
              <a:ext cx="7556500" cy="3759200"/>
            </a:xfrm>
            <a:prstGeom prst="rect">
              <a:avLst/>
            </a:prstGeom>
          </p:spPr>
        </p:pic>
      </p:grp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4CC663DE-8A0D-4154-2FD4-348DE127FD10}"/>
              </a:ext>
            </a:extLst>
          </p:cNvPr>
          <p:cNvGrpSpPr/>
          <p:nvPr/>
        </p:nvGrpSpPr>
        <p:grpSpPr>
          <a:xfrm>
            <a:off x="158751" y="963982"/>
            <a:ext cx="11874499" cy="5760668"/>
            <a:chOff x="158751" y="963982"/>
            <a:chExt cx="11874499" cy="5760668"/>
          </a:xfrm>
        </p:grpSpPr>
        <p:cxnSp>
          <p:nvCxnSpPr>
            <p:cNvPr id="15" name="直线连接符 46">
              <a:extLst>
                <a:ext uri="{FF2B5EF4-FFF2-40B4-BE49-F238E27FC236}">
                  <a16:creationId xmlns:a16="http://schemas.microsoft.com/office/drawing/2014/main" id="{7A8CCCD6-DE3B-30BC-DAFF-9AD89665FE85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74625" y="1000125"/>
              <a:ext cx="0" cy="5707063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6" name="直线连接符 48">
              <a:extLst>
                <a:ext uri="{FF2B5EF4-FFF2-40B4-BE49-F238E27FC236}">
                  <a16:creationId xmlns:a16="http://schemas.microsoft.com/office/drawing/2014/main" id="{D573AB16-4069-8BA5-E25E-B6335320113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2010100" y="984250"/>
              <a:ext cx="0" cy="5740400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7" name="直线连接符 49">
              <a:extLst>
                <a:ext uri="{FF2B5EF4-FFF2-40B4-BE49-F238E27FC236}">
                  <a16:creationId xmlns:a16="http://schemas.microsoft.com/office/drawing/2014/main" id="{2D14D397-A878-2C61-0555-9B666EB7B8C3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74625" y="6707188"/>
              <a:ext cx="11858625" cy="17462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8" name="Line 2">
              <a:extLst>
                <a:ext uri="{FF2B5EF4-FFF2-40B4-BE49-F238E27FC236}">
                  <a16:creationId xmlns:a16="http://schemas.microsoft.com/office/drawing/2014/main" id="{B4403BB1-F1EF-E96F-006F-1B460E4DB8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751" y="963982"/>
              <a:ext cx="11874487" cy="2805"/>
            </a:xfrm>
            <a:prstGeom prst="line">
              <a:avLst/>
            </a:prstGeom>
            <a:noFill/>
            <a:ln w="190500" cmpd="sng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" name="灯片编号占位符 4">
            <a:extLst>
              <a:ext uri="{FF2B5EF4-FFF2-40B4-BE49-F238E27FC236}">
                <a16:creationId xmlns:a16="http://schemas.microsoft.com/office/drawing/2014/main" id="{9B4EFE40-6321-567F-EB32-A0E65DA1FB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32</a:t>
            </a:fld>
            <a:endParaRPr kumimoji="0" lang="zh-CN" altLang="en-US" sz="2800"/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04708DA7-8B92-C1BB-C7C3-342AD40BF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348" y="195263"/>
            <a:ext cx="965835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kumimoji="0" lang="zh-CN" altLang="en-US" sz="3600" b="1" dirty="0">
                <a:solidFill>
                  <a:srgbClr val="C00000"/>
                </a:solidFill>
                <a:ea typeface="Adobe 黑体 Std R" charset="-122"/>
              </a:rPr>
              <a:t>自主发现实验：从生成想法到自主验证</a:t>
            </a:r>
          </a:p>
        </p:txBody>
      </p:sp>
    </p:spTree>
    <p:extLst>
      <p:ext uri="{BB962C8B-B14F-4D97-AF65-F5344CB8AC3E}">
        <p14:creationId xmlns:p14="http://schemas.microsoft.com/office/powerpoint/2010/main" val="31945440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1F8FD1-DA82-7DE0-AB17-72FF33176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文本, 电子邮件&#10;&#10;描述已自动生成">
            <a:extLst>
              <a:ext uri="{FF2B5EF4-FFF2-40B4-BE49-F238E27FC236}">
                <a16:creationId xmlns:a16="http://schemas.microsoft.com/office/drawing/2014/main" id="{70F88881-2B42-CD27-53F6-92ADF6E9A1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51" y="1089175"/>
            <a:ext cx="6224457" cy="3862766"/>
          </a:xfrm>
          <a:prstGeom prst="rect">
            <a:avLst/>
          </a:prstGeom>
        </p:spPr>
      </p:pic>
      <p:pic>
        <p:nvPicPr>
          <p:cNvPr id="12" name="图片 11" descr="文本&#10;&#10;描述已自动生成">
            <a:extLst>
              <a:ext uri="{FF2B5EF4-FFF2-40B4-BE49-F238E27FC236}">
                <a16:creationId xmlns:a16="http://schemas.microsoft.com/office/drawing/2014/main" id="{D60C9862-A297-7DA5-B72C-5742293BE5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3208" y="1528661"/>
            <a:ext cx="5553595" cy="2386746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5C21172A-2CA1-2747-F85D-E8076AA605AE}"/>
              </a:ext>
            </a:extLst>
          </p:cNvPr>
          <p:cNvGrpSpPr/>
          <p:nvPr/>
        </p:nvGrpSpPr>
        <p:grpSpPr>
          <a:xfrm>
            <a:off x="158751" y="963982"/>
            <a:ext cx="11874499" cy="5760668"/>
            <a:chOff x="158751" y="963982"/>
            <a:chExt cx="11874499" cy="5760668"/>
          </a:xfrm>
        </p:grpSpPr>
        <p:cxnSp>
          <p:nvCxnSpPr>
            <p:cNvPr id="5" name="直线连接符 46">
              <a:extLst>
                <a:ext uri="{FF2B5EF4-FFF2-40B4-BE49-F238E27FC236}">
                  <a16:creationId xmlns:a16="http://schemas.microsoft.com/office/drawing/2014/main" id="{3A523CFF-6C4C-5950-190D-697C4716F6E5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74625" y="1000125"/>
              <a:ext cx="0" cy="5707063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" name="直线连接符 48">
              <a:extLst>
                <a:ext uri="{FF2B5EF4-FFF2-40B4-BE49-F238E27FC236}">
                  <a16:creationId xmlns:a16="http://schemas.microsoft.com/office/drawing/2014/main" id="{6B42F1C0-4935-08B1-9BB1-06D47BC5B63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2010100" y="984250"/>
              <a:ext cx="0" cy="5740400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" name="直线连接符 49">
              <a:extLst>
                <a:ext uri="{FF2B5EF4-FFF2-40B4-BE49-F238E27FC236}">
                  <a16:creationId xmlns:a16="http://schemas.microsoft.com/office/drawing/2014/main" id="{60655614-E1B0-C9AC-312B-BA9D822625B3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74625" y="6707188"/>
              <a:ext cx="11858625" cy="17462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" name="Line 2">
              <a:extLst>
                <a:ext uri="{FF2B5EF4-FFF2-40B4-BE49-F238E27FC236}">
                  <a16:creationId xmlns:a16="http://schemas.microsoft.com/office/drawing/2014/main" id="{7E53E8A1-943B-B30A-A03B-3DB7DFDE25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751" y="963982"/>
              <a:ext cx="11874487" cy="2805"/>
            </a:xfrm>
            <a:prstGeom prst="line">
              <a:avLst/>
            </a:prstGeom>
            <a:noFill/>
            <a:ln w="190500" cmpd="sng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4" name="灯片编号占位符 4">
            <a:extLst>
              <a:ext uri="{FF2B5EF4-FFF2-40B4-BE49-F238E27FC236}">
                <a16:creationId xmlns:a16="http://schemas.microsoft.com/office/drawing/2014/main" id="{1362DE31-FF4C-EA1E-BFA4-3F7126E999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33</a:t>
            </a:fld>
            <a:endParaRPr kumimoji="0" lang="zh-CN" altLang="en-US" sz="2800"/>
          </a:p>
        </p:txBody>
      </p:sp>
      <p:sp>
        <p:nvSpPr>
          <p:cNvPr id="11" name="AutoShape 13">
            <a:extLst>
              <a:ext uri="{FF2B5EF4-FFF2-40B4-BE49-F238E27FC236}">
                <a16:creationId xmlns:a16="http://schemas.microsoft.com/office/drawing/2014/main" id="{E336A19B-2FA7-8AFC-1788-B1F8EB3938BE}"/>
              </a:ext>
            </a:extLst>
          </p:cNvPr>
          <p:cNvSpPr/>
          <p:nvPr/>
        </p:nvSpPr>
        <p:spPr>
          <a:xfrm>
            <a:off x="366031" y="5233302"/>
            <a:ext cx="11452664" cy="1247990"/>
          </a:xfrm>
          <a:prstGeom prst="roundRect">
            <a:avLst>
              <a:gd name="adj" fmla="val 0"/>
            </a:avLst>
          </a:prstGeom>
          <a:solidFill>
            <a:srgbClr val="008F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algn="ctr">
              <a:lnSpc>
                <a:spcPct val="112000"/>
              </a:lnSpc>
              <a:spcAft>
                <a:spcPts val="800"/>
              </a:spcAft>
            </a:pPr>
            <a:r>
              <a:rPr lang="zh-CN" altLang="en-US" sz="2800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自主实验已经闭环：</a:t>
            </a:r>
            <a:endParaRPr lang="en-US" altLang="zh-CN" sz="2800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ctr">
              <a:lnSpc>
                <a:spcPct val="112000"/>
              </a:lnSpc>
              <a:spcAft>
                <a:spcPts val="800"/>
              </a:spcAft>
            </a:pPr>
            <a:r>
              <a:rPr lang="zh-CN" altLang="en-US" sz="2800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想法生成能力需要提高品味；验证工具需要准确且更加全面</a:t>
            </a:r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id="{6B93E0C1-7A4C-1427-7133-566BC402DB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348" y="195263"/>
            <a:ext cx="965835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kumimoji="0" lang="zh-CN" altLang="en-US" sz="3600" b="1" dirty="0">
                <a:solidFill>
                  <a:srgbClr val="C00000"/>
                </a:solidFill>
                <a:ea typeface="Adobe 黑体 Std R" charset="-122"/>
              </a:rPr>
              <a:t>自主发现实验：从生成想法到自主验证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95ACB439-22F4-70FA-8DCA-9BA9D1001D00}"/>
              </a:ext>
            </a:extLst>
          </p:cNvPr>
          <p:cNvSpPr txBox="1"/>
          <p:nvPr/>
        </p:nvSpPr>
        <p:spPr>
          <a:xfrm>
            <a:off x="4900613" y="5210206"/>
            <a:ext cx="6096000" cy="3338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2000"/>
              </a:lnSpc>
              <a:spcAft>
                <a:spcPts val="800"/>
              </a:spcAft>
            </a:pPr>
            <a:endParaRPr lang="zh-CN" altLang="en-US" sz="1600" dirty="0">
              <a:solidFill>
                <a:schemeClr val="tx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081001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A9487-F8DB-1042-53F4-2591FEACE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>
            <a:extLst>
              <a:ext uri="{FF2B5EF4-FFF2-40B4-BE49-F238E27FC236}">
                <a16:creationId xmlns:a16="http://schemas.microsoft.com/office/drawing/2014/main" id="{F1D62308-A791-9725-EB47-91C0338D4D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348" y="195263"/>
            <a:ext cx="965835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kumimoji="0" lang="zh-CN" altLang="en-US" sz="3600" b="1" dirty="0">
                <a:solidFill>
                  <a:srgbClr val="C00000"/>
                </a:solidFill>
                <a:ea typeface="Adobe 黑体 Std R" charset="-122"/>
              </a:rPr>
              <a:t>总结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C2A8D49B-5B20-BDAA-0547-6410B220E3F4}"/>
              </a:ext>
            </a:extLst>
          </p:cNvPr>
          <p:cNvGrpSpPr/>
          <p:nvPr/>
        </p:nvGrpSpPr>
        <p:grpSpPr>
          <a:xfrm>
            <a:off x="158751" y="963982"/>
            <a:ext cx="11874499" cy="5760668"/>
            <a:chOff x="158751" y="963982"/>
            <a:chExt cx="11874499" cy="5760668"/>
          </a:xfrm>
        </p:grpSpPr>
        <p:cxnSp>
          <p:nvCxnSpPr>
            <p:cNvPr id="5" name="直线连接符 46">
              <a:extLst>
                <a:ext uri="{FF2B5EF4-FFF2-40B4-BE49-F238E27FC236}">
                  <a16:creationId xmlns:a16="http://schemas.microsoft.com/office/drawing/2014/main" id="{71747C8D-A831-8555-010E-07A8B0DE96C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74625" y="1000125"/>
              <a:ext cx="0" cy="5707063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" name="直线连接符 48">
              <a:extLst>
                <a:ext uri="{FF2B5EF4-FFF2-40B4-BE49-F238E27FC236}">
                  <a16:creationId xmlns:a16="http://schemas.microsoft.com/office/drawing/2014/main" id="{D1911F93-3F53-2C2E-F818-B5BC71D1975C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2010100" y="984250"/>
              <a:ext cx="0" cy="5740400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" name="直线连接符 49">
              <a:extLst>
                <a:ext uri="{FF2B5EF4-FFF2-40B4-BE49-F238E27FC236}">
                  <a16:creationId xmlns:a16="http://schemas.microsoft.com/office/drawing/2014/main" id="{D3ABAD51-298D-DAEA-11C1-7F8AB2A07BBD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74625" y="6707188"/>
              <a:ext cx="11858625" cy="17462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" name="Line 2">
              <a:extLst>
                <a:ext uri="{FF2B5EF4-FFF2-40B4-BE49-F238E27FC236}">
                  <a16:creationId xmlns:a16="http://schemas.microsoft.com/office/drawing/2014/main" id="{A95C23D8-D640-C5CC-8214-6040765049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751" y="963982"/>
              <a:ext cx="11874487" cy="2805"/>
            </a:xfrm>
            <a:prstGeom prst="line">
              <a:avLst/>
            </a:prstGeom>
            <a:noFill/>
            <a:ln w="190500" cmpd="sng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4" name="TextBox 8">
            <a:extLst>
              <a:ext uri="{FF2B5EF4-FFF2-40B4-BE49-F238E27FC236}">
                <a16:creationId xmlns:a16="http://schemas.microsoft.com/office/drawing/2014/main" id="{9A0AD943-EC53-EA53-4690-AADE7718239A}"/>
              </a:ext>
            </a:extLst>
          </p:cNvPr>
          <p:cNvSpPr txBox="1"/>
          <p:nvPr/>
        </p:nvSpPr>
        <p:spPr>
          <a:xfrm>
            <a:off x="578561" y="1835836"/>
            <a:ext cx="9736841" cy="3224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30000"/>
              </a:lnSpc>
              <a:spcAft>
                <a:spcPts val="800"/>
              </a:spcAft>
              <a:buFont typeface="Wingdings" pitchFamily="2" charset="2"/>
              <a:buChar char="ü"/>
            </a:pPr>
            <a:r>
              <a:rPr lang="zh-CN" altLang="en-US" sz="28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生成式模型与深度学习：组态生成、寻找最佳波函数</a:t>
            </a:r>
            <a:r>
              <a:rPr lang="en-US" altLang="zh-CN" sz="28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…</a:t>
            </a:r>
          </a:p>
          <a:p>
            <a:pPr marL="457200" indent="-457200">
              <a:lnSpc>
                <a:spcPct val="130000"/>
              </a:lnSpc>
              <a:spcAft>
                <a:spcPts val="800"/>
              </a:spcAft>
              <a:buFont typeface="Wingdings" pitchFamily="2" charset="2"/>
              <a:buChar char="ü"/>
            </a:pPr>
            <a:r>
              <a:rPr lang="zh-CN" altLang="en-US" sz="28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大模型智能体被广泛的应用到高能物理理论中：</a:t>
            </a:r>
            <a:endParaRPr lang="en-US" altLang="zh-CN" sz="2800" dirty="0">
              <a:solidFill>
                <a:srgbClr val="22282E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>
              <a:lnSpc>
                <a:spcPct val="130000"/>
              </a:lnSpc>
              <a:spcAft>
                <a:spcPts val="800"/>
              </a:spcAft>
            </a:pPr>
            <a:r>
              <a:rPr lang="en-US" altLang="zh-CN" sz="28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   </a:t>
            </a:r>
            <a:r>
              <a:rPr lang="zh-CN" altLang="en-US" sz="28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对撞机、暗物质、中子相互作用与中子星、格点</a:t>
            </a:r>
            <a:r>
              <a:rPr lang="en-US" altLang="zh-CN" sz="28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QCD</a:t>
            </a:r>
          </a:p>
          <a:p>
            <a:pPr marL="457200" indent="-457200">
              <a:lnSpc>
                <a:spcPct val="130000"/>
              </a:lnSpc>
              <a:spcAft>
                <a:spcPts val="800"/>
              </a:spcAft>
              <a:buFont typeface="Wingdings" pitchFamily="2" charset="2"/>
              <a:buChar char="ü"/>
            </a:pPr>
            <a:r>
              <a:rPr lang="zh-CN" altLang="en-US" sz="28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从生成想法到自主验证的全链条自主发现正在进行之中</a:t>
            </a:r>
            <a:endParaRPr lang="en-US" altLang="zh-CN" sz="2800" dirty="0">
              <a:solidFill>
                <a:srgbClr val="22282E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457200" indent="-457200">
              <a:lnSpc>
                <a:spcPct val="130000"/>
              </a:lnSpc>
              <a:spcAft>
                <a:spcPts val="800"/>
              </a:spcAft>
              <a:buFont typeface="Wingdings" pitchFamily="2" charset="2"/>
              <a:buChar char="ü"/>
            </a:pPr>
            <a:r>
              <a:rPr lang="zh-CN" altLang="en-US" sz="28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解决之前解决不了的问题，拓展知识的边界</a:t>
            </a:r>
            <a:endParaRPr lang="en-US" altLang="zh-CN" sz="2800" dirty="0">
              <a:solidFill>
                <a:srgbClr val="22282E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9B45F787-8579-A632-DFF1-0D903051D8D3}"/>
              </a:ext>
            </a:extLst>
          </p:cNvPr>
          <p:cNvSpPr txBox="1"/>
          <p:nvPr/>
        </p:nvSpPr>
        <p:spPr>
          <a:xfrm>
            <a:off x="4074641" y="5928909"/>
            <a:ext cx="6098058" cy="6356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2000"/>
              </a:lnSpc>
              <a:spcAft>
                <a:spcPts val="800"/>
              </a:spcAft>
            </a:pPr>
            <a:r>
              <a:rPr lang="zh-CN" altLang="en" sz="36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感谢</a:t>
            </a:r>
            <a:r>
              <a:rPr lang="zh-CN" altLang="en-US" sz="36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大家！</a:t>
            </a:r>
            <a:endParaRPr lang="en" altLang="zh-CN" sz="3600" dirty="0">
              <a:solidFill>
                <a:srgbClr val="22282E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17" name="灯片编号占位符 4">
            <a:extLst>
              <a:ext uri="{FF2B5EF4-FFF2-40B4-BE49-F238E27FC236}">
                <a16:creationId xmlns:a16="http://schemas.microsoft.com/office/drawing/2014/main" id="{EB179078-D8B2-6D84-78BC-825F93751A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34</a:t>
            </a:fld>
            <a:endParaRPr kumimoji="0"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2367476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86362-070B-389E-E4E1-09488E507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>
            <a:extLst>
              <a:ext uri="{FF2B5EF4-FFF2-40B4-BE49-F238E27FC236}">
                <a16:creationId xmlns:a16="http://schemas.microsoft.com/office/drawing/2014/main" id="{43DF9433-42FC-21B8-A28E-30EDBE48C6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348" y="195263"/>
            <a:ext cx="965835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kumimoji="0" lang="zh-CN" altLang="en-US" sz="3600" b="1" dirty="0">
                <a:solidFill>
                  <a:srgbClr val="C00000"/>
                </a:solidFill>
                <a:ea typeface="Adobe 黑体 Std R" charset="-122"/>
              </a:rPr>
              <a:t>总结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97B4D4EF-5761-5577-9F33-2E64A3D9F185}"/>
              </a:ext>
            </a:extLst>
          </p:cNvPr>
          <p:cNvGrpSpPr/>
          <p:nvPr/>
        </p:nvGrpSpPr>
        <p:grpSpPr>
          <a:xfrm>
            <a:off x="158751" y="963982"/>
            <a:ext cx="11874499" cy="5760668"/>
            <a:chOff x="158751" y="963982"/>
            <a:chExt cx="11874499" cy="5760668"/>
          </a:xfrm>
        </p:grpSpPr>
        <p:cxnSp>
          <p:nvCxnSpPr>
            <p:cNvPr id="5" name="直线连接符 46">
              <a:extLst>
                <a:ext uri="{FF2B5EF4-FFF2-40B4-BE49-F238E27FC236}">
                  <a16:creationId xmlns:a16="http://schemas.microsoft.com/office/drawing/2014/main" id="{F3763559-0CE3-1777-596E-2F37AAFF7F31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74625" y="1000125"/>
              <a:ext cx="0" cy="5707063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" name="直线连接符 48">
              <a:extLst>
                <a:ext uri="{FF2B5EF4-FFF2-40B4-BE49-F238E27FC236}">
                  <a16:creationId xmlns:a16="http://schemas.microsoft.com/office/drawing/2014/main" id="{51902D9D-1892-BCCA-2BE7-638A6A96BB0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2010100" y="984250"/>
              <a:ext cx="0" cy="5740400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" name="直线连接符 49">
              <a:extLst>
                <a:ext uri="{FF2B5EF4-FFF2-40B4-BE49-F238E27FC236}">
                  <a16:creationId xmlns:a16="http://schemas.microsoft.com/office/drawing/2014/main" id="{431A0968-E690-E6DA-6FBF-1633EAA66FFC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74625" y="6707188"/>
              <a:ext cx="11858625" cy="17462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" name="Line 2">
              <a:extLst>
                <a:ext uri="{FF2B5EF4-FFF2-40B4-BE49-F238E27FC236}">
                  <a16:creationId xmlns:a16="http://schemas.microsoft.com/office/drawing/2014/main" id="{444D968B-AA19-E220-80A7-D2C065514C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751" y="963982"/>
              <a:ext cx="11874487" cy="2805"/>
            </a:xfrm>
            <a:prstGeom prst="line">
              <a:avLst/>
            </a:prstGeom>
            <a:noFill/>
            <a:ln w="190500" cmpd="sng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1" name="文本框 10">
            <a:extLst>
              <a:ext uri="{FF2B5EF4-FFF2-40B4-BE49-F238E27FC236}">
                <a16:creationId xmlns:a16="http://schemas.microsoft.com/office/drawing/2014/main" id="{FBDFF8CA-273B-D9D2-1C32-61CCBA84EEEB}"/>
              </a:ext>
            </a:extLst>
          </p:cNvPr>
          <p:cNvSpPr txBox="1"/>
          <p:nvPr/>
        </p:nvSpPr>
        <p:spPr>
          <a:xfrm>
            <a:off x="4383063" y="5913034"/>
            <a:ext cx="6098058" cy="6356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2000"/>
              </a:lnSpc>
              <a:spcAft>
                <a:spcPts val="800"/>
              </a:spcAft>
            </a:pPr>
            <a:r>
              <a:rPr lang="zh-CN" altLang="en" sz="36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感谢</a:t>
            </a:r>
            <a:r>
              <a:rPr lang="zh-CN" altLang="en-US" sz="3600" dirty="0">
                <a:solidFill>
                  <a:srgbClr val="22282E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大家！</a:t>
            </a:r>
            <a:endParaRPr lang="en" altLang="zh-CN" sz="3600" dirty="0">
              <a:solidFill>
                <a:srgbClr val="22282E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DF1D9791-4E08-8323-A495-83F8ECC346CA}"/>
              </a:ext>
            </a:extLst>
          </p:cNvPr>
          <p:cNvSpPr txBox="1"/>
          <p:nvPr/>
        </p:nvSpPr>
        <p:spPr>
          <a:xfrm>
            <a:off x="756124" y="1788761"/>
            <a:ext cx="9864981" cy="33738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" sz="2800" b="1" dirty="0">
                <a:latin typeface="SimSun" panose="02010600030101010101" pitchFamily="2" charset="-122"/>
                <a:ea typeface="SimSun" panose="02010600030101010101" pitchFamily="2" charset="-122"/>
              </a:rPr>
              <a:t>创世纪</a:t>
            </a:r>
            <a:r>
              <a:rPr lang="zh-CN" altLang="en-US" sz="2800" b="1" dirty="0">
                <a:latin typeface="SimSun" panose="02010600030101010101" pitchFamily="2" charset="-122"/>
                <a:ea typeface="SimSun" panose="02010600030101010101" pitchFamily="2" charset="-122"/>
              </a:rPr>
              <a:t>计划 </a:t>
            </a:r>
            <a:r>
              <a:rPr lang="en-US" altLang="zh-CN" sz="2800" b="1" dirty="0">
                <a:latin typeface="SimSun" panose="02010600030101010101" pitchFamily="2" charset="-122"/>
                <a:ea typeface="SimSun" panose="02010600030101010101" pitchFamily="2" charset="-122"/>
              </a:rPr>
              <a:t>2026</a:t>
            </a:r>
            <a:r>
              <a:rPr lang="zh-CN" altLang="en-US" sz="2800" b="1" dirty="0">
                <a:latin typeface="SimSun" panose="02010600030101010101" pitchFamily="2" charset="-122"/>
                <a:ea typeface="SimSun" panose="02010600030101010101" pitchFamily="2" charset="-122"/>
              </a:rPr>
              <a:t>：</a:t>
            </a:r>
            <a:endParaRPr lang="en" altLang="zh-CN" sz="28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>
              <a:lnSpc>
                <a:spcPct val="130000"/>
              </a:lnSpc>
              <a:buFont typeface="+mj-lt"/>
              <a:buAutoNum type="arabicPeriod"/>
            </a:pPr>
            <a:r>
              <a:rPr lang="en" altLang="zh-CN" sz="2800" b="1" dirty="0">
                <a:latin typeface="SimSun" panose="02010600030101010101" pitchFamily="2" charset="-122"/>
                <a:ea typeface="SimSun" panose="02010600030101010101" pitchFamily="2" charset="-122"/>
              </a:rPr>
              <a:t>Norman Christ</a:t>
            </a:r>
            <a:r>
              <a:rPr lang="zh-CN" altLang="en-US" sz="2800" b="1" dirty="0">
                <a:latin typeface="SimSun" panose="02010600030101010101" pitchFamily="2" charset="-122"/>
                <a:ea typeface="SimSun" panose="02010600030101010101" pitchFamily="2" charset="-122"/>
              </a:rPr>
              <a:t>： </a:t>
            </a:r>
            <a:r>
              <a:rPr lang="en" altLang="zh-CN" sz="2800" dirty="0">
                <a:latin typeface="SimSun" panose="02010600030101010101" pitchFamily="2" charset="-122"/>
                <a:ea typeface="SimSun" panose="02010600030101010101" pitchFamily="2" charset="-122"/>
              </a:rPr>
              <a:t>AI </a:t>
            </a:r>
            <a:r>
              <a:rPr lang="zh-CN" altLang="en-US" sz="2800" dirty="0">
                <a:latin typeface="SimSun" panose="02010600030101010101" pitchFamily="2" charset="-122"/>
                <a:ea typeface="SimSun" panose="02010600030101010101" pitchFamily="2" charset="-122"/>
              </a:rPr>
              <a:t>加速格点 </a:t>
            </a:r>
            <a:r>
              <a:rPr lang="en" altLang="zh-CN" sz="2800" dirty="0">
                <a:latin typeface="SimSun" panose="02010600030101010101" pitchFamily="2" charset="-122"/>
                <a:ea typeface="SimSun" panose="02010600030101010101" pitchFamily="2" charset="-122"/>
              </a:rPr>
              <a:t>QCD </a:t>
            </a:r>
            <a:r>
              <a:rPr lang="zh-CN" altLang="en-US" sz="2800" dirty="0">
                <a:latin typeface="SimSun" panose="02010600030101010101" pitchFamily="2" charset="-122"/>
                <a:ea typeface="SimSun" panose="02010600030101010101" pitchFamily="2" charset="-122"/>
              </a:rPr>
              <a:t>临界慢化采样</a:t>
            </a:r>
          </a:p>
          <a:p>
            <a:pPr>
              <a:lnSpc>
                <a:spcPct val="130000"/>
              </a:lnSpc>
              <a:buFont typeface="+mj-lt"/>
              <a:buAutoNum type="arabicPeriod"/>
            </a:pPr>
            <a:r>
              <a:rPr lang="en" altLang="zh-CN" sz="2800" b="1" dirty="0">
                <a:latin typeface="SimSun" panose="02010600030101010101" pitchFamily="2" charset="-122"/>
                <a:ea typeface="SimSun" panose="02010600030101010101" pitchFamily="2" charset="-122"/>
              </a:rPr>
              <a:t>Raza </a:t>
            </a:r>
            <a:r>
              <a:rPr lang="en" altLang="zh-CN" sz="2800" b="1" dirty="0" err="1">
                <a:latin typeface="SimSun" panose="02010600030101010101" pitchFamily="2" charset="-122"/>
                <a:ea typeface="SimSun" panose="02010600030101010101" pitchFamily="2" charset="-122"/>
              </a:rPr>
              <a:t>Sufian</a:t>
            </a:r>
            <a:r>
              <a:rPr lang="zh-CN" altLang="en-US" sz="2800" dirty="0">
                <a:latin typeface="SimSun" panose="02010600030101010101" pitchFamily="2" charset="-122"/>
                <a:ea typeface="SimSun" panose="02010600030101010101" pitchFamily="2" charset="-122"/>
              </a:rPr>
              <a:t>：量子硬件上 </a:t>
            </a:r>
            <a:r>
              <a:rPr lang="en" altLang="zh-CN" sz="2800" dirty="0">
                <a:latin typeface="SimSun" panose="02010600030101010101" pitchFamily="2" charset="-122"/>
                <a:ea typeface="SimSun" panose="02010600030101010101" pitchFamily="2" charset="-122"/>
              </a:rPr>
              <a:t>AI </a:t>
            </a:r>
            <a:r>
              <a:rPr lang="zh-CN" altLang="en-US" sz="2800" dirty="0">
                <a:latin typeface="SimSun" panose="02010600030101010101" pitchFamily="2" charset="-122"/>
                <a:ea typeface="SimSun" panose="02010600030101010101" pitchFamily="2" charset="-122"/>
              </a:rPr>
              <a:t>加速非阿贝尔规范动力学</a:t>
            </a:r>
          </a:p>
          <a:p>
            <a:pPr>
              <a:lnSpc>
                <a:spcPct val="130000"/>
              </a:lnSpc>
              <a:buFont typeface="+mj-lt"/>
              <a:buAutoNum type="arabicPeriod"/>
            </a:pPr>
            <a:r>
              <a:rPr lang="en" altLang="zh-CN" sz="2800" b="1" dirty="0">
                <a:latin typeface="SimSun" panose="02010600030101010101" pitchFamily="2" charset="-122"/>
                <a:ea typeface="SimSun" panose="02010600030101010101" pitchFamily="2" charset="-122"/>
              </a:rPr>
              <a:t>Stephanie Majewski</a:t>
            </a:r>
            <a:r>
              <a:rPr lang="zh-CN" altLang="en-US" sz="2800" dirty="0">
                <a:latin typeface="SimSun" panose="02010600030101010101" pitchFamily="2" charset="-122"/>
                <a:ea typeface="SimSun" panose="02010600030101010101" pitchFamily="2" charset="-122"/>
              </a:rPr>
              <a:t>：</a:t>
            </a:r>
            <a:r>
              <a:rPr lang="en" altLang="zh-CN" sz="28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zh-CN" altLang="en-US" sz="2800" dirty="0">
                <a:latin typeface="SimSun" panose="02010600030101010101" pitchFamily="2" charset="-122"/>
                <a:ea typeface="SimSun" panose="02010600030101010101" pitchFamily="2" charset="-122"/>
              </a:rPr>
              <a:t>归一化流加速蒙特卡洛（</a:t>
            </a:r>
            <a:r>
              <a:rPr lang="en" altLang="zh-CN" sz="2800" dirty="0">
                <a:latin typeface="SimSun" panose="02010600030101010101" pitchFamily="2" charset="-122"/>
                <a:ea typeface="SimSun" panose="02010600030101010101" pitchFamily="2" charset="-122"/>
              </a:rPr>
              <a:t>MANGO</a:t>
            </a:r>
            <a:r>
              <a:rPr lang="zh-CN" altLang="en" sz="2800" dirty="0">
                <a:latin typeface="SimSun" panose="02010600030101010101" pitchFamily="2" charset="-122"/>
                <a:ea typeface="SimSun" panose="02010600030101010101" pitchFamily="2" charset="-122"/>
              </a:rPr>
              <a:t>）</a:t>
            </a:r>
          </a:p>
          <a:p>
            <a:pPr>
              <a:lnSpc>
                <a:spcPct val="130000"/>
              </a:lnSpc>
              <a:buFont typeface="+mj-lt"/>
              <a:buAutoNum type="arabicPeriod"/>
            </a:pPr>
            <a:r>
              <a:rPr lang="en" altLang="zh-CN" sz="2800" b="1" dirty="0">
                <a:latin typeface="SimSun" panose="02010600030101010101" pitchFamily="2" charset="-122"/>
                <a:ea typeface="SimSun" panose="02010600030101010101" pitchFamily="2" charset="-122"/>
              </a:rPr>
              <a:t>Konstantin </a:t>
            </a:r>
            <a:r>
              <a:rPr lang="en" altLang="zh-CN" sz="2800" b="1" dirty="0" err="1">
                <a:latin typeface="SimSun" panose="02010600030101010101" pitchFamily="2" charset="-122"/>
                <a:ea typeface="SimSun" panose="02010600030101010101" pitchFamily="2" charset="-122"/>
              </a:rPr>
              <a:t>Matchev</a:t>
            </a:r>
            <a:r>
              <a:rPr lang="zh-CN" altLang="en-US" sz="2800" dirty="0">
                <a:latin typeface="SimSun" panose="02010600030101010101" pitchFamily="2" charset="-122"/>
                <a:ea typeface="SimSun" panose="02010600030101010101" pitchFamily="2" charset="-122"/>
              </a:rPr>
              <a:t>：</a:t>
            </a:r>
            <a:r>
              <a:rPr lang="en" altLang="zh-CN" sz="28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zh-CN" altLang="en-US" sz="2800" dirty="0">
                <a:latin typeface="SimSun" panose="02010600030101010101" pitchFamily="2" charset="-122"/>
                <a:ea typeface="SimSun" panose="02010600030101010101" pitchFamily="2" charset="-122"/>
              </a:rPr>
              <a:t>高能物理模拟与分析的 </a:t>
            </a:r>
            <a:r>
              <a:rPr lang="en" altLang="zh-CN" sz="2800" dirty="0">
                <a:latin typeface="SimSun" panose="02010600030101010101" pitchFamily="2" charset="-122"/>
                <a:ea typeface="SimSun" panose="02010600030101010101" pitchFamily="2" charset="-122"/>
              </a:rPr>
              <a:t>AI </a:t>
            </a:r>
            <a:r>
              <a:rPr lang="zh-CN" altLang="en-US" sz="2800" dirty="0">
                <a:latin typeface="SimSun" panose="02010600030101010101" pitchFamily="2" charset="-122"/>
                <a:ea typeface="SimSun" panose="02010600030101010101" pitchFamily="2" charset="-122"/>
              </a:rPr>
              <a:t>智能体</a:t>
            </a:r>
          </a:p>
          <a:p>
            <a:pPr>
              <a:lnSpc>
                <a:spcPct val="130000"/>
              </a:lnSpc>
              <a:buFont typeface="+mj-lt"/>
              <a:buAutoNum type="arabicPeriod"/>
            </a:pPr>
            <a:r>
              <a:rPr lang="en" altLang="zh-CN" sz="2800" b="1" dirty="0">
                <a:latin typeface="SimSun" panose="02010600030101010101" pitchFamily="2" charset="-122"/>
                <a:ea typeface="SimSun" panose="02010600030101010101" pitchFamily="2" charset="-122"/>
              </a:rPr>
              <a:t>Mariel </a:t>
            </a:r>
            <a:r>
              <a:rPr lang="en" altLang="zh-CN" sz="2800" b="1" dirty="0" err="1">
                <a:latin typeface="SimSun" panose="02010600030101010101" pitchFamily="2" charset="-122"/>
                <a:ea typeface="SimSun" panose="02010600030101010101" pitchFamily="2" charset="-122"/>
              </a:rPr>
              <a:t>Pettee</a:t>
            </a:r>
            <a:r>
              <a:rPr lang="en" altLang="zh-CN" sz="2800" b="1" dirty="0">
                <a:latin typeface="SimSun" panose="02010600030101010101" pitchFamily="2" charset="-122"/>
                <a:ea typeface="SimSun" panose="02010600030101010101" pitchFamily="2" charset="-122"/>
              </a:rPr>
              <a:t> / Ron </a:t>
            </a:r>
            <a:r>
              <a:rPr lang="en" altLang="zh-CN" sz="2800" b="1" dirty="0" err="1">
                <a:latin typeface="SimSun" panose="02010600030101010101" pitchFamily="2" charset="-122"/>
                <a:ea typeface="SimSun" panose="02010600030101010101" pitchFamily="2" charset="-122"/>
              </a:rPr>
              <a:t>Soltz</a:t>
            </a:r>
            <a:r>
              <a:rPr lang="zh-CN" altLang="en-US" sz="2800" dirty="0">
                <a:latin typeface="SimSun" panose="02010600030101010101" pitchFamily="2" charset="-122"/>
                <a:ea typeface="SimSun" panose="02010600030101010101" pitchFamily="2" charset="-122"/>
              </a:rPr>
              <a:t>：</a:t>
            </a:r>
            <a:r>
              <a:rPr lang="en" altLang="zh-CN" sz="28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zh-CN" altLang="en-US" sz="2800" dirty="0">
                <a:latin typeface="SimSun" panose="02010600030101010101" pitchFamily="2" charset="-122"/>
                <a:ea typeface="SimSun" panose="02010600030101010101" pitchFamily="2" charset="-122"/>
              </a:rPr>
              <a:t>粒子与核物理基础模型</a:t>
            </a:r>
          </a:p>
        </p:txBody>
      </p:sp>
      <p:sp>
        <p:nvSpPr>
          <p:cNvPr id="8" name="灯片编号占位符 4">
            <a:extLst>
              <a:ext uri="{FF2B5EF4-FFF2-40B4-BE49-F238E27FC236}">
                <a16:creationId xmlns:a16="http://schemas.microsoft.com/office/drawing/2014/main" id="{67DD0AB9-57F3-7FFD-026D-15AB39B209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35</a:t>
            </a:fld>
            <a:endParaRPr kumimoji="0"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2762941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6F125880-40B8-5DF4-2A9B-B084876D8FFB}"/>
              </a:ext>
            </a:extLst>
          </p:cNvPr>
          <p:cNvSpPr txBox="1"/>
          <p:nvPr/>
        </p:nvSpPr>
        <p:spPr>
          <a:xfrm>
            <a:off x="4334608" y="3292696"/>
            <a:ext cx="61018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l">
              <a:lnSpc>
                <a:spcPct val="100000"/>
              </a:lnSpc>
              <a:spcBef>
                <a:spcPct val="50000"/>
              </a:spcBef>
              <a:defRPr/>
            </a:pPr>
            <a:r>
              <a:rPr lang="en-US" altLang="zh-CN" sz="4000" b="1" i="0" u="none" strike="noStrike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SimHei"/>
              </a:rPr>
              <a:t>backup</a:t>
            </a:r>
            <a:endParaRPr lang="en-US" altLang="zh-CN" sz="4000" b="1" dirty="0">
              <a:solidFill>
                <a:srgbClr val="C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448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8B006-6A7A-FC17-FF98-779F1D9D6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灯片编号占位符 4">
            <a:extLst>
              <a:ext uri="{FF2B5EF4-FFF2-40B4-BE49-F238E27FC236}">
                <a16:creationId xmlns:a16="http://schemas.microsoft.com/office/drawing/2014/main" id="{694E1DF6-E899-E244-BDDE-8EBF77A9F2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4</a:t>
            </a:fld>
            <a:endParaRPr kumimoji="0" lang="zh-CN" altLang="en-US" sz="2800"/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DE751E28-AECB-6B41-AF08-F77EC43D1141}"/>
              </a:ext>
            </a:extLst>
          </p:cNvPr>
          <p:cNvGrpSpPr/>
          <p:nvPr/>
        </p:nvGrpSpPr>
        <p:grpSpPr>
          <a:xfrm>
            <a:off x="158750" y="951269"/>
            <a:ext cx="11874499" cy="5760668"/>
            <a:chOff x="158751" y="963982"/>
            <a:chExt cx="11874499" cy="5760668"/>
          </a:xfrm>
        </p:grpSpPr>
        <p:cxnSp>
          <p:nvCxnSpPr>
            <p:cNvPr id="10" name="直线连接符 46">
              <a:extLst>
                <a:ext uri="{FF2B5EF4-FFF2-40B4-BE49-F238E27FC236}">
                  <a16:creationId xmlns:a16="http://schemas.microsoft.com/office/drawing/2014/main" id="{0411961E-1012-B74A-C87B-3479E7167B7C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74625" y="1000125"/>
              <a:ext cx="0" cy="5707063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" name="直线连接符 48">
              <a:extLst>
                <a:ext uri="{FF2B5EF4-FFF2-40B4-BE49-F238E27FC236}">
                  <a16:creationId xmlns:a16="http://schemas.microsoft.com/office/drawing/2014/main" id="{CF33DEAA-A6A4-F562-8351-B7EFB21EC65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2010100" y="984250"/>
              <a:ext cx="0" cy="5740400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" name="直线连接符 49">
              <a:extLst>
                <a:ext uri="{FF2B5EF4-FFF2-40B4-BE49-F238E27FC236}">
                  <a16:creationId xmlns:a16="http://schemas.microsoft.com/office/drawing/2014/main" id="{57F8A45A-7A72-5CBC-9F9A-C7E8F6325EE8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74625" y="6707188"/>
              <a:ext cx="11858625" cy="17462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" name="Line 2">
              <a:extLst>
                <a:ext uri="{FF2B5EF4-FFF2-40B4-BE49-F238E27FC236}">
                  <a16:creationId xmlns:a16="http://schemas.microsoft.com/office/drawing/2014/main" id="{7C3B65FF-0387-6C5A-1A42-E33A947A64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751" y="963982"/>
              <a:ext cx="11874487" cy="2805"/>
            </a:xfrm>
            <a:prstGeom prst="line">
              <a:avLst/>
            </a:prstGeom>
            <a:noFill/>
            <a:ln w="190500" cmpd="sng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3" name="AutoShape 2">
            <a:extLst>
              <a:ext uri="{FF2B5EF4-FFF2-40B4-BE49-F238E27FC236}">
                <a16:creationId xmlns:a16="http://schemas.microsoft.com/office/drawing/2014/main" id="{ADC94350-31F9-B518-9D76-E0F54B240015}"/>
              </a:ext>
            </a:extLst>
          </p:cNvPr>
          <p:cNvSpPr/>
          <p:nvPr/>
        </p:nvSpPr>
        <p:spPr>
          <a:xfrm>
            <a:off x="520700" y="190500"/>
            <a:ext cx="892188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indent="0" algn="l">
              <a:lnSpc>
                <a:spcPct val="100000"/>
              </a:lnSpc>
              <a:spcBef>
                <a:spcPct val="50000"/>
              </a:spcBef>
              <a:defRPr/>
            </a:pPr>
            <a:r>
              <a:rPr lang="en-US" sz="3600" b="1" i="0" u="none" strike="noStrike" dirty="0" err="1">
                <a:solidFill>
                  <a:srgbClr val="C00000"/>
                </a:solidFill>
                <a:latin typeface="+mj-ea"/>
                <a:ea typeface="+mj-ea"/>
                <a:cs typeface="Times New Roman" panose="02020603050405020304" pitchFamily="18" charset="0"/>
                <a:sym typeface="SimHei"/>
              </a:rPr>
              <a:t>生成式模型与格点QCD组态</a:t>
            </a:r>
            <a:endParaRPr lang="en-US" sz="3600" b="1" dirty="0">
              <a:solidFill>
                <a:srgbClr val="C00000"/>
              </a:solidFill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7340A67-F1CE-6A85-0D08-D7CF98DF0B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4619" y="1176484"/>
            <a:ext cx="4235999" cy="4235999"/>
          </a:xfrm>
          <a:prstGeom prst="rect">
            <a:avLst/>
          </a:prstGeom>
        </p:spPr>
      </p:pic>
      <p:sp>
        <p:nvSpPr>
          <p:cNvPr id="7" name="椭圆 6">
            <a:extLst>
              <a:ext uri="{FF2B5EF4-FFF2-40B4-BE49-F238E27FC236}">
                <a16:creationId xmlns:a16="http://schemas.microsoft.com/office/drawing/2014/main" id="{C4121753-3C05-A3E5-3DEF-8122DA1B178B}"/>
              </a:ext>
            </a:extLst>
          </p:cNvPr>
          <p:cNvSpPr/>
          <p:nvPr/>
        </p:nvSpPr>
        <p:spPr>
          <a:xfrm>
            <a:off x="5707751" y="4080502"/>
            <a:ext cx="931816" cy="531222"/>
          </a:xfrm>
          <a:prstGeom prst="ellipse">
            <a:avLst/>
          </a:prstGeom>
          <a:ln w="19050">
            <a:solidFill>
              <a:srgbClr val="7030A0"/>
            </a:solidFill>
          </a:ln>
        </p:spPr>
        <p:txBody>
          <a:bodyPr wrap="square" rtlCol="0" anchor="ctr">
            <a:spAutoFit/>
          </a:bodyPr>
          <a:lstStyle/>
          <a:p>
            <a:pPr marL="342900" indent="-342900" algn="l">
              <a:lnSpc>
                <a:spcPct val="150000"/>
              </a:lnSpc>
              <a:buFont typeface="Wingdings" pitchFamily="2" charset="2"/>
              <a:buChar char="Ø"/>
            </a:pPr>
            <a:endParaRPr kumimoji="1" lang="zh-CN" altLang="en-US" sz="2800" b="1" dirty="0">
              <a:solidFill>
                <a:srgbClr val="001CB6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3D1BE90D-4176-62F9-0563-17CA1589F72D}"/>
              </a:ext>
            </a:extLst>
          </p:cNvPr>
          <p:cNvSpPr/>
          <p:nvPr/>
        </p:nvSpPr>
        <p:spPr>
          <a:xfrm>
            <a:off x="8035209" y="1308245"/>
            <a:ext cx="3769070" cy="227607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lang="en" altLang="zh-CN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 scales far smaller than the proton radius, QCD is rigorously validated by experiments and analytical computations, a breakthrough that was awarded the 2004 Nobel Prize in Physics.</a:t>
            </a:r>
          </a:p>
        </p:txBody>
      </p:sp>
      <p:pic>
        <p:nvPicPr>
          <p:cNvPr id="20" name="Picture 4" descr="Image result for 渐近自由">
            <a:extLst>
              <a:ext uri="{FF2B5EF4-FFF2-40B4-BE49-F238E27FC236}">
                <a16:creationId xmlns:a16="http://schemas.microsoft.com/office/drawing/2014/main" id="{B9391158-622B-A4FA-DA5E-F0C088105B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3448" y="3831603"/>
            <a:ext cx="2598090" cy="1029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CBF0E38E-9261-D234-621C-600F09F1D3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2640" y="4019932"/>
            <a:ext cx="925138" cy="756436"/>
          </a:xfrm>
          <a:prstGeom prst="rect">
            <a:avLst/>
          </a:prstGeom>
        </p:spPr>
      </p:pic>
      <p:cxnSp>
        <p:nvCxnSpPr>
          <p:cNvPr id="24" name="直线箭头连接符 23">
            <a:extLst>
              <a:ext uri="{FF2B5EF4-FFF2-40B4-BE49-F238E27FC236}">
                <a16:creationId xmlns:a16="http://schemas.microsoft.com/office/drawing/2014/main" id="{5845FD63-90B7-E4EE-EADE-381A90D6972D}"/>
              </a:ext>
            </a:extLst>
          </p:cNvPr>
          <p:cNvCxnSpPr>
            <a:cxnSpLocks/>
            <a:stCxn id="18" idx="1"/>
            <a:endCxn id="7" idx="7"/>
          </p:cNvCxnSpPr>
          <p:nvPr/>
        </p:nvCxnSpPr>
        <p:spPr bwMode="auto">
          <a:xfrm flipH="1">
            <a:off x="6503106" y="2446281"/>
            <a:ext cx="1532103" cy="1712017"/>
          </a:xfrm>
          <a:prstGeom prst="straightConnector1">
            <a:avLst/>
          </a:prstGeom>
          <a:solidFill>
            <a:srgbClr val="FFCC99">
              <a:alpha val="50000"/>
            </a:srgbClr>
          </a:solidFill>
          <a:ln w="19050">
            <a:solidFill>
              <a:srgbClr val="7030A0"/>
            </a:solidFill>
            <a:tailEnd type="triangle"/>
          </a:ln>
          <a:effectLst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5" name="矩形 24">
            <a:extLst>
              <a:ext uri="{FF2B5EF4-FFF2-40B4-BE49-F238E27FC236}">
                <a16:creationId xmlns:a16="http://schemas.microsoft.com/office/drawing/2014/main" id="{4921E320-4186-A179-44E8-0DDA72D1C3AA}"/>
              </a:ext>
            </a:extLst>
          </p:cNvPr>
          <p:cNvSpPr/>
          <p:nvPr/>
        </p:nvSpPr>
        <p:spPr>
          <a:xfrm>
            <a:off x="329764" y="1783292"/>
            <a:ext cx="3367789" cy="224676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the energy scale of the proton radius (~1 GeV), QCD defies analytical computation. Theoretical calculations at this scale constitute one of the seven Millennium Prize Problems.</a:t>
            </a:r>
          </a:p>
        </p:txBody>
      </p:sp>
      <p:sp>
        <p:nvSpPr>
          <p:cNvPr id="26" name="椭圆 25">
            <a:extLst>
              <a:ext uri="{FF2B5EF4-FFF2-40B4-BE49-F238E27FC236}">
                <a16:creationId xmlns:a16="http://schemas.microsoft.com/office/drawing/2014/main" id="{14B9FE66-F4D3-0C3E-DFB5-1BDEC1CB4A90}"/>
              </a:ext>
            </a:extLst>
          </p:cNvPr>
          <p:cNvSpPr/>
          <p:nvPr/>
        </p:nvSpPr>
        <p:spPr>
          <a:xfrm>
            <a:off x="3994217" y="1611622"/>
            <a:ext cx="931816" cy="531222"/>
          </a:xfrm>
          <a:prstGeom prst="ellipse">
            <a:avLst/>
          </a:prstGeom>
          <a:ln w="19050">
            <a:solidFill>
              <a:srgbClr val="7030A0"/>
            </a:solidFill>
          </a:ln>
        </p:spPr>
        <p:txBody>
          <a:bodyPr wrap="square" rtlCol="0" anchor="ctr">
            <a:spAutoFit/>
          </a:bodyPr>
          <a:lstStyle/>
          <a:p>
            <a:pPr marL="342900" indent="-342900" algn="l">
              <a:lnSpc>
                <a:spcPct val="150000"/>
              </a:lnSpc>
              <a:buFont typeface="Wingdings" pitchFamily="2" charset="2"/>
              <a:buChar char="Ø"/>
            </a:pPr>
            <a:endParaRPr kumimoji="1" lang="zh-CN" altLang="en-US" sz="2800" b="1" dirty="0">
              <a:solidFill>
                <a:srgbClr val="001CB6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cxnSp>
        <p:nvCxnSpPr>
          <p:cNvPr id="27" name="直线箭头连接符 26">
            <a:extLst>
              <a:ext uri="{FF2B5EF4-FFF2-40B4-BE49-F238E27FC236}">
                <a16:creationId xmlns:a16="http://schemas.microsoft.com/office/drawing/2014/main" id="{9A8E0338-2C78-072A-3F21-2C8610A75440}"/>
              </a:ext>
            </a:extLst>
          </p:cNvPr>
          <p:cNvCxnSpPr>
            <a:cxnSpLocks/>
            <a:stCxn id="25" idx="3"/>
          </p:cNvCxnSpPr>
          <p:nvPr/>
        </p:nvCxnSpPr>
        <p:spPr bwMode="auto">
          <a:xfrm flipV="1">
            <a:off x="3697553" y="2134325"/>
            <a:ext cx="711507" cy="772352"/>
          </a:xfrm>
          <a:prstGeom prst="straightConnector1">
            <a:avLst/>
          </a:prstGeom>
          <a:solidFill>
            <a:srgbClr val="FFCC99">
              <a:alpha val="50000"/>
            </a:srgbClr>
          </a:solidFill>
          <a:ln w="19050">
            <a:solidFill>
              <a:srgbClr val="7030A0"/>
            </a:solidFill>
            <a:tailEnd type="triangle"/>
          </a:ln>
          <a:effectLst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8" name="文本框 27">
            <a:extLst>
              <a:ext uri="{FF2B5EF4-FFF2-40B4-BE49-F238E27FC236}">
                <a16:creationId xmlns:a16="http://schemas.microsoft.com/office/drawing/2014/main" id="{6F1EE456-E514-5675-8BE8-FB6EC1DD7B22}"/>
              </a:ext>
            </a:extLst>
          </p:cNvPr>
          <p:cNvSpPr txBox="1"/>
          <p:nvPr/>
        </p:nvSpPr>
        <p:spPr>
          <a:xfrm>
            <a:off x="622469" y="5528698"/>
            <a:ext cx="10870170" cy="940066"/>
          </a:xfrm>
          <a:prstGeom prst="rect">
            <a:avLst/>
          </a:prstGeom>
          <a:solidFill>
            <a:srgbClr val="3E8C26"/>
          </a:solidFill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kumimoji="1" lang="en" altLang="zh-CN" sz="2400" b="1" dirty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Low-energy strong interactions demand non-perturbative methods, and they constitute a primary obstacle to searching for new physics.</a:t>
            </a:r>
          </a:p>
        </p:txBody>
      </p:sp>
    </p:spTree>
    <p:extLst>
      <p:ext uri="{BB962C8B-B14F-4D97-AF65-F5344CB8AC3E}">
        <p14:creationId xmlns:p14="http://schemas.microsoft.com/office/powerpoint/2010/main" val="3047823234"/>
      </p:ext>
    </p:extLst>
  </p:cSld>
  <p:clrMapOvr>
    <a:masterClrMapping/>
  </p:clrMapOvr>
  <p:transition advTm="3094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12594-7AB4-E203-13D3-CDCBD8E974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灯片编号占位符 4">
            <a:extLst>
              <a:ext uri="{FF2B5EF4-FFF2-40B4-BE49-F238E27FC236}">
                <a16:creationId xmlns:a16="http://schemas.microsoft.com/office/drawing/2014/main" id="{E482BA7C-25E1-4A0A-E3AB-965BB20942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5</a:t>
            </a:fld>
            <a:endParaRPr kumimoji="0" lang="zh-CN" altLang="en-US" sz="2800"/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E6B6752E-1A70-A26B-5E1F-EEBE06988925}"/>
              </a:ext>
            </a:extLst>
          </p:cNvPr>
          <p:cNvSpPr/>
          <p:nvPr/>
        </p:nvSpPr>
        <p:spPr>
          <a:xfrm>
            <a:off x="520700" y="190500"/>
            <a:ext cx="892188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indent="0" algn="l">
              <a:lnSpc>
                <a:spcPct val="100000"/>
              </a:lnSpc>
              <a:spcBef>
                <a:spcPct val="50000"/>
              </a:spcBef>
              <a:defRPr/>
            </a:pPr>
            <a:r>
              <a:rPr lang="en-US" sz="3600" b="1" i="0" u="none" strike="noStrike" dirty="0" err="1">
                <a:solidFill>
                  <a:srgbClr val="C00000"/>
                </a:solidFill>
                <a:latin typeface="+mj-ea"/>
                <a:ea typeface="+mj-ea"/>
                <a:cs typeface="Times New Roman" panose="02020603050405020304" pitchFamily="18" charset="0"/>
                <a:sym typeface="SimHei"/>
              </a:rPr>
              <a:t>生成式模型与格点QCD组态</a:t>
            </a:r>
            <a:endParaRPr lang="en-US" sz="3600" b="1" dirty="0">
              <a:solidFill>
                <a:srgbClr val="C00000"/>
              </a:solidFill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2" name="内容占位符 3">
            <a:extLst>
              <a:ext uri="{FF2B5EF4-FFF2-40B4-BE49-F238E27FC236}">
                <a16:creationId xmlns:a16="http://schemas.microsoft.com/office/drawing/2014/main" id="{B2B72FD5-86E6-D693-4D9D-5EF9773AFA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00"/>
          <a:stretch>
            <a:fillRect/>
          </a:stretch>
        </p:blipFill>
        <p:spPr>
          <a:xfrm>
            <a:off x="1001255" y="2180987"/>
            <a:ext cx="9787172" cy="4436283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EC515FF9-8015-5E9F-7F5A-5CDBD40E74C7}"/>
              </a:ext>
            </a:extLst>
          </p:cNvPr>
          <p:cNvSpPr txBox="1"/>
          <p:nvPr/>
        </p:nvSpPr>
        <p:spPr>
          <a:xfrm>
            <a:off x="1124936" y="1412597"/>
            <a:ext cx="65831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path integral, Discretized spacetime, Monte Carlo</a:t>
            </a:r>
            <a:endParaRPr lang="zh-CN" altLang="en-US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21A582CD-DB8F-D6F3-291D-B6939253FD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7" t="48136" r="48128" b="19701"/>
          <a:stretch/>
        </p:blipFill>
        <p:spPr>
          <a:xfrm>
            <a:off x="8885890" y="240730"/>
            <a:ext cx="1543987" cy="1515569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CA35C394-A88C-8083-602E-8F2FFCA89078}"/>
              </a:ext>
            </a:extLst>
          </p:cNvPr>
          <p:cNvSpPr txBox="1"/>
          <p:nvPr/>
        </p:nvSpPr>
        <p:spPr>
          <a:xfrm>
            <a:off x="6607385" y="1927718"/>
            <a:ext cx="61009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Wilson 1974</a:t>
            </a:r>
            <a:endParaRPr lang="zh-CN" altLang="en-US" sz="1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F15E366E-9244-494A-9463-5F63C16AF037}"/>
              </a:ext>
            </a:extLst>
          </p:cNvPr>
          <p:cNvGrpSpPr/>
          <p:nvPr/>
        </p:nvGrpSpPr>
        <p:grpSpPr>
          <a:xfrm>
            <a:off x="158750" y="951269"/>
            <a:ext cx="11874499" cy="5760668"/>
            <a:chOff x="158751" y="963982"/>
            <a:chExt cx="11874499" cy="5760668"/>
          </a:xfrm>
        </p:grpSpPr>
        <p:cxnSp>
          <p:nvCxnSpPr>
            <p:cNvPr id="7" name="直线连接符 46">
              <a:extLst>
                <a:ext uri="{FF2B5EF4-FFF2-40B4-BE49-F238E27FC236}">
                  <a16:creationId xmlns:a16="http://schemas.microsoft.com/office/drawing/2014/main" id="{94463D92-4367-5096-3DAE-266CAC038B7D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74625" y="1000125"/>
              <a:ext cx="0" cy="5707063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" name="直线连接符 48">
              <a:extLst>
                <a:ext uri="{FF2B5EF4-FFF2-40B4-BE49-F238E27FC236}">
                  <a16:creationId xmlns:a16="http://schemas.microsoft.com/office/drawing/2014/main" id="{202D71AD-DD20-47D1-65B7-4481948090E1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2010100" y="984250"/>
              <a:ext cx="0" cy="5740400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" name="直线连接符 49">
              <a:extLst>
                <a:ext uri="{FF2B5EF4-FFF2-40B4-BE49-F238E27FC236}">
                  <a16:creationId xmlns:a16="http://schemas.microsoft.com/office/drawing/2014/main" id="{81ED2B19-81B1-7190-4FE3-721913B48E2F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74625" y="6707188"/>
              <a:ext cx="11858625" cy="17462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6" name="Line 2">
              <a:extLst>
                <a:ext uri="{FF2B5EF4-FFF2-40B4-BE49-F238E27FC236}">
                  <a16:creationId xmlns:a16="http://schemas.microsoft.com/office/drawing/2014/main" id="{C1A31A83-2FF2-BF47-84EF-09773259C2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751" y="963982"/>
              <a:ext cx="11874487" cy="2805"/>
            </a:xfrm>
            <a:prstGeom prst="line">
              <a:avLst/>
            </a:prstGeom>
            <a:noFill/>
            <a:ln w="190500" cmpd="sng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38285109"/>
      </p:ext>
    </p:extLst>
  </p:cSld>
  <p:clrMapOvr>
    <a:masterClrMapping/>
  </p:clrMapOvr>
  <p:transition advTm="3094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8">
            <a:extLst>
              <a:ext uri="{FF2B5EF4-FFF2-40B4-BE49-F238E27FC236}">
                <a16:creationId xmlns:a16="http://schemas.microsoft.com/office/drawing/2014/main" id="{B6D277CF-BE93-C276-5CA8-E592D3D9BC5A}"/>
              </a:ext>
            </a:extLst>
          </p:cNvPr>
          <p:cNvSpPr/>
          <p:nvPr/>
        </p:nvSpPr>
        <p:spPr>
          <a:xfrm>
            <a:off x="6713951" y="1678488"/>
            <a:ext cx="4496844" cy="808184"/>
          </a:xfrm>
          <a:custGeom>
            <a:avLst/>
            <a:gdLst>
              <a:gd name="connsiteX0" fmla="*/ 0 w 4496844"/>
              <a:gd name="connsiteY0" fmla="*/ 388307 h 808184"/>
              <a:gd name="connsiteX1" fmla="*/ 1215025 w 4496844"/>
              <a:gd name="connsiteY1" fmla="*/ 682668 h 808184"/>
              <a:gd name="connsiteX2" fmla="*/ 2091846 w 4496844"/>
              <a:gd name="connsiteY2" fmla="*/ 394570 h 808184"/>
              <a:gd name="connsiteX3" fmla="*/ 3112718 w 4496844"/>
              <a:gd name="connsiteY3" fmla="*/ 801666 h 808184"/>
              <a:gd name="connsiteX4" fmla="*/ 4496844 w 4496844"/>
              <a:gd name="connsiteY4" fmla="*/ 0 h 808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6844" h="808184">
                <a:moveTo>
                  <a:pt x="0" y="388307"/>
                </a:moveTo>
                <a:cubicBezTo>
                  <a:pt x="433192" y="534965"/>
                  <a:pt x="866384" y="681624"/>
                  <a:pt x="1215025" y="682668"/>
                </a:cubicBezTo>
                <a:cubicBezTo>
                  <a:pt x="1563666" y="683712"/>
                  <a:pt x="1775564" y="374737"/>
                  <a:pt x="2091846" y="394570"/>
                </a:cubicBezTo>
                <a:cubicBezTo>
                  <a:pt x="2408128" y="414403"/>
                  <a:pt x="2711885" y="867428"/>
                  <a:pt x="3112718" y="801666"/>
                </a:cubicBezTo>
                <a:cubicBezTo>
                  <a:pt x="3513551" y="735904"/>
                  <a:pt x="4272419" y="93945"/>
                  <a:pt x="4496844" y="0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: 形状 9">
            <a:extLst>
              <a:ext uri="{FF2B5EF4-FFF2-40B4-BE49-F238E27FC236}">
                <a16:creationId xmlns:a16="http://schemas.microsoft.com/office/drawing/2014/main" id="{34E68EED-3B2B-2CFF-3496-DF8D399E385A}"/>
              </a:ext>
            </a:extLst>
          </p:cNvPr>
          <p:cNvSpPr/>
          <p:nvPr/>
        </p:nvSpPr>
        <p:spPr>
          <a:xfrm>
            <a:off x="6770319" y="3675254"/>
            <a:ext cx="4271375" cy="2517137"/>
          </a:xfrm>
          <a:custGeom>
            <a:avLst/>
            <a:gdLst>
              <a:gd name="connsiteX0" fmla="*/ 0 w 4271375"/>
              <a:gd name="connsiteY0" fmla="*/ 438411 h 2517137"/>
              <a:gd name="connsiteX1" fmla="*/ 1271392 w 4271375"/>
              <a:gd name="connsiteY1" fmla="*/ 2223370 h 2517137"/>
              <a:gd name="connsiteX2" fmla="*/ 2104372 w 4271375"/>
              <a:gd name="connsiteY2" fmla="*/ 726509 h 2517137"/>
              <a:gd name="connsiteX3" fmla="*/ 3457183 w 4271375"/>
              <a:gd name="connsiteY3" fmla="*/ 2511468 h 2517137"/>
              <a:gd name="connsiteX4" fmla="*/ 4271375 w 4271375"/>
              <a:gd name="connsiteY4" fmla="*/ 0 h 2517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71375" h="2517137">
                <a:moveTo>
                  <a:pt x="0" y="438411"/>
                </a:moveTo>
                <a:cubicBezTo>
                  <a:pt x="460331" y="1306882"/>
                  <a:pt x="920663" y="2175354"/>
                  <a:pt x="1271392" y="2223370"/>
                </a:cubicBezTo>
                <a:cubicBezTo>
                  <a:pt x="1622121" y="2271386"/>
                  <a:pt x="1740074" y="678493"/>
                  <a:pt x="2104372" y="726509"/>
                </a:cubicBezTo>
                <a:cubicBezTo>
                  <a:pt x="2468671" y="774525"/>
                  <a:pt x="3096016" y="2632553"/>
                  <a:pt x="3457183" y="2511468"/>
                </a:cubicBezTo>
                <a:cubicBezTo>
                  <a:pt x="3818350" y="2390383"/>
                  <a:pt x="4044862" y="1195191"/>
                  <a:pt x="4271375" y="0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A759D1EE-949F-BF0D-37BB-210C88181BFA}"/>
              </a:ext>
            </a:extLst>
          </p:cNvPr>
          <p:cNvSpPr/>
          <p:nvPr/>
        </p:nvSpPr>
        <p:spPr>
          <a:xfrm>
            <a:off x="7828767" y="2082580"/>
            <a:ext cx="275572" cy="26572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0A205D39-8855-BE7E-178B-9960FF2475BE}"/>
              </a:ext>
            </a:extLst>
          </p:cNvPr>
          <p:cNvSpPr/>
          <p:nvPr/>
        </p:nvSpPr>
        <p:spPr>
          <a:xfrm>
            <a:off x="9565709" y="2220950"/>
            <a:ext cx="275572" cy="26572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5" name="对象 14">
            <a:extLst>
              <a:ext uri="{FF2B5EF4-FFF2-40B4-BE49-F238E27FC236}">
                <a16:creationId xmlns:a16="http://schemas.microsoft.com/office/drawing/2014/main" id="{2813A27D-E80F-9165-68BF-35ACFF65D3B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7789" y="2300012"/>
          <a:ext cx="3233028" cy="7356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2" imgW="2120760" imgH="482400" progId="Equation.KSEE3">
                  <p:embed/>
                </p:oleObj>
              </mc:Choice>
              <mc:Fallback>
                <p:oleObj name="公式" r:id="rId2" imgW="2120760" imgH="482400" progId="Equation.KSEE3">
                  <p:embed/>
                  <p:pic>
                    <p:nvPicPr>
                      <p:cNvPr id="15" name="对象 14">
                        <a:extLst>
                          <a:ext uri="{FF2B5EF4-FFF2-40B4-BE49-F238E27FC236}">
                            <a16:creationId xmlns:a16="http://schemas.microsoft.com/office/drawing/2014/main" id="{2813A27D-E80F-9165-68BF-35ACFF65D3B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07789" y="2300012"/>
                        <a:ext cx="3233028" cy="7356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椭圆 15">
            <a:extLst>
              <a:ext uri="{FF2B5EF4-FFF2-40B4-BE49-F238E27FC236}">
                <a16:creationId xmlns:a16="http://schemas.microsoft.com/office/drawing/2014/main" id="{1C829372-2399-6B7E-BA3C-6DF100954DB4}"/>
              </a:ext>
            </a:extLst>
          </p:cNvPr>
          <p:cNvSpPr/>
          <p:nvPr/>
        </p:nvSpPr>
        <p:spPr>
          <a:xfrm>
            <a:off x="8303011" y="1883289"/>
            <a:ext cx="275572" cy="265722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>
            <a:extLst>
              <a:ext uri="{FF2B5EF4-FFF2-40B4-BE49-F238E27FC236}">
                <a16:creationId xmlns:a16="http://schemas.microsoft.com/office/drawing/2014/main" id="{99FE251A-7C62-18C1-CAC4-DC2FA5AA112E}"/>
              </a:ext>
            </a:extLst>
          </p:cNvPr>
          <p:cNvSpPr/>
          <p:nvPr/>
        </p:nvSpPr>
        <p:spPr>
          <a:xfrm>
            <a:off x="8855901" y="1843768"/>
            <a:ext cx="275572" cy="265722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12168B23-D8D7-39C9-5CED-3108527B2790}"/>
              </a:ext>
            </a:extLst>
          </p:cNvPr>
          <p:cNvCxnSpPr>
            <a:cxnSpLocks/>
          </p:cNvCxnSpPr>
          <p:nvPr/>
        </p:nvCxnSpPr>
        <p:spPr>
          <a:xfrm flipH="1">
            <a:off x="8059277" y="2069268"/>
            <a:ext cx="239029" cy="1053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箭头连接符 20">
            <a:extLst>
              <a:ext uri="{FF2B5EF4-FFF2-40B4-BE49-F238E27FC236}">
                <a16:creationId xmlns:a16="http://schemas.microsoft.com/office/drawing/2014/main" id="{33FD5BE5-D3C5-A5E7-F740-454C20DD16C0}"/>
              </a:ext>
            </a:extLst>
          </p:cNvPr>
          <p:cNvCxnSpPr>
            <a:cxnSpLocks/>
          </p:cNvCxnSpPr>
          <p:nvPr/>
        </p:nvCxnSpPr>
        <p:spPr>
          <a:xfrm flipH="1">
            <a:off x="8578583" y="1956868"/>
            <a:ext cx="277318" cy="395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C11CE226-291C-ECB9-D119-CCFDAF5C472E}"/>
              </a:ext>
            </a:extLst>
          </p:cNvPr>
          <p:cNvCxnSpPr>
            <a:cxnSpLocks/>
          </p:cNvCxnSpPr>
          <p:nvPr/>
        </p:nvCxnSpPr>
        <p:spPr>
          <a:xfrm flipH="1" flipV="1">
            <a:off x="9104340" y="2016777"/>
            <a:ext cx="474593" cy="2832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椭圆 35">
            <a:extLst>
              <a:ext uri="{FF2B5EF4-FFF2-40B4-BE49-F238E27FC236}">
                <a16:creationId xmlns:a16="http://schemas.microsoft.com/office/drawing/2014/main" id="{6C857772-F6F8-1CE9-C12F-748ED47C8B2B}"/>
              </a:ext>
            </a:extLst>
          </p:cNvPr>
          <p:cNvSpPr/>
          <p:nvPr/>
        </p:nvSpPr>
        <p:spPr>
          <a:xfrm>
            <a:off x="7903219" y="5617008"/>
            <a:ext cx="275572" cy="26572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椭圆 36">
            <a:extLst>
              <a:ext uri="{FF2B5EF4-FFF2-40B4-BE49-F238E27FC236}">
                <a16:creationId xmlns:a16="http://schemas.microsoft.com/office/drawing/2014/main" id="{1F5A88AD-F7C9-C008-F75B-85F10BA09E27}"/>
              </a:ext>
            </a:extLst>
          </p:cNvPr>
          <p:cNvSpPr/>
          <p:nvPr/>
        </p:nvSpPr>
        <p:spPr>
          <a:xfrm>
            <a:off x="10041698" y="5926104"/>
            <a:ext cx="275572" cy="26572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椭圆 37">
            <a:extLst>
              <a:ext uri="{FF2B5EF4-FFF2-40B4-BE49-F238E27FC236}">
                <a16:creationId xmlns:a16="http://schemas.microsoft.com/office/drawing/2014/main" id="{E0E1E4A6-299A-5D29-4002-52EA42E50343}"/>
              </a:ext>
            </a:extLst>
          </p:cNvPr>
          <p:cNvSpPr/>
          <p:nvPr/>
        </p:nvSpPr>
        <p:spPr>
          <a:xfrm>
            <a:off x="9564300" y="5174544"/>
            <a:ext cx="275572" cy="265722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椭圆 38">
            <a:extLst>
              <a:ext uri="{FF2B5EF4-FFF2-40B4-BE49-F238E27FC236}">
                <a16:creationId xmlns:a16="http://schemas.microsoft.com/office/drawing/2014/main" id="{E2F4070E-5D5F-8D79-D707-89CE6D2C0204}"/>
              </a:ext>
            </a:extLst>
          </p:cNvPr>
          <p:cNvSpPr/>
          <p:nvPr/>
        </p:nvSpPr>
        <p:spPr>
          <a:xfrm>
            <a:off x="9102931" y="4428160"/>
            <a:ext cx="275572" cy="265722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椭圆 39">
            <a:extLst>
              <a:ext uri="{FF2B5EF4-FFF2-40B4-BE49-F238E27FC236}">
                <a16:creationId xmlns:a16="http://schemas.microsoft.com/office/drawing/2014/main" id="{74EFEBA1-1769-E7D4-60DA-659AAF1AA9E5}"/>
              </a:ext>
            </a:extLst>
          </p:cNvPr>
          <p:cNvSpPr/>
          <p:nvPr/>
        </p:nvSpPr>
        <p:spPr>
          <a:xfrm>
            <a:off x="8333080" y="4489369"/>
            <a:ext cx="275572" cy="265722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椭圆 40">
            <a:extLst>
              <a:ext uri="{FF2B5EF4-FFF2-40B4-BE49-F238E27FC236}">
                <a16:creationId xmlns:a16="http://schemas.microsoft.com/office/drawing/2014/main" id="{C98332B9-0CFD-5253-D364-4934A4C62490}"/>
              </a:ext>
            </a:extLst>
          </p:cNvPr>
          <p:cNvSpPr/>
          <p:nvPr/>
        </p:nvSpPr>
        <p:spPr>
          <a:xfrm>
            <a:off x="8178791" y="5041683"/>
            <a:ext cx="275572" cy="265722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2" name="直接箭头连接符 41">
            <a:extLst>
              <a:ext uri="{FF2B5EF4-FFF2-40B4-BE49-F238E27FC236}">
                <a16:creationId xmlns:a16="http://schemas.microsoft.com/office/drawing/2014/main" id="{D315F26A-64BC-47FE-B9AC-CF1A9FC86CFA}"/>
              </a:ext>
            </a:extLst>
          </p:cNvPr>
          <p:cNvCxnSpPr>
            <a:cxnSpLocks/>
            <a:stCxn id="37" idx="1"/>
          </p:cNvCxnSpPr>
          <p:nvPr/>
        </p:nvCxnSpPr>
        <p:spPr>
          <a:xfrm flipH="1" flipV="1">
            <a:off x="9799515" y="5451925"/>
            <a:ext cx="282540" cy="51309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接箭头连接符 50">
            <a:extLst>
              <a:ext uri="{FF2B5EF4-FFF2-40B4-BE49-F238E27FC236}">
                <a16:creationId xmlns:a16="http://schemas.microsoft.com/office/drawing/2014/main" id="{FEE1112B-26FB-60F1-E40B-9E5BAC415F59}"/>
              </a:ext>
            </a:extLst>
          </p:cNvPr>
          <p:cNvCxnSpPr>
            <a:cxnSpLocks/>
          </p:cNvCxnSpPr>
          <p:nvPr/>
        </p:nvCxnSpPr>
        <p:spPr>
          <a:xfrm flipH="1" flipV="1">
            <a:off x="9317948" y="4673497"/>
            <a:ext cx="282540" cy="51309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接箭头连接符 53">
            <a:extLst>
              <a:ext uri="{FF2B5EF4-FFF2-40B4-BE49-F238E27FC236}">
                <a16:creationId xmlns:a16="http://schemas.microsoft.com/office/drawing/2014/main" id="{2E95AB64-48AB-3E77-FEB1-6164535791E5}"/>
              </a:ext>
            </a:extLst>
          </p:cNvPr>
          <p:cNvCxnSpPr>
            <a:cxnSpLocks/>
          </p:cNvCxnSpPr>
          <p:nvPr/>
        </p:nvCxnSpPr>
        <p:spPr>
          <a:xfrm flipH="1">
            <a:off x="8324143" y="4753666"/>
            <a:ext cx="116654" cy="2880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接箭头连接符 63">
            <a:extLst>
              <a:ext uri="{FF2B5EF4-FFF2-40B4-BE49-F238E27FC236}">
                <a16:creationId xmlns:a16="http://schemas.microsoft.com/office/drawing/2014/main" id="{537B99CF-07D7-BF68-8F58-D52D7AD170BE}"/>
              </a:ext>
            </a:extLst>
          </p:cNvPr>
          <p:cNvCxnSpPr>
            <a:cxnSpLocks/>
          </p:cNvCxnSpPr>
          <p:nvPr/>
        </p:nvCxnSpPr>
        <p:spPr>
          <a:xfrm flipH="1">
            <a:off x="8121417" y="5322685"/>
            <a:ext cx="116654" cy="2880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文本框 67">
            <a:extLst>
              <a:ext uri="{FF2B5EF4-FFF2-40B4-BE49-F238E27FC236}">
                <a16:creationId xmlns:a16="http://schemas.microsoft.com/office/drawing/2014/main" id="{52602C1E-6368-0878-2C03-47A7CFBCD19B}"/>
              </a:ext>
            </a:extLst>
          </p:cNvPr>
          <p:cNvSpPr txBox="1"/>
          <p:nvPr/>
        </p:nvSpPr>
        <p:spPr>
          <a:xfrm>
            <a:off x="7914439" y="1309728"/>
            <a:ext cx="19066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solidFill>
                  <a:schemeClr val="accent1"/>
                </a:solidFill>
              </a:rPr>
              <a:t>Easy to jump out</a:t>
            </a:r>
            <a:endParaRPr lang="zh-CN" altLang="en-US" dirty="0">
              <a:solidFill>
                <a:schemeClr val="accent1"/>
              </a:solidFill>
            </a:endParaRPr>
          </a:p>
        </p:txBody>
      </p:sp>
      <p:sp>
        <p:nvSpPr>
          <p:cNvPr id="69" name="文本框 68">
            <a:extLst>
              <a:ext uri="{FF2B5EF4-FFF2-40B4-BE49-F238E27FC236}">
                <a16:creationId xmlns:a16="http://schemas.microsoft.com/office/drawing/2014/main" id="{B8267C55-297D-34B7-7924-F1EB7BAD3EF2}"/>
              </a:ext>
            </a:extLst>
          </p:cNvPr>
          <p:cNvSpPr txBox="1"/>
          <p:nvPr/>
        </p:nvSpPr>
        <p:spPr>
          <a:xfrm>
            <a:off x="9084193" y="3936160"/>
            <a:ext cx="19957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solidFill>
                  <a:srgbClr val="FF0000"/>
                </a:solidFill>
              </a:rPr>
              <a:t>Hard to jump out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70" name="文本框 69">
            <a:extLst>
              <a:ext uri="{FF2B5EF4-FFF2-40B4-BE49-F238E27FC236}">
                <a16:creationId xmlns:a16="http://schemas.microsoft.com/office/drawing/2014/main" id="{2C0B24FB-AF74-0A4C-C367-1DEE54F10689}"/>
              </a:ext>
            </a:extLst>
          </p:cNvPr>
          <p:cNvSpPr txBox="1"/>
          <p:nvPr/>
        </p:nvSpPr>
        <p:spPr>
          <a:xfrm>
            <a:off x="629293" y="1752608"/>
            <a:ext cx="4305962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/>
              <a:t>Markov chain</a:t>
            </a:r>
            <a:r>
              <a:rPr lang="en-US" altLang="zh-CN" sz="1800" dirty="0"/>
              <a:t>: l</a:t>
            </a:r>
            <a:r>
              <a:rPr lang="en-US" altLang="zh-CN" dirty="0"/>
              <a:t>ocal</a:t>
            </a:r>
            <a:r>
              <a:rPr lang="en-US" altLang="zh-CN" sz="1800" dirty="0"/>
              <a:t> updates </a:t>
            </a:r>
            <a:endParaRPr lang="zh-CN" altLang="en-US" dirty="0"/>
          </a:p>
          <a:p>
            <a:endParaRPr lang="en-US" altLang="zh-CN" sz="1800" dirty="0"/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34333AE4-F535-E592-2F1D-E2218572EED5}"/>
              </a:ext>
            </a:extLst>
          </p:cNvPr>
          <p:cNvSpPr/>
          <p:nvPr/>
        </p:nvSpPr>
        <p:spPr>
          <a:xfrm>
            <a:off x="8705590" y="2069268"/>
            <a:ext cx="150312" cy="41740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D9BA4545-D24D-CEBF-5BD7-F821A95FEF6D}"/>
              </a:ext>
            </a:extLst>
          </p:cNvPr>
          <p:cNvSpPr/>
          <p:nvPr/>
        </p:nvSpPr>
        <p:spPr>
          <a:xfrm>
            <a:off x="8780745" y="4416762"/>
            <a:ext cx="166621" cy="177506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73" name="对象 72">
            <a:extLst>
              <a:ext uri="{FF2B5EF4-FFF2-40B4-BE49-F238E27FC236}">
                <a16:creationId xmlns:a16="http://schemas.microsoft.com/office/drawing/2014/main" id="{662426FC-9573-FD69-F856-E28AF64218E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2687" y="4525176"/>
          <a:ext cx="3593510" cy="7449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4" imgW="2082600" imgH="431640" progId="Equation.KSEE3">
                  <p:embed/>
                </p:oleObj>
              </mc:Choice>
              <mc:Fallback>
                <p:oleObj name="公式" r:id="rId4" imgW="2082600" imgH="431640" progId="Equation.KSEE3">
                  <p:embed/>
                  <p:pic>
                    <p:nvPicPr>
                      <p:cNvPr id="73" name="对象 72">
                        <a:extLst>
                          <a:ext uri="{FF2B5EF4-FFF2-40B4-BE49-F238E27FC236}">
                            <a16:creationId xmlns:a16="http://schemas.microsoft.com/office/drawing/2014/main" id="{662426FC-9573-FD69-F856-E28AF64218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32687" y="4525176"/>
                        <a:ext cx="3593510" cy="7449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5" name="直接连接符 74">
            <a:extLst>
              <a:ext uri="{FF2B5EF4-FFF2-40B4-BE49-F238E27FC236}">
                <a16:creationId xmlns:a16="http://schemas.microsoft.com/office/drawing/2014/main" id="{A9A982FF-A977-6C84-A0FE-FDE8C135D4EC}"/>
              </a:ext>
            </a:extLst>
          </p:cNvPr>
          <p:cNvCxnSpPr>
            <a:cxnSpLocks/>
            <a:stCxn id="71" idx="2"/>
            <a:endCxn id="12" idx="4"/>
          </p:cNvCxnSpPr>
          <p:nvPr/>
        </p:nvCxnSpPr>
        <p:spPr>
          <a:xfrm>
            <a:off x="8780746" y="2486672"/>
            <a:ext cx="922749" cy="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6" name="直接连接符 75">
            <a:extLst>
              <a:ext uri="{FF2B5EF4-FFF2-40B4-BE49-F238E27FC236}">
                <a16:creationId xmlns:a16="http://schemas.microsoft.com/office/drawing/2014/main" id="{D255E34D-F2D5-0FF0-2B61-B244C5FF5533}"/>
              </a:ext>
            </a:extLst>
          </p:cNvPr>
          <p:cNvCxnSpPr>
            <a:cxnSpLocks/>
            <a:stCxn id="72" idx="2"/>
            <a:endCxn id="10" idx="3"/>
          </p:cNvCxnSpPr>
          <p:nvPr/>
        </p:nvCxnSpPr>
        <p:spPr>
          <a:xfrm flipV="1">
            <a:off x="8864056" y="6186722"/>
            <a:ext cx="1363446" cy="5103"/>
          </a:xfrm>
          <a:prstGeom prst="line">
            <a:avLst/>
          </a:prstGeom>
          <a:ln w="952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文本框 80">
                <a:extLst>
                  <a:ext uri="{FF2B5EF4-FFF2-40B4-BE49-F238E27FC236}">
                    <a16:creationId xmlns:a16="http://schemas.microsoft.com/office/drawing/2014/main" id="{96D105C5-9B55-C34B-CFFA-A39A60CD79F7}"/>
                  </a:ext>
                </a:extLst>
              </p:cNvPr>
              <p:cNvSpPr txBox="1"/>
              <p:nvPr/>
            </p:nvSpPr>
            <p:spPr>
              <a:xfrm>
                <a:off x="4305736" y="4705283"/>
                <a:ext cx="48628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∝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81" name="文本框 80">
                <a:extLst>
                  <a:ext uri="{FF2B5EF4-FFF2-40B4-BE49-F238E27FC236}">
                    <a16:creationId xmlns:a16="http://schemas.microsoft.com/office/drawing/2014/main" id="{96D105C5-9B55-C34B-CFFA-A39A60CD79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5736" y="4705283"/>
                <a:ext cx="486287" cy="276999"/>
              </a:xfrm>
              <a:prstGeom prst="rect">
                <a:avLst/>
              </a:prstGeom>
              <a:blipFill>
                <a:blip r:embed="rId6"/>
                <a:stretch>
                  <a:fillRect l="-6250" t="-2222" r="-13750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2" name="箭头: 下 81">
            <a:extLst>
              <a:ext uri="{FF2B5EF4-FFF2-40B4-BE49-F238E27FC236}">
                <a16:creationId xmlns:a16="http://schemas.microsoft.com/office/drawing/2014/main" id="{DFB47792-64DF-AE54-4B9B-D11D9C34413E}"/>
              </a:ext>
            </a:extLst>
          </p:cNvPr>
          <p:cNvSpPr/>
          <p:nvPr/>
        </p:nvSpPr>
        <p:spPr>
          <a:xfrm>
            <a:off x="8578583" y="3035671"/>
            <a:ext cx="368782" cy="734660"/>
          </a:xfrm>
          <a:prstGeom prst="downArrow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" name="文本框 82">
            <a:extLst>
              <a:ext uri="{FF2B5EF4-FFF2-40B4-BE49-F238E27FC236}">
                <a16:creationId xmlns:a16="http://schemas.microsoft.com/office/drawing/2014/main" id="{C822AAD8-20BD-AD45-7E82-58953935A833}"/>
              </a:ext>
            </a:extLst>
          </p:cNvPr>
          <p:cNvSpPr txBox="1"/>
          <p:nvPr/>
        </p:nvSpPr>
        <p:spPr>
          <a:xfrm>
            <a:off x="8864055" y="3132302"/>
            <a:ext cx="12275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β increase</a:t>
            </a:r>
            <a:endParaRPr lang="zh-CN" altLang="en-US" dirty="0"/>
          </a:p>
        </p:txBody>
      </p:sp>
      <p:sp>
        <p:nvSpPr>
          <p:cNvPr id="84" name="文本框 83">
            <a:extLst>
              <a:ext uri="{FF2B5EF4-FFF2-40B4-BE49-F238E27FC236}">
                <a16:creationId xmlns:a16="http://schemas.microsoft.com/office/drawing/2014/main" id="{89C568D8-8908-F698-5145-002DBFFDC4B0}"/>
              </a:ext>
            </a:extLst>
          </p:cNvPr>
          <p:cNvSpPr txBox="1"/>
          <p:nvPr/>
        </p:nvSpPr>
        <p:spPr>
          <a:xfrm>
            <a:off x="518833" y="3781483"/>
            <a:ext cx="52991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rgbClr val="FF0000"/>
                </a:solidFill>
              </a:rPr>
              <a:t>Action barrier </a:t>
            </a:r>
          </a:p>
          <a:p>
            <a:r>
              <a:rPr lang="en-US" altLang="zh-CN" sz="2000" dirty="0"/>
              <a:t>prevent transition between separated sectors</a:t>
            </a:r>
            <a:endParaRPr lang="zh-CN" altLang="en-US" sz="2000" dirty="0"/>
          </a:p>
        </p:txBody>
      </p:sp>
      <p:cxnSp>
        <p:nvCxnSpPr>
          <p:cNvPr id="92" name="直接箭头连接符 91">
            <a:extLst>
              <a:ext uri="{FF2B5EF4-FFF2-40B4-BE49-F238E27FC236}">
                <a16:creationId xmlns:a16="http://schemas.microsoft.com/office/drawing/2014/main" id="{04E1A29B-6A02-AC92-2D69-40F538E5B084}"/>
              </a:ext>
            </a:extLst>
          </p:cNvPr>
          <p:cNvCxnSpPr>
            <a:cxnSpLocks/>
          </p:cNvCxnSpPr>
          <p:nvPr/>
        </p:nvCxnSpPr>
        <p:spPr>
          <a:xfrm flipV="1">
            <a:off x="1856073" y="2293706"/>
            <a:ext cx="6752579" cy="1689227"/>
          </a:xfrm>
          <a:prstGeom prst="straightConnector1">
            <a:avLst/>
          </a:prstGeom>
          <a:ln w="9525" cap="flat" cmpd="sng" algn="ctr">
            <a:solidFill>
              <a:schemeClr val="accent5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5" name="直接箭头连接符 94">
            <a:extLst>
              <a:ext uri="{FF2B5EF4-FFF2-40B4-BE49-F238E27FC236}">
                <a16:creationId xmlns:a16="http://schemas.microsoft.com/office/drawing/2014/main" id="{5270ACCB-EAB5-94A1-DDB4-B5F96DBDC8E4}"/>
              </a:ext>
            </a:extLst>
          </p:cNvPr>
          <p:cNvCxnSpPr>
            <a:endCxn id="72" idx="1"/>
          </p:cNvCxnSpPr>
          <p:nvPr/>
        </p:nvCxnSpPr>
        <p:spPr>
          <a:xfrm>
            <a:off x="1856073" y="3982933"/>
            <a:ext cx="6924672" cy="1321361"/>
          </a:xfrm>
          <a:prstGeom prst="straightConnector1">
            <a:avLst/>
          </a:prstGeom>
          <a:ln w="9525" cap="flat" cmpd="sng" algn="ctr">
            <a:solidFill>
              <a:srgbClr val="FF0000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96" name="文本框 95">
            <a:extLst>
              <a:ext uri="{FF2B5EF4-FFF2-40B4-BE49-F238E27FC236}">
                <a16:creationId xmlns:a16="http://schemas.microsoft.com/office/drawing/2014/main" id="{08A963CD-B8BC-0668-2F2B-7486630E637B}"/>
              </a:ext>
            </a:extLst>
          </p:cNvPr>
          <p:cNvSpPr txBox="1"/>
          <p:nvPr/>
        </p:nvSpPr>
        <p:spPr>
          <a:xfrm rot="20723434">
            <a:off x="5042548" y="2623116"/>
            <a:ext cx="1204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accent1"/>
                </a:solidFill>
              </a:rPr>
              <a:t>Small β</a:t>
            </a:r>
            <a:endParaRPr lang="zh-CN" altLang="en-US" dirty="0">
              <a:solidFill>
                <a:schemeClr val="accent1"/>
              </a:solidFill>
            </a:endParaRPr>
          </a:p>
        </p:txBody>
      </p:sp>
      <p:sp>
        <p:nvSpPr>
          <p:cNvPr id="98" name="文本框 97">
            <a:extLst>
              <a:ext uri="{FF2B5EF4-FFF2-40B4-BE49-F238E27FC236}">
                <a16:creationId xmlns:a16="http://schemas.microsoft.com/office/drawing/2014/main" id="{EB0E21D7-BFC9-0A47-7A06-2E19AD3AA53D}"/>
              </a:ext>
            </a:extLst>
          </p:cNvPr>
          <p:cNvSpPr txBox="1"/>
          <p:nvPr/>
        </p:nvSpPr>
        <p:spPr>
          <a:xfrm rot="627741">
            <a:off x="5101542" y="4638655"/>
            <a:ext cx="9237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Large β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99" name="椭圆 98">
            <a:extLst>
              <a:ext uri="{FF2B5EF4-FFF2-40B4-BE49-F238E27FC236}">
                <a16:creationId xmlns:a16="http://schemas.microsoft.com/office/drawing/2014/main" id="{86FA678E-4194-9C19-D70B-A2467C033D7E}"/>
              </a:ext>
            </a:extLst>
          </p:cNvPr>
          <p:cNvSpPr/>
          <p:nvPr/>
        </p:nvSpPr>
        <p:spPr>
          <a:xfrm>
            <a:off x="8705590" y="4141217"/>
            <a:ext cx="275572" cy="265722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00" name="直接箭头连接符 99">
            <a:extLst>
              <a:ext uri="{FF2B5EF4-FFF2-40B4-BE49-F238E27FC236}">
                <a16:creationId xmlns:a16="http://schemas.microsoft.com/office/drawing/2014/main" id="{B4CE2B4D-7297-B72C-39C3-E3A3394BF5AE}"/>
              </a:ext>
            </a:extLst>
          </p:cNvPr>
          <p:cNvCxnSpPr>
            <a:cxnSpLocks/>
          </p:cNvCxnSpPr>
          <p:nvPr/>
        </p:nvCxnSpPr>
        <p:spPr>
          <a:xfrm flipH="1" flipV="1">
            <a:off x="8940805" y="4296498"/>
            <a:ext cx="162126" cy="1929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接箭头连接符 102">
            <a:extLst>
              <a:ext uri="{FF2B5EF4-FFF2-40B4-BE49-F238E27FC236}">
                <a16:creationId xmlns:a16="http://schemas.microsoft.com/office/drawing/2014/main" id="{2BE9DEB6-8F33-3D46-3B13-52FB581CA5D5}"/>
              </a:ext>
            </a:extLst>
          </p:cNvPr>
          <p:cNvCxnSpPr>
            <a:cxnSpLocks/>
          </p:cNvCxnSpPr>
          <p:nvPr/>
        </p:nvCxnSpPr>
        <p:spPr>
          <a:xfrm flipH="1">
            <a:off x="8517047" y="4336633"/>
            <a:ext cx="177652" cy="1602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7C745F1A-175D-62F9-8963-020954521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48EFB-A77A-417B-AB11-16A4660C184F}" type="slidenum">
              <a:rPr lang="zh-CN" altLang="en-US" smtClean="0"/>
              <a:t>6</a:t>
            </a:fld>
            <a:endParaRPr lang="zh-CN" alt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F1CC16E-56FD-52B9-7EE6-86CFCECED8B3}"/>
              </a:ext>
            </a:extLst>
          </p:cNvPr>
          <p:cNvSpPr txBox="1"/>
          <p:nvPr/>
        </p:nvSpPr>
        <p:spPr>
          <a:xfrm>
            <a:off x="859717" y="6058965"/>
            <a:ext cx="5103490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altLang="zh-CN" sz="1200" dirty="0">
                <a:solidFill>
                  <a:srgbClr val="002060"/>
                </a:solidFill>
                <a:latin typeface="-apple-system"/>
              </a:rPr>
              <a:t>CSD: </a:t>
            </a:r>
            <a:r>
              <a:rPr lang="en-US" altLang="zh-CN" sz="1200" dirty="0" err="1">
                <a:solidFill>
                  <a:srgbClr val="002060"/>
                </a:solidFill>
                <a:latin typeface="-apple-system"/>
              </a:rPr>
              <a:t>Nucl.Phys.B</a:t>
            </a:r>
            <a:r>
              <a:rPr lang="en-US" altLang="zh-CN" sz="1200" dirty="0">
                <a:solidFill>
                  <a:srgbClr val="002060"/>
                </a:solidFill>
                <a:latin typeface="-apple-system"/>
              </a:rPr>
              <a:t> </a:t>
            </a:r>
            <a:r>
              <a:rPr lang="en-US" altLang="zh-CN" sz="1200" dirty="0" err="1">
                <a:solidFill>
                  <a:srgbClr val="002060"/>
                </a:solidFill>
                <a:latin typeface="-apple-system"/>
              </a:rPr>
              <a:t>Proc.Suppl</a:t>
            </a:r>
            <a:r>
              <a:rPr lang="en-US" altLang="zh-CN" sz="1200" dirty="0">
                <a:solidFill>
                  <a:srgbClr val="002060"/>
                </a:solidFill>
                <a:latin typeface="-apple-system"/>
              </a:rPr>
              <a:t>. 17 (1990) 93-102, </a:t>
            </a:r>
            <a:r>
              <a:rPr lang="en-US" altLang="zh-CN" sz="1200" dirty="0" err="1">
                <a:solidFill>
                  <a:srgbClr val="002060"/>
                </a:solidFill>
                <a:latin typeface="-apple-system"/>
              </a:rPr>
              <a:t>Phys.Rev.Lett</a:t>
            </a:r>
            <a:r>
              <a:rPr lang="en-US" altLang="zh-CN" sz="1200" dirty="0">
                <a:solidFill>
                  <a:srgbClr val="002060"/>
                </a:solidFill>
                <a:latin typeface="-apple-system"/>
              </a:rPr>
              <a:t>. 58 (1987) 86-88, </a:t>
            </a:r>
            <a:r>
              <a:rPr lang="en-US" altLang="zh-CN" sz="1200" dirty="0" err="1">
                <a:solidFill>
                  <a:srgbClr val="002060"/>
                </a:solidFill>
                <a:latin typeface="-apple-system"/>
              </a:rPr>
              <a:t>Phys.Lett.B</a:t>
            </a:r>
            <a:r>
              <a:rPr lang="en-US" altLang="zh-CN" sz="1200" dirty="0">
                <a:solidFill>
                  <a:srgbClr val="002060"/>
                </a:solidFill>
                <a:latin typeface="-apple-system"/>
              </a:rPr>
              <a:t> 594 (2004) 315-323</a:t>
            </a:r>
          </a:p>
        </p:txBody>
      </p:sp>
      <p:sp>
        <p:nvSpPr>
          <p:cNvPr id="17" name="AutoShape 2">
            <a:extLst>
              <a:ext uri="{FF2B5EF4-FFF2-40B4-BE49-F238E27FC236}">
                <a16:creationId xmlns:a16="http://schemas.microsoft.com/office/drawing/2014/main" id="{40567E53-04B0-6BD3-32A5-BAD170399112}"/>
              </a:ext>
            </a:extLst>
          </p:cNvPr>
          <p:cNvSpPr/>
          <p:nvPr/>
        </p:nvSpPr>
        <p:spPr>
          <a:xfrm>
            <a:off x="520699" y="190500"/>
            <a:ext cx="11507177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>
              <a:spcBef>
                <a:spcPct val="50000"/>
              </a:spcBef>
              <a:defRPr/>
            </a:pPr>
            <a:r>
              <a:rPr lang="en-US" sz="3600" b="1" i="0" u="none" strike="noStrike" dirty="0" err="1">
                <a:solidFill>
                  <a:srgbClr val="C00000"/>
                </a:solidFill>
                <a:latin typeface="+mj-ea"/>
                <a:ea typeface="+mj-ea"/>
                <a:cs typeface="Times New Roman" panose="02020603050405020304" pitchFamily="18" charset="0"/>
                <a:sym typeface="SimHei"/>
              </a:rPr>
              <a:t>生成式模型与格点QCD组态</a:t>
            </a:r>
            <a:r>
              <a:rPr lang="zh-CN" altLang="en-US" sz="3600" b="1" i="0" u="none" strike="noStrike" dirty="0">
                <a:solidFill>
                  <a:srgbClr val="C00000"/>
                </a:solidFill>
                <a:latin typeface="+mj-ea"/>
                <a:ea typeface="+mj-ea"/>
                <a:cs typeface="Times New Roman" panose="02020603050405020304" pitchFamily="18" charset="0"/>
                <a:sym typeface="SimHei"/>
              </a:rPr>
              <a:t>：</a:t>
            </a:r>
            <a:r>
              <a:rPr lang="en-US" altLang="zh-C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Critical slowing down (CSD)</a:t>
            </a:r>
            <a:endParaRPr lang="zh-CN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l">
              <a:lnSpc>
                <a:spcPct val="100000"/>
              </a:lnSpc>
              <a:spcBef>
                <a:spcPct val="50000"/>
              </a:spcBef>
              <a:defRPr/>
            </a:pPr>
            <a:endParaRPr lang="en-US" sz="3600" b="1" dirty="0">
              <a:solidFill>
                <a:srgbClr val="C00000"/>
              </a:solidFill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DD2F1AC9-331F-4FFF-D81C-85E17C412956}"/>
              </a:ext>
            </a:extLst>
          </p:cNvPr>
          <p:cNvGrpSpPr/>
          <p:nvPr/>
        </p:nvGrpSpPr>
        <p:grpSpPr>
          <a:xfrm>
            <a:off x="158750" y="951269"/>
            <a:ext cx="11874499" cy="5760668"/>
            <a:chOff x="158751" y="963982"/>
            <a:chExt cx="11874499" cy="5760668"/>
          </a:xfrm>
        </p:grpSpPr>
        <p:cxnSp>
          <p:nvCxnSpPr>
            <p:cNvPr id="4" name="直线连接符 46">
              <a:extLst>
                <a:ext uri="{FF2B5EF4-FFF2-40B4-BE49-F238E27FC236}">
                  <a16:creationId xmlns:a16="http://schemas.microsoft.com/office/drawing/2014/main" id="{F6455DE3-1189-BDE3-00B2-49E368CBB5E2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74625" y="1000125"/>
              <a:ext cx="0" cy="5707063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" name="直线连接符 48">
              <a:extLst>
                <a:ext uri="{FF2B5EF4-FFF2-40B4-BE49-F238E27FC236}">
                  <a16:creationId xmlns:a16="http://schemas.microsoft.com/office/drawing/2014/main" id="{920C7D0D-0700-267D-6B8B-0566E9BB8D4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2010100" y="984250"/>
              <a:ext cx="0" cy="5740400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直线连接符 49">
              <a:extLst>
                <a:ext uri="{FF2B5EF4-FFF2-40B4-BE49-F238E27FC236}">
                  <a16:creationId xmlns:a16="http://schemas.microsoft.com/office/drawing/2014/main" id="{7B011623-FBBB-20A2-CE5A-E7D320C42B06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74625" y="6707188"/>
              <a:ext cx="11858625" cy="17462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3" name="Line 2">
              <a:extLst>
                <a:ext uri="{FF2B5EF4-FFF2-40B4-BE49-F238E27FC236}">
                  <a16:creationId xmlns:a16="http://schemas.microsoft.com/office/drawing/2014/main" id="{CE744284-EF6A-B0C1-750E-4E01A71627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751" y="963982"/>
              <a:ext cx="11874487" cy="2805"/>
            </a:xfrm>
            <a:prstGeom prst="line">
              <a:avLst/>
            </a:prstGeom>
            <a:noFill/>
            <a:ln w="190500" cmpd="sng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58408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E82042-08EE-1735-CFF6-A52CC4A252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C9CACA85-4470-EA62-A191-1CF31085424F}"/>
              </a:ext>
            </a:extLst>
          </p:cNvPr>
          <p:cNvSpPr/>
          <p:nvPr/>
        </p:nvSpPr>
        <p:spPr>
          <a:xfrm>
            <a:off x="520700" y="190500"/>
            <a:ext cx="1016000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indent="0" algn="l">
              <a:lnSpc>
                <a:spcPct val="100000"/>
              </a:lnSpc>
              <a:spcBef>
                <a:spcPct val="50000"/>
              </a:spcBef>
              <a:defRPr/>
            </a:pPr>
            <a:endParaRPr lang="en-US" sz="1100" dirty="0"/>
          </a:p>
        </p:txBody>
      </p:sp>
      <p:sp>
        <p:nvSpPr>
          <p:cNvPr id="5" name="AutoShape 5">
            <a:extLst>
              <a:ext uri="{FF2B5EF4-FFF2-40B4-BE49-F238E27FC236}">
                <a16:creationId xmlns:a16="http://schemas.microsoft.com/office/drawing/2014/main" id="{07D968B1-2C08-38EF-99DA-BB87C765B353}"/>
              </a:ext>
            </a:extLst>
          </p:cNvPr>
          <p:cNvSpPr/>
          <p:nvPr/>
        </p:nvSpPr>
        <p:spPr>
          <a:xfrm>
            <a:off x="549727" y="1801740"/>
            <a:ext cx="11239500" cy="1807565"/>
          </a:xfrm>
          <a:prstGeom prst="roundRect">
            <a:avLst>
              <a:gd name="adj" fmla="val 0"/>
            </a:avLst>
          </a:prstGeom>
          <a:solidFill>
            <a:srgbClr val="D9D9D9">
              <a:alpha val="5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 dirty="0"/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A27C22C0-4094-27E9-0BE6-D2AA4E13C5B0}"/>
              </a:ext>
            </a:extLst>
          </p:cNvPr>
          <p:cNvSpPr/>
          <p:nvPr/>
        </p:nvSpPr>
        <p:spPr>
          <a:xfrm>
            <a:off x="676720" y="1878003"/>
            <a:ext cx="11290337" cy="1647479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indent="0" algn="l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sz="2400" i="0" u="none" strike="noStrike" dirty="0">
                <a:solidFill>
                  <a:schemeClr val="tx1"/>
                </a:solidFill>
                <a:latin typeface="Times New Roman" panose="02020603050405020304" pitchFamily="18" charset="0"/>
                <a:ea typeface="Songti SC"/>
                <a:cs typeface="Times New Roman" panose="02020603050405020304" pitchFamily="18" charset="0"/>
                <a:sym typeface="Songti SC"/>
              </a:rPr>
              <a:t>14. Unifying Physics from Quarks  to the Cosmos, </a:t>
            </a:r>
            <a:r>
              <a:rPr lang="en" altLang="zh-CN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Focus Areas for FY 2026:</a:t>
            </a:r>
          </a:p>
          <a:p>
            <a:pPr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" altLang="zh-CN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Foundation Models </a:t>
            </a:r>
            <a:r>
              <a:rPr lang="en" altLang="zh-CN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Particle Interactions and Cosmic Physics (HEP, NP):</a:t>
            </a:r>
          </a:p>
          <a:p>
            <a:pPr>
              <a:lnSpc>
                <a:spcPct val="125000"/>
              </a:lnSpc>
              <a:spcBef>
                <a:spcPct val="20000"/>
              </a:spcBef>
              <a:defRPr/>
            </a:pPr>
            <a:r>
              <a:rPr lang="en" altLang="zh-CN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c. Expedited Discovery from High Complexity and Petabyte-Scale Datasets (HEP, NP): </a:t>
            </a:r>
            <a:r>
              <a:rPr lang="en" altLang="zh-CN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Lattice QCD</a:t>
            </a:r>
            <a:endParaRPr lang="en" altLang="zh-CN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图片 14" descr="文本&#10;&#10;低可信度描述已自动生成">
            <a:extLst>
              <a:ext uri="{FF2B5EF4-FFF2-40B4-BE49-F238E27FC236}">
                <a16:creationId xmlns:a16="http://schemas.microsoft.com/office/drawing/2014/main" id="{572DAC12-0F32-486C-23BD-10F1B55993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945" y="3825340"/>
            <a:ext cx="5478225" cy="1547599"/>
          </a:xfrm>
          <a:prstGeom prst="rect">
            <a:avLst/>
          </a:prstGeom>
          <a:ln>
            <a:solidFill>
              <a:srgbClr val="833634"/>
            </a:solidFill>
          </a:ln>
        </p:spPr>
      </p:pic>
      <p:pic>
        <p:nvPicPr>
          <p:cNvPr id="17" name="图片 16" descr="文本&#10;&#10;描述已自动生成">
            <a:extLst>
              <a:ext uri="{FF2B5EF4-FFF2-40B4-BE49-F238E27FC236}">
                <a16:creationId xmlns:a16="http://schemas.microsoft.com/office/drawing/2014/main" id="{9535334A-3109-A14F-66D2-EE086C8CEA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868373"/>
            <a:ext cx="5727669" cy="1446833"/>
          </a:xfrm>
          <a:prstGeom prst="rect">
            <a:avLst/>
          </a:prstGeom>
          <a:ln>
            <a:solidFill>
              <a:srgbClr val="833634"/>
            </a:solidFill>
          </a:ln>
        </p:spPr>
      </p:pic>
      <p:sp>
        <p:nvSpPr>
          <p:cNvPr id="8" name="AutoShape 2">
            <a:extLst>
              <a:ext uri="{FF2B5EF4-FFF2-40B4-BE49-F238E27FC236}">
                <a16:creationId xmlns:a16="http://schemas.microsoft.com/office/drawing/2014/main" id="{0336F180-05C7-5546-FD55-75F59A7E6985}"/>
              </a:ext>
            </a:extLst>
          </p:cNvPr>
          <p:cNvSpPr/>
          <p:nvPr/>
        </p:nvSpPr>
        <p:spPr>
          <a:xfrm>
            <a:off x="520700" y="190500"/>
            <a:ext cx="892188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indent="0" algn="l">
              <a:lnSpc>
                <a:spcPct val="100000"/>
              </a:lnSpc>
              <a:spcBef>
                <a:spcPct val="50000"/>
              </a:spcBef>
              <a:defRPr/>
            </a:pPr>
            <a:r>
              <a:rPr lang="en-US" sz="3600" b="1" i="0" u="none" strike="noStrike" dirty="0" err="1">
                <a:solidFill>
                  <a:srgbClr val="C00000"/>
                </a:solidFill>
                <a:latin typeface="+mj-ea"/>
                <a:ea typeface="+mj-ea"/>
                <a:cs typeface="Times New Roman" panose="02020603050405020304" pitchFamily="18" charset="0"/>
                <a:sym typeface="SimHei"/>
              </a:rPr>
              <a:t>生成式模型与格点QCD组态</a:t>
            </a:r>
            <a:endParaRPr lang="en-US" sz="3600" b="1" dirty="0">
              <a:solidFill>
                <a:srgbClr val="C00000"/>
              </a:solidFill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" name="灯片编号占位符 4">
            <a:extLst>
              <a:ext uri="{FF2B5EF4-FFF2-40B4-BE49-F238E27FC236}">
                <a16:creationId xmlns:a16="http://schemas.microsoft.com/office/drawing/2014/main" id="{3B559889-3965-4F23-B52F-C86B19ADFA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7</a:t>
            </a:fld>
            <a:endParaRPr kumimoji="0" lang="zh-CN" altLang="en-US" sz="2800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0CA0E54D-9A1B-7D10-E05C-E2691B54317F}"/>
              </a:ext>
            </a:extLst>
          </p:cNvPr>
          <p:cNvGrpSpPr/>
          <p:nvPr/>
        </p:nvGrpSpPr>
        <p:grpSpPr>
          <a:xfrm>
            <a:off x="158750" y="951269"/>
            <a:ext cx="11874499" cy="5760668"/>
            <a:chOff x="158751" y="963982"/>
            <a:chExt cx="11874499" cy="5760668"/>
          </a:xfrm>
        </p:grpSpPr>
        <p:cxnSp>
          <p:nvCxnSpPr>
            <p:cNvPr id="7" name="直线连接符 46">
              <a:extLst>
                <a:ext uri="{FF2B5EF4-FFF2-40B4-BE49-F238E27FC236}">
                  <a16:creationId xmlns:a16="http://schemas.microsoft.com/office/drawing/2014/main" id="{22B07F14-302C-5477-4B99-AE7B28054FE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74625" y="1000125"/>
              <a:ext cx="0" cy="5707063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" name="直线连接符 48">
              <a:extLst>
                <a:ext uri="{FF2B5EF4-FFF2-40B4-BE49-F238E27FC236}">
                  <a16:creationId xmlns:a16="http://schemas.microsoft.com/office/drawing/2014/main" id="{70F64295-2416-B544-C598-FD62D71A70D0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2010100" y="984250"/>
              <a:ext cx="0" cy="5740400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" name="直线连接符 49">
              <a:extLst>
                <a:ext uri="{FF2B5EF4-FFF2-40B4-BE49-F238E27FC236}">
                  <a16:creationId xmlns:a16="http://schemas.microsoft.com/office/drawing/2014/main" id="{12DB31BB-BCCA-54CD-5967-3A5756E78E9C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74625" y="6707188"/>
              <a:ext cx="11858625" cy="17462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6" name="Line 2">
              <a:extLst>
                <a:ext uri="{FF2B5EF4-FFF2-40B4-BE49-F238E27FC236}">
                  <a16:creationId xmlns:a16="http://schemas.microsoft.com/office/drawing/2014/main" id="{BFD9C73C-74A5-9FF9-94B1-B184DD0272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751" y="963982"/>
              <a:ext cx="11874487" cy="2805"/>
            </a:xfrm>
            <a:prstGeom prst="line">
              <a:avLst/>
            </a:prstGeom>
            <a:noFill/>
            <a:ln w="190500" cmpd="sng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220563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26CCC-551C-7A35-EE3E-9C0B0DA8E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06060EE2-9DF0-82CF-7BBE-1F72961F2567}"/>
              </a:ext>
            </a:extLst>
          </p:cNvPr>
          <p:cNvSpPr/>
          <p:nvPr/>
        </p:nvSpPr>
        <p:spPr>
          <a:xfrm>
            <a:off x="520700" y="190500"/>
            <a:ext cx="1016000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indent="0" algn="l">
              <a:lnSpc>
                <a:spcPct val="100000"/>
              </a:lnSpc>
              <a:spcBef>
                <a:spcPct val="50000"/>
              </a:spcBef>
              <a:defRPr/>
            </a:pPr>
            <a:endParaRPr lang="en-US" sz="1100" dirty="0"/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C086AF7A-2C8C-6F6E-CEE4-B179C5454476}"/>
              </a:ext>
            </a:extLst>
          </p:cNvPr>
          <p:cNvSpPr/>
          <p:nvPr/>
        </p:nvSpPr>
        <p:spPr>
          <a:xfrm>
            <a:off x="520700" y="190500"/>
            <a:ext cx="892188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indent="0" algn="l">
              <a:lnSpc>
                <a:spcPct val="100000"/>
              </a:lnSpc>
              <a:spcBef>
                <a:spcPct val="50000"/>
              </a:spcBef>
              <a:defRPr/>
            </a:pPr>
            <a:r>
              <a:rPr lang="en-US" sz="3600" b="1" i="0" u="none" strike="noStrike" dirty="0" err="1">
                <a:solidFill>
                  <a:srgbClr val="C00000"/>
                </a:solidFill>
                <a:latin typeface="+mj-ea"/>
                <a:ea typeface="+mj-ea"/>
                <a:cs typeface="Times New Roman" panose="02020603050405020304" pitchFamily="18" charset="0"/>
                <a:sym typeface="SimHei"/>
              </a:rPr>
              <a:t>生成式模型与格点QCD组态</a:t>
            </a:r>
            <a:endParaRPr lang="en-US" sz="3600" b="1" dirty="0">
              <a:solidFill>
                <a:srgbClr val="C00000"/>
              </a:solidFill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8" name="图片 7" descr="图片包含 图示&#10;&#10;描述已自动生成">
            <a:extLst>
              <a:ext uri="{FF2B5EF4-FFF2-40B4-BE49-F238E27FC236}">
                <a16:creationId xmlns:a16="http://schemas.microsoft.com/office/drawing/2014/main" id="{07FE83B7-637F-5454-4ABF-F8C88CB06F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462" y="1003300"/>
            <a:ext cx="10477500" cy="5607858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DE17BDDD-8396-4777-989B-6AD50D7061E1}"/>
              </a:ext>
            </a:extLst>
          </p:cNvPr>
          <p:cNvSpPr txBox="1"/>
          <p:nvPr/>
        </p:nvSpPr>
        <p:spPr>
          <a:xfrm>
            <a:off x="7417778" y="6372423"/>
            <a:ext cx="61018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1400" b="1" dirty="0">
                <a:solidFill>
                  <a:srgbClr val="000000"/>
                </a:solidFill>
                <a:effectLst/>
                <a:latin typeface="Calibri-Bold"/>
              </a:rPr>
              <a:t>For</a:t>
            </a:r>
            <a:r>
              <a:rPr lang="zh-CN" altLang="en-US" sz="1400" b="1" dirty="0">
                <a:solidFill>
                  <a:srgbClr val="000000"/>
                </a:solidFill>
                <a:effectLst/>
                <a:latin typeface="Calibri-Bold"/>
              </a:rPr>
              <a:t> </a:t>
            </a:r>
            <a:r>
              <a:rPr lang="en-US" altLang="zh-CN" sz="1400" b="1" dirty="0">
                <a:solidFill>
                  <a:srgbClr val="000000"/>
                </a:solidFill>
                <a:effectLst/>
                <a:latin typeface="Calibri-Bold"/>
              </a:rPr>
              <a:t>a review see </a:t>
            </a:r>
            <a:r>
              <a:rPr lang="en" altLang="zh-CN" sz="1400" b="1" dirty="0">
                <a:solidFill>
                  <a:srgbClr val="000000"/>
                </a:solidFill>
                <a:effectLst/>
                <a:latin typeface="Calibri-Bold"/>
              </a:rPr>
              <a:t>Dan Hackett</a:t>
            </a:r>
            <a:r>
              <a:rPr lang="en" altLang="zh-CN" b="1" dirty="0">
                <a:latin typeface="Calibri-Bold"/>
              </a:rPr>
              <a:t>’s talk at Lattice 2026</a:t>
            </a:r>
            <a:endParaRPr lang="en" altLang="zh-CN" dirty="0"/>
          </a:p>
        </p:txBody>
      </p:sp>
      <p:sp>
        <p:nvSpPr>
          <p:cNvPr id="16" name="灯片编号占位符 4">
            <a:extLst>
              <a:ext uri="{FF2B5EF4-FFF2-40B4-BE49-F238E27FC236}">
                <a16:creationId xmlns:a16="http://schemas.microsoft.com/office/drawing/2014/main" id="{CB3CC185-1D38-64B2-B646-90AC1C7D0C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8</a:t>
            </a:fld>
            <a:endParaRPr kumimoji="0" lang="zh-CN" altLang="en-US" sz="2800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DC360CB8-BFBA-41DD-D8F6-1602A03E62C8}"/>
              </a:ext>
            </a:extLst>
          </p:cNvPr>
          <p:cNvGrpSpPr/>
          <p:nvPr/>
        </p:nvGrpSpPr>
        <p:grpSpPr>
          <a:xfrm>
            <a:off x="158750" y="951269"/>
            <a:ext cx="11874499" cy="5760668"/>
            <a:chOff x="158751" y="963982"/>
            <a:chExt cx="11874499" cy="5760668"/>
          </a:xfrm>
        </p:grpSpPr>
        <p:cxnSp>
          <p:nvCxnSpPr>
            <p:cNvPr id="4" name="直线连接符 46">
              <a:extLst>
                <a:ext uri="{FF2B5EF4-FFF2-40B4-BE49-F238E27FC236}">
                  <a16:creationId xmlns:a16="http://schemas.microsoft.com/office/drawing/2014/main" id="{60B0A0F6-A15E-A132-B22C-78B80A0C6325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74625" y="1000125"/>
              <a:ext cx="0" cy="5707063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" name="直线连接符 48">
              <a:extLst>
                <a:ext uri="{FF2B5EF4-FFF2-40B4-BE49-F238E27FC236}">
                  <a16:creationId xmlns:a16="http://schemas.microsoft.com/office/drawing/2014/main" id="{1B8A2F44-6E04-8533-3AF1-E62F6A612C3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2010100" y="984250"/>
              <a:ext cx="0" cy="5740400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" name="直线连接符 49">
              <a:extLst>
                <a:ext uri="{FF2B5EF4-FFF2-40B4-BE49-F238E27FC236}">
                  <a16:creationId xmlns:a16="http://schemas.microsoft.com/office/drawing/2014/main" id="{7EA2E0D9-4F31-97A3-5EB2-637EAB5C8943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74625" y="6707188"/>
              <a:ext cx="11858625" cy="17462"/>
            </a:xfrm>
            <a:prstGeom prst="line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" name="Line 2">
              <a:extLst>
                <a:ext uri="{FF2B5EF4-FFF2-40B4-BE49-F238E27FC236}">
                  <a16:creationId xmlns:a16="http://schemas.microsoft.com/office/drawing/2014/main" id="{049EE875-A415-DF77-FF52-67D1A263C5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751" y="963982"/>
              <a:ext cx="11874487" cy="2805"/>
            </a:xfrm>
            <a:prstGeom prst="line">
              <a:avLst/>
            </a:prstGeom>
            <a:noFill/>
            <a:ln w="190500" cmpd="sng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869291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AB7F0C-5C30-9F94-E0AB-6910BDF7B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图示&#10;&#10;低可信度描述已自动生成">
            <a:extLst>
              <a:ext uri="{FF2B5EF4-FFF2-40B4-BE49-F238E27FC236}">
                <a16:creationId xmlns:a16="http://schemas.microsoft.com/office/drawing/2014/main" id="{F4E32A3C-CAD6-F410-AADA-450E9E7A66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054101"/>
            <a:ext cx="10160000" cy="5488158"/>
          </a:xfrm>
          <a:prstGeom prst="rect">
            <a:avLst/>
          </a:prstGeom>
        </p:spPr>
      </p:pic>
      <p:sp>
        <p:nvSpPr>
          <p:cNvPr id="2" name="AutoShape 2">
            <a:extLst>
              <a:ext uri="{FF2B5EF4-FFF2-40B4-BE49-F238E27FC236}">
                <a16:creationId xmlns:a16="http://schemas.microsoft.com/office/drawing/2014/main" id="{A4C7BAD7-D0CC-2496-66FD-644E9E070578}"/>
              </a:ext>
            </a:extLst>
          </p:cNvPr>
          <p:cNvSpPr/>
          <p:nvPr/>
        </p:nvSpPr>
        <p:spPr>
          <a:xfrm>
            <a:off x="520700" y="190500"/>
            <a:ext cx="1016000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indent="0" algn="l">
              <a:lnSpc>
                <a:spcPct val="100000"/>
              </a:lnSpc>
              <a:spcBef>
                <a:spcPct val="50000"/>
              </a:spcBef>
              <a:defRPr/>
            </a:pPr>
            <a:endParaRPr lang="en-US" sz="1100" dirty="0"/>
          </a:p>
        </p:txBody>
      </p:sp>
      <p:cxnSp>
        <p:nvCxnSpPr>
          <p:cNvPr id="10" name="Connector 10">
            <a:extLst>
              <a:ext uri="{FF2B5EF4-FFF2-40B4-BE49-F238E27FC236}">
                <a16:creationId xmlns:a16="http://schemas.microsoft.com/office/drawing/2014/main" id="{7E51FE45-04BE-376A-0F17-42DE82652157}"/>
              </a:ext>
            </a:extLst>
          </p:cNvPr>
          <p:cNvCxnSpPr/>
          <p:nvPr/>
        </p:nvCxnSpPr>
        <p:spPr>
          <a:xfrm rot="5384687">
            <a:off x="-2667007" y="3848107"/>
            <a:ext cx="57023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" name="Connector 11">
            <a:extLst>
              <a:ext uri="{FF2B5EF4-FFF2-40B4-BE49-F238E27FC236}">
                <a16:creationId xmlns:a16="http://schemas.microsoft.com/office/drawing/2014/main" id="{B606098B-4AA8-9A17-6D89-1180C0582427}"/>
              </a:ext>
            </a:extLst>
          </p:cNvPr>
          <p:cNvCxnSpPr/>
          <p:nvPr/>
        </p:nvCxnSpPr>
        <p:spPr>
          <a:xfrm rot="5384788">
            <a:off x="9150343" y="3854457"/>
            <a:ext cx="5740414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" name="Connector 12">
            <a:extLst>
              <a:ext uri="{FF2B5EF4-FFF2-40B4-BE49-F238E27FC236}">
                <a16:creationId xmlns:a16="http://schemas.microsoft.com/office/drawing/2014/main" id="{4F9EB84F-AD8D-9DBF-AA3F-1AF7FBADF8A5}"/>
              </a:ext>
            </a:extLst>
          </p:cNvPr>
          <p:cNvCxnSpPr/>
          <p:nvPr/>
        </p:nvCxnSpPr>
        <p:spPr>
          <a:xfrm rot="-11041">
            <a:off x="177790" y="6711950"/>
            <a:ext cx="11861827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" name="Connector 13">
            <a:extLst>
              <a:ext uri="{FF2B5EF4-FFF2-40B4-BE49-F238E27FC236}">
                <a16:creationId xmlns:a16="http://schemas.microsoft.com/office/drawing/2014/main" id="{B9C47BE8-0450-D20A-8BCE-4DF75E16E676}"/>
              </a:ext>
            </a:extLst>
          </p:cNvPr>
          <p:cNvCxnSpPr/>
          <p:nvPr/>
        </p:nvCxnSpPr>
        <p:spPr>
          <a:xfrm rot="-3680">
            <a:off x="165103" y="958850"/>
            <a:ext cx="118618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90500" cap="sq" cmpd="sng">
            <a:solidFill>
              <a:srgbClr val="833634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AutoShape 2">
            <a:extLst>
              <a:ext uri="{FF2B5EF4-FFF2-40B4-BE49-F238E27FC236}">
                <a16:creationId xmlns:a16="http://schemas.microsoft.com/office/drawing/2014/main" id="{ACCC957F-5EC2-A154-1A6D-B428B085010A}"/>
              </a:ext>
            </a:extLst>
          </p:cNvPr>
          <p:cNvSpPr/>
          <p:nvPr/>
        </p:nvSpPr>
        <p:spPr>
          <a:xfrm>
            <a:off x="520700" y="190500"/>
            <a:ext cx="892188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indent="0" algn="l">
              <a:lnSpc>
                <a:spcPct val="100000"/>
              </a:lnSpc>
              <a:spcBef>
                <a:spcPct val="50000"/>
              </a:spcBef>
              <a:defRPr/>
            </a:pPr>
            <a:r>
              <a:rPr lang="en-US" sz="3600" b="1" i="0" u="none" strike="noStrike" dirty="0" err="1">
                <a:solidFill>
                  <a:srgbClr val="C00000"/>
                </a:solidFill>
                <a:latin typeface="+mj-ea"/>
                <a:ea typeface="+mj-ea"/>
                <a:cs typeface="Times New Roman" panose="02020603050405020304" pitchFamily="18" charset="0"/>
                <a:sym typeface="SimHei"/>
              </a:rPr>
              <a:t>生成式模型与格点QCD组态</a:t>
            </a:r>
            <a:endParaRPr lang="en-US" sz="3600" b="1" dirty="0">
              <a:solidFill>
                <a:srgbClr val="C00000"/>
              </a:solidFill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43D82560-8BBC-97F5-672A-277FA80F561A}"/>
              </a:ext>
            </a:extLst>
          </p:cNvPr>
          <p:cNvSpPr txBox="1"/>
          <p:nvPr/>
        </p:nvSpPr>
        <p:spPr>
          <a:xfrm>
            <a:off x="7417778" y="6372423"/>
            <a:ext cx="61018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1400" b="1" dirty="0">
                <a:solidFill>
                  <a:srgbClr val="000000"/>
                </a:solidFill>
                <a:effectLst/>
                <a:latin typeface="Calibri-Bold"/>
              </a:rPr>
              <a:t>For</a:t>
            </a:r>
            <a:r>
              <a:rPr lang="zh-CN" altLang="en-US" sz="1400" b="1" dirty="0">
                <a:solidFill>
                  <a:srgbClr val="000000"/>
                </a:solidFill>
                <a:effectLst/>
                <a:latin typeface="Calibri-Bold"/>
              </a:rPr>
              <a:t> </a:t>
            </a:r>
            <a:r>
              <a:rPr lang="en-US" altLang="zh-CN" sz="1400" b="1" dirty="0">
                <a:solidFill>
                  <a:srgbClr val="000000"/>
                </a:solidFill>
                <a:effectLst/>
                <a:latin typeface="Calibri-Bold"/>
              </a:rPr>
              <a:t>a review see </a:t>
            </a:r>
            <a:r>
              <a:rPr lang="en" altLang="zh-CN" sz="1400" b="1" dirty="0">
                <a:solidFill>
                  <a:srgbClr val="000000"/>
                </a:solidFill>
                <a:effectLst/>
                <a:latin typeface="Calibri-Bold"/>
              </a:rPr>
              <a:t>Dan Hackett</a:t>
            </a:r>
            <a:r>
              <a:rPr lang="en" altLang="zh-CN" b="1" dirty="0">
                <a:latin typeface="Calibri-Bold"/>
              </a:rPr>
              <a:t>’s talk at Lattice 2026</a:t>
            </a:r>
            <a:endParaRPr lang="en" altLang="zh-CN" dirty="0"/>
          </a:p>
        </p:txBody>
      </p:sp>
      <p:sp>
        <p:nvSpPr>
          <p:cNvPr id="6" name="灯片编号占位符 4">
            <a:extLst>
              <a:ext uri="{FF2B5EF4-FFF2-40B4-BE49-F238E27FC236}">
                <a16:creationId xmlns:a16="http://schemas.microsoft.com/office/drawing/2014/main" id="{2A75A9A3-1F96-AA7B-D3FE-8D8223C4E7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6613" y="392113"/>
            <a:ext cx="103663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3CEC731C-6BE4-DE4E-A68E-7A12F8756D8F}" type="slidenum">
              <a:rPr kumimoji="0" lang="zh-CN" altLang="en-US" sz="2800"/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9</a:t>
            </a:fld>
            <a:endParaRPr kumimoji="0" lang="zh-CN" altLang="en-US" sz="2800"/>
          </a:p>
        </p:txBody>
      </p:sp>
    </p:spTree>
    <p:extLst>
      <p:ext uri="{BB962C8B-B14F-4D97-AF65-F5344CB8AC3E}">
        <p14:creationId xmlns:p14="http://schemas.microsoft.com/office/powerpoint/2010/main" val="39753787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FFFFFF"/>
    </a:accent3>
    <a:accent4>
      <a:srgbClr val="000000"/>
    </a:accent4>
    <a:accent5>
      <a:srgbClr val="B2C1DB"/>
    </a:accent5>
    <a:accent6>
      <a:srgbClr val="AE4845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FFFFFF"/>
    </a:accent3>
    <a:accent4>
      <a:srgbClr val="000000"/>
    </a:accent4>
    <a:accent5>
      <a:srgbClr val="B2C1DB"/>
    </a:accent5>
    <a:accent6>
      <a:srgbClr val="AE4845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FFFFFF"/>
    </a:accent3>
    <a:accent4>
      <a:srgbClr val="000000"/>
    </a:accent4>
    <a:accent5>
      <a:srgbClr val="B2C1DB"/>
    </a:accent5>
    <a:accent6>
      <a:srgbClr val="AE4845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FFFFFF"/>
    </a:accent3>
    <a:accent4>
      <a:srgbClr val="000000"/>
    </a:accent4>
    <a:accent5>
      <a:srgbClr val="B2C1DB"/>
    </a:accent5>
    <a:accent6>
      <a:srgbClr val="AE4845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FFFFFF"/>
    </a:accent3>
    <a:accent4>
      <a:srgbClr val="000000"/>
    </a:accent4>
    <a:accent5>
      <a:srgbClr val="B2C1DB"/>
    </a:accent5>
    <a:accent6>
      <a:srgbClr val="AE4845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FFFFFF"/>
    </a:accent3>
    <a:accent4>
      <a:srgbClr val="000000"/>
    </a:accent4>
    <a:accent5>
      <a:srgbClr val="B2C1DB"/>
    </a:accent5>
    <a:accent6>
      <a:srgbClr val="AE4845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FFFFFF"/>
    </a:accent3>
    <a:accent4>
      <a:srgbClr val="000000"/>
    </a:accent4>
    <a:accent5>
      <a:srgbClr val="B2C1DB"/>
    </a:accent5>
    <a:accent6>
      <a:srgbClr val="AE4845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847</TotalTime>
  <Words>1560</Words>
  <Application>Microsoft Macintosh PowerPoint</Application>
  <PresentationFormat>宽屏</PresentationFormat>
  <Paragraphs>247</Paragraphs>
  <Slides>36</Slides>
  <Notes>23</Notes>
  <HiddenSlides>0</HiddenSlides>
  <MMClips>0</MMClips>
  <ScaleCrop>false</ScaleCrop>
  <HeadingPairs>
    <vt:vector size="8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36</vt:i4>
      </vt:variant>
    </vt:vector>
  </HeadingPairs>
  <TitlesOfParts>
    <vt:vector size="54" baseType="lpstr">
      <vt:lpstr>-apple-system</vt:lpstr>
      <vt:lpstr>SimSun</vt:lpstr>
      <vt:lpstr>SimSun</vt:lpstr>
      <vt:lpstr>微软雅黑</vt:lpstr>
      <vt:lpstr>微软雅黑</vt:lpstr>
      <vt:lpstr>Adobe 黑体 Std R</vt:lpstr>
      <vt:lpstr>Calibri-Bold</vt:lpstr>
      <vt:lpstr>Noto Sans SC</vt:lpstr>
      <vt:lpstr>PingFang SC</vt:lpstr>
      <vt:lpstr>Songti SC</vt:lpstr>
      <vt:lpstr>Arial</vt:lpstr>
      <vt:lpstr>Calibri</vt:lpstr>
      <vt:lpstr>Cambria Math</vt:lpstr>
      <vt:lpstr>Times New Roman</vt:lpstr>
      <vt:lpstr>Wingdings</vt:lpstr>
      <vt:lpstr>Office 主题​​</vt:lpstr>
      <vt:lpstr>默认主题</vt:lpstr>
      <vt:lpstr>公式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Diffusion model for U(1): Annealed Langevin + metropolis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Wei Wang</cp:lastModifiedBy>
  <cp:revision>484</cp:revision>
  <dcterms:modified xsi:type="dcterms:W3CDTF">2026-08-17T00:40:04Z</dcterms:modified>
</cp:coreProperties>
</file>