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10" r:id="rId5"/>
  </p:sldMasterIdLst>
  <p:notesMasterIdLst>
    <p:notesMasterId r:id="rId27"/>
  </p:notesMasterIdLst>
  <p:handoutMasterIdLst>
    <p:handoutMasterId r:id="rId28"/>
  </p:handoutMasterIdLst>
  <p:sldIdLst>
    <p:sldId id="543" r:id="rId6"/>
    <p:sldId id="529" r:id="rId7"/>
    <p:sldId id="544" r:id="rId8"/>
    <p:sldId id="550" r:id="rId9"/>
    <p:sldId id="551" r:id="rId10"/>
    <p:sldId id="552" r:id="rId11"/>
    <p:sldId id="553" r:id="rId12"/>
    <p:sldId id="554" r:id="rId13"/>
    <p:sldId id="557" r:id="rId14"/>
    <p:sldId id="558" r:id="rId15"/>
    <p:sldId id="556" r:id="rId16"/>
    <p:sldId id="559" r:id="rId17"/>
    <p:sldId id="560" r:id="rId18"/>
    <p:sldId id="568" r:id="rId19"/>
    <p:sldId id="561" r:id="rId20"/>
    <p:sldId id="564" r:id="rId21"/>
    <p:sldId id="562" r:id="rId22"/>
    <p:sldId id="565" r:id="rId23"/>
    <p:sldId id="563" r:id="rId24"/>
    <p:sldId id="566" r:id="rId25"/>
    <p:sldId id="567" r:id="rId26"/>
  </p:sldIdLst>
  <p:sldSz cx="12192000" cy="6858000"/>
  <p:notesSz cx="7010400" cy="9296400"/>
  <p:defaultTextStyle>
    <a:defPPr>
      <a:defRPr lang="en-US"/>
    </a:defPPr>
    <a:lvl1pPr algn="l" defTabSz="4571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1pPr>
    <a:lvl2pPr marL="457126" algn="l" defTabSz="4571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2pPr>
    <a:lvl3pPr marL="914254" algn="l" defTabSz="4571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3pPr>
    <a:lvl4pPr marL="1371379" algn="l" defTabSz="4571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4pPr>
    <a:lvl5pPr marL="1828506" algn="l" defTabSz="4571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5pPr>
    <a:lvl6pPr marL="2285633" algn="l" defTabSz="914254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6pPr>
    <a:lvl7pPr marL="2742759" algn="l" defTabSz="914254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7pPr>
    <a:lvl8pPr marL="3199886" algn="l" defTabSz="914254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8pPr>
    <a:lvl9pPr marL="3657012" algn="l" defTabSz="914254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7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, Jinyu" initials="WJ" lastIdx="1" clrIdx="0">
    <p:extLst>
      <p:ext uri="{19B8F6BF-5375-455C-9EA6-DF929625EA0E}">
        <p15:presenceInfo xmlns:p15="http://schemas.microsoft.com/office/powerpoint/2012/main" userId="Wan, Jiny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064308"/>
    <a:srgbClr val="FFAE1A"/>
    <a:srgbClr val="E7E9DE"/>
    <a:srgbClr val="0F0C8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6236" autoAdjust="0"/>
  </p:normalViewPr>
  <p:slideViewPr>
    <p:cSldViewPr snapToObjects="1">
      <p:cViewPr varScale="1">
        <p:scale>
          <a:sx n="106" d="100"/>
          <a:sy n="106" d="100"/>
        </p:scale>
        <p:origin x="67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75" d="100"/>
          <a:sy n="75" d="100"/>
        </p:scale>
        <p:origin x="2904" y="62"/>
      </p:cViewPr>
      <p:guideLst>
        <p:guide orient="horz" pos="2927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183" y="0"/>
            <a:ext cx="3037628" cy="466412"/>
          </a:xfrm>
          <a:prstGeom prst="rect">
            <a:avLst/>
          </a:prstGeom>
        </p:spPr>
        <p:txBody>
          <a:bodyPr vert="horz" lIns="91637" tIns="45818" rIns="91637" bIns="45818" rtlCol="0"/>
          <a:lstStyle>
            <a:lvl1pPr algn="r">
              <a:defRPr sz="1200"/>
            </a:lvl1pPr>
          </a:lstStyle>
          <a:p>
            <a:r>
              <a:rPr lang="en-US" sz="900" dirty="0"/>
              <a:t>June 2024</a:t>
            </a:r>
          </a:p>
        </p:txBody>
      </p:sp>
      <p:sp>
        <p:nvSpPr>
          <p:cNvPr id="14" name="Header Placeholder 13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628" cy="466412"/>
          </a:xfrm>
          <a:prstGeom prst="rect">
            <a:avLst/>
          </a:prstGeom>
        </p:spPr>
        <p:txBody>
          <a:bodyPr vert="horz" lIns="91637" tIns="45818" rIns="91637" bIns="45818" rtlCol="0"/>
          <a:lstStyle>
            <a:lvl1pPr algn="l">
              <a:defRPr sz="1200"/>
            </a:lvl1pPr>
          </a:lstStyle>
          <a:p>
            <a:r>
              <a:rPr lang="en-US" sz="900" dirty="0"/>
              <a:t>ML RFQ</a:t>
            </a:r>
          </a:p>
          <a:p>
            <a:r>
              <a:rPr lang="en-US" sz="900" dirty="0"/>
              <a:t>Jinyu Wan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2"/>
          </p:nvPr>
        </p:nvSpPr>
        <p:spPr>
          <a:xfrm>
            <a:off x="795131" y="8505419"/>
            <a:ext cx="4770781" cy="708286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r>
              <a:rPr lang="en-US" sz="900" dirty="0"/>
              <a:t>Facility for Rare Isotope Beams</a:t>
            </a:r>
          </a:p>
          <a:p>
            <a:r>
              <a:rPr lang="en-US" sz="900" dirty="0"/>
              <a:t>U.S. Department of Energy Office of Science | Michigan State University</a:t>
            </a:r>
          </a:p>
          <a:p>
            <a:r>
              <a:rPr lang="en-US" sz="900" dirty="0"/>
              <a:t>640 South Shaw Lane • East Lansing, MI 48824, USA</a:t>
            </a:r>
          </a:p>
          <a:p>
            <a:r>
              <a:rPr lang="en-US" sz="900" dirty="0"/>
              <a:t>frib.msu.edu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8" y="8458200"/>
            <a:ext cx="648443" cy="75550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F6D33-7C2E-44BB-B6EF-2876F56DBD42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8025710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4741"/>
          </a:xfrm>
          <a:prstGeom prst="rect">
            <a:avLst/>
          </a:prstGeom>
        </p:spPr>
        <p:txBody>
          <a:bodyPr vert="horz" wrap="square" lIns="92599" tIns="46299" rIns="92599" bIns="4629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49" charset="0"/>
                <a:ea typeface="ヒラギノ角ゴ Pro W3" pitchFamily="49" charset="-128"/>
                <a:cs typeface="ヒラギノ角ゴ Pro W3" pitchFamily="4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741"/>
          </a:xfrm>
          <a:prstGeom prst="rect">
            <a:avLst/>
          </a:prstGeom>
        </p:spPr>
        <p:txBody>
          <a:bodyPr vert="horz" wrap="square" lIns="92599" tIns="46299" rIns="92599" bIns="4629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  <a:ea typeface="ヒラギノ角ゴ Pro W3" pitchFamily="-112" charset="-128"/>
                <a:cs typeface="+mn-cs"/>
              </a:defRPr>
            </a:lvl1pPr>
          </a:lstStyle>
          <a:p>
            <a:pPr>
              <a:defRPr/>
            </a:pPr>
            <a:fld id="{58165478-8271-4537-9DBA-6DB278E2C8C0}" type="datetime1">
              <a:rPr lang="en-US"/>
              <a:pPr>
                <a:defRPr/>
              </a:pPr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2599" tIns="46299" rIns="92599" bIns="46299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832"/>
            <a:ext cx="5608320" cy="4182661"/>
          </a:xfrm>
          <a:prstGeom prst="rect">
            <a:avLst/>
          </a:prstGeom>
        </p:spPr>
        <p:txBody>
          <a:bodyPr vert="horz" wrap="square" lIns="92599" tIns="46299" rIns="92599" bIns="4629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0063"/>
            <a:ext cx="3037840" cy="464740"/>
          </a:xfrm>
          <a:prstGeom prst="rect">
            <a:avLst/>
          </a:prstGeom>
        </p:spPr>
        <p:txBody>
          <a:bodyPr vert="horz" wrap="square" lIns="92599" tIns="46299" rIns="92599" bIns="4629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49" charset="0"/>
                <a:ea typeface="ヒラギノ角ゴ Pro W3" pitchFamily="49" charset="-128"/>
                <a:cs typeface="ヒラギノ角ゴ Pro W3" pitchFamily="4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30063"/>
            <a:ext cx="3037840" cy="464740"/>
          </a:xfrm>
          <a:prstGeom prst="rect">
            <a:avLst/>
          </a:prstGeom>
        </p:spPr>
        <p:txBody>
          <a:bodyPr vert="horz" wrap="square" lIns="92599" tIns="46299" rIns="92599" bIns="46299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  <a:ea typeface="ヒラギノ角ゴ Pro W3" pitchFamily="-112" charset="-128"/>
                <a:cs typeface="+mn-cs"/>
              </a:defRPr>
            </a:lvl1pPr>
          </a:lstStyle>
          <a:p>
            <a:pPr>
              <a:defRPr/>
            </a:pPr>
            <a:fld id="{74EB2CD8-9047-43A5-BEAD-229CAC8CF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316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126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65" charset="-128"/>
        <a:cs typeface="ヒラギノ角ゴ Pro W3" pitchFamily="-65" charset="-128"/>
      </a:defRPr>
    </a:lvl1pPr>
    <a:lvl2pPr marL="742831" indent="-285705" algn="l" defTabSz="457126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65" charset="-128"/>
        <a:cs typeface="ヒラギノ角ゴ Pro W3"/>
      </a:defRPr>
    </a:lvl2pPr>
    <a:lvl3pPr marL="1142817" indent="-228563" algn="l" defTabSz="457126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pitchFamily="-65" charset="-128"/>
      </a:defRPr>
    </a:lvl3pPr>
    <a:lvl4pPr marL="1599942" indent="-228563" algn="l" defTabSz="457126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2057070" indent="-228563" algn="l" defTabSz="457126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5633" algn="l" defTabSz="457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59" algn="l" defTabSz="457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86" algn="l" defTabSz="457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12" algn="l" defTabSz="457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50703" y="1238250"/>
            <a:ext cx="9986635" cy="4473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86447" tIns="43223" rIns="86447" bIns="43223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sz="2600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032000" y="4071938"/>
            <a:ext cx="8128000" cy="1143000"/>
          </a:xfrm>
        </p:spPr>
        <p:txBody>
          <a:bodyPr/>
          <a:lstStyle>
            <a:lvl1pPr marL="0" indent="0" algn="ctr">
              <a:buNone/>
              <a:defRPr/>
            </a:lvl1pPr>
            <a:lvl2pPr marL="432277" indent="0" algn="ctr">
              <a:buNone/>
              <a:defRPr/>
            </a:lvl2pPr>
            <a:lvl3pPr marL="864551" indent="0" algn="ctr">
              <a:buNone/>
              <a:defRPr/>
            </a:lvl3pPr>
            <a:lvl4pPr marL="1296827" indent="0" algn="ctr">
              <a:buNone/>
              <a:defRPr/>
            </a:lvl4pPr>
            <a:lvl5pPr marL="1729104" indent="0" algn="ctr">
              <a:buNone/>
              <a:defRPr/>
            </a:lvl5pPr>
            <a:lvl6pPr marL="2161379" indent="0" algn="ctr">
              <a:buNone/>
              <a:defRPr/>
            </a:lvl6pPr>
            <a:lvl7pPr marL="2593655" indent="0" algn="ctr">
              <a:buNone/>
              <a:defRPr/>
            </a:lvl7pPr>
            <a:lvl8pPr marL="3025929" indent="0" algn="ctr">
              <a:buNone/>
              <a:defRPr/>
            </a:lvl8pPr>
            <a:lvl9pPr marL="345820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5255" y="3147284"/>
            <a:ext cx="12001499" cy="478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6061" tIns="22425" rIns="56061" bIns="22425"/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4015216" y="415245"/>
            <a:ext cx="3657600" cy="2099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5">
            <a:extLst>
              <a:ext uri="{FF2B5EF4-FFF2-40B4-BE49-F238E27FC236}">
                <a16:creationId xmlns:a16="http://schemas.microsoft.com/office/drawing/2014/main" id="{58E54881-9E1E-90C5-AB1F-5AD6D974B8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1111889"/>
            <a:ext cx="2362200" cy="159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24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067100"/>
            <a:ext cx="11987896" cy="493746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52400" y="332075"/>
            <a:ext cx="9829800" cy="478624"/>
          </a:xfrm>
        </p:spPr>
        <p:txBody>
          <a:bodyPr/>
          <a:lstStyle>
            <a:lvl1pPr algn="just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6096000" y="6356450"/>
            <a:ext cx="5080007" cy="364628"/>
          </a:xfrm>
        </p:spPr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dirty="0"/>
              <a:t>J. Wan, 2026</a:t>
            </a: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2" name="Connector 3">
            <a:extLst>
              <a:ext uri="{FF2B5EF4-FFF2-40B4-BE49-F238E27FC236}">
                <a16:creationId xmlns:a16="http://schemas.microsoft.com/office/drawing/2014/main" id="{8306A89B-DEFE-8DBF-6BE7-56C20EC39BC3}"/>
              </a:ext>
            </a:extLst>
          </p:cNvPr>
          <p:cNvCxnSpPr>
            <a:cxnSpLocks/>
          </p:cNvCxnSpPr>
          <p:nvPr userDrawn="1"/>
        </p:nvCxnSpPr>
        <p:spPr>
          <a:xfrm>
            <a:off x="152400" y="938721"/>
            <a:ext cx="11887200" cy="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4682B4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1" name="图片 5">
            <a:extLst>
              <a:ext uri="{FF2B5EF4-FFF2-40B4-BE49-F238E27FC236}">
                <a16:creationId xmlns:a16="http://schemas.microsoft.com/office/drawing/2014/main" id="{5EFB0F9A-0122-6F80-1D8D-7E4D532AA4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409" y="82355"/>
            <a:ext cx="1190625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79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16079" y="6063452"/>
            <a:ext cx="12208080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7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067100"/>
            <a:ext cx="11987896" cy="4266900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1600" y="28933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0" y="5410200"/>
            <a:ext cx="121920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1399" tIns="45700" rIns="91399" bIns="45700" anchor="ctr"/>
          <a:lstStyle/>
          <a:p>
            <a:endParaRPr lang="en-US" dirty="0"/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0" y="6007095"/>
            <a:ext cx="12192000" cy="76200"/>
          </a:xfrm>
          <a:prstGeom prst="rect">
            <a:avLst/>
          </a:prstGeom>
          <a:solidFill>
            <a:srgbClr val="00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399" tIns="45700" rIns="91399" bIns="45700" anchor="ctr"/>
          <a:lstStyle/>
          <a:p>
            <a:endParaRPr lang="en-US" dirty="0"/>
          </a:p>
        </p:txBody>
      </p:sp>
      <p:sp>
        <p:nvSpPr>
          <p:cNvPr id="14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410200"/>
            <a:ext cx="12089496" cy="584200"/>
          </a:xfrm>
        </p:spPr>
        <p:txBody>
          <a:bodyPr anchor="ctr"/>
          <a:lstStyle>
            <a:lvl1pPr marL="137112" indent="0">
              <a:spcBef>
                <a:spcPts val="0"/>
              </a:spcBef>
              <a:buNone/>
              <a:defRPr b="1" baseline="0"/>
            </a:lvl1pPr>
          </a:lstStyle>
          <a:p>
            <a:pPr lvl="0"/>
            <a:r>
              <a:rPr lang="en-US" dirty="0"/>
              <a:t>Add takeaway message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935527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alf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-16080" y="6063452"/>
            <a:ext cx="12208079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pic>
        <p:nvPicPr>
          <p:cNvPr id="6" name="Picture 4" descr="FRIB_ppt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6" y="285757"/>
            <a:ext cx="11988797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1" y="1067100"/>
            <a:ext cx="5897640" cy="5027414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6192767" y="1071570"/>
            <a:ext cx="5897636" cy="5027414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4F88C639-55E7-4D97-AC8D-4B42A67367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569056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-16079" y="6063452"/>
            <a:ext cx="12208080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pic>
        <p:nvPicPr>
          <p:cNvPr id="6" name="Picture 4" descr="FRIB_ppt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28575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2" y="1067105"/>
            <a:ext cx="11988805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101602" y="3581407"/>
            <a:ext cx="11988805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BCDB990A-6268-4898-A641-7F04AAB15E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245674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ar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-16080" y="6063452"/>
            <a:ext cx="12208079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pic>
        <p:nvPicPr>
          <p:cNvPr id="8" name="Picture 4" descr="FRIB_ppt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6" y="285757"/>
            <a:ext cx="11988797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1" y="1067105"/>
            <a:ext cx="5892800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6167379" y="1067105"/>
            <a:ext cx="5923033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101613" y="3581407"/>
            <a:ext cx="5892799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6167379" y="3581407"/>
            <a:ext cx="5923033" cy="2433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74887700-F8AD-4E75-9DA6-99EB4D2760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117802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6080" y="6063452"/>
            <a:ext cx="12208079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pic>
        <p:nvPicPr>
          <p:cNvPr id="4" name="Picture 5" descr="FRIB_ppt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28575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CF988859-7953-4624-98C4-717249B46A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3309516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clean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RIB_ppt_to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28575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16079" y="6063452"/>
            <a:ext cx="12192000" cy="822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28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-16080" y="6063452"/>
            <a:ext cx="12208079" cy="822960"/>
          </a:xfrm>
          <a:prstGeom prst="rect">
            <a:avLst/>
          </a:prstGeom>
          <a:solidFill>
            <a:srgbClr val="E7E9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" y="6063452"/>
            <a:ext cx="621425" cy="731520"/>
          </a:xfrm>
          <a:prstGeom prst="rect">
            <a:avLst/>
          </a:prstGeom>
        </p:spPr>
      </p:pic>
      <p:pic>
        <p:nvPicPr>
          <p:cNvPr id="5" name="Picture 7" descr="FRIB_ppt_to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2192000" cy="100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93039" y="1320109"/>
            <a:ext cx="10486572" cy="3415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 eaLnBrk="0" hangingPunct="0">
              <a:lnSpc>
                <a:spcPct val="90000"/>
              </a:lnSpc>
              <a:defRPr/>
            </a:pPr>
            <a:endParaRPr lang="en-US" dirty="0">
              <a:latin typeface="Helvetica" pitchFamily="-107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487207" y="3009312"/>
            <a:ext cx="12192000" cy="369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07763" dir="2700000" algn="ctr" rotWithShape="0">
              <a:schemeClr val="folHlink">
                <a:alpha val="74998"/>
              </a:schemeClr>
            </a:outerShdw>
          </a:effectLst>
        </p:spPr>
        <p:txBody>
          <a:bodyPr lIns="91374" tIns="45687" rIns="91374" bIns="45687">
            <a:spAutoFit/>
          </a:bodyPr>
          <a:lstStyle/>
          <a:p>
            <a:pPr defTabSz="457040">
              <a:defRPr/>
            </a:pPr>
            <a:endParaRPr lang="en-US" dirty="0">
              <a:latin typeface="Arial" charset="0"/>
              <a:ea typeface="ヒラギノ角ゴ Pro W3" pitchFamily="-107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067100"/>
            <a:ext cx="11987896" cy="5027414"/>
          </a:xfrm>
        </p:spPr>
        <p:txBody>
          <a:bodyPr/>
          <a:lstStyle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1600" y="289337"/>
            <a:ext cx="11988800" cy="478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, Slide </a:t>
            </a:r>
            <a:fld id="{35AD4620-7552-4207-8973-898801ED21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38200" y="6095341"/>
            <a:ext cx="548639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sz="1200" b="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Facility for Rare Isotope Beams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U.S. Department of Energy Office of Science | Michigan State University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640 South Shaw Lane • East Lansing, MI 48824, USA</a:t>
            </a:r>
          </a:p>
          <a:p>
            <a:pPr>
              <a:lnSpc>
                <a:spcPts val="1300"/>
              </a:lnSpc>
            </a:pPr>
            <a:r>
              <a:rPr lang="en-US" sz="1200" kern="1200" dirty="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ヒラギノ角ゴ Pro W3"/>
              </a:rPr>
              <a:t>frib.msu.edu</a:t>
            </a:r>
          </a:p>
        </p:txBody>
      </p:sp>
    </p:spTree>
    <p:extLst>
      <p:ext uri="{BB962C8B-B14F-4D97-AF65-F5344CB8AC3E}">
        <p14:creationId xmlns:p14="http://schemas.microsoft.com/office/powerpoint/2010/main" val="89377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0798" y="79927"/>
            <a:ext cx="11990413" cy="4786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6076" tIns="22431" rIns="56076" bIns="22431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798" y="1067100"/>
            <a:ext cx="11990413" cy="5027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5520912" y="6356450"/>
            <a:ext cx="5655095" cy="364628"/>
          </a:xfrm>
          <a:prstGeom prst="rect">
            <a:avLst/>
          </a:prstGeom>
        </p:spPr>
        <p:txBody>
          <a:bodyPr lIns="0" tIns="45712" rIns="0" bIns="45712" anchor="b"/>
          <a:lstStyle>
            <a:lvl1pPr algn="r" eaLnBrk="0" hangingPunct="0">
              <a:lnSpc>
                <a:spcPct val="90000"/>
              </a:lnSpc>
              <a:defRPr sz="1200" smtClean="0">
                <a:solidFill>
                  <a:srgbClr val="064308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76000" y="6356450"/>
            <a:ext cx="1016000" cy="364628"/>
          </a:xfrm>
          <a:prstGeom prst="rect">
            <a:avLst/>
          </a:prstGeom>
        </p:spPr>
        <p:txBody>
          <a:bodyPr vert="horz" wrap="square" lIns="0" tIns="45712" rIns="0" bIns="45712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0000"/>
              </a:lnSpc>
              <a:defRPr sz="1200">
                <a:solidFill>
                  <a:srgbClr val="064308"/>
                </a:solidFill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, Slide </a:t>
            </a:r>
            <a:fld id="{D30A2C6D-39BC-4576-856C-8743CF76CC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42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</p:sldLayoutIdLst>
  <p:hf hdr="0" dt="0"/>
  <p:txStyles>
    <p:titleStyle>
      <a:lvl1pPr algn="ctr" defTabSz="80337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1pPr>
      <a:lvl2pPr algn="ctr" defTabSz="80337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2pPr>
      <a:lvl3pPr algn="ctr" defTabSz="80337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3pPr>
      <a:lvl4pPr algn="ctr" defTabSz="80337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4pPr>
      <a:lvl5pPr algn="ctr" defTabSz="803370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5pPr>
      <a:lvl6pPr marL="457080" algn="ctr" defTabSz="807828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6pPr>
      <a:lvl7pPr marL="914162" algn="ctr" defTabSz="807828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7pPr>
      <a:lvl8pPr marL="1371241" algn="ctr" defTabSz="807828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8pPr>
      <a:lvl9pPr marL="1828323" algn="ctr" defTabSz="807828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rgbClr val="064308"/>
          </a:solidFill>
          <a:latin typeface="Arial" charset="0"/>
          <a:ea typeface="Arial" charset="0"/>
          <a:cs typeface="Arial" charset="0"/>
        </a:defRPr>
      </a:lvl9pPr>
    </p:titleStyle>
    <p:bodyStyle>
      <a:lvl1pPr marL="180195" indent="-180195" algn="l" defTabSz="803370" rtl="0" eaLnBrk="1" fontAlgn="base" hangingPunct="1">
        <a:lnSpc>
          <a:spcPct val="90000"/>
        </a:lnSpc>
        <a:spcBef>
          <a:spcPts val="1206"/>
        </a:spcBef>
        <a:spcAft>
          <a:spcPct val="0"/>
        </a:spcAft>
        <a:buSzPct val="100000"/>
        <a:buFont typeface="Wingdings" pitchFamily="2" charset="2"/>
        <a:buChar char="§"/>
        <a:defRPr sz="2200">
          <a:solidFill>
            <a:srgbClr val="064308"/>
          </a:solidFill>
          <a:latin typeface="Arial" charset="0"/>
          <a:ea typeface="ＭＳ Ｐゴシック" pitchFamily="-65" charset="-128"/>
          <a:cs typeface="ＭＳ Ｐゴシック" pitchFamily="-65" charset="-128"/>
        </a:defRPr>
      </a:lvl1pPr>
      <a:lvl2pPr marL="363394" indent="-151665" algn="l" defTabSz="803370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SzPct val="100000"/>
        <a:buFont typeface="Arial" pitchFamily="34" charset="0"/>
        <a:buChar char="•"/>
        <a:defRPr sz="2000">
          <a:solidFill>
            <a:schemeClr val="tx1"/>
          </a:solidFill>
          <a:latin typeface="Arial" charset="0"/>
          <a:ea typeface="ＭＳ Ｐゴシック" charset="-128"/>
          <a:cs typeface="ＭＳ Ｐゴシック"/>
        </a:defRPr>
      </a:lvl2pPr>
      <a:lvl3pPr marL="591641" indent="-160673" algn="l" defTabSz="803370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SzPct val="100000"/>
        <a:buFont typeface="Lucida Grande" charset="0"/>
        <a:buChar char="»"/>
        <a:defRPr>
          <a:solidFill>
            <a:schemeClr val="tx1"/>
          </a:solidFill>
          <a:latin typeface="Arial" charset="0"/>
          <a:ea typeface="ヒラギノ角ゴ Pro W3" pitchFamily="-111" charset="-128"/>
          <a:cs typeface="ヒラギノ角ゴ Pro W3" pitchFamily="-111" charset="-128"/>
        </a:defRPr>
      </a:lvl3pPr>
      <a:lvl4pPr marL="728290" indent="-133645" algn="l" defTabSz="803370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Clr>
          <a:srgbClr val="999999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ヒラギノ角ゴ Pro W3" pitchFamily="-111" charset="-128"/>
          <a:cs typeface="ヒラギノ角ゴ Pro W3"/>
        </a:defRPr>
      </a:lvl4pPr>
      <a:lvl5pPr marL="1003087" indent="-180195" algn="l" defTabSz="803370" rtl="0" eaLnBrk="1" fontAlgn="base" hangingPunct="1">
        <a:lnSpc>
          <a:spcPct val="90000"/>
        </a:lnSpc>
        <a:spcBef>
          <a:spcPts val="201"/>
        </a:spcBef>
        <a:spcAft>
          <a:spcPct val="0"/>
        </a:spcAft>
        <a:buClr>
          <a:srgbClr val="999999"/>
        </a:buClr>
        <a:buSzPct val="100000"/>
        <a:buFont typeface="Lucida Grande" charset="0"/>
        <a:buChar char="»"/>
        <a:defRPr sz="1400">
          <a:solidFill>
            <a:schemeClr val="tx1"/>
          </a:solidFill>
          <a:latin typeface="+mn-lt"/>
          <a:ea typeface="ヒラギノ角ゴ Pro W3" pitchFamily="-111" charset="-128"/>
          <a:cs typeface="ヒラギノ角ゴ Pro W3"/>
        </a:defRPr>
      </a:lvl5pPr>
      <a:lvl6pPr marL="2223507" indent="-150773" algn="l" defTabSz="807828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6pPr>
      <a:lvl7pPr marL="2680590" indent="-150773" algn="l" defTabSz="807828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7pPr>
      <a:lvl8pPr marL="3137672" indent="-150773" algn="l" defTabSz="807828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8pPr>
      <a:lvl9pPr marL="3594752" indent="-150773" algn="l" defTabSz="807828" rtl="0" eaLnBrk="1" fontAlgn="base" hangingPunct="1">
        <a:lnSpc>
          <a:spcPct val="90000"/>
        </a:lnSpc>
        <a:spcBef>
          <a:spcPct val="10000"/>
        </a:spcBef>
        <a:spcAft>
          <a:spcPct val="0"/>
        </a:spcAft>
        <a:buSzPct val="100000"/>
        <a:buChar char="–"/>
        <a:defRPr sz="1300">
          <a:solidFill>
            <a:schemeClr val="tx1"/>
          </a:solidFill>
          <a:latin typeface="Helvetica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0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2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41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23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06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87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66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47" algn="l" defTabSz="9141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tmp"/><Relationship Id="rId4" Type="http://schemas.openxmlformats.org/officeDocument/2006/relationships/image" Target="../media/image23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8.tm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032000" y="4071938"/>
            <a:ext cx="8128000" cy="1338262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Jinyu Wan (IHEP)</a:t>
            </a:r>
          </a:p>
          <a:p>
            <a:r>
              <a:rPr lang="en-US" dirty="0">
                <a:solidFill>
                  <a:srgbClr val="002060"/>
                </a:solidFill>
              </a:rPr>
              <a:t>Ji Qiang (LBNL)</a:t>
            </a:r>
          </a:p>
          <a:p>
            <a:r>
              <a:rPr lang="en-US" altLang="zh-CN" dirty="0">
                <a:solidFill>
                  <a:srgbClr val="002060"/>
                </a:solidFill>
              </a:rPr>
              <a:t>Yue Hao (MSU/FRIB)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255" y="2930623"/>
            <a:ext cx="12001499" cy="91193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 </a:t>
            </a:r>
            <a:r>
              <a:rPr lang="en-US" dirty="0" err="1">
                <a:solidFill>
                  <a:schemeClr val="tx1"/>
                </a:solidFill>
              </a:rPr>
              <a:t>symplectic</a:t>
            </a:r>
            <a:r>
              <a:rPr lang="en-US" dirty="0">
                <a:solidFill>
                  <a:schemeClr val="tx1"/>
                </a:solidFill>
              </a:rPr>
              <a:t> machine learning model for fast space-charge simulation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7D5AA8B5-69E1-3491-F24B-B43445689619}"/>
              </a:ext>
            </a:extLst>
          </p:cNvPr>
          <p:cNvCxnSpPr/>
          <p:nvPr/>
        </p:nvCxnSpPr>
        <p:spPr>
          <a:xfrm>
            <a:off x="1598613" y="904875"/>
            <a:ext cx="925036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5">
            <a:extLst>
              <a:ext uri="{FF2B5EF4-FFF2-40B4-BE49-F238E27FC236}">
                <a16:creationId xmlns:a16="http://schemas.microsoft.com/office/drawing/2014/main" id="{A62E4C25-B1D9-F611-F0C8-75B26173F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250825"/>
            <a:ext cx="1190625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9923D5A3-705E-8525-3FAA-7B890324C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255588"/>
            <a:ext cx="489743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</a:rPr>
              <a:t>中国科学院高能物理研究所</a:t>
            </a:r>
            <a:endParaRPr lang="en-US" altLang="zh-CN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chemeClr val="accent5">
                    <a:lumMod val="50000"/>
                  </a:schemeClr>
                </a:solidFill>
              </a:rPr>
              <a:t>INSTITUTE OF HIGH ENERGY PHYSICS</a:t>
            </a:r>
            <a:endParaRPr lang="zh-CN" altLang="en-US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矩形 7">
            <a:extLst>
              <a:ext uri="{FF2B5EF4-FFF2-40B4-BE49-F238E27FC236}">
                <a16:creationId xmlns:a16="http://schemas.microsoft.com/office/drawing/2014/main" id="{C6BB484F-0D2F-80BF-A61D-D4EDA994A8CA}"/>
              </a:ext>
            </a:extLst>
          </p:cNvPr>
          <p:cNvSpPr/>
          <p:nvPr/>
        </p:nvSpPr>
        <p:spPr>
          <a:xfrm>
            <a:off x="11064875" y="287338"/>
            <a:ext cx="647700" cy="6159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矩形 8">
            <a:extLst>
              <a:ext uri="{FF2B5EF4-FFF2-40B4-BE49-F238E27FC236}">
                <a16:creationId xmlns:a16="http://schemas.microsoft.com/office/drawing/2014/main" id="{2F6E6465-B6F1-5C0E-6DCF-E48788800F94}"/>
              </a:ext>
            </a:extLst>
          </p:cNvPr>
          <p:cNvSpPr/>
          <p:nvPr/>
        </p:nvSpPr>
        <p:spPr>
          <a:xfrm>
            <a:off x="11388725" y="603250"/>
            <a:ext cx="468313" cy="4635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239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Adversarial Net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692218"/>
            <a:ext cx="2743200" cy="30545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14800" y="5706407"/>
            <a:ext cx="548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hangingPunct="0"/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batched discriminator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514600" y="3523565"/>
            <a:ext cx="16764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28900" y="2877234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Beam distribution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906146" y="4662317"/>
            <a:ext cx="1274252" cy="15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0711" y="4381972"/>
                <a:ext cx="245960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𝑠𝑐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2060"/>
                    </a:solidFill>
                  </a:rPr>
                  <a:t> from true data</a:t>
                </a: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(real)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11" y="4381972"/>
                <a:ext cx="2459603" cy="646331"/>
              </a:xfrm>
              <a:prstGeom prst="rect">
                <a:avLst/>
              </a:prstGeom>
              <a:blipFill>
                <a:blip r:embed="rId3"/>
                <a:stretch>
                  <a:fillRect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 flipV="1">
            <a:off x="3200400" y="5113457"/>
            <a:ext cx="929972" cy="2967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0" y="5237917"/>
                <a:ext cx="3276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𝑠𝑐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2060"/>
                    </a:solidFill>
                  </a:rPr>
                  <a:t> produced by the generator</a:t>
                </a:r>
              </a:p>
              <a:p>
                <a:pPr algn="ctr"/>
                <a:r>
                  <a:rPr lang="en-US" dirty="0">
                    <a:solidFill>
                      <a:srgbClr val="002060"/>
                    </a:solidFill>
                  </a:rPr>
                  <a:t>(fake)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37917"/>
                <a:ext cx="3276600" cy="646331"/>
              </a:xfrm>
              <a:prstGeom prst="rect">
                <a:avLst/>
              </a:prstGeom>
              <a:blipFill>
                <a:blip r:embed="rId4"/>
                <a:stretch>
                  <a:fillRect t="-4717" r="-1301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3723198" y="4744125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or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6705600" y="4199312"/>
            <a:ext cx="8001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547685" y="3619593"/>
                <a:ext cx="454271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2060"/>
                    </a:solidFill>
                  </a:rPr>
                  <a:t>0 (fake) or 1 (true)</a:t>
                </a:r>
              </a:p>
              <a:p>
                <a:r>
                  <a:rPr lang="en-US" dirty="0">
                    <a:solidFill>
                      <a:srgbClr val="002060"/>
                    </a:solidFill>
                  </a:rPr>
                  <a:t>true: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𝑠𝑐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2060"/>
                    </a:solidFill>
                  </a:rPr>
                  <a:t> is from true data</a:t>
                </a:r>
              </a:p>
              <a:p>
                <a:r>
                  <a:rPr lang="en-US" dirty="0">
                    <a:solidFill>
                      <a:srgbClr val="002060"/>
                    </a:solidFill>
                  </a:rPr>
                  <a:t>fake: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𝑠𝑐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2060"/>
                    </a:solidFill>
                  </a:rPr>
                  <a:t> is produced by the generator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7685" y="3619593"/>
                <a:ext cx="4542715" cy="923330"/>
              </a:xfrm>
              <a:prstGeom prst="rect">
                <a:avLst/>
              </a:prstGeom>
              <a:blipFill>
                <a:blip r:embed="rId5"/>
                <a:stretch>
                  <a:fillRect l="-1074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DBF17435-D08F-59F9-ABBA-9BED361E4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67100"/>
            <a:ext cx="11658600" cy="493746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U-Net and other supervised model’s outputs can be too smooth/blurry.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We want outputs that are not just close in average, but also as realistic as possible.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A Generative Adversarial Net framework will help to push the U-Net to create more realistic data.</a:t>
            </a:r>
          </a:p>
        </p:txBody>
      </p:sp>
    </p:spTree>
    <p:extLst>
      <p:ext uri="{BB962C8B-B14F-4D97-AF65-F5344CB8AC3E}">
        <p14:creationId xmlns:p14="http://schemas.microsoft.com/office/powerpoint/2010/main" val="983701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067100"/>
                <a:ext cx="11860896" cy="4937460"/>
              </a:xfrm>
            </p:spPr>
            <p:txBody>
              <a:bodyPr/>
              <a:lstStyle/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r>
                  <a:rPr lang="en-US" altLang="en-US" dirty="0">
                    <a:solidFill>
                      <a:schemeClr val="tx1"/>
                    </a:solidFill>
                  </a:rPr>
                  <a:t>Use the same data to train a pure U-Net auto-encoder and a GAN. Evaluate the models with the same test data.</a:t>
                </a: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r>
                  <a:rPr lang="en-US" altLang="en-US" dirty="0">
                    <a:solidFill>
                      <a:schemeClr val="tx1"/>
                    </a:solidFill>
                  </a:rPr>
                  <a:t>GAN successfully sharpen the data to draw a more realistic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𝑠𝑐</m:t>
                        </m:r>
                      </m:sub>
                    </m:sSub>
                  </m:oMath>
                </a14:m>
                <a:r>
                  <a:rPr lang="en-US" altLang="en-US" dirty="0">
                    <a:solidFill>
                      <a:schemeClr val="tx1"/>
                    </a:solidFill>
                  </a:rPr>
                  <a:t> map.</a:t>
                </a: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endParaRPr lang="en-US" alt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067100"/>
                <a:ext cx="11860896" cy="4937460"/>
              </a:xfrm>
              <a:blipFill>
                <a:blip r:embed="rId2"/>
                <a:stretch>
                  <a:fillRect l="-1440" t="-16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Contribution of GAN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12" name="Picture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17" r="53898" b="1184"/>
          <a:stretch/>
        </p:blipFill>
        <p:spPr>
          <a:xfrm>
            <a:off x="1269368" y="1933692"/>
            <a:ext cx="4510356" cy="2895601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25" r="55631"/>
          <a:stretch/>
        </p:blipFill>
        <p:spPr>
          <a:xfrm>
            <a:off x="6374316" y="1933693"/>
            <a:ext cx="4114800" cy="28956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07116" y="4834083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Output of a pure U-Net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07716" y="4841265"/>
            <a:ext cx="3578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Output of a U-Net based GAN</a:t>
            </a:r>
          </a:p>
        </p:txBody>
      </p:sp>
    </p:spTree>
    <p:extLst>
      <p:ext uri="{BB962C8B-B14F-4D97-AF65-F5344CB8AC3E}">
        <p14:creationId xmlns:p14="http://schemas.microsoft.com/office/powerpoint/2010/main" val="2660519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067100"/>
                <a:ext cx="11860896" cy="493746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The ML model outputs a picture,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pixels. The fluctuations of the pixels are smoothed with a Gaussian smoothing kernel.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067100"/>
                <a:ext cx="11860896" cy="4937460"/>
              </a:xfrm>
              <a:blipFill>
                <a:blip r:embed="rId2"/>
                <a:stretch>
                  <a:fillRect l="-1440" t="-23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ML-based space-charge simulation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5"/>
          <a:stretch/>
        </p:blipFill>
        <p:spPr>
          <a:xfrm>
            <a:off x="359207" y="2034872"/>
            <a:ext cx="2576307" cy="2165405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56" y="4267200"/>
            <a:ext cx="2570158" cy="2133600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214" y="1923252"/>
            <a:ext cx="2587148" cy="4477548"/>
          </a:xfrm>
          <a:prstGeom prst="rect">
            <a:avLst/>
          </a:prstGeom>
        </p:spPr>
      </p:pic>
      <p:cxnSp>
        <p:nvCxnSpPr>
          <p:cNvPr id="10" name="Curved Connector 9"/>
          <p:cNvCxnSpPr>
            <a:stCxn id="6" idx="3"/>
            <a:endCxn id="7" idx="3"/>
          </p:cNvCxnSpPr>
          <p:nvPr/>
        </p:nvCxnSpPr>
        <p:spPr>
          <a:xfrm>
            <a:off x="2935514" y="3117575"/>
            <a:ext cx="12700" cy="2216425"/>
          </a:xfrm>
          <a:prstGeom prst="curvedConnector3">
            <a:avLst>
              <a:gd name="adj1" fmla="val 1800000"/>
            </a:avLst>
          </a:prstGeom>
          <a:ln w="127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458546" y="3657599"/>
            <a:ext cx="1244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Gaussian smoothing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865447" y="2535560"/>
                <a:ext cx="3961197" cy="2890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solidFill>
                      <a:srgbClr val="002060"/>
                    </a:solidFill>
                    <a:latin typeface="Arial" charset="0"/>
                    <a:ea typeface="ＭＳ Ｐゴシック" pitchFamily="-65" charset="-128"/>
                    <a:cs typeface="ＭＳ Ｐゴシック" pitchFamily="-65" charset="-128"/>
                  </a:rPr>
                  <a:t>The smoothing averages small fluctuations between pixels.</a:t>
                </a:r>
              </a:p>
              <a:p>
                <a:pPr algn="just"/>
                <a:endParaRPr lang="en-US" sz="2000" dirty="0">
                  <a:solidFill>
                    <a:srgbClr val="002060"/>
                  </a:solidFill>
                  <a:latin typeface="Arial" charset="0"/>
                  <a:ea typeface="ＭＳ Ｐゴシック" pitchFamily="-65" charset="-128"/>
                  <a:cs typeface="ＭＳ Ｐゴシック" pitchFamily="-65" charset="-128"/>
                </a:endParaRPr>
              </a:p>
              <a:p>
                <a:pPr algn="just"/>
                <a:r>
                  <a:rPr lang="en-US" sz="2000" dirty="0">
                    <a:solidFill>
                      <a:srgbClr val="002060"/>
                    </a:solidFill>
                    <a:latin typeface="Arial" charset="0"/>
                    <a:ea typeface="ＭＳ Ｐゴシック" pitchFamily="-65" charset="-128"/>
                    <a:cs typeface="ＭＳ Ｐゴシック" pitchFamily="-65" charset="-128"/>
                  </a:rPr>
                  <a:t>It avoids unphysical spikes in the calculated space-charge kicks.</a:t>
                </a:r>
              </a:p>
              <a:p>
                <a:pPr algn="just"/>
                <a:endParaRPr lang="en-US" sz="2000" dirty="0">
                  <a:solidFill>
                    <a:srgbClr val="002060"/>
                  </a:solidFill>
                  <a:latin typeface="Arial" charset="0"/>
                  <a:ea typeface="ＭＳ Ｐゴシック" pitchFamily="-65" charset="-128"/>
                  <a:cs typeface="ＭＳ Ｐゴシック" pitchFamily="-65" charset="-128"/>
                </a:endParaRPr>
              </a:p>
              <a:p>
                <a:pPr algn="just"/>
                <a:r>
                  <a:rPr lang="en-US" sz="2000" dirty="0">
                    <a:solidFill>
                      <a:srgbClr val="002060"/>
                    </a:solidFill>
                    <a:latin typeface="Arial" charset="0"/>
                    <a:ea typeface="ＭＳ Ｐゴシック" pitchFamily="-65" charset="-128"/>
                    <a:cs typeface="ＭＳ Ｐゴシック" pitchFamily="-65" charset="-128"/>
                  </a:rPr>
                  <a:t>A 2-D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ＭＳ Ｐゴシック" pitchFamily="-65" charset="-128"/>
                            <a:cs typeface="ＭＳ Ｐゴシック" pitchFamily="-65" charset="-128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ＭＳ Ｐゴシック" pitchFamily="-65" charset="-128"/>
                            <a:cs typeface="ＭＳ Ｐゴシック" pitchFamily="-65" charset="-128"/>
                          </a:rPr>
                          <m:t>𝐻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ＭＳ Ｐゴシック" pitchFamily="-65" charset="-128"/>
                            <a:cs typeface="ＭＳ Ｐゴシック" pitchFamily="-65" charset="-128"/>
                          </a:rPr>
                          <m:t>𝑠𝑐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2060"/>
                    </a:solidFill>
                    <a:latin typeface="Arial" charset="0"/>
                    <a:ea typeface="ＭＳ Ｐゴシック" pitchFamily="-65" charset="-128"/>
                    <a:cs typeface="ＭＳ Ｐゴシック" pitchFamily="-65" charset="-128"/>
                  </a:rPr>
                  <a:t> is fitted with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ＭＳ Ｐゴシック" pitchFamily="-65" charset="-128"/>
                            <a:cs typeface="ＭＳ Ｐゴシック" pitchFamily="-65" charset="-128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ＭＳ Ｐゴシック" pitchFamily="-65" charset="-128"/>
                            <a:cs typeface="ＭＳ Ｐゴシック" pitchFamily="-65" charset="-128"/>
                          </a:rPr>
                          <m:t>𝑁</m:t>
                        </m:r>
                      </m:e>
                      <m:sub>
                        <m:r>
                          <a:rPr lang="en-US" sz="2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ＭＳ Ｐゴシック" pitchFamily="-65" charset="-128"/>
                            <a:cs typeface="ＭＳ Ｐゴシック" pitchFamily="-65" charset="-128"/>
                          </a:rPr>
                          <m:t>𝑥</m:t>
                        </m:r>
                      </m:sub>
                    </m:sSub>
                    <m:r>
                      <a:rPr lang="en-US" sz="200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ＭＳ Ｐゴシック" pitchFamily="-65" charset="-128"/>
                        <a:cs typeface="ＭＳ Ｐゴシック" pitchFamily="-65" charset="-128"/>
                      </a:rPr>
                      <m:t>×</m:t>
                    </m:r>
                    <m:sSub>
                      <m:sSubPr>
                        <m:ctrlPr>
                          <a:rPr lang="en-US" sz="2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ＭＳ Ｐゴシック" pitchFamily="-65" charset="-128"/>
                            <a:cs typeface="ＭＳ Ｐゴシック" pitchFamily="-65" charset="-128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ＭＳ Ｐゴシック" pitchFamily="-65" charset="-128"/>
                            <a:cs typeface="ＭＳ Ｐゴシック" pitchFamily="-65" charset="-128"/>
                          </a:rPr>
                          <m:t>𝑁</m:t>
                        </m:r>
                      </m:e>
                      <m:sub>
                        <m:r>
                          <a:rPr lang="en-US" sz="2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ＭＳ Ｐゴシック" pitchFamily="-65" charset="-128"/>
                            <a:cs typeface="ＭＳ Ｐゴシック" pitchFamily="-65" charset="-128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2060"/>
                    </a:solidFill>
                    <a:latin typeface="Arial" charset="0"/>
                    <a:ea typeface="ＭＳ Ｐゴシック" pitchFamily="-65" charset="-128"/>
                    <a:cs typeface="ＭＳ Ｐゴシック" pitchFamily="-65" charset="-128"/>
                  </a:rPr>
                  <a:t> grids.</a:t>
                </a:r>
              </a:p>
              <a:p>
                <a:pPr algn="just"/>
                <a:endParaRPr lang="en-US" sz="2000" dirty="0">
                  <a:solidFill>
                    <a:srgbClr val="002060"/>
                  </a:solidFill>
                  <a:latin typeface="Arial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447" y="2535560"/>
                <a:ext cx="3961197" cy="2890407"/>
              </a:xfrm>
              <a:prstGeom prst="rect">
                <a:avLst/>
              </a:prstGeom>
              <a:blipFill>
                <a:blip r:embed="rId6"/>
                <a:stretch>
                  <a:fillRect l="-1538" t="-1055" r="-1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820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067100"/>
                <a:ext cx="11860896" cy="493746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The ML model achieve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over 0.9 for most test cases.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The efficiency is improved by an order of magnitude compared to using the physical model.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067100"/>
                <a:ext cx="11860896" cy="4937460"/>
              </a:xfrm>
              <a:blipFill>
                <a:blip r:embed="rId2"/>
                <a:stretch>
                  <a:fillRect l="-1440" t="-23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evaluation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2394531"/>
            <a:ext cx="4191363" cy="2507197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114445"/>
            <a:ext cx="4412362" cy="29034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01600" y="5045093"/>
                <a:ext cx="504779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/>
                  <a:t>Coefficient of determination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/>
                  <a:t> for 1000 test samples.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" y="5045093"/>
                <a:ext cx="5047792" cy="338554"/>
              </a:xfrm>
              <a:prstGeom prst="rect">
                <a:avLst/>
              </a:prstGeom>
              <a:blipFill>
                <a:blip r:embed="rId5"/>
                <a:stretch>
                  <a:fillRect l="-725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5814391" y="5045093"/>
            <a:ext cx="43925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Computing time for a single space-charge kick</a:t>
            </a:r>
          </a:p>
        </p:txBody>
      </p:sp>
    </p:spTree>
    <p:extLst>
      <p:ext uri="{BB962C8B-B14F-4D97-AF65-F5344CB8AC3E}">
        <p14:creationId xmlns:p14="http://schemas.microsoft.com/office/powerpoint/2010/main" val="1633376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067100"/>
            <a:ext cx="11860896" cy="493746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By examining the low-accuracy predictions in the test data, we found the low accuracy is caused by beam clipping of some core-halo beam with very large halo, which is unlikely.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Worst-performance predictions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3514" t="16736" r="33248" b="49791"/>
          <a:stretch/>
        </p:blipFill>
        <p:spPr>
          <a:xfrm>
            <a:off x="1645257" y="2194560"/>
            <a:ext cx="4419600" cy="381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90600" y="1842670"/>
            <a:ext cx="7047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3370">
              <a:spcBef>
                <a:spcPts val="0"/>
              </a:spcBef>
              <a:buSzPct val="100000"/>
            </a:pPr>
            <a:r>
              <a:rPr lang="en-US" altLang="en-US" b="1" dirty="0">
                <a:solidFill>
                  <a:schemeClr val="tx2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rPr>
              <a:t>Four core-halo beams. The x-y range is limited within </a:t>
            </a:r>
            <a:r>
              <a:rPr lang="en-US" altLang="en-US" b="1" dirty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itchFamily="-65" charset="-128"/>
                <a:cs typeface="Times New Roman" panose="02020603050405020304" pitchFamily="18" charset="0"/>
              </a:rPr>
              <a:t>±</a:t>
            </a:r>
            <a:r>
              <a:rPr lang="en-US" altLang="en-US" b="1" dirty="0">
                <a:solidFill>
                  <a:schemeClr val="tx2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rPr>
              <a:t>10 mm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4600" y="3276600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" panose="02020603050405020304" pitchFamily="18" charset="0"/>
                <a:cs typeface="Times" panose="02020603050405020304" pitchFamily="18" charset="0"/>
              </a:rPr>
              <a:t>Particles with x and y coordinates larger than </a:t>
            </a:r>
            <a:r>
              <a:rPr lang="en-US" altLang="en-US" sz="2000" dirty="0">
                <a:solidFill>
                  <a:schemeClr val="tx2"/>
                </a:solidFill>
                <a:latin typeface="Times" panose="02020603050405020304" pitchFamily="18" charset="0"/>
                <a:ea typeface="ＭＳ Ｐゴシック" pitchFamily="-65" charset="-128"/>
                <a:cs typeface="Times" panose="02020603050405020304" pitchFamily="18" charset="0"/>
              </a:rPr>
              <a:t>±</a:t>
            </a:r>
            <a:r>
              <a:rPr lang="en-US" sz="2000" dirty="0">
                <a:latin typeface="Times" panose="02020603050405020304" pitchFamily="18" charset="0"/>
                <a:cs typeface="Times" panose="02020603050405020304" pitchFamily="18" charset="0"/>
              </a:rPr>
              <a:t>10 mm are clipped</a:t>
            </a:r>
          </a:p>
        </p:txBody>
      </p:sp>
    </p:spTree>
    <p:extLst>
      <p:ext uri="{BB962C8B-B14F-4D97-AF65-F5344CB8AC3E}">
        <p14:creationId xmlns:p14="http://schemas.microsoft.com/office/powerpoint/2010/main" val="3590034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" y="1431235"/>
            <a:ext cx="9000000" cy="46638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067100"/>
            <a:ext cx="11860896" cy="493746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An irregular beam is taken as an example: two combined Gaussian beams.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irregular test case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J. Wan, 2026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6246914"/>
            <a:ext cx="845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" panose="02020603050405020304" pitchFamily="18" charset="0"/>
                <a:cs typeface="Times" panose="02020603050405020304" pitchFamily="18" charset="0"/>
              </a:rPr>
              <a:t>The </a:t>
            </a:r>
            <a:r>
              <a:rPr lang="en-US" sz="2000" dirty="0" err="1">
                <a:latin typeface="Times" panose="02020603050405020304" pitchFamily="18" charset="0"/>
                <a:cs typeface="Times" panose="02020603050405020304" pitchFamily="18" charset="0"/>
              </a:rPr>
              <a:t>the</a:t>
            </a:r>
            <a:r>
              <a:rPr lang="en-US" sz="2000" dirty="0">
                <a:latin typeface="Times" panose="02020603050405020304" pitchFamily="18" charset="0"/>
                <a:cs typeface="Times" panose="02020603050405020304" pitchFamily="18" charset="0"/>
              </a:rPr>
              <a:t> two Gaussian beams are centered at ~[5 mm, 5mm] in the </a:t>
            </a:r>
            <a:r>
              <a:rPr lang="en-US" sz="2000" i="1" dirty="0">
                <a:latin typeface="Times" panose="02020603050405020304" pitchFamily="18" charset="0"/>
                <a:cs typeface="Times" panose="02020603050405020304" pitchFamily="18" charset="0"/>
              </a:rPr>
              <a:t>x</a:t>
            </a:r>
            <a:r>
              <a:rPr lang="en-US" sz="2000" dirty="0">
                <a:latin typeface="Times" panose="02020603050405020304" pitchFamily="18" charset="0"/>
                <a:cs typeface="Times" panose="02020603050405020304" pitchFamily="18" charset="0"/>
              </a:rPr>
              <a:t>-</a:t>
            </a:r>
            <a:r>
              <a:rPr lang="en-US" sz="2000" i="1" dirty="0">
                <a:latin typeface="Times" panose="02020603050405020304" pitchFamily="18" charset="0"/>
                <a:cs typeface="Times" panose="02020603050405020304" pitchFamily="18" charset="0"/>
              </a:rPr>
              <a:t>y</a:t>
            </a:r>
            <a:r>
              <a:rPr lang="en-US" sz="2000" dirty="0">
                <a:latin typeface="Times" panose="02020603050405020304" pitchFamily="18" charset="0"/>
                <a:cs typeface="Times" panose="02020603050405020304" pitchFamily="18" charset="0"/>
              </a:rPr>
              <a:t> space.</a:t>
            </a:r>
          </a:p>
        </p:txBody>
      </p:sp>
    </p:spTree>
    <p:extLst>
      <p:ext uri="{BB962C8B-B14F-4D97-AF65-F5344CB8AC3E}">
        <p14:creationId xmlns:p14="http://schemas.microsoft.com/office/powerpoint/2010/main" val="3564480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D6EF3046-8C24-7D22-DEFC-9E6F17C18648}"/>
              </a:ext>
            </a:extLst>
          </p:cNvPr>
          <p:cNvSpPr txBox="1">
            <a:spLocks/>
          </p:cNvSpPr>
          <p:nvPr/>
        </p:nvSpPr>
        <p:spPr bwMode="auto">
          <a:xfrm>
            <a:off x="228600" y="1067100"/>
            <a:ext cx="11860896" cy="493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kern="0">
                <a:solidFill>
                  <a:schemeClr val="tx1"/>
                </a:solidFill>
              </a:rPr>
              <a:t>An irregular beam is taken as an example: two combined Gaussian beams.</a:t>
            </a: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An irregular test case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457093"/>
            <a:ext cx="8596105" cy="45114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83478" y="5860851"/>
            <a:ext cx="57511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An average error of ~1% is observed in the mode</a:t>
            </a:r>
          </a:p>
        </p:txBody>
      </p:sp>
    </p:spTree>
    <p:extLst>
      <p:ext uri="{BB962C8B-B14F-4D97-AF65-F5344CB8AC3E}">
        <p14:creationId xmlns:p14="http://schemas.microsoft.com/office/powerpoint/2010/main" val="2478393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04800" y="1067100"/>
            <a:ext cx="11785600" cy="49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We simulate 1 GeV proton beam through periodic FODO cells.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Normalized emittance: 	1 </a:t>
            </a:r>
            <a:r>
              <a:rPr lang="en-US" sz="2000" dirty="0" err="1">
                <a:solidFill>
                  <a:schemeClr val="tx1"/>
                </a:solidFill>
              </a:rPr>
              <a:t>mm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en-US" sz="2000" dirty="0" err="1">
                <a:solidFill>
                  <a:schemeClr val="tx1"/>
                </a:solidFill>
              </a:rPr>
              <a:t>mrad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Beam current:			100 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kern="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kern="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kern="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behavior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2134" name="Rectangle 2133"/>
          <p:cNvSpPr/>
          <p:nvPr/>
        </p:nvSpPr>
        <p:spPr>
          <a:xfrm>
            <a:off x="4304370" y="4654386"/>
            <a:ext cx="215315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Coasting beam</a:t>
            </a:r>
          </a:p>
          <a:p>
            <a:pPr algn="ctr" defTabSz="914400"/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  <a:cs typeface="Times" panose="02020603050405020304" pitchFamily="18" charset="0"/>
            </a:endParaRPr>
          </a:p>
          <a:p>
            <a:pPr algn="ctr"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" panose="02020603050405020304" pitchFamily="18" charset="0"/>
              </a:rPr>
              <a:t>Gaussian distribution</a:t>
            </a:r>
          </a:p>
          <a:p>
            <a:pPr algn="ctr"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" panose="02020603050405020304" pitchFamily="18" charset="0"/>
              </a:rPr>
              <a:t>in 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Times" panose="02020603050405020304" pitchFamily="18" charset="0"/>
              </a:rPr>
              <a:t>x-y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cs typeface="Times" panose="02020603050405020304" pitchFamily="18" charset="0"/>
              </a:rPr>
              <a:t> plane</a:t>
            </a:r>
            <a:endParaRPr lang="en-US" alt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cxnSp>
        <p:nvCxnSpPr>
          <p:cNvPr id="2137" name="Straight Arrow Connector 2136"/>
          <p:cNvCxnSpPr/>
          <p:nvPr/>
        </p:nvCxnSpPr>
        <p:spPr>
          <a:xfrm>
            <a:off x="6280320" y="5098998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39" name="Straight Connector 2138"/>
          <p:cNvCxnSpPr/>
          <p:nvPr/>
        </p:nvCxnSpPr>
        <p:spPr>
          <a:xfrm>
            <a:off x="6477000" y="3430218"/>
            <a:ext cx="4572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40" name="Rectangle 2139"/>
          <p:cNvSpPr/>
          <p:nvPr/>
        </p:nvSpPr>
        <p:spPr>
          <a:xfrm>
            <a:off x="7391400" y="2881578"/>
            <a:ext cx="457200" cy="5486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/>
          <p:cNvSpPr/>
          <p:nvPr/>
        </p:nvSpPr>
        <p:spPr>
          <a:xfrm>
            <a:off x="9677400" y="3434266"/>
            <a:ext cx="457200" cy="54208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1" name="Rounded Rectangle 2140"/>
          <p:cNvSpPr/>
          <p:nvPr/>
        </p:nvSpPr>
        <p:spPr>
          <a:xfrm>
            <a:off x="4680786" y="5032156"/>
            <a:ext cx="1400323" cy="12755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/>
          <p:cNvSpPr/>
          <p:nvPr/>
        </p:nvSpPr>
        <p:spPr>
          <a:xfrm>
            <a:off x="6552358" y="3472366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0.2 m</a:t>
            </a:r>
            <a:endParaRPr lang="en-US" alt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64" name="Rectangle 163"/>
          <p:cNvSpPr/>
          <p:nvPr/>
        </p:nvSpPr>
        <p:spPr>
          <a:xfrm>
            <a:off x="7290549" y="3476744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0.1 m</a:t>
            </a:r>
            <a:endParaRPr lang="en-US" alt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8407775" y="3475938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0.4 m</a:t>
            </a:r>
            <a:endParaRPr lang="en-US" alt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9550774" y="3060886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0.1 m</a:t>
            </a:r>
            <a:endParaRPr lang="en-US" alt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10316388" y="3064934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0.2 m</a:t>
            </a:r>
            <a:endParaRPr lang="en-US" alt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2144" name="Rounded Rectangle 2143"/>
          <p:cNvSpPr/>
          <p:nvPr/>
        </p:nvSpPr>
        <p:spPr>
          <a:xfrm>
            <a:off x="6948698" y="4794198"/>
            <a:ext cx="9144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FODO</a:t>
            </a:r>
          </a:p>
        </p:txBody>
      </p:sp>
      <p:cxnSp>
        <p:nvCxnSpPr>
          <p:cNvPr id="169" name="Straight Arrow Connector 168"/>
          <p:cNvCxnSpPr/>
          <p:nvPr/>
        </p:nvCxnSpPr>
        <p:spPr>
          <a:xfrm>
            <a:off x="7939298" y="5098998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0" name="Rounded Rectangle 169"/>
          <p:cNvSpPr/>
          <p:nvPr/>
        </p:nvSpPr>
        <p:spPr>
          <a:xfrm>
            <a:off x="8625098" y="4794198"/>
            <a:ext cx="9144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…</a:t>
            </a:r>
          </a:p>
        </p:txBody>
      </p:sp>
      <p:cxnSp>
        <p:nvCxnSpPr>
          <p:cNvPr id="171" name="Straight Arrow Connector 170"/>
          <p:cNvCxnSpPr/>
          <p:nvPr/>
        </p:nvCxnSpPr>
        <p:spPr>
          <a:xfrm>
            <a:off x="9636735" y="5098998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3" name="Rounded Rectangle 172"/>
          <p:cNvSpPr/>
          <p:nvPr/>
        </p:nvSpPr>
        <p:spPr>
          <a:xfrm>
            <a:off x="10311533" y="4798836"/>
            <a:ext cx="9144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FODO</a:t>
            </a:r>
          </a:p>
        </p:txBody>
      </p:sp>
      <p:cxnSp>
        <p:nvCxnSpPr>
          <p:cNvPr id="174" name="Straight Arrow Connector 173"/>
          <p:cNvCxnSpPr/>
          <p:nvPr/>
        </p:nvCxnSpPr>
        <p:spPr>
          <a:xfrm>
            <a:off x="11368298" y="5091047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145" name="Picture 21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84" y="2363280"/>
            <a:ext cx="5835050" cy="2188144"/>
          </a:xfrm>
          <a:prstGeom prst="rect">
            <a:avLst/>
          </a:prstGeom>
        </p:spPr>
      </p:pic>
      <p:sp>
        <p:nvSpPr>
          <p:cNvPr id="177" name="Rectangle 176"/>
          <p:cNvSpPr/>
          <p:nvPr/>
        </p:nvSpPr>
        <p:spPr>
          <a:xfrm>
            <a:off x="2514600" y="2064141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3370">
              <a:spcBef>
                <a:spcPts val="0"/>
              </a:spcBef>
              <a:buSzPct val="100000"/>
            </a:pPr>
            <a:r>
              <a:rPr lang="en-US" altLang="en-US" b="1" dirty="0">
                <a:solidFill>
                  <a:schemeClr val="tx2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rPr>
              <a:t>Initial distribution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7549544" y="2057400"/>
            <a:ext cx="2864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03370">
              <a:spcBef>
                <a:spcPts val="0"/>
              </a:spcBef>
              <a:buSzPct val="100000"/>
            </a:pPr>
            <a:r>
              <a:rPr lang="en-US" altLang="en-US" b="1" dirty="0">
                <a:solidFill>
                  <a:schemeClr val="tx2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rPr>
              <a:t>Structure of a FODO cell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6951079" y="2465721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Quadrupole 1 </a:t>
            </a:r>
            <a:endParaRPr lang="en-US" alt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9210554" y="3940157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Quadrupole 2 </a:t>
            </a:r>
            <a:endParaRPr lang="en-US" alt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2147" name="Right Brace 2146"/>
          <p:cNvSpPr/>
          <p:nvPr/>
        </p:nvSpPr>
        <p:spPr>
          <a:xfrm rot="5400000">
            <a:off x="8987985" y="3753642"/>
            <a:ext cx="421371" cy="3615984"/>
          </a:xfrm>
          <a:prstGeom prst="rightBrace">
            <a:avLst/>
          </a:prstGeom>
          <a:ln w="19050"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82" name="Rectangle 181"/>
          <p:cNvSpPr/>
          <p:nvPr/>
        </p:nvSpPr>
        <p:spPr>
          <a:xfrm>
            <a:off x="8636327" y="5753430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20,000 cells</a:t>
            </a:r>
            <a:endParaRPr lang="en-US" altLang="en-US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2149" name="Rectangle 2148"/>
          <p:cNvSpPr/>
          <p:nvPr/>
        </p:nvSpPr>
        <p:spPr>
          <a:xfrm>
            <a:off x="155596" y="4792885"/>
            <a:ext cx="4077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002060"/>
                </a:solidFill>
              </a:rPr>
              <a:t>Without space charge, particles in a FODO cell exhibit periodic transverse motion, repeating from cell to cell.</a:t>
            </a:r>
          </a:p>
        </p:txBody>
      </p:sp>
    </p:spTree>
    <p:extLst>
      <p:ext uri="{BB962C8B-B14F-4D97-AF65-F5344CB8AC3E}">
        <p14:creationId xmlns:p14="http://schemas.microsoft.com/office/powerpoint/2010/main" val="828622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56CB80A-9003-5698-0D85-7EE53F21CF36}"/>
              </a:ext>
            </a:extLst>
          </p:cNvPr>
          <p:cNvSpPr txBox="1">
            <a:spLocks/>
          </p:cNvSpPr>
          <p:nvPr/>
        </p:nvSpPr>
        <p:spPr bwMode="auto">
          <a:xfrm>
            <a:off x="304800" y="1067100"/>
            <a:ext cx="11785600" cy="49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We simulate 1 GeV proton beam through periodic FODO cells.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Normalized emittance: 	1 </a:t>
            </a:r>
            <a:r>
              <a:rPr lang="en-US" sz="2000" dirty="0" err="1">
                <a:solidFill>
                  <a:schemeClr val="tx1"/>
                </a:solidFill>
              </a:rPr>
              <a:t>mm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en-US" sz="2000" dirty="0" err="1">
                <a:solidFill>
                  <a:schemeClr val="tx1"/>
                </a:solidFill>
              </a:rPr>
              <a:t>mrad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Beam current:			100 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kern="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kern="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kern="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78" y="2493078"/>
            <a:ext cx="4957950" cy="240669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behavior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50" y="2493078"/>
            <a:ext cx="5180253" cy="2514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D8A4B6-A7DA-2A5A-3C65-DCC9BBC81789}"/>
              </a:ext>
            </a:extLst>
          </p:cNvPr>
          <p:cNvSpPr txBox="1"/>
          <p:nvPr/>
        </p:nvSpPr>
        <p:spPr>
          <a:xfrm>
            <a:off x="304800" y="4561928"/>
            <a:ext cx="1109205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000" kern="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000" kern="0" dirty="0"/>
              <a:t>Both physical model and ML model show similar growth rate.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000" kern="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000" kern="0" dirty="0">
                <a:solidFill>
                  <a:srgbClr val="002060"/>
                </a:solidFill>
              </a:rPr>
              <a:t>More macro-particles </a:t>
            </a:r>
            <a:r>
              <a:rPr lang="en-US" altLang="zh-CN" sz="2000" kern="0" dirty="0">
                <a:solidFill>
                  <a:srgbClr val="002060"/>
                </a:solidFill>
                <a:sym typeface="Wingdings" panose="05000000000000000000" pitchFamily="2" charset="2"/>
              </a:rPr>
              <a:t> lower</a:t>
            </a:r>
            <a:r>
              <a:rPr lang="en-US" altLang="zh-CN" sz="2000" kern="0" dirty="0">
                <a:solidFill>
                  <a:srgbClr val="002060"/>
                </a:solidFill>
              </a:rPr>
              <a:t> emittance growth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000" kern="0" dirty="0"/>
              <a:t>It is numerical noise caused by insufficient particles, which applies for both methods.</a:t>
            </a:r>
            <a:endParaRPr lang="en-US" altLang="zh-CN" sz="20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80E96C-73DA-ADDA-31D0-0FD4B42F21F6}"/>
              </a:ext>
            </a:extLst>
          </p:cNvPr>
          <p:cNvSpPr txBox="1"/>
          <p:nvPr/>
        </p:nvSpPr>
        <p:spPr>
          <a:xfrm>
            <a:off x="1524000" y="2236677"/>
            <a:ext cx="3991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Emittance growth (100,000 particles)</a:t>
            </a:r>
            <a:endParaRPr lang="zh-CN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9E9113-CD0E-F2E2-B665-E5FE93B8AB7F}"/>
              </a:ext>
            </a:extLst>
          </p:cNvPr>
          <p:cNvSpPr txBox="1"/>
          <p:nvPr/>
        </p:nvSpPr>
        <p:spPr>
          <a:xfrm>
            <a:off x="6696364" y="2238780"/>
            <a:ext cx="3991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Emittance growth (200,000 particles)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4404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91ECBB5D-8D65-2780-6E39-7C18ED6BDB51}"/>
              </a:ext>
            </a:extLst>
          </p:cNvPr>
          <p:cNvSpPr txBox="1">
            <a:spLocks/>
          </p:cNvSpPr>
          <p:nvPr/>
        </p:nvSpPr>
        <p:spPr bwMode="auto">
          <a:xfrm>
            <a:off x="304800" y="1067100"/>
            <a:ext cx="11785600" cy="49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We simulate 1 GeV proton beam through periodic FODO cells.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Normalized emittance: 	1 </a:t>
            </a:r>
            <a:r>
              <a:rPr lang="en-US" sz="2000" dirty="0" err="1">
                <a:solidFill>
                  <a:schemeClr val="tx1"/>
                </a:solidFill>
              </a:rPr>
              <a:t>mm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en-US" sz="2000" dirty="0" err="1">
                <a:solidFill>
                  <a:schemeClr val="tx1"/>
                </a:solidFill>
              </a:rPr>
              <a:t>mrad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Beam current:			100 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kern="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kern="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kern="0" dirty="0">
              <a:solidFill>
                <a:schemeClr val="tx1"/>
              </a:solidFill>
            </a:endParaRPr>
          </a:p>
        </p:txBody>
      </p:sp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124691" y="1250665"/>
            <a:ext cx="11987896" cy="493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"/>
          <a:stretch/>
        </p:blipFill>
        <p:spPr>
          <a:xfrm>
            <a:off x="1828800" y="2465141"/>
            <a:ext cx="8228026" cy="252389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behavior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407479" y="41369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ML 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68513" y="41369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model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40565C-D21C-AA5D-96CE-191CEF471DA7}"/>
              </a:ext>
            </a:extLst>
          </p:cNvPr>
          <p:cNvSpPr txBox="1"/>
          <p:nvPr/>
        </p:nvSpPr>
        <p:spPr>
          <a:xfrm>
            <a:off x="3923848" y="2069515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Tune spread of the particle trajectories</a:t>
            </a:r>
            <a:endParaRPr lang="zh-CN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BBB395-57CF-1773-E06C-1DA83B2AA07C}"/>
              </a:ext>
            </a:extLst>
          </p:cNvPr>
          <p:cNvSpPr txBox="1"/>
          <p:nvPr/>
        </p:nvSpPr>
        <p:spPr>
          <a:xfrm>
            <a:off x="304800" y="5046761"/>
            <a:ext cx="8857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000" dirty="0">
                <a:solidFill>
                  <a:srgbClr val="002060"/>
                </a:solidFill>
              </a:rPr>
              <a:t>The tune spread is correctly described with the ML model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0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000" dirty="0">
                <a:solidFill>
                  <a:srgbClr val="002060"/>
                </a:solidFill>
              </a:rPr>
              <a:t>The maximal difference between the two models is ~ 1%.</a:t>
            </a:r>
          </a:p>
        </p:txBody>
      </p:sp>
    </p:spTree>
    <p:extLst>
      <p:ext uri="{BB962C8B-B14F-4D97-AF65-F5344CB8AC3E}">
        <p14:creationId xmlns:p14="http://schemas.microsoft.com/office/powerpoint/2010/main" val="1637310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10184496" cy="4023360"/>
          </a:xfrm>
        </p:spPr>
        <p:txBody>
          <a:bodyPr/>
          <a:lstStyle/>
          <a:p>
            <a:pPr algn="just">
              <a:lnSpc>
                <a:spcPct val="200000"/>
              </a:lnSpc>
            </a:pPr>
            <a:r>
              <a:rPr lang="en-US" sz="2800" b="1" dirty="0">
                <a:solidFill>
                  <a:schemeClr val="tx1"/>
                </a:solidFill>
                <a:latin typeface="+mn-lt"/>
                <a:ea typeface="Noto Sans SC Black" panose="020B0200000000000000" pitchFamily="34" charset="-122"/>
              </a:rPr>
              <a:t> Background</a:t>
            </a:r>
          </a:p>
          <a:p>
            <a:pPr algn="just">
              <a:lnSpc>
                <a:spcPct val="200000"/>
              </a:lnSpc>
            </a:pPr>
            <a:r>
              <a:rPr lang="en-US" sz="2800" b="1" dirty="0">
                <a:solidFill>
                  <a:schemeClr val="tx1"/>
                </a:solidFill>
                <a:latin typeface="+mn-lt"/>
                <a:ea typeface="Noto Sans SC Black" panose="020B0200000000000000" pitchFamily="34" charset="-122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+mn-lt"/>
                <a:ea typeface="Noto Sans SC Black" panose="020B0200000000000000" pitchFamily="34" charset="-122"/>
              </a:rPr>
              <a:t>Symplectic</a:t>
            </a:r>
            <a:r>
              <a:rPr lang="en-US" sz="2800" b="1" dirty="0">
                <a:solidFill>
                  <a:schemeClr val="tx1"/>
                </a:solidFill>
                <a:latin typeface="+mn-lt"/>
                <a:ea typeface="Noto Sans SC Black" panose="020B0200000000000000" pitchFamily="34" charset="-122"/>
              </a:rPr>
              <a:t> space charge effect simulation</a:t>
            </a:r>
          </a:p>
          <a:p>
            <a:pPr algn="just">
              <a:lnSpc>
                <a:spcPct val="200000"/>
              </a:lnSpc>
            </a:pPr>
            <a:r>
              <a:rPr lang="en-US" sz="2800" b="1" dirty="0">
                <a:solidFill>
                  <a:schemeClr val="tx1"/>
                </a:solidFill>
                <a:latin typeface="+mn-lt"/>
                <a:ea typeface="Noto Sans SC Black" panose="020B0200000000000000" pitchFamily="34" charset="-122"/>
              </a:rPr>
              <a:t> Machine learning model for </a:t>
            </a:r>
            <a:r>
              <a:rPr lang="en-US" sz="2800" b="1" dirty="0" err="1">
                <a:solidFill>
                  <a:schemeClr val="tx1"/>
                </a:solidFill>
                <a:latin typeface="+mn-lt"/>
                <a:ea typeface="Noto Sans SC Black" panose="020B0200000000000000" pitchFamily="34" charset="-122"/>
              </a:rPr>
              <a:t>symplectic</a:t>
            </a:r>
            <a:r>
              <a:rPr lang="en-US" sz="2800" b="1" dirty="0">
                <a:solidFill>
                  <a:schemeClr val="tx1"/>
                </a:solidFill>
                <a:latin typeface="+mn-lt"/>
                <a:ea typeface="Noto Sans SC Black" panose="020B0200000000000000" pitchFamily="34" charset="-122"/>
              </a:rPr>
              <a:t> SC simulation</a:t>
            </a:r>
          </a:p>
          <a:p>
            <a:pPr algn="just">
              <a:lnSpc>
                <a:spcPct val="200000"/>
              </a:lnSpc>
            </a:pPr>
            <a:r>
              <a:rPr lang="en-US" sz="2800" b="1" dirty="0">
                <a:solidFill>
                  <a:schemeClr val="tx1"/>
                </a:solidFill>
                <a:latin typeface="+mn-lt"/>
                <a:ea typeface="Noto Sans SC Black" panose="020B0200000000000000" pitchFamily="34" charset="-122"/>
              </a:rPr>
              <a:t> Summary</a:t>
            </a:r>
          </a:p>
          <a:p>
            <a:pPr algn="just">
              <a:lnSpc>
                <a:spcPct val="200000"/>
              </a:lnSpc>
            </a:pPr>
            <a:endParaRPr lang="en-US" sz="2800" b="1" dirty="0">
              <a:solidFill>
                <a:schemeClr val="tx1"/>
              </a:solidFill>
              <a:latin typeface="Noto Sans SC Black" panose="020B0200000000000000" pitchFamily="34" charset="-122"/>
              <a:ea typeface="Noto Sans SC Black" panose="020B0200000000000000" pitchFamily="34" charset="-122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133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067100"/>
            <a:ext cx="11937096" cy="493746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The machine learning model is built and trained with </a:t>
            </a:r>
            <a:r>
              <a:rPr lang="en-US" dirty="0" err="1">
                <a:solidFill>
                  <a:schemeClr val="tx1"/>
                </a:solidFill>
              </a:rPr>
              <a:t>Pytorch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The model’s parameters are saved in ONNX format, an open format built to represent machine learning models, and can be used by various languages such as Python, C++, and Julia.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The model is integrated into </a:t>
            </a:r>
            <a:r>
              <a:rPr lang="en-US" dirty="0" err="1">
                <a:solidFill>
                  <a:schemeClr val="tx1"/>
                </a:solidFill>
              </a:rPr>
              <a:t>JuTrack</a:t>
            </a:r>
            <a:r>
              <a:rPr lang="en-US" dirty="0">
                <a:solidFill>
                  <a:schemeClr val="tx1"/>
                </a:solidFill>
              </a:rPr>
              <a:t>, an open source auto-differentiation enabled accelerator modeling and particle tracking code.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Example of creating space-charge enable elements in </a:t>
            </a:r>
            <a:r>
              <a:rPr lang="en-US" dirty="0" err="1">
                <a:solidFill>
                  <a:schemeClr val="tx1"/>
                </a:solidFill>
              </a:rPr>
              <a:t>JuTrack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into simulation code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79400" y="3810000"/>
            <a:ext cx="1089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D1 = DRIFT_SC_ML(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len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=D1L, a=a, b=b,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Nl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nl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Nm=nm,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Nsteps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Q1 = KQUAD_SC_ML(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len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=Q1L, k1=Q1k,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NumIntSteps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a=a, b=b,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Nl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nl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Nm=nm,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Nsteps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223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371600"/>
            <a:ext cx="11201400" cy="4267200"/>
          </a:xfrm>
        </p:spPr>
        <p:txBody>
          <a:bodyPr/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A machine learning surrogate model is developed for fast space-charge effect simulation.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By deriving forces directly from the learned Hamiltonian, the method is </a:t>
            </a:r>
            <a:r>
              <a:rPr lang="en-US" sz="2400" dirty="0" err="1">
                <a:solidFill>
                  <a:schemeClr val="tx1"/>
                </a:solidFill>
              </a:rPr>
              <a:t>symplectic</a:t>
            </a:r>
            <a:r>
              <a:rPr lang="en-US" sz="2400" dirty="0">
                <a:solidFill>
                  <a:schemeClr val="tx1"/>
                </a:solidFill>
              </a:rPr>
              <a:t> by construction, ensuring long-term physical fidelity. 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The ML model shows close results compared to the physical model with error level of ~1% in long-term tracking simulation.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The surrogate model delivers up to an order-of-magnitude speedup compared to traditional physical model. 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The model is open source and has been integrated into simulation code such as </a:t>
            </a:r>
            <a:r>
              <a:rPr lang="en-US" sz="2400" dirty="0" err="1">
                <a:solidFill>
                  <a:schemeClr val="tx1"/>
                </a:solidFill>
              </a:rPr>
              <a:t>JuTrack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41F9F0-0E2A-8607-F93C-A3BB8EBEF4D0}"/>
              </a:ext>
            </a:extLst>
          </p:cNvPr>
          <p:cNvSpPr/>
          <p:nvPr/>
        </p:nvSpPr>
        <p:spPr>
          <a:xfrm>
            <a:off x="4310135" y="5535960"/>
            <a:ext cx="36086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098729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81000" y="1067100"/>
            <a:ext cx="11319865" cy="493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kern="0" dirty="0">
                <a:solidFill>
                  <a:schemeClr val="tx1"/>
                </a:solidFill>
                <a:latin typeface="+mj-lt"/>
                <a:ea typeface="Noto Sans SC" panose="020B0200000000000000" pitchFamily="34" charset="-122"/>
                <a:cs typeface="Times" panose="02020603050405020304" pitchFamily="18" charset="0"/>
              </a:rPr>
              <a:t>Interactions between charged particles in accelerators: </a:t>
            </a:r>
          </a:p>
          <a:p>
            <a:pPr marL="0" indent="0" algn="just">
              <a:buNone/>
            </a:pPr>
            <a:endParaRPr lang="en-US" kern="0" dirty="0">
              <a:solidFill>
                <a:schemeClr val="tx1"/>
              </a:solidFill>
              <a:latin typeface="+mj-lt"/>
              <a:ea typeface="Noto Sans SC" panose="020B0200000000000000" pitchFamily="34" charset="-122"/>
              <a:cs typeface="Times" panose="02020603050405020304" pitchFamily="18" charset="0"/>
            </a:endParaRPr>
          </a:p>
          <a:p>
            <a:pPr marL="0" indent="0" algn="just">
              <a:buNone/>
            </a:pPr>
            <a:endParaRPr lang="en-US" kern="0" dirty="0">
              <a:solidFill>
                <a:schemeClr val="tx1"/>
              </a:solidFill>
              <a:latin typeface="+mj-lt"/>
              <a:ea typeface="Noto Sans SC" panose="020B0200000000000000" pitchFamily="34" charset="-122"/>
              <a:cs typeface="Times" panose="02020603050405020304" pitchFamily="18" charset="0"/>
            </a:endParaRPr>
          </a:p>
          <a:p>
            <a:pPr marL="0" indent="0" algn="just">
              <a:buNone/>
            </a:pPr>
            <a:r>
              <a:rPr lang="en-US" kern="0" dirty="0">
                <a:solidFill>
                  <a:schemeClr val="tx1"/>
                </a:solidFill>
                <a:latin typeface="+mj-lt"/>
                <a:ea typeface="Noto Sans SC" panose="020B0200000000000000" pitchFamily="34" charset="-122"/>
                <a:cs typeface="Times" panose="02020603050405020304" pitchFamily="18" charset="0"/>
              </a:rPr>
              <a:t>Space-charge effects are a type of </a:t>
            </a:r>
            <a:r>
              <a:rPr lang="en-US" b="1" kern="0" dirty="0">
                <a:solidFill>
                  <a:srgbClr val="C00000"/>
                </a:solidFill>
                <a:latin typeface="+mj-lt"/>
                <a:ea typeface="Noto Sans SC" panose="020B0200000000000000" pitchFamily="34" charset="-122"/>
                <a:cs typeface="Times" panose="02020603050405020304" pitchFamily="18" charset="0"/>
              </a:rPr>
              <a:t>Self-Fields</a:t>
            </a:r>
            <a:r>
              <a:rPr lang="en-US" kern="0" dirty="0">
                <a:solidFill>
                  <a:schemeClr val="tx1"/>
                </a:solidFill>
                <a:latin typeface="+mj-lt"/>
                <a:ea typeface="Noto Sans SC" panose="020B0200000000000000" pitchFamily="34" charset="-122"/>
                <a:cs typeface="Times" panose="02020603050405020304" pitchFamily="18" charset="0"/>
              </a:rPr>
              <a:t> generated by the distribution of charged particles.</a:t>
            </a:r>
          </a:p>
          <a:p>
            <a:pPr marL="0" indent="0" algn="just">
              <a:buNone/>
            </a:pPr>
            <a:endParaRPr lang="en-US" kern="0" dirty="0">
              <a:latin typeface="+mj-lt"/>
              <a:ea typeface="Noto Sans SC" panose="020B0200000000000000" pitchFamily="34" charset="-122"/>
              <a:cs typeface="Times" panose="02020603050405020304" pitchFamily="18" charset="0"/>
            </a:endParaRPr>
          </a:p>
          <a:p>
            <a:pPr marL="0" indent="0" algn="just">
              <a:buNone/>
            </a:pPr>
            <a:endParaRPr lang="en-US" kern="0" dirty="0">
              <a:latin typeface="+mj-lt"/>
              <a:ea typeface="Noto Sans SC" panose="020B0200000000000000" pitchFamily="34" charset="-122"/>
              <a:cs typeface="Times" panose="02020603050405020304" pitchFamily="18" charset="0"/>
            </a:endParaRPr>
          </a:p>
          <a:p>
            <a:pPr marL="0" indent="0" algn="just">
              <a:buNone/>
            </a:pPr>
            <a:endParaRPr lang="en-US" kern="0" dirty="0">
              <a:latin typeface="+mj-lt"/>
              <a:ea typeface="Noto Sans SC" panose="020B0200000000000000" pitchFamily="34" charset="-122"/>
              <a:cs typeface="Times" panose="02020603050405020304" pitchFamily="18" charset="0"/>
            </a:endParaRPr>
          </a:p>
          <a:p>
            <a:pPr marL="0" indent="0" algn="just">
              <a:spcAft>
                <a:spcPts val="3600"/>
              </a:spcAft>
              <a:buNone/>
            </a:pPr>
            <a:endParaRPr lang="en-US" kern="0" dirty="0">
              <a:latin typeface="+mj-lt"/>
              <a:ea typeface="Noto Sans SC" panose="020B0200000000000000" pitchFamily="34" charset="-122"/>
              <a:cs typeface="Times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kern="0" dirty="0">
              <a:solidFill>
                <a:schemeClr val="tx1"/>
              </a:solidFill>
              <a:latin typeface="+mj-lt"/>
              <a:ea typeface="Noto Sans SC" panose="020B0200000000000000" pitchFamily="34" charset="-122"/>
              <a:cs typeface="Times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kern="0" dirty="0">
                <a:solidFill>
                  <a:schemeClr val="tx1"/>
                </a:solidFill>
                <a:latin typeface="+mj-lt"/>
                <a:ea typeface="Noto Sans SC" panose="020B0200000000000000" pitchFamily="34" charset="-122"/>
                <a:cs typeface="Times" panose="02020603050405020304" pitchFamily="18" charset="0"/>
              </a:rPr>
              <a:t>The study of space-charge effects is important in high-intensity accelerators, as it causes beam emittance growth, halo formation, and even particle losses along the accelerator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Why SC effects matter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9" t="2226" r="16690" b="13467"/>
          <a:stretch/>
        </p:blipFill>
        <p:spPr>
          <a:xfrm>
            <a:off x="491135" y="3148424"/>
            <a:ext cx="5257800" cy="2089791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91"/>
          <a:stretch/>
        </p:blipFill>
        <p:spPr>
          <a:xfrm>
            <a:off x="6324600" y="3162708"/>
            <a:ext cx="5240934" cy="18695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57600" y="5160448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Figures from </a:t>
            </a:r>
            <a:r>
              <a:rPr lang="de-D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Schindl, Karlheinz. "Space charge." (2006).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018513-6463-C2A9-70C6-AE93DCED5A56}"/>
              </a:ext>
            </a:extLst>
          </p:cNvPr>
          <p:cNvSpPr txBox="1"/>
          <p:nvPr/>
        </p:nvSpPr>
        <p:spPr>
          <a:xfrm>
            <a:off x="685800" y="1600200"/>
            <a:ext cx="274320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000" b="1" kern="0" dirty="0">
                <a:solidFill>
                  <a:srgbClr val="002060"/>
                </a:solidFill>
              </a:rPr>
              <a:t>space-charge effects</a:t>
            </a:r>
            <a:endParaRPr lang="zh-CN" alt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C0C633-E04B-679F-FD75-B168E52ADA99}"/>
              </a:ext>
            </a:extLst>
          </p:cNvPr>
          <p:cNvSpPr txBox="1"/>
          <p:nvPr/>
        </p:nvSpPr>
        <p:spPr>
          <a:xfrm>
            <a:off x="3971636" y="1600200"/>
            <a:ext cx="274320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000" b="1" kern="0" dirty="0">
                <a:solidFill>
                  <a:srgbClr val="002060"/>
                </a:solidFill>
              </a:rPr>
              <a:t>Wake field effects</a:t>
            </a:r>
            <a:endParaRPr lang="zh-CN" alt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23457-82DA-BDC9-04DC-D96EC76B564B}"/>
              </a:ext>
            </a:extLst>
          </p:cNvPr>
          <p:cNvSpPr txBox="1"/>
          <p:nvPr/>
        </p:nvSpPr>
        <p:spPr>
          <a:xfrm>
            <a:off x="7162800" y="1600200"/>
            <a:ext cx="411480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000" b="1" kern="0" dirty="0">
                <a:solidFill>
                  <a:srgbClr val="002060"/>
                </a:solidFill>
              </a:rPr>
              <a:t>Coherent synchrotron radiation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85749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998343" y="1218910"/>
            <a:ext cx="4729259" cy="30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00" kern="0" dirty="0">
                <a:solidFill>
                  <a:schemeClr val="tx1"/>
                </a:solidFill>
              </a:rPr>
              <a:t>Invariant tori in phase space disappear [1]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Why SC effects matter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5579726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Figure from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Bountis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Tassos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Charalampos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Skokos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Physics Letters A 358.2 (2006)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 Figure from Qiang, Ji. Physical Review Accelerators and Beams 21.5 (2018).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" y="1533934"/>
            <a:ext cx="5560487" cy="2664702"/>
          </a:xfrm>
          <a:prstGeom prst="rect">
            <a:avLst/>
          </a:prstGeom>
        </p:spPr>
      </p:pic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223740" y="4444238"/>
            <a:ext cx="5719859" cy="68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00" kern="0" dirty="0">
                <a:solidFill>
                  <a:schemeClr val="tx1"/>
                </a:solidFill>
                <a:latin typeface="+mn-lt"/>
                <a:ea typeface="Noto Sans SC" panose="020B0200000000000000" pitchFamily="34" charset="-122"/>
              </a:rPr>
              <a:t>Trajectories with large amplitudes become unstable and even chaotic.</a:t>
            </a:r>
          </a:p>
          <a:p>
            <a:pPr marL="0" indent="0" algn="just">
              <a:buNone/>
            </a:pPr>
            <a:r>
              <a:rPr lang="en-US" sz="1800" kern="0" dirty="0">
                <a:solidFill>
                  <a:schemeClr val="tx1"/>
                </a:solidFill>
                <a:latin typeface="+mn-lt"/>
                <a:ea typeface="Noto Sans SC" panose="020B0200000000000000" pitchFamily="34" charset="-122"/>
              </a:rPr>
              <a:t>Leads to </a:t>
            </a:r>
            <a:r>
              <a:rPr lang="en-US" sz="1800" kern="0" dirty="0">
                <a:solidFill>
                  <a:srgbClr val="C00000"/>
                </a:solidFill>
                <a:latin typeface="+mn-lt"/>
                <a:ea typeface="Noto Sans SC" panose="020B0200000000000000" pitchFamily="34" charset="-122"/>
              </a:rPr>
              <a:t>particle loss </a:t>
            </a:r>
            <a:r>
              <a:rPr lang="en-US" sz="1800" kern="0" dirty="0">
                <a:solidFill>
                  <a:schemeClr val="tx1"/>
                </a:solidFill>
                <a:latin typeface="+mn-lt"/>
                <a:ea typeface="Noto Sans SC" panose="020B0200000000000000" pitchFamily="34" charset="-122"/>
              </a:rPr>
              <a:t>and </a:t>
            </a:r>
            <a:r>
              <a:rPr lang="en-US" sz="1800" kern="0" dirty="0">
                <a:solidFill>
                  <a:srgbClr val="C00000"/>
                </a:solidFill>
                <a:latin typeface="+mn-lt"/>
                <a:ea typeface="Noto Sans SC" panose="020B0200000000000000" pitchFamily="34" charset="-122"/>
              </a:rPr>
              <a:t>decreasing the beam lifetime</a:t>
            </a:r>
            <a:r>
              <a:rPr lang="en-US" sz="1800" kern="0" dirty="0">
                <a:solidFill>
                  <a:schemeClr val="tx1"/>
                </a:solidFill>
                <a:latin typeface="+mn-lt"/>
                <a:ea typeface="Noto Sans SC" panose="020B0200000000000000" pitchFamily="34" charset="-122"/>
              </a:rPr>
              <a:t>.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557725"/>
            <a:ext cx="3657600" cy="2689093"/>
          </a:xfrm>
          <a:prstGeom prst="rect">
            <a:avLst/>
          </a:prstGeom>
        </p:spPr>
      </p:pic>
      <p:sp>
        <p:nvSpPr>
          <p:cNvPr id="12" name="Content Placeholder 1"/>
          <p:cNvSpPr txBox="1">
            <a:spLocks/>
          </p:cNvSpPr>
          <p:nvPr/>
        </p:nvSpPr>
        <p:spPr bwMode="auto">
          <a:xfrm>
            <a:off x="6934200" y="1218910"/>
            <a:ext cx="4421146" cy="35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00" kern="0" dirty="0">
                <a:solidFill>
                  <a:schemeClr val="tx1"/>
                </a:solidFill>
              </a:rPr>
              <a:t>Space charge-induced emittance growth[2]</a:t>
            </a:r>
          </a:p>
        </p:txBody>
      </p:sp>
      <p:sp>
        <p:nvSpPr>
          <p:cNvPr id="14" name="Content Placeholder 1"/>
          <p:cNvSpPr txBox="1">
            <a:spLocks/>
          </p:cNvSpPr>
          <p:nvPr/>
        </p:nvSpPr>
        <p:spPr bwMode="auto">
          <a:xfrm>
            <a:off x="6705599" y="4444238"/>
            <a:ext cx="5329463" cy="123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00" b="1" kern="0" dirty="0">
                <a:solidFill>
                  <a:srgbClr val="C00000"/>
                </a:solidFill>
                <a:latin typeface="+mn-lt"/>
                <a:ea typeface="Noto Sans SC" panose="020B0200000000000000" pitchFamily="34" charset="-122"/>
              </a:rPr>
              <a:t>Emittance</a:t>
            </a:r>
            <a:r>
              <a:rPr lang="en-US" sz="1800" kern="0" dirty="0">
                <a:solidFill>
                  <a:srgbClr val="C00000"/>
                </a:solidFill>
                <a:latin typeface="+mn-lt"/>
                <a:ea typeface="Noto Sans SC" panose="020B0200000000000000" pitchFamily="34" charset="-122"/>
              </a:rPr>
              <a:t>: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Noto Sans SC" panose="020B0200000000000000" pitchFamily="34" charset="-122"/>
              </a:rPr>
              <a:t>measurement of the beam’s spread in position-momentum space</a:t>
            </a:r>
            <a:r>
              <a:rPr lang="en-US" sz="1800" kern="0" dirty="0">
                <a:solidFill>
                  <a:schemeClr val="tx1"/>
                </a:solidFill>
                <a:latin typeface="+mn-lt"/>
                <a:ea typeface="Noto Sans SC" panose="020B0200000000000000" pitchFamily="34" charset="-122"/>
              </a:rPr>
              <a:t>.</a:t>
            </a:r>
          </a:p>
          <a:p>
            <a:pPr marL="0" indent="0" algn="just">
              <a:buNone/>
            </a:pPr>
            <a:r>
              <a:rPr lang="en-US" sz="1800" kern="0" dirty="0">
                <a:solidFill>
                  <a:schemeClr val="tx1"/>
                </a:solidFill>
                <a:latin typeface="+mn-lt"/>
                <a:ea typeface="Noto Sans SC" panose="020B0200000000000000" pitchFamily="34" charset="-122"/>
              </a:rPr>
              <a:t>Emittance growth represent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Noto Sans SC" panose="020B0200000000000000" pitchFamily="34" charset="-122"/>
              </a:rPr>
              <a:t>beam quality degrades</a:t>
            </a:r>
            <a:endParaRPr lang="en-US" sz="1800" kern="0" dirty="0">
              <a:solidFill>
                <a:schemeClr val="tx1"/>
              </a:solidFill>
              <a:latin typeface="+mn-lt"/>
              <a:ea typeface="Noto Sans SC" panose="020B0200000000000000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7784" y="1899437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W/O SC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24400" y="1899437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W/ SC</a:t>
            </a:r>
          </a:p>
        </p:txBody>
      </p:sp>
    </p:spTree>
    <p:extLst>
      <p:ext uri="{BB962C8B-B14F-4D97-AF65-F5344CB8AC3E}">
        <p14:creationId xmlns:p14="http://schemas.microsoft.com/office/powerpoint/2010/main" val="670999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54000" y="1067100"/>
                <a:ext cx="11684000" cy="5289350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Particle-particle interaction (PPI) methods and particles-in-cells (PIC) methods are widely used for numerical simulation of space-charge effects.</a:t>
                </a:r>
              </a:p>
              <a:p>
                <a:pPr marL="0" indent="0" algn="just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 algn="just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 algn="just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 algn="just">
                  <a:spcBef>
                    <a:spcPts val="600"/>
                  </a:spcBef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 algn="just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PIC methods are generally </a:t>
                </a:r>
                <a:r>
                  <a:rPr lang="en-US" dirty="0">
                    <a:solidFill>
                      <a:srgbClr val="A50021"/>
                    </a:solidFill>
                  </a:rPr>
                  <a:t>non-</a:t>
                </a:r>
                <a:r>
                  <a:rPr lang="en-US" dirty="0" err="1">
                    <a:solidFill>
                      <a:srgbClr val="A50021"/>
                    </a:solidFill>
                  </a:rPr>
                  <a:t>symplectic</a:t>
                </a:r>
                <a:r>
                  <a:rPr lang="en-US" dirty="0">
                    <a:solidFill>
                      <a:schemeClr val="tx1"/>
                    </a:solidFill>
                  </a:rPr>
                  <a:t> and long-term conservation can degrade. </a:t>
                </a:r>
              </a:p>
              <a:p>
                <a:pPr marL="0" indent="0" algn="just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Non-</a:t>
                </a:r>
                <a:r>
                  <a:rPr lang="en-US" dirty="0" err="1">
                    <a:solidFill>
                      <a:schemeClr val="tx1"/>
                    </a:solidFill>
                  </a:rPr>
                  <a:t>symplectic</a:t>
                </a:r>
                <a:r>
                  <a:rPr lang="en-US" dirty="0">
                    <a:solidFill>
                      <a:schemeClr val="tx1"/>
                    </a:solidFill>
                  </a:rPr>
                  <a:t> simulation will introduce artificial noise in long-term tracking, resulting in unphysical emittance growth, beam loss and resonance behaviors.</a:t>
                </a:r>
              </a:p>
              <a:p>
                <a:pPr marL="0" indent="0" algn="just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 algn="just">
                  <a:spcAft>
                    <a:spcPts val="600"/>
                  </a:spcAft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 algn="just"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For ring accelerators, beam dynamics simulation requires particle tracking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of turns, where small numerical errors accumulate if the algorithm is not </a:t>
                </a:r>
                <a:r>
                  <a:rPr lang="en-US" dirty="0" err="1">
                    <a:solidFill>
                      <a:schemeClr val="tx1"/>
                    </a:solidFill>
                  </a:rPr>
                  <a:t>symplectic</a:t>
                </a:r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4000" y="1067100"/>
                <a:ext cx="11684000" cy="5289350"/>
              </a:xfrm>
              <a:blipFill>
                <a:blip r:embed="rId2"/>
                <a:stretch>
                  <a:fillRect l="-1461" t="-2189" r="-1514" b="-33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methods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54000" y="1905000"/>
                <a:ext cx="5842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3"/>
                    </a:solidFill>
                  </a:rPr>
                  <a:t>PPI: Each </a:t>
                </a:r>
                <a:r>
                  <a:rPr lang="en-US" dirty="0" err="1">
                    <a:solidFill>
                      <a:schemeClr val="accent3"/>
                    </a:solidFill>
                  </a:rPr>
                  <a:t>macroparticle</a:t>
                </a:r>
                <a:r>
                  <a:rPr lang="en-US" dirty="0">
                    <a:solidFill>
                      <a:schemeClr val="accent3"/>
                    </a:solidFill>
                  </a:rPr>
                  <a:t> interacts directly with all others via Coulomb forces.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accent3"/>
                    </a:solidFill>
                  </a:rPr>
                  <a:t>Time-consuming ~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accent3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accent3"/>
                    </a:solidFill>
                  </a:rPr>
                  <a:t>Non-</a:t>
                </a:r>
                <a:r>
                  <a:rPr lang="en-US" dirty="0" err="1">
                    <a:solidFill>
                      <a:schemeClr val="accent3"/>
                    </a:solidFill>
                  </a:rPr>
                  <a:t>symplectic</a:t>
                </a:r>
                <a:endParaRPr lang="en-US" dirty="0"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0" y="1905000"/>
                <a:ext cx="5842000" cy="1200329"/>
              </a:xfrm>
              <a:prstGeom prst="rect">
                <a:avLst/>
              </a:prstGeom>
              <a:blipFill>
                <a:blip r:embed="rId3"/>
                <a:stretch>
                  <a:fillRect l="-939" t="-3061" r="-1357" b="-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096000" y="1905000"/>
            <a:ext cx="584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PIC: Beam is deposited on a spatial mesh. Forces interpolated back to </a:t>
            </a:r>
            <a:r>
              <a:rPr lang="en-US" dirty="0" err="1">
                <a:solidFill>
                  <a:schemeClr val="accent3"/>
                </a:solidFill>
              </a:rPr>
              <a:t>macroparticles</a:t>
            </a:r>
            <a:r>
              <a:rPr lang="en-US" dirty="0">
                <a:solidFill>
                  <a:schemeClr val="accent3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/>
                </a:solidFill>
              </a:rPr>
              <a:t>Faster than PPI. Widely used in simulation codes such as IMPACT and TRACK.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3"/>
                </a:solidFill>
              </a:rPr>
              <a:t>Non-</a:t>
            </a:r>
            <a:r>
              <a:rPr lang="en-US" dirty="0" err="1">
                <a:solidFill>
                  <a:schemeClr val="accent3"/>
                </a:solidFill>
              </a:rPr>
              <a:t>symplectic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956E09-DA9C-EFD3-19B6-C52EEDB33A40}"/>
              </a:ext>
            </a:extLst>
          </p:cNvPr>
          <p:cNvSpPr txBox="1"/>
          <p:nvPr/>
        </p:nvSpPr>
        <p:spPr>
          <a:xfrm>
            <a:off x="990600" y="4876800"/>
            <a:ext cx="46482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rgbClr val="002060"/>
                </a:solidFill>
              </a:rPr>
              <a:t>Linacs</a:t>
            </a:r>
          </a:p>
          <a:p>
            <a:pPr algn="ctr"/>
            <a:r>
              <a:rPr lang="en-US" altLang="zh-CN" kern="0" dirty="0">
                <a:solidFill>
                  <a:srgbClr val="002060"/>
                </a:solidFill>
              </a:rPr>
              <a:t>Single pass; Non-</a:t>
            </a:r>
            <a:r>
              <a:rPr lang="en-US" altLang="zh-CN" kern="0" dirty="0" err="1">
                <a:solidFill>
                  <a:srgbClr val="002060"/>
                </a:solidFill>
              </a:rPr>
              <a:t>symplectic</a:t>
            </a:r>
            <a:r>
              <a:rPr lang="en-US" altLang="zh-CN" kern="0" dirty="0">
                <a:solidFill>
                  <a:srgbClr val="002060"/>
                </a:solidFill>
              </a:rPr>
              <a:t> is acceptable</a:t>
            </a:r>
            <a:endParaRPr lang="zh-CN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C59831-5D49-C724-9F69-73D4E772D839}"/>
              </a:ext>
            </a:extLst>
          </p:cNvPr>
          <p:cNvSpPr txBox="1"/>
          <p:nvPr/>
        </p:nvSpPr>
        <p:spPr>
          <a:xfrm>
            <a:off x="6375400" y="4876800"/>
            <a:ext cx="50419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rgbClr val="002060"/>
                </a:solidFill>
              </a:rPr>
              <a:t>Ring accelerator</a:t>
            </a:r>
          </a:p>
          <a:p>
            <a:pPr algn="ctr"/>
            <a:r>
              <a:rPr lang="en-US" altLang="zh-CN" kern="0" dirty="0">
                <a:solidFill>
                  <a:srgbClr val="002060"/>
                </a:solidFill>
              </a:rPr>
              <a:t>Multiple-turn pass; </a:t>
            </a:r>
            <a:r>
              <a:rPr lang="en-US" altLang="zh-CN" kern="0" dirty="0" err="1">
                <a:solidFill>
                  <a:srgbClr val="002060"/>
                </a:solidFill>
              </a:rPr>
              <a:t>Simpleticity</a:t>
            </a:r>
            <a:r>
              <a:rPr lang="en-US" altLang="zh-CN" kern="0" dirty="0">
                <a:solidFill>
                  <a:srgbClr val="002060"/>
                </a:solidFill>
              </a:rPr>
              <a:t> is important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4648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067100"/>
                <a:ext cx="11860896" cy="51813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Decompose the Hamiltonian into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ext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sc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sc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18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𝐫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18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𝐫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ext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chemeClr val="accent3"/>
                    </a:solidFill>
                  </a:rPr>
                  <a:t> ​:	external accelerator lattice fields (quadrupoles, RF cavities, etc.)</a:t>
                </a: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1200"/>
                  </a:spcAft>
                  <a:buSzTx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sc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chemeClr val="accent3"/>
                    </a:solidFill>
                  </a:rPr>
                  <a:t>​  :	self-consistent space-charge Hamiltonian.</a:t>
                </a: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SzTx/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Assume the 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coasting beam </a:t>
                </a:r>
                <a:r>
                  <a:rPr lang="en-US" sz="2000" dirty="0">
                    <a:solidFill>
                      <a:schemeClr val="tx1"/>
                    </a:solidFill>
                  </a:rPr>
                  <a:t>is inside a 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rectangular perfectly conducting pipe</a:t>
                </a:r>
                <a:r>
                  <a:rPr lang="en-US" sz="2000" dirty="0">
                    <a:solidFill>
                      <a:schemeClr val="tx1"/>
                    </a:solidFill>
                  </a:rPr>
                  <a:t>, the space-charge Hamiltonian is approximated with a spectral method (only consider the 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x</a:t>
                </a:r>
                <a:r>
                  <a:rPr lang="en-US" sz="2000" dirty="0">
                    <a:solidFill>
                      <a:schemeClr val="tx1"/>
                    </a:solidFill>
                  </a:rPr>
                  <a:t>-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y</a:t>
                </a:r>
                <a:r>
                  <a:rPr lang="en-US" sz="2000" dirty="0">
                    <a:solidFill>
                      <a:schemeClr val="tx1"/>
                    </a:solidFill>
                  </a:rPr>
                  <a:t> plane):</a:t>
                </a: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SzTx/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sc</m:t>
                          </m:r>
                        </m:sub>
                      </m:sSub>
                      <m:r>
                        <a:rPr lang="en-U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𝑎𝑏</m:t>
                          </m:r>
                        </m:den>
                      </m:f>
                      <m:f>
                        <m:fPr>
                          <m:ctrlP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sup>
                            <m:e>
                              <m:nary>
                                <m:naryPr>
                                  <m:chr m:val="∑"/>
                                  <m:ctrlP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</m:sSub>
                                </m:sup>
                                <m:e>
                                  <m:nary>
                                    <m:naryPr>
                                      <m:chr m:val="∑"/>
                                      <m:ctrlPr>
                                        <a:rPr 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sSub>
                                        <m:sSubPr>
                                          <m:ctrlPr>
                                            <a:rPr lang="en-US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</m:e>
                                        <m:sub>
                                          <m:r>
                                            <a:rPr lang="en-US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</m:sSub>
                                    </m:sup>
                                    <m:e>
                                      <m:f>
                                        <m:fPr>
                                          <m:ctrlPr>
                                            <a:rPr lang="en-US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sSubSup>
                                            <m:sSubSupPr>
                                              <m:ctrlPr>
                                                <a:rPr lang="en-US" sz="160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160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𝛾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𝑙𝑚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16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den>
                                      </m:f>
                                      <m:func>
                                        <m:funcPr>
                                          <m:ctrlPr>
                                            <a:rPr lang="en-US" sz="1600" b="0" i="0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600" b="0" i="0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en-US" sz="16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sz="16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16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𝛼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6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𝑙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en-US" sz="16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16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𝑥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600" b="0" i="1" smtClean="0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</m:func>
                                      <m:r>
                                        <m:rPr>
                                          <m:sty m:val="p"/>
                                        </m:rPr>
                                        <a:rPr lang="en-US" sz="1600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  <m:r>
                                        <a:rPr 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⁡(</m:t>
                                      </m:r>
                                      <m:sSub>
                                        <m:sSubPr>
                                          <m:ctrlPr>
                                            <a:rPr lang="en-US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  <m:sub>
                                          <m:r>
                                            <a:rPr lang="en-US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16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nary>
                                </m:e>
                              </m:nary>
                            </m:e>
                          </m:nary>
                        </m:e>
                      </m:nary>
                      <m:func>
                        <m:funcPr>
                          <m:ctrlPr>
                            <a:rPr lang="en-US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US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altLang="en-US" sz="1400" dirty="0">
                  <a:solidFill>
                    <a:schemeClr val="tx1"/>
                  </a:solidFill>
                </a:endParaRPr>
              </a:p>
              <a:p>
                <a:pPr marL="0" lvl="0" indent="0" defTabSz="914400" ea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SzTx/>
                  <a:buNone/>
                </a:pPr>
                <a:r>
                  <a:rPr lang="en-US" altLang="en-US" sz="2000" dirty="0">
                    <a:solidFill>
                      <a:schemeClr val="tx1"/>
                    </a:solidFill>
                  </a:rPr>
                  <a:t>The one-step </a:t>
                </a:r>
                <a:r>
                  <a:rPr lang="en-US" altLang="en-US" sz="2000" dirty="0" err="1">
                    <a:solidFill>
                      <a:schemeClr val="tx1"/>
                    </a:solidFill>
                  </a:rPr>
                  <a:t>symplectic</a:t>
                </a:r>
                <a:r>
                  <a:rPr lang="en-US" altLang="en-US" sz="2000" dirty="0">
                    <a:solidFill>
                      <a:schemeClr val="tx1"/>
                    </a:solidFill>
                  </a:rPr>
                  <a:t> map is then obtained by</a:t>
                </a:r>
              </a:p>
              <a:p>
                <a:pPr marL="0" lvl="0" indent="0" algn="ctr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en-US" sz="24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  <m:sub>
                            <m:r>
                              <a:rPr lang="en-US" altLang="en-US" sz="24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𝐢</m:t>
                            </m:r>
                          </m:sub>
                        </m:sSub>
                      </m:num>
                      <m:den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𝑑𝑠</m:t>
                        </m:r>
                      </m:den>
                    </m:f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en-US" sz="24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en-US" alt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en-US" sz="2400" dirty="0">
                    <a:solidFill>
                      <a:schemeClr val="tx1"/>
                    </a:solidFill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en-US" sz="24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en-US" altLang="en-US" sz="24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𝐢</m:t>
                            </m:r>
                          </m:sub>
                        </m:sSub>
                      </m:num>
                      <m:den>
                        <m: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𝑑𝑠</m:t>
                        </m:r>
                      </m:den>
                    </m:f>
                    <m:r>
                      <a:rPr lang="en-US" alt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en-US" sz="24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4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𝐫</m:t>
                            </m:r>
                          </m:e>
                          <m:sub>
                            <m:r>
                              <a:rPr lang="en-US" alt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en-US" altLang="en-US" sz="2000" dirty="0">
                  <a:solidFill>
                    <a:schemeClr val="tx1"/>
                  </a:solidFill>
                </a:endParaRPr>
              </a:p>
              <a:p>
                <a:pPr marL="0" lvl="0" indent="0" algn="just" defTabSz="914400" eaLnBrk="0" hangingPunct="0">
                  <a:lnSpc>
                    <a:spcPct val="100000"/>
                  </a:lnSpc>
                  <a:spcBef>
                    <a:spcPct val="0"/>
                  </a:spcBef>
                  <a:buSzTx/>
                  <a:buNone/>
                </a:pPr>
                <a:r>
                  <a:rPr lang="en-US" altLang="en-US" sz="2000" dirty="0">
                    <a:solidFill>
                      <a:schemeClr val="tx1"/>
                    </a:solidFill>
                  </a:rPr>
                  <a:t>It scales as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mode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067100"/>
                <a:ext cx="11860896" cy="5181300"/>
              </a:xfrm>
              <a:blipFill>
                <a:blip r:embed="rId2"/>
                <a:stretch>
                  <a:fillRect l="-1337" t="-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symplectic</a:t>
            </a:r>
            <a:r>
              <a:rPr lang="en-US" dirty="0"/>
              <a:t> method for SC effect calculation</a:t>
            </a:r>
            <a:endParaRPr lang="en-US" b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2400" y="6217329"/>
            <a:ext cx="5715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[3] Qiang, Ji. Physical Review Accelerators and Beams 26.2 (2023): 024601.</a:t>
            </a:r>
          </a:p>
        </p:txBody>
      </p:sp>
    </p:spTree>
    <p:extLst>
      <p:ext uri="{BB962C8B-B14F-4D97-AF65-F5344CB8AC3E}">
        <p14:creationId xmlns:p14="http://schemas.microsoft.com/office/powerpoint/2010/main" val="338370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572000" y="2438400"/>
            <a:ext cx="1828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Calculate with</a:t>
            </a:r>
          </a:p>
          <a:p>
            <a:endParaRPr lang="en-US" dirty="0"/>
          </a:p>
          <a:p>
            <a:r>
              <a:rPr lang="en-US" dirty="0"/>
              <a:t>physical model or</a:t>
            </a:r>
          </a:p>
          <a:p>
            <a:r>
              <a:rPr lang="en-US" dirty="0"/>
              <a:t>ML model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067100"/>
                <a:ext cx="11860896" cy="493746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A machine learning model can be used to speed up the calculation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sc</m:t>
                        </m:r>
                      </m:sub>
                    </m:sSub>
                  </m:oMath>
                </a14:m>
                <a:endParaRPr lang="en-US" alt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alt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alt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alt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alt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alt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alt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alt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altLang="en-US" sz="2000" dirty="0">
                    <a:solidFill>
                      <a:schemeClr val="tx1"/>
                    </a:solidFill>
                  </a:rPr>
                  <a:t>Image-to-image model is required to learn the correlations.</a:t>
                </a:r>
              </a:p>
              <a:p>
                <a:pPr marL="0" indent="0">
                  <a:buNone/>
                </a:pPr>
                <a:r>
                  <a:rPr lang="en-US" altLang="en-US" sz="2000" dirty="0">
                    <a:solidFill>
                      <a:schemeClr val="tx1"/>
                    </a:solidFill>
                  </a:rPr>
                  <a:t>A </a:t>
                </a:r>
                <a:r>
                  <a:rPr lang="en-US" altLang="en-US" sz="2000" b="1" dirty="0">
                    <a:solidFill>
                      <a:schemeClr val="tx1"/>
                    </a:solidFill>
                  </a:rPr>
                  <a:t>U-Net</a:t>
                </a:r>
                <a:r>
                  <a:rPr lang="en-US" altLang="en-US" sz="2000" dirty="0">
                    <a:solidFill>
                      <a:schemeClr val="tx1"/>
                    </a:solidFill>
                  </a:rPr>
                  <a:t> is chosen among various image-to-image networks.</a:t>
                </a:r>
              </a:p>
              <a:p>
                <a:pPr marL="0" indent="0">
                  <a:buNone/>
                </a:pPr>
                <a:r>
                  <a:rPr lang="en-US" altLang="en-US" sz="2000" dirty="0">
                    <a:solidFill>
                      <a:schemeClr val="tx1"/>
                    </a:solidFill>
                  </a:rPr>
                  <a:t>We generated 10000 different beam distributions and calculated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sc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</a:rPr>
                  <a:t> for them.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067100"/>
                <a:ext cx="11860896" cy="4937460"/>
              </a:xfrm>
              <a:blipFill>
                <a:blip r:embed="rId2"/>
                <a:stretch>
                  <a:fillRect l="-1337" t="-1235" b="-41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of using machine learning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63" y="1888002"/>
            <a:ext cx="4229100" cy="2847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1888001"/>
            <a:ext cx="4114800" cy="28479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3763" y="1555277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 distribution in </a:t>
            </a:r>
            <a:r>
              <a:rPr lang="en-US" i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i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space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7867153" y="1549044"/>
                <a:ext cx="20388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sc</m:t>
                        </m:r>
                      </m:sub>
                    </m:sSub>
                  </m:oMath>
                </a14:m>
                <a:endParaRPr lang="en-US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153" y="1549044"/>
                <a:ext cx="2038847" cy="369332"/>
              </a:xfrm>
              <a:prstGeom prst="rect">
                <a:avLst/>
              </a:prstGeom>
              <a:blipFill>
                <a:blip r:embed="rId5"/>
                <a:stretch>
                  <a:fillRect l="-2695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4572000" y="2897182"/>
            <a:ext cx="17526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706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067100"/>
            <a:ext cx="11658600" cy="4937460"/>
          </a:xfrm>
        </p:spPr>
        <p:txBody>
          <a:bodyPr/>
          <a:lstStyle/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en-US" altLang="en-US" dirty="0">
                <a:solidFill>
                  <a:schemeClr val="tx1"/>
                </a:solidFill>
              </a:rPr>
              <a:t>U-Net is developed in 2015 for biomedical image segmentation [4]. It is Designed to take an image as input and output another image of the same size, but transformed.</a:t>
            </a: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buSzTx/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In the space-charge problem, the input is the 2-D histogram of beam distribution and the output is the space-charge Hamiltonian.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U-Net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7036" y="6024781"/>
            <a:ext cx="33420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eaLnBrk="0" hangingPunct="0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[4]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Ronneberger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MICCAI 2015.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055749"/>
            <a:ext cx="9372600" cy="262847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397622" y="4780423"/>
            <a:ext cx="548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hangingPunct="0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Encoder-decoder structure of a U-Net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53000" y="1886472"/>
            <a:ext cx="548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hangingPunct="0"/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Skip Connections to restore spatial details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86670" y="4650560"/>
            <a:ext cx="45720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124200" y="4349108"/>
            <a:ext cx="548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hangingPunct="0"/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173740" y="4643690"/>
            <a:ext cx="371028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467600" y="4342238"/>
            <a:ext cx="548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hangingPunct="0"/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Decoding</a:t>
            </a:r>
          </a:p>
        </p:txBody>
      </p:sp>
    </p:spTree>
    <p:extLst>
      <p:ext uri="{BB962C8B-B14F-4D97-AF65-F5344CB8AC3E}">
        <p14:creationId xmlns:p14="http://schemas.microsoft.com/office/powerpoint/2010/main" val="1219452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067100"/>
            <a:ext cx="11658600" cy="493746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U-Net and other supervised model’s outputs can be too smooth/blurry.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We want outputs that are not just close in average, but also as realistic as possible.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A Generative Adversarial Net framework will help to push the U-Net to create more realistic data.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Adversarial Net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J. Wan, 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, Slide </a:t>
            </a:r>
            <a:fld id="{35AD4620-7552-4207-8973-898801ED212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2" name="圆角矩形 23"/>
          <p:cNvSpPr/>
          <p:nvPr/>
        </p:nvSpPr>
        <p:spPr>
          <a:xfrm>
            <a:off x="2211006" y="3650493"/>
            <a:ext cx="1308105" cy="64455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Generator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" name="文本框 24"/>
          <p:cNvSpPr txBox="1"/>
          <p:nvPr/>
        </p:nvSpPr>
        <p:spPr>
          <a:xfrm>
            <a:off x="1025606" y="2872644"/>
            <a:ext cx="2506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 distribution</a:t>
            </a:r>
            <a:endParaRPr lang="zh-CN" altLang="en-US" sz="2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直接箭头连接符 27"/>
          <p:cNvCxnSpPr/>
          <p:nvPr/>
        </p:nvCxnSpPr>
        <p:spPr>
          <a:xfrm>
            <a:off x="3613914" y="3968453"/>
            <a:ext cx="69635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文本框 28"/>
          <p:cNvSpPr txBox="1"/>
          <p:nvPr/>
        </p:nvSpPr>
        <p:spPr>
          <a:xfrm>
            <a:off x="4150935" y="3768398"/>
            <a:ext cx="882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x</a:t>
            </a:r>
            <a:endParaRPr lang="zh-CN" altLang="en-US" sz="2000" i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圆角矩形 29"/>
          <p:cNvSpPr/>
          <p:nvPr/>
        </p:nvSpPr>
        <p:spPr>
          <a:xfrm>
            <a:off x="1696513" y="4928422"/>
            <a:ext cx="1580281" cy="61377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Discriminator</a:t>
            </a:r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19" name="直接箭头连接符 32"/>
          <p:cNvCxnSpPr/>
          <p:nvPr/>
        </p:nvCxnSpPr>
        <p:spPr>
          <a:xfrm>
            <a:off x="2865057" y="3244092"/>
            <a:ext cx="0" cy="4064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肘形连接符 33"/>
          <p:cNvCxnSpPr/>
          <p:nvPr/>
        </p:nvCxnSpPr>
        <p:spPr>
          <a:xfrm rot="5400000">
            <a:off x="2999132" y="3478132"/>
            <a:ext cx="2258079" cy="1516569"/>
          </a:xfrm>
          <a:prstGeom prst="bentConnector3">
            <a:avLst>
              <a:gd name="adj1" fmla="val 99840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文本框 35"/>
          <p:cNvSpPr txBox="1"/>
          <p:nvPr/>
        </p:nvSpPr>
        <p:spPr>
          <a:xfrm>
            <a:off x="343736" y="5113891"/>
            <a:ext cx="1273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D(</a:t>
            </a:r>
            <a:r>
              <a:rPr lang="en-US" altLang="zh-CN" sz="1600" i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16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altLang="zh-CN" sz="1600" i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zh-CN" sz="1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1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肘形连接符 36"/>
          <p:cNvCxnSpPr/>
          <p:nvPr/>
        </p:nvCxnSpPr>
        <p:spPr>
          <a:xfrm flipV="1">
            <a:off x="791216" y="4133375"/>
            <a:ext cx="1315020" cy="971728"/>
          </a:xfrm>
          <a:prstGeom prst="bentConnector3">
            <a:avLst>
              <a:gd name="adj1" fmla="val 184"/>
            </a:avLst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接连接符 37"/>
          <p:cNvCxnSpPr/>
          <p:nvPr/>
        </p:nvCxnSpPr>
        <p:spPr>
          <a:xfrm>
            <a:off x="2980867" y="3107376"/>
            <a:ext cx="19055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矩形 38"/>
          <p:cNvSpPr/>
          <p:nvPr/>
        </p:nvSpPr>
        <p:spPr>
          <a:xfrm>
            <a:off x="929530" y="5616181"/>
            <a:ext cx="3692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chemeClr val="accent3">
                    <a:lumMod val="75000"/>
                  </a:schemeClr>
                </a:solidFill>
                <a:latin typeface="Times" panose="02020603050405020304" pitchFamily="18" charset="0"/>
                <a:ea typeface="楷体" panose="02010609060101010101" pitchFamily="49" charset="-122"/>
                <a:cs typeface="Times" panose="02020603050405020304" pitchFamily="18" charset="0"/>
              </a:rPr>
              <a:t>Generative Adversarial Net (GAN):</a:t>
            </a:r>
            <a:endParaRPr lang="zh-CN" altLang="en-US" dirty="0">
              <a:solidFill>
                <a:schemeClr val="accent3">
                  <a:lumMod val="75000"/>
                </a:schemeClr>
              </a:solidFill>
              <a:latin typeface="Times" panose="02020603050405020304" pitchFamily="18" charset="0"/>
              <a:ea typeface="楷体" panose="02010609060101010101" pitchFamily="49" charset="-122"/>
              <a:cs typeface="Times" panose="02020603050405020304" pitchFamily="18" charset="0"/>
            </a:endParaRPr>
          </a:p>
        </p:txBody>
      </p:sp>
      <p:sp>
        <p:nvSpPr>
          <p:cNvPr id="26" name="文本框 40"/>
          <p:cNvSpPr txBox="1"/>
          <p:nvPr/>
        </p:nvSpPr>
        <p:spPr>
          <a:xfrm>
            <a:off x="257600" y="4392709"/>
            <a:ext cx="78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endParaRPr lang="zh-CN" altLang="en-US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44"/>
          <p:cNvSpPr txBox="1"/>
          <p:nvPr/>
        </p:nvSpPr>
        <p:spPr>
          <a:xfrm>
            <a:off x="2211006" y="3217057"/>
            <a:ext cx="78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endParaRPr lang="zh-CN" altLang="en-US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文本框 45"/>
          <p:cNvSpPr txBox="1"/>
          <p:nvPr/>
        </p:nvSpPr>
        <p:spPr>
          <a:xfrm>
            <a:off x="3567229" y="3591640"/>
            <a:ext cx="78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endParaRPr lang="zh-CN" altLang="en-US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直接箭头连接符 46"/>
          <p:cNvCxnSpPr/>
          <p:nvPr/>
        </p:nvCxnSpPr>
        <p:spPr>
          <a:xfrm>
            <a:off x="4421945" y="4154557"/>
            <a:ext cx="0" cy="12108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文本框 49"/>
          <p:cNvSpPr txBox="1"/>
          <p:nvPr/>
        </p:nvSpPr>
        <p:spPr>
          <a:xfrm>
            <a:off x="3529208" y="4996124"/>
            <a:ext cx="906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 train</a:t>
            </a:r>
            <a:endParaRPr lang="zh-CN" altLang="en-US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直接箭头连接符 19"/>
          <p:cNvCxnSpPr>
            <a:stCxn id="21" idx="3"/>
          </p:cNvCxnSpPr>
          <p:nvPr/>
        </p:nvCxnSpPr>
        <p:spPr>
          <a:xfrm flipH="1">
            <a:off x="986240" y="5283168"/>
            <a:ext cx="630613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文本框 53"/>
          <p:cNvSpPr txBox="1"/>
          <p:nvPr/>
        </p:nvSpPr>
        <p:spPr>
          <a:xfrm>
            <a:off x="929530" y="4924831"/>
            <a:ext cx="78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endParaRPr lang="zh-CN" altLang="en-US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ontent Placeholder 1"/>
          <p:cNvSpPr txBox="1">
            <a:spLocks/>
          </p:cNvSpPr>
          <p:nvPr/>
        </p:nvSpPr>
        <p:spPr bwMode="auto">
          <a:xfrm>
            <a:off x="5304595" y="3852459"/>
            <a:ext cx="6444786" cy="1521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195" indent="-180195" algn="l" defTabSz="803370" rtl="0" eaLnBrk="1" fontAlgn="base" hangingPunct="1">
              <a:lnSpc>
                <a:spcPct val="90000"/>
              </a:lnSpc>
              <a:spcBef>
                <a:spcPts val="1206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 sz="2200">
                <a:solidFill>
                  <a:srgbClr val="064308"/>
                </a:solidFill>
                <a:latin typeface="Arial" charset="0"/>
                <a:ea typeface="ＭＳ Ｐゴシック" pitchFamily="-65" charset="-128"/>
                <a:cs typeface="ＭＳ Ｐゴシック" pitchFamily="-65" charset="-128"/>
              </a:defRPr>
            </a:lvl1pPr>
            <a:lvl2pPr marL="363394" indent="-15166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/>
              </a:defRPr>
            </a:lvl2pPr>
            <a:lvl3pPr marL="591641" indent="-160673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SzPct val="100000"/>
              <a:buFont typeface="Lucida Grande" charset="0"/>
              <a:buChar char="»"/>
              <a:defRPr sz="1800">
                <a:solidFill>
                  <a:schemeClr val="tx1"/>
                </a:solidFill>
                <a:latin typeface="Arial" charset="0"/>
                <a:ea typeface="ヒラギノ角ゴ Pro W3" pitchFamily="-111" charset="-128"/>
                <a:cs typeface="ヒラギノ角ゴ Pro W3" pitchFamily="-111" charset="-128"/>
              </a:defRPr>
            </a:lvl3pPr>
            <a:lvl4pPr marL="728290" indent="-13364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4pPr>
            <a:lvl5pPr marL="1003087" indent="-180195" algn="l" defTabSz="803370" rtl="0" eaLnBrk="1" fontAlgn="base" hangingPunct="1">
              <a:lnSpc>
                <a:spcPct val="90000"/>
              </a:lnSpc>
              <a:spcBef>
                <a:spcPts val="201"/>
              </a:spcBef>
              <a:spcAft>
                <a:spcPct val="0"/>
              </a:spcAft>
              <a:buClr>
                <a:srgbClr val="999999"/>
              </a:buClr>
              <a:buSzPct val="100000"/>
              <a:buFont typeface="Lucida Grande" charset="0"/>
              <a:buChar char="»"/>
              <a:defRPr sz="1400">
                <a:solidFill>
                  <a:schemeClr val="tx1"/>
                </a:solidFill>
                <a:latin typeface="+mn-lt"/>
                <a:ea typeface="ヒラギノ角ゴ Pro W3" pitchFamily="-111" charset="-128"/>
                <a:cs typeface="ヒラギノ角ゴ Pro W3"/>
              </a:defRPr>
            </a:lvl5pPr>
            <a:lvl6pPr marL="2223507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6pPr>
            <a:lvl7pPr marL="2680590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7pPr>
            <a:lvl8pPr marL="313767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8pPr>
            <a:lvl9pPr marL="3594752" indent="-150773" algn="l" defTabSz="807828" rtl="0" eaLnBrk="1" fontAlgn="base" hangingPunct="1">
              <a:lnSpc>
                <a:spcPct val="90000"/>
              </a:lnSpc>
              <a:spcBef>
                <a:spcPct val="10000"/>
              </a:spcBef>
              <a:spcAft>
                <a:spcPct val="0"/>
              </a:spcAft>
              <a:buSzPct val="100000"/>
              <a:buChar char="–"/>
              <a:defRPr sz="1300">
                <a:solidFill>
                  <a:schemeClr val="tx1"/>
                </a:solidFill>
                <a:latin typeface="Helvetica" charset="0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kern="0" dirty="0">
                <a:solidFill>
                  <a:schemeClr val="accent3"/>
                </a:solidFill>
              </a:rPr>
              <a:t>In this work, U-Net is used as the generator.</a:t>
            </a:r>
          </a:p>
          <a:p>
            <a:pPr marL="0" indent="0">
              <a:buFont typeface="Wingdings" pitchFamily="2" charset="2"/>
              <a:buNone/>
            </a:pPr>
            <a:r>
              <a:rPr lang="en-US" kern="0" dirty="0">
                <a:solidFill>
                  <a:schemeClr val="accent3"/>
                </a:solidFill>
              </a:rPr>
              <a:t>An additional discriminator is used to judge the output of the generator.</a:t>
            </a:r>
          </a:p>
        </p:txBody>
      </p:sp>
    </p:spTree>
    <p:extLst>
      <p:ext uri="{BB962C8B-B14F-4D97-AF65-F5344CB8AC3E}">
        <p14:creationId xmlns:p14="http://schemas.microsoft.com/office/powerpoint/2010/main" val="314587655"/>
      </p:ext>
    </p:extLst>
  </p:cSld>
  <p:clrMapOvr>
    <a:masterClrMapping/>
  </p:clrMapOvr>
</p:sld>
</file>

<file path=ppt/theme/theme1.xml><?xml version="1.0" encoding="utf-8"?>
<a:theme xmlns:a="http://schemas.openxmlformats.org/drawingml/2006/main" name="1_FRIB3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0_CKG FRIB no-line h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KG FRIB no-line 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KG FRIB no-line 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KG FRIB no-line h 8">
        <a:dk1>
          <a:srgbClr val="000000"/>
        </a:dk1>
        <a:lt1>
          <a:srgbClr val="FFFFFF"/>
        </a:lt1>
        <a:dk2>
          <a:srgbClr val="1F1DE8"/>
        </a:dk2>
        <a:lt2>
          <a:srgbClr val="007469"/>
        </a:lt2>
        <a:accent1>
          <a:srgbClr val="FC0128"/>
        </a:accent1>
        <a:accent2>
          <a:srgbClr val="CF16CE"/>
        </a:accent2>
        <a:accent3>
          <a:srgbClr val="FFFFFF"/>
        </a:accent3>
        <a:accent4>
          <a:srgbClr val="000000"/>
        </a:accent4>
        <a:accent5>
          <a:srgbClr val="FDAAAC"/>
        </a:accent5>
        <a:accent6>
          <a:srgbClr val="BB13BA"/>
        </a:accent6>
        <a:hlink>
          <a:srgbClr val="F39FD1"/>
        </a:hlink>
        <a:folHlink>
          <a:srgbClr val="7C0F5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RIB-PowerPoint-Template-16x9-v5" id="{386E0BD5-C86C-4D62-9771-31771216E89C}" vid="{4ACF4385-ADC6-4C4F-9B7B-D66EF0FAE73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Controlled Document" ma:contentTypeID="0x010100A77CE2F963BD5C4AB895E5E1F954079C" ma:contentTypeVersion="16" ma:contentTypeDescription="Create a new document." ma:contentTypeScope="" ma:versionID="afdac9f8058ac176136f3d7adb595399">
  <xsd:schema xmlns:xsd="http://www.w3.org/2001/XMLSchema" xmlns:xs="http://www.w3.org/2001/XMLSchema" xmlns:p="http://schemas.microsoft.com/office/2006/metadata/properties" xmlns:ns1="http://schemas.microsoft.com/sharepoint/v3" xmlns:ns3="6819902c-d263-4340-a3b4-c7375668d2ad" xmlns:ns4="51b9806a-5185-426e-8026-9f8401f8c974" xmlns:ns5="27e6a43e-a4c4-4f52-b0e1-49827a209077" targetNamespace="http://schemas.microsoft.com/office/2006/metadata/properties" ma:root="true" ma:fieldsID="c30e777042fe99c0ff3ef036ff66f7c5" ns1:_="" ns3:_="" ns4:_="" ns5:_="">
    <xsd:import namespace="http://schemas.microsoft.com/sharepoint/v3"/>
    <xsd:import namespace="6819902c-d263-4340-a3b4-c7375668d2ad"/>
    <xsd:import namespace="51b9806a-5185-426e-8026-9f8401f8c974"/>
    <xsd:import namespace="27e6a43e-a4c4-4f52-b0e1-49827a209077"/>
    <xsd:element name="properties">
      <xsd:complexType>
        <xsd:sequence>
          <xsd:element name="documentManagement">
            <xsd:complexType>
              <xsd:all>
                <xsd:element ref="ns3:Filtered_x0020_Document_x0020_Number0" minOccurs="0"/>
                <xsd:element ref="ns4:WBS_x0020_Abbreviation" minOccurs="0"/>
                <xsd:element ref="ns4:Identifier" minOccurs="0"/>
                <xsd:element ref="ns4:Formatted_x0020_Sequence_x0020_Number" minOccurs="0"/>
                <xsd:element ref="ns4:Formatted_x0020_Revision" minOccurs="0"/>
                <xsd:element ref="ns4:InternalSigners" minOccurs="0"/>
                <xsd:element ref="ns4:ExternalSigners" minOccurs="0"/>
                <xsd:element ref="ns4:AuthorizingDoc" minOccurs="0"/>
                <xsd:element ref="ns4:AuthorizedDocs" minOccurs="0"/>
                <xsd:element ref="ns4:AuthorizingComm_x0026_Boards" minOccurs="0"/>
                <xsd:element ref="ns4:Author1" minOccurs="0"/>
                <xsd:element ref="ns4:Revision_x0020_History" minOccurs="0"/>
                <xsd:element ref="ns5:Document_x0020_Number" minOccurs="0"/>
                <xsd:element ref="ns3:k249c3db22e246c8be4b953e603e4d6b" minOccurs="0"/>
                <xsd:element ref="ns3:e9dd64bcc98445289e39b91f109bdcd5" minOccurs="0"/>
                <xsd:element ref="ns3:af7f2bdd3e3f4144927c8f46bf137639" minOccurs="0"/>
                <xsd:element ref="ns3:i71e836a5a224468bea9b04c4fae55f7" minOccurs="0"/>
                <xsd:element ref="ns5:TaxCatchAll" minOccurs="0"/>
                <xsd:element ref="ns1:_dlc_Exempt" minOccurs="0"/>
                <xsd:element ref="ns3:adda98769e204859847d571c1cc4aba8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31" nillable="true" ma:displayName="Exempt from Policy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19902c-d263-4340-a3b4-c7375668d2ad" elementFormDefault="qualified">
    <xsd:import namespace="http://schemas.microsoft.com/office/2006/documentManagement/types"/>
    <xsd:import namespace="http://schemas.microsoft.com/office/infopath/2007/PartnerControls"/>
    <xsd:element name="Filtered_x0020_Document_x0020_Number0" ma:index="3" nillable="true" ma:displayName="Filtered Document Number" ma:list="9fecad60-3c5f-4b1e-97fe-bd29726213cb" ma:internalName="Filtered_x0020_Document_x0020_Number0" ma:showField="03f48824-29a8-4910-b16b-2538dd33bf46" ma:web="27e6a43e-a4c4-4f52-b0e1-49827a209077">
      <xsd:simpleType>
        <xsd:restriction base="dms:Unknown"/>
      </xsd:simpleType>
    </xsd:element>
    <xsd:element name="k249c3db22e246c8be4b953e603e4d6b" ma:index="24" nillable="true" ma:taxonomy="true" ma:internalName="k249c3db22e246c8be4b953e603e4d6b" ma:taxonomyFieldName="Author_" ma:displayName="Author_" ma:indexed="true" ma:default="" ma:fieldId="{4249c3db-22e2-46c8-be4b-953e603e4d6b}" ma:sspId="e79ac590-b2ba-4d84-8233-e7113f930f2a" ma:termSetId="9a961305-3498-445e-9205-fc8019e3f968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e9dd64bcc98445289e39b91f109bdcd5" ma:index="26" nillable="true" ma:taxonomy="true" ma:internalName="e9dd64bcc98445289e39b91f109bdcd5" ma:taxonomyFieldName="Subcategory_" ma:displayName="Subcategory_" ma:indexed="true" ma:default="" ma:fieldId="{e9dd64bc-c984-4528-9e39-b91f109bdcd5}" ma:sspId="e79ac590-b2ba-4d84-8233-e7113f930f2a" ma:termSetId="df4988c2-6ea7-4775-a660-7ca64affa0f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f7f2bdd3e3f4144927c8f46bf137639" ma:index="27" nillable="true" ma:taxonomy="true" ma:internalName="af7f2bdd3e3f4144927c8f46bf137639" ma:taxonomyFieldName="_x0057_BS0" ma:displayName="WBS" ma:indexed="true" ma:default="" ma:fieldId="{af7f2bdd-3e3f-4144-927c-8f46bf137639}" ma:sspId="e79ac590-b2ba-4d84-8233-e7113f930f2a" ma:termSetId="5af71c37-dbbc-4bcd-b94e-7a1ec876d16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71e836a5a224468bea9b04c4fae55f7" ma:index="28" nillable="true" ma:taxonomy="true" ma:internalName="i71e836a5a224468bea9b04c4fae55f7" ma:taxonomyFieldName="Tags10" ma:displayName="Tags" ma:default="" ma:fieldId="{271e836a-5a22-4468-bea9-b04c4fae55f7}" ma:taxonomyMulti="true" ma:sspId="e79ac590-b2ba-4d84-8233-e7113f930f2a" ma:termSetId="15758f5a-2859-4efe-a184-c420225ff4a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dda98769e204859847d571c1cc4aba8" ma:index="32" nillable="true" ma:displayName="EC Keywords_0" ma:hidden="true" ma:internalName="adda98769e204859847d571c1cc4aba8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b9806a-5185-426e-8026-9f8401f8c974" elementFormDefault="qualified">
    <xsd:import namespace="http://schemas.microsoft.com/office/2006/documentManagement/types"/>
    <xsd:import namespace="http://schemas.microsoft.com/office/infopath/2007/PartnerControls"/>
    <xsd:element name="WBS_x0020_Abbreviation" ma:index="4" nillable="true" ma:displayName="WBS Abbreviation" ma:indexed="true" ma:internalName="WBS_x0020_Abbreviation">
      <xsd:simpleType>
        <xsd:restriction base="dms:Text">
          <xsd:maxLength value="255"/>
        </xsd:restriction>
      </xsd:simpleType>
    </xsd:element>
    <xsd:element name="Identifier" ma:index="5" nillable="true" ma:displayName="Identifier" ma:internalName="Identifier">
      <xsd:simpleType>
        <xsd:restriction base="dms:Text">
          <xsd:maxLength value="255"/>
        </xsd:restriction>
      </xsd:simpleType>
    </xsd:element>
    <xsd:element name="Formatted_x0020_Sequence_x0020_Number" ma:index="6" nillable="true" ma:displayName="Formatted Sequence Number" ma:indexed="true" ma:internalName="Formatted_x0020_Sequence_x0020_Number">
      <xsd:simpleType>
        <xsd:restriction base="dms:Text">
          <xsd:maxLength value="255"/>
        </xsd:restriction>
      </xsd:simpleType>
    </xsd:element>
    <xsd:element name="Formatted_x0020_Revision" ma:index="7" nillable="true" ma:displayName="Formatted Revision" ma:internalName="Formatted_x0020_Revision">
      <xsd:simpleType>
        <xsd:restriction base="dms:Text">
          <xsd:maxLength value="255"/>
        </xsd:restriction>
      </xsd:simpleType>
    </xsd:element>
    <xsd:element name="InternalSigners" ma:index="8" nillable="true" ma:displayName="Internal Signers" ma:list="UserInfo" ma:SharePointGroup="0" ma:internalName="InternalSigners" ma:showField="Titl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ternalSigners" ma:index="9" nillable="true" ma:displayName="External Signers" ma:internalName="ExternalSigners">
      <xsd:simpleType>
        <xsd:restriction base="dms:Note">
          <xsd:maxLength value="255"/>
        </xsd:restriction>
      </xsd:simpleType>
    </xsd:element>
    <xsd:element name="AuthorizingDoc" ma:index="10" nillable="true" ma:displayName="Authorizing Doc" ma:internalName="AuthorizingDoc">
      <xsd:simpleType>
        <xsd:restriction base="dms:Note">
          <xsd:maxLength value="255"/>
        </xsd:restriction>
      </xsd:simpleType>
    </xsd:element>
    <xsd:element name="AuthorizedDocs" ma:index="11" nillable="true" ma:displayName="Authorized Docs" ma:internalName="AuthorizedDocs">
      <xsd:simpleType>
        <xsd:restriction base="dms:Note">
          <xsd:maxLength value="255"/>
        </xsd:restriction>
      </xsd:simpleType>
    </xsd:element>
    <xsd:element name="AuthorizingComm_x0026_Boards" ma:index="12" nillable="true" ma:displayName="Authorizing Comm &amp; Board" ma:internalName="AuthorizingComm_x0026_Boards">
      <xsd:simpleType>
        <xsd:restriction base="dms:Note">
          <xsd:maxLength value="255"/>
        </xsd:restriction>
      </xsd:simpleType>
    </xsd:element>
    <xsd:element name="Author1" ma:index="16" nillable="true" ma:displayName="Author1" ma:internalName="Author1">
      <xsd:simpleType>
        <xsd:restriction base="dms:Text">
          <xsd:maxLength value="255"/>
        </xsd:restriction>
      </xsd:simpleType>
    </xsd:element>
    <xsd:element name="Revision_x0020_History" ma:index="18" nillable="true" ma:displayName="Revision History" ma:internalName="Revision_x0020_History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6a43e-a4c4-4f52-b0e1-49827a209077" elementFormDefault="qualified">
    <xsd:import namespace="http://schemas.microsoft.com/office/2006/documentManagement/types"/>
    <xsd:import namespace="http://schemas.microsoft.com/office/infopath/2007/PartnerControls"/>
    <xsd:element name="Document_x0020_Number" ma:index="19" nillable="true" ma:displayName="Document Number" ma:hidden="true" ma:list="{9fecad60-3c5f-4b1e-97fe-bd29726213cb}" ma:internalName="Document_x0020_Number" ma:readOnly="false" ma:showField="Document_x0020_Number" ma:web="27e6a43e-a4c4-4f52-b0e1-49827a209077">
      <xsd:simpleType>
        <xsd:restriction base="dms:Lookup"/>
      </xsd:simpleType>
    </xsd:element>
    <xsd:element name="TaxCatchAll" ma:index="29" nillable="true" ma:displayName="Taxonomy Catch All Column" ma:hidden="true" ma:list="{aa28423a-96a4-4fb2-8cce-b1b4f3e5b10f}" ma:internalName="TaxCatchAll" ma:showField="CatchAllData" ma:web="27e6a43e-a4c4-4f52-b0e1-49827a2090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3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TaxCatchAll xmlns="27e6a43e-a4c4-4f52-b0e1-49827a209077">
      <Value>447</Value>
      <Value>283</Value>
      <Value>471</Value>
    </TaxCatchAll>
    <Document_x0020_Number xmlns="27e6a43e-a4c4-4f52-b0e1-49827a209077">45183</Document_x0020_Number>
    <AuthorizedDocs xmlns="51b9806a-5185-426e-8026-9f8401f8c974" xsi:nil="true"/>
    <Formatted_x0020_Sequence_x0020_Number xmlns="51b9806a-5185-426e-8026-9f8401f8c974">000454</Formatted_x0020_Sequence_x0020_Number>
    <Author1 xmlns="51b9806a-5185-426e-8026-9f8401f8c974">Jinyu Wan</Author1>
    <af7f2bdd3e3f4144927c8f46bf137639 xmlns="6819902c-d263-4340-a3b4-c7375668d2a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S10000 Management and Administration</TermName>
          <TermId xmlns="http://schemas.microsoft.com/office/infopath/2007/PartnerControls">26ad7ea8-87d4-42ac-9781-b7fff1d89416</TermId>
        </TermInfo>
      </Terms>
    </af7f2bdd3e3f4144927c8f46bf137639>
    <WBS_x0020_Abbreviation xmlns="51b9806a-5185-426e-8026-9f8401f8c974">S10000</WBS_x0020_Abbreviation>
    <InternalSigners xmlns="51b9806a-5185-426e-8026-9f8401f8c974">
      <UserInfo>
        <DisplayName>King, Karen</DisplayName>
        <AccountId>18</AccountId>
        <AccountType/>
      </UserInfo>
    </InternalSigners>
    <k249c3db22e246c8be4b953e603e4d6b xmlns="6819902c-d263-4340-a3b4-c7375668d2a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Parsons, Alex</TermName>
          <TermId xmlns="http://schemas.microsoft.com/office/infopath/2007/PartnerControls">61354939-8ef1-40bf-a344-a283b52ba8e0</TermId>
        </TermInfo>
      </Terms>
    </k249c3db22e246c8be4b953e603e4d6b>
    <ExternalSigners xmlns="51b9806a-5185-426e-8026-9f8401f8c974" xsi:nil="true"/>
    <AuthorizingDoc xmlns="51b9806a-5185-426e-8026-9f8401f8c974" xsi:nil="true"/>
    <i71e836a5a224468bea9b04c4fae55f7 xmlns="6819902c-d263-4340-a3b4-c7375668d2ad">
      <Terms xmlns="http://schemas.microsoft.com/office/infopath/2007/PartnerControls"/>
    </i71e836a5a224468bea9b04c4fae55f7>
    <e9dd64bcc98445289e39b91f109bdcd5 xmlns="6819902c-d263-4340-a3b4-c7375668d2ad">
      <Terms xmlns="http://schemas.microsoft.com/office/infopath/2007/PartnerControls">
        <TermInfo xmlns="http://schemas.microsoft.com/office/infopath/2007/PartnerControls">
          <TermName xmlns="http://schemas.microsoft.com/office/infopath/2007/PartnerControls">FM</TermName>
          <TermId xmlns="http://schemas.microsoft.com/office/infopath/2007/PartnerControls">6b363047-e12c-44ec-9837-aeed4884c22d</TermId>
        </TermInfo>
      </Terms>
    </e9dd64bcc98445289e39b91f109bdcd5>
    <Filtered_x0020_Document_x0020_Number0 xmlns="6819902c-d263-4340-a3b4-c7375668d2ad">45183</Filtered_x0020_Document_x0020_Number0>
    <Identifier xmlns="51b9806a-5185-426e-8026-9f8401f8c974">FM</Identifier>
    <Formatted_x0020_Revision xmlns="51b9806a-5185-426e-8026-9f8401f8c974">003</Formatted_x0020_Revision>
    <Revision_x0020_History xmlns="51b9806a-5185-426e-8026-9f8401f8c974">Updated CA instructions on slide 3, Revised notes on text color on slide 9
</Revision_x0020_History>
    <adda98769e204859847d571c1cc4aba8 xmlns="6819902c-d263-4340-a3b4-c7375668d2ad" xsi:nil="true"/>
    <AuthorizingComm_x0026_Boards xmlns="51b9806a-5185-426e-8026-9f8401f8c97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p:Policy xmlns:p="office.server.policy" id="" local="true">
  <p:Name>Controlled Document</p:Name>
  <p:Description/>
  <p:Statement/>
  <p:PolicyItems>
    <p:PolicyItem featureId="Microsoft.Office.RecordsManagement.PolicyFeatures.PolicyAudit" staticId="0x0101005B1FD2F7289FF44494593DF6B04CC580|8138272" UniqueId="d2e935fd-7aec-4982-a92c-0eafd6a3e49f">
      <p:Name>Auditing</p:Name>
      <p:Description>Audits user actions on documents and list items to the Audit Log.</p:Description>
      <p:CustomData>
        <Audit>
          <Update/>
          <View/>
          <CheckInOut/>
          <MoveCopy/>
          <DeleteRestore/>
        </Audit>
      </p:CustomData>
    </p:PolicyItem>
  </p:PolicyItems>
</p:Policy>
</file>

<file path=customXml/itemProps1.xml><?xml version="1.0" encoding="utf-8"?>
<ds:datastoreItem xmlns:ds="http://schemas.openxmlformats.org/officeDocument/2006/customXml" ds:itemID="{087279E9-029E-40B5-9EA9-88D004C7ED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819902c-d263-4340-a3b4-c7375668d2ad"/>
    <ds:schemaRef ds:uri="51b9806a-5185-426e-8026-9f8401f8c974"/>
    <ds:schemaRef ds:uri="27e6a43e-a4c4-4f52-b0e1-49827a2090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BA702D-F6E6-4314-8945-369A109C75F9}">
  <ds:schemaRefs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schemas.microsoft.com/office/2006/documentManagement/types"/>
    <ds:schemaRef ds:uri="27e6a43e-a4c4-4f52-b0e1-49827a209077"/>
    <ds:schemaRef ds:uri="51b9806a-5185-426e-8026-9f8401f8c974"/>
    <ds:schemaRef ds:uri="6819902c-d263-4340-a3b4-c7375668d2ad"/>
  </ds:schemaRefs>
</ds:datastoreItem>
</file>

<file path=customXml/itemProps3.xml><?xml version="1.0" encoding="utf-8"?>
<ds:datastoreItem xmlns:ds="http://schemas.openxmlformats.org/officeDocument/2006/customXml" ds:itemID="{8B76CD61-6042-403B-B3F6-04E51A8FF76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927942A-61A9-4118-A144-DE7F84F21C4A}">
  <ds:schemaRefs>
    <ds:schemaRef ds:uri="office.server.policy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45473</TotalTime>
  <Words>1764</Words>
  <Application>Microsoft Office PowerPoint</Application>
  <PresentationFormat>Widescreen</PresentationFormat>
  <Paragraphs>320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Lucida Grande</vt:lpstr>
      <vt:lpstr>Noto Sans SC</vt:lpstr>
      <vt:lpstr>Noto Sans SC Black</vt:lpstr>
      <vt:lpstr>Arial</vt:lpstr>
      <vt:lpstr>Calibri</vt:lpstr>
      <vt:lpstr>Cambria Math</vt:lpstr>
      <vt:lpstr>Consolas</vt:lpstr>
      <vt:lpstr>Helvetica</vt:lpstr>
      <vt:lpstr>Times</vt:lpstr>
      <vt:lpstr>Times New Roman</vt:lpstr>
      <vt:lpstr>Wingdings</vt:lpstr>
      <vt:lpstr>1_FRIB3</vt:lpstr>
      <vt:lpstr>A symplectic machine learning model for fast space-charge simulation</vt:lpstr>
      <vt:lpstr>Outline</vt:lpstr>
      <vt:lpstr>Background: Why SC effects matter</vt:lpstr>
      <vt:lpstr>Background: Why SC effects matter</vt:lpstr>
      <vt:lpstr>Simulation methods</vt:lpstr>
      <vt:lpstr>A symplectic method for SC effect calculation</vt:lpstr>
      <vt:lpstr>Motivation of using machine learning</vt:lpstr>
      <vt:lpstr>U-Net</vt:lpstr>
      <vt:lpstr>Generative Adversarial Net</vt:lpstr>
      <vt:lpstr>Generative Adversarial Net</vt:lpstr>
      <vt:lpstr>Contribution of GAN</vt:lpstr>
      <vt:lpstr>ML-based space-charge simulation</vt:lpstr>
      <vt:lpstr>Model evaluation</vt:lpstr>
      <vt:lpstr>Worst-performance predictions</vt:lpstr>
      <vt:lpstr>An irregular test case</vt:lpstr>
      <vt:lpstr>An irregular test case</vt:lpstr>
      <vt:lpstr>Long-term behavior</vt:lpstr>
      <vt:lpstr>Long-term behavior</vt:lpstr>
      <vt:lpstr>Long-term behavior</vt:lpstr>
      <vt:lpstr>Integration into simulation code</vt:lpstr>
      <vt:lpstr>Summary</vt:lpstr>
    </vt:vector>
  </TitlesOfParts>
  <Company>MSU NSCL/FRIB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 RFQ</dc:title>
  <dc:subject>S10000-FM-000454-R003</dc:subject>
  <dc:creator>wan@frib.msu.edu</dc:creator>
  <cp:lastModifiedBy>wanjinyu</cp:lastModifiedBy>
  <cp:revision>396</cp:revision>
  <cp:lastPrinted>2023-04-27T17:51:02Z</cp:lastPrinted>
  <dcterms:created xsi:type="dcterms:W3CDTF">2023-05-16T14:40:51Z</dcterms:created>
  <dcterms:modified xsi:type="dcterms:W3CDTF">2026-08-13T03:55:28Z</dcterms:modified>
  <cp:category>31 October 2023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0x010100A77CE2F963BD5C4AB895E5E1F954079C</vt:lpwstr>
  </property>
  <property fmtid="{D5CDD505-2E9C-101B-9397-08002B2CF9AE}" pid="3" name="TemplateUrl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Order">
    <vt:r8>5600</vt:r8>
  </property>
  <property fmtid="{D5CDD505-2E9C-101B-9397-08002B2CF9AE}" pid="7" name="Author_">
    <vt:lpwstr>447;#Parsons, Alex|61354939-8ef1-40bf-a344-a283b52ba8e0</vt:lpwstr>
  </property>
  <property fmtid="{D5CDD505-2E9C-101B-9397-08002B2CF9AE}" pid="8" name="Subcategory_">
    <vt:lpwstr>283;#FM|6b363047-e12c-44ec-9837-aeed4884c22d</vt:lpwstr>
  </property>
  <property fmtid="{D5CDD505-2E9C-101B-9397-08002B2CF9AE}" pid="9" name="ECKeywords">
    <vt:lpwstr/>
  </property>
  <property fmtid="{D5CDD505-2E9C-101B-9397-08002B2CF9AE}" pid="10" name="WBS0">
    <vt:lpwstr>471;#S10000 Management and Administration|26ad7ea8-87d4-42ac-9781-b7fff1d89416</vt:lpwstr>
  </property>
  <property fmtid="{D5CDD505-2E9C-101B-9397-08002B2CF9AE}" pid="11" name="Tags10">
    <vt:lpwstr/>
  </property>
  <property fmtid="{D5CDD505-2E9C-101B-9397-08002B2CF9AE}" pid="12" name="WorkflowChangePath">
    <vt:lpwstr>141c4800-5459-4a0f-8f70-37b212b6aaa7,4;141c4800-5459-4a0f-8f70-37b212b6aaa7,4;141c4800-5459-4a0f-8f70-37b212b6aaa7,4;141c4800-5459-4a0f-8f70-37b212b6aaa7,6;141c4800-5459-4a0f-8f70-37b212b6aaa7,6;141c4800-5459-4a0f-8f70-37b212b6aaa7,6;141c4800-5459-4a0f-8f</vt:lpwstr>
  </property>
  <property fmtid="{D5CDD505-2E9C-101B-9397-08002B2CF9AE}" pid="13" name="DNS">
    <vt:lpwstr>44668;#S10000-FM-000454-R002</vt:lpwstr>
  </property>
  <property fmtid="{D5CDD505-2E9C-101B-9397-08002B2CF9AE}" pid="14" name="Archive Document Workflow">
    <vt:lpwstr>, </vt:lpwstr>
  </property>
  <property fmtid="{D5CDD505-2E9C-101B-9397-08002B2CF9AE}" pid="15" name="Submission Date">
    <vt:filetime>2023-08-09T16:57:02Z</vt:filetime>
  </property>
  <property fmtid="{D5CDD505-2E9C-101B-9397-08002B2CF9AE}" pid="16" name="Subcategory">
    <vt:lpwstr>20</vt:lpwstr>
  </property>
</Properties>
</file>