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5" r:id="rId8"/>
    <p:sldId id="271" r:id="rId9"/>
    <p:sldId id="272" r:id="rId10"/>
    <p:sldId id="268" r:id="rId11"/>
    <p:sldId id="269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1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122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54864"/>
            <a:ext cx="12191695" cy="54864"/>
          </a:xfrm>
          <a:prstGeom prst="rect">
            <a:avLst/>
          </a:prstGeom>
          <a:solidFill>
            <a:srgbClr val="1425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109728"/>
            <a:ext cx="12191695" cy="54864"/>
          </a:xfrm>
          <a:prstGeom prst="rect">
            <a:avLst/>
          </a:prstGeom>
          <a:solidFill>
            <a:srgbClr val="1628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164592"/>
            <a:ext cx="12191695" cy="54864"/>
          </a:xfrm>
          <a:prstGeom prst="rect">
            <a:avLst/>
          </a:prstGeom>
          <a:solidFill>
            <a:srgbClr val="18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219456"/>
            <a:ext cx="12191695" cy="54864"/>
          </a:xfrm>
          <a:prstGeom prst="rect">
            <a:avLst/>
          </a:prstGeom>
          <a:solidFill>
            <a:srgbClr val="1A2E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274320"/>
            <a:ext cx="12191695" cy="54864"/>
          </a:xfrm>
          <a:prstGeom prst="rect">
            <a:avLst/>
          </a:prstGeom>
          <a:solidFill>
            <a:srgbClr val="1C31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329184"/>
            <a:ext cx="12191695" cy="54864"/>
          </a:xfrm>
          <a:prstGeom prst="rect">
            <a:avLst/>
          </a:prstGeom>
          <a:solidFill>
            <a:srgbClr val="1E34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384048"/>
            <a:ext cx="12191695" cy="54864"/>
          </a:xfrm>
          <a:prstGeom prst="rect">
            <a:avLst/>
          </a:prstGeom>
          <a:solidFill>
            <a:srgbClr val="2037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438912"/>
            <a:ext cx="12191695" cy="4114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822960" y="960120"/>
            <a:ext cx="82296" cy="457200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51560" y="914400"/>
            <a:ext cx="10058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7CB3FF"/>
                </a:solidFill>
                <a:latin typeface="Microsoft YaHei"/>
                <a:ea typeface="Microsoft YaHei"/>
              </a:rPr>
              <a:t>AI+HEP COMMUNITY SURVEY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1691640"/>
            <a:ext cx="1060704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</a:rPr>
              <a:t>AI+HEP 社区调研分析报告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2743200"/>
            <a:ext cx="10607040" cy="2616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700" b="0" dirty="0" err="1">
                <a:solidFill>
                  <a:srgbClr val="9FB4D8"/>
                </a:solidFill>
                <a:latin typeface="Microsoft YaHei"/>
                <a:ea typeface="Microsoft YaHei"/>
              </a:rPr>
              <a:t>高能物理</a:t>
            </a:r>
            <a:r>
              <a:rPr sz="1700" b="0" dirty="0">
                <a:solidFill>
                  <a:srgbClr val="9FB4D8"/>
                </a:solidFill>
                <a:latin typeface="Microsoft YaHei"/>
                <a:ea typeface="Microsoft YaHei"/>
              </a:rPr>
              <a:t> × </a:t>
            </a:r>
            <a:r>
              <a:rPr sz="1700" b="0" dirty="0" err="1">
                <a:solidFill>
                  <a:srgbClr val="9FB4D8"/>
                </a:solidFill>
                <a:latin typeface="Microsoft YaHei"/>
                <a:ea typeface="Microsoft YaHei"/>
              </a:rPr>
              <a:t>人工智能</a:t>
            </a:r>
            <a:r>
              <a:rPr sz="1700" b="0" dirty="0">
                <a:solidFill>
                  <a:srgbClr val="9FB4D8"/>
                </a:solidFill>
                <a:latin typeface="Microsoft YaHei"/>
                <a:ea typeface="Microsoft YaHei"/>
              </a:rPr>
              <a:t> · </a:t>
            </a:r>
            <a:r>
              <a:rPr sz="1700" b="0" dirty="0" err="1">
                <a:solidFill>
                  <a:srgbClr val="9FB4D8"/>
                </a:solidFill>
                <a:latin typeface="Microsoft YaHei"/>
                <a:ea typeface="Microsoft YaHei"/>
              </a:rPr>
              <a:t>白皮书配套调查（Part</a:t>
            </a:r>
            <a:r>
              <a:rPr sz="1700" b="0" dirty="0">
                <a:solidFill>
                  <a:srgbClr val="9FB4D8"/>
                </a:solidFill>
                <a:latin typeface="Microsoft YaHei"/>
                <a:ea typeface="Microsoft YaHei"/>
              </a:rPr>
              <a:t> A）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" y="3611880"/>
            <a:ext cx="3291840" cy="12344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32688" y="3721608"/>
            <a:ext cx="3072384" cy="67894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000" b="1">
                <a:solidFill>
                  <a:srgbClr val="7CB3FF"/>
                </a:solidFill>
                <a:latin typeface="Microsoft YaHei"/>
                <a:ea typeface="Microsoft YaHei"/>
              </a:rPr>
              <a:t>27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" y="4377232"/>
            <a:ext cx="3072384" cy="4197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有效受访者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43400" y="3611880"/>
            <a:ext cx="3291840" cy="12344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453128" y="3721608"/>
            <a:ext cx="3072384" cy="67894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000" b="1">
                <a:solidFill>
                  <a:srgbClr val="7CB3FF"/>
                </a:solidFill>
                <a:latin typeface="Microsoft YaHei"/>
                <a:ea typeface="Microsoft YaHei"/>
              </a:rPr>
              <a:t>72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53128" y="4377232"/>
            <a:ext cx="3072384" cy="4197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问卷题目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863840" y="3611880"/>
            <a:ext cx="3291840" cy="12344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973567" y="3830246"/>
            <a:ext cx="3072384" cy="4616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000" b="1">
                <a:solidFill>
                  <a:srgbClr val="7CB3FF"/>
                </a:solidFill>
                <a:latin typeface="Microsoft YaHei"/>
                <a:ea typeface="Microsoft YaHei"/>
              </a:rPr>
              <a:t>202</a:t>
            </a:r>
            <a:r>
              <a:rPr lang="en-US" sz="3000" b="1">
                <a:solidFill>
                  <a:srgbClr val="7CB3FF"/>
                </a:solidFill>
                <a:latin typeface="Microsoft YaHei"/>
                <a:ea typeface="Microsoft YaHei"/>
              </a:rPr>
              <a:t>5</a:t>
            </a:r>
            <a:r>
              <a:rPr sz="3000" b="1">
                <a:solidFill>
                  <a:srgbClr val="7CB3FF"/>
                </a:solidFill>
                <a:latin typeface="Microsoft YaHei"/>
                <a:ea typeface="Microsoft YaHei"/>
              </a:rPr>
              <a:t>-08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73567" y="4377232"/>
            <a:ext cx="3072384" cy="4197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调查时间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" y="5989320"/>
            <a:ext cx="10561320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结论与建议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基于六大关键信号的六项行动建议（供白皮书讨论参考）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56032"/>
            <a:ext cx="1280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300" b="1">
                <a:solidFill>
                  <a:srgbClr val="7CB3FF"/>
                </a:solidFill>
                <a:latin typeface="Microsoft YaHei"/>
                <a:ea typeface="Microsoft YaHei"/>
              </a:rP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23444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1289304"/>
            <a:ext cx="45720" cy="1673352"/>
          </a:xfrm>
          <a:prstGeom prst="rect">
            <a:avLst/>
          </a:prstGeom>
          <a:solidFill>
            <a:srgbClr val="C7A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135331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① 抓住“新入局红利期”窗口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82495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近半数 2023 年后起步；优先提供系统化 AI/ML 培训（暑期学校、训练营）与易上手工具链，把“起步晚”转化为可引导的社区资产。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27648" y="123444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27648" y="1289304"/>
            <a:ext cx="45720" cy="1673352"/>
          </a:xfrm>
          <a:prstGeom prst="rect">
            <a:avLst/>
          </a:prstGeom>
          <a:solidFill>
            <a:srgbClr val="E05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28816" y="135331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② 算力共享：最大公约数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8816" y="1682495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以“分布式机构集群 + 云资源弹性”推进国家级共享算力平台（78% 支持），配套开放数据与标准化基准数据集（各 59.3%）。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320040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57200" y="3255264"/>
            <a:ext cx="45720" cy="1673352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8368" y="331927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③ 制度化诉求方向明确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3648456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支持在 A26 粒子物理（或 A25 基础物理）下增设 AI+HEP 申请代码并推动专项基金；现有国家级基金覆盖率仅 3.7%，缺口巨大。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27648" y="320040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327648" y="3255264"/>
            <a:ext cx="45720" cy="1673352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28816" y="331927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④ 合作实体优先“轻组织”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28816" y="3648456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国家级 PI 网络（63%）比实体研究院（48%）更受欢迎；建议先以官方认可的非实体网络（MLPhys 模式）落地，再渐进实体化（IAIFI 模式）。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516636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57200" y="5221224"/>
            <a:ext cx="45720" cy="1673352"/>
          </a:xfrm>
          <a:prstGeom prst="rect">
            <a:avLst/>
          </a:prstGeom>
          <a:solidFill>
            <a:srgbClr val="2FBF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58368" y="528523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⑤ 产业合作需主动搭桥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" y="5614416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96% 无产业经费、59% 未考虑产业合作；建议社区牵头组织产业对接，围绕计算加速、智能探测器、AI 平台工具等方向切入。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27648" y="5166360"/>
            <a:ext cx="540410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327648" y="5221224"/>
            <a:ext cx="45720" cy="1673352"/>
          </a:xfrm>
          <a:prstGeom prst="rect">
            <a:avLst/>
          </a:prstGeom>
          <a:solidFill>
            <a:srgbClr val="C7A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528816" y="5285232"/>
            <a:ext cx="5020056" cy="1783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Microsoft YaHei"/>
                <a:ea typeface="Microsoft YaHei"/>
              </a:rPr>
              <a:t>⑥ 把“导师支持”纳入社区机制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28816" y="5614416"/>
            <a:ext cx="5020056" cy="1508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导师支持是事业成功第一要素（4.33）；建议将 mentoring 项目与会议、暑期学校一起列入社区常规活动。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13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103120"/>
            <a:ext cx="1051560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Microsoft YaHei"/>
                <a:ea typeface="Microsoft YaHei"/>
              </a:rPr>
              <a:t>AI+HEP Community Survey (Part 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5156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7CB3FF"/>
                </a:solidFill>
                <a:latin typeface="Microsoft YaHei"/>
                <a:ea typeface="Microsoft YaHei"/>
              </a:rPr>
              <a:t>分析报告 · 完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3703320"/>
            <a:ext cx="2926080" cy="27432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3977639"/>
            <a:ext cx="105156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800"/>
              </a:spcAft>
            </a:pPr>
            <a:r>
              <a:rPr sz="1300" b="0">
                <a:solidFill>
                  <a:srgbClr val="9FB4D8"/>
                </a:solidFill>
                <a:latin typeface="Microsoft YaHei"/>
                <a:ea typeface="Microsoft YaHei"/>
              </a:rPr>
              <a:t>感谢 27 位社区成员的参与。本报告基于 AI+HEP Community Survey (Part A) 问卷结果，服务于 AI+HEP 白皮书撰写与社区建设讨论。</a:t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9FB4D8"/>
                </a:solidFill>
                <a:latin typeface="Microsoft YaHei"/>
                <a:ea typeface="Microsoft YaHei"/>
              </a:rPr>
              <a:t>2026 年 8 月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5943600"/>
            <a:ext cx="10561320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6053328"/>
            <a:ext cx="106070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数据来源：AI+HEP Community Survey (Part A).xlsx ｜ 百分比如无特殊说明均基于有效回答人数（N=27）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算力与数据：需求上升，共享是共识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当前算力需求 2.96 → 未来 5 年 3.74；78% 认为共享算力平台重要，分布式机构集群最受欢迎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56032"/>
            <a:ext cx="1280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300" b="1">
                <a:solidFill>
                  <a:srgbClr val="7CB3FF"/>
                </a:solidFill>
                <a:latin typeface="Microsoft YaHei"/>
                <a:ea typeface="Microsoft YaHei"/>
              </a:rPr>
              <a:t>08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E05252"/>
                </a:solidFill>
                <a:latin typeface="Microsoft YaHei"/>
                <a:ea typeface="Microsoft YaHei"/>
              </a:rPr>
              <a:t>2.96 → 3.74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未来5年算力需求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49300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4F8EF7"/>
                </a:solidFill>
                <a:latin typeface="Microsoft YaHei"/>
                <a:ea typeface="Microsoft YaHei"/>
              </a:rPr>
              <a:t>78%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300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支持共享算力平台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1908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2FBF8F"/>
                </a:solidFill>
                <a:latin typeface="Microsoft YaHei"/>
                <a:ea typeface="Microsoft YaHei"/>
              </a:rPr>
              <a:t>63%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首选分布式机构集群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35440" y="1188720"/>
            <a:ext cx="2496312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45167" y="1298448"/>
            <a:ext cx="2276856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C7A252"/>
                </a:solidFill>
                <a:latin typeface="Microsoft YaHei"/>
                <a:ea typeface="Microsoft YaHei"/>
              </a:rPr>
              <a:t>74%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45167" y="1840687"/>
            <a:ext cx="2276856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已使用开放数据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2468880"/>
            <a:ext cx="5486400" cy="37947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0080" y="259689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算力需求：当前 vs 未来 5 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2907792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当前（均值 2.96）</a:t>
            </a:r>
          </a:p>
        </p:txBody>
      </p:sp>
      <p:pic>
        <p:nvPicPr>
          <p:cNvPr id="22" name="Picture 21" descr="chart_cpu_n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200400"/>
            <a:ext cx="5120640" cy="92561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40080" y="3950208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未来 5 年（均值 3.74）</a:t>
            </a:r>
          </a:p>
        </p:txBody>
      </p:sp>
      <p:pic>
        <p:nvPicPr>
          <p:cNvPr id="24" name="Picture 23" descr="chart_cpu_fu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4242816"/>
            <a:ext cx="5120640" cy="92561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0080" y="5212080"/>
            <a:ext cx="512064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E05252"/>
                </a:solidFill>
                <a:latin typeface="Microsoft YaHei"/>
                <a:ea typeface="Microsoft YaHei"/>
              </a:rPr>
              <a:t>需求 4–5 级者从 30% 增至 67%，算力焦虑（3.67）持续高企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144768" y="2468880"/>
            <a:ext cx="5586984" cy="37947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327648" y="2596896"/>
            <a:ext cx="5212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共享平台模式偏好（Q62，多选）</a:t>
            </a:r>
          </a:p>
        </p:txBody>
      </p:sp>
      <p:pic>
        <p:nvPicPr>
          <p:cNvPr id="28" name="Picture 27" descr="chart_platform_q6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648" y="3017520"/>
            <a:ext cx="5212080" cy="156362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327648" y="4892040"/>
            <a:ext cx="521208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000" b="0">
                <a:solidFill>
                  <a:srgbClr val="9FB4D8"/>
                </a:solidFill>
                <a:latin typeface="Microsoft YaHei"/>
                <a:ea typeface="Microsoft YaHei"/>
              </a:rPr>
              <a:t>分布式机构集群 63% 最受欢迎；云平台 51.9% 次之；共享平台重要性均值 3.89/5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11 / 14</a:t>
            </a:r>
          </a:p>
        </p:txBody>
      </p:sp>
    </p:spTree>
    <p:extLst>
      <p:ext uri="{BB962C8B-B14F-4D97-AF65-F5344CB8AC3E}">
        <p14:creationId xmlns:p14="http://schemas.microsoft.com/office/powerpoint/2010/main" val="145361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教育生态与人才支撑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AI/ML 培训重要性 4.15，但全球教育满意度仅 3.0 —— 教育是最明显短板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56032"/>
            <a:ext cx="12801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300" b="1">
                <a:solidFill>
                  <a:srgbClr val="7CB3FF"/>
                </a:solidFill>
                <a:latin typeface="Microsoft YaHei"/>
                <a:ea typeface="Microsoft YaHei"/>
              </a:rPr>
              <a:t>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E05252"/>
                </a:solidFill>
                <a:latin typeface="Microsoft YaHei"/>
                <a:ea typeface="Microsoft YaHei"/>
              </a:rPr>
              <a:t>4.15 /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AI/ML培训重要性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49300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C7A252"/>
                </a:solidFill>
                <a:latin typeface="Microsoft YaHei"/>
                <a:ea typeface="Microsoft YaHei"/>
              </a:rPr>
              <a:t>3.0 /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300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全球教育满意度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1908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E05252"/>
                </a:solidFill>
                <a:latin typeface="Microsoft YaHei"/>
                <a:ea typeface="Microsoft YaHei"/>
              </a:rPr>
              <a:t>18.5%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院系无任何AI/ML课程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35440" y="1188720"/>
            <a:ext cx="2496312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45167" y="1298448"/>
            <a:ext cx="2276856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2FBF8F"/>
                </a:solidFill>
                <a:latin typeface="Microsoft YaHei"/>
                <a:ea typeface="Microsoft YaHei"/>
              </a:rPr>
              <a:t>4.33 /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45167" y="1840687"/>
            <a:ext cx="2276856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导师支持(事业第一要素)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2468880"/>
            <a:ext cx="5486400" cy="20116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0080" y="259689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院系现有 AI/ML 课程形式（Q66，多选）</a:t>
            </a:r>
          </a:p>
        </p:txBody>
      </p:sp>
      <p:pic>
        <p:nvPicPr>
          <p:cNvPr id="21" name="Picture 20" descr="chart_course_q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44368"/>
            <a:ext cx="5120640" cy="1661565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457200" y="4663440"/>
            <a:ext cx="5486400" cy="160020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40080" y="479145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培训重要性 vs 教育满意度（均值 1–5）</a:t>
            </a:r>
          </a:p>
        </p:txBody>
      </p:sp>
      <p:pic>
        <p:nvPicPr>
          <p:cNvPr id="24" name="Picture 23" descr="chart_train_im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120640"/>
            <a:ext cx="5120640" cy="925613"/>
          </a:xfrm>
          <a:prstGeom prst="rect">
            <a:avLst/>
          </a:prstGeom>
        </p:spPr>
      </p:pic>
      <p:pic>
        <p:nvPicPr>
          <p:cNvPr id="25" name="Picture 24" descr="chart_edu_s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5870448"/>
            <a:ext cx="5120640" cy="925613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6144768" y="2468880"/>
            <a:ext cx="5586984" cy="37947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327648" y="2596896"/>
            <a:ext cx="52212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事业成功因素重要性 TOP6（Q45–54）</a:t>
            </a:r>
          </a:p>
        </p:txBody>
      </p:sp>
      <p:pic>
        <p:nvPicPr>
          <p:cNvPr id="28" name="Picture 27" descr="chart_care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220" y="2944368"/>
            <a:ext cx="5212080" cy="269984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12 / 14</a:t>
            </a:r>
          </a:p>
        </p:txBody>
      </p:sp>
    </p:spTree>
    <p:extLst>
      <p:ext uri="{BB962C8B-B14F-4D97-AF65-F5344CB8AC3E}">
        <p14:creationId xmlns:p14="http://schemas.microsoft.com/office/powerpoint/2010/main" val="252171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核心发现总览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六大关键信号：起步期、算力瓶颈、乐观前景、制度化诉求、合作萌芽、教育短板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CB3FF"/>
                </a:solidFill>
                <a:latin typeface="Microsoft YaHei"/>
                <a:ea typeface="Microsoft YaHei"/>
              </a:rPr>
              <a:t>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有效受访者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7744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48716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2FBF8F"/>
                </a:solidFill>
                <a:latin typeface="Microsoft YaHei"/>
                <a:ea typeface="Microsoft YaHei"/>
              </a:rPr>
              <a:t>81.5%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8716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来自中国大陆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9768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40740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C7A252"/>
                </a:solidFill>
                <a:latin typeface="Microsoft YaHei"/>
                <a:ea typeface="Microsoft YaHei"/>
              </a:rPr>
              <a:t>48.1%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0740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2023年后开始探索AI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2764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CB3FF"/>
                </a:solidFill>
                <a:latin typeface="Microsoft YaHei"/>
                <a:ea typeface="Microsoft YaHei"/>
              </a:rPr>
              <a:t>3.93 / 3.96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764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全球/中国前景乐观度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3816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4788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E05252"/>
                </a:solidFill>
                <a:latin typeface="Microsoft YaHei"/>
                <a:ea typeface="Microsoft YaHei"/>
              </a:rPr>
              <a:t>3.85 /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4788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算力挑战严重度（最高）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058400" y="1234440"/>
            <a:ext cx="1673352" cy="1170432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168128" y="1344168"/>
            <a:ext cx="1453896" cy="64373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>
                <a:solidFill>
                  <a:srgbClr val="7C5CFF"/>
                </a:solidFill>
                <a:latin typeface="Microsoft YaHei"/>
                <a:ea typeface="Microsoft YaHei"/>
              </a:rPr>
              <a:t>2.96 → 3.74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68128" y="1960107"/>
            <a:ext cx="1453896" cy="3979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950" b="0">
                <a:solidFill>
                  <a:srgbClr val="9FB4D8"/>
                </a:solidFill>
                <a:latin typeface="Microsoft YaHei"/>
                <a:ea typeface="Microsoft YaHei"/>
              </a:rPr>
              <a:t>未来5年算力需求上升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2697480"/>
            <a:ext cx="5404104" cy="1298448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57200" y="2752344"/>
            <a:ext cx="45720" cy="1188719"/>
          </a:xfrm>
          <a:prstGeom prst="rect">
            <a:avLst/>
          </a:prstGeom>
          <a:solidFill>
            <a:srgbClr val="C7A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58368" y="2816352"/>
            <a:ext cx="5020056" cy="12984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</a:rPr>
              <a:t>● 社区整体处于 AI 参与起步期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" y="3090672"/>
            <a:ext cx="5020056" cy="10241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980" b="0">
                <a:solidFill>
                  <a:srgbClr val="9FB4D8"/>
                </a:solidFill>
                <a:latin typeface="Microsoft YaHei"/>
                <a:ea typeface="Microsoft YaHei"/>
              </a:rPr>
              <a:t>近半数受访者 2023 年之后才在研究中探索 AI；AI 教育水平均值仅 2.52/5，但 96% 已具备基础以上的使用经验。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327648" y="2697480"/>
            <a:ext cx="5404104" cy="1298448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327648" y="2752344"/>
            <a:ext cx="45720" cy="1188719"/>
          </a:xfrm>
          <a:prstGeom prst="rect">
            <a:avLst/>
          </a:prstGeom>
          <a:solidFill>
            <a:srgbClr val="E05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528816" y="2816352"/>
            <a:ext cx="5020056" cy="12984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</a:rPr>
              <a:t>● 算力是头号瓶颈，共享平台是最大公约数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28816" y="3090672"/>
            <a:ext cx="5020056" cy="10241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980" b="0">
                <a:solidFill>
                  <a:srgbClr val="9FB4D8"/>
                </a:solidFill>
                <a:latin typeface="Microsoft YaHei"/>
                <a:ea typeface="Microsoft YaHei"/>
              </a:rPr>
              <a:t>算力挑战严重度 3.85/5 居首；78% 支持建立共享算力平台，未来 5 年算力需求预期从 2.96 升至 3.74。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7200" y="4297126"/>
            <a:ext cx="5404104" cy="1298448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457200" y="4351990"/>
            <a:ext cx="45720" cy="1188719"/>
          </a:xfrm>
          <a:prstGeom prst="rect">
            <a:avLst/>
          </a:prstGeom>
          <a:solidFill>
            <a:srgbClr val="2FBF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658368" y="4415998"/>
            <a:ext cx="5020056" cy="12984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</a:rPr>
              <a:t>● 社区最需要会议与培训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8368" y="4714869"/>
            <a:ext cx="5020056" cy="10241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980" b="0" dirty="0">
                <a:solidFill>
                  <a:srgbClr val="9FB4D8"/>
                </a:solidFill>
                <a:latin typeface="Microsoft YaHei"/>
                <a:ea typeface="Microsoft YaHei"/>
              </a:rPr>
              <a:t>96.3% </a:t>
            </a:r>
            <a:r>
              <a:rPr sz="980" b="0" dirty="0" err="1">
                <a:solidFill>
                  <a:srgbClr val="9FB4D8"/>
                </a:solidFill>
                <a:latin typeface="Microsoft YaHei"/>
                <a:ea typeface="Microsoft YaHei"/>
              </a:rPr>
              <a:t>希望组织会议</a:t>
            </a:r>
            <a:r>
              <a:rPr sz="980" b="0" dirty="0">
                <a:solidFill>
                  <a:srgbClr val="9FB4D8"/>
                </a:solidFill>
                <a:latin typeface="Microsoft YaHei"/>
                <a:ea typeface="Microsoft YaHei"/>
              </a:rPr>
              <a:t>/研讨会，70.4% 需要暑期学校；导师支持（4.33）是事业成功第一要素。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327648" y="4297126"/>
            <a:ext cx="5404104" cy="1298448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6327648" y="4345852"/>
            <a:ext cx="45720" cy="1188719"/>
          </a:xfrm>
          <a:prstGeom prst="rect">
            <a:avLst/>
          </a:prstGeom>
          <a:solidFill>
            <a:srgbClr val="C7A2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528816" y="4415998"/>
            <a:ext cx="5020056" cy="12984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</a:rPr>
              <a:t>● 教育是明显短板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28816" y="4690318"/>
            <a:ext cx="5020056" cy="102412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200"/>
              </a:spcAft>
            </a:pPr>
            <a:r>
              <a:rPr sz="980" b="0">
                <a:solidFill>
                  <a:srgbClr val="9FB4D8"/>
                </a:solidFill>
                <a:latin typeface="Microsoft YaHei"/>
                <a:ea typeface="Microsoft YaHei"/>
              </a:rPr>
              <a:t>AI/ML 培训重要性 4.15，但全球教育满意度仅 3.0；18.5% 的院系没有任何 AI/ML 课程。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02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受访者画像：学术阶段 · 研究领域 · 地区分布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覆盖从本科到正教授各学术阶段；研究背景以高能唯象、对撞机实验、天体粒子物理为主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5486400" cy="251460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31673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学术阶段</a:t>
            </a:r>
          </a:p>
        </p:txBody>
      </p:sp>
      <p:pic>
        <p:nvPicPr>
          <p:cNvPr id="9" name="Picture 8" descr="chart_st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664208"/>
            <a:ext cx="5120640" cy="187558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44768" y="1188720"/>
            <a:ext cx="5586984" cy="301752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7648" y="1316736"/>
            <a:ext cx="52212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研究领域（多选）</a:t>
            </a:r>
          </a:p>
        </p:txBody>
      </p:sp>
      <p:pic>
        <p:nvPicPr>
          <p:cNvPr id="12" name="Picture 11" descr="chart_fie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664208"/>
            <a:ext cx="5303520" cy="288629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57200" y="3886200"/>
            <a:ext cx="5486400" cy="23774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" y="4014215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年龄分布</a:t>
            </a:r>
          </a:p>
        </p:txBody>
      </p:sp>
      <p:pic>
        <p:nvPicPr>
          <p:cNvPr id="15" name="Picture 14" descr="chart_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361688"/>
            <a:ext cx="5029200" cy="206422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144768" y="4389120"/>
            <a:ext cx="5586984" cy="1874519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27648" y="4526280"/>
            <a:ext cx="5212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地区构成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7648" y="4864608"/>
            <a:ext cx="52120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· 81.5% 来自中国大陆（长三角 40.7%、京津冀 29.6%）</a:t>
            </a:r>
          </a:p>
          <a:p>
            <a:pPr algn="l">
              <a:spcAft>
                <a:spcPts val="600"/>
              </a:spcAft>
            </a:pPr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· 美国 / 欧洲 3 人、日本 1 人、港澳台 1 人</a:t>
            </a:r>
          </a:p>
          <a:p>
            <a:pPr algn="l">
              <a:spcAft>
                <a:spcPts val="600"/>
              </a:spcAft>
            </a:pPr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· 高能唯象 40.7%、LHC/对撞机实验 33.3% 为最大群体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03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AI 参与现状：起步期社区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48.1% 的受访者在 2023 年之后才开始探索 AI —— 社区正处快速扩张的“新入局红利期”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C7A252"/>
                </a:solidFill>
                <a:latin typeface="Microsoft YaHei"/>
                <a:ea typeface="Microsoft YaHei"/>
              </a:rPr>
              <a:t>48.1%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2023年后开始探索AI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49300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C7A252"/>
                </a:solidFill>
                <a:latin typeface="Microsoft YaHei"/>
                <a:ea typeface="Microsoft YaHei"/>
              </a:rPr>
              <a:t>2.52 /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300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AI教育水平均值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188720"/>
            <a:ext cx="2743200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19088" y="1298448"/>
            <a:ext cx="2523744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2FBF8F"/>
                </a:solidFill>
                <a:latin typeface="Microsoft YaHei"/>
                <a:ea typeface="Microsoft YaHei"/>
              </a:rPr>
              <a:t>96%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9088" y="1840687"/>
            <a:ext cx="2523744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已具备基础以上使用经验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35440" y="1188720"/>
            <a:ext cx="2496312" cy="105156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45167" y="1298448"/>
            <a:ext cx="2276856" cy="57835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400" b="1">
                <a:solidFill>
                  <a:srgbClr val="E05252"/>
                </a:solidFill>
                <a:latin typeface="Microsoft YaHei"/>
                <a:ea typeface="Microsoft YaHei"/>
              </a:rPr>
              <a:t>0.6分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45167" y="1840687"/>
            <a:ext cx="2276856" cy="3575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团队AI导向意愿落差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2468880"/>
            <a:ext cx="5486400" cy="3749039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40080" y="259689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开始探索 AI 的时间</a:t>
            </a:r>
          </a:p>
        </p:txBody>
      </p:sp>
      <p:pic>
        <p:nvPicPr>
          <p:cNvPr id="21" name="Picture 20" descr="chart_st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44368"/>
            <a:ext cx="5120640" cy="1683917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144768" y="2468880"/>
            <a:ext cx="558698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327648" y="2596896"/>
            <a:ext cx="5212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AI 教育水平（1=很少 5=专业训练）</a:t>
            </a:r>
          </a:p>
        </p:txBody>
      </p:sp>
      <p:pic>
        <p:nvPicPr>
          <p:cNvPr id="24" name="Picture 23" descr="chart_ai_ed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648" y="2971800"/>
            <a:ext cx="5212080" cy="942141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6144768" y="4434840"/>
            <a:ext cx="5586984" cy="1783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27648" y="4562856"/>
            <a:ext cx="5212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AI 经验与参与度（1=无 5=核心方法）</a:t>
            </a:r>
          </a:p>
        </p:txBody>
      </p:sp>
      <p:pic>
        <p:nvPicPr>
          <p:cNvPr id="27" name="Picture 26" descr="chart_ai_ex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648" y="4937760"/>
            <a:ext cx="5212080" cy="94214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05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研究主题：物理问题 × AI 方法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文本归纳三大主线：事件/径迹重建与分类 · 精确计算与解析推导 · 新物理探寻与唯象学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5486400" cy="32918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316736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物理主题关键词（Q18，括号=提及人数）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事件重建 (8)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41448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441448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jet tagging (5)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24528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224528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径迹重建 (4)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异常检测/新物理 (4)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41448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441448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粒子发现 (3)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24528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224528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费曼积分/振幅 (5)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58368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格点QCD (3)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41448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2441448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EFT约束/唯象 (4)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24528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224528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探测器设计 (3)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58368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58368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暗物质 (2)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441448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2441448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宇宙线/引力波 (3)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24528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224528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快模拟/触发 (2)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8368" y="4242816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58368" y="4315968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量子模拟/量子AI (2)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441448" y="4242816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2441448" y="4315968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中微子重建 (2)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144768" y="1188720"/>
            <a:ext cx="5586984" cy="329184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327648" y="1316736"/>
            <a:ext cx="52120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AI 技术关键词（Q19，括号=提及人数）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45936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345936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监督学习 (12)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129016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8129016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大语言模型 (8)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912096" y="1755648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3A1F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9912096" y="1828800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0A0B8"/>
                </a:solidFill>
                <a:latin typeface="Microsoft YaHei"/>
                <a:ea typeface="Microsoft YaHei"/>
              </a:rPr>
              <a:t>AI Agent (5)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345936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345936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基础模型 (4)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129016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129016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符号回归 (4)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9912096" y="2377440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9912096" y="2450592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GNN/几何ML (3)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345936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6345936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模拟推断SBI (3)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129016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8129016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生成模型/扩散 (3)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9912096" y="2999232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9912096" y="3072384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无监督/异常检测 (3)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345936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6345936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强化学习 (2)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8129016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129016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自监督 (1)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9912096" y="3621024"/>
            <a:ext cx="1673352" cy="475488"/>
          </a:xfrm>
          <a:prstGeom prst="roundRect">
            <a:avLst>
              <a:gd name="adj" fmla="val 50000"/>
            </a:avLst>
          </a:prstGeom>
          <a:solidFill>
            <a:srgbClr val="1D35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9912096" y="3694176"/>
            <a:ext cx="1673352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9CC0F0"/>
                </a:solidFill>
                <a:latin typeface="Microsoft YaHei"/>
                <a:ea typeface="Microsoft YaHei"/>
              </a:rPr>
              <a:t>物理信息网络PINN (1)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457200" y="4709160"/>
            <a:ext cx="11274552" cy="15544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640080" y="4837176"/>
            <a:ext cx="108813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未来 5 年机遇与趋势（Q31 关键词）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40080" y="5138928"/>
            <a:ext cx="1088136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300"/>
              </a:spcAft>
            </a:pPr>
            <a:r>
              <a:rPr sz="1150" b="0">
                <a:solidFill>
                  <a:srgbClr val="9FB4D8"/>
                </a:solidFill>
                <a:latin typeface="Microsoft YaHei"/>
                <a:ea typeface="Microsoft YaHei"/>
              </a:rPr>
              <a:t>“AI Agent 自动化发现 (5)” 与 “基础模型 (5)” 被多数受访者视为最重要的技术变量；事件重建/精确计算 (6)、计算加速 (4)、新物理发现 (4) 紧随其后；“可解释性与不确定性量化 (3)”“物理驱动的 AI (3)” 是持续性关切。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07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研究挑战：算力是头号瓶颈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按严重度（1–5）排序：算力 3.85 &gt; 专业AI专长 3.67 &gt; 人力资源 3.56 &gt; 合作机会 3.52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188720"/>
            <a:ext cx="6949440" cy="507492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316736"/>
            <a:ext cx="658367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挑战严重度均值排序（10 项）</a:t>
            </a:r>
          </a:p>
        </p:txBody>
      </p:sp>
      <p:pic>
        <p:nvPicPr>
          <p:cNvPr id="9" name="Picture 8" descr="chart_challen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9" y="1664208"/>
            <a:ext cx="6583680" cy="481517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635240" y="1188720"/>
            <a:ext cx="4096512" cy="507492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818120" y="1316736"/>
            <a:ext cx="3749039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关键发现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8120" y="1664208"/>
            <a:ext cx="3730752" cy="4389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spcAft>
                <a:spcPts val="700"/>
              </a:spcAft>
            </a:pPr>
            <a:r>
              <a:rPr sz="1100" b="0">
                <a:solidFill>
                  <a:srgbClr val="9FB4D8"/>
                </a:solidFill>
                <a:latin typeface="Microsoft YaHei"/>
                <a:ea typeface="Microsoft YaHei"/>
              </a:rPr>
              <a:t>· 算力资源（3.85）是社区公认的第一大瓶颈</a:t>
            </a:r>
          </a:p>
          <a:p>
            <a:pPr algn="l">
              <a:spcAft>
                <a:spcPts val="700"/>
              </a:spcAft>
            </a:pPr>
            <a:r>
              <a:rPr sz="1100" b="0">
                <a:solidFill>
                  <a:srgbClr val="9FB4D8"/>
                </a:solidFill>
                <a:latin typeface="Microsoft YaHei"/>
                <a:ea typeface="Microsoft YaHei"/>
              </a:rPr>
              <a:t>· 专业 AI 专长（3.67）与人力资源（3.56）紧随其后</a:t>
            </a:r>
          </a:p>
          <a:p>
            <a:pPr algn="l">
              <a:spcAft>
                <a:spcPts val="700"/>
              </a:spcAft>
            </a:pPr>
            <a:r>
              <a:rPr sz="1100" b="0">
                <a:solidFill>
                  <a:srgbClr val="9FB4D8"/>
                </a:solidFill>
                <a:latin typeface="Microsoft YaHei"/>
                <a:ea typeface="Microsoft YaHei"/>
              </a:rPr>
              <a:t>· 合作机会（3.52）也进入高压力区间</a:t>
            </a:r>
          </a:p>
          <a:p>
            <a:pPr algn="l">
              <a:spcAft>
                <a:spcPts val="700"/>
              </a:spcAft>
            </a:pPr>
            <a:r>
              <a:rPr sz="1100" b="0">
                <a:solidFill>
                  <a:srgbClr val="9FB4D8"/>
                </a:solidFill>
                <a:latin typeface="Microsoft YaHei"/>
                <a:ea typeface="Microsoft YaHei"/>
              </a:rPr>
              <a:t>· 物理知识（3.0）与通用 AI 知识（3.0）并非主要障碍</a:t>
            </a:r>
          </a:p>
          <a:p>
            <a:pPr algn="l">
              <a:spcAft>
                <a:spcPts val="700"/>
              </a:spcAft>
            </a:pPr>
            <a:endParaRPr sz="1100" b="0">
              <a:solidFill>
                <a:srgbClr val="9FB4D8"/>
              </a:solidFill>
              <a:latin typeface="Microsoft YaHei"/>
              <a:ea typeface="Microsoft YaHei"/>
            </a:endParaRPr>
          </a:p>
          <a:p>
            <a:pPr algn="l">
              <a:spcAft>
                <a:spcPts val="700"/>
              </a:spcAft>
            </a:pPr>
            <a:r>
              <a:rPr sz="1100" b="0">
                <a:solidFill>
                  <a:srgbClr val="9FB4D8"/>
                </a:solidFill>
                <a:latin typeface="Microsoft YaHei"/>
                <a:ea typeface="Microsoft YaHei"/>
              </a:rPr>
              <a:t>社区卡在“专业 AI 能力 + 资源投入”层面，而非入门门槛 —— 提升算力供给与专业 AI 培训是投入回报最高的方向。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08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237744"/>
            <a:ext cx="896112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Microsoft YaHei"/>
                <a:ea typeface="Microsoft YaHei"/>
              </a:rPr>
              <a:t>合作模式与产业生态：萌芽期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088" y="841248"/>
            <a:ext cx="10515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>
                <a:solidFill>
                  <a:srgbClr val="9FB4D8"/>
                </a:solidFill>
                <a:latin typeface="Microsoft YaHei"/>
                <a:ea typeface="Microsoft YaHei"/>
              </a:rPr>
              <a:t>合作深度 2.52 → 未来预期 3.22；社区倾向“轻组织”落地：国家级 PI 网络 &gt; 实体研究院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2276178"/>
            <a:ext cx="5486400" cy="2888080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" y="2404194"/>
            <a:ext cx="51206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合作实体类型偏好（Q43，多选）</a:t>
            </a:r>
          </a:p>
        </p:txBody>
      </p:sp>
      <p:pic>
        <p:nvPicPr>
          <p:cNvPr id="15" name="Picture 14" descr="chart_entity_q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751666"/>
            <a:ext cx="5120640" cy="107401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144768" y="2276178"/>
            <a:ext cx="5586984" cy="2906368"/>
          </a:xfrm>
          <a:prstGeom prst="roundRect">
            <a:avLst>
              <a:gd name="adj" fmla="val 4500"/>
            </a:avLst>
          </a:prstGeom>
          <a:solidFill>
            <a:srgbClr val="161D2E"/>
          </a:solidFill>
          <a:ln w="9525">
            <a:solidFill>
              <a:srgbClr val="2A3A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27648" y="2404194"/>
            <a:ext cx="522122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1">
                <a:solidFill>
                  <a:srgbClr val="7CB3FF"/>
                </a:solidFill>
                <a:latin typeface="Microsoft YaHei"/>
                <a:ea typeface="Microsoft YaHei"/>
              </a:rPr>
              <a:t>希望社区组织的活动（Q44，多选）</a:t>
            </a:r>
          </a:p>
        </p:txBody>
      </p:sp>
      <p:pic>
        <p:nvPicPr>
          <p:cNvPr id="18" name="Picture 17" descr="chart_activity_q4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220" y="2751666"/>
            <a:ext cx="5212080" cy="243088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10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66F69-B4D0-582C-4B8A-6ADACBDCC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C5C424-7009-4E3B-AF58-72AD79FD49D4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rabicPeriod"/>
            </a:pPr>
            <a:r>
              <a:rPr lang="zh-CN" altLang="en-US" sz="2800" dirty="0"/>
              <a:t>大家对高能物理智能体的预期、需求等</a:t>
            </a:r>
            <a:endParaRPr lang="en-US" altLang="zh-CN" sz="2800" dirty="0"/>
          </a:p>
          <a:p>
            <a:pPr marL="742950" indent="-742950">
              <a:buFont typeface="+mj-lt"/>
              <a:buAutoNum type="arabicPeriod"/>
            </a:pPr>
            <a:r>
              <a:rPr lang="zh-CN" altLang="en-US" sz="2800" dirty="0"/>
              <a:t>大家对</a:t>
            </a:r>
            <a:r>
              <a:rPr lang="en-US" altLang="zh-CN" sz="2800" dirty="0" err="1"/>
              <a:t>DrSai</a:t>
            </a:r>
            <a:r>
              <a:rPr lang="zh-CN" altLang="en-US" sz="2800" dirty="0"/>
              <a:t>的预期、需求等</a:t>
            </a:r>
            <a:endParaRPr lang="en-US" altLang="zh-CN" sz="2800" dirty="0"/>
          </a:p>
          <a:p>
            <a:pPr marL="742950" indent="-742950">
              <a:buFont typeface="+mj-lt"/>
              <a:buAutoNum type="arabicPeriod"/>
            </a:pPr>
            <a:r>
              <a:rPr lang="zh-CN" altLang="en-US" sz="2800" dirty="0"/>
              <a:t>大家对本系列研讨会的建议</a:t>
            </a:r>
            <a:endParaRPr lang="en-US" altLang="zh-CN" sz="2800" dirty="0"/>
          </a:p>
          <a:p>
            <a:pPr marL="1200150" lvl="1" indent="-742950">
              <a:buFont typeface="+mj-lt"/>
              <a:buAutoNum type="arabicPeriod"/>
            </a:pPr>
            <a:r>
              <a:rPr lang="zh-CN" altLang="en-US" sz="2800" dirty="0"/>
              <a:t>名称，范围等</a:t>
            </a:r>
            <a:endParaRPr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D6ED5A-A025-6602-C193-0E86476F27F5}"/>
              </a:ext>
            </a:extLst>
          </p:cNvPr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FF6693-5A45-6A70-5963-37D4BF923F9C}"/>
              </a:ext>
            </a:extLst>
          </p:cNvPr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44762D-2CA3-8E43-F96A-6D02570C16C6}"/>
              </a:ext>
            </a:extLst>
          </p:cNvPr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61D076-77EB-198D-135B-4DB9E638BBCB}"/>
              </a:ext>
            </a:extLst>
          </p:cNvPr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10 / 14</a:t>
            </a:r>
          </a:p>
        </p:txBody>
      </p:sp>
    </p:spTree>
    <p:extLst>
      <p:ext uri="{BB962C8B-B14F-4D97-AF65-F5344CB8AC3E}">
        <p14:creationId xmlns:p14="http://schemas.microsoft.com/office/powerpoint/2010/main" val="140013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76DB8-52C1-818B-D68F-942678349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CC53B8-8DB8-F281-F8BE-234B6F700025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B</a:t>
            </a:r>
            <a:r>
              <a:rPr lang="en-US" altLang="zh-CN" sz="4400" dirty="0"/>
              <a:t>ackup</a:t>
            </a:r>
            <a:endParaRPr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EFB64C-8737-6BD1-2A45-D9BCE4807ADF}"/>
              </a:ext>
            </a:extLst>
          </p:cNvPr>
          <p:cNvSpPr/>
          <p:nvPr/>
        </p:nvSpPr>
        <p:spPr>
          <a:xfrm>
            <a:off x="457200" y="292608"/>
            <a:ext cx="82296" cy="475488"/>
          </a:xfrm>
          <a:prstGeom prst="rect">
            <a:avLst/>
          </a:prstGeom>
          <a:solidFill>
            <a:srgbClr val="4F8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82FFCB-E6FF-6A8A-A084-47BC0492B4AE}"/>
              </a:ext>
            </a:extLst>
          </p:cNvPr>
          <p:cNvSpPr/>
          <p:nvPr/>
        </p:nvSpPr>
        <p:spPr>
          <a:xfrm>
            <a:off x="457200" y="6473952"/>
            <a:ext cx="11274552" cy="18288"/>
          </a:xfrm>
          <a:prstGeom prst="rect">
            <a:avLst/>
          </a:prstGeom>
          <a:solidFill>
            <a:srgbClr val="2A3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F7A75-3D49-EF91-BF4D-5B0B1182C5B1}"/>
              </a:ext>
            </a:extLst>
          </p:cNvPr>
          <p:cNvSpPr txBox="1"/>
          <p:nvPr/>
        </p:nvSpPr>
        <p:spPr>
          <a:xfrm>
            <a:off x="457200" y="6547104"/>
            <a:ext cx="54864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AI+HEP Community Survey (Part A) · 分析报告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5B679C-EFEC-4788-E191-3E112B5D5195}"/>
              </a:ext>
            </a:extLst>
          </p:cNvPr>
          <p:cNvSpPr txBox="1"/>
          <p:nvPr/>
        </p:nvSpPr>
        <p:spPr>
          <a:xfrm>
            <a:off x="10058400" y="6547104"/>
            <a:ext cx="1673352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850" b="0">
                <a:solidFill>
                  <a:srgbClr val="9FB4D8"/>
                </a:solidFill>
                <a:latin typeface="Microsoft YaHei"/>
                <a:ea typeface="Microsoft YaHei"/>
              </a:rPr>
              <a:t>10 / 14</a:t>
            </a:r>
          </a:p>
        </p:txBody>
      </p:sp>
    </p:spTree>
    <p:extLst>
      <p:ext uri="{BB962C8B-B14F-4D97-AF65-F5344CB8AC3E}">
        <p14:creationId xmlns:p14="http://schemas.microsoft.com/office/powerpoint/2010/main" val="2778586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1115</Words>
  <Application>Microsoft Office PowerPoint</Application>
  <PresentationFormat>宽屏</PresentationFormat>
  <Paragraphs>177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7" baseType="lpstr">
      <vt:lpstr>Microsoft YaHei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李科</dc:creator>
  <cp:keywords/>
  <dc:description>generated using python-pptx</dc:description>
  <cp:lastModifiedBy>科 李</cp:lastModifiedBy>
  <cp:revision>4</cp:revision>
  <dcterms:created xsi:type="dcterms:W3CDTF">2013-01-27T09:14:16Z</dcterms:created>
  <dcterms:modified xsi:type="dcterms:W3CDTF">2026-08-18T07:43:31Z</dcterms:modified>
  <cp:category/>
</cp:coreProperties>
</file>