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84" r:id="rId2"/>
    <p:sldId id="293" r:id="rId3"/>
    <p:sldId id="290" r:id="rId4"/>
    <p:sldId id="294" r:id="rId5"/>
    <p:sldId id="295" r:id="rId6"/>
    <p:sldId id="297" r:id="rId7"/>
    <p:sldId id="296" r:id="rId8"/>
    <p:sldId id="299" r:id="rId9"/>
    <p:sldId id="292" r:id="rId10"/>
    <p:sldId id="264" r:id="rId11"/>
  </p:sldIdLst>
  <p:sldSz cx="9144000" cy="5143500" type="screen16x9"/>
  <p:notesSz cx="6858000" cy="9144000"/>
  <p:embeddedFontLst>
    <p:embeddedFont>
      <p:font typeface="微软雅黑" panose="020B0503020204020204" pitchFamily="34" charset="-122"/>
      <p:regular r:id="rId14"/>
      <p:bold r:id="rId15"/>
    </p:embeddedFont>
    <p:embeddedFont>
      <p:font typeface="Rockwell Nova Regular" panose="02010600010101010101" pitchFamily="2" charset="-122"/>
      <p:regular r:id="rId16"/>
    </p:embeddedFont>
    <p:embeddedFont>
      <p:font typeface="Alfa Slab One" pitchFamily="2" charset="77"/>
      <p:regular r:id="rId17"/>
    </p:embeddedFont>
    <p:embeddedFont>
      <p:font typeface="Proxima Nova" panose="02000506030000020004" pitchFamily="2" charset="0"/>
      <p:regular r:id="rId18"/>
      <p:bold r:id="rId19"/>
      <p:italic r:id="rId20"/>
      <p:boldItalic r:id="rId21"/>
    </p:embeddedFont>
  </p:embeddedFontLst>
  <p:custDataLst>
    <p:tags r:id="rId22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747775"/>
          </p15:clr>
        </p15:guide>
        <p15:guide id="2" pos="2880" userDrawn="1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856E"/>
    <a:srgbClr val="ADFFC9"/>
    <a:srgbClr val="DFECFF"/>
    <a:srgbClr val="75B5B1"/>
    <a:srgbClr val="D05A47"/>
    <a:srgbClr val="DFDFDF"/>
    <a:srgbClr val="0C306F"/>
    <a:srgbClr val="6F390C"/>
    <a:srgbClr val="1A3F14"/>
    <a:srgbClr val="EFE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197"/>
    <p:restoredTop sz="94658"/>
  </p:normalViewPr>
  <p:slideViewPr>
    <p:cSldViewPr snapToGrid="0" showGuides="1">
      <p:cViewPr varScale="1">
        <p:scale>
          <a:sx n="160" d="100"/>
          <a:sy n="160" d="100"/>
        </p:scale>
        <p:origin x="296" y="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font" Target="fonts/font5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4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064A-D61B-4B21-B757-51A9B82445B8}" type="datetimeFigureOut">
              <a:rPr lang="en-US" smtClean="0"/>
              <a:t>8/19/26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305E07-67EA-4042-A3F6-853A8AD8D2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671844-F565-FDB0-5B39-A2E812CC7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87A2B2-A712-8FB6-2642-D68263DBDA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1A1F436-93A3-CC6E-870A-9BA170DC19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N" dirty="0"/>
              <a:t>首先非常感谢各位报告人</a:t>
            </a:r>
            <a:r>
              <a:rPr lang="zh-CN" altLang="en-US" dirty="0"/>
              <a:t>贡献了精彩的报告</a:t>
            </a:r>
            <a:endParaRPr lang="en-CN" dirty="0"/>
          </a:p>
        </p:txBody>
      </p:sp>
    </p:spTree>
    <p:extLst>
      <p:ext uri="{BB962C8B-B14F-4D97-AF65-F5344CB8AC3E}">
        <p14:creationId xmlns:p14="http://schemas.microsoft.com/office/powerpoint/2010/main" val="14946393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CE9D64-271B-C9F4-48E4-4A835FFB40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780095-D47F-3773-DC54-335CB0C1C0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AB63DE8-1FA3-59FD-F854-73F6D3F700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</p:spTree>
    <p:extLst>
      <p:ext uri="{BB962C8B-B14F-4D97-AF65-F5344CB8AC3E}">
        <p14:creationId xmlns:p14="http://schemas.microsoft.com/office/powerpoint/2010/main" val="35783270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4167D3-6653-5CD2-2663-8855B8CD99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CF15FF-D208-D50C-28E6-371F4CEC04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0FB83BB-C79E-0F2E-F751-C208B7BC0D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</p:spTree>
    <p:extLst>
      <p:ext uri="{BB962C8B-B14F-4D97-AF65-F5344CB8AC3E}">
        <p14:creationId xmlns:p14="http://schemas.microsoft.com/office/powerpoint/2010/main" val="36550475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87A067-FB3A-F59E-6DB3-F85602F9E8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15EDEF-CF48-57DE-3B56-5612C5FFF3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3244A43-C7F5-B262-D11A-6B8638BF20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</p:spTree>
    <p:extLst>
      <p:ext uri="{BB962C8B-B14F-4D97-AF65-F5344CB8AC3E}">
        <p14:creationId xmlns:p14="http://schemas.microsoft.com/office/powerpoint/2010/main" val="26587695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658057-D8A5-40A5-7A17-168F4B8FE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CABDDB0-0B28-3B60-767F-6C1D55E7DE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9E47861-5C6D-1F6B-5BC7-11B356F812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</p:spTree>
    <p:extLst>
      <p:ext uri="{BB962C8B-B14F-4D97-AF65-F5344CB8AC3E}">
        <p14:creationId xmlns:p14="http://schemas.microsoft.com/office/powerpoint/2010/main" val="25881921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D7ADF5-AE81-F504-46D7-DACF1A8C11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B9FA29C-C04E-0BEB-4FAF-D6FA92A8AB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C4D4611-484C-0166-9B33-45A3D82205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</p:spTree>
    <p:extLst>
      <p:ext uri="{BB962C8B-B14F-4D97-AF65-F5344CB8AC3E}">
        <p14:creationId xmlns:p14="http://schemas.microsoft.com/office/powerpoint/2010/main" val="37559316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C113B5-7925-027E-2B42-9647D07A7F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12543D6-08C6-3901-C623-E21829EF04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09A0554-3643-2277-8907-C173D3D6B0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</p:spTree>
    <p:extLst>
      <p:ext uri="{BB962C8B-B14F-4D97-AF65-F5344CB8AC3E}">
        <p14:creationId xmlns:p14="http://schemas.microsoft.com/office/powerpoint/2010/main" val="13870362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B4BA4A-1B2D-0724-7E67-FF12DC9E27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4FE7E3-3D89-2A43-E280-7EE454A2C2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BF7D1FF-2C03-E124-C216-88633534E2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</p:spTree>
    <p:extLst>
      <p:ext uri="{BB962C8B-B14F-4D97-AF65-F5344CB8AC3E}">
        <p14:creationId xmlns:p14="http://schemas.microsoft.com/office/powerpoint/2010/main" val="3851797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351460" y="2751163"/>
            <a:ext cx="8456930" cy="0"/>
          </a:xfrm>
          <a:prstGeom prst="straightConnector1">
            <a:avLst/>
          </a:prstGeom>
          <a:noFill/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11700" y="595975"/>
            <a:ext cx="8520600" cy="195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11700" y="3165823"/>
            <a:ext cx="8520600" cy="73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Rockwell Nova Regular" panose="02010600010101010101" charset="-122"/>
                <a:ea typeface="Rockwell Nova Regular" panose="02010600010101010101" charset="-122"/>
                <a:cs typeface="Rockwell Nova Regular" panose="02010600010101010101" charset="-122"/>
                <a:sym typeface="Rockwell Nova Regular" panose="02010600010101010101" charset="-122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311700" y="2480550"/>
            <a:ext cx="8114400" cy="2445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>
                <a:latin typeface="Rockwell Nova Regular" panose="02010600010101010101" charset="-122"/>
                <a:ea typeface="Rockwell Nova Regular" panose="02010600010101010101" charset="-122"/>
                <a:cs typeface="Rockwell Nova Regular" panose="02010600010101010101" charset="-122"/>
                <a:sym typeface="Rockwell Nova Regular" panose="02010600010101010101" charset="-122"/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>
                <a:latin typeface="Rockwell Nova Regular" panose="02010600010101010101" charset="-122"/>
                <a:ea typeface="Rockwell Nova Regular" panose="02010600010101010101" charset="-122"/>
                <a:cs typeface="Rockwell Nova Regular" panose="02010600010101010101" charset="-122"/>
                <a:sym typeface="Rockwell Nova Regular" panose="02010600010101010101" charset="-122"/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>
            <a:spLocks noGrp="1"/>
          </p:cNvSpPr>
          <p:nvPr>
            <p:ph type="title"/>
          </p:nvPr>
        </p:nvSpPr>
        <p:spPr>
          <a:xfrm>
            <a:off x="311700" y="6318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body" idx="1"/>
          </p:nvPr>
        </p:nvSpPr>
        <p:spPr>
          <a:xfrm>
            <a:off x="311700" y="1490875"/>
            <a:ext cx="2808000" cy="307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>
                <a:latin typeface="Rockwell Nova Regular" panose="02010600010101010101" charset="-122"/>
                <a:ea typeface="Rockwell Nova Regular" panose="02010600010101010101" charset="-122"/>
                <a:cs typeface="Rockwell Nova Regular" panose="02010600010101010101" charset="-122"/>
                <a:sym typeface="Rockwell Nova Regular" panose="02010600010101010101" charset="-122"/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3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83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10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8" name="Google Shape;3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9" name="Google Shape;39;p9"/>
          <p:cNvSpPr txBox="1">
            <a:spLocks noGrp="1"/>
          </p:cNvSpPr>
          <p:nvPr>
            <p:ph type="title"/>
          </p:nvPr>
        </p:nvSpPr>
        <p:spPr>
          <a:xfrm>
            <a:off x="265500" y="1375599"/>
            <a:ext cx="4045200" cy="1551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ubTitle" idx="1"/>
          </p:nvPr>
        </p:nvSpPr>
        <p:spPr>
          <a:xfrm>
            <a:off x="265500" y="2981125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latin typeface="Rockwell Nova Regular" panose="02010600010101010101" charset="-122"/>
                <a:ea typeface="Rockwell Nova Regular" panose="02010600010101010101" charset="-122"/>
                <a:cs typeface="Rockwell Nova Regular" panose="02010600010101010101" charset="-122"/>
                <a:sym typeface="Rockwell Nova Regular" panose="02010600010101010101" charset="-122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  <a:latin typeface="Rockwell Nova Regular" panose="02010600010101010101" charset="-122"/>
                <a:ea typeface="Rockwell Nova Regular" panose="02010600010101010101" charset="-122"/>
                <a:cs typeface="Rockwell Nova Regular" panose="02010600010101010101" charset="-122"/>
                <a:sym typeface="Rockwell Nova Regular" panose="02010600010101010101" charset="-122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>
            <a:spLocks noGrp="1"/>
          </p:cNvSpPr>
          <p:nvPr>
            <p:ph type="body" idx="1"/>
          </p:nvPr>
        </p:nvSpPr>
        <p:spPr>
          <a:xfrm>
            <a:off x="319500" y="42337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lfa Slab One" panose="00000500000000000000"/>
              <a:buNone/>
              <a:defRPr>
                <a:solidFill>
                  <a:schemeClr val="accent3"/>
                </a:solidFill>
                <a:latin typeface="Alfa Slab One" panose="00000500000000000000"/>
                <a:ea typeface="Alfa Slab One" panose="00000500000000000000"/>
                <a:cs typeface="Alfa Slab One" panose="00000500000000000000"/>
                <a:sym typeface="Alfa Slab One" panose="00000500000000000000"/>
              </a:defRPr>
            </a:lvl1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latin typeface="Rockwell Nova Regular" panose="02010600010101010101" charset="-122"/>
                <a:ea typeface="Rockwell Nova Regular" panose="02010600010101010101" charset="-122"/>
                <a:cs typeface="Rockwell Nova Regular" panose="02010600010101010101" charset="-122"/>
                <a:sym typeface="Rockwell Nova Regular" panose="02010600010101010101" charset="-122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8101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alphaModFix amt="10000"/>
            <a:lum/>
          </a:blip>
          <a:srcRect/>
          <a:stretch>
            <a:fillRect t="-65000" b="-65000"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 panose="00000500000000000000"/>
              <a:buNone/>
              <a:defRPr sz="3000">
                <a:solidFill>
                  <a:schemeClr val="accent3"/>
                </a:solidFill>
                <a:latin typeface="Alfa Slab One" panose="00000500000000000000"/>
                <a:ea typeface="Alfa Slab One" panose="00000500000000000000"/>
                <a:cs typeface="Alfa Slab One" panose="00000500000000000000"/>
                <a:sym typeface="Alfa Slab One" panose="0000050000000000000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 panose="00000500000000000000"/>
              <a:buNone/>
              <a:defRPr sz="3000">
                <a:solidFill>
                  <a:schemeClr val="accent3"/>
                </a:solidFill>
                <a:latin typeface="Alfa Slab One" panose="00000500000000000000"/>
                <a:ea typeface="Alfa Slab One" panose="00000500000000000000"/>
                <a:cs typeface="Alfa Slab One" panose="00000500000000000000"/>
                <a:sym typeface="Alfa Slab One" panose="00000500000000000000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 panose="00000500000000000000"/>
              <a:buNone/>
              <a:defRPr sz="3000">
                <a:solidFill>
                  <a:schemeClr val="accent3"/>
                </a:solidFill>
                <a:latin typeface="Alfa Slab One" panose="00000500000000000000"/>
                <a:ea typeface="Alfa Slab One" panose="00000500000000000000"/>
                <a:cs typeface="Alfa Slab One" panose="00000500000000000000"/>
                <a:sym typeface="Alfa Slab One" panose="00000500000000000000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 panose="00000500000000000000"/>
              <a:buNone/>
              <a:defRPr sz="3000">
                <a:solidFill>
                  <a:schemeClr val="accent3"/>
                </a:solidFill>
                <a:latin typeface="Alfa Slab One" panose="00000500000000000000"/>
                <a:ea typeface="Alfa Slab One" panose="00000500000000000000"/>
                <a:cs typeface="Alfa Slab One" panose="00000500000000000000"/>
                <a:sym typeface="Alfa Slab One" panose="00000500000000000000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 panose="00000500000000000000"/>
              <a:buNone/>
              <a:defRPr sz="3000">
                <a:solidFill>
                  <a:schemeClr val="accent3"/>
                </a:solidFill>
                <a:latin typeface="Alfa Slab One" panose="00000500000000000000"/>
                <a:ea typeface="Alfa Slab One" panose="00000500000000000000"/>
                <a:cs typeface="Alfa Slab One" panose="00000500000000000000"/>
                <a:sym typeface="Alfa Slab One" panose="00000500000000000000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 panose="00000500000000000000"/>
              <a:buNone/>
              <a:defRPr sz="3000">
                <a:solidFill>
                  <a:schemeClr val="accent3"/>
                </a:solidFill>
                <a:latin typeface="Alfa Slab One" panose="00000500000000000000"/>
                <a:ea typeface="Alfa Slab One" panose="00000500000000000000"/>
                <a:cs typeface="Alfa Slab One" panose="00000500000000000000"/>
                <a:sym typeface="Alfa Slab One" panose="00000500000000000000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 panose="00000500000000000000"/>
              <a:buNone/>
              <a:defRPr sz="3000">
                <a:solidFill>
                  <a:schemeClr val="accent3"/>
                </a:solidFill>
                <a:latin typeface="Alfa Slab One" panose="00000500000000000000"/>
                <a:ea typeface="Alfa Slab One" panose="00000500000000000000"/>
                <a:cs typeface="Alfa Slab One" panose="00000500000000000000"/>
                <a:sym typeface="Alfa Slab One" panose="00000500000000000000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 panose="00000500000000000000"/>
              <a:buNone/>
              <a:defRPr sz="3000">
                <a:solidFill>
                  <a:schemeClr val="accent3"/>
                </a:solidFill>
                <a:latin typeface="Alfa Slab One" panose="00000500000000000000"/>
                <a:ea typeface="Alfa Slab One" panose="00000500000000000000"/>
                <a:cs typeface="Alfa Slab One" panose="00000500000000000000"/>
                <a:sym typeface="Alfa Slab One" panose="00000500000000000000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 panose="00000500000000000000"/>
              <a:buNone/>
              <a:defRPr sz="3000">
                <a:solidFill>
                  <a:schemeClr val="accent3"/>
                </a:solidFill>
                <a:latin typeface="Alfa Slab One" panose="00000500000000000000"/>
                <a:ea typeface="Alfa Slab One" panose="00000500000000000000"/>
                <a:cs typeface="Alfa Slab One" panose="00000500000000000000"/>
                <a:sym typeface="Alfa Slab One" panose="00000500000000000000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roxima Nova" panose="02000506030000020004"/>
              <a:buChar char="●"/>
              <a:defRPr sz="1800">
                <a:solidFill>
                  <a:schemeClr val="dk2"/>
                </a:solidFill>
                <a:latin typeface="Proxima Nova" panose="02000506030000020004"/>
                <a:ea typeface="Proxima Nova" panose="02000506030000020004"/>
                <a:cs typeface="Proxima Nova" panose="02000506030000020004"/>
                <a:sym typeface="Proxima Nova" panose="02000506030000020004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 panose="02000506030000020004"/>
              <a:buChar char="○"/>
              <a:defRPr>
                <a:solidFill>
                  <a:schemeClr val="dk2"/>
                </a:solidFill>
                <a:latin typeface="Proxima Nova" panose="02000506030000020004"/>
                <a:ea typeface="Proxima Nova" panose="02000506030000020004"/>
                <a:cs typeface="Proxima Nova" panose="02000506030000020004"/>
                <a:sym typeface="Proxima Nova" panose="02000506030000020004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 panose="02000506030000020004"/>
              <a:buChar char="■"/>
              <a:defRPr>
                <a:solidFill>
                  <a:schemeClr val="dk2"/>
                </a:solidFill>
                <a:latin typeface="Proxima Nova" panose="02000506030000020004"/>
                <a:ea typeface="Proxima Nova" panose="02000506030000020004"/>
                <a:cs typeface="Proxima Nova" panose="02000506030000020004"/>
                <a:sym typeface="Proxima Nova" panose="02000506030000020004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 panose="02000506030000020004"/>
              <a:buChar char="●"/>
              <a:defRPr>
                <a:solidFill>
                  <a:schemeClr val="dk2"/>
                </a:solidFill>
                <a:latin typeface="Proxima Nova" panose="02000506030000020004"/>
                <a:ea typeface="Proxima Nova" panose="02000506030000020004"/>
                <a:cs typeface="Proxima Nova" panose="02000506030000020004"/>
                <a:sym typeface="Proxima Nova" panose="02000506030000020004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 panose="02000506030000020004"/>
              <a:buChar char="○"/>
              <a:defRPr>
                <a:solidFill>
                  <a:schemeClr val="dk2"/>
                </a:solidFill>
                <a:latin typeface="Proxima Nova" panose="02000506030000020004"/>
                <a:ea typeface="Proxima Nova" panose="02000506030000020004"/>
                <a:cs typeface="Proxima Nova" panose="02000506030000020004"/>
                <a:sym typeface="Proxima Nova" panose="02000506030000020004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 panose="02000506030000020004"/>
              <a:buChar char="■"/>
              <a:defRPr>
                <a:solidFill>
                  <a:schemeClr val="dk2"/>
                </a:solidFill>
                <a:latin typeface="Proxima Nova" panose="02000506030000020004"/>
                <a:ea typeface="Proxima Nova" panose="02000506030000020004"/>
                <a:cs typeface="Proxima Nova" panose="02000506030000020004"/>
                <a:sym typeface="Proxima Nova" panose="02000506030000020004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 panose="02000506030000020004"/>
              <a:buChar char="●"/>
              <a:defRPr>
                <a:solidFill>
                  <a:schemeClr val="dk2"/>
                </a:solidFill>
                <a:latin typeface="Proxima Nova" panose="02000506030000020004"/>
                <a:ea typeface="Proxima Nova" panose="02000506030000020004"/>
                <a:cs typeface="Proxima Nova" panose="02000506030000020004"/>
                <a:sym typeface="Proxima Nova" panose="02000506030000020004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 panose="02000506030000020004"/>
              <a:buChar char="○"/>
              <a:defRPr>
                <a:solidFill>
                  <a:schemeClr val="dk2"/>
                </a:solidFill>
                <a:latin typeface="Proxima Nova" panose="02000506030000020004"/>
                <a:ea typeface="Proxima Nova" panose="02000506030000020004"/>
                <a:cs typeface="Proxima Nova" panose="02000506030000020004"/>
                <a:sym typeface="Proxima Nova" panose="02000506030000020004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 panose="02000506030000020004"/>
              <a:buChar char="■"/>
              <a:defRPr>
                <a:solidFill>
                  <a:schemeClr val="dk2"/>
                </a:solidFill>
                <a:latin typeface="Proxima Nova" panose="02000506030000020004"/>
                <a:ea typeface="Proxima Nova" panose="02000506030000020004"/>
                <a:cs typeface="Proxima Nova" panose="02000506030000020004"/>
                <a:sym typeface="Proxima Nova" panose="02000506030000020004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Rockwell Nova Regular" panose="02010600010101010101" charset="-122"/>
                <a:ea typeface="Rockwell Nova Regular" panose="02010600010101010101" charset="-122"/>
                <a:cs typeface="Rockwell Nova Regular" panose="02010600010101010101" charset="-122"/>
                <a:sym typeface="Rockwell Nova Regular" panose="02010600010101010101" charset="-122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Proxima Nova" panose="02000506030000020004"/>
                <a:ea typeface="Proxima Nova" panose="02000506030000020004"/>
                <a:cs typeface="Proxima Nova" panose="02000506030000020004"/>
                <a:sym typeface="Proxima Nova" panose="02000506030000020004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Proxima Nova" panose="02000506030000020004"/>
                <a:ea typeface="Proxima Nova" panose="02000506030000020004"/>
                <a:cs typeface="Proxima Nova" panose="02000506030000020004"/>
                <a:sym typeface="Proxima Nova" panose="02000506030000020004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Proxima Nova" panose="02000506030000020004"/>
                <a:ea typeface="Proxima Nova" panose="02000506030000020004"/>
                <a:cs typeface="Proxima Nova" panose="02000506030000020004"/>
                <a:sym typeface="Proxima Nova" panose="02000506030000020004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Proxima Nova" panose="02000506030000020004"/>
                <a:ea typeface="Proxima Nova" panose="02000506030000020004"/>
                <a:cs typeface="Proxima Nova" panose="02000506030000020004"/>
                <a:sym typeface="Proxima Nova" panose="02000506030000020004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Proxima Nova" panose="02000506030000020004"/>
                <a:ea typeface="Proxima Nova" panose="02000506030000020004"/>
                <a:cs typeface="Proxima Nova" panose="02000506030000020004"/>
                <a:sym typeface="Proxima Nova" panose="02000506030000020004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Proxima Nova" panose="02000506030000020004"/>
                <a:ea typeface="Proxima Nova" panose="02000506030000020004"/>
                <a:cs typeface="Proxima Nova" panose="02000506030000020004"/>
                <a:sym typeface="Proxima Nova" panose="02000506030000020004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Proxima Nova" panose="02000506030000020004"/>
                <a:ea typeface="Proxima Nova" panose="02000506030000020004"/>
                <a:cs typeface="Proxima Nova" panose="02000506030000020004"/>
                <a:sym typeface="Proxima Nova" panose="02000506030000020004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Proxima Nova" panose="02000506030000020004"/>
                <a:ea typeface="Proxima Nova" panose="02000506030000020004"/>
                <a:cs typeface="Proxima Nova" panose="02000506030000020004"/>
                <a:sym typeface="Proxima Nova" panose="020005060300000200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5" r:id="rId5"/>
    <p:sldLayoutId id="2147483656" r:id="rId6"/>
    <p:sldLayoutId id="2147483657" r:id="rId7"/>
    <p:sldLayoutId id="2147483662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Rockwell Nova Regular" panose="02010600010101010101" charset="-122"/>
          <a:ea typeface="Rockwell Nova Regular" panose="02010600010101010101" charset="-122"/>
          <a:cs typeface="Rockwell Nova Regular" panose="02010600010101010101" charset="-122"/>
          <a:sym typeface="Rockwell Nova Regular" panose="02010600010101010101" charset="-122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E9F6FA-0D8F-ED66-9295-3A6CF063778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4800" dirty="0">
                <a:solidFill>
                  <a:srgbClr val="D05A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Quantum Computing and Machine Learning Workshop 2026</a:t>
            </a:r>
            <a:endParaRPr lang="en-CN" sz="4800" dirty="0">
              <a:solidFill>
                <a:srgbClr val="D05A4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B941DE-F71F-F619-DE9B-E112511F032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3685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zh-CN" dirty="0">
                <a:solidFill>
                  <a:srgbClr val="3685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losing</a:t>
            </a:r>
            <a:r>
              <a:rPr lang="zh-CN" altLang="en-US" dirty="0">
                <a:solidFill>
                  <a:srgbClr val="3685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3685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en-US" altLang="zh-CN" dirty="0">
                <a:solidFill>
                  <a:srgbClr val="3685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dirty="0">
                <a:solidFill>
                  <a:srgbClr val="3685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• Aug </a:t>
            </a:r>
            <a:r>
              <a:rPr lang="en-US" altLang="zh-CN" dirty="0">
                <a:solidFill>
                  <a:srgbClr val="3685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endParaRPr lang="en-CN" dirty="0">
              <a:solidFill>
                <a:srgbClr val="36856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21325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A674C3-A2B1-A0A2-63A3-F3AB63EE5B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1549" y="986894"/>
            <a:ext cx="7620000" cy="1064961"/>
          </a:xfrm>
        </p:spPr>
        <p:txBody>
          <a:bodyPr wrap="square" lIns="19050" tIns="19050" rIns="38100" bIns="19050" anchor="ctr">
            <a:noAutofit/>
          </a:bodyPr>
          <a:lstStyle/>
          <a:p>
            <a:pPr marL="0" indent="0" algn="ctr">
              <a:spcAft>
                <a:spcPts val="24"/>
              </a:spcAft>
              <a:buNone/>
              <a:defRPr sz="1725">
                <a:solidFill>
                  <a:srgbClr val="27333A"/>
                </a:solidFill>
                <a:latin typeface="微软雅黑"/>
                <a:ea typeface="微软雅黑"/>
                <a:cs typeface="微软雅黑"/>
              </a:defRPr>
            </a:pPr>
            <a:r>
              <a:rPr sz="1600" dirty="0">
                <a:solidFill>
                  <a:srgbClr val="27333A"/>
                </a:solidFill>
              </a:rPr>
              <a:t>With sincere thanks</a:t>
            </a:r>
            <a:r>
              <a:rPr lang="zh-CN" altLang="en-US" sz="1600" dirty="0">
                <a:solidFill>
                  <a:srgbClr val="27333A"/>
                </a:solidFill>
              </a:rPr>
              <a:t> </a:t>
            </a:r>
            <a:r>
              <a:rPr lang="en-US" altLang="zh-CN" sz="1600" dirty="0">
                <a:solidFill>
                  <a:srgbClr val="27333A"/>
                </a:solidFill>
              </a:rPr>
              <a:t>again</a:t>
            </a:r>
            <a:r>
              <a:rPr sz="1600" dirty="0">
                <a:solidFill>
                  <a:srgbClr val="27333A"/>
                </a:solidFill>
              </a:rPr>
              <a:t> to everyone who made this workshop possible.</a:t>
            </a:r>
          </a:p>
          <a:p>
            <a:pPr marL="0" indent="0" algn="ctr">
              <a:spcAft>
                <a:spcPts val="15"/>
              </a:spcAft>
              <a:buNone/>
              <a:defRPr sz="1725">
                <a:solidFill>
                  <a:srgbClr val="27333A"/>
                </a:solidFill>
                <a:latin typeface="微软雅黑"/>
                <a:ea typeface="微软雅黑"/>
                <a:cs typeface="微软雅黑"/>
              </a:defRPr>
            </a:pPr>
            <a:r>
              <a:rPr sz="1600" b="1" dirty="0">
                <a:solidFill>
                  <a:srgbClr val="A61920"/>
                </a:solidFill>
              </a:rPr>
              <a:t>ADVISORY COMMITTEE</a:t>
            </a:r>
          </a:p>
          <a:p>
            <a:pPr marL="0" indent="0" algn="ctr">
              <a:spcAft>
                <a:spcPts val="15"/>
              </a:spcAft>
              <a:buNone/>
              <a:defRPr sz="1725">
                <a:solidFill>
                  <a:srgbClr val="27333A"/>
                </a:solidFill>
                <a:latin typeface="微软雅黑"/>
                <a:ea typeface="微软雅黑"/>
                <a:cs typeface="微软雅黑"/>
              </a:defRPr>
            </a:pPr>
            <a:r>
              <a:rPr sz="1600" b="1" dirty="0">
                <a:solidFill>
                  <a:srgbClr val="176B62"/>
                </a:solidFill>
              </a:rPr>
              <a:t>SCIENTIFIC PROGRAMME COMMITTEE</a:t>
            </a:r>
          </a:p>
          <a:p>
            <a:pPr marL="0" indent="0" algn="ctr">
              <a:spcAft>
                <a:spcPts val="22"/>
              </a:spcAft>
              <a:buNone/>
              <a:defRPr sz="1725">
                <a:solidFill>
                  <a:srgbClr val="27333A"/>
                </a:solidFill>
                <a:latin typeface="微软雅黑"/>
                <a:ea typeface="微软雅黑"/>
                <a:cs typeface="微软雅黑"/>
              </a:defRPr>
            </a:pPr>
            <a:r>
              <a:rPr sz="1600" b="1" dirty="0">
                <a:solidFill>
                  <a:srgbClr val="176B62"/>
                </a:solidFill>
              </a:rPr>
              <a:t>LOCAL ORGANISING COMMITTEE</a:t>
            </a:r>
          </a:p>
          <a:p>
            <a:pPr marL="0" indent="0" algn="ctr">
              <a:buNone/>
              <a:defRPr sz="1725">
                <a:solidFill>
                  <a:srgbClr val="27333A"/>
                </a:solidFill>
                <a:latin typeface="微软雅黑"/>
                <a:ea typeface="微软雅黑"/>
                <a:cs typeface="微软雅黑"/>
              </a:defRPr>
            </a:pPr>
            <a:r>
              <a:rPr sz="1600" dirty="0">
                <a:solidFill>
                  <a:srgbClr val="27333A"/>
                </a:solidFill>
              </a:rPr>
              <a:t>Our volunteers, speakers and participants</a:t>
            </a:r>
          </a:p>
        </p:txBody>
      </p:sp>
      <p:sp>
        <p:nvSpPr>
          <p:cNvPr id="12" name="直接连接符 9">
            <a:extLst>
              <a:ext uri="{FF2B5EF4-FFF2-40B4-BE49-F238E27FC236}">
                <a16:creationId xmlns:a16="http://schemas.microsoft.com/office/drawing/2014/main" id="{13EE34DD-F337-480E-9271-233B329576A7}"/>
              </a:ext>
            </a:extLst>
          </p:cNvPr>
          <p:cNvSpPr>
            <a:spLocks noGrp="1"/>
          </p:cNvSpPr>
          <p:nvPr/>
        </p:nvSpPr>
        <p:spPr>
          <a:xfrm>
            <a:off x="674100" y="783000"/>
            <a:ext cx="7794900" cy="0"/>
          </a:xfrm>
          <a:prstGeom prst="line">
            <a:avLst/>
          </a:prstGeom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en-CN"/>
          </a:p>
        </p:txBody>
      </p:sp>
      <p:sp>
        <p:nvSpPr>
          <p:cNvPr id="13" name="矩形 7">
            <a:extLst>
              <a:ext uri="{FF2B5EF4-FFF2-40B4-BE49-F238E27FC236}">
                <a16:creationId xmlns:a16="http://schemas.microsoft.com/office/drawing/2014/main" id="{7259AFC9-E98E-E6EA-B5A3-4BEF8A0E213B}"/>
              </a:ext>
            </a:extLst>
          </p:cNvPr>
          <p:cNvSpPr>
            <a:spLocks noGrp="1"/>
          </p:cNvSpPr>
          <p:nvPr/>
        </p:nvSpPr>
        <p:spPr>
          <a:xfrm>
            <a:off x="674100" y="742500"/>
            <a:ext cx="675000" cy="8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buClrTx/>
              <a:buNone/>
            </a:pPr>
            <a:endParaRPr sz="1350" kern="1200">
              <a:solidFill>
                <a:prstClr val="white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4" name="文本框 29">
            <a:extLst>
              <a:ext uri="{FF2B5EF4-FFF2-40B4-BE49-F238E27FC236}">
                <a16:creationId xmlns:a16="http://schemas.microsoft.com/office/drawing/2014/main" id="{CCB716F5-3007-CEF0-FA59-66BA90824640}"/>
              </a:ext>
            </a:extLst>
          </p:cNvPr>
          <p:cNvSpPr>
            <a:spLocks noGrp="1"/>
          </p:cNvSpPr>
          <p:nvPr/>
        </p:nvSpPr>
        <p:spPr>
          <a:xfrm>
            <a:off x="647700" y="228600"/>
            <a:ext cx="7848600" cy="4572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l" defTabSz="685800">
              <a:buClrTx/>
              <a:buNone/>
              <a:defRPr sz="2400" b="1">
                <a:solidFill>
                  <a:srgbClr val="A61920"/>
                </a:solidFill>
                <a:latin typeface="微软雅黑"/>
                <a:ea typeface="微软雅黑"/>
                <a:cs typeface="微软雅黑"/>
              </a:defRPr>
            </a:pPr>
            <a:r>
              <a:rPr lang="en-CN" sz="2400" b="1" dirty="0">
                <a:solidFill>
                  <a:srgbClr val="A61920"/>
                </a:solidFill>
                <a:latin typeface="微软雅黑"/>
                <a:ea typeface="微软雅黑"/>
                <a:cs typeface="微软雅黑"/>
              </a:rPr>
              <a:t>再次</a:t>
            </a:r>
            <a:r>
              <a:rPr sz="2400" b="1" dirty="0" err="1">
                <a:solidFill>
                  <a:srgbClr val="A61920"/>
                </a:solidFill>
                <a:latin typeface="微软雅黑"/>
                <a:ea typeface="微软雅黑"/>
                <a:cs typeface="微软雅黑"/>
              </a:rPr>
              <a:t>致谢</a:t>
            </a:r>
            <a:r>
              <a:rPr lang="zh-CN" altLang="en-US" sz="2400" b="1" dirty="0">
                <a:solidFill>
                  <a:srgbClr val="A61920"/>
                </a:solidFill>
                <a:latin typeface="微软雅黑"/>
                <a:ea typeface="微软雅黑"/>
                <a:cs typeface="微软雅黑"/>
              </a:rPr>
              <a:t>：</a:t>
            </a:r>
            <a:endParaRPr sz="2400" b="1" kern="1200" dirty="0">
              <a:solidFill>
                <a:srgbClr val="A00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51752C48-7386-506B-F339-AFF36853FB8F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429625" y="4743450"/>
            <a:ext cx="381000" cy="190500"/>
          </a:xfrm>
        </p:spPr>
        <p:txBody>
          <a:bodyPr lIns="0" tIns="0" rIns="0" bIns="0" anchor="ctr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 sz="900">
                <a:solidFill>
                  <a:srgbClr val="607078"/>
                </a:solidFill>
                <a:latin typeface="Arial"/>
                <a:ea typeface="Arial"/>
                <a:cs typeface="Arial"/>
              </a:defRPr>
            </a:pPr>
            <a:fld id="{388657AE-30A1-5A7A-6A7F-315D84436430}" type="slidenum">
              <a:rPr sz="900">
                <a:solidFill>
                  <a:srgbClr val="607078"/>
                </a:solidFill>
                <a:latin typeface="Arial"/>
                <a:ea typeface="Arial"/>
                <a:cs typeface="Arial"/>
              </a:rPr>
              <a:t>10</a:t>
            </a:fld>
            <a:endParaRPr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935FAF5-D26E-7EE4-ECE0-13C34A434DB7}"/>
              </a:ext>
            </a:extLst>
          </p:cNvPr>
          <p:cNvGrpSpPr/>
          <p:nvPr/>
        </p:nvGrpSpPr>
        <p:grpSpPr>
          <a:xfrm>
            <a:off x="446354" y="2287687"/>
            <a:ext cx="8250390" cy="2200108"/>
            <a:chOff x="245910" y="2406880"/>
            <a:chExt cx="8787678" cy="223936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987F3373-F363-7B9D-5BB0-72892069DAE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5910" y="2406880"/>
              <a:ext cx="2239515" cy="2220319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9C705836-CB23-FBEA-9989-D6660A762F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03448" y="2424729"/>
              <a:ext cx="3621205" cy="222152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DEEDEC07-28D4-A05A-81DF-230244C658B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42676" y="2419287"/>
              <a:ext cx="2690912" cy="2226962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654E66F8-DBFF-31DC-8E12-85CCB434CEAD}"/>
              </a:ext>
            </a:extLst>
          </p:cNvPr>
          <p:cNvSpPr txBox="1"/>
          <p:nvPr/>
        </p:nvSpPr>
        <p:spPr>
          <a:xfrm>
            <a:off x="720975" y="4515534"/>
            <a:ext cx="77011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 err="1">
                <a:solidFill>
                  <a:srgbClr val="176B62"/>
                </a:solidFill>
                <a:latin typeface="微软雅黑"/>
                <a:ea typeface="微软雅黑"/>
                <a:sym typeface="Rockwell Nova Regular" panose="02010600010101010101" charset="-122"/>
              </a:rPr>
              <a:t>志愿者</a:t>
            </a:r>
            <a:endParaRPr lang="en-US" sz="1600" b="1" dirty="0">
              <a:solidFill>
                <a:srgbClr val="176B62"/>
              </a:solidFill>
              <a:latin typeface="微软雅黑"/>
              <a:ea typeface="微软雅黑"/>
              <a:sym typeface="Rockwell Nova Regular" panose="02010600010101010101" charset="-122"/>
            </a:endParaRPr>
          </a:p>
          <a:p>
            <a:pPr algn="ctr"/>
            <a:r>
              <a:rPr lang="en-US" sz="1600" b="1" dirty="0">
                <a:solidFill>
                  <a:srgbClr val="176B62"/>
                </a:solidFill>
                <a:latin typeface="微软雅黑"/>
                <a:ea typeface="微软雅黑"/>
                <a:sym typeface="Rockwell Nova Regular" panose="02010600010101010101" charset="-122"/>
              </a:rPr>
              <a:t>Ayesha、</a:t>
            </a:r>
            <a:r>
              <a:rPr lang="zh-CN" altLang="en-US" sz="1600" b="1" dirty="0">
                <a:solidFill>
                  <a:srgbClr val="176B62"/>
                </a:solidFill>
                <a:latin typeface="微软雅黑"/>
                <a:ea typeface="微软雅黑"/>
                <a:sym typeface="Rockwell Nova Regular" panose="02010600010101010101" charset="-122"/>
              </a:rPr>
              <a:t>郭蕾、李倩柔、李茵、廖立波、刘松、刘子航、罗俊其、任博涵、赵正阳</a:t>
            </a:r>
            <a:endParaRPr lang="en-CN" sz="1600" b="1" dirty="0">
              <a:solidFill>
                <a:srgbClr val="176B62"/>
              </a:solidFill>
              <a:latin typeface="微软雅黑"/>
              <a:ea typeface="微软雅黑"/>
              <a:sym typeface="Rockwell Nova Regular" panose="0201060001010101010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29541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09E9F1-FCFA-0EFC-FE22-FBDC1EE300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75C7BF-FED8-0892-672C-D9FDC43346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162" y="1024737"/>
            <a:ext cx="8956996" cy="925854"/>
          </a:xfrm>
        </p:spPr>
        <p:txBody>
          <a:bodyPr>
            <a:normAutofit/>
          </a:bodyPr>
          <a:lstStyle/>
          <a:p>
            <a:r>
              <a:rPr lang="en-US" altLang="zh-CN" dirty="0">
                <a:solidFill>
                  <a:srgbClr val="3685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~100</a:t>
            </a:r>
            <a:r>
              <a:rPr lang="zh-CN" altLang="en-US" dirty="0">
                <a:solidFill>
                  <a:srgbClr val="3685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人注册</a:t>
            </a:r>
            <a:endParaRPr lang="en-US" altLang="zh-CN" dirty="0">
              <a:solidFill>
                <a:srgbClr val="36856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dirty="0">
                <a:solidFill>
                  <a:srgbClr val="3685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~32</a:t>
            </a:r>
            <a:r>
              <a:rPr lang="zh-CN" altLang="en-US" dirty="0">
                <a:solidFill>
                  <a:srgbClr val="3685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场报告 </a:t>
            </a:r>
            <a:r>
              <a:rPr lang="en-US" altLang="zh-CN" dirty="0">
                <a:solidFill>
                  <a:srgbClr val="3685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zh-CN" altLang="en-US" dirty="0">
                <a:solidFill>
                  <a:srgbClr val="3685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dirty="0">
                <a:solidFill>
                  <a:srgbClr val="3685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dirty="0">
                <a:solidFill>
                  <a:srgbClr val="3685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场</a:t>
            </a:r>
            <a:r>
              <a:rPr lang="en-US" altLang="zh-CN" dirty="0">
                <a:solidFill>
                  <a:srgbClr val="3685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Tutorial</a:t>
            </a:r>
            <a:r>
              <a:rPr lang="zh-CN" altLang="en-US" dirty="0">
                <a:solidFill>
                  <a:srgbClr val="3685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dirty="0">
                <a:solidFill>
                  <a:srgbClr val="3685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zh-CN" altLang="en-US" dirty="0">
                <a:solidFill>
                  <a:srgbClr val="3685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dirty="0">
                <a:solidFill>
                  <a:srgbClr val="3685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dirty="0">
                <a:solidFill>
                  <a:srgbClr val="3685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场参观 </a:t>
            </a:r>
            <a:r>
              <a:rPr lang="en-US" altLang="zh-CN" dirty="0">
                <a:solidFill>
                  <a:srgbClr val="3685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zh-CN" altLang="en-US" dirty="0">
                <a:solidFill>
                  <a:srgbClr val="3685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dirty="0">
                <a:solidFill>
                  <a:srgbClr val="3685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dirty="0">
                <a:solidFill>
                  <a:srgbClr val="3685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场</a:t>
            </a:r>
            <a:r>
              <a:rPr lang="en-US" altLang="zh-CN" dirty="0">
                <a:solidFill>
                  <a:srgbClr val="3685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Panel</a:t>
            </a:r>
            <a:r>
              <a:rPr lang="zh-CN" altLang="en-US" dirty="0">
                <a:solidFill>
                  <a:srgbClr val="3685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dirty="0">
                <a:solidFill>
                  <a:srgbClr val="3685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Discussion</a:t>
            </a:r>
          </a:p>
        </p:txBody>
      </p:sp>
      <p:grpSp>
        <p:nvGrpSpPr>
          <p:cNvPr id="11" name="组合 15">
            <a:extLst>
              <a:ext uri="{FF2B5EF4-FFF2-40B4-BE49-F238E27FC236}">
                <a16:creationId xmlns:a16="http://schemas.microsoft.com/office/drawing/2014/main" id="{86717A67-BA3A-034F-86F4-A1DC95FC1536}"/>
              </a:ext>
            </a:extLst>
          </p:cNvPr>
          <p:cNvGrpSpPr/>
          <p:nvPr/>
        </p:nvGrpSpPr>
        <p:grpSpPr>
          <a:xfrm>
            <a:off x="674100" y="742500"/>
            <a:ext cx="7794900" cy="81000"/>
            <a:chOff x="2851873" y="1567543"/>
            <a:chExt cx="10393200" cy="108000"/>
          </a:xfrm>
        </p:grpSpPr>
        <p:cxnSp>
          <p:nvCxnSpPr>
            <p:cNvPr id="12" name="直接连接符 9">
              <a:extLst>
                <a:ext uri="{FF2B5EF4-FFF2-40B4-BE49-F238E27FC236}">
                  <a16:creationId xmlns:a16="http://schemas.microsoft.com/office/drawing/2014/main" id="{7F31EACD-CB88-5D6A-12C6-818F36325F02}"/>
                </a:ext>
              </a:extLst>
            </p:cNvPr>
            <p:cNvCxnSpPr/>
            <p:nvPr/>
          </p:nvCxnSpPr>
          <p:spPr>
            <a:xfrm>
              <a:off x="2851873" y="1621543"/>
              <a:ext cx="10393200" cy="0"/>
            </a:xfrm>
            <a:prstGeom prst="line">
              <a:avLst/>
            </a:prstGeom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矩形 7">
              <a:extLst>
                <a:ext uri="{FF2B5EF4-FFF2-40B4-BE49-F238E27FC236}">
                  <a16:creationId xmlns:a16="http://schemas.microsoft.com/office/drawing/2014/main" id="{66DE6985-8272-9349-0666-DBA61FF8FE38}"/>
                </a:ext>
              </a:extLst>
            </p:cNvPr>
            <p:cNvSpPr/>
            <p:nvPr/>
          </p:nvSpPr>
          <p:spPr>
            <a:xfrm>
              <a:off x="2851873" y="1567543"/>
              <a:ext cx="900000" cy="1080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  <a:defRPr/>
              </a:pPr>
              <a:endParaRPr lang="zh-CN" altLang="en-US" sz="1350" kern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</p:grpSp>
      <p:sp>
        <p:nvSpPr>
          <p:cNvPr id="14" name="文本框 29">
            <a:extLst>
              <a:ext uri="{FF2B5EF4-FFF2-40B4-BE49-F238E27FC236}">
                <a16:creationId xmlns:a16="http://schemas.microsoft.com/office/drawing/2014/main" id="{590E6509-FBB7-68F5-059C-232E34FD17DA}"/>
              </a:ext>
            </a:extLst>
          </p:cNvPr>
          <p:cNvSpPr txBox="1"/>
          <p:nvPr/>
        </p:nvSpPr>
        <p:spPr>
          <a:xfrm>
            <a:off x="643761" y="218209"/>
            <a:ext cx="56477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  <a:defRPr sz="2400" b="1">
                <a:solidFill>
                  <a:srgbClr val="A61920"/>
                </a:solidFill>
                <a:latin typeface="微软雅黑"/>
                <a:ea typeface="微软雅黑"/>
                <a:cs typeface="微软雅黑"/>
              </a:defRPr>
            </a:pPr>
            <a:r>
              <a:rPr lang="zh-CN" altLang="en-US" sz="2400" b="1" dirty="0">
                <a:solidFill>
                  <a:srgbClr val="A61920"/>
                </a:solidFill>
                <a:latin typeface="微软雅黑"/>
                <a:ea typeface="微软雅黑"/>
                <a:cs typeface="微软雅黑"/>
              </a:rPr>
              <a:t>会议回顾：</a:t>
            </a:r>
            <a:endParaRPr lang="zh-CN" altLang="en-US" sz="2400" b="1" kern="1200" dirty="0">
              <a:solidFill>
                <a:srgbClr val="A00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B7AF4175-0613-4E44-653D-5F4B33BA8054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2</a:t>
            </a:fld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F81A520-17A9-6CEB-3288-BB84BFB4CEF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151" b="10986"/>
          <a:stretch>
            <a:fillRect/>
          </a:stretch>
        </p:blipFill>
        <p:spPr>
          <a:xfrm>
            <a:off x="1079576" y="1879690"/>
            <a:ext cx="6984848" cy="31771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59A546E-31D2-9A95-A9B3-59E0D5BA92F8}"/>
              </a:ext>
            </a:extLst>
          </p:cNvPr>
          <p:cNvSpPr txBox="1"/>
          <p:nvPr/>
        </p:nvSpPr>
        <p:spPr>
          <a:xfrm>
            <a:off x="2953158" y="4706128"/>
            <a:ext cx="3236784" cy="3077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CN" dirty="0"/>
              <a:t>非常感谢报告人</a:t>
            </a:r>
            <a:r>
              <a:rPr lang="zh-CN" altLang="en-US" dirty="0"/>
              <a:t>，贡献了精彩的报告！</a:t>
            </a:r>
            <a:endParaRPr lang="en-CN" dirty="0"/>
          </a:p>
        </p:txBody>
      </p:sp>
    </p:spTree>
    <p:extLst>
      <p:ext uri="{BB962C8B-B14F-4D97-AF65-F5344CB8AC3E}">
        <p14:creationId xmlns:p14="http://schemas.microsoft.com/office/powerpoint/2010/main" val="6957493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0CA2BF-56D4-A55A-40A5-60A886AB7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047059-13AD-7E95-FC14-45F5D33370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162" y="1024737"/>
            <a:ext cx="8956996" cy="582441"/>
          </a:xfrm>
        </p:spPr>
        <p:txBody>
          <a:bodyPr>
            <a:normAutofit fontScale="85000" lnSpcReduction="20000"/>
          </a:bodyPr>
          <a:lstStyle/>
          <a:p>
            <a:r>
              <a:rPr lang="en-US" altLang="zh-CN" dirty="0">
                <a:solidFill>
                  <a:srgbClr val="3685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AI/ML </a:t>
            </a:r>
            <a:r>
              <a:rPr lang="zh-CN" altLang="en-US" dirty="0">
                <a:solidFill>
                  <a:srgbClr val="3685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在高能物理研究全链条中的应用：</a:t>
            </a:r>
            <a:endParaRPr lang="en-US" altLang="zh-CN" dirty="0">
              <a:solidFill>
                <a:srgbClr val="36856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CN" altLang="en-US" dirty="0">
                <a:solidFill>
                  <a:srgbClr val="3685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涵盖实验、理论与唯象研究，以及模拟、重建、触发、加速器和电子学等方向。</a:t>
            </a:r>
            <a:endParaRPr lang="en-US" altLang="zh-CN" dirty="0">
              <a:solidFill>
                <a:srgbClr val="36856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1" name="组合 15">
            <a:extLst>
              <a:ext uri="{FF2B5EF4-FFF2-40B4-BE49-F238E27FC236}">
                <a16:creationId xmlns:a16="http://schemas.microsoft.com/office/drawing/2014/main" id="{16BDBDB7-DDD3-D712-E992-E89AEE9114AD}"/>
              </a:ext>
            </a:extLst>
          </p:cNvPr>
          <p:cNvGrpSpPr/>
          <p:nvPr/>
        </p:nvGrpSpPr>
        <p:grpSpPr>
          <a:xfrm>
            <a:off x="674100" y="742500"/>
            <a:ext cx="7794900" cy="81000"/>
            <a:chOff x="2851873" y="1567543"/>
            <a:chExt cx="10393200" cy="108000"/>
          </a:xfrm>
        </p:grpSpPr>
        <p:cxnSp>
          <p:nvCxnSpPr>
            <p:cNvPr id="12" name="直接连接符 9">
              <a:extLst>
                <a:ext uri="{FF2B5EF4-FFF2-40B4-BE49-F238E27FC236}">
                  <a16:creationId xmlns:a16="http://schemas.microsoft.com/office/drawing/2014/main" id="{7C6AB59C-4AC6-ADB4-AE47-ADEC1FEF5A44}"/>
                </a:ext>
              </a:extLst>
            </p:cNvPr>
            <p:cNvCxnSpPr/>
            <p:nvPr/>
          </p:nvCxnSpPr>
          <p:spPr>
            <a:xfrm>
              <a:off x="2851873" y="1621543"/>
              <a:ext cx="10393200" cy="0"/>
            </a:xfrm>
            <a:prstGeom prst="line">
              <a:avLst/>
            </a:prstGeom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矩形 7">
              <a:extLst>
                <a:ext uri="{FF2B5EF4-FFF2-40B4-BE49-F238E27FC236}">
                  <a16:creationId xmlns:a16="http://schemas.microsoft.com/office/drawing/2014/main" id="{E66DAE26-1310-B9B3-7274-7B77E45C1488}"/>
                </a:ext>
              </a:extLst>
            </p:cNvPr>
            <p:cNvSpPr/>
            <p:nvPr/>
          </p:nvSpPr>
          <p:spPr>
            <a:xfrm>
              <a:off x="2851873" y="1567543"/>
              <a:ext cx="900000" cy="1080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  <a:defRPr/>
              </a:pPr>
              <a:endParaRPr lang="zh-CN" altLang="en-US" sz="1350" kern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</p:grpSp>
      <p:sp>
        <p:nvSpPr>
          <p:cNvPr id="14" name="文本框 29">
            <a:extLst>
              <a:ext uri="{FF2B5EF4-FFF2-40B4-BE49-F238E27FC236}">
                <a16:creationId xmlns:a16="http://schemas.microsoft.com/office/drawing/2014/main" id="{41F91B5B-F0F3-F666-8FC8-E27F7F00C385}"/>
              </a:ext>
            </a:extLst>
          </p:cNvPr>
          <p:cNvSpPr txBox="1"/>
          <p:nvPr/>
        </p:nvSpPr>
        <p:spPr>
          <a:xfrm>
            <a:off x="643761" y="218209"/>
            <a:ext cx="56477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  <a:defRPr sz="2400" b="1">
                <a:solidFill>
                  <a:srgbClr val="A61920"/>
                </a:solidFill>
                <a:latin typeface="微软雅黑"/>
                <a:ea typeface="微软雅黑"/>
                <a:cs typeface="微软雅黑"/>
              </a:defRPr>
            </a:pPr>
            <a:r>
              <a:rPr lang="zh-CN" altLang="en-US" sz="2400" b="1" dirty="0">
                <a:solidFill>
                  <a:srgbClr val="A61920"/>
                </a:solidFill>
                <a:latin typeface="微软雅黑"/>
                <a:ea typeface="微软雅黑"/>
                <a:cs typeface="微软雅黑"/>
              </a:rPr>
              <a:t>会议回顾：</a:t>
            </a:r>
            <a:endParaRPr lang="zh-CN" altLang="en-US" sz="2400" b="1" kern="1200" dirty="0">
              <a:solidFill>
                <a:srgbClr val="A00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253AE743-6DB8-CD6E-4058-7A9388A3B54B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3</a:t>
            </a:fld>
            <a:endParaRPr lang="en-GB" dirty="0"/>
          </a:p>
        </p:txBody>
      </p:sp>
      <p:pic>
        <p:nvPicPr>
          <p:cNvPr id="7" name="Picture 6" descr="AI ML HEP">
            <a:extLst>
              <a:ext uri="{FF2B5EF4-FFF2-40B4-BE49-F238E27FC236}">
                <a16:creationId xmlns:a16="http://schemas.microsoft.com/office/drawing/2014/main" id="{2D30361B-078F-C533-40A9-C8EA0B0336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470" y="1532151"/>
            <a:ext cx="8056379" cy="3524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3112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18B3E7-549D-A6C4-3DA7-796F1B4F64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5B9BCF-4B3B-4B1A-0BEF-164D8B1561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162" y="1024737"/>
            <a:ext cx="8956996" cy="582441"/>
          </a:xfrm>
        </p:spPr>
        <p:txBody>
          <a:bodyPr>
            <a:normAutofit fontScale="85000" lnSpcReduction="20000"/>
          </a:bodyPr>
          <a:lstStyle/>
          <a:p>
            <a:r>
              <a:rPr lang="zh-CN" altLang="en-US" dirty="0">
                <a:solidFill>
                  <a:srgbClr val="3685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大模型与 </a:t>
            </a:r>
            <a:r>
              <a:rPr lang="en-US" altLang="zh-CN" dirty="0">
                <a:solidFill>
                  <a:srgbClr val="3685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 Agent </a:t>
            </a:r>
            <a:r>
              <a:rPr lang="zh-CN" altLang="en-US" dirty="0">
                <a:solidFill>
                  <a:srgbClr val="3685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驱动的科研新范式：</a:t>
            </a:r>
            <a:endParaRPr lang="en-US" altLang="zh-CN" dirty="0">
              <a:solidFill>
                <a:srgbClr val="36856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CN" altLang="en-US" dirty="0">
                <a:solidFill>
                  <a:srgbClr val="3685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涵盖算法发现、物理分析工作流、科研软件开发、</a:t>
            </a:r>
            <a:r>
              <a:rPr lang="en-US" altLang="zh-CN" dirty="0">
                <a:solidFill>
                  <a:srgbClr val="3685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Foundation Model </a:t>
            </a:r>
            <a:r>
              <a:rPr lang="zh-CN" altLang="en-US" dirty="0">
                <a:solidFill>
                  <a:srgbClr val="3685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和科研自动化</a:t>
            </a:r>
            <a:endParaRPr lang="en-US" altLang="zh-CN" dirty="0">
              <a:solidFill>
                <a:srgbClr val="36856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1" name="组合 15">
            <a:extLst>
              <a:ext uri="{FF2B5EF4-FFF2-40B4-BE49-F238E27FC236}">
                <a16:creationId xmlns:a16="http://schemas.microsoft.com/office/drawing/2014/main" id="{CF6A4574-8251-C4ED-CA24-9B2A9B187C1D}"/>
              </a:ext>
            </a:extLst>
          </p:cNvPr>
          <p:cNvGrpSpPr/>
          <p:nvPr/>
        </p:nvGrpSpPr>
        <p:grpSpPr>
          <a:xfrm>
            <a:off x="674100" y="742500"/>
            <a:ext cx="7794900" cy="81000"/>
            <a:chOff x="2851873" y="1567543"/>
            <a:chExt cx="10393200" cy="108000"/>
          </a:xfrm>
        </p:grpSpPr>
        <p:cxnSp>
          <p:nvCxnSpPr>
            <p:cNvPr id="12" name="直接连接符 9">
              <a:extLst>
                <a:ext uri="{FF2B5EF4-FFF2-40B4-BE49-F238E27FC236}">
                  <a16:creationId xmlns:a16="http://schemas.microsoft.com/office/drawing/2014/main" id="{F00F567C-D0ED-92AD-4F42-3D3DD11E24A4}"/>
                </a:ext>
              </a:extLst>
            </p:cNvPr>
            <p:cNvCxnSpPr/>
            <p:nvPr/>
          </p:nvCxnSpPr>
          <p:spPr>
            <a:xfrm>
              <a:off x="2851873" y="1621543"/>
              <a:ext cx="10393200" cy="0"/>
            </a:xfrm>
            <a:prstGeom prst="line">
              <a:avLst/>
            </a:prstGeom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矩形 7">
              <a:extLst>
                <a:ext uri="{FF2B5EF4-FFF2-40B4-BE49-F238E27FC236}">
                  <a16:creationId xmlns:a16="http://schemas.microsoft.com/office/drawing/2014/main" id="{78EB8EEC-B80E-CFE1-7C7C-BAD9105D4147}"/>
                </a:ext>
              </a:extLst>
            </p:cNvPr>
            <p:cNvSpPr/>
            <p:nvPr/>
          </p:nvSpPr>
          <p:spPr>
            <a:xfrm>
              <a:off x="2851873" y="1567543"/>
              <a:ext cx="900000" cy="1080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  <a:defRPr/>
              </a:pPr>
              <a:endParaRPr lang="zh-CN" altLang="en-US" sz="1350" kern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</p:grpSp>
      <p:sp>
        <p:nvSpPr>
          <p:cNvPr id="14" name="文本框 29">
            <a:extLst>
              <a:ext uri="{FF2B5EF4-FFF2-40B4-BE49-F238E27FC236}">
                <a16:creationId xmlns:a16="http://schemas.microsoft.com/office/drawing/2014/main" id="{6400DB36-96DE-018C-D7C4-358F3E8D9E11}"/>
              </a:ext>
            </a:extLst>
          </p:cNvPr>
          <p:cNvSpPr txBox="1"/>
          <p:nvPr/>
        </p:nvSpPr>
        <p:spPr>
          <a:xfrm>
            <a:off x="643761" y="218209"/>
            <a:ext cx="56477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  <a:defRPr sz="2400" b="1">
                <a:solidFill>
                  <a:srgbClr val="A61920"/>
                </a:solidFill>
                <a:latin typeface="微软雅黑"/>
                <a:ea typeface="微软雅黑"/>
                <a:cs typeface="微软雅黑"/>
              </a:defRPr>
            </a:pPr>
            <a:r>
              <a:rPr lang="zh-CN" altLang="en-US" sz="2400" b="1" dirty="0">
                <a:solidFill>
                  <a:srgbClr val="A61920"/>
                </a:solidFill>
                <a:latin typeface="微软雅黑"/>
                <a:ea typeface="微软雅黑"/>
                <a:cs typeface="微软雅黑"/>
              </a:rPr>
              <a:t>会议回顾：</a:t>
            </a:r>
            <a:endParaRPr lang="zh-CN" altLang="en-US" sz="2400" b="1" kern="1200" dirty="0">
              <a:solidFill>
                <a:srgbClr val="A00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9F1C3330-CDD5-7EC1-E562-648C134D5F44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4</a:t>
            </a:fld>
            <a:endParaRPr lang="en-GB" dirty="0"/>
          </a:p>
        </p:txBody>
      </p:sp>
      <p:pic>
        <p:nvPicPr>
          <p:cNvPr id="2" name="Picture 1" descr="Foundation models and agents">
            <a:extLst>
              <a:ext uri="{FF2B5EF4-FFF2-40B4-BE49-F238E27FC236}">
                <a16:creationId xmlns:a16="http://schemas.microsoft.com/office/drawing/2014/main" id="{4061B2B2-6445-E05D-9886-BFC65DA5CC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305" y="1401986"/>
            <a:ext cx="8552031" cy="3741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296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3C61EF-FEA0-171C-6BCB-50F88668A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178015-21E7-2153-32DD-19058EB0D5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162" y="1024737"/>
            <a:ext cx="8956996" cy="582441"/>
          </a:xfrm>
        </p:spPr>
        <p:txBody>
          <a:bodyPr>
            <a:normAutofit fontScale="85000" lnSpcReduction="20000"/>
          </a:bodyPr>
          <a:lstStyle/>
          <a:p>
            <a:r>
              <a:rPr lang="zh-CN" altLang="en-US" dirty="0">
                <a:solidFill>
                  <a:srgbClr val="3685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量子计算与量子机器学习的进展及应用：</a:t>
            </a:r>
            <a:endParaRPr lang="en-US" altLang="zh-CN" dirty="0">
              <a:solidFill>
                <a:srgbClr val="36856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CN" altLang="en-US" dirty="0">
                <a:solidFill>
                  <a:srgbClr val="3685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涵盖量子模拟、量子优化，以及 </a:t>
            </a:r>
            <a:r>
              <a:rPr lang="en-US" altLang="zh-CN" dirty="0">
                <a:solidFill>
                  <a:srgbClr val="3685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QGAN</a:t>
            </a:r>
            <a:r>
              <a:rPr lang="zh-CN" altLang="en-US" dirty="0">
                <a:solidFill>
                  <a:srgbClr val="3685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dirty="0">
                <a:solidFill>
                  <a:srgbClr val="3685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QSVM </a:t>
            </a:r>
            <a:r>
              <a:rPr lang="zh-CN" altLang="en-US" dirty="0">
                <a:solidFill>
                  <a:srgbClr val="3685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等算法在高能物理中的应用</a:t>
            </a:r>
            <a:endParaRPr lang="en-US" altLang="zh-CN" dirty="0">
              <a:solidFill>
                <a:srgbClr val="36856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1" name="组合 15">
            <a:extLst>
              <a:ext uri="{FF2B5EF4-FFF2-40B4-BE49-F238E27FC236}">
                <a16:creationId xmlns:a16="http://schemas.microsoft.com/office/drawing/2014/main" id="{4EDE6BBA-7FB0-94B4-7097-C67143F1E970}"/>
              </a:ext>
            </a:extLst>
          </p:cNvPr>
          <p:cNvGrpSpPr/>
          <p:nvPr/>
        </p:nvGrpSpPr>
        <p:grpSpPr>
          <a:xfrm>
            <a:off x="674100" y="742500"/>
            <a:ext cx="7794900" cy="81000"/>
            <a:chOff x="2851873" y="1567543"/>
            <a:chExt cx="10393200" cy="108000"/>
          </a:xfrm>
        </p:grpSpPr>
        <p:cxnSp>
          <p:nvCxnSpPr>
            <p:cNvPr id="12" name="直接连接符 9">
              <a:extLst>
                <a:ext uri="{FF2B5EF4-FFF2-40B4-BE49-F238E27FC236}">
                  <a16:creationId xmlns:a16="http://schemas.microsoft.com/office/drawing/2014/main" id="{499B46DA-9093-0B5E-C8B9-B78E6921DBEE}"/>
                </a:ext>
              </a:extLst>
            </p:cNvPr>
            <p:cNvCxnSpPr/>
            <p:nvPr/>
          </p:nvCxnSpPr>
          <p:spPr>
            <a:xfrm>
              <a:off x="2851873" y="1621543"/>
              <a:ext cx="10393200" cy="0"/>
            </a:xfrm>
            <a:prstGeom prst="line">
              <a:avLst/>
            </a:prstGeom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矩形 7">
              <a:extLst>
                <a:ext uri="{FF2B5EF4-FFF2-40B4-BE49-F238E27FC236}">
                  <a16:creationId xmlns:a16="http://schemas.microsoft.com/office/drawing/2014/main" id="{63CE5214-AE6F-46FD-B852-2FB6429E4673}"/>
                </a:ext>
              </a:extLst>
            </p:cNvPr>
            <p:cNvSpPr/>
            <p:nvPr/>
          </p:nvSpPr>
          <p:spPr>
            <a:xfrm>
              <a:off x="2851873" y="1567543"/>
              <a:ext cx="900000" cy="1080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  <a:defRPr/>
              </a:pPr>
              <a:endParaRPr lang="zh-CN" altLang="en-US" sz="1350" kern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</p:grpSp>
      <p:sp>
        <p:nvSpPr>
          <p:cNvPr id="14" name="文本框 29">
            <a:extLst>
              <a:ext uri="{FF2B5EF4-FFF2-40B4-BE49-F238E27FC236}">
                <a16:creationId xmlns:a16="http://schemas.microsoft.com/office/drawing/2014/main" id="{86CD8346-DB7E-D76A-2188-57A29A9C8A48}"/>
              </a:ext>
            </a:extLst>
          </p:cNvPr>
          <p:cNvSpPr txBox="1"/>
          <p:nvPr/>
        </p:nvSpPr>
        <p:spPr>
          <a:xfrm>
            <a:off x="643761" y="218209"/>
            <a:ext cx="56477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  <a:defRPr sz="2400" b="1">
                <a:solidFill>
                  <a:srgbClr val="A61920"/>
                </a:solidFill>
                <a:latin typeface="微软雅黑"/>
                <a:ea typeface="微软雅黑"/>
                <a:cs typeface="微软雅黑"/>
              </a:defRPr>
            </a:pPr>
            <a:r>
              <a:rPr lang="zh-CN" altLang="en-US" sz="2400" b="1" dirty="0">
                <a:solidFill>
                  <a:srgbClr val="A61920"/>
                </a:solidFill>
                <a:latin typeface="微软雅黑"/>
                <a:ea typeface="微软雅黑"/>
                <a:cs typeface="微软雅黑"/>
              </a:rPr>
              <a:t>会议回顾：</a:t>
            </a:r>
            <a:endParaRPr lang="zh-CN" altLang="en-US" sz="2400" b="1" kern="1200" dirty="0">
              <a:solidFill>
                <a:srgbClr val="A00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818DF4B0-4690-DBD7-E375-C01F2E0843BF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5</a:t>
            </a:fld>
            <a:endParaRPr lang="en-GB" dirty="0"/>
          </a:p>
        </p:txBody>
      </p:sp>
      <p:pic>
        <p:nvPicPr>
          <p:cNvPr id="2" name="Picture 1" descr="Quantum computing and QML">
            <a:extLst>
              <a:ext uri="{FF2B5EF4-FFF2-40B4-BE49-F238E27FC236}">
                <a16:creationId xmlns:a16="http://schemas.microsoft.com/office/drawing/2014/main" id="{86E99AC5-4BCA-4E30-5439-749FBD96ED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765" y="1433295"/>
            <a:ext cx="8480469" cy="3710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5663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22BB92-C1A8-0F18-BB73-4C524D67F6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92CBFB-4DA4-F5CA-B429-7E2E684C98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162" y="1024737"/>
            <a:ext cx="8956996" cy="582441"/>
          </a:xfrm>
        </p:spPr>
        <p:txBody>
          <a:bodyPr>
            <a:normAutofit fontScale="85000" lnSpcReduction="20000"/>
          </a:bodyPr>
          <a:lstStyle/>
          <a:p>
            <a:r>
              <a:rPr lang="zh-CN" altLang="en-US" dirty="0">
                <a:solidFill>
                  <a:srgbClr val="3685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新兴计算范式、产业视角与跨领域启发：</a:t>
            </a:r>
            <a:endParaRPr lang="en-US" altLang="zh-CN" dirty="0">
              <a:solidFill>
                <a:srgbClr val="36856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CN" altLang="en-US" dirty="0">
                <a:solidFill>
                  <a:srgbClr val="3685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涵盖类脑计算与芯片、产业生态，以及跨领域合作和社区发展方面的思考</a:t>
            </a:r>
            <a:endParaRPr lang="en-US" altLang="zh-CN" dirty="0">
              <a:solidFill>
                <a:srgbClr val="36856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1" name="组合 15">
            <a:extLst>
              <a:ext uri="{FF2B5EF4-FFF2-40B4-BE49-F238E27FC236}">
                <a16:creationId xmlns:a16="http://schemas.microsoft.com/office/drawing/2014/main" id="{B66DA8A7-9FE2-0B7B-8511-8387D56FBD36}"/>
              </a:ext>
            </a:extLst>
          </p:cNvPr>
          <p:cNvGrpSpPr/>
          <p:nvPr/>
        </p:nvGrpSpPr>
        <p:grpSpPr>
          <a:xfrm>
            <a:off x="674100" y="742500"/>
            <a:ext cx="7794900" cy="81000"/>
            <a:chOff x="2851873" y="1567543"/>
            <a:chExt cx="10393200" cy="108000"/>
          </a:xfrm>
        </p:grpSpPr>
        <p:cxnSp>
          <p:nvCxnSpPr>
            <p:cNvPr id="12" name="直接连接符 9">
              <a:extLst>
                <a:ext uri="{FF2B5EF4-FFF2-40B4-BE49-F238E27FC236}">
                  <a16:creationId xmlns:a16="http://schemas.microsoft.com/office/drawing/2014/main" id="{B125EEB8-F915-B816-B07B-39A75BB37CAC}"/>
                </a:ext>
              </a:extLst>
            </p:cNvPr>
            <p:cNvCxnSpPr/>
            <p:nvPr/>
          </p:nvCxnSpPr>
          <p:spPr>
            <a:xfrm>
              <a:off x="2851873" y="1621543"/>
              <a:ext cx="10393200" cy="0"/>
            </a:xfrm>
            <a:prstGeom prst="line">
              <a:avLst/>
            </a:prstGeom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矩形 7">
              <a:extLst>
                <a:ext uri="{FF2B5EF4-FFF2-40B4-BE49-F238E27FC236}">
                  <a16:creationId xmlns:a16="http://schemas.microsoft.com/office/drawing/2014/main" id="{41186EF0-4672-5EC8-837D-FC326BA8EF06}"/>
                </a:ext>
              </a:extLst>
            </p:cNvPr>
            <p:cNvSpPr/>
            <p:nvPr/>
          </p:nvSpPr>
          <p:spPr>
            <a:xfrm>
              <a:off x="2851873" y="1567543"/>
              <a:ext cx="900000" cy="1080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  <a:defRPr/>
              </a:pPr>
              <a:endParaRPr lang="zh-CN" altLang="en-US" sz="1350" kern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</p:grpSp>
      <p:sp>
        <p:nvSpPr>
          <p:cNvPr id="14" name="文本框 29">
            <a:extLst>
              <a:ext uri="{FF2B5EF4-FFF2-40B4-BE49-F238E27FC236}">
                <a16:creationId xmlns:a16="http://schemas.microsoft.com/office/drawing/2014/main" id="{A0664495-7621-6A98-1FBD-A29927BCCE2E}"/>
              </a:ext>
            </a:extLst>
          </p:cNvPr>
          <p:cNvSpPr txBox="1"/>
          <p:nvPr/>
        </p:nvSpPr>
        <p:spPr>
          <a:xfrm>
            <a:off x="643761" y="218209"/>
            <a:ext cx="56477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  <a:defRPr sz="2400" b="1">
                <a:solidFill>
                  <a:srgbClr val="A61920"/>
                </a:solidFill>
                <a:latin typeface="微软雅黑"/>
                <a:ea typeface="微软雅黑"/>
                <a:cs typeface="微软雅黑"/>
              </a:defRPr>
            </a:pPr>
            <a:r>
              <a:rPr lang="zh-CN" altLang="en-US" sz="2400" b="1" dirty="0">
                <a:solidFill>
                  <a:srgbClr val="A61920"/>
                </a:solidFill>
                <a:latin typeface="微软雅黑"/>
                <a:ea typeface="微软雅黑"/>
                <a:cs typeface="微软雅黑"/>
              </a:rPr>
              <a:t>会议回顾：</a:t>
            </a:r>
            <a:endParaRPr lang="zh-CN" altLang="en-US" sz="2400" b="1" kern="1200" dirty="0">
              <a:solidFill>
                <a:srgbClr val="A00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821DE70D-F974-EFB4-68D8-535F9A0311AB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6</a:t>
            </a:fld>
            <a:endParaRPr lang="en-GB" dirty="0"/>
          </a:p>
        </p:txBody>
      </p:sp>
      <p:pic>
        <p:nvPicPr>
          <p:cNvPr id="2" name="Picture 1" descr="Emerging computing and industry">
            <a:extLst>
              <a:ext uri="{FF2B5EF4-FFF2-40B4-BE49-F238E27FC236}">
                <a16:creationId xmlns:a16="http://schemas.microsoft.com/office/drawing/2014/main" id="{8FC754B5-068D-52B1-0A94-A8147C0F73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772" y="1386572"/>
            <a:ext cx="8587264" cy="3756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5568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6F35F-1C43-5655-4A5F-F83E89FCDC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5">
            <a:extLst>
              <a:ext uri="{FF2B5EF4-FFF2-40B4-BE49-F238E27FC236}">
                <a16:creationId xmlns:a16="http://schemas.microsoft.com/office/drawing/2014/main" id="{32EC3D36-3727-CB56-447B-CC4DD625B572}"/>
              </a:ext>
            </a:extLst>
          </p:cNvPr>
          <p:cNvGrpSpPr/>
          <p:nvPr/>
        </p:nvGrpSpPr>
        <p:grpSpPr>
          <a:xfrm>
            <a:off x="674100" y="742500"/>
            <a:ext cx="7794900" cy="81000"/>
            <a:chOff x="2851873" y="1567543"/>
            <a:chExt cx="10393200" cy="108000"/>
          </a:xfrm>
        </p:grpSpPr>
        <p:cxnSp>
          <p:nvCxnSpPr>
            <p:cNvPr id="12" name="直接连接符 9">
              <a:extLst>
                <a:ext uri="{FF2B5EF4-FFF2-40B4-BE49-F238E27FC236}">
                  <a16:creationId xmlns:a16="http://schemas.microsoft.com/office/drawing/2014/main" id="{A5D85957-A416-3631-8D57-A9BC5424CB28}"/>
                </a:ext>
              </a:extLst>
            </p:cNvPr>
            <p:cNvCxnSpPr/>
            <p:nvPr/>
          </p:nvCxnSpPr>
          <p:spPr>
            <a:xfrm>
              <a:off x="2851873" y="1621543"/>
              <a:ext cx="10393200" cy="0"/>
            </a:xfrm>
            <a:prstGeom prst="line">
              <a:avLst/>
            </a:prstGeom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矩形 7">
              <a:extLst>
                <a:ext uri="{FF2B5EF4-FFF2-40B4-BE49-F238E27FC236}">
                  <a16:creationId xmlns:a16="http://schemas.microsoft.com/office/drawing/2014/main" id="{BD6675F2-6580-1F12-BE6D-8FE4B0470FCD}"/>
                </a:ext>
              </a:extLst>
            </p:cNvPr>
            <p:cNvSpPr/>
            <p:nvPr/>
          </p:nvSpPr>
          <p:spPr>
            <a:xfrm>
              <a:off x="2851873" y="1567543"/>
              <a:ext cx="900000" cy="1080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  <a:defRPr/>
              </a:pPr>
              <a:endParaRPr lang="zh-CN" altLang="en-US" sz="1350" kern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</p:grpSp>
      <p:sp>
        <p:nvSpPr>
          <p:cNvPr id="14" name="文本框 29">
            <a:extLst>
              <a:ext uri="{FF2B5EF4-FFF2-40B4-BE49-F238E27FC236}">
                <a16:creationId xmlns:a16="http://schemas.microsoft.com/office/drawing/2014/main" id="{29670078-87BF-E4B1-46D0-FE7FC23B2C5D}"/>
              </a:ext>
            </a:extLst>
          </p:cNvPr>
          <p:cNvSpPr txBox="1"/>
          <p:nvPr/>
        </p:nvSpPr>
        <p:spPr>
          <a:xfrm>
            <a:off x="643761" y="218209"/>
            <a:ext cx="56477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  <a:defRPr sz="2400" b="1">
                <a:solidFill>
                  <a:srgbClr val="A61920"/>
                </a:solidFill>
                <a:latin typeface="微软雅黑"/>
                <a:ea typeface="微软雅黑"/>
                <a:cs typeface="微软雅黑"/>
              </a:defRPr>
            </a:pPr>
            <a:r>
              <a:rPr lang="zh-CN" altLang="en-US" sz="2400" b="1" dirty="0">
                <a:solidFill>
                  <a:srgbClr val="A61920"/>
                </a:solidFill>
                <a:latin typeface="微软雅黑"/>
                <a:ea typeface="微软雅黑"/>
                <a:cs typeface="微软雅黑"/>
              </a:rPr>
              <a:t>照片精选：</a:t>
            </a:r>
            <a:endParaRPr lang="zh-CN" altLang="en-US" sz="2400" b="1" kern="1200" dirty="0">
              <a:solidFill>
                <a:srgbClr val="A00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2AE94755-FCDD-457E-AA41-A912B6E3791F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7</a:t>
            </a:fld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2302F04-080E-A9A6-098D-A622439B86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3075" y="886126"/>
            <a:ext cx="6203805" cy="41358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39784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35B52D-4877-70B6-4CA3-30AA9EB6E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5">
            <a:extLst>
              <a:ext uri="{FF2B5EF4-FFF2-40B4-BE49-F238E27FC236}">
                <a16:creationId xmlns:a16="http://schemas.microsoft.com/office/drawing/2014/main" id="{938DD28B-8C1C-F8F2-5859-A2CFD562630D}"/>
              </a:ext>
            </a:extLst>
          </p:cNvPr>
          <p:cNvGrpSpPr/>
          <p:nvPr/>
        </p:nvGrpSpPr>
        <p:grpSpPr>
          <a:xfrm>
            <a:off x="674100" y="742500"/>
            <a:ext cx="7794900" cy="81000"/>
            <a:chOff x="2851873" y="1567543"/>
            <a:chExt cx="10393200" cy="108000"/>
          </a:xfrm>
        </p:grpSpPr>
        <p:cxnSp>
          <p:nvCxnSpPr>
            <p:cNvPr id="12" name="直接连接符 9">
              <a:extLst>
                <a:ext uri="{FF2B5EF4-FFF2-40B4-BE49-F238E27FC236}">
                  <a16:creationId xmlns:a16="http://schemas.microsoft.com/office/drawing/2014/main" id="{048E0165-E5A8-77FD-DC71-9E616F8DA417}"/>
                </a:ext>
              </a:extLst>
            </p:cNvPr>
            <p:cNvCxnSpPr/>
            <p:nvPr/>
          </p:nvCxnSpPr>
          <p:spPr>
            <a:xfrm>
              <a:off x="2851873" y="1621543"/>
              <a:ext cx="10393200" cy="0"/>
            </a:xfrm>
            <a:prstGeom prst="line">
              <a:avLst/>
            </a:prstGeom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矩形 7">
              <a:extLst>
                <a:ext uri="{FF2B5EF4-FFF2-40B4-BE49-F238E27FC236}">
                  <a16:creationId xmlns:a16="http://schemas.microsoft.com/office/drawing/2014/main" id="{C3041B8D-BC3B-3AEF-5FD1-81BD9AE5EF57}"/>
                </a:ext>
              </a:extLst>
            </p:cNvPr>
            <p:cNvSpPr/>
            <p:nvPr/>
          </p:nvSpPr>
          <p:spPr>
            <a:xfrm>
              <a:off x="2851873" y="1567543"/>
              <a:ext cx="900000" cy="1080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  <a:defRPr/>
              </a:pPr>
              <a:endParaRPr lang="zh-CN" altLang="en-US" sz="1350" kern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</p:grpSp>
      <p:sp>
        <p:nvSpPr>
          <p:cNvPr id="14" name="文本框 29">
            <a:extLst>
              <a:ext uri="{FF2B5EF4-FFF2-40B4-BE49-F238E27FC236}">
                <a16:creationId xmlns:a16="http://schemas.microsoft.com/office/drawing/2014/main" id="{DE483BC8-F071-0E98-65AA-15E2A55794A7}"/>
              </a:ext>
            </a:extLst>
          </p:cNvPr>
          <p:cNvSpPr txBox="1"/>
          <p:nvPr/>
        </p:nvSpPr>
        <p:spPr>
          <a:xfrm>
            <a:off x="643761" y="218209"/>
            <a:ext cx="56477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  <a:defRPr sz="2400" b="1">
                <a:solidFill>
                  <a:srgbClr val="A61920"/>
                </a:solidFill>
                <a:latin typeface="微软雅黑"/>
                <a:ea typeface="微软雅黑"/>
                <a:cs typeface="微软雅黑"/>
              </a:defRPr>
            </a:pPr>
            <a:r>
              <a:rPr lang="zh-CN" altLang="en-US" sz="2400" b="1" dirty="0">
                <a:solidFill>
                  <a:srgbClr val="A61920"/>
                </a:solidFill>
                <a:latin typeface="微软雅黑"/>
                <a:ea typeface="微软雅黑"/>
                <a:cs typeface="微软雅黑"/>
              </a:rPr>
              <a:t>照片精选：</a:t>
            </a:r>
            <a:endParaRPr lang="zh-CN" altLang="en-US" sz="2400" b="1" kern="1200" dirty="0">
              <a:solidFill>
                <a:srgbClr val="A00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35FF24AD-0FEA-477D-F950-881C66D29930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8</a:t>
            </a:fld>
            <a:endParaRPr lang="en-GB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49362D4-0DA9-A8AF-6E5A-A90F47BC19EE}"/>
              </a:ext>
            </a:extLst>
          </p:cNvPr>
          <p:cNvGrpSpPr/>
          <p:nvPr/>
        </p:nvGrpSpPr>
        <p:grpSpPr>
          <a:xfrm>
            <a:off x="1015257" y="864000"/>
            <a:ext cx="7112586" cy="4228488"/>
            <a:chOff x="696600" y="886126"/>
            <a:chExt cx="7782170" cy="5276269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6D87DCA7-5720-0D87-9616-FC6B6AA710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96600" y="886126"/>
              <a:ext cx="7772400" cy="1753215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01D91C43-FA85-A935-DE5A-98217626CF0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06370" y="2639341"/>
              <a:ext cx="7772400" cy="1741201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8DAE272-3196-39B1-C2D4-E403DA554DE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96600" y="4392556"/>
              <a:ext cx="7772400" cy="17698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317988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54DBE8-5F5D-EE64-C600-999D8DEA17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5">
            <a:extLst>
              <a:ext uri="{FF2B5EF4-FFF2-40B4-BE49-F238E27FC236}">
                <a16:creationId xmlns:a16="http://schemas.microsoft.com/office/drawing/2014/main" id="{5DC8CFC5-8E69-025A-E990-A1F756A3FD48}"/>
              </a:ext>
            </a:extLst>
          </p:cNvPr>
          <p:cNvGrpSpPr/>
          <p:nvPr/>
        </p:nvGrpSpPr>
        <p:grpSpPr>
          <a:xfrm>
            <a:off x="674100" y="742500"/>
            <a:ext cx="7794900" cy="81000"/>
            <a:chOff x="2851873" y="1567543"/>
            <a:chExt cx="10393200" cy="108000"/>
          </a:xfrm>
        </p:grpSpPr>
        <p:cxnSp>
          <p:nvCxnSpPr>
            <p:cNvPr id="12" name="直接连接符 9">
              <a:extLst>
                <a:ext uri="{FF2B5EF4-FFF2-40B4-BE49-F238E27FC236}">
                  <a16:creationId xmlns:a16="http://schemas.microsoft.com/office/drawing/2014/main" id="{21CE2D98-0E65-5792-E3C4-6CE58EB393EA}"/>
                </a:ext>
              </a:extLst>
            </p:cNvPr>
            <p:cNvCxnSpPr/>
            <p:nvPr/>
          </p:nvCxnSpPr>
          <p:spPr>
            <a:xfrm>
              <a:off x="2851873" y="1621543"/>
              <a:ext cx="10393200" cy="0"/>
            </a:xfrm>
            <a:prstGeom prst="line">
              <a:avLst/>
            </a:prstGeom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矩形 7">
              <a:extLst>
                <a:ext uri="{FF2B5EF4-FFF2-40B4-BE49-F238E27FC236}">
                  <a16:creationId xmlns:a16="http://schemas.microsoft.com/office/drawing/2014/main" id="{143E5274-B184-1F63-1ED9-CDBFADD83CF1}"/>
                </a:ext>
              </a:extLst>
            </p:cNvPr>
            <p:cNvSpPr/>
            <p:nvPr/>
          </p:nvSpPr>
          <p:spPr>
            <a:xfrm>
              <a:off x="2851873" y="1567543"/>
              <a:ext cx="900000" cy="1080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  <a:defRPr/>
              </a:pPr>
              <a:endParaRPr lang="zh-CN" altLang="en-US" sz="1350" kern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</p:grpSp>
      <p:sp>
        <p:nvSpPr>
          <p:cNvPr id="14" name="文本框 29">
            <a:extLst>
              <a:ext uri="{FF2B5EF4-FFF2-40B4-BE49-F238E27FC236}">
                <a16:creationId xmlns:a16="http://schemas.microsoft.com/office/drawing/2014/main" id="{6A0AA2B1-A4D7-D986-75C9-75FC0F63DC19}"/>
              </a:ext>
            </a:extLst>
          </p:cNvPr>
          <p:cNvSpPr txBox="1"/>
          <p:nvPr/>
        </p:nvSpPr>
        <p:spPr>
          <a:xfrm>
            <a:off x="643761" y="218209"/>
            <a:ext cx="56477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  <a:defRPr sz="2400" b="1">
                <a:solidFill>
                  <a:srgbClr val="A61920"/>
                </a:solidFill>
                <a:latin typeface="微软雅黑"/>
                <a:ea typeface="微软雅黑"/>
                <a:cs typeface="微软雅黑"/>
              </a:defRPr>
            </a:pPr>
            <a:r>
              <a:rPr lang="zh-CN" altLang="en-US" sz="2400" b="1" dirty="0">
                <a:solidFill>
                  <a:srgbClr val="A61920"/>
                </a:solidFill>
                <a:latin typeface="微软雅黑"/>
                <a:ea typeface="微软雅黑"/>
                <a:cs typeface="微软雅黑"/>
              </a:rPr>
              <a:t>总结和展望：</a:t>
            </a:r>
            <a:endParaRPr lang="zh-CN" altLang="en-US" sz="2400" b="1" kern="1200" dirty="0">
              <a:solidFill>
                <a:srgbClr val="A00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F8CB4597-9298-2985-ABFD-008CBA03F678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9</a:t>
            </a:fld>
            <a:endParaRPr lang="en-GB" dirty="0"/>
          </a:p>
        </p:txBody>
      </p:sp>
      <p:pic>
        <p:nvPicPr>
          <p:cNvPr id="19" name="Picture 18" descr="纯图表版本">
            <a:extLst>
              <a:ext uri="{FF2B5EF4-FFF2-40B4-BE49-F238E27FC236}">
                <a16:creationId xmlns:a16="http://schemas.microsoft.com/office/drawing/2014/main" id="{9295B680-70D4-C651-2C27-0B195D74CC4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7838"/>
          <a:stretch>
            <a:fillRect/>
          </a:stretch>
        </p:blipFill>
        <p:spPr>
          <a:xfrm>
            <a:off x="485029" y="1097399"/>
            <a:ext cx="8051099" cy="34626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1012577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OURCE_RECORD_KEY" val="{&quot;12&quot;:[25001390]}"/>
</p:tagLst>
</file>

<file path=ppt/theme/theme1.xml><?xml version="1.0" encoding="utf-8"?>
<a:theme xmlns:a="http://schemas.openxmlformats.org/drawingml/2006/main" name="Gameday">
  <a:themeElements>
    <a:clrScheme name="Gameday">
      <a:dk1>
        <a:srgbClr val="4285F4"/>
      </a:dk1>
      <a:lt1>
        <a:srgbClr val="FFFFFF"/>
      </a:lt1>
      <a:dk2>
        <a:srgbClr val="666666"/>
      </a:dk2>
      <a:lt2>
        <a:srgbClr val="D9D9D9"/>
      </a:lt2>
      <a:accent1>
        <a:srgbClr val="455A64"/>
      </a:accent1>
      <a:accent2>
        <a:srgbClr val="607D8B"/>
      </a:accent2>
      <a:accent3>
        <a:srgbClr val="FF5722"/>
      </a:accent3>
      <a:accent4>
        <a:srgbClr val="D84315"/>
      </a:accent4>
      <a:accent5>
        <a:srgbClr val="1C3AA9"/>
      </a:accent5>
      <a:accent6>
        <a:srgbClr val="FFAB40"/>
      </a:accent6>
      <a:hlink>
        <a:srgbClr val="1C3AA9"/>
      </a:hlink>
      <a:folHlink>
        <a:srgbClr val="1C3AA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1609</TotalTime>
  <Words>267</Words>
  <Application>Microsoft Macintosh PowerPoint</Application>
  <PresentationFormat>On-screen Show (16:9)</PresentationFormat>
  <Paragraphs>39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Times New Roman</vt:lpstr>
      <vt:lpstr>Alfa Slab One</vt:lpstr>
      <vt:lpstr>微软雅黑</vt:lpstr>
      <vt:lpstr>Rockwell Nova Regular</vt:lpstr>
      <vt:lpstr>Proxima Nova</vt:lpstr>
      <vt:lpstr>Arial</vt:lpstr>
      <vt:lpstr>Gameday</vt:lpstr>
      <vt:lpstr>Quantum Computing and Machine Learning Workshop 2026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TauCP news</dc:title>
  <dc:creator/>
  <cp:lastModifiedBy>yang liu</cp:lastModifiedBy>
  <cp:revision>877</cp:revision>
  <dcterms:created xsi:type="dcterms:W3CDTF">2025-04-08T13:57:08Z</dcterms:created>
  <dcterms:modified xsi:type="dcterms:W3CDTF">2026-08-19T07:40:59Z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6E387FE4CC4F3F51D22AF56750F3A11E_43</vt:lpwstr>
  </property>
  <property fmtid="{D5CDD505-2E9C-101B-9397-08002B2CF9AE}" pid="3" name="KSOProductBuildVer">
    <vt:lpwstr>1033-7.2.2.8955</vt:lpwstr>
  </property>
</Properties>
</file>